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66"/>
  </p:notesMasterIdLst>
  <p:sldIdLst>
    <p:sldId id="256" r:id="rId2"/>
    <p:sldId id="353" r:id="rId3"/>
    <p:sldId id="365" r:id="rId4"/>
    <p:sldId id="402" r:id="rId5"/>
    <p:sldId id="406" r:id="rId6"/>
    <p:sldId id="366" r:id="rId7"/>
    <p:sldId id="403" r:id="rId8"/>
    <p:sldId id="367" r:id="rId9"/>
    <p:sldId id="404" r:id="rId10"/>
    <p:sldId id="433" r:id="rId11"/>
    <p:sldId id="368" r:id="rId12"/>
    <p:sldId id="401" r:id="rId13"/>
    <p:sldId id="370" r:id="rId14"/>
    <p:sldId id="408" r:id="rId15"/>
    <p:sldId id="369" r:id="rId16"/>
    <p:sldId id="400" r:id="rId17"/>
    <p:sldId id="371" r:id="rId18"/>
    <p:sldId id="372" r:id="rId19"/>
    <p:sldId id="374" r:id="rId20"/>
    <p:sldId id="373" r:id="rId21"/>
    <p:sldId id="375" r:id="rId22"/>
    <p:sldId id="376" r:id="rId23"/>
    <p:sldId id="377" r:id="rId24"/>
    <p:sldId id="396" r:id="rId25"/>
    <p:sldId id="395" r:id="rId26"/>
    <p:sldId id="397" r:id="rId27"/>
    <p:sldId id="407" r:id="rId28"/>
    <p:sldId id="378" r:id="rId29"/>
    <p:sldId id="382" r:id="rId30"/>
    <p:sldId id="383" r:id="rId31"/>
    <p:sldId id="398" r:id="rId32"/>
    <p:sldId id="380" r:id="rId33"/>
    <p:sldId id="410" r:id="rId34"/>
    <p:sldId id="411" r:id="rId35"/>
    <p:sldId id="388" r:id="rId36"/>
    <p:sldId id="381" r:id="rId37"/>
    <p:sldId id="413" r:id="rId38"/>
    <p:sldId id="384" r:id="rId39"/>
    <p:sldId id="412" r:id="rId40"/>
    <p:sldId id="414" r:id="rId41"/>
    <p:sldId id="387" r:id="rId42"/>
    <p:sldId id="389" r:id="rId43"/>
    <p:sldId id="390" r:id="rId44"/>
    <p:sldId id="399" r:id="rId45"/>
    <p:sldId id="391" r:id="rId46"/>
    <p:sldId id="392" r:id="rId47"/>
    <p:sldId id="415" r:id="rId48"/>
    <p:sldId id="393" r:id="rId49"/>
    <p:sldId id="394" r:id="rId50"/>
    <p:sldId id="419" r:id="rId51"/>
    <p:sldId id="417" r:id="rId52"/>
    <p:sldId id="416" r:id="rId53"/>
    <p:sldId id="418" r:id="rId54"/>
    <p:sldId id="420" r:id="rId55"/>
    <p:sldId id="423" r:id="rId56"/>
    <p:sldId id="422" r:id="rId57"/>
    <p:sldId id="424" r:id="rId58"/>
    <p:sldId id="427" r:id="rId59"/>
    <p:sldId id="428" r:id="rId60"/>
    <p:sldId id="429" r:id="rId61"/>
    <p:sldId id="426" r:id="rId62"/>
    <p:sldId id="430" r:id="rId63"/>
    <p:sldId id="431" r:id="rId64"/>
    <p:sldId id="432" r:id="rId65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6666"/>
    <a:srgbClr val="FFFF99"/>
    <a:srgbClr val="800000"/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4" autoAdjust="0"/>
    <p:restoredTop sz="95699" autoAdjust="0"/>
  </p:normalViewPr>
  <p:slideViewPr>
    <p:cSldViewPr>
      <p:cViewPr varScale="1">
        <p:scale>
          <a:sx n="67" d="100"/>
          <a:sy n="67" d="100"/>
        </p:scale>
        <p:origin x="17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2.material.io/design/usability/bidirectionality.html#mirroring-element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7390" y="2357430"/>
            <a:ext cx="6786610" cy="20002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Interface utilisateur Graphique avancée pour application mobile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fr-FR" sz="4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chemeClr val="bg2"/>
                </a:solidFill>
              </a:rPr>
              <a:t>2016-2017 </a:t>
            </a:r>
            <a:r>
              <a:rPr lang="fr-FR" b="1" dirty="0" smtClean="0">
                <a:solidFill>
                  <a:schemeClr val="bg2"/>
                </a:solidFill>
              </a:rPr>
              <a:t>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K.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89497"/>
            <a:ext cx="838652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Dynamique : </a:t>
            </a:r>
            <a:r>
              <a:rPr lang="fr-FR" sz="3200" b="1" kern="1200" dirty="0" err="1" smtClean="0">
                <a:latin typeface="Times New Roman" pitchFamily="18" charset="0"/>
                <a:cs typeface="Times New Roman" pitchFamily="18" charset="0"/>
              </a:rPr>
              <a:t>ArrayAdapter</a:t>
            </a:r>
            <a:endParaRPr lang="fr-FR" sz="3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6" y="972664"/>
            <a:ext cx="91440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Pour </a:t>
            </a:r>
            <a:r>
              <a:rPr lang="fr-FR" sz="2400" dirty="0" smtClean="0"/>
              <a:t>le paramètre « </a:t>
            </a:r>
            <a:r>
              <a:rPr lang="fr-FR" sz="2400" b="1" i="1" dirty="0" err="1" smtClean="0">
                <a:latin typeface="Arial Narrow" panose="020B0606020202030204" pitchFamily="34" charset="0"/>
              </a:rPr>
              <a:t>resource</a:t>
            </a:r>
            <a:r>
              <a:rPr lang="fr-FR" sz="2400" b="1" i="1" dirty="0" smtClean="0">
                <a:latin typeface="Arial Narrow" panose="020B0606020202030204" pitchFamily="34" charset="0"/>
              </a:rPr>
              <a:t> »</a:t>
            </a:r>
            <a:r>
              <a:rPr lang="fr-FR" sz="2400" dirty="0" smtClean="0"/>
              <a:t>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sym typeface="Wingdings" panose="05000000000000000000" pitchFamily="2" charset="2"/>
              </a:rPr>
              <a:t> Désigne </a:t>
            </a:r>
            <a:r>
              <a:rPr lang="fr-FR" sz="2200" dirty="0" smtClean="0">
                <a:sym typeface="Wingdings" panose="05000000000000000000" pitchFamily="2" charset="2"/>
              </a:rPr>
              <a:t>a </a:t>
            </a:r>
            <a:r>
              <a:rPr lang="fr-FR" sz="2200" dirty="0" err="1" smtClean="0">
                <a:sym typeface="Wingdings" panose="05000000000000000000" pitchFamily="2" charset="2"/>
              </a:rPr>
              <a:t>separte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layout</a:t>
            </a:r>
            <a:r>
              <a:rPr lang="fr-FR" sz="2200" dirty="0">
                <a:sym typeface="Wingdings" panose="05000000000000000000" pitchFamily="2" charset="2"/>
              </a:rPr>
              <a:t> XML </a:t>
            </a:r>
            <a:r>
              <a:rPr lang="fr-FR" sz="2200" dirty="0">
                <a:sym typeface="Wingdings" panose="05000000000000000000" pitchFamily="2" charset="2"/>
              </a:rPr>
              <a:t>item </a:t>
            </a:r>
            <a:r>
              <a:rPr lang="fr-FR" sz="2200" dirty="0" smtClean="0">
                <a:sym typeface="Wingdings" panose="05000000000000000000" pitchFamily="2" charset="2"/>
              </a:rPr>
              <a:t>(.</a:t>
            </a:r>
            <a:r>
              <a:rPr lang="fr-FR" sz="2200" dirty="0" smtClean="0">
                <a:sym typeface="Wingdings" panose="05000000000000000000" pitchFamily="2" charset="2"/>
              </a:rPr>
              <a:t>XML) </a:t>
            </a:r>
            <a:r>
              <a:rPr lang="en-US" sz="2200" dirty="0">
                <a:sym typeface="Wingdings" panose="05000000000000000000" pitchFamily="2" charset="2"/>
              </a:rPr>
              <a:t>as the layout for each of the </a:t>
            </a:r>
            <a:r>
              <a:rPr lang="en-US" sz="2200" dirty="0" smtClean="0">
                <a:sym typeface="Wingdings" panose="05000000000000000000" pitchFamily="2" charset="2"/>
              </a:rPr>
              <a:t>items</a:t>
            </a: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sym typeface="Wingdings" panose="05000000000000000000" pitchFamily="2" charset="2"/>
              </a:rPr>
              <a:t> Android </a:t>
            </a:r>
            <a:r>
              <a:rPr lang="fr-FR" sz="2200" dirty="0">
                <a:sym typeface="Wingdings" panose="05000000000000000000" pitchFamily="2" charset="2"/>
              </a:rPr>
              <a:t>fournit des ressources </a:t>
            </a:r>
            <a:r>
              <a:rPr lang="fr-FR" sz="2200" dirty="0" err="1" smtClean="0">
                <a:sym typeface="Wingdings" panose="05000000000000000000" pitchFamily="2" charset="2"/>
              </a:rPr>
              <a:t>layout</a:t>
            </a:r>
            <a:r>
              <a:rPr lang="fr-FR" sz="2200" dirty="0" smtClean="0">
                <a:sym typeface="Wingdings" panose="05000000000000000000" pitchFamily="2" charset="2"/>
              </a:rPr>
              <a:t> standard « </a:t>
            </a:r>
            <a:r>
              <a:rPr lang="en-US" sz="2200" dirty="0" smtClean="0">
                <a:sym typeface="Wingdings" panose="05000000000000000000" pitchFamily="2" charset="2"/>
              </a:rPr>
              <a:t>standard </a:t>
            </a:r>
            <a:r>
              <a:rPr lang="en-US" sz="2200" dirty="0">
                <a:sym typeface="Wingdings" panose="05000000000000000000" pitchFamily="2" charset="2"/>
              </a:rPr>
              <a:t>row layout </a:t>
            </a:r>
            <a:r>
              <a:rPr lang="en-US" sz="2200" dirty="0" smtClean="0">
                <a:sym typeface="Wingdings" panose="05000000000000000000" pitchFamily="2" charset="2"/>
              </a:rPr>
              <a:t>resources” </a:t>
            </a:r>
            <a:r>
              <a:rPr lang="en-US" sz="2200" dirty="0">
                <a:sym typeface="Wingdings" panose="05000000000000000000" pitchFamily="2" charset="2"/>
              </a:rPr>
              <a:t>via “</a:t>
            </a:r>
            <a:r>
              <a:rPr lang="en-US" sz="22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android.R.layout</a:t>
            </a:r>
            <a:r>
              <a:rPr lang="en-US" sz="2200" dirty="0" smtClean="0">
                <a:sym typeface="Wingdings" panose="05000000000000000000" pitchFamily="2" charset="2"/>
              </a:rPr>
              <a:t>”:</a:t>
            </a: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1071563" indent="-357188" algn="just"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android.R.layout.simple_list_item_1</a:t>
            </a:r>
            <a:r>
              <a:rPr lang="en-US" sz="2200" dirty="0">
                <a:sym typeface="Wingdings" panose="05000000000000000000" pitchFamily="2" charset="2"/>
              </a:rPr>
              <a:t> simple_list_item_1.xml </a:t>
            </a:r>
            <a:r>
              <a:rPr lang="en-US" sz="2200" dirty="0" err="1" smtClean="0">
                <a:sym typeface="Wingdings" panose="05000000000000000000" pitchFamily="2" charset="2"/>
              </a:rPr>
              <a:t>où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une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fr-FR" sz="2200" dirty="0" smtClean="0">
                <a:sym typeface="Wingdings" panose="05000000000000000000" pitchFamily="2" charset="2"/>
              </a:rPr>
              <a:t>ligne de </a:t>
            </a:r>
            <a:r>
              <a:rPr lang="fr-FR" sz="2200" dirty="0">
                <a:sym typeface="Wingdings" panose="05000000000000000000" pitchFamily="2" charset="2"/>
              </a:rPr>
              <a:t>de </a:t>
            </a:r>
            <a:r>
              <a:rPr lang="fr-FR" sz="2200" dirty="0" smtClean="0">
                <a:sym typeface="Wingdings" panose="05000000000000000000" pitchFamily="2" charset="2"/>
              </a:rPr>
              <a:t>données (élément de liste) est </a:t>
            </a:r>
            <a:r>
              <a:rPr lang="fr-FR" sz="2200" dirty="0">
                <a:sym typeface="Wingdings" panose="05000000000000000000" pitchFamily="2" charset="2"/>
              </a:rPr>
              <a:t>s'affiche comme </a:t>
            </a:r>
            <a:r>
              <a:rPr lang="en-US" sz="2200" dirty="0" smtClean="0">
                <a:sym typeface="Wingdings" panose="05000000000000000000" pitchFamily="2" charset="2"/>
              </a:rPr>
              <a:t>un </a:t>
            </a:r>
            <a:r>
              <a:rPr lang="en-US" sz="2200" dirty="0">
                <a:sym typeface="Wingdings" panose="05000000000000000000" pitchFamily="2" charset="2"/>
              </a:rPr>
              <a:t>simple objet “</a:t>
            </a:r>
            <a:r>
              <a:rPr lang="en-US" sz="2200" dirty="0" err="1">
                <a:sym typeface="Wingdings" panose="05000000000000000000" pitchFamily="2" charset="2"/>
              </a:rPr>
              <a:t>TextView</a:t>
            </a:r>
            <a:r>
              <a:rPr lang="en-US" sz="2200" dirty="0">
                <a:sym typeface="Wingdings" panose="05000000000000000000" pitchFamily="2" charset="2"/>
              </a:rPr>
              <a:t>” </a:t>
            </a:r>
            <a:r>
              <a:rPr lang="en-US" sz="2200" dirty="0" err="1" smtClean="0">
                <a:sym typeface="Wingdings" panose="05000000000000000000" pitchFamily="2" charset="2"/>
              </a:rPr>
              <a:t>dans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l’UI</a:t>
            </a:r>
            <a:r>
              <a:rPr lang="en-US" sz="2200" dirty="0" smtClean="0">
                <a:sym typeface="Wingdings" panose="05000000000000000000" pitchFamily="2" charset="2"/>
              </a:rPr>
              <a:t>.</a:t>
            </a:r>
          </a:p>
          <a:p>
            <a:pPr marL="1071563" indent="-357188" algn="just">
              <a:buFont typeface="Wingdings" panose="05000000000000000000" pitchFamily="2" charset="2"/>
              <a:buChar char="Ø"/>
            </a:pPr>
            <a:endParaRPr lang="en-US" sz="1400" dirty="0">
              <a:sym typeface="Wingdings" panose="05000000000000000000" pitchFamily="2" charset="2"/>
            </a:endParaRPr>
          </a:p>
          <a:p>
            <a:pPr marL="1071563" indent="-357188" algn="just"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android.R.layout.simple_list_item_2</a:t>
            </a:r>
            <a:r>
              <a:rPr lang="en-US" sz="2200" dirty="0">
                <a:sym typeface="Wingdings" panose="05000000000000000000" pitchFamily="2" charset="2"/>
              </a:rPr>
              <a:t>,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marL="1071563" indent="-357188" algn="just">
              <a:buFont typeface="Wingdings" panose="05000000000000000000" pitchFamily="2" charset="2"/>
              <a:buChar char="Ø"/>
            </a:pPr>
            <a:endParaRPr lang="en-US" sz="1100" dirty="0">
              <a:sym typeface="Wingdings" panose="05000000000000000000" pitchFamily="2" charset="2"/>
            </a:endParaRPr>
          </a:p>
          <a:p>
            <a:pPr marL="1071563" indent="-357188" algn="just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latin typeface="Arial Narrow" panose="020B0606020202030204" pitchFamily="34" charset="0"/>
                <a:sym typeface="Wingdings" panose="05000000000000000000" pitchFamily="2" charset="2"/>
              </a:rPr>
              <a:t>android.R.layout.two_line_list_item</a:t>
            </a:r>
            <a:r>
              <a:rPr lang="en-US" sz="22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fr-FR" sz="2200" dirty="0">
                <a:latin typeface="+mj-lt"/>
                <a:sym typeface="Wingdings" panose="05000000000000000000" pitchFamily="2" charset="2"/>
              </a:rPr>
              <a:t>qui affiche deux champs de données, l'un au-dessus de l'autre, pour chaque ligne de la liste</a:t>
            </a:r>
            <a:r>
              <a:rPr lang="en-US" sz="2200" dirty="0" smtClean="0">
                <a:latin typeface="+mj-lt"/>
                <a:sym typeface="Wingdings" panose="05000000000000000000" pitchFamily="2" charset="2"/>
              </a:rPr>
              <a:t>. </a:t>
            </a:r>
            <a:endParaRPr lang="en-US" sz="22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67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7950" y="85723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Exemple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89497"/>
            <a:ext cx="838652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Dynamique : </a:t>
            </a:r>
            <a:r>
              <a:rPr lang="fr-FR" sz="3200" b="1" kern="1200" dirty="0" err="1" smtClean="0">
                <a:latin typeface="Times New Roman" pitchFamily="18" charset="0"/>
                <a:cs typeface="Times New Roman" pitchFamily="18" charset="0"/>
              </a:rPr>
              <a:t>ArrayAdapter</a:t>
            </a:r>
            <a:endParaRPr lang="fr-FR" sz="3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 à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adaptateurs « </a:t>
            </a:r>
            <a:r>
              <a:rPr lang="fr-FR" sz="3600" b="1" kern="12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AdapterView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»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1170866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>
                <a:latin typeface="+mj-lt"/>
                <a:cs typeface="Times New Roman" pitchFamily="18" charset="0"/>
              </a:rPr>
              <a:t>Vues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d'adaptateurs </a:t>
            </a:r>
            <a:r>
              <a:rPr lang="fr-FR" sz="2400" dirty="0">
                <a:latin typeface="+mj-lt"/>
                <a:cs typeface="Times New Roman" pitchFamily="18" charset="0"/>
              </a:rPr>
              <a:t>(Vues à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adaptateurs) « 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AdapterView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 »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420888"/>
            <a:ext cx="8305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les </a:t>
            </a:r>
            <a:r>
              <a:rPr lang="fr-FR" sz="2200" dirty="0" smtClean="0"/>
              <a:t>vues responsables de l'affichage des listes (collection de données)</a:t>
            </a:r>
            <a:endParaRPr lang="fr-FR" sz="2200" dirty="0"/>
          </a:p>
        </p:txBody>
      </p:sp>
      <p:sp>
        <p:nvSpPr>
          <p:cNvPr id="3" name="Rectangle 2"/>
          <p:cNvSpPr/>
          <p:nvPr/>
        </p:nvSpPr>
        <p:spPr>
          <a:xfrm>
            <a:off x="347301" y="1870085"/>
            <a:ext cx="59466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package « </a:t>
            </a:r>
            <a:r>
              <a:rPr lang="fr-FR" sz="2200" b="1" i="1" dirty="0" err="1" smtClean="0"/>
              <a:t>android.widget.AdapterView</a:t>
            </a:r>
            <a:r>
              <a:rPr lang="fr-FR" sz="2200" b="1" i="1" dirty="0" smtClean="0"/>
              <a:t> </a:t>
            </a:r>
            <a:r>
              <a:rPr lang="fr-FR" sz="2200" dirty="0" smtClean="0"/>
              <a:t>»</a:t>
            </a:r>
            <a:endParaRPr lang="fr-FR" sz="2200" dirty="0"/>
          </a:p>
        </p:txBody>
      </p:sp>
      <p:sp>
        <p:nvSpPr>
          <p:cNvPr id="23" name="Rectangle 22"/>
          <p:cNvSpPr/>
          <p:nvPr/>
        </p:nvSpPr>
        <p:spPr>
          <a:xfrm>
            <a:off x="338694" y="3212976"/>
            <a:ext cx="74871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ym typeface="Wingdings" panose="05000000000000000000" pitchFamily="2" charset="2"/>
              </a:rPr>
              <a:t> Ses </a:t>
            </a:r>
            <a:r>
              <a:rPr lang="fr-FR" sz="2200" b="1" dirty="0" smtClean="0">
                <a:sym typeface="Wingdings" panose="05000000000000000000" pitchFamily="2" charset="2"/>
              </a:rPr>
              <a:t>vues filles sont déterminées </a:t>
            </a:r>
            <a:r>
              <a:rPr lang="fr-FR" sz="2200" dirty="0" smtClean="0">
                <a:sym typeface="Wingdings" panose="05000000000000000000" pitchFamily="2" charset="2"/>
              </a:rPr>
              <a:t>par « </a:t>
            </a:r>
            <a:r>
              <a:rPr lang="fr-FR" sz="2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un Adapter</a:t>
            </a:r>
            <a:r>
              <a:rPr lang="fr-FR" sz="2200" dirty="0" smtClean="0">
                <a:sym typeface="Wingdings" panose="05000000000000000000" pitchFamily="2" charset="2"/>
              </a:rPr>
              <a:t> » 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1187624" y="3854658"/>
            <a:ext cx="7956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200" dirty="0" smtClean="0"/>
              <a:t>«</a:t>
            </a:r>
            <a:r>
              <a:rPr lang="fr-FR" sz="2200" dirty="0" smtClean="0"/>
              <a:t> </a:t>
            </a:r>
            <a:r>
              <a:rPr lang="fr-FR" sz="2200" b="1" dirty="0" smtClean="0">
                <a:solidFill>
                  <a:srgbClr val="0070C0"/>
                </a:solidFill>
              </a:rPr>
              <a:t>Adapter</a:t>
            </a:r>
            <a:r>
              <a:rPr lang="fr-FR" sz="2200" dirty="0" smtClean="0"/>
              <a:t> » </a:t>
            </a:r>
            <a:r>
              <a:rPr lang="fr-FR" sz="2200" dirty="0"/>
              <a:t>se chargera de construire les </a:t>
            </a:r>
            <a:r>
              <a:rPr lang="fr-FR" sz="2200" dirty="0" smtClean="0"/>
              <a:t>sous-éléments</a:t>
            </a:r>
            <a:r>
              <a:rPr lang="fr-FR" sz="2200" dirty="0"/>
              <a:t>, </a:t>
            </a:r>
            <a:endParaRPr lang="fr-FR" sz="2200" dirty="0" smtClean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200" dirty="0" smtClean="0">
                <a:sym typeface="Wingdings" panose="05000000000000000000" pitchFamily="2" charset="2"/>
              </a:rPr>
              <a:t> </a:t>
            </a:r>
            <a:r>
              <a:rPr lang="fr-FR" sz="2200" dirty="0" smtClean="0"/>
              <a:t>« </a:t>
            </a:r>
            <a:r>
              <a:rPr lang="fr-FR" sz="2200" b="1" dirty="0" err="1" smtClean="0">
                <a:solidFill>
                  <a:srgbClr val="0070C0"/>
                </a:solidFill>
              </a:rPr>
              <a:t>AdapterView</a:t>
            </a:r>
            <a:r>
              <a:rPr lang="fr-FR" sz="2200" dirty="0" smtClean="0"/>
              <a:t> » lié ces </a:t>
            </a:r>
            <a:r>
              <a:rPr lang="fr-FR" sz="2200" dirty="0"/>
              <a:t>sous-éléments et </a:t>
            </a:r>
            <a:r>
              <a:rPr lang="fr-FR" sz="2200" dirty="0" smtClean="0"/>
              <a:t>les affiche </a:t>
            </a:r>
            <a:r>
              <a:rPr lang="fr-FR" sz="2200" dirty="0"/>
              <a:t>en une </a:t>
            </a:r>
            <a:r>
              <a:rPr lang="fr-FR" sz="2200" dirty="0" smtClean="0"/>
              <a:t>liste (collection de données vers collection de vues)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277688" y="5445224"/>
            <a:ext cx="8686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200" dirty="0" smtClean="0"/>
              <a:t>Pour </a:t>
            </a:r>
            <a:r>
              <a:rPr lang="fr-FR" sz="2200" b="1" dirty="0"/>
              <a:t>associer</a:t>
            </a:r>
            <a:r>
              <a:rPr lang="fr-FR" sz="2200" dirty="0"/>
              <a:t> un adapter à un </a:t>
            </a:r>
            <a:r>
              <a:rPr lang="fr-FR" sz="2200" dirty="0" err="1" smtClean="0"/>
              <a:t>AdapterView</a:t>
            </a:r>
            <a:r>
              <a:rPr lang="fr-FR" sz="2200" dirty="0" smtClean="0"/>
              <a:t>: </a:t>
            </a:r>
            <a:endParaRPr lang="fr-FR" sz="2200" dirty="0" smtClean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1200" dirty="0" smtClean="0"/>
          </a:p>
          <a:p>
            <a:pPr algn="just"/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smtClean="0">
                <a:sym typeface="Wingdings" panose="05000000000000000000" pitchFamily="2" charset="2"/>
              </a:rPr>
              <a:t>      </a:t>
            </a:r>
            <a:r>
              <a:rPr lang="fr-FR" sz="2200" dirty="0" smtClean="0">
                <a:sym typeface="Wingdings" panose="05000000000000000000" pitchFamily="2" charset="2"/>
              </a:rPr>
              <a:t># </a:t>
            </a:r>
            <a:r>
              <a:rPr lang="fr-FR" sz="2200" dirty="0" smtClean="0"/>
              <a:t>méthode </a:t>
            </a:r>
            <a:r>
              <a:rPr lang="fr-FR" sz="2200" b="1" i="1" dirty="0" err="1" smtClean="0"/>
              <a:t>void</a:t>
            </a:r>
            <a:r>
              <a:rPr lang="fr-FR" sz="2200" b="1" i="1" dirty="0" smtClean="0"/>
              <a:t> </a:t>
            </a:r>
            <a:r>
              <a:rPr lang="fr-FR" sz="2200" b="1" i="1" dirty="0" err="1"/>
              <a:t>setAdapter</a:t>
            </a:r>
            <a:r>
              <a:rPr lang="fr-FR" sz="2200" b="1" i="1" dirty="0"/>
              <a:t> (Adapter </a:t>
            </a:r>
            <a:r>
              <a:rPr lang="fr-FR" sz="2200" b="1" i="1" dirty="0" err="1"/>
              <a:t>adapter</a:t>
            </a:r>
            <a:r>
              <a:rPr lang="fr-FR" sz="22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2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577" y="3129930"/>
            <a:ext cx="887642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Pour </a:t>
            </a:r>
            <a:r>
              <a:rPr lang="fr-FR" sz="2200" b="1" dirty="0" smtClean="0"/>
              <a:t>associer un comportement </a:t>
            </a:r>
            <a:r>
              <a:rPr lang="fr-FR" sz="2200" dirty="0" smtClean="0"/>
              <a:t>(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</a:rPr>
              <a:t>action à réaliser </a:t>
            </a:r>
            <a:r>
              <a:rPr lang="fr-FR" sz="2200" dirty="0" smtClean="0"/>
              <a:t>) </a:t>
            </a:r>
            <a:r>
              <a:rPr lang="fr-FR" sz="2200" b="1" dirty="0" smtClean="0"/>
              <a:t>aux événements</a:t>
            </a:r>
            <a:r>
              <a:rPr lang="fr-FR" sz="2200" dirty="0" smtClean="0"/>
              <a:t> (clics </a:t>
            </a:r>
            <a:r>
              <a:rPr lang="fr-FR" sz="2200" dirty="0"/>
              <a:t>courts et clics </a:t>
            </a:r>
            <a:r>
              <a:rPr lang="fr-FR" sz="2200" dirty="0" smtClean="0"/>
              <a:t>longs) </a:t>
            </a:r>
            <a:r>
              <a:rPr lang="fr-FR" sz="2200" b="1" dirty="0"/>
              <a:t>sur les items d'une vue </a:t>
            </a:r>
            <a:r>
              <a:rPr lang="fr-FR" sz="2200" b="1" dirty="0" smtClean="0"/>
              <a:t>d'adaptateur</a:t>
            </a:r>
            <a:r>
              <a:rPr lang="fr-FR" sz="2200" b="1" dirty="0"/>
              <a:t>:</a:t>
            </a:r>
            <a:r>
              <a:rPr lang="fr-FR" sz="2200" b="1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400" b="1" dirty="0" smtClean="0"/>
          </a:p>
          <a:p>
            <a:pPr algn="just"/>
            <a:r>
              <a:rPr lang="fr-FR" sz="2000" dirty="0" smtClean="0"/>
              <a:t>    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ym typeface="Wingdings" panose="05000000000000000000" pitchFamily="2" charset="2"/>
              </a:rPr>
              <a:t>implémenter l’interface « </a:t>
            </a:r>
            <a:r>
              <a:rPr lang="fr-FR" sz="2000" b="1" i="1" dirty="0" err="1" smtClean="0">
                <a:sym typeface="Wingdings" panose="05000000000000000000" pitchFamily="2" charset="2"/>
              </a:rPr>
              <a:t>AdapterView.OnItemClickListener</a:t>
            </a:r>
            <a:r>
              <a:rPr lang="fr-FR" sz="2000" dirty="0" smtClean="0">
                <a:sym typeface="Wingdings" panose="05000000000000000000" pitchFamily="2" charset="2"/>
              </a:rPr>
              <a:t> »</a:t>
            </a:r>
            <a:endParaRPr lang="fr-F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000125" indent="-457200" algn="just">
              <a:buFont typeface="+mj-lt"/>
              <a:buAutoNum type="arabicPeriod"/>
            </a:pPr>
            <a:r>
              <a:rPr lang="fr-FR" sz="2400" dirty="0" smtClean="0"/>
              <a:t> </a:t>
            </a:r>
            <a:r>
              <a:rPr lang="fr-FR" sz="2000" dirty="0" smtClean="0"/>
              <a:t>Créer une classe anonyme dans laquelle définir le comportement au clic de l’élément de la liste </a:t>
            </a:r>
          </a:p>
          <a:p>
            <a:pPr marL="1000125" indent="-457200" algn="just">
              <a:buFont typeface="+mj-lt"/>
              <a:buAutoNum type="arabicPeriod"/>
            </a:pPr>
            <a:endParaRPr lang="fr-FR" sz="1200" dirty="0" smtClean="0"/>
          </a:p>
          <a:p>
            <a:pPr marL="1000125" indent="-457200" algn="just">
              <a:buFont typeface="+mj-lt"/>
              <a:buAutoNum type="arabicPeriod"/>
            </a:pPr>
            <a:r>
              <a:rPr lang="fr-FR" sz="2000" dirty="0" smtClean="0"/>
              <a:t>Définir cette classe comme </a:t>
            </a:r>
            <a:r>
              <a:rPr lang="fr-FR" sz="2000" b="1" dirty="0" err="1" smtClean="0"/>
              <a:t>ItemClickListener</a:t>
            </a:r>
            <a:r>
              <a:rPr lang="fr-FR" sz="2000" dirty="0" smtClean="0"/>
              <a:t> de l’objet de vue </a:t>
            </a:r>
            <a:r>
              <a:rPr lang="fr-FR" sz="2000" dirty="0"/>
              <a:t>d'adaptateur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 à adaptateurs « </a:t>
            </a:r>
            <a:r>
              <a:rPr lang="fr-FR" sz="3600" b="1" kern="12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AdapterView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»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79103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Auditeurs </a:t>
            </a: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d'</a:t>
            </a:r>
            <a:r>
              <a:rPr lang="fr-FR" sz="24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Evenements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56708" y="1268760"/>
            <a:ext cx="8987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AdapterView</a:t>
            </a:r>
            <a:r>
              <a:rPr lang="fr-FR" sz="2400" dirty="0"/>
              <a:t> s'occupe de </a:t>
            </a:r>
            <a:r>
              <a:rPr lang="fr-FR" sz="2400" dirty="0" smtClean="0"/>
              <a:t>la gestion des interactions </a:t>
            </a:r>
            <a:r>
              <a:rPr lang="fr-FR" sz="2400" dirty="0"/>
              <a:t>avec un utilisateur (sélection d’un élément par exemple</a:t>
            </a:r>
            <a:r>
              <a:rPr lang="fr-FR" sz="2400" dirty="0" smtClean="0"/>
              <a:t>) à travers « </a:t>
            </a:r>
            <a:r>
              <a:rPr lang="fr-FR" sz="2400" b="1" dirty="0" err="1" smtClean="0">
                <a:solidFill>
                  <a:srgbClr val="002060"/>
                </a:solidFill>
              </a:rPr>
              <a:t>Listeners</a:t>
            </a:r>
            <a:r>
              <a:rPr lang="fr-FR" sz="2400" dirty="0" smtClean="0"/>
              <a:t> »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5496" y="2607295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</a:rPr>
              <a:t># Handling </a:t>
            </a:r>
            <a:r>
              <a:rPr lang="fr-FR" sz="2400" b="1" u="sng" dirty="0" err="1" smtClean="0">
                <a:solidFill>
                  <a:srgbClr val="0070C0"/>
                </a:solidFill>
              </a:rPr>
              <a:t>events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794" y="1585298"/>
            <a:ext cx="9020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algn="just"/>
            <a:r>
              <a:rPr lang="fr-FR" sz="2400" dirty="0" smtClean="0"/>
              <a:t># Créer </a:t>
            </a:r>
            <a:r>
              <a:rPr lang="fr-FR" sz="2400" dirty="0" smtClean="0"/>
              <a:t>une classe anonyme dans laquelle définir le comportement au clic de l’élément de la liste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 à adaptateurs « </a:t>
            </a:r>
            <a:r>
              <a:rPr lang="fr-FR" sz="3600" b="1" kern="12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AdapterView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»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5190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Auditeurs </a:t>
            </a: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d'</a:t>
            </a:r>
            <a:r>
              <a:rPr lang="fr-FR" sz="24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Evenements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88373" y="4748283"/>
            <a:ext cx="9055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algn="just"/>
            <a:r>
              <a:rPr lang="fr-FR" sz="2400" dirty="0" smtClean="0"/>
              <a:t># Définir </a:t>
            </a:r>
            <a:r>
              <a:rPr lang="fr-FR" sz="2400" dirty="0"/>
              <a:t>cette classe comme </a:t>
            </a:r>
            <a:r>
              <a:rPr lang="fr-FR" sz="2400" b="1" dirty="0" err="1"/>
              <a:t>ItemClickListener</a:t>
            </a:r>
            <a:r>
              <a:rPr lang="fr-FR" sz="2400" dirty="0"/>
              <a:t> de l’objet de vue d'adaptateur.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0" y="5979803"/>
            <a:ext cx="6705838" cy="4735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33" y="2956811"/>
            <a:ext cx="7397583" cy="1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361023"/>
            <a:ext cx="8856983" cy="51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 à adaptateurs « </a:t>
            </a:r>
            <a:r>
              <a:rPr lang="fr-FR" sz="3600" b="1" kern="12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AdapterView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»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95190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Auditeurs </a:t>
            </a: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d'</a:t>
            </a:r>
            <a:r>
              <a:rPr lang="fr-FR" sz="24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Evenements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1" y="1296620"/>
            <a:ext cx="5410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latin typeface="+mj-lt"/>
                <a:cs typeface="Times New Roman" pitchFamily="18" charset="0"/>
              </a:rPr>
              <a:t># </a:t>
            </a:r>
            <a:r>
              <a:rPr lang="fr-FR" sz="2800" dirty="0" smtClean="0">
                <a:latin typeface="+mj-lt"/>
                <a:cs typeface="Times New Roman" pitchFamily="18" charset="0"/>
              </a:rPr>
              <a:t>héritent </a:t>
            </a:r>
            <a:r>
              <a:rPr lang="fr-FR" sz="2800" dirty="0" smtClean="0">
                <a:latin typeface="+mj-lt"/>
                <a:cs typeface="Times New Roman" pitchFamily="18" charset="0"/>
              </a:rPr>
              <a:t>de « </a:t>
            </a:r>
            <a:r>
              <a:rPr lang="fr-FR" sz="2800" b="1" dirty="0" err="1" smtClean="0">
                <a:latin typeface="+mj-lt"/>
                <a:cs typeface="Times New Roman" pitchFamily="18" charset="0"/>
              </a:rPr>
              <a:t>AdapterView</a:t>
            </a:r>
            <a:r>
              <a:rPr lang="fr-FR" sz="2800" dirty="0" smtClean="0">
                <a:latin typeface="+mj-lt"/>
                <a:cs typeface="Times New Roman" pitchFamily="18" charset="0"/>
              </a:rPr>
              <a:t> »</a:t>
            </a:r>
            <a:endParaRPr lang="fr-FR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2244714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Spinner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0030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71942"/>
            <a:ext cx="2714644" cy="2313455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876"/>
            <a:ext cx="2285984" cy="28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500298" y="3643314"/>
            <a:ext cx="189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GridView</a:t>
            </a:r>
            <a:endParaRPr lang="fr-FR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7072330" y="3071810"/>
            <a:ext cx="177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ListView</a:t>
            </a:r>
            <a:endParaRPr lang="fr-FR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714876" y="2071678"/>
            <a:ext cx="159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endParaRPr lang="fr-FR" sz="2400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59294"/>
            <a:ext cx="2285984" cy="328614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Vues à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adaptateurs « </a:t>
            </a:r>
            <a:r>
              <a:rPr lang="fr-FR" sz="3600" b="1" kern="12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AdapterView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»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 Déroulante (</a:t>
            </a:r>
            <a:r>
              <a:rPr lang="fr-FR" sz="3600" b="1" kern="1200" dirty="0" err="1" smtClean="0">
                <a:latin typeface="Times New Roman" pitchFamily="18" charset="0"/>
                <a:cs typeface="Times New Roman" pitchFamily="18" charset="0"/>
              </a:rPr>
              <a:t>Spinner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4974267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La valeur actuellement sélectionnée sera montrée sur le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spinner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61694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spinner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affiche un menu déroulant avec toutes les valeurs disponibles, à partir de laquelle l'utilisateur peut sélectionner une valeur.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40249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Offre la même fonctionnalité qu’une Liste, mais en prenant moins d’espace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031143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>
                <a:solidFill>
                  <a:srgbClr val="202124"/>
                </a:solidFill>
                <a:latin typeface="Roboto"/>
              </a:rPr>
              <a:t>android.widget.Spinner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928670"/>
            <a:ext cx="9144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fr-FR" sz="2400" dirty="0" smtClean="0"/>
              <a:t>récupérer le composant </a:t>
            </a:r>
            <a:r>
              <a:rPr lang="fr-FR" sz="2400" b="1" dirty="0" err="1" smtClean="0"/>
              <a:t>Spinner</a:t>
            </a:r>
            <a:r>
              <a:rPr lang="fr-FR" sz="2400" b="1" dirty="0" smtClean="0"/>
              <a:t> </a:t>
            </a:r>
            <a:r>
              <a:rPr lang="fr-FR" sz="2400" dirty="0" smtClean="0"/>
              <a:t>du </a:t>
            </a:r>
            <a:r>
              <a:rPr lang="fr-FR" sz="2400" dirty="0" smtClean="0"/>
              <a:t>fichier </a:t>
            </a:r>
            <a:r>
              <a:rPr lang="fr-FR" sz="2400" dirty="0" err="1" smtClean="0"/>
              <a:t>layout</a:t>
            </a:r>
            <a:r>
              <a:rPr lang="fr-FR" sz="2400" dirty="0" smtClean="0"/>
              <a:t> XML de l’activité</a:t>
            </a:r>
            <a:endParaRPr lang="fr-FR" sz="2400" dirty="0" smtClean="0"/>
          </a:p>
          <a:p>
            <a:pPr marL="457200" indent="-457200" algn="just">
              <a:buAutoNum type="arabicParenR"/>
            </a:pPr>
            <a:endParaRPr lang="fr-FR" sz="2400" dirty="0" smtClean="0"/>
          </a:p>
          <a:p>
            <a:pPr algn="just"/>
            <a:r>
              <a:rPr lang="fr-FR" sz="2400" dirty="0" smtClean="0"/>
              <a:t>2) construire la liste des items (</a:t>
            </a:r>
            <a:r>
              <a:rPr lang="en-US" sz="2400" b="1" dirty="0"/>
              <a:t>string array</a:t>
            </a:r>
            <a:r>
              <a:rPr lang="en-US" sz="2400" dirty="0"/>
              <a:t> defined in a </a:t>
            </a:r>
            <a:r>
              <a:rPr lang="en-US" sz="2400" b="1" dirty="0"/>
              <a:t>string resource </a:t>
            </a:r>
            <a:r>
              <a:rPr lang="en-US" sz="2400" b="1" dirty="0" smtClean="0"/>
              <a:t>file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1600" dirty="0" smtClean="0"/>
          </a:p>
          <a:p>
            <a:pPr algn="just"/>
            <a:endParaRPr lang="fr-FR" sz="1100" dirty="0" smtClean="0"/>
          </a:p>
          <a:p>
            <a:pPr algn="just"/>
            <a:r>
              <a:rPr lang="fr-FR" sz="2400" dirty="0" smtClean="0"/>
              <a:t>3) créer l'adapter associé à cette liste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3600" dirty="0" smtClean="0"/>
          </a:p>
          <a:p>
            <a:pPr algn="just"/>
            <a:r>
              <a:rPr lang="fr-FR" sz="2400" dirty="0" smtClean="0"/>
              <a:t>4</a:t>
            </a:r>
            <a:r>
              <a:rPr lang="fr-FR" sz="2400" dirty="0" smtClean="0"/>
              <a:t>) associer l'adapter au </a:t>
            </a:r>
            <a:r>
              <a:rPr lang="fr-FR" sz="2400" b="1" dirty="0" err="1" smtClean="0"/>
              <a:t>Spinner</a:t>
            </a:r>
            <a:endParaRPr lang="fr-FR" sz="2400" b="1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 Déroulante (</a:t>
            </a:r>
            <a:r>
              <a:rPr lang="fr-FR" sz="3600" b="1" kern="1200" dirty="0" err="1" smtClean="0">
                <a:latin typeface="Times New Roman" pitchFamily="18" charset="0"/>
                <a:cs typeface="Times New Roman" pitchFamily="18" charset="0"/>
              </a:rPr>
              <a:t>Spinner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3317056"/>
            <a:ext cx="8175282" cy="584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600" dirty="0" smtClean="0"/>
              <a:t>Remplacer l’élément prédéfini </a:t>
            </a:r>
            <a:r>
              <a:rPr lang="fr-FR" sz="1600" b="1" dirty="0" smtClean="0">
                <a:solidFill>
                  <a:srgbClr val="0070C0"/>
                </a:solidFill>
              </a:rPr>
              <a:t>android.R.layout.simple_list_item_1</a:t>
            </a:r>
            <a:r>
              <a:rPr lang="fr-FR" sz="1600" dirty="0" smtClean="0"/>
              <a:t> par </a:t>
            </a:r>
            <a:r>
              <a:rPr lang="fr-FR" sz="1600" b="1" dirty="0" err="1" smtClean="0">
                <a:solidFill>
                  <a:srgbClr val="0070C0"/>
                </a:solidFill>
              </a:rPr>
              <a:t>android.R.layout.simple_spinner_item</a:t>
            </a:r>
            <a:r>
              <a:rPr lang="fr-FR" sz="1600" dirty="0" smtClean="0"/>
              <a:t> par exemple. 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18876" y="4437112"/>
            <a:ext cx="9144000" cy="12618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// </a:t>
            </a:r>
            <a:r>
              <a:rPr lang="fr-FR" b="1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Create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an </a:t>
            </a:r>
            <a:r>
              <a:rPr lang="fr-FR" b="1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ArrayAdapter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using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the string </a:t>
            </a:r>
            <a:r>
              <a:rPr lang="fr-FR" b="1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array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and a default </a:t>
            </a:r>
            <a:r>
              <a:rPr lang="fr-FR" b="1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spinner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layout</a:t>
            </a:r>
            <a:endParaRPr lang="fr-FR" b="1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fr-FR" b="1" dirty="0" err="1">
                <a:latin typeface="Arial Narrow" pitchFamily="34" charset="0"/>
                <a:cs typeface="Times New Roman" pitchFamily="18" charset="0"/>
              </a:rPr>
              <a:t>ArrayAdapter</a:t>
            </a:r>
            <a:r>
              <a:rPr lang="fr-FR" b="1" dirty="0">
                <a:latin typeface="Arial Narrow" pitchFamily="34" charset="0"/>
                <a:cs typeface="Times New Roman" pitchFamily="18" charset="0"/>
              </a:rPr>
              <a:t>&lt;</a:t>
            </a:r>
            <a:r>
              <a:rPr lang="fr-FR" b="1" dirty="0" err="1">
                <a:latin typeface="Arial Narrow" pitchFamily="34" charset="0"/>
                <a:cs typeface="Times New Roman" pitchFamily="18" charset="0"/>
              </a:rPr>
              <a:t>CharSequence</a:t>
            </a:r>
            <a:r>
              <a:rPr lang="fr-FR" b="1" dirty="0">
                <a:latin typeface="Arial Narrow" pitchFamily="34" charset="0"/>
                <a:cs typeface="Times New Roman" pitchFamily="18" charset="0"/>
              </a:rPr>
              <a:t>&gt; adapter = </a:t>
            </a:r>
            <a:r>
              <a:rPr lang="fr-FR" b="1" dirty="0" err="1">
                <a:latin typeface="Arial Narrow" pitchFamily="34" charset="0"/>
                <a:cs typeface="Times New Roman" pitchFamily="18" charset="0"/>
              </a:rPr>
              <a:t>ArrayAdapter.createFromResource</a:t>
            </a:r>
            <a:r>
              <a:rPr lang="fr-FR" b="1" dirty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b="1" dirty="0" err="1">
                <a:latin typeface="Arial Narrow" pitchFamily="34" charset="0"/>
                <a:cs typeface="Times New Roman" pitchFamily="18" charset="0"/>
              </a:rPr>
              <a:t>this</a:t>
            </a:r>
            <a:r>
              <a:rPr lang="fr-FR" b="1" dirty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r>
              <a:rPr lang="fr-FR" b="1" dirty="0">
                <a:latin typeface="Arial Narrow" pitchFamily="34" charset="0"/>
                <a:cs typeface="Times New Roman" pitchFamily="18" charset="0"/>
              </a:rPr>
              <a:t>        </a:t>
            </a:r>
            <a:r>
              <a:rPr lang="fr-FR" sz="2000" b="1" dirty="0" err="1" smtClean="0">
                <a:solidFill>
                  <a:srgbClr val="00CC99"/>
                </a:solidFill>
                <a:latin typeface="Arial Narrow" pitchFamily="34" charset="0"/>
                <a:cs typeface="Times New Roman" pitchFamily="18" charset="0"/>
              </a:rPr>
              <a:t>R.array.Mydata</a:t>
            </a:r>
            <a:r>
              <a:rPr lang="fr-FR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,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android.R.layout.simple_spinner_item</a:t>
            </a:r>
            <a:r>
              <a:rPr lang="fr-FR" b="1" dirty="0">
                <a:latin typeface="Arial Narrow" pitchFamily="34" charset="0"/>
                <a:cs typeface="Times New Roman" pitchFamily="18" charset="0"/>
              </a:rPr>
              <a:t>);</a:t>
            </a:r>
            <a:endParaRPr lang="fr-FR" sz="200" b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adapter.</a:t>
            </a:r>
            <a:r>
              <a:rPr lang="fr-FR" sz="2000" b="1" dirty="0" err="1" smtClean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setDropDownViewResource</a:t>
            </a:r>
            <a:r>
              <a:rPr lang="fr-FR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000" b="1" dirty="0" err="1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android.R.layout.simple_spinner_dropdown_item</a:t>
            </a:r>
            <a:r>
              <a:rPr lang="fr-FR" dirty="0" smtClean="0">
                <a:latin typeface="Arial Narrow" pitchFamily="34" charset="0"/>
                <a:cs typeface="Times New Roman" pitchFamily="18" charset="0"/>
              </a:rPr>
              <a:t>)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57286" y="5891054"/>
            <a:ext cx="3755067" cy="40011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mySpinner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setAdapter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(adapter);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33801" y="2612978"/>
            <a:ext cx="421481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2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string-</a:t>
            </a:r>
            <a:r>
              <a:rPr lang="fr-FR" sz="2000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array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=" </a:t>
            </a:r>
            <a:r>
              <a:rPr lang="fr-FR" sz="1600" b="1" dirty="0" err="1" smtClean="0">
                <a:solidFill>
                  <a:srgbClr val="C00000"/>
                </a:solidFill>
              </a:rPr>
              <a:t>Mydata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"&gt;</a:t>
            </a: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&lt;item&gt;Lundi&lt;/item&gt;</a:t>
            </a: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&lt;item&gt;Mardi&lt;/item&gt;</a:t>
            </a: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/string-</a:t>
            </a:r>
            <a:r>
              <a:rPr lang="fr-FR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array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12744" y="3079257"/>
            <a:ext cx="2044149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Dans strings.xml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2203663" y="1443538"/>
            <a:ext cx="6832833" cy="40011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Spinner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mySpinner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Spinner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findViewById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R.id.spinner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 Déroulante (</a:t>
            </a:r>
            <a:r>
              <a:rPr lang="fr-FR" sz="3600" b="1" kern="1200" dirty="0" err="1" smtClean="0">
                <a:latin typeface="Times New Roman" pitchFamily="18" charset="0"/>
                <a:cs typeface="Times New Roman" pitchFamily="18" charset="0"/>
              </a:rPr>
              <a:t>Spinner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7154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gestion des </a:t>
            </a:r>
            <a:r>
              <a:rPr lang="fr-FR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événements: </a:t>
            </a:r>
            <a:r>
              <a:rPr lang="fr-FR" sz="24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Responding</a:t>
            </a:r>
            <a:r>
              <a:rPr lang="fr-FR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to User </a:t>
            </a:r>
            <a:r>
              <a:rPr lang="fr-FR" sz="24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Selections</a:t>
            </a:r>
            <a:endParaRPr lang="fr-FR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596" y="2345378"/>
            <a:ext cx="835821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Le </a:t>
            </a:r>
            <a:r>
              <a:rPr lang="fr-FR" sz="2000" dirty="0" err="1" smtClean="0">
                <a:latin typeface="+mj-lt"/>
              </a:rPr>
              <a:t>listener</a:t>
            </a:r>
            <a:r>
              <a:rPr lang="fr-FR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associé à un </a:t>
            </a:r>
            <a:r>
              <a:rPr lang="fr-FR" sz="2000" b="1" dirty="0" err="1" smtClean="0">
                <a:latin typeface="+mj-lt"/>
              </a:rPr>
              <a:t>Spinner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fr-FR" sz="2000" dirty="0" err="1" smtClean="0">
                <a:solidFill>
                  <a:srgbClr val="00B0F0"/>
                </a:solidFill>
                <a:latin typeface="Segoe UI Semibold" pitchFamily="34" charset="0"/>
              </a:rPr>
              <a:t>OnItemSelectedListener</a:t>
            </a:r>
            <a:r>
              <a:rPr lang="fr-FR" sz="2000" dirty="0" smtClean="0">
                <a:latin typeface="Segoe UI Semibold" pitchFamily="34" charset="0"/>
              </a:rPr>
              <a:t> »</a:t>
            </a:r>
            <a:endParaRPr lang="fr-FR" dirty="0" smtClean="0">
              <a:latin typeface="Segoe UI Semibold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050" dirty="0" smtClean="0">
              <a:latin typeface="Segoe UI Semibold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implémenter les méthodes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00B0F0"/>
                </a:solidFill>
                <a:latin typeface="Segoe UI Semibold" pitchFamily="34" charset="0"/>
              </a:rPr>
              <a:t>onItemSelected</a:t>
            </a:r>
            <a:r>
              <a:rPr lang="fr-FR" sz="2400" dirty="0" smtClean="0"/>
              <a:t> </a:t>
            </a:r>
            <a:r>
              <a:rPr lang="fr-FR" sz="2000" dirty="0" smtClean="0"/>
              <a:t>et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00B0F0"/>
                </a:solidFill>
                <a:latin typeface="Segoe UI Semibold" pitchFamily="34" charset="0"/>
              </a:rPr>
              <a:t>onNothingSelected</a:t>
            </a:r>
            <a:r>
              <a:rPr lang="fr-FR" sz="2400" dirty="0" smtClean="0">
                <a:solidFill>
                  <a:srgbClr val="C00000"/>
                </a:solidFill>
                <a:latin typeface="Segoe UI Semibold" pitchFamily="34" charset="0"/>
              </a:rPr>
              <a:t> </a:t>
            </a:r>
            <a:r>
              <a:rPr lang="fr-FR" sz="2000" dirty="0" smtClean="0"/>
              <a:t>de l’interface « </a:t>
            </a:r>
            <a:r>
              <a:rPr lang="fr-FR" sz="2400" dirty="0" err="1" smtClean="0">
                <a:latin typeface="Segoe UI Semibold" pitchFamily="34" charset="0"/>
              </a:rPr>
              <a:t>OnItemSelectedListener</a:t>
            </a:r>
            <a:r>
              <a:rPr lang="fr-FR" sz="2400" dirty="0" smtClean="0">
                <a:latin typeface="Segoe UI Semibold" pitchFamily="34" charset="0"/>
              </a:rPr>
              <a:t> »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1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05775" y="5949280"/>
            <a:ext cx="8558713" cy="61555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400" dirty="0" err="1" smtClean="0">
                <a:latin typeface="Segoe UI Semibold" pitchFamily="34" charset="0"/>
              </a:rPr>
              <a:t>Spinner</a:t>
            </a:r>
            <a:r>
              <a:rPr lang="fr-FR" sz="1400" dirty="0" smtClean="0">
                <a:latin typeface="Segoe UI Semibold" pitchFamily="34" charset="0"/>
              </a:rPr>
              <a:t> </a:t>
            </a:r>
            <a:r>
              <a:rPr lang="fr-FR" sz="1600" dirty="0" err="1" smtClean="0">
                <a:solidFill>
                  <a:srgbClr val="92D050"/>
                </a:solidFill>
                <a:latin typeface="Segoe UI Semibold" pitchFamily="34" charset="0"/>
              </a:rPr>
              <a:t>spinner</a:t>
            </a:r>
            <a:r>
              <a:rPr lang="fr-FR" sz="1600" dirty="0" smtClean="0">
                <a:solidFill>
                  <a:srgbClr val="FFFF00"/>
                </a:solidFill>
                <a:latin typeface="Segoe UI Semibold" pitchFamily="34" charset="0"/>
              </a:rPr>
              <a:t> </a:t>
            </a:r>
            <a:r>
              <a:rPr lang="fr-FR" sz="1400" dirty="0" smtClean="0">
                <a:latin typeface="Segoe UI Semibold" pitchFamily="34" charset="0"/>
              </a:rPr>
              <a:t>= (</a:t>
            </a:r>
            <a:r>
              <a:rPr lang="fr-FR" sz="1400" dirty="0" err="1" smtClean="0">
                <a:latin typeface="Segoe UI Semibold" pitchFamily="34" charset="0"/>
              </a:rPr>
              <a:t>Spinner</a:t>
            </a:r>
            <a:r>
              <a:rPr lang="fr-FR" sz="1400" dirty="0" smtClean="0">
                <a:latin typeface="Segoe UI Semibold" pitchFamily="34" charset="0"/>
              </a:rPr>
              <a:t>) </a:t>
            </a:r>
            <a:r>
              <a:rPr lang="fr-FR" sz="1400" dirty="0" err="1" smtClean="0">
                <a:latin typeface="Segoe UI Semibold" pitchFamily="34" charset="0"/>
              </a:rPr>
              <a:t>findViewById</a:t>
            </a:r>
            <a:r>
              <a:rPr lang="fr-FR" sz="1400" dirty="0" smtClean="0">
                <a:latin typeface="Segoe UI Semibold" pitchFamily="34" charset="0"/>
              </a:rPr>
              <a:t>(</a:t>
            </a:r>
            <a:r>
              <a:rPr lang="fr-FR" sz="1400" dirty="0" err="1" smtClean="0">
                <a:latin typeface="Segoe UI Semibold" pitchFamily="34" charset="0"/>
              </a:rPr>
              <a:t>R.id.spinner</a:t>
            </a:r>
            <a:r>
              <a:rPr lang="fr-FR" sz="1400" dirty="0" smtClean="0">
                <a:latin typeface="Segoe UI Semibold" pitchFamily="34" charset="0"/>
              </a:rPr>
              <a:t>);</a:t>
            </a:r>
          </a:p>
          <a:p>
            <a:r>
              <a:rPr lang="fr-FR" sz="1600" dirty="0" err="1" smtClean="0">
                <a:solidFill>
                  <a:srgbClr val="92D050"/>
                </a:solidFill>
                <a:latin typeface="Segoe UI Semibold" pitchFamily="34" charset="0"/>
              </a:rPr>
              <a:t>spinner</a:t>
            </a:r>
            <a:r>
              <a:rPr lang="fr-FR" sz="1400" dirty="0" err="1" smtClean="0">
                <a:latin typeface="Segoe UI Semibold" pitchFamily="34" charset="0"/>
              </a:rPr>
              <a:t>.</a:t>
            </a:r>
            <a:r>
              <a:rPr lang="fr-FR" dirty="0" err="1" smtClean="0">
                <a:solidFill>
                  <a:srgbClr val="FFC000"/>
                </a:solidFill>
                <a:latin typeface="Segoe UI Semibold" pitchFamily="34" charset="0"/>
              </a:rPr>
              <a:t>setOnItemSelectedListener</a:t>
            </a:r>
            <a:r>
              <a:rPr lang="fr-FR" sz="1400" dirty="0" smtClean="0">
                <a:latin typeface="Segoe UI Semibold" pitchFamily="34" charset="0"/>
              </a:rPr>
              <a:t>(</a:t>
            </a:r>
            <a:r>
              <a:rPr lang="fr-FR" sz="1400" dirty="0" err="1" smtClean="0">
                <a:latin typeface="Segoe UI Semibold" pitchFamily="34" charset="0"/>
              </a:rPr>
              <a:t>this</a:t>
            </a:r>
            <a:r>
              <a:rPr lang="fr-FR" sz="1400" dirty="0" smtClean="0">
                <a:latin typeface="Segoe UI Semibold" pitchFamily="34" charset="0"/>
              </a:rPr>
              <a:t>);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2844" y="1597871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Pour spécifier le comportement à la sélection d’un élément dans la liste déroulante: </a:t>
            </a:r>
            <a:endParaRPr lang="fr-FR" sz="2200" dirty="0"/>
          </a:p>
        </p:txBody>
      </p:sp>
      <p:sp>
        <p:nvSpPr>
          <p:cNvPr id="26" name="Rectangle 25"/>
          <p:cNvSpPr/>
          <p:nvPr/>
        </p:nvSpPr>
        <p:spPr>
          <a:xfrm>
            <a:off x="405777" y="3717032"/>
            <a:ext cx="8558712" cy="212365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Segoe UI Semibold" pitchFamily="34" charset="0"/>
              </a:rPr>
              <a:t>public </a:t>
            </a:r>
            <a:r>
              <a:rPr lang="fr-FR" sz="1600" dirty="0" err="1">
                <a:latin typeface="Segoe UI Semibold" pitchFamily="34" charset="0"/>
              </a:rPr>
              <a:t>void</a:t>
            </a:r>
            <a:r>
              <a:rPr lang="fr-FR" sz="1600" dirty="0">
                <a:latin typeface="Segoe UI Semibold" pitchFamily="34" charset="0"/>
              </a:rPr>
              <a:t> </a:t>
            </a:r>
            <a:r>
              <a:rPr lang="fr-FR" b="1" dirty="0" err="1">
                <a:solidFill>
                  <a:srgbClr val="FFC000"/>
                </a:solidFill>
                <a:latin typeface="Segoe UI Semibold" pitchFamily="34" charset="0"/>
              </a:rPr>
              <a:t>onItemSelected</a:t>
            </a:r>
            <a:r>
              <a:rPr lang="fr-FR" sz="1600" dirty="0">
                <a:latin typeface="Segoe UI Semibold" pitchFamily="34" charset="0"/>
              </a:rPr>
              <a:t>(</a:t>
            </a:r>
            <a:r>
              <a:rPr lang="fr-FR" sz="1600" dirty="0" err="1">
                <a:latin typeface="Segoe UI Semibold" pitchFamily="34" charset="0"/>
              </a:rPr>
              <a:t>AdapterView</a:t>
            </a:r>
            <a:r>
              <a:rPr lang="fr-FR" sz="1600" dirty="0">
                <a:latin typeface="Segoe UI Semibold" pitchFamily="34" charset="0"/>
              </a:rPr>
              <a:t>&lt;?&gt; parent, </a:t>
            </a:r>
            <a:r>
              <a:rPr lang="fr-FR" sz="1600" dirty="0" err="1">
                <a:latin typeface="Segoe UI Semibold" pitchFamily="34" charset="0"/>
              </a:rPr>
              <a:t>View</a:t>
            </a:r>
            <a:r>
              <a:rPr lang="fr-FR" sz="1600" dirty="0">
                <a:latin typeface="Segoe UI Semibold" pitchFamily="34" charset="0"/>
              </a:rPr>
              <a:t> </a:t>
            </a:r>
            <a:r>
              <a:rPr lang="fr-FR" sz="1600" dirty="0" err="1">
                <a:latin typeface="Segoe UI Semibold" pitchFamily="34" charset="0"/>
              </a:rPr>
              <a:t>view</a:t>
            </a:r>
            <a:r>
              <a:rPr lang="fr-FR" sz="1600" dirty="0">
                <a:latin typeface="Segoe UI Semibold" pitchFamily="34" charset="0"/>
              </a:rPr>
              <a:t>,</a:t>
            </a:r>
          </a:p>
          <a:p>
            <a:pPr algn="just"/>
            <a:r>
              <a:rPr lang="fr-FR" sz="1600" dirty="0">
                <a:latin typeface="Segoe UI Semibold" pitchFamily="34" charset="0"/>
              </a:rPr>
              <a:t>            </a:t>
            </a:r>
            <a:r>
              <a:rPr lang="fr-FR" sz="1600" dirty="0" err="1">
                <a:latin typeface="Segoe UI Semibold" pitchFamily="34" charset="0"/>
              </a:rPr>
              <a:t>int</a:t>
            </a:r>
            <a:r>
              <a:rPr lang="fr-FR" sz="1600" dirty="0">
                <a:latin typeface="Segoe UI Semibold" pitchFamily="34" charset="0"/>
              </a:rPr>
              <a:t> pos, long id) {</a:t>
            </a:r>
          </a:p>
          <a:p>
            <a:pPr algn="just"/>
            <a:r>
              <a:rPr lang="fr-FR" sz="1600" dirty="0">
                <a:latin typeface="Segoe UI Semibold" pitchFamily="34" charset="0"/>
              </a:rPr>
              <a:t>        // An item </a:t>
            </a:r>
            <a:r>
              <a:rPr lang="fr-FR" sz="1600" dirty="0" err="1">
                <a:latin typeface="Segoe UI Semibold" pitchFamily="34" charset="0"/>
              </a:rPr>
              <a:t>was</a:t>
            </a:r>
            <a:r>
              <a:rPr lang="fr-FR" sz="1600" dirty="0">
                <a:latin typeface="Segoe UI Semibold" pitchFamily="34" charset="0"/>
              </a:rPr>
              <a:t> </a:t>
            </a:r>
            <a:r>
              <a:rPr lang="fr-FR" sz="1600" dirty="0" err="1">
                <a:latin typeface="Segoe UI Semibold" pitchFamily="34" charset="0"/>
              </a:rPr>
              <a:t>selected</a:t>
            </a:r>
            <a:r>
              <a:rPr lang="fr-FR" sz="1600" dirty="0">
                <a:latin typeface="Segoe UI Semibold" pitchFamily="34" charset="0"/>
              </a:rPr>
              <a:t>. You </a:t>
            </a:r>
            <a:r>
              <a:rPr lang="fr-FR" sz="1600" dirty="0" err="1">
                <a:latin typeface="Segoe UI Semibold" pitchFamily="34" charset="0"/>
              </a:rPr>
              <a:t>can</a:t>
            </a:r>
            <a:r>
              <a:rPr lang="fr-FR" sz="1600" dirty="0">
                <a:latin typeface="Segoe UI Semibold" pitchFamily="34" charset="0"/>
              </a:rPr>
              <a:t> </a:t>
            </a:r>
            <a:r>
              <a:rPr lang="fr-FR" sz="1600" dirty="0" err="1">
                <a:latin typeface="Segoe UI Semibold" pitchFamily="34" charset="0"/>
              </a:rPr>
              <a:t>retrieve</a:t>
            </a:r>
            <a:r>
              <a:rPr lang="fr-FR" sz="1600" dirty="0">
                <a:latin typeface="Segoe UI Semibold" pitchFamily="34" charset="0"/>
              </a:rPr>
              <a:t> the </a:t>
            </a:r>
            <a:r>
              <a:rPr lang="fr-FR" sz="1600" dirty="0" err="1">
                <a:latin typeface="Segoe UI Semibold" pitchFamily="34" charset="0"/>
              </a:rPr>
              <a:t>selected</a:t>
            </a:r>
            <a:r>
              <a:rPr lang="fr-FR" sz="1600" dirty="0">
                <a:latin typeface="Segoe UI Semibold" pitchFamily="34" charset="0"/>
              </a:rPr>
              <a:t> item </a:t>
            </a:r>
            <a:r>
              <a:rPr lang="fr-FR" sz="1600" dirty="0" err="1">
                <a:latin typeface="Segoe UI Semibold" pitchFamily="34" charset="0"/>
              </a:rPr>
              <a:t>using</a:t>
            </a:r>
            <a:endParaRPr lang="fr-FR" sz="1600" dirty="0">
              <a:latin typeface="Segoe UI Semibold" pitchFamily="34" charset="0"/>
            </a:endParaRPr>
          </a:p>
          <a:p>
            <a:pPr algn="just"/>
            <a:r>
              <a:rPr lang="fr-FR" sz="1600" dirty="0">
                <a:latin typeface="Segoe UI Semibold" pitchFamily="34" charset="0"/>
              </a:rPr>
              <a:t>        // </a:t>
            </a:r>
            <a:r>
              <a:rPr lang="fr-FR" sz="1600" dirty="0" err="1">
                <a:latin typeface="Segoe UI Semibold" pitchFamily="34" charset="0"/>
              </a:rPr>
              <a:t>parent.getItemAtPosition</a:t>
            </a:r>
            <a:r>
              <a:rPr lang="fr-FR" sz="1600" dirty="0">
                <a:latin typeface="Segoe UI Semibold" pitchFamily="34" charset="0"/>
              </a:rPr>
              <a:t>(pos)</a:t>
            </a:r>
          </a:p>
          <a:p>
            <a:pPr algn="just"/>
            <a:r>
              <a:rPr lang="fr-FR" sz="1600" dirty="0">
                <a:latin typeface="Segoe UI Semibold" pitchFamily="34" charset="0"/>
              </a:rPr>
              <a:t>    }</a:t>
            </a:r>
          </a:p>
          <a:p>
            <a:pPr algn="just"/>
            <a:r>
              <a:rPr lang="fr-FR" sz="1600" dirty="0" smtClean="0">
                <a:latin typeface="Segoe UI Semibold" pitchFamily="34" charset="0"/>
              </a:rPr>
              <a:t>    </a:t>
            </a:r>
            <a:r>
              <a:rPr lang="fr-FR" sz="1600" dirty="0">
                <a:latin typeface="Segoe UI Semibold" pitchFamily="34" charset="0"/>
              </a:rPr>
              <a:t>public </a:t>
            </a:r>
            <a:r>
              <a:rPr lang="fr-FR" sz="1600" dirty="0" err="1">
                <a:latin typeface="Segoe UI Semibold" pitchFamily="34" charset="0"/>
              </a:rPr>
              <a:t>void</a:t>
            </a:r>
            <a:r>
              <a:rPr lang="fr-FR" sz="1600" dirty="0">
                <a:latin typeface="Segoe UI Semibold" pitchFamily="34" charset="0"/>
              </a:rPr>
              <a:t> </a:t>
            </a:r>
            <a:r>
              <a:rPr lang="fr-FR" b="1" dirty="0" err="1">
                <a:solidFill>
                  <a:srgbClr val="FFC000"/>
                </a:solidFill>
                <a:latin typeface="Segoe UI Semibold" pitchFamily="34" charset="0"/>
              </a:rPr>
              <a:t>onNothingSelected</a:t>
            </a:r>
            <a:r>
              <a:rPr lang="fr-FR" sz="1600" dirty="0">
                <a:latin typeface="Segoe UI Semibold" pitchFamily="34" charset="0"/>
              </a:rPr>
              <a:t>(</a:t>
            </a:r>
            <a:r>
              <a:rPr lang="fr-FR" sz="1600" dirty="0" err="1">
                <a:latin typeface="Segoe UI Semibold" pitchFamily="34" charset="0"/>
              </a:rPr>
              <a:t>AdapterView</a:t>
            </a:r>
            <a:r>
              <a:rPr lang="fr-FR" sz="1600" dirty="0">
                <a:latin typeface="Segoe UI Semibold" pitchFamily="34" charset="0"/>
              </a:rPr>
              <a:t>&lt;?&gt; parent) {</a:t>
            </a:r>
          </a:p>
          <a:p>
            <a:pPr algn="just"/>
            <a:r>
              <a:rPr lang="fr-FR" sz="1600" dirty="0">
                <a:latin typeface="Segoe UI Semibold" pitchFamily="34" charset="0"/>
              </a:rPr>
              <a:t>        // </a:t>
            </a:r>
            <a:r>
              <a:rPr lang="fr-FR" sz="1600" dirty="0" err="1">
                <a:latin typeface="Segoe UI Semibold" pitchFamily="34" charset="0"/>
              </a:rPr>
              <a:t>Another</a:t>
            </a:r>
            <a:r>
              <a:rPr lang="fr-FR" sz="1600" dirty="0">
                <a:latin typeface="Segoe UI Semibold" pitchFamily="34" charset="0"/>
              </a:rPr>
              <a:t> interface callback</a:t>
            </a:r>
          </a:p>
          <a:p>
            <a:pPr algn="just"/>
            <a:r>
              <a:rPr lang="fr-FR" sz="1600" dirty="0">
                <a:latin typeface="Segoe UI Semibold" pitchFamily="34" charset="0"/>
              </a:rPr>
              <a:t>    }</a:t>
            </a:r>
            <a:endParaRPr lang="fr-FR" sz="1600" dirty="0" smtClean="0">
              <a:latin typeface="Segoe UI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6773228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Composants IHM avancés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180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Pour afficher beaucoup d'items sur une vue, le </a:t>
            </a:r>
            <a:r>
              <a:rPr lang="fr-FR" sz="2400" b="1" dirty="0" smtClean="0"/>
              <a:t>contenu est déterminé </a:t>
            </a:r>
            <a:r>
              <a:rPr lang="fr-FR" sz="2400" b="1" dirty="0"/>
              <a:t>par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: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458635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400" b="1" dirty="0" smtClean="0">
                <a:cs typeface="Times New Roman" pitchFamily="18" charset="0"/>
              </a:rPr>
              <a:t>les adaptateurs (</a:t>
            </a:r>
            <a:r>
              <a:rPr lang="fr-FR" sz="2400" b="1" dirty="0" smtClean="0"/>
              <a:t>Adapter)</a:t>
            </a:r>
            <a:r>
              <a:rPr lang="fr-FR" sz="2400" b="1" dirty="0" smtClean="0">
                <a:cs typeface="Times New Roman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400" b="1" dirty="0" smtClean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400" b="1" dirty="0" smtClean="0">
                <a:cs typeface="Times New Roman" pitchFamily="18" charset="0"/>
              </a:rPr>
              <a:t>Vues à adaptateur « </a:t>
            </a:r>
            <a:r>
              <a:rPr lang="fr-FR" sz="2400" b="1" dirty="0" err="1" smtClean="0">
                <a:cs typeface="Times New Roman" pitchFamily="18" charset="0"/>
              </a:rPr>
              <a:t>AdapterView</a:t>
            </a:r>
            <a:r>
              <a:rPr lang="fr-FR" sz="2400" b="1" dirty="0" smtClean="0">
                <a:cs typeface="Times New Roman" pitchFamily="18" charset="0"/>
              </a:rPr>
              <a:t> »,</a:t>
            </a:r>
          </a:p>
          <a:p>
            <a:pPr algn="just"/>
            <a:endParaRPr lang="fr-FR" sz="2400" b="1" dirty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mécanismes de défilement.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5259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A3A3A"/>
                </a:solidFill>
                <a:latin typeface="system-ui"/>
              </a:rPr>
              <a:t>Une </a:t>
            </a:r>
            <a:r>
              <a:rPr lang="fr-FR" sz="2400" dirty="0">
                <a:solidFill>
                  <a:srgbClr val="3A3A3A"/>
                </a:solidFill>
                <a:latin typeface="system-ui"/>
              </a:rPr>
              <a:t>interface d'utilisateur </a:t>
            </a:r>
            <a:r>
              <a:rPr lang="fr-FR" sz="2400" dirty="0" smtClean="0">
                <a:solidFill>
                  <a:srgbClr val="3A3A3A"/>
                </a:solidFill>
                <a:latin typeface="system-ui"/>
              </a:rPr>
              <a:t>(</a:t>
            </a:r>
            <a:r>
              <a:rPr lang="fr-FR" sz="2400" b="1" dirty="0" smtClean="0">
                <a:solidFill>
                  <a:srgbClr val="3A3A3A"/>
                </a:solidFill>
                <a:latin typeface="system-ui"/>
              </a:rPr>
              <a:t>UI</a:t>
            </a:r>
            <a:r>
              <a:rPr lang="fr-FR" sz="2400" dirty="0" smtClean="0">
                <a:solidFill>
                  <a:srgbClr val="3A3A3A"/>
                </a:solidFill>
                <a:latin typeface="system-ui"/>
              </a:rPr>
              <a:t>) peut </a:t>
            </a:r>
            <a:r>
              <a:rPr lang="fr-FR" sz="2400" dirty="0" smtClean="0"/>
              <a:t>afficher un ensemble (set) de données sur une vue </a:t>
            </a:r>
            <a:r>
              <a:rPr lang="fr-FR" sz="2400" dirty="0" smtClean="0">
                <a:cs typeface="Times New Roman" pitchFamily="18" charset="0"/>
              </a:rPr>
              <a:t>(</a:t>
            </a:r>
            <a:r>
              <a:rPr lang="fr-FR" sz="2400" dirty="0" err="1">
                <a:cs typeface="Times New Roman" pitchFamily="18" charset="0"/>
              </a:rPr>
              <a:t>view</a:t>
            </a:r>
            <a:r>
              <a:rPr lang="fr-FR" sz="2400" dirty="0" smtClean="0">
                <a:cs typeface="Times New Roman" pitchFamily="18" charset="0"/>
              </a:rPr>
              <a:t>) </a:t>
            </a:r>
            <a:r>
              <a:rPr lang="fr-FR" sz="24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cs typeface="Times New Roman" pitchFamily="18" charset="0"/>
                <a:sym typeface="Wingdings" panose="05000000000000000000" pitchFamily="2" charset="2"/>
              </a:rPr>
              <a:t>gestion des listes de données</a:t>
            </a:r>
            <a:r>
              <a:rPr lang="fr-FR" sz="2400" dirty="0" smtClean="0">
                <a:cs typeface="Times New Roman" pitchFamily="18" charset="0"/>
              </a:rPr>
              <a:t>.</a:t>
            </a:r>
            <a:r>
              <a:rPr lang="fr-FR" sz="2400" dirty="0" smtClean="0"/>
              <a:t> 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 Déroulante (</a:t>
            </a:r>
            <a:r>
              <a:rPr lang="fr-FR" sz="3600" b="1" kern="1200" dirty="0" err="1" smtClean="0">
                <a:latin typeface="Times New Roman" pitchFamily="18" charset="0"/>
                <a:cs typeface="Times New Roman" pitchFamily="18" charset="0"/>
              </a:rPr>
              <a:t>Spinner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7950" y="85723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Exemple</a:t>
            </a: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771527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8104" y="5357826"/>
            <a:ext cx="39358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572364" y="5143512"/>
            <a:ext cx="157163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Layout.XML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9322" y="6286520"/>
            <a:ext cx="3089307" cy="307777"/>
          </a:xfrm>
          <a:prstGeom prst="rect">
            <a:avLst/>
          </a:prstGeom>
          <a:solidFill>
            <a:srgbClr val="FFFFB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b="1" dirty="0" err="1" smtClean="0"/>
              <a:t>android:entries</a:t>
            </a:r>
            <a:r>
              <a:rPr lang="fr-FR" sz="1400" b="1" dirty="0" smtClean="0"/>
              <a:t>="@</a:t>
            </a:r>
            <a:r>
              <a:rPr lang="fr-FR" sz="1400" b="1" dirty="0" err="1" smtClean="0"/>
              <a:t>array</a:t>
            </a:r>
            <a:r>
              <a:rPr lang="fr-FR" sz="1400" b="1" dirty="0" smtClean="0"/>
              <a:t>/</a:t>
            </a:r>
            <a:r>
              <a:rPr lang="fr-FR" sz="1400" b="1" dirty="0" err="1" smtClean="0">
                <a:solidFill>
                  <a:srgbClr val="C00000"/>
                </a:solidFill>
              </a:rPr>
              <a:t>Mydata</a:t>
            </a:r>
            <a:r>
              <a:rPr lang="fr-FR" sz="1400" b="1" dirty="0" smtClean="0"/>
              <a:t> "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Gallery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2144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éléments sont apparu de façon similaire aux tableaux dans une gallérie (exposition de beaux-arts).</a:t>
            </a:r>
          </a:p>
        </p:txBody>
      </p: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6024546" cy="392909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Gallery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000108"/>
            <a:ext cx="91440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la vue </a:t>
            </a:r>
            <a:r>
              <a:rPr lang="fr-FR" sz="2400" dirty="0" err="1" smtClean="0">
                <a:latin typeface="Segoe UI Semibold" pitchFamily="34" charset="0"/>
              </a:rPr>
              <a:t>Gallery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est instanciée de la classe </a:t>
            </a:r>
            <a:r>
              <a:rPr lang="fr-FR" sz="2400" dirty="0" err="1" smtClean="0">
                <a:solidFill>
                  <a:srgbClr val="660066"/>
                </a:solidFill>
                <a:latin typeface="Segoe UI Semibold" pitchFamily="34" charset="0"/>
              </a:rPr>
              <a:t>android.widget.Gallery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Cette vue affiche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les éléments horizontalement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dans une liste déroulante</a:t>
            </a:r>
          </a:p>
          <a:p>
            <a:pPr marL="711200" indent="-174625" algn="just" fontAlgn="t">
              <a:buFont typeface="Arial" pitchFamily="34" charset="0"/>
              <a:buChar char="•"/>
            </a:pPr>
            <a:r>
              <a:rPr lang="fr-FR" sz="2200" dirty="0" smtClean="0">
                <a:cs typeface="Times New Roman" pitchFamily="18" charset="0"/>
              </a:rPr>
              <a:t>Le </a:t>
            </a:r>
            <a:r>
              <a:rPr lang="fr-FR" sz="2200" b="1" dirty="0" smtClean="0">
                <a:cs typeface="Times New Roman" pitchFamily="18" charset="0"/>
              </a:rPr>
              <a:t>défilement</a:t>
            </a:r>
            <a:r>
              <a:rPr lang="fr-FR" sz="2200" dirty="0" smtClean="0">
                <a:cs typeface="Times New Roman" pitchFamily="18" charset="0"/>
              </a:rPr>
              <a:t> des items est </a:t>
            </a:r>
            <a:r>
              <a:rPr lang="fr-FR" sz="2200" b="1" dirty="0" smtClean="0">
                <a:cs typeface="Times New Roman" pitchFamily="18" charset="0"/>
              </a:rPr>
              <a:t>horizontal</a:t>
            </a:r>
          </a:p>
          <a:p>
            <a:pPr algn="just" fontAlgn="t">
              <a:buFont typeface="Arial" pitchFamily="34" charset="0"/>
              <a:buChar char="•"/>
            </a:pPr>
            <a:endParaRPr lang="fr-FR" sz="1100" dirty="0" smtClean="0">
              <a:latin typeface="+mj-lt"/>
              <a:cs typeface="Times New Roman" pitchFamily="18" charset="0"/>
            </a:endParaRPr>
          </a:p>
          <a:p>
            <a:pPr algn="just" fontAlgn="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la vue sélectionnée sera affichée dans 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centre-verrouillé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 la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liste horizontale</a:t>
            </a:r>
          </a:p>
          <a:p>
            <a:pPr algn="just" fontAlgn="t">
              <a:buFont typeface="Arial" pitchFamily="34" charset="0"/>
              <a:buChar char="•"/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fr-FR" sz="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098" y="3786190"/>
            <a:ext cx="2915902" cy="278608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14380" y="4231195"/>
            <a:ext cx="5357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L'élément principal est centré et ses  voisins seront "en arrière plan "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Gallery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71546"/>
            <a:ext cx="7500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items d'une </a:t>
            </a:r>
            <a:r>
              <a:rPr lang="fr-FR" sz="2400" b="1" dirty="0" err="1" smtClean="0">
                <a:latin typeface="+mj-lt"/>
              </a:rPr>
              <a:t>Gallery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sont fournis par un Adapter.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1714488"/>
            <a:ext cx="87154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/>
              <a:t> les éléments d'une </a:t>
            </a:r>
            <a:r>
              <a:rPr lang="fr-FR" sz="2300" dirty="0" err="1" smtClean="0"/>
              <a:t>Gallery</a:t>
            </a:r>
            <a:r>
              <a:rPr lang="fr-FR" sz="2300" dirty="0" smtClean="0"/>
              <a:t>  sont des images et non des String, </a:t>
            </a:r>
          </a:p>
          <a:p>
            <a:pPr>
              <a:buFont typeface="Arial" pitchFamily="34" charset="0"/>
              <a:buChar char="•"/>
            </a:pPr>
            <a:r>
              <a:rPr lang="fr-FR" sz="2300" dirty="0" smtClean="0"/>
              <a:t> on utilise pour cela la classe abstraite </a:t>
            </a:r>
            <a:r>
              <a:rPr lang="fr-FR" sz="2300" b="1" dirty="0" err="1" smtClean="0"/>
              <a:t>android.widget.BaseAdapter</a:t>
            </a:r>
            <a:endParaRPr lang="fr-FR" sz="2300" b="1" dirty="0"/>
          </a:p>
        </p:txBody>
      </p:sp>
      <p:sp>
        <p:nvSpPr>
          <p:cNvPr id="16" name="Rectangle 15"/>
          <p:cNvSpPr/>
          <p:nvPr/>
        </p:nvSpPr>
        <p:spPr>
          <a:xfrm>
            <a:off x="357158" y="37147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Tout d’abord, Il faut avoir un ensemble d'images (à déposer dans </a:t>
            </a:r>
            <a:r>
              <a:rPr lang="fr-FR" sz="2000" b="1" dirty="0" err="1" smtClean="0"/>
              <a:t>res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drawable</a:t>
            </a:r>
            <a:r>
              <a:rPr lang="fr-FR" sz="2000" dirty="0" smtClean="0"/>
              <a:t>) </a:t>
            </a:r>
            <a:endParaRPr lang="fr-FR" sz="2000" dirty="0"/>
          </a:p>
        </p:txBody>
      </p:sp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1357322" cy="84215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57158" y="4429132"/>
            <a:ext cx="857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récupérer le composant </a:t>
            </a:r>
            <a:r>
              <a:rPr lang="fr-FR" sz="2000" b="1" dirty="0" err="1" smtClean="0"/>
              <a:t>Gallery</a:t>
            </a:r>
            <a:r>
              <a:rPr lang="fr-FR" sz="2000" b="1" dirty="0" smtClean="0"/>
              <a:t> </a:t>
            </a:r>
            <a:r>
              <a:rPr lang="fr-FR" sz="2000" dirty="0" smtClean="0"/>
              <a:t>du fichier XML de </a:t>
            </a:r>
            <a:r>
              <a:rPr lang="fr-FR" sz="2000" dirty="0" err="1" smtClean="0"/>
              <a:t>layout</a:t>
            </a:r>
            <a:endParaRPr lang="fr-FR" sz="2000" dirty="0" smtClean="0"/>
          </a:p>
          <a:p>
            <a:pPr algn="just">
              <a:buFont typeface="Arial" pitchFamily="34" charset="0"/>
              <a:buChar char="•"/>
            </a:pPr>
            <a:endParaRPr lang="fr-FR" sz="11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puis associer l’adapter a ce composant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Gallery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1071546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 fichier (</a:t>
            </a:r>
            <a:r>
              <a:rPr lang="fr-FR" sz="2000" dirty="0" err="1" smtClean="0"/>
              <a:t>res</a:t>
            </a:r>
            <a:r>
              <a:rPr lang="fr-FR" sz="2000" dirty="0" smtClean="0"/>
              <a:t>/</a:t>
            </a:r>
            <a:r>
              <a:rPr lang="fr-FR" sz="2000" dirty="0" err="1" smtClean="0"/>
              <a:t>layout</a:t>
            </a:r>
            <a:r>
              <a:rPr lang="fr-FR" sz="2000" dirty="0" smtClean="0"/>
              <a:t>/main.xml) contient :</a:t>
            </a:r>
            <a:endParaRPr lang="fr-F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715304" cy="13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57158" y="3214686"/>
            <a:ext cx="5487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Dans le code de L'activité qui affiche la </a:t>
            </a:r>
            <a:r>
              <a:rPr lang="fr-FR" sz="2000" dirty="0" err="1" smtClean="0"/>
              <a:t>Gallery</a:t>
            </a:r>
            <a:endParaRPr lang="fr-FR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6929486" cy="21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71472" y="2000240"/>
            <a:ext cx="7358114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43042" y="4786322"/>
            <a:ext cx="614366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5857892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L'adapter associé à la </a:t>
            </a:r>
            <a:r>
              <a:rPr lang="fr-FR" sz="2000" dirty="0" err="1" smtClean="0"/>
              <a:t>Gallery</a:t>
            </a:r>
            <a:r>
              <a:rPr lang="fr-FR" sz="2000" dirty="0" smtClean="0"/>
              <a:t> est donc un objet de la classe hérite la classe </a:t>
            </a:r>
            <a:r>
              <a:rPr lang="fr-FR" sz="2000" b="1" dirty="0" err="1" smtClean="0"/>
              <a:t>BaseAdapter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Gallery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300037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public </a:t>
            </a:r>
            <a:r>
              <a:rPr lang="fr-FR" sz="2400" b="1" dirty="0" err="1" smtClean="0"/>
              <a:t>View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getView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int</a:t>
            </a:r>
            <a:r>
              <a:rPr lang="fr-FR" sz="2400" b="1" dirty="0" smtClean="0"/>
              <a:t> position, </a:t>
            </a:r>
            <a:r>
              <a:rPr lang="fr-FR" sz="2400" b="1" dirty="0" err="1" smtClean="0"/>
              <a:t>View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convertView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ViewGroup</a:t>
            </a:r>
            <a:r>
              <a:rPr lang="fr-FR" sz="2400" b="1" dirty="0" smtClean="0"/>
              <a:t> parent)</a:t>
            </a:r>
            <a:r>
              <a:rPr lang="fr-FR" sz="2400" dirty="0" smtClean="0"/>
              <a:t> où position est le numéro (commençant à 0) de l'élément dans l'adapter indique le composant graphique pour le position </a:t>
            </a:r>
            <a:r>
              <a:rPr lang="fr-FR" sz="2400" b="1" dirty="0" smtClean="0"/>
              <a:t>i</a:t>
            </a:r>
            <a:endParaRPr lang="fr-FR" sz="24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5275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214414" y="1071546"/>
            <a:ext cx="614366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14348" y="4857760"/>
            <a:ext cx="778674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Cette méthode </a:t>
            </a:r>
            <a:r>
              <a:rPr lang="fr-FR" sz="2000" b="1" dirty="0" err="1" smtClean="0"/>
              <a:t>getView</a:t>
            </a:r>
            <a:r>
              <a:rPr lang="fr-FR" sz="2000" b="1" dirty="0" smtClean="0"/>
              <a:t>() </a:t>
            </a:r>
            <a:r>
              <a:rPr lang="fr-FR" sz="2000" dirty="0" smtClean="0"/>
              <a:t>est appelée automatiquement par  l'</a:t>
            </a:r>
            <a:r>
              <a:rPr lang="fr-FR" sz="2000" dirty="0" err="1" smtClean="0"/>
              <a:t>envirionnment</a:t>
            </a:r>
            <a:r>
              <a:rPr lang="fr-FR" sz="2000" dirty="0" smtClean="0"/>
              <a:t> d'exécution et retourne la </a:t>
            </a:r>
            <a:r>
              <a:rPr lang="fr-FR" sz="2000" dirty="0" err="1" smtClean="0"/>
              <a:t>View</a:t>
            </a:r>
            <a:r>
              <a:rPr lang="fr-FR" sz="2000" dirty="0" smtClean="0"/>
              <a:t> pour l'item d'indice </a:t>
            </a:r>
          </a:p>
          <a:p>
            <a:pPr algn="just"/>
            <a:r>
              <a:rPr lang="fr-FR" sz="2000" dirty="0" smtClean="0"/>
              <a:t>position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Gallery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Il faut donner un corps aux méthodes </a:t>
            </a:r>
            <a:r>
              <a:rPr lang="fr-FR" sz="2400" b="1" dirty="0" err="1" smtClean="0"/>
              <a:t>getCount</a:t>
            </a:r>
            <a:r>
              <a:rPr lang="fr-FR" sz="2400" b="1" dirty="0" smtClean="0"/>
              <a:t>(), </a:t>
            </a:r>
            <a:r>
              <a:rPr lang="fr-FR" sz="2400" b="1" dirty="0" err="1" smtClean="0"/>
              <a:t>getItem</a:t>
            </a:r>
            <a:r>
              <a:rPr lang="fr-FR" sz="2400" b="1" dirty="0" smtClean="0"/>
              <a:t>(), </a:t>
            </a:r>
            <a:r>
              <a:rPr lang="fr-FR" sz="2400" b="1" dirty="0" err="1" smtClean="0"/>
              <a:t>getItemId</a:t>
            </a:r>
            <a:r>
              <a:rPr lang="fr-FR" sz="2400" b="1" dirty="0" smtClean="0"/>
              <a:t>() </a:t>
            </a:r>
            <a:r>
              <a:rPr lang="fr-FR" sz="2400" dirty="0" smtClean="0"/>
              <a:t>qui sont abstraites dans la classe de base  </a:t>
            </a:r>
            <a:r>
              <a:rPr lang="fr-FR" sz="2400" b="1" dirty="0" err="1" smtClean="0"/>
              <a:t>BaseAdapter</a:t>
            </a:r>
            <a:r>
              <a:rPr lang="fr-FR" sz="2400" dirty="0" smtClean="0"/>
              <a:t>,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2428868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On gère les interactions utilisateurs sur une </a:t>
            </a:r>
            <a:r>
              <a:rPr lang="fr-FR" sz="2400" dirty="0" err="1" smtClean="0"/>
              <a:t>Gallery</a:t>
            </a:r>
            <a:r>
              <a:rPr lang="fr-FR" sz="2400" dirty="0" smtClean="0"/>
              <a:t> à l'aide d'un  </a:t>
            </a:r>
            <a:r>
              <a:rPr lang="fr-FR" sz="2400" b="1" dirty="0" err="1" smtClean="0"/>
              <a:t>OnItemClickListener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14282" y="350043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implémenter La méthode : </a:t>
            </a:r>
            <a:r>
              <a:rPr lang="fr-FR" sz="2000" b="1" dirty="0" smtClean="0"/>
              <a:t>public </a:t>
            </a:r>
            <a:r>
              <a:rPr lang="fr-FR" sz="2000" b="1" dirty="0" err="1" smtClean="0"/>
              <a:t>void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onItemClick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AdapterView</a:t>
            </a:r>
            <a:r>
              <a:rPr lang="fr-FR" sz="2000" b="1" dirty="0" smtClean="0"/>
              <a:t>&lt;?&gt; parent, </a:t>
            </a:r>
            <a:r>
              <a:rPr lang="fr-FR" sz="2000" b="1" dirty="0" err="1" smtClean="0"/>
              <a:t>View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view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int</a:t>
            </a:r>
            <a:r>
              <a:rPr lang="fr-FR" sz="2000" b="1" dirty="0" smtClean="0"/>
              <a:t> position, long id)</a:t>
            </a:r>
            <a:endParaRPr lang="fr-F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8715404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055" y="1367872"/>
            <a:ext cx="3417889" cy="5234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348" y="953146"/>
            <a:ext cx="710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Structure d’écran (UI) d’une </a:t>
            </a:r>
            <a:r>
              <a:rPr lang="fr-FR" sz="2400" b="1" dirty="0">
                <a:solidFill>
                  <a:srgbClr val="002060"/>
                </a:solidFill>
              </a:rPr>
              <a:t>application mobile 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785794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22651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d’application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40" y="1044782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/>
              <a:t>Les menus sont un composant d'interface utilisateur </a:t>
            </a:r>
            <a:r>
              <a:rPr lang="fr-FR" sz="2400" dirty="0" smtClean="0"/>
              <a:t>dans </a:t>
            </a:r>
            <a:r>
              <a:rPr lang="fr-FR" sz="2400" dirty="0"/>
              <a:t>de nombreux types </a:t>
            </a:r>
            <a:r>
              <a:rPr lang="fr-FR" sz="2400" dirty="0" smtClean="0"/>
              <a:t>d'applications pour: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marL="628650" indent="-185738" algn="just"/>
            <a:r>
              <a:rPr lang="fr-FR" sz="2200" dirty="0" smtClean="0">
                <a:sym typeface="Wingdings" panose="05000000000000000000" pitchFamily="2" charset="2"/>
              </a:rPr>
              <a:t> p</a:t>
            </a:r>
            <a:r>
              <a:rPr lang="fr-FR" sz="2200" dirty="0" smtClean="0"/>
              <a:t>roposer aux utilisateurs des fonctionnalités supplémentaires n’apparaissant pas par défaut à l’écran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marL="442913" algn="just"/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gérer la taille limitée de l’écran d’un appareil mobile.</a:t>
            </a:r>
          </a:p>
          <a:p>
            <a:pPr marL="442913" algn="just"/>
            <a:endParaRPr lang="fr-FR" sz="2400" dirty="0" smtClean="0"/>
          </a:p>
          <a:p>
            <a:pPr marL="442913"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fournir « </a:t>
            </a:r>
            <a:r>
              <a:rPr lang="fr-FR" sz="2400" b="1" dirty="0" err="1" smtClean="0"/>
              <a:t>material</a:t>
            </a:r>
            <a:r>
              <a:rPr lang="fr-FR" sz="2400" b="1" dirty="0" smtClean="0"/>
              <a:t> </a:t>
            </a:r>
            <a:r>
              <a:rPr lang="fr-FR" sz="2400" b="1" dirty="0"/>
              <a:t>design </a:t>
            </a:r>
            <a:r>
              <a:rPr lang="fr-FR" sz="2400" b="1" dirty="0" err="1" smtClean="0"/>
              <a:t>experience</a:t>
            </a:r>
            <a:r>
              <a:rPr lang="fr-FR" sz="2400" dirty="0" smtClean="0"/>
              <a:t> » </a:t>
            </a:r>
            <a:r>
              <a:rPr lang="fr-FR" sz="2400" dirty="0"/>
              <a:t>ou </a:t>
            </a:r>
            <a:r>
              <a:rPr lang="fr-FR" sz="2400" dirty="0" smtClean="0"/>
              <a:t>« </a:t>
            </a:r>
            <a:r>
              <a:rPr lang="fr-FR" sz="2400" b="1" dirty="0" smtClean="0"/>
              <a:t>consistent </a:t>
            </a:r>
            <a:r>
              <a:rPr lang="fr-FR" sz="2400" b="1" dirty="0"/>
              <a:t>user </a:t>
            </a:r>
            <a:r>
              <a:rPr lang="fr-FR" sz="2400" b="1" dirty="0" err="1" smtClean="0"/>
              <a:t>experience</a:t>
            </a:r>
            <a:r>
              <a:rPr lang="fr-FR" sz="2400" dirty="0" smtClean="0"/>
              <a:t> »</a:t>
            </a:r>
          </a:p>
        </p:txBody>
      </p:sp>
      <p:sp>
        <p:nvSpPr>
          <p:cNvPr id="2" name="Rectangle 1"/>
          <p:cNvSpPr/>
          <p:nvPr/>
        </p:nvSpPr>
        <p:spPr>
          <a:xfrm>
            <a:off x="-55984" y="5282049"/>
            <a:ext cx="9167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/>
              <a:t> Chaque </a:t>
            </a:r>
            <a:r>
              <a:rPr lang="fr-FR" sz="2400" b="1" dirty="0"/>
              <a:t>menu</a:t>
            </a:r>
            <a:r>
              <a:rPr lang="fr-FR" sz="2400" dirty="0"/>
              <a:t> est propre à une </a:t>
            </a:r>
            <a:r>
              <a:rPr lang="fr-FR" sz="2400" b="1" dirty="0" smtClean="0"/>
              <a:t>activité et définit </a:t>
            </a:r>
            <a:r>
              <a:rPr lang="fr-FR" sz="2400" dirty="0" smtClean="0"/>
              <a:t>par  une </a:t>
            </a:r>
            <a:r>
              <a:rPr lang="fr-FR" sz="2400" b="1" dirty="0" smtClean="0"/>
              <a:t>ressource de  «menu»</a:t>
            </a:r>
            <a:r>
              <a:rPr lang="fr-FR" sz="2400" dirty="0" smtClean="0"/>
              <a:t>.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08720"/>
            <a:ext cx="57961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Trois types de menu d’application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➔ </a:t>
            </a:r>
            <a:r>
              <a:rPr lang="fr-FR" sz="2400" b="1" dirty="0" smtClean="0"/>
              <a:t>Option menu </a:t>
            </a:r>
            <a:r>
              <a:rPr lang="fr-FR" sz="2400" dirty="0" smtClean="0"/>
              <a:t>: menu standard pour naviguer dans l'application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 smtClean="0"/>
              <a:t>➔ </a:t>
            </a:r>
            <a:r>
              <a:rPr lang="fr-FR" sz="2400" b="1" dirty="0" err="1" smtClean="0"/>
              <a:t>Popup</a:t>
            </a:r>
            <a:r>
              <a:rPr lang="fr-FR" sz="2400" b="1" dirty="0" smtClean="0"/>
              <a:t> menu </a:t>
            </a:r>
            <a:r>
              <a:rPr lang="fr-FR" sz="2400" dirty="0" smtClean="0"/>
              <a:t>: les actions secondaires (après l'option menu en général)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➔ </a:t>
            </a:r>
            <a:r>
              <a:rPr lang="fr-FR" sz="2400" b="1" dirty="0" smtClean="0"/>
              <a:t>Menu contextuel </a:t>
            </a:r>
            <a:r>
              <a:rPr lang="fr-FR" sz="2400" dirty="0" smtClean="0"/>
              <a:t>: en fonction du contenu touché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845" y="908720"/>
            <a:ext cx="3117874" cy="165618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845" y="2636913"/>
            <a:ext cx="3117874" cy="2019270"/>
          </a:xfrm>
          <a:prstGeom prst="rect">
            <a:avLst/>
          </a:prstGeom>
          <a:ln>
            <a:solidFill>
              <a:srgbClr val="006666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845" y="4725144"/>
            <a:ext cx="3117874" cy="1815887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Dynamique : </a:t>
            </a:r>
            <a:r>
              <a:rPr lang="fr-FR" sz="3600" b="1" kern="1200" dirty="0" smtClean="0">
                <a:latin typeface="Times New Roman" pitchFamily="18" charset="0"/>
                <a:cs typeface="Times New Roman" pitchFamily="18" charset="0"/>
              </a:rPr>
              <a:t>Adaptateurs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1412776"/>
            <a:ext cx="440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design pattern 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« Adapter »</a:t>
            </a:r>
            <a:endParaRPr lang="fr-FR" sz="24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8384" y="1432244"/>
            <a:ext cx="3667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Le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pattern 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Adaptateur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333" y="2276872"/>
            <a:ext cx="8285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olidFill>
                  <a:srgbClr val="444444"/>
                </a:solidFill>
                <a:latin typeface="PT Sans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solidFill>
                  <a:srgbClr val="444444"/>
                </a:solidFill>
                <a:latin typeface="PT Sans"/>
              </a:rPr>
              <a:t>patron </a:t>
            </a:r>
            <a:r>
              <a:rPr lang="fr-FR" sz="2200" dirty="0">
                <a:solidFill>
                  <a:srgbClr val="444444"/>
                </a:solidFill>
                <a:latin typeface="PT Sans"/>
              </a:rPr>
              <a:t>de conception structurel </a:t>
            </a:r>
            <a:r>
              <a:rPr lang="fr-FR" sz="2200" dirty="0" smtClean="0">
                <a:solidFill>
                  <a:srgbClr val="444444"/>
                </a:solidFill>
                <a:latin typeface="PT Sans"/>
              </a:rPr>
              <a:t>pour collaborer </a:t>
            </a:r>
            <a:r>
              <a:rPr lang="fr-FR" sz="2200" dirty="0">
                <a:solidFill>
                  <a:srgbClr val="444444"/>
                </a:solidFill>
                <a:latin typeface="PT Sans"/>
              </a:rPr>
              <a:t>des objets ayant des interfaces </a:t>
            </a:r>
            <a:r>
              <a:rPr lang="fr-FR" sz="2200" dirty="0" smtClean="0">
                <a:solidFill>
                  <a:srgbClr val="444444"/>
                </a:solidFill>
                <a:latin typeface="PT Sans"/>
              </a:rPr>
              <a:t>incompatibles</a:t>
            </a:r>
            <a:r>
              <a:rPr lang="fr-FR" sz="2200" dirty="0">
                <a:solidFill>
                  <a:srgbClr val="444444"/>
                </a:solidFill>
                <a:latin typeface="PT Sans"/>
              </a:rPr>
              <a:t>.</a:t>
            </a:r>
            <a:endParaRPr lang="fr-FR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65" y="3125999"/>
            <a:ext cx="5803342" cy="305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d’application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12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Les menus sont placés différemment selon la version d'Android :</a:t>
            </a:r>
          </a:p>
          <a:p>
            <a:endParaRPr lang="fr-FR" sz="2400" dirty="0" smtClean="0"/>
          </a:p>
          <a:p>
            <a:r>
              <a:rPr lang="fr-FR" sz="2400" dirty="0" smtClean="0"/>
              <a:t>➔ jusqu'à Android 3.2.2 (API &lt;= 13)</a:t>
            </a:r>
          </a:p>
          <a:p>
            <a:endParaRPr lang="fr-FR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75" y="3429000"/>
            <a:ext cx="2892650" cy="298488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4285330"/>
            <a:ext cx="2660644" cy="11675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450494" y="5452841"/>
            <a:ext cx="360040" cy="33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57200" y="3236783"/>
            <a:ext cx="5388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terminaux sous </a:t>
            </a:r>
            <a:r>
              <a:rPr lang="fr-FR" sz="2400" dirty="0"/>
              <a:t>Android  (Android-</a:t>
            </a:r>
            <a:r>
              <a:rPr lang="fr-FR" sz="2400" dirty="0" err="1"/>
              <a:t>powered</a:t>
            </a:r>
            <a:r>
              <a:rPr lang="fr-FR" sz="2400" dirty="0"/>
              <a:t> </a:t>
            </a:r>
            <a:r>
              <a:rPr lang="fr-FR" sz="2400" dirty="0" err="1"/>
              <a:t>devices</a:t>
            </a:r>
            <a:r>
              <a:rPr lang="fr-FR" sz="2400" dirty="0" smtClean="0"/>
              <a:t>) </a:t>
            </a:r>
            <a:r>
              <a:rPr lang="fr-FR" sz="2400" b="1" dirty="0" smtClean="0"/>
              <a:t>possèdent </a:t>
            </a:r>
            <a:r>
              <a:rPr lang="fr-FR" sz="2400" b="1" dirty="0"/>
              <a:t>un </a:t>
            </a:r>
            <a:r>
              <a:rPr lang="fr-FR" sz="2400" dirty="0"/>
              <a:t>bouton</a:t>
            </a:r>
            <a:r>
              <a:rPr lang="fr-FR" sz="2400" b="1" dirty="0"/>
              <a:t> </a:t>
            </a:r>
            <a:r>
              <a:rPr lang="fr-FR" sz="2400" b="1" dirty="0" smtClean="0"/>
              <a:t>physique « Menu »  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>
            <a:off x="276064" y="5118283"/>
            <a:ext cx="5696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>
                <a:sym typeface="Wingdings" panose="05000000000000000000" pitchFamily="2" charset="2"/>
              </a:rPr>
              <a:t>l</a:t>
            </a:r>
            <a:r>
              <a:rPr lang="fr-FR" sz="2400" dirty="0" smtClean="0"/>
              <a:t>es menus sont accessibles depuis le bouton </a:t>
            </a:r>
            <a:r>
              <a:rPr lang="fr-FR" sz="2400" b="1" dirty="0" smtClean="0"/>
              <a:t>Menu </a:t>
            </a:r>
            <a:r>
              <a:rPr lang="fr-FR" sz="2400" dirty="0" smtClean="0"/>
              <a:t>de </a:t>
            </a:r>
            <a:r>
              <a:rPr lang="fr-FR" sz="2400" b="1" dirty="0" smtClean="0"/>
              <a:t>l'appareil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d’application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019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Les menus sont placés différemment selon la version d'Android :</a:t>
            </a:r>
          </a:p>
          <a:p>
            <a:endParaRPr lang="fr-FR" sz="2400" dirty="0" smtClean="0"/>
          </a:p>
          <a:p>
            <a:r>
              <a:rPr lang="fr-FR" sz="2400" dirty="0" smtClean="0"/>
              <a:t>➔ En haut à droite à partir d'Android 4.0.1 (API &gt;= 14)</a:t>
            </a:r>
            <a:endParaRPr lang="fr-FR" sz="2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545" y="4542557"/>
            <a:ext cx="8363272" cy="189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39552" y="2731567"/>
            <a:ext cx="8358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Plusieurs terminaux récents sous Android </a:t>
            </a:r>
            <a:r>
              <a:rPr lang="fr-FR" sz="2200" b="1" dirty="0" smtClean="0"/>
              <a:t>ne possèdent plus </a:t>
            </a:r>
            <a:r>
              <a:rPr lang="fr-FR" sz="2200" dirty="0" smtClean="0"/>
              <a:t>un bouton physique « menu ».</a:t>
            </a:r>
            <a:endParaRPr lang="fr-FR" sz="2200" dirty="0"/>
          </a:p>
        </p:txBody>
      </p:sp>
      <p:sp>
        <p:nvSpPr>
          <p:cNvPr id="16" name="Rectangle 15"/>
          <p:cNvSpPr/>
          <p:nvPr/>
        </p:nvSpPr>
        <p:spPr>
          <a:xfrm>
            <a:off x="611560" y="3573016"/>
            <a:ext cx="83582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Les fonctionnalités du menu sont définies dans l</a:t>
            </a:r>
            <a:r>
              <a:rPr lang="fr-FR" sz="2200" b="1" dirty="0" smtClean="0"/>
              <a:t>a barre d’action </a:t>
            </a:r>
            <a:r>
              <a:rPr lang="fr-FR" sz="2200" dirty="0"/>
              <a:t>« </a:t>
            </a:r>
            <a:r>
              <a:rPr lang="fr-FR" sz="2200" b="1" dirty="0"/>
              <a:t>Action Bar » </a:t>
            </a:r>
            <a:r>
              <a:rPr lang="fr-FR" sz="2400" dirty="0"/>
              <a:t> placée en haut de </a:t>
            </a:r>
            <a:r>
              <a:rPr lang="fr-FR" sz="2400" dirty="0" smtClean="0"/>
              <a:t>l’écran.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6635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92" y="1052736"/>
            <a:ext cx="907300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+mj-lt"/>
              </a:rPr>
              <a:t>La barre d’action 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(« Action Bar » ou « </a:t>
            </a:r>
            <a:r>
              <a:rPr lang="fr-FR" sz="2400" dirty="0" err="1" smtClean="0">
                <a:solidFill>
                  <a:srgbClr val="000000"/>
                </a:solidFill>
                <a:latin typeface="+mj-lt"/>
              </a:rPr>
              <a:t>app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 bar »)</a:t>
            </a:r>
          </a:p>
          <a:p>
            <a:pPr algn="just"/>
            <a:endParaRPr lang="fr-FR" sz="1600" dirty="0" smtClean="0">
              <a:solidFill>
                <a:srgbClr val="000000"/>
              </a:solidFill>
              <a:latin typeface="+mj-lt"/>
            </a:endParaRPr>
          </a:p>
          <a:p>
            <a:pPr marL="85725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solidFill>
                  <a:srgbClr val="000000"/>
                </a:solidFill>
              </a:rPr>
              <a:t> est </a:t>
            </a:r>
            <a:r>
              <a:rPr lang="fr-FR" sz="2200" dirty="0">
                <a:solidFill>
                  <a:srgbClr val="000000"/>
                </a:solidFill>
              </a:rPr>
              <a:t>un  composant de l’interface utilisateur (UI) </a:t>
            </a:r>
            <a:r>
              <a:rPr lang="fr-FR" sz="2200" dirty="0" err="1">
                <a:solidFill>
                  <a:srgbClr val="000000"/>
                </a:solidFill>
              </a:rPr>
              <a:t>d’app</a:t>
            </a:r>
            <a:r>
              <a:rPr lang="fr-FR" sz="2200" dirty="0">
                <a:solidFill>
                  <a:srgbClr val="000000"/>
                </a:solidFill>
              </a:rPr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mobile</a:t>
            </a:r>
          </a:p>
          <a:p>
            <a:pPr marL="85725" algn="just"/>
            <a:r>
              <a:rPr lang="fr-FR" sz="2200" dirty="0" smtClean="0">
                <a:solidFill>
                  <a:srgbClr val="000000"/>
                </a:solidFill>
              </a:rPr>
              <a:t> </a:t>
            </a:r>
            <a:endParaRPr lang="fr-FR" sz="1000" dirty="0">
              <a:solidFill>
                <a:srgbClr val="000000"/>
              </a:solidFill>
            </a:endParaRPr>
          </a:p>
          <a:p>
            <a:pPr marL="85725" algn="just"/>
            <a:r>
              <a:rPr lang="fr-FR" sz="22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solidFill>
                  <a:srgbClr val="000000"/>
                </a:solidFill>
              </a:rPr>
              <a:t>qui </a:t>
            </a:r>
            <a:r>
              <a:rPr lang="fr-FR" sz="2200" dirty="0">
                <a:solidFill>
                  <a:srgbClr val="000000"/>
                </a:solidFill>
              </a:rPr>
              <a:t>fournit des </a:t>
            </a:r>
            <a:r>
              <a:rPr lang="fr-FR" sz="2200" b="1" dirty="0">
                <a:solidFill>
                  <a:srgbClr val="000000"/>
                </a:solidFill>
              </a:rPr>
              <a:t>Room</a:t>
            </a:r>
            <a:r>
              <a:rPr lang="fr-FR" sz="2200" dirty="0">
                <a:solidFill>
                  <a:srgbClr val="000000"/>
                </a:solidFill>
              </a:rPr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, </a:t>
            </a:r>
            <a:r>
              <a:rPr lang="fr-FR" sz="2200" b="1" dirty="0">
                <a:solidFill>
                  <a:srgbClr val="000000"/>
                </a:solidFill>
              </a:rPr>
              <a:t>en haut d'écran </a:t>
            </a:r>
            <a:r>
              <a:rPr lang="fr-FR" sz="2200" b="1" dirty="0" smtClean="0">
                <a:solidFill>
                  <a:srgbClr val="000000"/>
                </a:solidFill>
              </a:rPr>
              <a:t>, permettant </a:t>
            </a:r>
            <a:r>
              <a:rPr lang="fr-FR" sz="2200" dirty="0" smtClean="0">
                <a:solidFill>
                  <a:srgbClr val="000000"/>
                </a:solidFill>
              </a:rPr>
              <a:t>à </a:t>
            </a:r>
            <a:r>
              <a:rPr lang="fr-FR" sz="2200" dirty="0">
                <a:solidFill>
                  <a:srgbClr val="000000"/>
                </a:solidFill>
              </a:rPr>
              <a:t>l’utilisateur </a:t>
            </a:r>
            <a:r>
              <a:rPr lang="fr-FR" sz="2200" dirty="0" smtClean="0">
                <a:solidFill>
                  <a:srgbClr val="000000"/>
                </a:solidFill>
              </a:rPr>
              <a:t>:</a:t>
            </a:r>
            <a:endParaRPr lang="fr-FR" sz="2200" dirty="0">
              <a:solidFill>
                <a:srgbClr val="000000"/>
              </a:solidFill>
            </a:endParaRPr>
          </a:p>
          <a:p>
            <a:pPr algn="just"/>
            <a:endParaRPr lang="fr-FR" sz="2000" dirty="0" smtClean="0">
              <a:solidFill>
                <a:srgbClr val="000000"/>
              </a:solidFill>
              <a:latin typeface="YanoneKaffeesatz-Light"/>
            </a:endParaRPr>
          </a:p>
          <a:p>
            <a:pPr marL="271463"/>
            <a:r>
              <a:rPr lang="fr-FR" sz="2000" b="1" dirty="0" smtClean="0">
                <a:solidFill>
                  <a:srgbClr val="000000"/>
                </a:solidFill>
                <a:latin typeface="YanoneKaffeesatz-Light"/>
              </a:rPr>
              <a:t>1) la </a:t>
            </a:r>
            <a:r>
              <a:rPr lang="fr-FR" sz="2000" b="1" dirty="0">
                <a:solidFill>
                  <a:srgbClr val="000000"/>
                </a:solidFill>
                <a:latin typeface="YanoneKaffeesatz-Light"/>
              </a:rPr>
              <a:t>navigation dans une </a:t>
            </a:r>
            <a:r>
              <a:rPr lang="fr-FR" sz="2000" b="1" dirty="0" smtClean="0">
                <a:solidFill>
                  <a:srgbClr val="000000"/>
                </a:solidFill>
                <a:latin typeface="YanoneKaffeesatz-Light"/>
              </a:rPr>
              <a:t>application</a:t>
            </a:r>
          </a:p>
          <a:p>
            <a:pPr marL="271463" algn="just"/>
            <a:r>
              <a:rPr lang="fr-FR" sz="2000" dirty="0">
                <a:solidFill>
                  <a:srgbClr val="000000"/>
                </a:solidFill>
              </a:rPr>
              <a:t> </a:t>
            </a:r>
            <a:r>
              <a:rPr lang="fr-FR" dirty="0">
                <a:solidFill>
                  <a:srgbClr val="000000"/>
                </a:solidFill>
              </a:rPr>
              <a:t> mode de Navigation consistante et </a:t>
            </a:r>
            <a:r>
              <a:rPr lang="fr-FR" dirty="0" smtClean="0">
                <a:solidFill>
                  <a:srgbClr val="000000"/>
                </a:solidFill>
              </a:rPr>
              <a:t>possibilité </a:t>
            </a:r>
            <a:r>
              <a:rPr lang="fr-FR" dirty="0">
                <a:solidFill>
                  <a:srgbClr val="000000"/>
                </a:solidFill>
              </a:rPr>
              <a:t>de changer de vue dans une </a:t>
            </a:r>
            <a:r>
              <a:rPr lang="fr-FR" dirty="0" smtClean="0">
                <a:solidFill>
                  <a:srgbClr val="000000"/>
                </a:solidFill>
              </a:rPr>
              <a:t>application</a:t>
            </a:r>
          </a:p>
          <a:p>
            <a:pPr marL="271463"/>
            <a:endParaRPr lang="fr-FR" dirty="0" smtClean="0">
              <a:solidFill>
                <a:srgbClr val="000000"/>
              </a:solidFill>
            </a:endParaRPr>
          </a:p>
          <a:p>
            <a:pPr marL="271463" algn="just"/>
            <a:r>
              <a:rPr lang="fr-FR" sz="2000" b="1" dirty="0" smtClean="0">
                <a:sym typeface="Wingdings" panose="05000000000000000000" pitchFamily="2" charset="2"/>
              </a:rPr>
              <a:t>2) </a:t>
            </a:r>
            <a:r>
              <a:rPr lang="fr-FR" sz="2000" b="1" dirty="0" smtClean="0"/>
              <a:t>son paramétrage</a:t>
            </a:r>
          </a:p>
          <a:p>
            <a:pPr marL="271463" algn="just"/>
            <a:r>
              <a:rPr lang="fr-FR" sz="2000" dirty="0" smtClean="0">
                <a:solidFill>
                  <a:srgbClr val="000000"/>
                </a:solidFill>
                <a:latin typeface="YanoneKaffeesatz-Light"/>
              </a:rPr>
              <a:t>  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Un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espace dédié pour donner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l’identité de l’application (</a:t>
            </a:r>
            <a:r>
              <a:rPr lang="fr-FR" dirty="0"/>
              <a:t>titre de </a:t>
            </a:r>
            <a:r>
              <a:rPr lang="fr-FR" dirty="0" smtClean="0"/>
              <a:t>l’activité)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 et indiquer où se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trouve l’utilisateur dans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l’application (</a:t>
            </a:r>
            <a:r>
              <a:rPr lang="fr-FR" dirty="0"/>
              <a:t>bouton retour </a:t>
            </a:r>
            <a:r>
              <a:rPr lang="fr-FR" dirty="0" smtClean="0"/>
              <a:t>)</a:t>
            </a:r>
          </a:p>
          <a:p>
            <a:pPr marL="271463"/>
            <a:endParaRPr lang="fr-FR" dirty="0" smtClean="0">
              <a:solidFill>
                <a:srgbClr val="000000"/>
              </a:solidFill>
              <a:latin typeface="+mj-lt"/>
            </a:endParaRPr>
          </a:p>
          <a:p>
            <a:pPr marL="271463" algn="just">
              <a:tabLst>
                <a:tab pos="3619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3)  </a:t>
            </a:r>
            <a:r>
              <a:rPr lang="fr-FR" sz="2000" b="1" dirty="0" smtClean="0"/>
              <a:t>lancer </a:t>
            </a:r>
            <a:r>
              <a:rPr lang="fr-FR" sz="2000" b="1" dirty="0"/>
              <a:t>des actions</a:t>
            </a:r>
            <a:endParaRPr lang="fr-FR" sz="2000" b="1" dirty="0" smtClean="0">
              <a:solidFill>
                <a:srgbClr val="000000"/>
              </a:solidFill>
              <a:latin typeface="+mj-lt"/>
            </a:endParaRPr>
          </a:p>
          <a:p>
            <a:pPr marL="271463" algn="just">
              <a:tabLst>
                <a:tab pos="361950" algn="l"/>
              </a:tabLst>
            </a:pPr>
            <a:r>
              <a:rPr lang="fr-FR" sz="500" dirty="0">
                <a:solidFill>
                  <a:srgbClr val="000000"/>
                </a:solidFill>
                <a:latin typeface="+mj-lt"/>
              </a:rPr>
              <a:t/>
            </a:r>
            <a:br>
              <a:rPr lang="fr-FR" sz="500" dirty="0">
                <a:solidFill>
                  <a:srgbClr val="000000"/>
                </a:solidFill>
                <a:latin typeface="+mj-lt"/>
              </a:rPr>
            </a:br>
            <a:r>
              <a:rPr lang="fr-FR" sz="500" dirty="0" smtClean="0">
                <a:solidFill>
                  <a:srgbClr val="000000"/>
                </a:solidFill>
                <a:latin typeface="+mj-lt"/>
              </a:rPr>
              <a:t>                 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Des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actions importantes et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accessibles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(recherche, par ex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) comme </a:t>
            </a:r>
            <a:r>
              <a:rPr lang="fr-FR" dirty="0" smtClean="0"/>
              <a:t>actions contextuelles</a:t>
            </a:r>
            <a:endParaRPr lang="fr-FR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 (</a:t>
            </a:r>
            <a:r>
              <a:rPr lang="fr-FR" sz="36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 (</a:t>
            </a:r>
            <a:r>
              <a:rPr lang="fr-FR" sz="36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822" y="2319314"/>
            <a:ext cx="85631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100" dirty="0" smtClean="0"/>
              <a:t>Éléments </a:t>
            </a:r>
            <a:r>
              <a:rPr lang="fr-FR" sz="2100" b="1" dirty="0"/>
              <a:t>de navigation </a:t>
            </a:r>
            <a:r>
              <a:rPr lang="fr-FR" sz="2100" dirty="0"/>
              <a:t>en haut à </a:t>
            </a:r>
            <a:r>
              <a:rPr lang="fr-FR" sz="2100" dirty="0" smtClean="0"/>
              <a:t>gauche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1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100" b="1" dirty="0"/>
              <a:t>titres</a:t>
            </a:r>
            <a:r>
              <a:rPr lang="fr-FR" sz="2100" dirty="0"/>
              <a:t> à droite de la </a:t>
            </a:r>
            <a:r>
              <a:rPr lang="fr-FR" sz="2100" dirty="0" smtClean="0"/>
              <a:t>navigation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100" b="1" dirty="0"/>
              <a:t>Items d'actions (</a:t>
            </a:r>
            <a:r>
              <a:rPr lang="fr-FR" sz="2100" b="1" dirty="0" err="1"/>
              <a:t>contextual</a:t>
            </a:r>
            <a:r>
              <a:rPr lang="fr-FR" sz="2100" b="1" dirty="0"/>
              <a:t> actions) </a:t>
            </a:r>
            <a:r>
              <a:rPr lang="fr-FR" sz="2100" dirty="0" smtClean="0"/>
              <a:t>en </a:t>
            </a:r>
            <a:r>
              <a:rPr lang="fr-FR" sz="2100" dirty="0"/>
              <a:t>haut à droite (en bas sur petits écrans si propriété d'activité </a:t>
            </a:r>
            <a:r>
              <a:rPr lang="fr-FR" sz="2100" dirty="0" err="1"/>
              <a:t>uiOptions</a:t>
            </a:r>
            <a:r>
              <a:rPr lang="fr-FR" sz="2100" dirty="0"/>
              <a:t>="</a:t>
            </a:r>
            <a:r>
              <a:rPr lang="fr-FR" sz="2100" dirty="0" err="1"/>
              <a:t>splitActionBarWhenNarrow</a:t>
            </a:r>
            <a:r>
              <a:rPr lang="fr-FR" sz="2100" dirty="0" smtClean="0"/>
              <a:t>")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100" b="1" u="sng" dirty="0"/>
              <a:t>Si trop d'items d'action </a:t>
            </a:r>
            <a:r>
              <a:rPr lang="fr-FR" sz="2100" dirty="0"/>
              <a:t>: masquage dans un </a:t>
            </a:r>
            <a:r>
              <a:rPr lang="fr-FR" sz="2100" b="1" dirty="0"/>
              <a:t>menu </a:t>
            </a:r>
            <a:r>
              <a:rPr lang="fr-FR" sz="2100" b="1" dirty="0" err="1"/>
              <a:t>popup</a:t>
            </a:r>
            <a:r>
              <a:rPr lang="fr-FR" sz="2100" b="1" dirty="0"/>
              <a:t> </a:t>
            </a:r>
            <a:r>
              <a:rPr lang="fr-FR" sz="2100" b="1" dirty="0" err="1" smtClean="0"/>
              <a:t>overflow</a:t>
            </a:r>
            <a:endParaRPr lang="fr-FR" sz="2100" b="1" dirty="0"/>
          </a:p>
        </p:txBody>
      </p:sp>
      <p:sp>
        <p:nvSpPr>
          <p:cNvPr id="4" name="Rectangle 3"/>
          <p:cNvSpPr/>
          <p:nvPr/>
        </p:nvSpPr>
        <p:spPr>
          <a:xfrm>
            <a:off x="38100" y="975139"/>
            <a:ext cx="6637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Placement des éléments de la barre d'action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583649"/>
            <a:ext cx="81628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Pour langues </a:t>
            </a:r>
            <a:r>
              <a:rPr lang="fr-FR" sz="2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 gauche à droite (</a:t>
            </a:r>
            <a:r>
              <a:rPr lang="fr-FR" sz="22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left</a:t>
            </a:r>
            <a:r>
              <a:rPr lang="fr-FR" sz="2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-to-right </a:t>
            </a:r>
            <a:r>
              <a:rPr lang="fr-FR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languages</a:t>
            </a:r>
            <a:r>
              <a:rPr lang="fr-FR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  <a:endParaRPr lang="fr-FR" sz="2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 (</a:t>
            </a:r>
            <a:r>
              <a:rPr lang="fr-FR" sz="36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975139"/>
            <a:ext cx="6637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Placement des éléments de la barre d'action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583649"/>
            <a:ext cx="81628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Pour langues </a:t>
            </a:r>
            <a:r>
              <a:rPr lang="fr-FR" sz="2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 gauche à droite (</a:t>
            </a:r>
            <a:r>
              <a:rPr lang="fr-FR" sz="22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left</a:t>
            </a:r>
            <a:r>
              <a:rPr lang="fr-FR" sz="2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-to-right </a:t>
            </a:r>
            <a:r>
              <a:rPr lang="fr-FR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languages</a:t>
            </a:r>
            <a:r>
              <a:rPr lang="fr-FR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  <a:endParaRPr lang="fr-FR" sz="2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95831"/>
            <a:ext cx="6709754" cy="2395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47599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1. Container</a:t>
            </a:r>
            <a:br>
              <a:rPr lang="en-US" sz="2000" dirty="0"/>
            </a:br>
            <a:r>
              <a:rPr lang="en-US" sz="2000" dirty="0"/>
              <a:t>2. Navigation icon (optional)</a:t>
            </a:r>
            <a:br>
              <a:rPr lang="en-US" sz="2000" dirty="0"/>
            </a:br>
            <a:r>
              <a:rPr lang="en-US" sz="2000" dirty="0"/>
              <a:t>3. Title (optional)</a:t>
            </a:r>
            <a:br>
              <a:rPr lang="en-US" sz="2000" dirty="0"/>
            </a:br>
            <a:r>
              <a:rPr lang="en-US" sz="2000" dirty="0"/>
              <a:t>4. Action items (optional)</a:t>
            </a:r>
            <a:br>
              <a:rPr lang="en-US" sz="2000" dirty="0"/>
            </a:br>
            <a:r>
              <a:rPr lang="en-US" sz="2000" dirty="0"/>
              <a:t>5. Overflow menu (optional</a:t>
            </a:r>
            <a:r>
              <a:rPr lang="en-US" sz="2000" dirty="0" smtClean="0"/>
              <a:t>)</a:t>
            </a:r>
            <a:endParaRPr lang="en-US" sz="2000" dirty="0">
              <a:solidFill>
                <a:srgbClr val="616161"/>
              </a:solidFill>
              <a:hlinkClick r:id="rId3" tooltip="Mirroring elements"/>
            </a:endParaRPr>
          </a:p>
        </p:txBody>
      </p:sp>
    </p:spTree>
    <p:extLst>
      <p:ext uri="{BB962C8B-B14F-4D97-AF65-F5344CB8AC3E}">
        <p14:creationId xmlns:p14="http://schemas.microsoft.com/office/powerpoint/2010/main" val="25432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92" y="895940"/>
            <a:ext cx="90730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Pour créer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</a:rPr>
              <a:t>un menu d’options </a:t>
            </a:r>
            <a:r>
              <a:rPr lang="fr-FR" sz="2400" b="1" dirty="0">
                <a:solidFill>
                  <a:srgbClr val="000000"/>
                </a:solidFill>
                <a:latin typeface="+mj-lt"/>
              </a:rPr>
              <a:t>et  sous-menu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271463" algn="just"/>
            <a:r>
              <a:rPr lang="fr-FR" sz="1400" dirty="0">
                <a:solidFill>
                  <a:srgbClr val="000000"/>
                </a:solidFill>
                <a:latin typeface="YanoneKaffeesatz-Light"/>
              </a:rPr>
              <a:t/>
            </a:r>
            <a:br>
              <a:rPr lang="fr-FR" sz="1400" dirty="0">
                <a:solidFill>
                  <a:srgbClr val="000000"/>
                </a:solidFill>
                <a:latin typeface="YanoneKaffeesatz-Light"/>
              </a:rPr>
            </a:br>
            <a:r>
              <a:rPr lang="fr-FR" sz="2400" b="1" dirty="0" smtClean="0">
                <a:solidFill>
                  <a:srgbClr val="000000"/>
                </a:solidFill>
                <a:latin typeface="ArialMT"/>
              </a:rPr>
              <a:t>1</a:t>
            </a:r>
            <a:r>
              <a:rPr lang="fr-FR" sz="2400" b="1" dirty="0">
                <a:solidFill>
                  <a:srgbClr val="000000"/>
                </a:solidFill>
                <a:latin typeface="ArialMT"/>
              </a:rPr>
              <a:t>)</a:t>
            </a:r>
            <a:r>
              <a:rPr lang="fr-FR" sz="2400" dirty="0">
                <a:solidFill>
                  <a:srgbClr val="000000"/>
                </a:solidFill>
                <a:latin typeface="ArialMT"/>
              </a:rPr>
              <a:t> Assurer que  </a:t>
            </a:r>
            <a:r>
              <a:rPr lang="fr-FR" sz="2400" dirty="0" smtClean="0">
                <a:solidFill>
                  <a:srgbClr val="000000"/>
                </a:solidFill>
                <a:latin typeface="ArialMT"/>
              </a:rPr>
              <a:t>l’application (projet) créée utilise </a:t>
            </a:r>
            <a:r>
              <a:rPr lang="fr-FR" sz="2400" b="1" dirty="0">
                <a:solidFill>
                  <a:srgbClr val="000000"/>
                </a:solidFill>
                <a:latin typeface="ArialMT"/>
              </a:rPr>
              <a:t>un thème </a:t>
            </a:r>
            <a:r>
              <a:rPr lang="fr-FR" sz="2400" dirty="0">
                <a:solidFill>
                  <a:srgbClr val="000000"/>
                </a:solidFill>
                <a:latin typeface="ArialMT"/>
              </a:rPr>
              <a:t>qui affiche une barre </a:t>
            </a:r>
            <a:r>
              <a:rPr lang="fr-FR" sz="2400" dirty="0" smtClean="0">
                <a:solidFill>
                  <a:srgbClr val="000000"/>
                </a:solidFill>
                <a:latin typeface="ArialMT"/>
              </a:rPr>
              <a:t>d’action</a:t>
            </a:r>
          </a:p>
          <a:p>
            <a:pPr marL="271463" algn="just"/>
            <a:endParaRPr lang="fr-FR" sz="2400" dirty="0" smtClean="0">
              <a:solidFill>
                <a:srgbClr val="000000"/>
              </a:solidFill>
              <a:latin typeface="ArialMT"/>
            </a:endParaRPr>
          </a:p>
          <a:p>
            <a:pPr marL="628650" algn="just">
              <a:tabLst>
                <a:tab pos="628650" algn="l"/>
              </a:tabLst>
            </a:pPr>
            <a:r>
              <a:rPr lang="fr-FR" sz="22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Dans le fichier </a:t>
            </a:r>
            <a:r>
              <a:rPr lang="fr-FR" sz="2000" b="1" dirty="0" err="1" smtClean="0">
                <a:solidFill>
                  <a:srgbClr val="000000"/>
                </a:solidFill>
                <a:latin typeface="+mj-lt"/>
              </a:rPr>
              <a:t>Manifest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, associer un thème à l’application supportant cette barre:     </a:t>
            </a:r>
            <a:r>
              <a:rPr lang="fr-FR" sz="2100" b="1" i="1" dirty="0" err="1" smtClean="0">
                <a:latin typeface="Arial Narrow" panose="020B0606020202030204" pitchFamily="34" charset="0"/>
              </a:rPr>
              <a:t>android:theme</a:t>
            </a:r>
            <a:r>
              <a:rPr lang="fr-FR" sz="2100" b="1" i="1" dirty="0" smtClean="0">
                <a:latin typeface="Arial Narrow" panose="020B0606020202030204" pitchFamily="34" charset="0"/>
              </a:rPr>
              <a:t>="@style/</a:t>
            </a:r>
            <a:r>
              <a:rPr lang="fr-FR" sz="2100" b="1" i="1" dirty="0" err="1" smtClean="0">
                <a:latin typeface="Arial Narrow" panose="020B0606020202030204" pitchFamily="34" charset="0"/>
              </a:rPr>
              <a:t>Theme.AppCompat.Light</a:t>
            </a:r>
            <a:r>
              <a:rPr lang="fr-FR" sz="2100" b="1" i="1" dirty="0" smtClean="0">
                <a:latin typeface="Arial Narrow" panose="020B0606020202030204" pitchFamily="34" charset="0"/>
              </a:rPr>
              <a:t>" </a:t>
            </a:r>
          </a:p>
          <a:p>
            <a:pPr marL="271463" algn="just"/>
            <a:r>
              <a:rPr lang="fr-FR" sz="1100" dirty="0">
                <a:solidFill>
                  <a:srgbClr val="000000"/>
                </a:solidFill>
                <a:latin typeface="+mj-lt"/>
              </a:rPr>
              <a:t/>
            </a:r>
            <a:br>
              <a:rPr lang="fr-FR" sz="1100" dirty="0">
                <a:solidFill>
                  <a:srgbClr val="000000"/>
                </a:solidFill>
                <a:latin typeface="+mj-lt"/>
              </a:rPr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79512" y="3534107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just"/>
            <a:r>
              <a:rPr lang="fr-FR" sz="2400" b="1" dirty="0" smtClean="0">
                <a:solidFill>
                  <a:srgbClr val="000000"/>
                </a:solidFill>
              </a:rPr>
              <a:t>2)</a:t>
            </a:r>
            <a:r>
              <a:rPr lang="fr-FR" sz="2400" dirty="0" smtClean="0">
                <a:solidFill>
                  <a:srgbClr val="000000"/>
                </a:solidFill>
              </a:rPr>
              <a:t> Définir et décrire le menu, </a:t>
            </a:r>
            <a:r>
              <a:rPr lang="fr-FR" sz="2400" dirty="0">
                <a:solidFill>
                  <a:srgbClr val="000000"/>
                </a:solidFill>
              </a:rPr>
              <a:t>comme ressource de type </a:t>
            </a:r>
            <a:r>
              <a:rPr lang="fr-FR" sz="2400" dirty="0" smtClean="0">
                <a:solidFill>
                  <a:srgbClr val="000000"/>
                </a:solidFill>
              </a:rPr>
              <a:t>menu (fichier XML)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437112"/>
            <a:ext cx="831641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emplacement </a:t>
            </a:r>
            <a:r>
              <a:rPr lang="fr-FR" sz="2000" b="1" dirty="0"/>
              <a:t>du fichier </a:t>
            </a:r>
            <a:r>
              <a:rPr lang="fr-FR" sz="2000" dirty="0" smtClean="0"/>
              <a:t>: « </a:t>
            </a:r>
            <a:r>
              <a:rPr lang="fr-FR" sz="2100" b="1" i="1" dirty="0" err="1">
                <a:latin typeface="Arial Narrow" panose="020B0606020202030204" pitchFamily="34" charset="0"/>
              </a:rPr>
              <a:t>res</a:t>
            </a:r>
            <a:r>
              <a:rPr lang="fr-FR" sz="2100" b="1" i="1" dirty="0">
                <a:latin typeface="Arial Narrow" panose="020B0606020202030204" pitchFamily="34" charset="0"/>
              </a:rPr>
              <a:t>/menu/filename.xml</a:t>
            </a:r>
            <a:r>
              <a:rPr lang="fr-FR" sz="2000" dirty="0" smtClean="0"/>
              <a:t> »</a:t>
            </a:r>
            <a:endParaRPr lang="fr-FR" sz="2000" dirty="0"/>
          </a:p>
          <a:p>
            <a:r>
              <a:rPr lang="fr-FR" sz="2000" dirty="0" smtClean="0"/>
              <a:t>      </a:t>
            </a:r>
            <a:r>
              <a:rPr lang="fr-FR" dirty="0" smtClean="0"/>
              <a:t>Le </a:t>
            </a:r>
            <a:r>
              <a:rPr lang="fr-FR" dirty="0"/>
              <a:t>nom de fichier </a:t>
            </a:r>
            <a:r>
              <a:rPr lang="fr-FR" dirty="0" smtClean="0"/>
              <a:t>(</a:t>
            </a:r>
            <a:r>
              <a:rPr lang="fr-FR" b="1" i="1" dirty="0">
                <a:latin typeface="Arial Narrow" panose="020B0606020202030204" pitchFamily="34" charset="0"/>
              </a:rPr>
              <a:t>filename.xml</a:t>
            </a:r>
            <a:r>
              <a:rPr lang="fr-FR" dirty="0" smtClean="0"/>
              <a:t>) sera </a:t>
            </a:r>
            <a:r>
              <a:rPr lang="fr-FR" dirty="0"/>
              <a:t>utilisé comme </a:t>
            </a:r>
            <a:r>
              <a:rPr lang="fr-FR" b="1" dirty="0"/>
              <a:t>ID </a:t>
            </a:r>
            <a:r>
              <a:rPr lang="fr-FR" b="1" dirty="0" smtClean="0"/>
              <a:t>de  </a:t>
            </a:r>
            <a:r>
              <a:rPr lang="fr-FR" b="1" dirty="0"/>
              <a:t>ressource</a:t>
            </a:r>
            <a:r>
              <a:rPr lang="fr-FR" dirty="0"/>
              <a:t>.</a:t>
            </a:r>
          </a:p>
          <a:p>
            <a:endParaRPr lang="fr-FR" sz="2000" dirty="0"/>
          </a:p>
          <a:p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référence </a:t>
            </a:r>
            <a:r>
              <a:rPr lang="fr-FR" sz="2000" b="1" dirty="0"/>
              <a:t>de la ressource </a:t>
            </a:r>
            <a:r>
              <a:rPr lang="fr-FR" sz="2000" dirty="0"/>
              <a:t>:</a:t>
            </a:r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fr-FR" b="1" dirty="0"/>
              <a:t>En Java </a:t>
            </a:r>
            <a:r>
              <a:rPr lang="fr-FR" dirty="0"/>
              <a:t>: </a:t>
            </a:r>
            <a:r>
              <a:rPr lang="fr-FR" dirty="0" err="1"/>
              <a:t>R.menu.filename</a:t>
            </a:r>
            <a:endParaRPr lang="fr-FR" dirty="0"/>
          </a:p>
          <a:p>
            <a:pPr marL="471488" indent="-285750">
              <a:buFont typeface="Arial" panose="020B0604020202020204" pitchFamily="34" charset="0"/>
              <a:buChar char="•"/>
            </a:pPr>
            <a:r>
              <a:rPr lang="fr-FR" b="1" dirty="0"/>
              <a:t>En XML</a:t>
            </a:r>
            <a:r>
              <a:rPr lang="fr-FR" dirty="0"/>
              <a:t> : @[package:]</a:t>
            </a:r>
            <a:r>
              <a:rPr lang="fr-FR" dirty="0" err="1"/>
              <a:t>menu.filename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5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530" y="4708550"/>
            <a:ext cx="799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/>
              <a:t>Chaque item du menu possède </a:t>
            </a:r>
            <a:r>
              <a:rPr lang="fr-FR" sz="2000" dirty="0" smtClean="0"/>
              <a:t>des attributs: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35735" y="1056309"/>
            <a:ext cx="44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</a:rPr>
              <a:t>Déclaration en XML </a:t>
            </a:r>
            <a:r>
              <a:rPr lang="fr-FR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sz="2200" b="1" dirty="0">
                <a:solidFill>
                  <a:srgbClr val="002060"/>
                </a:solidFill>
              </a:rPr>
              <a:t>syntaxe</a:t>
            </a:r>
            <a:r>
              <a:rPr lang="fr-FR" sz="2400" b="1" dirty="0"/>
              <a:t> 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88" y="1622373"/>
            <a:ext cx="903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/>
              <a:t>nœud racine </a:t>
            </a:r>
            <a:r>
              <a:rPr lang="fr-FR" sz="2200" dirty="0" smtClean="0"/>
              <a:t> </a:t>
            </a:r>
            <a:r>
              <a:rPr lang="fr-FR" sz="2200" b="1" dirty="0" smtClean="0"/>
              <a:t>&lt;</a:t>
            </a:r>
            <a:r>
              <a:rPr lang="fr-FR" sz="2200" b="1" dirty="0"/>
              <a:t>menu</a:t>
            </a:r>
            <a:r>
              <a:rPr lang="fr-FR" sz="2200" b="1" dirty="0" smtClean="0"/>
              <a:t>&gt;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200" dirty="0"/>
          </a:p>
          <a:p>
            <a:pPr algn="just"/>
            <a:r>
              <a:rPr lang="fr-FR" sz="2000" b="1" dirty="0" smtClean="0">
                <a:solidFill>
                  <a:srgbClr val="006666"/>
                </a:solidFill>
              </a:rPr>
              <a:t>     </a:t>
            </a:r>
            <a:r>
              <a:rPr lang="fr-FR" sz="2000" b="1" dirty="0" smtClean="0">
                <a:solidFill>
                  <a:srgbClr val="006666"/>
                </a:solidFill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olidFill>
                  <a:srgbClr val="006666"/>
                </a:solidFill>
              </a:rPr>
              <a:t>Obligatoire</a:t>
            </a:r>
            <a:r>
              <a:rPr lang="fr-FR" sz="2000" dirty="0" smtClean="0"/>
              <a:t>:  </a:t>
            </a:r>
            <a:r>
              <a:rPr lang="fr-FR" sz="2000" dirty="0"/>
              <a:t>Contient des éléments </a:t>
            </a:r>
            <a:r>
              <a:rPr lang="fr-FR" sz="2000" b="1" dirty="0"/>
              <a:t>&lt;item&gt;</a:t>
            </a:r>
            <a:r>
              <a:rPr lang="fr-FR" sz="2000" dirty="0"/>
              <a:t> et/ou </a:t>
            </a:r>
            <a:r>
              <a:rPr lang="fr-FR" sz="2000" b="1" dirty="0"/>
              <a:t>&lt;group&gt;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68074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rgbClr val="006666"/>
                </a:solidFill>
              </a:rPr>
              <a:t>attributs</a:t>
            </a:r>
            <a:r>
              <a:rPr lang="fr-FR" sz="2000" dirty="0" smtClean="0"/>
              <a:t> :</a:t>
            </a:r>
            <a:r>
              <a:rPr lang="fr-FR" sz="2000" b="1" dirty="0" smtClean="0"/>
              <a:t> « </a:t>
            </a:r>
            <a:r>
              <a:rPr lang="fr-FR" sz="2000" b="1" dirty="0" err="1" smtClean="0"/>
              <a:t>xmlns:android</a:t>
            </a:r>
            <a:r>
              <a:rPr lang="fr-FR" sz="2000" b="1" dirty="0" smtClean="0"/>
              <a:t> » </a:t>
            </a:r>
            <a:r>
              <a:rPr lang="fr-FR" sz="2000" dirty="0" smtClean="0"/>
              <a:t>: Obligatoire, définit </a:t>
            </a:r>
            <a:r>
              <a:rPr lang="fr-FR" sz="2000" dirty="0"/>
              <a:t>l'espace de noms XML, </a:t>
            </a:r>
            <a:r>
              <a:rPr lang="fr-FR" sz="2000" dirty="0" smtClean="0"/>
              <a:t>   "</a:t>
            </a:r>
            <a:r>
              <a:rPr lang="fr-FR" sz="2000" b="1" i="1" dirty="0"/>
              <a:t>http://schemas.android.com/</a:t>
            </a:r>
            <a:r>
              <a:rPr lang="fr-FR" sz="2000" b="1" i="1" dirty="0" err="1"/>
              <a:t>apk</a:t>
            </a:r>
            <a:r>
              <a:rPr lang="fr-FR" sz="2000" b="1" i="1" dirty="0"/>
              <a:t>/</a:t>
            </a:r>
            <a:r>
              <a:rPr lang="fr-FR" sz="2000" b="1" i="1" dirty="0" err="1"/>
              <a:t>res</a:t>
            </a:r>
            <a:r>
              <a:rPr lang="fr-FR" sz="2000" b="1" i="1" dirty="0"/>
              <a:t>/</a:t>
            </a:r>
            <a:r>
              <a:rPr lang="fr-FR" sz="2000" b="1" i="1" dirty="0" err="1"/>
              <a:t>android</a:t>
            </a:r>
            <a:r>
              <a:rPr lang="fr-FR" sz="2000" dirty="0"/>
              <a:t>".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3627021"/>
            <a:ext cx="7435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Élément de menu </a:t>
            </a:r>
            <a:r>
              <a:rPr lang="fr-FR" sz="2200" b="1" dirty="0" smtClean="0"/>
              <a:t>&lt;</a:t>
            </a:r>
            <a:r>
              <a:rPr lang="fr-FR" sz="2200" b="1" dirty="0"/>
              <a:t>item</a:t>
            </a:r>
            <a:r>
              <a:rPr lang="fr-FR" sz="2200" b="1" dirty="0" smtClean="0"/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marL="357188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 </a:t>
            </a:r>
            <a:r>
              <a:rPr lang="fr-FR" sz="2000" dirty="0"/>
              <a:t>Peut contenir un élément &lt;menu&gt; (pour un sous-menu)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608" y="5221649"/>
            <a:ext cx="7634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un </a:t>
            </a:r>
            <a:r>
              <a:rPr lang="fr-FR" sz="2000" b="1" dirty="0"/>
              <a:t>identifiant</a:t>
            </a:r>
            <a:r>
              <a:rPr lang="fr-FR" sz="2000" dirty="0"/>
              <a:t> unique </a:t>
            </a:r>
            <a:r>
              <a:rPr lang="fr-FR" sz="2000" i="1" dirty="0"/>
              <a:t>ID de ressource</a:t>
            </a:r>
            <a:r>
              <a:rPr lang="fr-FR" sz="2000" dirty="0" smtClean="0"/>
              <a:t>, l’attribut « </a:t>
            </a:r>
            <a:r>
              <a:rPr lang="fr-FR" sz="2000" b="1" dirty="0" err="1" smtClean="0"/>
              <a:t>android:id</a:t>
            </a:r>
            <a:r>
              <a:rPr lang="fr-FR" sz="2000" dirty="0" smtClean="0"/>
              <a:t> 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un </a:t>
            </a:r>
            <a:r>
              <a:rPr lang="fr-FR" sz="2000" b="1" dirty="0" smtClean="0"/>
              <a:t>titre</a:t>
            </a:r>
            <a:r>
              <a:rPr lang="fr-FR" sz="2000" dirty="0" smtClean="0"/>
              <a:t> , </a:t>
            </a:r>
            <a:r>
              <a:rPr lang="fr-FR" sz="2000" dirty="0"/>
              <a:t>l’attribut «</a:t>
            </a:r>
            <a:r>
              <a:rPr lang="fr-FR" sz="2000" b="1" dirty="0" err="1" smtClean="0"/>
              <a:t>android:title</a:t>
            </a:r>
            <a:r>
              <a:rPr lang="fr-FR" sz="2000" dirty="0" smtClean="0"/>
              <a:t> », </a:t>
            </a:r>
            <a:r>
              <a:rPr lang="fr-FR" sz="2000" i="1" dirty="0"/>
              <a:t>Ressource de chaîne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et </a:t>
            </a:r>
            <a:r>
              <a:rPr lang="fr-FR" sz="2000" b="1" dirty="0"/>
              <a:t>une </a:t>
            </a:r>
            <a:r>
              <a:rPr lang="fr-FR" sz="2000" b="1" dirty="0" smtClean="0"/>
              <a:t>icône</a:t>
            </a:r>
            <a:r>
              <a:rPr lang="fr-FR" sz="2000" dirty="0"/>
              <a:t>, </a:t>
            </a:r>
            <a:r>
              <a:rPr lang="fr-FR" sz="2000" dirty="0" smtClean="0"/>
              <a:t>«</a:t>
            </a:r>
            <a:r>
              <a:rPr lang="fr-FR" sz="2000" b="1" dirty="0" smtClean="0"/>
              <a:t> </a:t>
            </a:r>
            <a:r>
              <a:rPr lang="fr-FR" sz="2000" b="1" dirty="0" err="1" smtClean="0"/>
              <a:t>android:icon</a:t>
            </a:r>
            <a:r>
              <a:rPr lang="fr-FR" sz="2000" dirty="0" smtClean="0"/>
              <a:t> », Ressource </a:t>
            </a:r>
            <a:r>
              <a:rPr lang="fr-FR" sz="2000" dirty="0" err="1" smtClean="0"/>
              <a:t>drawable</a:t>
            </a:r>
            <a:r>
              <a:rPr lang="fr-FR" sz="2000" dirty="0" smtClean="0"/>
              <a:t> (Image)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35" y="1056309"/>
            <a:ext cx="44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</a:rPr>
              <a:t>Déclaration en XML </a:t>
            </a:r>
            <a:r>
              <a:rPr lang="fr-FR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sz="2200" b="1" dirty="0">
                <a:solidFill>
                  <a:srgbClr val="002060"/>
                </a:solidFill>
              </a:rPr>
              <a:t>syntaxe</a:t>
            </a:r>
            <a:r>
              <a:rPr lang="fr-FR" sz="2400" b="1" dirty="0"/>
              <a:t> 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5881" y="6140297"/>
            <a:ext cx="6736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emplacement du fichier </a:t>
            </a:r>
            <a:r>
              <a:rPr lang="fr-FR" sz="2000" dirty="0" smtClean="0"/>
              <a:t>: « </a:t>
            </a:r>
            <a:r>
              <a:rPr lang="fr-FR" sz="2000" b="1" dirty="0" err="1" smtClean="0"/>
              <a:t>res</a:t>
            </a:r>
            <a:r>
              <a:rPr lang="fr-FR" sz="2000" b="1" dirty="0" smtClean="0"/>
              <a:t>/menu/</a:t>
            </a:r>
            <a:r>
              <a:rPr lang="fr-FR" sz="2000" b="1" i="1" dirty="0" smtClean="0"/>
              <a:t>filename</a:t>
            </a:r>
            <a:r>
              <a:rPr lang="fr-FR" sz="2000" b="1" dirty="0" smtClean="0"/>
              <a:t>.xml »</a:t>
            </a:r>
            <a:endParaRPr lang="fr-F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5" y="1536818"/>
            <a:ext cx="8868639" cy="45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38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643182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100" dirty="0" smtClean="0"/>
              <a:t>L’attribut </a:t>
            </a:r>
            <a:r>
              <a:rPr lang="fr-FR" sz="2100" b="1" dirty="0" err="1" smtClean="0"/>
              <a:t>app:showAsAction</a:t>
            </a:r>
            <a:r>
              <a:rPr lang="fr-FR" sz="2100" b="1" dirty="0" smtClean="0"/>
              <a:t> (</a:t>
            </a:r>
            <a:r>
              <a:rPr lang="fr-FR" sz="2100" b="1" dirty="0"/>
              <a:t>ou </a:t>
            </a:r>
            <a:r>
              <a:rPr lang="fr-FR" sz="2100" b="1" dirty="0" err="1" smtClean="0"/>
              <a:t>android:showAsAction</a:t>
            </a:r>
            <a:r>
              <a:rPr lang="fr-FR" sz="2100" b="1" dirty="0" smtClean="0"/>
              <a:t> </a:t>
            </a:r>
            <a:r>
              <a:rPr lang="fr-FR" sz="2100" dirty="0" smtClean="0"/>
              <a:t>API</a:t>
            </a:r>
            <a:r>
              <a:rPr lang="fr-FR" sz="2100" dirty="0"/>
              <a:t> </a:t>
            </a:r>
            <a:r>
              <a:rPr lang="fr-FR" sz="2100" dirty="0" smtClean="0"/>
              <a:t>11):</a:t>
            </a:r>
          </a:p>
          <a:p>
            <a:pPr algn="just"/>
            <a:r>
              <a:rPr lang="fr-FR" sz="2400" dirty="0" smtClean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définit quand et comment l’item doit apparaitre en tant que bouton sur la barre d’action. 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12777"/>
            <a:ext cx="6336704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428728" y="2276872"/>
            <a:ext cx="4214842" cy="280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4255115"/>
            <a:ext cx="8964488" cy="615553"/>
          </a:xfrm>
          <a:prstGeom prst="rect">
            <a:avLst/>
          </a:prstGeom>
          <a:solidFill>
            <a:srgbClr val="F1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android:showAsAction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["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ifRoom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|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never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|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withText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|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always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|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collapseActionView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D904F"/>
                </a:solidFill>
                <a:effectLst/>
                <a:latin typeface="Roboto Mono"/>
              </a:rPr>
              <a:t>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]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5967" y="978414"/>
            <a:ext cx="95429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</a:rPr>
              <a:t>Configuration de l’affichage </a:t>
            </a:r>
            <a:r>
              <a:rPr lang="fr-FR" sz="2200" b="1" dirty="0">
                <a:solidFill>
                  <a:srgbClr val="002060"/>
                </a:solidFill>
              </a:rPr>
              <a:t>dans </a:t>
            </a:r>
            <a:r>
              <a:rPr lang="fr-FR" sz="2200" b="1" dirty="0" smtClean="0">
                <a:solidFill>
                  <a:srgbClr val="002060"/>
                </a:solidFill>
              </a:rPr>
              <a:t>l'</a:t>
            </a:r>
            <a:r>
              <a:rPr lang="fr-FR" sz="2200" b="1" dirty="0" err="1" smtClean="0">
                <a:solidFill>
                  <a:srgbClr val="002060"/>
                </a:solidFill>
              </a:rPr>
              <a:t>ActionBar</a:t>
            </a:r>
            <a:r>
              <a:rPr lang="fr-FR" sz="2200" b="1" dirty="0" smtClean="0">
                <a:solidFill>
                  <a:srgbClr val="002060"/>
                </a:solidFill>
              </a:rPr>
              <a:t>  </a:t>
            </a:r>
            <a:r>
              <a:rPr lang="fr-FR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android:showAsAction</a:t>
            </a:r>
            <a:endParaRPr lang="fr-FR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748970"/>
            <a:ext cx="150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202124"/>
                </a:solidFill>
                <a:latin typeface="Roboto"/>
                <a:sym typeface="Wingdings" panose="05000000000000000000" pitchFamily="2" charset="2"/>
              </a:rPr>
              <a:t> </a:t>
            </a:r>
            <a:r>
              <a:rPr lang="fr-FR" sz="2000" b="1" u="sng" dirty="0" smtClean="0">
                <a:solidFill>
                  <a:srgbClr val="202124"/>
                </a:solidFill>
                <a:latin typeface="Roboto"/>
              </a:rPr>
              <a:t>Valeurs</a:t>
            </a:r>
            <a:r>
              <a:rPr lang="fr-FR" sz="2000" b="1" dirty="0" smtClean="0">
                <a:solidFill>
                  <a:srgbClr val="202124"/>
                </a:solidFill>
                <a:latin typeface="Roboto"/>
              </a:rPr>
              <a:t>: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85286" y="4978767"/>
            <a:ext cx="895871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87313" algn="just">
              <a:buFont typeface="Arial" pitchFamily="34" charset="0"/>
              <a:buChar char="•"/>
            </a:pPr>
            <a:r>
              <a:rPr lang="fr-FR" dirty="0" smtClean="0"/>
              <a:t>« </a:t>
            </a:r>
            <a:r>
              <a:rPr lang="fr-FR" b="1" dirty="0" err="1" smtClean="0"/>
              <a:t>never</a:t>
            </a:r>
            <a:r>
              <a:rPr lang="fr-FR" dirty="0" smtClean="0"/>
              <a:t> »: </a:t>
            </a:r>
            <a:r>
              <a:rPr lang="fr-FR" dirty="0"/>
              <a:t>item n’apparaitra pas sur la barre mais uniquement quand on déroule le menu. </a:t>
            </a:r>
          </a:p>
          <a:p>
            <a:pPr marL="261938" indent="-87313" algn="just">
              <a:buFont typeface="Arial" pitchFamily="34" charset="0"/>
              <a:buChar char="•"/>
            </a:pPr>
            <a:endParaRPr lang="fr-FR" sz="1050" dirty="0"/>
          </a:p>
          <a:p>
            <a:pPr marL="261938" indent="-87313" algn="just">
              <a:buFont typeface="Arial" pitchFamily="34" charset="0"/>
              <a:buChar char="•"/>
            </a:pPr>
            <a:r>
              <a:rPr lang="fr-FR" dirty="0" smtClean="0"/>
              <a:t> « </a:t>
            </a:r>
            <a:r>
              <a:rPr lang="fr-FR" b="1" dirty="0" err="1" smtClean="0"/>
              <a:t>ifRoom|withText</a:t>
            </a:r>
            <a:r>
              <a:rPr lang="fr-FR" dirty="0" smtClean="0"/>
              <a:t> » : le </a:t>
            </a:r>
            <a:r>
              <a:rPr lang="fr-FR" dirty="0"/>
              <a:t>texte de l’item apparaitra s’il y a de la place</a:t>
            </a:r>
            <a:r>
              <a:rPr lang="fr-FR" dirty="0" smtClean="0"/>
              <a:t>.</a:t>
            </a:r>
          </a:p>
          <a:p>
            <a:pPr marL="261938" indent="-87313" algn="just">
              <a:buFont typeface="Arial" pitchFamily="34" charset="0"/>
              <a:buChar char="•"/>
            </a:pPr>
            <a:endParaRPr lang="fr-FR" sz="1200" dirty="0" smtClean="0"/>
          </a:p>
          <a:p>
            <a:pPr marL="261938" indent="-87313" algn="just">
              <a:buFont typeface="Arial" pitchFamily="34" charset="0"/>
              <a:buChar char="•"/>
            </a:pPr>
            <a:r>
              <a:rPr lang="fr-FR" dirty="0" smtClean="0"/>
              <a:t>« </a:t>
            </a:r>
            <a:r>
              <a:rPr lang="fr-FR" b="1" dirty="0" err="1" smtClean="0"/>
              <a:t>Always</a:t>
            </a:r>
            <a:r>
              <a:rPr lang="fr-FR" dirty="0" smtClean="0"/>
              <a:t> »: L’item </a:t>
            </a:r>
            <a:r>
              <a:rPr lang="fr-FR" dirty="0"/>
              <a:t>doit être toujours affiché dans la barre d’action.</a:t>
            </a:r>
          </a:p>
        </p:txBody>
      </p:sp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96" y="852388"/>
            <a:ext cx="90730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Pour créer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</a:rPr>
              <a:t>un menu d’options </a:t>
            </a:r>
            <a:r>
              <a:rPr lang="fr-FR" sz="2400" b="1" dirty="0">
                <a:solidFill>
                  <a:srgbClr val="000000"/>
                </a:solidFill>
                <a:latin typeface="+mj-lt"/>
              </a:rPr>
              <a:t>et  sous-menu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algn="just"/>
            <a:endParaRPr lang="fr-FR" sz="1600" dirty="0" smtClean="0">
              <a:solidFill>
                <a:srgbClr val="000000"/>
              </a:solidFill>
              <a:latin typeface="+mj-lt"/>
            </a:endParaRPr>
          </a:p>
          <a:p>
            <a:pPr marL="185738" algn="just"/>
            <a:r>
              <a:rPr lang="fr-FR" sz="2400" b="1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fr-FR" sz="2400" b="1" dirty="0">
                <a:solidFill>
                  <a:srgbClr val="000000"/>
                </a:solidFill>
                <a:latin typeface="+mj-lt"/>
              </a:rPr>
              <a:t>)</a:t>
            </a:r>
            <a:r>
              <a:rPr lang="fr-FR" sz="2400" dirty="0">
                <a:solidFill>
                  <a:srgbClr val="000000"/>
                </a:solidFill>
                <a:latin typeface="+mj-lt"/>
              </a:rPr>
              <a:t> Associer un menu à une 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activité et </a:t>
            </a:r>
            <a:r>
              <a:rPr lang="fr-FR" sz="2400" dirty="0" smtClean="0">
                <a:latin typeface="+mj-lt"/>
              </a:rPr>
              <a:t>agrandir le </a:t>
            </a:r>
            <a:r>
              <a:rPr lang="fr-FR" sz="2400" dirty="0">
                <a:latin typeface="+mj-lt"/>
              </a:rPr>
              <a:t>ressource menu (</a:t>
            </a:r>
            <a:r>
              <a:rPr lang="fr-FR" sz="2400" dirty="0" err="1">
                <a:latin typeface="+mj-lt"/>
              </a:rPr>
              <a:t>inflate</a:t>
            </a:r>
            <a:r>
              <a:rPr lang="fr-FR" sz="2400" dirty="0">
                <a:latin typeface="+mj-lt"/>
              </a:rPr>
              <a:t> the </a:t>
            </a:r>
            <a:r>
              <a:rPr lang="fr-FR" sz="2400" dirty="0" smtClean="0">
                <a:latin typeface="+mj-lt"/>
              </a:rPr>
              <a:t>menu XML file)</a:t>
            </a:r>
            <a:r>
              <a:rPr lang="fr-FR" dirty="0" smtClean="0"/>
              <a:t> </a:t>
            </a:r>
          </a:p>
          <a:p>
            <a:pPr marL="185738" algn="just"/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27730" y="3729226"/>
            <a:ext cx="8535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Implémenter (surcharger) </a:t>
            </a:r>
            <a:r>
              <a:rPr lang="fr-FR" sz="2000" dirty="0"/>
              <a:t>la méthode « </a:t>
            </a:r>
            <a:r>
              <a:rPr lang="fr-FR" sz="2000" b="1" dirty="0" err="1" smtClean="0"/>
              <a:t>onCreateOptionsMenu</a:t>
            </a:r>
            <a:r>
              <a:rPr lang="fr-FR" sz="2000" dirty="0" smtClean="0"/>
              <a:t> » dans </a:t>
            </a:r>
            <a:r>
              <a:rPr lang="fr-FR" sz="2000" dirty="0"/>
              <a:t>la classe de </a:t>
            </a:r>
            <a:r>
              <a:rPr lang="fr-FR" sz="2000" dirty="0" smtClean="0"/>
              <a:t>l’activité</a:t>
            </a:r>
            <a:r>
              <a:rPr lang="fr-FR" sz="1600" dirty="0" smtClean="0"/>
              <a:t>• </a:t>
            </a:r>
            <a:endParaRPr lang="fr-FR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2604350"/>
            <a:ext cx="8535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just"/>
            <a:r>
              <a:rPr lang="fr-FR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</a:rPr>
              <a:t>hériter </a:t>
            </a:r>
            <a:r>
              <a:rPr lang="fr-FR" sz="2000" dirty="0">
                <a:solidFill>
                  <a:srgbClr val="000000"/>
                </a:solidFill>
              </a:rPr>
              <a:t>l’ activité de la classe « </a:t>
            </a:r>
            <a:r>
              <a:rPr lang="fr-FR" sz="2000" b="1" dirty="0" err="1">
                <a:solidFill>
                  <a:srgbClr val="000000"/>
                </a:solidFill>
              </a:rPr>
              <a:t>Activity</a:t>
            </a:r>
            <a:r>
              <a:rPr lang="fr-FR" sz="2000" dirty="0">
                <a:solidFill>
                  <a:srgbClr val="000000"/>
                </a:solidFill>
              </a:rPr>
              <a:t> » ou «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ActionBarActivity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485136"/>
            <a:ext cx="7870086" cy="19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2"/>
          <p:cNvSpPr/>
          <p:nvPr/>
        </p:nvSpPr>
        <p:spPr>
          <a:xfrm>
            <a:off x="1475656" y="3176454"/>
            <a:ext cx="640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Note</a:t>
            </a:r>
            <a:r>
              <a:rPr lang="fr-FR" dirty="0" smtClean="0"/>
              <a:t>: « </a:t>
            </a:r>
            <a:r>
              <a:rPr lang="fr-FR" b="1" dirty="0" err="1" smtClean="0"/>
              <a:t>AppCompatActivity</a:t>
            </a:r>
            <a:r>
              <a:rPr lang="fr-FR" dirty="0" smtClean="0"/>
              <a:t> » remplace </a:t>
            </a:r>
            <a:r>
              <a:rPr lang="fr-FR" b="1" dirty="0" err="1">
                <a:solidFill>
                  <a:srgbClr val="000000"/>
                </a:solidFill>
              </a:rPr>
              <a:t>ActionBarActivity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5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142984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L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ayout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dynamiq</a:t>
            </a:r>
            <a:r>
              <a:rPr lang="fr-FR" sz="2400" dirty="0" smtClean="0">
                <a:latin typeface="+mj-lt"/>
                <a:cs typeface="Times New Roman" pitchFamily="18" charset="0"/>
              </a:rPr>
              <a:t>ue si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contenu du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Layout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est dynamique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271463" algn="just"/>
            <a:r>
              <a:rPr lang="fr-FR" sz="2400" dirty="0" smtClean="0">
                <a:latin typeface="+mj-lt"/>
                <a:cs typeface="Times New Roman" pitchFamily="18" charset="0"/>
              </a:rPr>
              <a:t>   </a:t>
            </a:r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Les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identités(id)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et le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nombre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des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vues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qui composent le </a:t>
            </a:r>
            <a:r>
              <a:rPr lang="fr-FR" sz="2200" dirty="0" err="1" smtClean="0">
                <a:latin typeface="+mj-lt"/>
                <a:cs typeface="Times New Roman" pitchFamily="18" charset="0"/>
              </a:rPr>
              <a:t>Layout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peuvent évoluer et </a:t>
            </a:r>
            <a:r>
              <a:rPr lang="fr-FR" sz="2200" dirty="0" smtClean="0"/>
              <a:t>changer </a:t>
            </a:r>
            <a:r>
              <a:rPr lang="fr-FR" sz="2200" b="1" dirty="0" smtClean="0"/>
              <a:t>dynamiquement</a:t>
            </a:r>
            <a:r>
              <a:rPr lang="fr-FR" sz="2200" dirty="0" smtClean="0"/>
              <a:t> (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non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pré-déterminé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)</a:t>
            </a:r>
            <a:endParaRPr lang="fr-FR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Dynamique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820693" y="5787449"/>
            <a:ext cx="5211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adaptation </a:t>
            </a:r>
            <a:r>
              <a:rPr lang="fr-FR" sz="2400" dirty="0"/>
              <a:t>dynamique de </a:t>
            </a:r>
            <a:r>
              <a:rPr lang="fr-FR" sz="2400" dirty="0" smtClean="0"/>
              <a:t>contenu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-5705" y="3149856"/>
            <a:ext cx="9091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Les </a:t>
            </a:r>
            <a:r>
              <a:rPr lang="fr-FR" sz="2400" b="1" dirty="0" err="1" smtClean="0"/>
              <a:t>layouts</a:t>
            </a:r>
            <a:r>
              <a:rPr lang="fr-FR" sz="2400" b="1" dirty="0" smtClean="0"/>
              <a:t> </a:t>
            </a:r>
            <a:r>
              <a:rPr lang="fr-FR" sz="2400" b="1" dirty="0"/>
              <a:t>dynamiques </a:t>
            </a:r>
            <a:r>
              <a:rPr lang="fr-FR" sz="2400" dirty="0" smtClean="0"/>
              <a:t>sont </a:t>
            </a:r>
            <a:r>
              <a:rPr lang="fr-FR" sz="2400" dirty="0"/>
              <a:t>crées comme une sous classe de </a:t>
            </a:r>
            <a:r>
              <a:rPr lang="fr-FR" sz="2400" dirty="0" smtClean="0"/>
              <a:t>« </a:t>
            </a:r>
            <a:r>
              <a:rPr lang="fr-FR" sz="2400" b="1" dirty="0" err="1" smtClean="0"/>
              <a:t>AdapterView</a:t>
            </a:r>
            <a:r>
              <a:rPr lang="fr-FR" sz="2400" dirty="0" smtClean="0"/>
              <a:t> »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7735" y="4365104"/>
            <a:ext cx="9068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Une sous </a:t>
            </a:r>
            <a:r>
              <a:rPr lang="fr-FR" sz="2400" dirty="0" smtClean="0"/>
              <a:t>classe  « </a:t>
            </a:r>
            <a:r>
              <a:rPr lang="fr-FR" sz="2400" b="1" dirty="0" err="1" smtClean="0"/>
              <a:t>AdapterView</a:t>
            </a:r>
            <a:r>
              <a:rPr lang="fr-FR" sz="2400" dirty="0" smtClean="0"/>
              <a:t> » </a:t>
            </a:r>
            <a:r>
              <a:rPr lang="fr-FR" sz="2400" dirty="0"/>
              <a:t>utilise un objet de la classe </a:t>
            </a:r>
            <a:r>
              <a:rPr lang="fr-FR" sz="2400" dirty="0" smtClean="0"/>
              <a:t>« </a:t>
            </a:r>
            <a:r>
              <a:rPr lang="fr-FR" sz="2400" b="1" dirty="0" smtClean="0"/>
              <a:t>Adapter</a:t>
            </a:r>
            <a:r>
              <a:rPr lang="fr-FR" sz="2400" dirty="0" smtClean="0"/>
              <a:t> » </a:t>
            </a:r>
            <a:r>
              <a:rPr lang="fr-FR" sz="2400" dirty="0"/>
              <a:t>pour </a:t>
            </a:r>
            <a:r>
              <a:rPr lang="fr-FR" sz="2400" b="1" dirty="0"/>
              <a:t>lier</a:t>
            </a:r>
            <a:r>
              <a:rPr lang="fr-FR" sz="2400" dirty="0"/>
              <a:t> le </a:t>
            </a:r>
            <a:r>
              <a:rPr lang="fr-FR" sz="2400" b="1" dirty="0" err="1" smtClean="0"/>
              <a:t>layout</a:t>
            </a:r>
            <a:r>
              <a:rPr lang="fr-FR" sz="2400" dirty="0" smtClean="0"/>
              <a:t> </a:t>
            </a:r>
            <a:r>
              <a:rPr lang="fr-FR" sz="2400" dirty="0"/>
              <a:t>correspondant à ses </a:t>
            </a:r>
            <a:r>
              <a:rPr lang="fr-FR" sz="2400" b="1" dirty="0" smtClean="0"/>
              <a:t>données/vues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346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96" y="852388"/>
            <a:ext cx="90730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Pour créer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</a:rPr>
              <a:t>un menu d’options et  sous-menu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algn="just"/>
            <a:endParaRPr lang="fr-FR" sz="1600" dirty="0" smtClean="0">
              <a:solidFill>
                <a:srgbClr val="000000"/>
              </a:solidFill>
              <a:latin typeface="+mj-lt"/>
            </a:endParaRPr>
          </a:p>
          <a:p>
            <a:pPr marL="185738" algn="just"/>
            <a:r>
              <a:rPr lang="fr-FR" sz="2400" b="1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fr-FR" sz="2400" b="1" dirty="0">
                <a:solidFill>
                  <a:srgbClr val="000000"/>
                </a:solidFill>
                <a:latin typeface="+mj-lt"/>
              </a:rPr>
              <a:t>)</a:t>
            </a:r>
            <a:r>
              <a:rPr lang="fr-FR" sz="2400" dirty="0">
                <a:solidFill>
                  <a:srgbClr val="000000"/>
                </a:solidFill>
                <a:latin typeface="+mj-lt"/>
              </a:rPr>
              <a:t> Associer un menu 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fr-FR" sz="2400" dirty="0"/>
              <a:t>le ressource menu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) à </a:t>
            </a:r>
            <a:r>
              <a:rPr lang="fr-FR" sz="2400" dirty="0">
                <a:solidFill>
                  <a:srgbClr val="000000"/>
                </a:solidFill>
                <a:latin typeface="+mj-lt"/>
              </a:rPr>
              <a:t>une 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activité et </a:t>
            </a:r>
            <a:r>
              <a:rPr lang="fr-FR" sz="2400" dirty="0" smtClean="0">
                <a:latin typeface="+mj-lt"/>
              </a:rPr>
              <a:t>agrandir le </a:t>
            </a:r>
            <a:r>
              <a:rPr lang="fr-FR" sz="2400" dirty="0">
                <a:latin typeface="+mj-lt"/>
              </a:rPr>
              <a:t>ressource menu (</a:t>
            </a:r>
            <a:r>
              <a:rPr lang="fr-FR" sz="2400" dirty="0" err="1">
                <a:latin typeface="+mj-lt"/>
              </a:rPr>
              <a:t>inflate</a:t>
            </a:r>
            <a:r>
              <a:rPr lang="fr-FR" sz="2400" dirty="0">
                <a:latin typeface="+mj-lt"/>
              </a:rPr>
              <a:t> the </a:t>
            </a:r>
            <a:r>
              <a:rPr lang="fr-FR" sz="2400" dirty="0" smtClean="0">
                <a:latin typeface="+mj-lt"/>
              </a:rPr>
              <a:t>menu XML file)</a:t>
            </a:r>
            <a:r>
              <a:rPr lang="fr-FR" dirty="0" smtClean="0"/>
              <a:t> </a:t>
            </a:r>
          </a:p>
          <a:p>
            <a:pPr marL="185738" algn="just"/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11560" y="4285221"/>
            <a:ext cx="8300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err="1" smtClean="0"/>
              <a:t>onCreateOptionsMenu</a:t>
            </a:r>
            <a:r>
              <a:rPr lang="fr-FR" sz="2000" dirty="0"/>
              <a:t>: </a:t>
            </a:r>
            <a:r>
              <a:rPr lang="fr-FR" sz="2000" dirty="0" smtClean="0"/>
              <a:t>construire et Initialiser </a:t>
            </a:r>
            <a:r>
              <a:rPr lang="fr-FR" sz="2000" dirty="0"/>
              <a:t>le contenu du menu d'options </a:t>
            </a:r>
            <a:r>
              <a:rPr lang="fr-FR" sz="2000" dirty="0" smtClean="0"/>
              <a:t>de l'Activité 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680562" y="5096753"/>
            <a:ext cx="8463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404040"/>
                </a:solidFill>
                <a:latin typeface="Lato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404040"/>
                </a:solidFill>
                <a:latin typeface="Lato"/>
              </a:rPr>
              <a:t>L’objet </a:t>
            </a:r>
            <a:r>
              <a:rPr lang="fr-FR" sz="2000" b="1" dirty="0" err="1"/>
              <a:t>inflaters</a:t>
            </a:r>
            <a:r>
              <a:rPr lang="fr-FR" sz="2000" b="1" dirty="0"/>
              <a:t> </a:t>
            </a:r>
            <a:r>
              <a:rPr lang="fr-FR" sz="2000" dirty="0" smtClean="0">
                <a:solidFill>
                  <a:srgbClr val="404040"/>
                </a:solidFill>
                <a:latin typeface="Lato"/>
              </a:rPr>
              <a:t>retourné </a:t>
            </a:r>
            <a:r>
              <a:rPr lang="fr-FR" sz="2000" dirty="0">
                <a:solidFill>
                  <a:srgbClr val="404040"/>
                </a:solidFill>
                <a:latin typeface="Lato"/>
              </a:rPr>
              <a:t>par la méthode</a:t>
            </a:r>
            <a:r>
              <a:rPr lang="fr-FR" sz="2000" b="1" dirty="0">
                <a:solidFill>
                  <a:srgbClr val="404040"/>
                </a:solidFill>
                <a:latin typeface="Lato"/>
              </a:rPr>
              <a:t> </a:t>
            </a:r>
            <a:r>
              <a:rPr lang="fr-FR" sz="2000" b="1" dirty="0">
                <a:solidFill>
                  <a:srgbClr val="2980B9"/>
                </a:solidFill>
                <a:latin typeface="Lato"/>
              </a:rPr>
              <a:t>getMenuInflater</a:t>
            </a:r>
            <a:r>
              <a:rPr lang="fr-FR" sz="2000" dirty="0">
                <a:solidFill>
                  <a:srgbClr val="404040"/>
                </a:solidFill>
                <a:latin typeface="Lato"/>
              </a:rPr>
              <a:t> permet d’</a:t>
            </a:r>
            <a:r>
              <a:rPr lang="fr-FR" sz="2000" b="1" dirty="0">
                <a:solidFill>
                  <a:srgbClr val="404040"/>
                </a:solidFill>
                <a:latin typeface="Lato"/>
              </a:rPr>
              <a:t>associer</a:t>
            </a:r>
            <a:r>
              <a:rPr lang="fr-FR" sz="2000" dirty="0">
                <a:solidFill>
                  <a:srgbClr val="404040"/>
                </a:solidFill>
                <a:latin typeface="Lato"/>
              </a:rPr>
              <a:t> </a:t>
            </a:r>
            <a:r>
              <a:rPr lang="fr-FR" sz="2000" b="1" dirty="0">
                <a:solidFill>
                  <a:srgbClr val="404040"/>
                </a:solidFill>
                <a:latin typeface="Lato"/>
              </a:rPr>
              <a:t>l’identifiant </a:t>
            </a:r>
            <a:r>
              <a:rPr lang="fr-FR" sz="2000" b="1" dirty="0" smtClean="0">
                <a:solidFill>
                  <a:srgbClr val="404040"/>
                </a:solidFill>
                <a:latin typeface="Lato"/>
              </a:rPr>
              <a:t>de ressource menu </a:t>
            </a:r>
            <a:r>
              <a:rPr lang="fr-FR" sz="2000" dirty="0" smtClean="0">
                <a:solidFill>
                  <a:srgbClr val="404040"/>
                </a:solidFill>
                <a:latin typeface="Lato"/>
              </a:rPr>
              <a:t>(</a:t>
            </a:r>
            <a:r>
              <a:rPr lang="fr-FR" sz="2000" dirty="0"/>
              <a:t>Le paramètre </a:t>
            </a:r>
            <a:r>
              <a:rPr lang="fr-FR" sz="2000" b="1" dirty="0" err="1" smtClean="0"/>
              <a:t>R.menu.menu_main</a:t>
            </a:r>
            <a:r>
              <a:rPr lang="fr-FR" sz="2000" b="1" dirty="0" smtClean="0"/>
              <a:t>)  </a:t>
            </a:r>
            <a:r>
              <a:rPr lang="fr-FR" sz="2000" b="1" dirty="0" smtClean="0">
                <a:solidFill>
                  <a:srgbClr val="404040"/>
                </a:solidFill>
                <a:latin typeface="Lato"/>
              </a:rPr>
              <a:t>au </a:t>
            </a:r>
            <a:r>
              <a:rPr lang="fr-FR" sz="2000" b="1" dirty="0">
                <a:solidFill>
                  <a:srgbClr val="404040"/>
                </a:solidFill>
                <a:latin typeface="Lato"/>
              </a:rPr>
              <a:t>menu de </a:t>
            </a:r>
            <a:r>
              <a:rPr lang="fr-FR" sz="2000" b="1" dirty="0" smtClean="0">
                <a:solidFill>
                  <a:srgbClr val="404040"/>
                </a:solidFill>
                <a:latin typeface="Lato"/>
              </a:rPr>
              <a:t>l’activité </a:t>
            </a:r>
            <a:r>
              <a:rPr lang="fr-FR" sz="2000" dirty="0" smtClean="0">
                <a:solidFill>
                  <a:srgbClr val="404040"/>
                </a:solidFill>
                <a:latin typeface="Lato"/>
              </a:rPr>
              <a:t>(</a:t>
            </a:r>
            <a:r>
              <a:rPr lang="fr-FR" sz="2000" dirty="0"/>
              <a:t>Le paramètre </a:t>
            </a:r>
            <a:r>
              <a:rPr lang="fr-FR" sz="2000" b="1" dirty="0" smtClean="0"/>
              <a:t>menu) </a:t>
            </a:r>
            <a:r>
              <a:rPr lang="fr-FR" sz="2000" dirty="0" smtClean="0"/>
              <a:t>dans </a:t>
            </a:r>
            <a:r>
              <a:rPr lang="fr-FR" sz="2000" dirty="0"/>
              <a:t>lequel </a:t>
            </a:r>
            <a:r>
              <a:rPr lang="fr-FR" sz="2000" dirty="0" smtClean="0"/>
              <a:t>les </a:t>
            </a:r>
            <a:r>
              <a:rPr lang="fr-FR" sz="2000" dirty="0"/>
              <a:t>éléments de </a:t>
            </a:r>
            <a:r>
              <a:rPr lang="fr-FR" sz="2000" dirty="0" smtClean="0"/>
              <a:t>menu</a:t>
            </a:r>
            <a:r>
              <a:rPr lang="fr-FR" sz="2000" dirty="0">
                <a:solidFill>
                  <a:srgbClr val="404040"/>
                </a:solidFill>
                <a:latin typeface="Lato"/>
              </a:rPr>
              <a:t> </a:t>
            </a:r>
            <a:r>
              <a:rPr lang="fr-FR" sz="2000" dirty="0" smtClean="0">
                <a:solidFill>
                  <a:srgbClr val="404040"/>
                </a:solidFill>
                <a:latin typeface="Lato"/>
              </a:rPr>
              <a:t>sont agrandis.</a:t>
            </a:r>
            <a:endParaRPr lang="fr-FR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253699"/>
            <a:ext cx="8228102" cy="19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66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51520" y="1556792"/>
            <a:ext cx="793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</a:rPr>
              <a:t>4) </a:t>
            </a:r>
            <a:r>
              <a:rPr lang="fr-FR" sz="2400" dirty="0" smtClean="0">
                <a:solidFill>
                  <a:schemeClr val="accent5">
                    <a:lumMod val="10000"/>
                  </a:schemeClr>
                </a:solidFill>
              </a:rPr>
              <a:t>Implémenter </a:t>
            </a:r>
            <a:r>
              <a:rPr lang="fr-FR" sz="2400" dirty="0">
                <a:solidFill>
                  <a:schemeClr val="accent5">
                    <a:lumMod val="10000"/>
                  </a:schemeClr>
                </a:solidFill>
              </a:rPr>
              <a:t>les actions associées aux items de menu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128495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rgbClr val="0070C0"/>
                </a:solidFill>
              </a:rPr>
              <a:t>Trois méthodes:</a:t>
            </a:r>
          </a:p>
          <a:p>
            <a:pPr algn="just"/>
            <a:endParaRPr lang="fr-FR" sz="1100" dirty="0" smtClean="0"/>
          </a:p>
          <a:p>
            <a:pPr algn="just"/>
            <a:r>
              <a:rPr lang="fr-FR" sz="2400" b="1" dirty="0" smtClean="0"/>
              <a:t>(1)</a:t>
            </a:r>
            <a:r>
              <a:rPr lang="fr-FR" sz="2400" dirty="0" smtClean="0"/>
              <a:t> Redéfinir (surcharger) </a:t>
            </a:r>
            <a:r>
              <a:rPr lang="fr-FR" sz="2400" b="1" dirty="0" err="1" smtClean="0"/>
              <a:t>Activity.onOptionsItemSelected</a:t>
            </a:r>
            <a:r>
              <a:rPr lang="fr-FR" sz="2400" b="1" dirty="0" smtClean="0"/>
              <a:t>(</a:t>
            </a:r>
            <a:r>
              <a:rPr lang="fr-FR" sz="2400" b="1" dirty="0" err="1" smtClean="0"/>
              <a:t>MenuItem</a:t>
            </a:r>
            <a:r>
              <a:rPr lang="fr-FR" sz="2400" b="1" dirty="0" smtClean="0"/>
              <a:t> item)</a:t>
            </a:r>
          </a:p>
          <a:p>
            <a:pPr algn="just"/>
            <a:endParaRPr lang="fr-FR" sz="1100" dirty="0" smtClean="0"/>
          </a:p>
          <a:p>
            <a:pPr marL="357188"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200" dirty="0" smtClean="0"/>
              <a:t>Il faudra comparer les </a:t>
            </a:r>
            <a:r>
              <a:rPr lang="fr-FR" sz="2200" b="1" dirty="0" smtClean="0"/>
              <a:t>id</a:t>
            </a:r>
            <a:r>
              <a:rPr lang="fr-FR" sz="2200" dirty="0" smtClean="0"/>
              <a:t> en utilisant </a:t>
            </a:r>
            <a:r>
              <a:rPr lang="fr-FR" sz="2200" b="1" dirty="0" smtClean="0"/>
              <a:t>switch</a:t>
            </a:r>
            <a:r>
              <a:rPr lang="fr-FR" sz="2200" dirty="0" smtClean="0"/>
              <a:t> (</a:t>
            </a:r>
            <a:r>
              <a:rPr lang="fr-FR" sz="2200" b="1" dirty="0" err="1" smtClean="0"/>
              <a:t>item.getItemId</a:t>
            </a:r>
            <a:r>
              <a:rPr lang="fr-FR" sz="2200" b="1" dirty="0" smtClean="0"/>
              <a:t>())</a:t>
            </a:r>
          </a:p>
          <a:p>
            <a:pPr marL="174625"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/>
            <a:r>
              <a:rPr lang="fr-FR" sz="2400" b="1" dirty="0" smtClean="0"/>
              <a:t>(2) </a:t>
            </a:r>
            <a:r>
              <a:rPr lang="fr-FR" sz="2400" dirty="0" smtClean="0"/>
              <a:t>Dans </a:t>
            </a:r>
            <a:r>
              <a:rPr lang="fr-FR" sz="2400" b="1" dirty="0" err="1" smtClean="0"/>
              <a:t>onCreateOptionsMenu</a:t>
            </a:r>
            <a:r>
              <a:rPr lang="fr-FR" sz="2400" b="1" dirty="0" smtClean="0"/>
              <a:t>()</a:t>
            </a:r>
            <a:r>
              <a:rPr lang="fr-FR" sz="2400" dirty="0"/>
              <a:t>,</a:t>
            </a:r>
            <a:r>
              <a:rPr lang="fr-FR" sz="2400" dirty="0" smtClean="0"/>
              <a:t> ajouter un évènement </a:t>
            </a:r>
            <a:r>
              <a:rPr lang="fr-FR" sz="2400" b="1" dirty="0" err="1" smtClean="0"/>
              <a:t>onMenuItemClickListener</a:t>
            </a:r>
            <a:r>
              <a:rPr lang="fr-FR" sz="2400" b="1" dirty="0" smtClean="0"/>
              <a:t> </a:t>
            </a:r>
            <a:r>
              <a:rPr lang="fr-FR" sz="2400" dirty="0"/>
              <a:t>pour chaque </a:t>
            </a:r>
            <a:r>
              <a:rPr lang="fr-FR" sz="2400" b="1" dirty="0" err="1"/>
              <a:t>menuItem</a:t>
            </a:r>
            <a:endParaRPr lang="fr-FR" sz="2400" b="1" dirty="0" smtClean="0"/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 smtClean="0"/>
              <a:t>(3) </a:t>
            </a:r>
            <a:r>
              <a:rPr lang="fr-FR" sz="2400" dirty="0" smtClean="0"/>
              <a:t>Dans le menu XML file, spécifier la méthode </a:t>
            </a:r>
            <a:r>
              <a:rPr lang="fr-FR" sz="2400" b="1" dirty="0" err="1" smtClean="0"/>
              <a:t>onClick</a:t>
            </a:r>
            <a:r>
              <a:rPr lang="fr-FR" sz="2400" b="1" dirty="0" smtClean="0"/>
              <a:t>()</a:t>
            </a:r>
            <a:r>
              <a:rPr lang="fr-FR" sz="2400" dirty="0" smtClean="0"/>
              <a:t>. 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00338" y="1043444"/>
            <a:ext cx="699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</a:rPr>
              <a:t>Pour créer </a:t>
            </a:r>
            <a:r>
              <a:rPr lang="fr-FR" sz="2400" b="1" dirty="0">
                <a:solidFill>
                  <a:srgbClr val="000000"/>
                </a:solidFill>
              </a:rPr>
              <a:t>un menu d’options et  sous-menu</a:t>
            </a:r>
            <a:r>
              <a:rPr lang="fr-FR" sz="2400" dirty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670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Responding to Android Action Bar Events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00B050"/>
                </a:solidFill>
              </a:rPr>
              <a:t>1 ère méthode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1750"/>
            <a:ext cx="7643192" cy="4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932040" y="4139788"/>
            <a:ext cx="35060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comparer les </a:t>
            </a:r>
            <a:r>
              <a:rPr lang="fr-FR" b="1" dirty="0" smtClean="0"/>
              <a:t>id</a:t>
            </a:r>
            <a:r>
              <a:rPr lang="fr-FR" dirty="0" smtClean="0"/>
              <a:t> avec un </a:t>
            </a:r>
            <a:r>
              <a:rPr lang="fr-FR" b="1" dirty="0" err="1" smtClean="0"/>
              <a:t>switch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3779912" y="3947216"/>
            <a:ext cx="1152128" cy="270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9552" y="2483604"/>
            <a:ext cx="7272808" cy="369332"/>
          </a:xfrm>
          <a:prstGeom prst="rect">
            <a:avLst/>
          </a:prstGeom>
          <a:noFill/>
          <a:ln w="12700">
            <a:solidFill>
              <a:srgbClr val="FFFF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79512" y="149755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b="1" dirty="0" err="1"/>
              <a:t>onOptionsItemSelected</a:t>
            </a:r>
            <a:r>
              <a:rPr lang="fr-FR" dirty="0"/>
              <a:t>: définit le comportement de chacune des actions de la barre</a:t>
            </a:r>
          </a:p>
        </p:txBody>
      </p:sp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01122" cy="51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1571612"/>
            <a:ext cx="5214974" cy="369332"/>
          </a:xfrm>
          <a:prstGeom prst="rect">
            <a:avLst/>
          </a:prstGeom>
          <a:noFill/>
          <a:ln w="12700">
            <a:solidFill>
              <a:srgbClr val="FFFF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971436"/>
            <a:ext cx="6818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Responding to Android Action Bar Events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00B050"/>
                </a:solidFill>
              </a:rPr>
              <a:t>2 </a:t>
            </a:r>
            <a:r>
              <a:rPr lang="fr-FR" b="1" dirty="0" err="1">
                <a:solidFill>
                  <a:srgbClr val="00B050"/>
                </a:solidFill>
              </a:rPr>
              <a:t>ème</a:t>
            </a:r>
            <a:r>
              <a:rPr lang="fr-FR" b="1" dirty="0">
                <a:solidFill>
                  <a:srgbClr val="00B050"/>
                </a:solidFill>
              </a:rPr>
              <a:t> méthode</a:t>
            </a:r>
          </a:p>
        </p:txBody>
      </p:sp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850628"/>
            <a:ext cx="8507288" cy="2154436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&lt;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 Mono"/>
              </a:rPr>
              <a:t>menu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xmlns:android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="http://schemas.android.com/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apk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/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/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android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"&gt;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    &lt;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 Mono"/>
              </a:rPr>
              <a:t>item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android:id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="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Roboto Mono"/>
              </a:rPr>
              <a:t>@[+][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Roboto Mono"/>
              </a:rPr>
              <a:t>package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Roboto Mono"/>
              </a:rPr>
              <a:t>:]id/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CC99"/>
                </a:solidFill>
                <a:effectLst/>
                <a:latin typeface="Roboto Mono"/>
              </a:rPr>
              <a:t>resource_name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"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        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android:title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="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string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"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        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android:icon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="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Roboto Mono"/>
              </a:rPr>
              <a:t>@[package:]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CC99"/>
                </a:solidFill>
                <a:effectLst/>
                <a:latin typeface="Roboto Mono"/>
              </a:rPr>
              <a:t>drawable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Roboto Mono"/>
              </a:rPr>
              <a:t>/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CC99"/>
                </a:solidFill>
                <a:effectLst/>
                <a:latin typeface="Roboto Mono"/>
              </a:rPr>
              <a:t>drawable_resource_name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"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        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android:onClick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="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Roboto Mono"/>
              </a:rPr>
              <a:t>method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Roboto Mono"/>
              </a:rPr>
              <a:t>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Roboto Mono"/>
              </a:rPr>
              <a:t>name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"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      &lt;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 Mono"/>
              </a:rPr>
              <a:t>item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 /&gt;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    &lt;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 Mono"/>
              </a:rPr>
              <a:t>/menu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&gt;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4543793"/>
            <a:ext cx="8542283" cy="1107996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public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void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Roboto Mono"/>
              </a:rPr>
              <a:t>methodname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Roboto Mono"/>
              </a:rPr>
              <a:t>MenuItem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 item) {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  <a:latin typeface="Roboto Mono"/>
              </a:rPr>
              <a:t>//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 Mono"/>
              </a:rPr>
              <a:t>  }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779969"/>
            <a:ext cx="83470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chemeClr val="accent5">
                    <a:lumMod val="50000"/>
                  </a:schemeClr>
                </a:solidFill>
              </a:rPr>
              <a:t>Attention!!</a:t>
            </a:r>
            <a:r>
              <a:rPr lang="fr-FR" dirty="0" smtClean="0"/>
              <a:t>: la </a:t>
            </a:r>
            <a:r>
              <a:rPr lang="fr-FR" b="1" dirty="0"/>
              <a:t>signature de la </a:t>
            </a:r>
            <a:r>
              <a:rPr lang="fr-FR" b="1" dirty="0" smtClean="0"/>
              <a:t>méthode </a:t>
            </a:r>
            <a:r>
              <a:rPr lang="fr-FR" dirty="0" smtClean="0"/>
              <a:t>prend </a:t>
            </a:r>
            <a:r>
              <a:rPr lang="fr-FR" dirty="0"/>
              <a:t>comme </a:t>
            </a:r>
            <a:r>
              <a:rPr lang="fr-FR" b="1" dirty="0"/>
              <a:t>paramètre</a:t>
            </a:r>
            <a:r>
              <a:rPr lang="fr-FR" dirty="0"/>
              <a:t> un </a:t>
            </a:r>
            <a:r>
              <a:rPr lang="fr-FR" dirty="0" smtClean="0"/>
              <a:t>« </a:t>
            </a:r>
            <a:r>
              <a:rPr lang="fr-FR" b="1" dirty="0" err="1" smtClean="0"/>
              <a:t>MenuItem</a:t>
            </a:r>
            <a:r>
              <a:rPr lang="fr-FR" b="1" dirty="0" smtClean="0"/>
              <a:t> »</a:t>
            </a:r>
            <a:r>
              <a:rPr lang="fr-FR" dirty="0" smtClean="0"/>
              <a:t> </a:t>
            </a:r>
            <a:r>
              <a:rPr lang="fr-FR" dirty="0"/>
              <a:t>et non une </a:t>
            </a:r>
            <a:r>
              <a:rPr lang="fr-FR" dirty="0" smtClean="0"/>
              <a:t>« </a:t>
            </a:r>
            <a:r>
              <a:rPr lang="fr-FR" b="1" dirty="0" err="1" smtClean="0"/>
              <a:t>View</a:t>
            </a:r>
            <a:r>
              <a:rPr lang="fr-FR" b="1" dirty="0" smtClean="0"/>
              <a:t> »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28600" y="1363027"/>
            <a:ext cx="8347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chemeClr val="accent5">
                    <a:lumMod val="50000"/>
                  </a:schemeClr>
                </a:solidFill>
              </a:rPr>
              <a:t>Dans menu XML file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43483" y="3973120"/>
            <a:ext cx="8347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chemeClr val="accent5">
                    <a:lumMod val="50000"/>
                  </a:schemeClr>
                </a:solidFill>
              </a:rPr>
              <a:t>Dans </a:t>
            </a:r>
            <a:r>
              <a:rPr lang="fr-FR" sz="2000" b="1" u="sng" dirty="0" err="1" smtClean="0">
                <a:solidFill>
                  <a:schemeClr val="accent5">
                    <a:lumMod val="50000"/>
                  </a:schemeClr>
                </a:solidFill>
              </a:rPr>
              <a:t>activity</a:t>
            </a:r>
            <a:r>
              <a:rPr lang="fr-FR" sz="2000" b="1" u="sng" dirty="0" smtClean="0">
                <a:solidFill>
                  <a:schemeClr val="accent5">
                    <a:lumMod val="50000"/>
                  </a:schemeClr>
                </a:solidFill>
              </a:rPr>
              <a:t> source file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0" y="971436"/>
            <a:ext cx="6818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Responding to Android Action Bar </a:t>
            </a:r>
            <a:r>
              <a:rPr lang="en-US" b="1" dirty="0" smtClean="0">
                <a:solidFill>
                  <a:srgbClr val="0070C0"/>
                </a:solidFill>
              </a:rPr>
              <a:t>Events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ème</a:t>
            </a:r>
            <a:r>
              <a:rPr lang="fr-FR" b="1" dirty="0">
                <a:solidFill>
                  <a:srgbClr val="00B050"/>
                </a:solidFill>
              </a:rPr>
              <a:t> méthode</a:t>
            </a:r>
          </a:p>
        </p:txBody>
      </p:sp>
    </p:spTree>
    <p:extLst>
      <p:ext uri="{BB962C8B-B14F-4D97-AF65-F5344CB8AC3E}">
        <p14:creationId xmlns:p14="http://schemas.microsoft.com/office/powerpoint/2010/main" val="19595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d’Options et Action Bar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12" y="885750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accent5">
                    <a:lumMod val="10000"/>
                  </a:schemeClr>
                </a:solidFill>
              </a:rPr>
              <a:t>Exemple</a:t>
            </a:r>
            <a:endParaRPr lang="fr-FR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14422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popup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1163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Affiche une liste d’éléments dans une liste verticale rattachée à la vue </a:t>
            </a:r>
            <a:r>
              <a:rPr lang="fr-FR" sz="2400" dirty="0"/>
              <a:t>(</a:t>
            </a:r>
            <a:r>
              <a:rPr lang="fr-FR" sz="2400" dirty="0" err="1"/>
              <a:t>anchored</a:t>
            </a:r>
            <a:r>
              <a:rPr lang="fr-FR" sz="2400" dirty="0"/>
              <a:t> to a </a:t>
            </a:r>
            <a:r>
              <a:rPr lang="fr-FR" sz="2400" dirty="0" err="1" smtClean="0"/>
              <a:t>View</a:t>
            </a:r>
            <a:r>
              <a:rPr lang="fr-FR" sz="2400" dirty="0" smtClean="0"/>
              <a:t>) qui </a:t>
            </a:r>
            <a:r>
              <a:rPr lang="fr-FR" sz="2400" u="sng" dirty="0" smtClean="0"/>
              <a:t>a invoqué le menu 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  Utile pour:</a:t>
            </a:r>
            <a:endParaRPr lang="fr-FR" sz="16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2304526"/>
            <a:ext cx="2368348" cy="4220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248" y="2516336"/>
            <a:ext cx="6054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Fournir </a:t>
            </a:r>
            <a:r>
              <a:rPr lang="fr-FR" sz="2000" dirty="0"/>
              <a:t>un </a:t>
            </a:r>
            <a:r>
              <a:rPr lang="fr-FR" sz="2000" dirty="0" err="1"/>
              <a:t>overflow</a:t>
            </a:r>
            <a:r>
              <a:rPr lang="fr-FR" sz="2000" dirty="0"/>
              <a:t>-style menu </a:t>
            </a:r>
            <a:r>
              <a:rPr lang="fr-FR" sz="2000" dirty="0" smtClean="0"/>
              <a:t>pour des </a:t>
            </a:r>
            <a:r>
              <a:rPr lang="fr-FR" sz="2000" dirty="0"/>
              <a:t>actions associées au contenu spécifique</a:t>
            </a:r>
          </a:p>
          <a:p>
            <a:pPr marL="261938" algn="just"/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457200" y="3691571"/>
            <a:ext cx="5842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Fournir </a:t>
            </a:r>
            <a:r>
              <a:rPr lang="fr-FR" sz="2000" dirty="0"/>
              <a:t>une deuxième partie d'une phrase de commande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600" y="4447895"/>
            <a:ext cx="50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Ex: a </a:t>
            </a:r>
            <a:r>
              <a:rPr lang="fr-FR" dirty="0" err="1"/>
              <a:t>button</a:t>
            </a:r>
            <a:r>
              <a:rPr lang="fr-FR" dirty="0"/>
              <a:t> </a:t>
            </a:r>
            <a:r>
              <a:rPr lang="fr-FR" b="1" dirty="0" err="1"/>
              <a:t>marked</a:t>
            </a:r>
            <a:r>
              <a:rPr lang="fr-FR" b="1" dirty="0"/>
              <a:t> "</a:t>
            </a:r>
            <a:r>
              <a:rPr lang="fr-FR" b="1" dirty="0" err="1"/>
              <a:t>Add</a:t>
            </a:r>
            <a:r>
              <a:rPr lang="fr-FR" b="1" dirty="0"/>
              <a:t>" </a:t>
            </a:r>
            <a:r>
              <a:rPr lang="fr-FR" dirty="0" err="1" smtClean="0"/>
              <a:t>produces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popup</a:t>
            </a:r>
            <a:r>
              <a:rPr lang="fr-FR" dirty="0"/>
              <a:t> menu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"</a:t>
            </a:r>
            <a:r>
              <a:rPr lang="fr-FR" dirty="0" err="1"/>
              <a:t>Add</a:t>
            </a:r>
            <a:r>
              <a:rPr lang="fr-FR" dirty="0"/>
              <a:t>" options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636" y="5385410"/>
            <a:ext cx="592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Fournir </a:t>
            </a:r>
            <a:r>
              <a:rPr lang="fr-FR" sz="2000" dirty="0"/>
              <a:t>une liste déroulante similaire à </a:t>
            </a:r>
            <a:r>
              <a:rPr lang="fr-FR" sz="2000" dirty="0" err="1"/>
              <a:t>Spinner</a:t>
            </a:r>
            <a:r>
              <a:rPr lang="fr-FR" sz="2000" dirty="0"/>
              <a:t> qui ne conserve pas de sélection persistante</a:t>
            </a:r>
          </a:p>
        </p:txBody>
      </p:sp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popup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11639"/>
            <a:ext cx="91440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Pour définir </a:t>
            </a:r>
            <a:r>
              <a:rPr lang="fr-FR" sz="2400" dirty="0"/>
              <a:t>un </a:t>
            </a:r>
            <a:r>
              <a:rPr lang="fr-FR" sz="2400" b="1" dirty="0" smtClean="0"/>
              <a:t>menu </a:t>
            </a:r>
            <a:r>
              <a:rPr lang="fr-FR" sz="2400" b="1" dirty="0" err="1" smtClean="0"/>
              <a:t>popup</a:t>
            </a:r>
            <a:r>
              <a:rPr lang="fr-FR" sz="2400" b="1" dirty="0" smtClean="0"/>
              <a:t> </a:t>
            </a:r>
            <a:r>
              <a:rPr lang="fr-FR" sz="2400" dirty="0" smtClean="0"/>
              <a:t>(ressource menu XML file): </a:t>
            </a:r>
          </a:p>
          <a:p>
            <a:pPr algn="just"/>
            <a:endParaRPr lang="fr-FR" dirty="0" smtClean="0"/>
          </a:p>
          <a:p>
            <a:pPr marL="449263" indent="-87313" algn="just"/>
            <a:r>
              <a:rPr lang="fr-FR" sz="2400" dirty="0" smtClean="0"/>
              <a:t>•  </a:t>
            </a:r>
            <a:r>
              <a:rPr lang="fr-FR" sz="2200" dirty="0" smtClean="0"/>
              <a:t>Instancier un objet </a:t>
            </a:r>
            <a:r>
              <a:rPr lang="fr-FR" sz="2200" b="1" dirty="0" err="1" smtClean="0"/>
              <a:t>PopupMenu</a:t>
            </a:r>
            <a:r>
              <a:rPr lang="fr-FR" sz="2200" dirty="0" smtClean="0"/>
              <a:t> où le </a:t>
            </a:r>
            <a:r>
              <a:rPr lang="fr-FR" sz="2200" b="1" dirty="0" smtClean="0"/>
              <a:t>constructeur</a:t>
            </a:r>
            <a:r>
              <a:rPr lang="fr-FR" sz="2200" dirty="0"/>
              <a:t> (</a:t>
            </a:r>
            <a:r>
              <a:rPr lang="fr-FR" sz="2200" dirty="0" err="1"/>
              <a:t>constructor</a:t>
            </a:r>
            <a:r>
              <a:rPr lang="fr-FR" sz="2200" dirty="0"/>
              <a:t>) </a:t>
            </a:r>
            <a:r>
              <a:rPr lang="fr-FR" sz="2200" dirty="0" smtClean="0"/>
              <a:t>prenant le </a:t>
            </a:r>
            <a:r>
              <a:rPr lang="fr-FR" sz="2200" b="1" dirty="0" smtClean="0"/>
              <a:t>contexte</a:t>
            </a:r>
            <a:r>
              <a:rPr lang="fr-FR" sz="2200" dirty="0" smtClean="0"/>
              <a:t> courant </a:t>
            </a:r>
            <a:r>
              <a:rPr lang="fr-FR" sz="2200" dirty="0"/>
              <a:t>(</a:t>
            </a:r>
            <a:r>
              <a:rPr lang="fr-FR" sz="2200" dirty="0" err="1"/>
              <a:t>current</a:t>
            </a:r>
            <a:r>
              <a:rPr lang="fr-FR" sz="2200" dirty="0"/>
              <a:t> application</a:t>
            </a:r>
            <a:r>
              <a:rPr lang="fr-FR" sz="2200" dirty="0" smtClean="0"/>
              <a:t>) et </a:t>
            </a:r>
            <a:r>
              <a:rPr lang="fr-FR" sz="2200" b="1" dirty="0" smtClean="0"/>
              <a:t>la vue (</a:t>
            </a:r>
            <a:r>
              <a:rPr lang="fr-FR" sz="2200" b="1" dirty="0" err="1" smtClean="0"/>
              <a:t>view</a:t>
            </a:r>
            <a:r>
              <a:rPr lang="fr-FR" sz="2200" b="1" dirty="0" smtClean="0"/>
              <a:t>) associée au menu </a:t>
            </a:r>
          </a:p>
          <a:p>
            <a:pPr marL="449263" indent="-87313" algn="just"/>
            <a:endParaRPr lang="fr-FR" sz="1600" b="1" dirty="0" smtClean="0"/>
          </a:p>
          <a:p>
            <a:pPr marL="449263" indent="-87313" algn="just"/>
            <a:endParaRPr lang="fr-FR" dirty="0" smtClean="0"/>
          </a:p>
          <a:p>
            <a:pPr marL="449263" indent="-87313" algn="just"/>
            <a:r>
              <a:rPr lang="fr-FR" sz="2200" dirty="0" smtClean="0"/>
              <a:t>•  Utiliser le </a:t>
            </a:r>
            <a:r>
              <a:rPr lang="fr-FR" sz="2200" b="1" dirty="0" err="1" smtClean="0"/>
              <a:t>MenuInflater</a:t>
            </a:r>
            <a:r>
              <a:rPr lang="fr-FR" sz="2200" dirty="0" smtClean="0"/>
              <a:t> pour construire les éléments du menu (agrandir le ressource menu) dans l’objet retourné par </a:t>
            </a:r>
            <a:r>
              <a:rPr lang="fr-FR" sz="2200" b="1" dirty="0" err="1"/>
              <a:t>PopupMenu.getMenu</a:t>
            </a:r>
            <a:r>
              <a:rPr lang="fr-FR" sz="2200" b="1" dirty="0"/>
              <a:t>().</a:t>
            </a:r>
            <a:endParaRPr lang="fr-FR" sz="2200" b="1" dirty="0" smtClean="0"/>
          </a:p>
          <a:p>
            <a:pPr marL="449263" indent="-87313" algn="just"/>
            <a:endParaRPr lang="fr-FR" sz="2200" b="1" dirty="0" smtClean="0"/>
          </a:p>
          <a:p>
            <a:pPr marL="449263" indent="-87313" algn="just"/>
            <a:endParaRPr lang="fr-FR" sz="2200" b="1" dirty="0" smtClean="0"/>
          </a:p>
          <a:p>
            <a:pPr marL="449263" indent="-87313" algn="just"/>
            <a:endParaRPr lang="fr-FR" sz="2200" b="1" dirty="0" smtClean="0"/>
          </a:p>
          <a:p>
            <a:pPr marL="449263" indent="-87313" algn="just"/>
            <a:endParaRPr lang="fr-FR" sz="1100" b="1" dirty="0" smtClean="0"/>
          </a:p>
          <a:p>
            <a:pPr marL="449263" indent="-87313" algn="just"/>
            <a:r>
              <a:rPr lang="fr-FR" sz="2200" dirty="0" smtClean="0"/>
              <a:t>•  Appeler </a:t>
            </a:r>
            <a:r>
              <a:rPr lang="fr-FR" sz="2200" b="1" dirty="0" err="1" smtClean="0"/>
              <a:t>PopupMenu.show</a:t>
            </a:r>
            <a:r>
              <a:rPr lang="fr-FR" sz="2200" b="1" dirty="0" smtClean="0"/>
              <a:t>()</a:t>
            </a:r>
            <a:endParaRPr lang="fr-FR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1187624" y="4653136"/>
            <a:ext cx="700808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solidFill>
                  <a:srgbClr val="92D050"/>
                </a:solidFill>
              </a:rPr>
              <a:t>MenuInflater</a:t>
            </a:r>
            <a:r>
              <a:rPr lang="fr-FR" sz="2000" dirty="0"/>
              <a:t> </a:t>
            </a:r>
            <a:r>
              <a:rPr lang="fr-FR" sz="2000" b="1" dirty="0" err="1">
                <a:solidFill>
                  <a:srgbClr val="00B0F0"/>
                </a:solidFill>
              </a:rPr>
              <a:t>inflater</a:t>
            </a:r>
            <a:r>
              <a:rPr lang="fr-FR" sz="2000" dirty="0"/>
              <a:t> = </a:t>
            </a:r>
            <a:r>
              <a:rPr lang="fr-FR" sz="2000" b="1" dirty="0" err="1">
                <a:solidFill>
                  <a:srgbClr val="FFFF00"/>
                </a:solidFill>
              </a:rPr>
              <a:t>popup</a:t>
            </a:r>
            <a:r>
              <a:rPr lang="fr-FR" sz="2000" dirty="0" err="1"/>
              <a:t>.getMenuInflater</a:t>
            </a:r>
            <a:r>
              <a:rPr lang="fr-FR" sz="2000" dirty="0"/>
              <a:t>();</a:t>
            </a:r>
          </a:p>
          <a:p>
            <a:pPr algn="ctr"/>
            <a:r>
              <a:rPr lang="fr-FR" sz="2000" b="1" dirty="0" err="1" smtClean="0">
                <a:solidFill>
                  <a:srgbClr val="00B0F0"/>
                </a:solidFill>
              </a:rPr>
              <a:t>inflater</a:t>
            </a:r>
            <a:r>
              <a:rPr lang="fr-FR" sz="2000" dirty="0" err="1" smtClean="0"/>
              <a:t>.inflate</a:t>
            </a:r>
            <a:r>
              <a:rPr lang="fr-FR" sz="2000" dirty="0" smtClean="0"/>
              <a:t>(</a:t>
            </a:r>
            <a:r>
              <a:rPr lang="fr-FR" sz="2000" dirty="0" err="1" smtClean="0"/>
              <a:t>R.menu.actions</a:t>
            </a:r>
            <a:r>
              <a:rPr lang="fr-FR" sz="2000" dirty="0"/>
              <a:t>, </a:t>
            </a:r>
            <a:r>
              <a:rPr lang="fr-FR" sz="2000" b="1" dirty="0" err="1">
                <a:solidFill>
                  <a:srgbClr val="FFFF00"/>
                </a:solidFill>
              </a:rPr>
              <a:t>popup.getMenu</a:t>
            </a:r>
            <a:r>
              <a:rPr lang="fr-FR" sz="2000" b="1" dirty="0">
                <a:solidFill>
                  <a:srgbClr val="FFFF00"/>
                </a:solidFill>
              </a:rPr>
              <a:t>()</a:t>
            </a:r>
            <a:r>
              <a:rPr lang="fr-FR" sz="2000" dirty="0"/>
              <a:t>);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884874"/>
            <a:ext cx="806437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9263" indent="-87313" algn="ctr"/>
            <a:r>
              <a:rPr lang="en-US" sz="2000" b="1" dirty="0" err="1">
                <a:solidFill>
                  <a:srgbClr val="92D050"/>
                </a:solidFill>
              </a:rPr>
              <a:t>PopupMenu</a:t>
            </a:r>
            <a:r>
              <a:rPr lang="en-US" sz="2000" b="1" dirty="0">
                <a:solidFill>
                  <a:srgbClr val="92D050"/>
                </a:solidFill>
              </a:rPr>
              <a:t> </a:t>
            </a:r>
            <a:r>
              <a:rPr lang="en-US" sz="2000" b="1" dirty="0">
                <a:solidFill>
                  <a:srgbClr val="FFFF00"/>
                </a:solidFill>
              </a:rPr>
              <a:t>popup</a:t>
            </a:r>
            <a:r>
              <a:rPr lang="en-US" sz="2000" dirty="0"/>
              <a:t> = </a:t>
            </a:r>
            <a:r>
              <a:rPr lang="en-US" sz="2000" b="1" dirty="0"/>
              <a:t>new</a:t>
            </a:r>
            <a:r>
              <a:rPr lang="en-US" sz="2000" dirty="0"/>
              <a:t> </a:t>
            </a:r>
            <a:r>
              <a:rPr lang="en-US" sz="2000" b="1" dirty="0" err="1">
                <a:solidFill>
                  <a:srgbClr val="92D050"/>
                </a:solidFill>
              </a:rPr>
              <a:t>PopupMenu</a:t>
            </a:r>
            <a:r>
              <a:rPr lang="en-US" sz="2000" dirty="0"/>
              <a:t>(</a:t>
            </a:r>
            <a:r>
              <a:rPr lang="en-US" sz="2000" dirty="0" err="1"/>
              <a:t>MainActivity.</a:t>
            </a:r>
            <a:r>
              <a:rPr lang="en-US" sz="2000" b="1" dirty="0" err="1"/>
              <a:t>this</a:t>
            </a:r>
            <a:r>
              <a:rPr lang="en-US" sz="2000" dirty="0"/>
              <a:t>, view);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7864" y="5949280"/>
            <a:ext cx="177484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FFFF99"/>
                </a:solidFill>
              </a:rPr>
              <a:t>popup.show</a:t>
            </a:r>
            <a:r>
              <a:rPr lang="fr-FR" b="1" dirty="0">
                <a:solidFill>
                  <a:srgbClr val="FFFF99"/>
                </a:solidFill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66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popup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061" y="894357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</a:rPr>
              <a:t>Exemple</a:t>
            </a:r>
            <a:endParaRPr lang="fr-FR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9297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popup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061" y="894357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</a:rPr>
              <a:t>Exemple</a:t>
            </a:r>
            <a:endParaRPr lang="fr-FR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700808"/>
            <a:ext cx="7488832" cy="200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dirty="0"/>
              <a:t>&lt;</a:t>
            </a:r>
            <a:r>
              <a:rPr lang="fr-FR" sz="2000" dirty="0" err="1"/>
              <a:t>ImageButton</a:t>
            </a:r>
            <a:endParaRPr lang="fr-FR" sz="2000" dirty="0"/>
          </a:p>
          <a:p>
            <a:r>
              <a:rPr lang="fr-FR" sz="2000" dirty="0"/>
              <a:t>    </a:t>
            </a:r>
            <a:r>
              <a:rPr lang="fr-FR" sz="2000" dirty="0" err="1"/>
              <a:t>android:layout_width</a:t>
            </a:r>
            <a:r>
              <a:rPr lang="fr-FR" sz="2000" dirty="0"/>
              <a:t>="</a:t>
            </a:r>
            <a:r>
              <a:rPr lang="fr-FR" sz="2000" dirty="0" err="1"/>
              <a:t>wrap_content</a:t>
            </a:r>
            <a:r>
              <a:rPr lang="fr-FR" sz="2000" dirty="0"/>
              <a:t>"</a:t>
            </a:r>
          </a:p>
          <a:p>
            <a:r>
              <a:rPr lang="fr-FR" sz="2000" dirty="0"/>
              <a:t>    </a:t>
            </a:r>
            <a:r>
              <a:rPr lang="fr-FR" sz="2000" dirty="0" err="1"/>
              <a:t>android:layout_height</a:t>
            </a:r>
            <a:r>
              <a:rPr lang="fr-FR" sz="2000" dirty="0"/>
              <a:t>="</a:t>
            </a:r>
            <a:r>
              <a:rPr lang="fr-FR" sz="2000" dirty="0" err="1"/>
              <a:t>wrap_content</a:t>
            </a:r>
            <a:r>
              <a:rPr lang="fr-FR" sz="2000" dirty="0"/>
              <a:t>"</a:t>
            </a:r>
          </a:p>
          <a:p>
            <a:r>
              <a:rPr lang="fr-FR" sz="2000" dirty="0"/>
              <a:t>    </a:t>
            </a:r>
            <a:r>
              <a:rPr lang="fr-FR" sz="2000" dirty="0" err="1"/>
              <a:t>android:src</a:t>
            </a:r>
            <a:r>
              <a:rPr lang="fr-FR" sz="2000" dirty="0"/>
              <a:t>="@</a:t>
            </a:r>
            <a:r>
              <a:rPr lang="fr-FR" sz="2000" dirty="0" err="1"/>
              <a:t>drawable</a:t>
            </a:r>
            <a:r>
              <a:rPr lang="fr-FR" sz="2000" dirty="0"/>
              <a:t>/</a:t>
            </a:r>
            <a:r>
              <a:rPr lang="fr-FR" sz="2000" dirty="0" err="1"/>
              <a:t>ic_overflow_holo_dark</a:t>
            </a:r>
            <a:r>
              <a:rPr lang="fr-FR" sz="2000" dirty="0"/>
              <a:t>"</a:t>
            </a:r>
          </a:p>
          <a:p>
            <a:r>
              <a:rPr lang="fr-FR" sz="2000" dirty="0"/>
              <a:t>    </a:t>
            </a:r>
            <a:r>
              <a:rPr lang="fr-FR" sz="2000" dirty="0" err="1"/>
              <a:t>android:contentDescription</a:t>
            </a:r>
            <a:r>
              <a:rPr lang="fr-FR" sz="2000" dirty="0"/>
              <a:t>="@string/</a:t>
            </a:r>
            <a:r>
              <a:rPr lang="fr-FR" sz="2000" dirty="0" err="1"/>
              <a:t>descr_overflow_button</a:t>
            </a:r>
            <a:r>
              <a:rPr lang="fr-FR" sz="2000" dirty="0"/>
              <a:t>"</a:t>
            </a:r>
          </a:p>
          <a:p>
            <a:r>
              <a:rPr lang="fr-FR" sz="2000" dirty="0"/>
              <a:t>    </a:t>
            </a:r>
            <a:r>
              <a:rPr lang="fr-FR" sz="2400" b="1" dirty="0" err="1">
                <a:solidFill>
                  <a:srgbClr val="92D050"/>
                </a:solidFill>
              </a:rPr>
              <a:t>android:onClick</a:t>
            </a:r>
            <a:r>
              <a:rPr lang="fr-FR" sz="2000" dirty="0"/>
              <a:t>="</a:t>
            </a:r>
            <a:r>
              <a:rPr lang="fr-FR" sz="2400" b="1" dirty="0" err="1">
                <a:solidFill>
                  <a:srgbClr val="FFFF00"/>
                </a:solidFill>
              </a:rPr>
              <a:t>showPopup</a:t>
            </a:r>
            <a:r>
              <a:rPr lang="fr-FR" sz="2000" dirty="0"/>
              <a:t>" /&gt;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186" y="952038"/>
            <a:ext cx="764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button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with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android:onClick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attribute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that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shows a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popup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menu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546" y="1331476"/>
            <a:ext cx="764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activity_popup.xml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3992201"/>
            <a:ext cx="8964488" cy="20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9564" y="1172905"/>
            <a:ext cx="8965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« 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Adapter</a:t>
            </a:r>
            <a:r>
              <a:rPr lang="fr-FR" sz="2200" dirty="0" smtClean="0">
                <a:latin typeface="+mj-lt"/>
                <a:cs typeface="Times New Roman" pitchFamily="18" charset="0"/>
              </a:rPr>
              <a:t> » représente une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interface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entre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les  données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(source de données) et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leur affichage à l’écran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(vues de l’interface graphique « vues à adaptateurs »)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34" name="Cylindre 33"/>
          <p:cNvSpPr/>
          <p:nvPr/>
        </p:nvSpPr>
        <p:spPr>
          <a:xfrm>
            <a:off x="428596" y="4714884"/>
            <a:ext cx="1714512" cy="1714512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u="sng" dirty="0" err="1" smtClean="0"/>
              <a:t>DataSource</a:t>
            </a:r>
            <a:endParaRPr lang="fr-FR" sz="1400" b="1" u="sng" dirty="0" smtClean="0"/>
          </a:p>
          <a:p>
            <a:pPr algn="ctr">
              <a:buFont typeface="Arial" pitchFamily="34" charset="0"/>
              <a:buChar char="•"/>
            </a:pPr>
            <a:r>
              <a:rPr lang="fr-FR" sz="1400" b="1" dirty="0" smtClean="0"/>
              <a:t>String[] tableau = new String[]{</a:t>
            </a:r>
          </a:p>
          <a:p>
            <a:pPr algn="ctr"/>
            <a:r>
              <a:rPr lang="fr-FR" sz="1400" b="1" dirty="0" smtClean="0"/>
              <a:t>« Lundi" ,« Mardi »};</a:t>
            </a:r>
            <a:endParaRPr lang="fr-FR" sz="1400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3786182" y="4643446"/>
            <a:ext cx="1785950" cy="18573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cs typeface="Times New Roman" pitchFamily="18" charset="0"/>
              </a:rPr>
              <a:t>Adapter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643446"/>
            <a:ext cx="1571636" cy="188897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2" name="Connecteur droit avec flèche 41"/>
          <p:cNvCxnSpPr>
            <a:stCxn id="34" idx="4"/>
            <a:endCxn id="35" idx="1"/>
          </p:cNvCxnSpPr>
          <p:nvPr/>
        </p:nvCxnSpPr>
        <p:spPr>
          <a:xfrm>
            <a:off x="2143108" y="5572140"/>
            <a:ext cx="164307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5572132" y="5643578"/>
            <a:ext cx="164307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112"/>
            <a:ext cx="8386529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Dynamique : </a:t>
            </a:r>
            <a:r>
              <a:rPr lang="fr-FR" sz="3200" b="1" kern="1200" dirty="0" smtClean="0">
                <a:latin typeface="Times New Roman" pitchFamily="18" charset="0"/>
                <a:cs typeface="Times New Roman" pitchFamily="18" charset="0"/>
              </a:rPr>
              <a:t>Adaptateurs (Adapter)</a:t>
            </a:r>
            <a:endParaRPr lang="fr-FR" sz="3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7774" y="4218303"/>
            <a:ext cx="1578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AdapterView</a:t>
            </a:r>
            <a:endParaRPr lang="fr-FR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49" y="3934861"/>
            <a:ext cx="7322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cs typeface="Times New Roman" pitchFamily="18" charset="0"/>
              </a:rPr>
              <a:t>séparation de données brutes en éléments visuels manipulables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136" y="2488260"/>
            <a:ext cx="8643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récupère </a:t>
            </a:r>
            <a:r>
              <a:rPr lang="fr-FR" sz="2000" dirty="0"/>
              <a:t>les données d’une source </a:t>
            </a:r>
            <a:r>
              <a:rPr lang="fr-FR" sz="2000" dirty="0" smtClean="0"/>
              <a:t>(tableau, requête </a:t>
            </a:r>
            <a:r>
              <a:rPr lang="fr-FR" sz="2000" dirty="0"/>
              <a:t>d’une </a:t>
            </a:r>
            <a:r>
              <a:rPr lang="fr-FR" sz="2000" dirty="0" smtClean="0"/>
              <a:t>DB) </a:t>
            </a: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 smtClean="0"/>
              <a:t>convertit </a:t>
            </a:r>
            <a:r>
              <a:rPr lang="fr-FR" sz="2000" dirty="0"/>
              <a:t>chaque entrée en une vue </a:t>
            </a:r>
            <a:endParaRPr lang="fr-FR" sz="2000" dirty="0" smtClean="0"/>
          </a:p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Chaque vue est ajoutée </a:t>
            </a:r>
            <a:r>
              <a:rPr lang="fr-FR" sz="2000" dirty="0"/>
              <a:t>dans un </a:t>
            </a:r>
            <a:r>
              <a:rPr lang="fr-FR" sz="2000" dirty="0" smtClean="0"/>
              <a:t>« </a:t>
            </a:r>
            <a:r>
              <a:rPr lang="fr-FR" sz="2000" dirty="0" err="1" smtClean="0"/>
              <a:t>AdapterView</a:t>
            </a:r>
            <a:r>
              <a:rPr lang="fr-FR" sz="2000" dirty="0" smtClean="0"/>
              <a:t> » (</a:t>
            </a:r>
            <a:r>
              <a:rPr lang="fr-FR" sz="2000" dirty="0" err="1" smtClean="0"/>
              <a:t>layout</a:t>
            </a:r>
            <a:r>
              <a:rPr lang="fr-FR" sz="2000" dirty="0" smtClean="0"/>
              <a:t> dynamique)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13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popup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061" y="894357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</a:rPr>
              <a:t>Exemple</a:t>
            </a:r>
            <a:endParaRPr lang="fr-FR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86" y="952038"/>
            <a:ext cx="764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button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with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android:onClick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attribute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that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shows a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popup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menu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414" y="1942381"/>
            <a:ext cx="8592428" cy="18466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/>
              <a:t>public </a:t>
            </a:r>
            <a:r>
              <a:rPr lang="fr-FR" dirty="0" err="1"/>
              <a:t>void</a:t>
            </a:r>
            <a:r>
              <a:rPr lang="fr-FR" dirty="0"/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showPopup</a:t>
            </a:r>
            <a:r>
              <a:rPr lang="fr-FR" sz="2000" b="1" dirty="0">
                <a:solidFill>
                  <a:srgbClr val="FFFF00"/>
                </a:solidFill>
              </a:rPr>
              <a:t>(</a:t>
            </a:r>
            <a:r>
              <a:rPr lang="fr-FR" sz="2000" b="1" dirty="0" err="1">
                <a:solidFill>
                  <a:srgbClr val="FFFF00"/>
                </a:solidFill>
              </a:rPr>
              <a:t>View</a:t>
            </a:r>
            <a:r>
              <a:rPr lang="fr-FR" sz="2000" b="1" dirty="0">
                <a:solidFill>
                  <a:srgbClr val="FFFF00"/>
                </a:solidFill>
              </a:rPr>
              <a:t> v) </a:t>
            </a:r>
            <a:r>
              <a:rPr lang="fr-FR" dirty="0"/>
              <a:t>{</a:t>
            </a:r>
          </a:p>
          <a:p>
            <a:r>
              <a:rPr lang="fr-FR" dirty="0"/>
              <a:t>    </a:t>
            </a:r>
            <a:r>
              <a:rPr lang="fr-FR" dirty="0" err="1"/>
              <a:t>PopupMenu</a:t>
            </a:r>
            <a:r>
              <a:rPr lang="fr-FR" dirty="0"/>
              <a:t> </a:t>
            </a:r>
            <a:r>
              <a:rPr lang="fr-FR" b="1" dirty="0" err="1">
                <a:solidFill>
                  <a:srgbClr val="00CC99"/>
                </a:solidFill>
              </a:rPr>
              <a:t>popup</a:t>
            </a:r>
            <a:r>
              <a:rPr lang="fr-FR" dirty="0"/>
              <a:t> = new </a:t>
            </a:r>
            <a:r>
              <a:rPr lang="fr-FR" dirty="0" err="1"/>
              <a:t>PopupMenu</a:t>
            </a:r>
            <a:r>
              <a:rPr lang="fr-FR" dirty="0"/>
              <a:t>(</a:t>
            </a:r>
            <a:r>
              <a:rPr lang="fr-FR" dirty="0" err="1"/>
              <a:t>this</a:t>
            </a:r>
            <a:r>
              <a:rPr lang="fr-FR" dirty="0"/>
              <a:t>, v);</a:t>
            </a:r>
          </a:p>
          <a:p>
            <a:r>
              <a:rPr lang="fr-FR" dirty="0"/>
              <a:t>    </a:t>
            </a:r>
            <a:r>
              <a:rPr lang="fr-FR" dirty="0" err="1"/>
              <a:t>MenuInflater</a:t>
            </a:r>
            <a:r>
              <a:rPr lang="fr-FR" dirty="0"/>
              <a:t> </a:t>
            </a:r>
            <a:r>
              <a:rPr lang="fr-FR" dirty="0" err="1"/>
              <a:t>inflater</a:t>
            </a:r>
            <a:r>
              <a:rPr lang="fr-FR" dirty="0"/>
              <a:t> = </a:t>
            </a:r>
            <a:r>
              <a:rPr lang="fr-FR" dirty="0" err="1"/>
              <a:t>popup.getMenuInflater</a:t>
            </a:r>
            <a:r>
              <a:rPr lang="fr-FR" dirty="0"/>
              <a:t>();</a:t>
            </a:r>
          </a:p>
          <a:p>
            <a:r>
              <a:rPr lang="fr-FR" dirty="0"/>
              <a:t>    </a:t>
            </a:r>
            <a:r>
              <a:rPr lang="fr-FR" dirty="0" err="1"/>
              <a:t>inflater.inflate</a:t>
            </a:r>
            <a:r>
              <a:rPr lang="fr-FR" dirty="0"/>
              <a:t>(</a:t>
            </a:r>
            <a:r>
              <a:rPr lang="fr-FR" sz="2000" b="1" dirty="0" err="1">
                <a:solidFill>
                  <a:srgbClr val="FFC000"/>
                </a:solidFill>
              </a:rPr>
              <a:t>R.menu.actions</a:t>
            </a:r>
            <a:r>
              <a:rPr lang="fr-FR" dirty="0"/>
              <a:t>, </a:t>
            </a:r>
            <a:r>
              <a:rPr lang="fr-FR" sz="2000" b="1" dirty="0" err="1">
                <a:solidFill>
                  <a:srgbClr val="00CC99"/>
                </a:solidFill>
              </a:rPr>
              <a:t>popup.getMenu</a:t>
            </a:r>
            <a:r>
              <a:rPr lang="fr-FR" sz="2000" b="1" dirty="0">
                <a:solidFill>
                  <a:srgbClr val="00CC99"/>
                </a:solidFill>
              </a:rPr>
              <a:t>()</a:t>
            </a:r>
            <a:r>
              <a:rPr lang="fr-FR" dirty="0"/>
              <a:t>);</a:t>
            </a:r>
          </a:p>
          <a:p>
            <a:r>
              <a:rPr lang="fr-FR" sz="2000" b="1" dirty="0">
                <a:solidFill>
                  <a:srgbClr val="00CC99"/>
                </a:solidFill>
              </a:rPr>
              <a:t>    </a:t>
            </a:r>
            <a:r>
              <a:rPr lang="fr-FR" sz="2000" b="1" dirty="0" err="1">
                <a:solidFill>
                  <a:srgbClr val="00CC99"/>
                </a:solidFill>
              </a:rPr>
              <a:t>popup.show</a:t>
            </a:r>
            <a:r>
              <a:rPr lang="fr-FR" sz="2000" b="1" dirty="0">
                <a:solidFill>
                  <a:srgbClr val="00CC99"/>
                </a:solidFill>
              </a:rPr>
              <a:t>();</a:t>
            </a:r>
          </a:p>
          <a:p>
            <a:r>
              <a:rPr lang="fr-FR" dirty="0"/>
              <a:t>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1573049"/>
            <a:ext cx="764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Pactivity.java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popup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061" y="951111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</a:rPr>
              <a:t>Handling 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</a:rPr>
              <a:t>click </a:t>
            </a:r>
            <a:r>
              <a:rPr lang="fr-FR" sz="2400" b="1" dirty="0" err="1">
                <a:solidFill>
                  <a:schemeClr val="accent5">
                    <a:lumMod val="25000"/>
                  </a:schemeClr>
                </a:solidFill>
              </a:rPr>
              <a:t>events</a:t>
            </a:r>
            <a:endParaRPr lang="fr-FR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670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Pour effectuer une action lorsque l'utilisateur sélectionne un </a:t>
            </a:r>
            <a:r>
              <a:rPr lang="fr-FR" sz="2400" dirty="0" smtClean="0"/>
              <a:t>item (élément) </a:t>
            </a:r>
            <a:r>
              <a:rPr lang="fr-FR" sz="2400" dirty="0"/>
              <a:t>de menu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061" y="2720319"/>
            <a:ext cx="89004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fr-FR" sz="2200" dirty="0" smtClean="0"/>
              <a:t>implémenter l'interface </a:t>
            </a:r>
            <a:r>
              <a:rPr lang="fr-FR" sz="2200" b="1" dirty="0" err="1" smtClean="0"/>
              <a:t>PopupMenu.OnMenuItemClickListener</a:t>
            </a:r>
            <a:r>
              <a:rPr lang="fr-FR" sz="2200" dirty="0" smtClean="0"/>
              <a:t>  </a:t>
            </a:r>
          </a:p>
          <a:p>
            <a:pPr marL="457200" indent="-457200" algn="just">
              <a:buAutoNum type="arabicParenR"/>
            </a:pPr>
            <a:endParaRPr lang="fr-FR" sz="2200" dirty="0" smtClean="0"/>
          </a:p>
          <a:p>
            <a:pPr algn="just"/>
            <a:r>
              <a:rPr lang="fr-FR" sz="2200" dirty="0" smtClean="0"/>
              <a:t>2) enregistrer l’interface implémentée  </a:t>
            </a:r>
            <a:r>
              <a:rPr lang="fr-FR" sz="2200" dirty="0"/>
              <a:t>avec </a:t>
            </a:r>
            <a:r>
              <a:rPr lang="fr-FR" sz="2200" dirty="0" smtClean="0"/>
              <a:t>l’objet </a:t>
            </a:r>
            <a:r>
              <a:rPr lang="fr-FR" sz="2200" b="1" dirty="0" err="1"/>
              <a:t>PopupMenu</a:t>
            </a:r>
            <a:r>
              <a:rPr lang="fr-FR" sz="2200" dirty="0"/>
              <a:t> en appelant </a:t>
            </a:r>
            <a:r>
              <a:rPr lang="fr-FR" sz="2200" b="1" dirty="0" err="1"/>
              <a:t>setOnMenuItemclickListener</a:t>
            </a:r>
            <a:r>
              <a:rPr lang="fr-FR" sz="2200" b="1" dirty="0" smtClean="0"/>
              <a:t>()</a:t>
            </a:r>
            <a:r>
              <a:rPr lang="fr-FR" sz="2200" dirty="0" smtClean="0"/>
              <a:t>.</a:t>
            </a:r>
          </a:p>
          <a:p>
            <a:pPr algn="just"/>
            <a:endParaRPr lang="fr-FR" sz="2200" dirty="0" smtClean="0"/>
          </a:p>
          <a:p>
            <a:pPr algn="just"/>
            <a:r>
              <a:rPr lang="fr-FR" sz="2200" dirty="0" smtClean="0"/>
              <a:t>3) Lorsque </a:t>
            </a:r>
            <a:r>
              <a:rPr lang="fr-FR" sz="2200" dirty="0"/>
              <a:t>l'utilisateur sélectionne un élément, le système appelle le </a:t>
            </a:r>
            <a:r>
              <a:rPr lang="fr-FR" sz="2200" dirty="0" smtClean="0"/>
              <a:t>callback </a:t>
            </a:r>
            <a:r>
              <a:rPr lang="fr-FR" sz="2200" b="1" dirty="0" err="1" smtClean="0"/>
              <a:t>onMenuItemClick</a:t>
            </a:r>
            <a:r>
              <a:rPr lang="fr-FR" sz="2200" b="1" dirty="0" smtClean="0"/>
              <a:t>()</a:t>
            </a:r>
            <a:r>
              <a:rPr lang="fr-FR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7272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popup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893033"/>
            <a:ext cx="8856984" cy="5539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 </a:t>
            </a:r>
            <a:r>
              <a:rPr lang="fr-FR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void</a:t>
            </a:r>
            <a:r>
              <a:rPr lang="fr-FR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showMenu</a:t>
            </a:r>
            <a:r>
              <a:rPr lang="fr-FR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fr-FR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View</a:t>
            </a:r>
            <a:r>
              <a:rPr lang="fr-FR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v) {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PopupMenu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popup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new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PopupMenu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v);</a:t>
            </a:r>
          </a:p>
          <a:p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// This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activity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implements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OnMenuItemClickListener</a:t>
            </a: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popup.</a:t>
            </a:r>
            <a:r>
              <a:rPr lang="fr-FR" sz="2400" dirty="0" err="1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setOnMenuItemClickListener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popup.inflate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R.menu.actions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popup.show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();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}</a:t>
            </a:r>
          </a:p>
          <a:p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@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Override</a:t>
            </a: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b="1" dirty="0">
                <a:solidFill>
                  <a:srgbClr val="FFFF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 </a:t>
            </a:r>
            <a:r>
              <a:rPr lang="fr-FR" b="1" dirty="0" err="1">
                <a:solidFill>
                  <a:srgbClr val="FFFF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boolean</a:t>
            </a:r>
            <a:r>
              <a:rPr lang="fr-FR" b="1" dirty="0">
                <a:solidFill>
                  <a:srgbClr val="FFFF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400" dirty="0" err="1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onMenuItemClick</a:t>
            </a:r>
            <a:r>
              <a:rPr lang="fr-FR" b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fr-FR" b="1" dirty="0" err="1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MenuItem</a:t>
            </a:r>
            <a:r>
              <a:rPr lang="fr-FR" b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item) {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switch (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item.getItemId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()) {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case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R.id.archive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archive(item);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return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true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case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R.id.delete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delete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(item);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return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true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default: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return false;</a:t>
            </a:r>
          </a:p>
          <a:p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}   }</a:t>
            </a: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3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popup</a:t>
            </a:r>
            <a:endParaRPr lang="fr-FR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061" y="894357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</a:rPr>
              <a:t>Exemple</a:t>
            </a:r>
            <a:endParaRPr lang="fr-FR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061" y="1598368"/>
            <a:ext cx="9007939" cy="36308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00186" y="952038"/>
            <a:ext cx="764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button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with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android:onClick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attribute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that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shows a </a:t>
            </a:r>
            <a:r>
              <a:rPr lang="fr-FR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popup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menu</a:t>
            </a:r>
          </a:p>
        </p:txBody>
      </p:sp>
    </p:spTree>
    <p:extLst>
      <p:ext uri="{BB962C8B-B14F-4D97-AF65-F5344CB8AC3E}">
        <p14:creationId xmlns:p14="http://schemas.microsoft.com/office/powerpoint/2010/main" val="33727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5664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Un fragment représente une partie réutilisable de l'interface utilisateur </a:t>
            </a:r>
            <a:r>
              <a:rPr lang="fr-FR" sz="2400" dirty="0" smtClean="0"/>
              <a:t>(UI) de l’</a:t>
            </a:r>
            <a:r>
              <a:rPr lang="fr-FR" sz="2400" dirty="0" err="1" smtClean="0"/>
              <a:t>activtité</a:t>
            </a:r>
            <a:r>
              <a:rPr lang="fr-FR" sz="2400" dirty="0" smtClean="0"/>
              <a:t> (application) </a:t>
            </a:r>
          </a:p>
          <a:p>
            <a:pPr marL="542925" indent="-542925" algn="just"/>
            <a:r>
              <a:rPr lang="fr-FR" sz="2000" dirty="0" smtClean="0"/>
              <a:t>        - Les </a:t>
            </a:r>
            <a:r>
              <a:rPr lang="fr-FR" sz="2000" dirty="0"/>
              <a:t>fragments introduisent la </a:t>
            </a:r>
            <a:r>
              <a:rPr lang="fr-FR" sz="2000" b="1" dirty="0"/>
              <a:t>modularité</a:t>
            </a:r>
            <a:r>
              <a:rPr lang="fr-FR" sz="2000" dirty="0"/>
              <a:t> et la </a:t>
            </a:r>
            <a:r>
              <a:rPr lang="fr-FR" sz="2000" b="1" dirty="0"/>
              <a:t>réutilisabilité</a:t>
            </a:r>
            <a:r>
              <a:rPr lang="fr-FR" sz="2000" dirty="0"/>
              <a:t> dans l'interface utilisateur de </a:t>
            </a:r>
            <a:r>
              <a:rPr lang="fr-FR" sz="2000" dirty="0" smtClean="0"/>
              <a:t>l’activité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ym typeface="Wingdings" panose="05000000000000000000" pitchFamily="2" charset="2"/>
              </a:rPr>
              <a:t>UI flexible et adaptative</a:t>
            </a:r>
            <a:endParaRPr lang="fr-FR" sz="2000" b="1" dirty="0" smtClean="0"/>
          </a:p>
          <a:p>
            <a:pPr algn="just"/>
            <a:endParaRPr lang="fr-FR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Un fragment</a:t>
            </a:r>
          </a:p>
          <a:p>
            <a:pPr marL="800100" indent="-171450" algn="just"/>
            <a:r>
              <a:rPr lang="fr-FR" sz="2000" dirty="0" smtClean="0"/>
              <a:t>- définit </a:t>
            </a:r>
            <a:r>
              <a:rPr lang="fr-FR" sz="2000" dirty="0"/>
              <a:t>et gère sa propre </a:t>
            </a:r>
            <a:r>
              <a:rPr lang="fr-FR" sz="2000" dirty="0" err="1" smtClean="0"/>
              <a:t>layout</a:t>
            </a:r>
            <a:r>
              <a:rPr lang="fr-FR" sz="2000" dirty="0" smtClean="0"/>
              <a:t> (mise </a:t>
            </a:r>
            <a:r>
              <a:rPr lang="fr-FR" sz="2000" dirty="0"/>
              <a:t>en </a:t>
            </a:r>
            <a:r>
              <a:rPr lang="fr-FR" sz="2000" dirty="0" smtClean="0"/>
              <a:t>page) en </a:t>
            </a:r>
            <a:r>
              <a:rPr lang="fr-FR" sz="2000" dirty="0"/>
              <a:t>XML et une classe associée, </a:t>
            </a:r>
            <a:endParaRPr lang="fr-FR" sz="2000" dirty="0" smtClean="0"/>
          </a:p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  -  gère son </a:t>
            </a:r>
            <a:r>
              <a:rPr lang="fr-FR" sz="2000" b="1" dirty="0"/>
              <a:t>propre cycle de vie </a:t>
            </a:r>
            <a:r>
              <a:rPr lang="fr-FR" sz="2000" b="1" dirty="0" smtClean="0"/>
              <a:t>(life cycle),</a:t>
            </a:r>
          </a:p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  - et </a:t>
            </a:r>
            <a:r>
              <a:rPr lang="fr-FR" sz="2000" dirty="0"/>
              <a:t>peut gérer ses propres événements d'entrée. </a:t>
            </a:r>
            <a:endParaRPr lang="fr-F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Un fragment doit </a:t>
            </a:r>
            <a:r>
              <a:rPr lang="fr-FR" sz="2400" dirty="0"/>
              <a:t>être </a:t>
            </a:r>
            <a:r>
              <a:rPr lang="fr-FR" sz="2400" dirty="0" smtClean="0"/>
              <a:t>hébergé </a:t>
            </a:r>
            <a:r>
              <a:rPr lang="fr-FR" sz="2400" dirty="0"/>
              <a:t>par une activité ou un autre fragment. </a:t>
            </a: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Un fragment vit à l’intérieur d’un « </a:t>
            </a:r>
            <a:r>
              <a:rPr lang="fr-FR" sz="2400" dirty="0" err="1" smtClean="0"/>
              <a:t>ViewGroup</a:t>
            </a:r>
            <a:r>
              <a:rPr lang="fr-FR" sz="2400" dirty="0" smtClean="0"/>
              <a:t> » dans la </a:t>
            </a:r>
            <a:r>
              <a:rPr lang="fr-FR" sz="2400" dirty="0"/>
              <a:t>hiérarchie de </a:t>
            </a:r>
            <a:r>
              <a:rPr lang="fr-FR" sz="2400" dirty="0" smtClean="0"/>
              <a:t>son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974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48880"/>
            <a:ext cx="8507288" cy="4257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84784"/>
            <a:ext cx="9144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Les </a:t>
            </a:r>
            <a:r>
              <a:rPr lang="fr-FR" sz="2200" dirty="0"/>
              <a:t>fragments </a:t>
            </a:r>
            <a:r>
              <a:rPr lang="fr-FR" sz="2200" dirty="0" smtClean="0"/>
              <a:t>permet de répondre </a:t>
            </a:r>
            <a:r>
              <a:rPr lang="fr-FR" sz="2200" dirty="0"/>
              <a:t>à différentes tailles d'écran. </a:t>
            </a:r>
          </a:p>
          <a:p>
            <a:pPr marL="700088" indent="-342900" algn="just">
              <a:buFontTx/>
              <a:buChar char="-"/>
            </a:pPr>
            <a:r>
              <a:rPr lang="fr-FR" dirty="0" smtClean="0"/>
              <a:t>L'activité </a:t>
            </a:r>
            <a:r>
              <a:rPr lang="fr-FR" dirty="0"/>
              <a:t>se charge </a:t>
            </a:r>
            <a:r>
              <a:rPr lang="fr-FR" dirty="0" smtClean="0"/>
              <a:t>d'afficher </a:t>
            </a:r>
            <a:r>
              <a:rPr lang="fr-FR" dirty="0"/>
              <a:t>l'UI de navigation </a:t>
            </a:r>
            <a:r>
              <a:rPr lang="fr-FR" dirty="0" smtClean="0"/>
              <a:t>appropriée</a:t>
            </a:r>
          </a:p>
          <a:p>
            <a:pPr marL="700088" indent="-342900" algn="just"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fragment affiche la liste avec la mise en page </a:t>
            </a:r>
            <a:r>
              <a:rPr lang="fr-FR" dirty="0" smtClean="0"/>
              <a:t>adéquate.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-46856" y="865856"/>
            <a:ext cx="9190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diviser l'interface utilisateur en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b="1" u="sng" dirty="0">
                <a:solidFill>
                  <a:schemeClr val="accent1">
                    <a:lumMod val="50000"/>
                  </a:schemeClr>
                </a:solidFill>
              </a:rPr>
              <a:t>éléments distincts et séparés </a:t>
            </a:r>
            <a:r>
              <a:rPr lang="fr-FR" sz="2000" b="1" u="sng" dirty="0" smtClean="0">
                <a:solidFill>
                  <a:schemeClr val="accent1">
                    <a:lumMod val="50000"/>
                  </a:schemeClr>
                </a:solidFill>
              </a:rPr>
              <a:t>(navigation et contenu </a:t>
            </a:r>
            <a:r>
              <a:rPr lang="fr-FR" sz="2000" b="1" u="sng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Cycle de vie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125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Un fragment possède </a:t>
            </a:r>
            <a:r>
              <a:rPr lang="fr-FR" sz="2400" dirty="0"/>
              <a:t>un cycle de vie (</a:t>
            </a:r>
            <a:r>
              <a:rPr lang="fr-FR" sz="2400" dirty="0" err="1"/>
              <a:t>onCreate</a:t>
            </a:r>
            <a:r>
              <a:rPr lang="fr-FR" sz="2400" dirty="0"/>
              <a:t>, </a:t>
            </a:r>
            <a:r>
              <a:rPr lang="fr-FR" sz="2400" dirty="0" err="1"/>
              <a:t>onResume</a:t>
            </a:r>
            <a:r>
              <a:rPr lang="fr-FR" sz="2400" dirty="0"/>
              <a:t>, etc...) </a:t>
            </a:r>
            <a:r>
              <a:rPr lang="fr-FR" sz="2400" dirty="0" smtClean="0"/>
              <a:t>qui est étroitement </a:t>
            </a:r>
            <a:r>
              <a:rPr lang="fr-FR" sz="2400" b="1" dirty="0" smtClean="0"/>
              <a:t>lié au  </a:t>
            </a:r>
            <a:r>
              <a:rPr lang="fr-FR" sz="2400" b="1" dirty="0"/>
              <a:t>cycle de </a:t>
            </a:r>
            <a:r>
              <a:rPr lang="fr-FR" sz="2400" b="1" dirty="0" smtClean="0"/>
              <a:t>vie de l’activité</a:t>
            </a:r>
            <a:r>
              <a:rPr lang="fr-FR" sz="2400" dirty="0" smtClean="0"/>
              <a:t>,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0926" y="2420888"/>
            <a:ext cx="911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Pour déterminer l'état du cycle de vie d'un fragment, </a:t>
            </a:r>
            <a:r>
              <a:rPr lang="fr-FR" sz="2400" dirty="0" smtClean="0"/>
              <a:t>le gestionnaire « </a:t>
            </a:r>
            <a:r>
              <a:rPr lang="fr-FR" sz="2400" b="1" dirty="0" err="1" smtClean="0"/>
              <a:t>FragmentManager</a:t>
            </a:r>
            <a:r>
              <a:rPr lang="fr-FR" sz="2400" dirty="0" smtClean="0"/>
              <a:t> » est utilisé.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92702" y="3729214"/>
            <a:ext cx="8951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err="1"/>
              <a:t>FragmentManager</a:t>
            </a:r>
            <a:r>
              <a:rPr lang="fr-FR" sz="2400" dirty="0"/>
              <a:t> est la classe chargée d'effectuer des actions au niveau des fragments de l’application, via des </a:t>
            </a:r>
            <a:r>
              <a:rPr lang="fr-FR" sz="2400" dirty="0" smtClean="0"/>
              <a:t>transactions « </a:t>
            </a:r>
            <a:r>
              <a:rPr lang="fr-FR" sz="2400" b="1" dirty="0" err="1" smtClean="0"/>
              <a:t>FragmentTransaction</a:t>
            </a:r>
            <a:r>
              <a:rPr lang="fr-FR" sz="2400" dirty="0" smtClean="0"/>
              <a:t> »:</a:t>
            </a:r>
          </a:p>
          <a:p>
            <a:pPr algn="just"/>
            <a:r>
              <a:rPr lang="fr-FR" sz="2400" dirty="0" smtClean="0"/>
              <a:t>              - ajouter,</a:t>
            </a:r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          - supprimer, </a:t>
            </a:r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          - remplacer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64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Cycle de vie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8" y="908720"/>
            <a:ext cx="4881562" cy="5616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5076"/>
            <a:ext cx="3405510" cy="547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Création et implémentation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80" y="1340768"/>
            <a:ext cx="905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Inter"/>
              </a:rPr>
              <a:t> </a:t>
            </a:r>
            <a:r>
              <a:rPr lang="fr-FR" sz="2400" b="1" u="sng" dirty="0" smtClean="0">
                <a:solidFill>
                  <a:srgbClr val="002060"/>
                </a:solidFill>
                <a:latin typeface="Inter"/>
              </a:rPr>
              <a:t>Créer un fragment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: 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crée la logique et 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l'interface 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graphique du 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fragment</a:t>
            </a:r>
            <a:endParaRPr lang="fr-FR" sz="2400" b="1" dirty="0">
              <a:solidFill>
                <a:srgbClr val="002060"/>
              </a:solidFill>
              <a:latin typeface="In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822" y="2842591"/>
            <a:ext cx="8563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71A38"/>
                </a:solidFill>
                <a:latin typeface="Inter"/>
              </a:rPr>
              <a:t>la logique </a:t>
            </a: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du fragment </a:t>
            </a:r>
            <a:r>
              <a:rPr lang="fr-FR" sz="2400" dirty="0" smtClean="0">
                <a:solidFill>
                  <a:srgbClr val="271A38"/>
                </a:solidFill>
                <a:latin typeface="Inter"/>
                <a:sym typeface="Wingdings" panose="05000000000000000000" pitchFamily="2" charset="2"/>
              </a:rPr>
              <a:t> </a:t>
            </a:r>
            <a:r>
              <a:rPr lang="fr-FR" sz="2400" b="1" i="1" dirty="0" smtClean="0">
                <a:solidFill>
                  <a:srgbClr val="271A38"/>
                </a:solidFill>
                <a:latin typeface="Inter"/>
              </a:rPr>
              <a:t>classe fragment Java</a:t>
            </a:r>
            <a:r>
              <a:rPr lang="fr-FR" sz="2400" dirty="0">
                <a:solidFill>
                  <a:srgbClr val="271A38"/>
                </a:solidFill>
                <a:latin typeface="Inter"/>
              </a:rPr>
              <a:t> qui définit sa propre </a:t>
            </a: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ressource </a:t>
            </a:r>
            <a:r>
              <a:rPr lang="fr-FR" sz="2400" dirty="0" err="1" smtClean="0">
                <a:solidFill>
                  <a:srgbClr val="271A38"/>
                </a:solidFill>
                <a:latin typeface="Inter"/>
              </a:rPr>
              <a:t>layout</a:t>
            </a: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 du fragment</a:t>
            </a: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271A38"/>
              </a:solidFill>
              <a:latin typeface="Inter"/>
            </a:endParaRPr>
          </a:p>
          <a:p>
            <a:pPr algn="just"/>
            <a:r>
              <a:rPr lang="fr-FR" sz="2400" dirty="0" smtClean="0"/>
              <a:t>   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étendre (hériter) la classe « </a:t>
            </a:r>
            <a:r>
              <a:rPr lang="fr-FR" sz="2400" b="1" dirty="0" smtClean="0"/>
              <a:t>Fragment </a:t>
            </a:r>
            <a:r>
              <a:rPr lang="fr-FR" sz="2400" dirty="0" smtClean="0"/>
              <a:t>»</a:t>
            </a:r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  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r>
              <a:rPr lang="fr-FR" sz="2400" b="1" u="sng" dirty="0" smtClean="0">
                <a:sym typeface="Wingdings" panose="05000000000000000000" pitchFamily="2" charset="2"/>
              </a:rPr>
              <a:t>o</a:t>
            </a:r>
            <a:r>
              <a:rPr lang="fr-FR" sz="2400" b="1" u="sng" dirty="0" smtClean="0"/>
              <a:t>bligatoire</a:t>
            </a:r>
            <a:r>
              <a:rPr lang="fr-FR" sz="2400" dirty="0" smtClean="0"/>
              <a:t>: </a:t>
            </a:r>
            <a:r>
              <a:rPr lang="fr-FR" sz="2400" dirty="0"/>
              <a:t>surcharger la </a:t>
            </a:r>
            <a:r>
              <a:rPr lang="fr-FR" sz="2400" dirty="0" smtClean="0"/>
              <a:t>méthode « </a:t>
            </a:r>
            <a:r>
              <a:rPr lang="fr-FR" sz="2400" b="1" dirty="0" err="1" smtClean="0"/>
              <a:t>onCreateView</a:t>
            </a:r>
            <a:r>
              <a:rPr lang="fr-FR" sz="2400" dirty="0" smtClean="0"/>
              <a:t> »</a:t>
            </a:r>
            <a:endParaRPr lang="fr-FR" sz="2400" dirty="0">
              <a:solidFill>
                <a:srgbClr val="271A38"/>
              </a:solidFill>
              <a:latin typeface="Inter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271A38"/>
              </a:solidFill>
              <a:latin typeface="Inter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71A38"/>
                </a:solidFill>
                <a:latin typeface="Inter"/>
              </a:rPr>
              <a:t>l'interface graphique du </a:t>
            </a: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fragment </a:t>
            </a:r>
            <a:r>
              <a:rPr lang="fr-FR" sz="2400" dirty="0" smtClean="0">
                <a:solidFill>
                  <a:srgbClr val="271A38"/>
                </a:solidFill>
                <a:latin typeface="Inter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rgbClr val="271A38"/>
                </a:solidFill>
                <a:latin typeface="Inter"/>
              </a:rPr>
              <a:t> </a:t>
            </a:r>
            <a:r>
              <a:rPr lang="fr-FR" sz="2400" b="1" i="1" dirty="0" err="1">
                <a:solidFill>
                  <a:srgbClr val="271A38"/>
                </a:solidFill>
                <a:latin typeface="Inter"/>
              </a:rPr>
              <a:t>layout</a:t>
            </a:r>
            <a:r>
              <a:rPr lang="fr-FR" sz="2400" b="1" i="1" dirty="0">
                <a:solidFill>
                  <a:srgbClr val="271A38"/>
                </a:solidFill>
                <a:latin typeface="Inter"/>
              </a:rPr>
              <a:t> </a:t>
            </a:r>
            <a:r>
              <a:rPr lang="fr-FR" sz="2400" b="1" i="1" dirty="0" smtClean="0">
                <a:solidFill>
                  <a:srgbClr val="271A38"/>
                </a:solidFill>
                <a:latin typeface="Inter"/>
              </a:rPr>
              <a:t>XML du fragment (fragment </a:t>
            </a:r>
            <a:r>
              <a:rPr lang="fr-FR" sz="2400" b="1" i="1" dirty="0" err="1" smtClean="0">
                <a:solidFill>
                  <a:srgbClr val="271A38"/>
                </a:solidFill>
                <a:latin typeface="Inter"/>
              </a:rPr>
              <a:t>layout</a:t>
            </a:r>
            <a:r>
              <a:rPr lang="fr-FR" sz="2400" b="1" i="1" dirty="0" smtClean="0">
                <a:solidFill>
                  <a:srgbClr val="271A38"/>
                </a:solidFill>
                <a:latin typeface="Inter"/>
              </a:rPr>
              <a:t> XML)</a:t>
            </a:r>
            <a:endParaRPr lang="fr-FR" sz="2400" dirty="0">
              <a:solidFill>
                <a:srgbClr val="271A38"/>
              </a:solidFill>
              <a:latin typeface="In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7755" y="28299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5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Création et implémentation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80" y="1340768"/>
            <a:ext cx="905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Inter"/>
              </a:rPr>
              <a:t> </a:t>
            </a:r>
            <a:r>
              <a:rPr lang="fr-FR" sz="2400" b="1" u="sng" dirty="0" smtClean="0">
                <a:solidFill>
                  <a:srgbClr val="002060"/>
                </a:solidFill>
                <a:latin typeface="Inter"/>
              </a:rPr>
              <a:t>Créer un fragment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: 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crée la logique et 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l'interface 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graphique du 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fragment</a:t>
            </a:r>
            <a:endParaRPr lang="fr-FR" sz="2400" b="1" dirty="0">
              <a:solidFill>
                <a:srgbClr val="002060"/>
              </a:solidFill>
              <a:latin typeface="In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211537"/>
            <a:ext cx="856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71A38"/>
                </a:solidFill>
                <a:latin typeface="Inter"/>
              </a:rPr>
              <a:t>la logique </a:t>
            </a: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du fragment </a:t>
            </a:r>
            <a:r>
              <a:rPr lang="fr-FR" sz="2400" dirty="0" smtClean="0">
                <a:solidFill>
                  <a:srgbClr val="271A38"/>
                </a:solidFill>
                <a:latin typeface="Inter"/>
                <a:sym typeface="Wingdings" panose="05000000000000000000" pitchFamily="2" charset="2"/>
              </a:rPr>
              <a:t> </a:t>
            </a:r>
            <a:r>
              <a:rPr lang="fr-FR" sz="2400" b="1" i="1" dirty="0" smtClean="0">
                <a:solidFill>
                  <a:srgbClr val="271A38"/>
                </a:solidFill>
                <a:latin typeface="Inter"/>
              </a:rPr>
              <a:t>classe fragment Java</a:t>
            </a:r>
            <a:r>
              <a:rPr lang="fr-FR" sz="2400" dirty="0">
                <a:solidFill>
                  <a:srgbClr val="271A38"/>
                </a:solidFill>
                <a:latin typeface="Inter"/>
              </a:rPr>
              <a:t> qui définit sa propre </a:t>
            </a: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ressource </a:t>
            </a:r>
            <a:r>
              <a:rPr lang="fr-FR" sz="2400" dirty="0" err="1" smtClean="0">
                <a:solidFill>
                  <a:srgbClr val="271A38"/>
                </a:solidFill>
                <a:latin typeface="Inter"/>
              </a:rPr>
              <a:t>layout</a:t>
            </a: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 du fragment </a:t>
            </a:r>
            <a:r>
              <a:rPr lang="fr-FR" sz="2400" dirty="0" smtClean="0">
                <a:latin typeface="Inter"/>
              </a:rPr>
              <a:t>(</a:t>
            </a:r>
            <a:r>
              <a:rPr lang="fr-FR" sz="2000" b="1" dirty="0" smtClean="0">
                <a:solidFill>
                  <a:srgbClr val="006666"/>
                </a:solidFill>
              </a:rPr>
              <a:t>MainFragment.java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5417755" y="28299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7504" y="3037016"/>
            <a:ext cx="8892480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/>
              <a:t>public class </a:t>
            </a:r>
            <a:r>
              <a:rPr lang="fr-FR" dirty="0" err="1">
                <a:solidFill>
                  <a:srgbClr val="FFFF00"/>
                </a:solidFill>
              </a:rPr>
              <a:t>MainFragment</a:t>
            </a:r>
            <a:r>
              <a:rPr lang="fr-FR" dirty="0"/>
              <a:t> </a:t>
            </a:r>
            <a:r>
              <a:rPr lang="fr-FR" dirty="0" err="1"/>
              <a:t>extends</a:t>
            </a:r>
            <a:r>
              <a:rPr lang="fr-FR" dirty="0"/>
              <a:t> </a:t>
            </a:r>
            <a:r>
              <a:rPr lang="fr-FR" b="1" dirty="0">
                <a:solidFill>
                  <a:srgbClr val="00B0F0"/>
                </a:solidFill>
              </a:rPr>
              <a:t>Fragment</a:t>
            </a:r>
            <a:r>
              <a:rPr lang="fr-FR" dirty="0"/>
              <a:t> {</a:t>
            </a:r>
          </a:p>
          <a:p>
            <a:endParaRPr lang="fr-FR" dirty="0"/>
          </a:p>
          <a:p>
            <a:r>
              <a:rPr lang="fr-FR" dirty="0"/>
              <a:t>    </a:t>
            </a:r>
            <a:r>
              <a:rPr lang="fr-FR" dirty="0">
                <a:solidFill>
                  <a:srgbClr val="FFFF00"/>
                </a:solidFill>
              </a:rPr>
              <a:t>public </a:t>
            </a:r>
            <a:r>
              <a:rPr lang="fr-FR" dirty="0" err="1">
                <a:solidFill>
                  <a:srgbClr val="FFFF00"/>
                </a:solidFill>
              </a:rPr>
              <a:t>MainFragment</a:t>
            </a:r>
            <a:r>
              <a:rPr lang="fr-FR" dirty="0">
                <a:solidFill>
                  <a:srgbClr val="FFFF00"/>
                </a:solidFill>
              </a:rPr>
              <a:t>() { }</a:t>
            </a:r>
          </a:p>
          <a:p>
            <a:endParaRPr lang="fr-FR" dirty="0"/>
          </a:p>
          <a:p>
            <a:r>
              <a:rPr lang="fr-FR" dirty="0"/>
              <a:t>    @</a:t>
            </a:r>
            <a:r>
              <a:rPr lang="fr-FR" dirty="0" err="1"/>
              <a:t>Override</a:t>
            </a:r>
            <a:endParaRPr lang="fr-FR" dirty="0"/>
          </a:p>
          <a:p>
            <a:r>
              <a:rPr lang="fr-FR" dirty="0"/>
              <a:t>   </a:t>
            </a:r>
            <a:r>
              <a:rPr lang="fr-FR" dirty="0">
                <a:solidFill>
                  <a:srgbClr val="FFFF00"/>
                </a:solidFill>
              </a:rPr>
              <a:t> public </a:t>
            </a:r>
            <a:r>
              <a:rPr lang="fr-FR" dirty="0" err="1">
                <a:solidFill>
                  <a:srgbClr val="FFFF00"/>
                </a:solidFill>
              </a:rPr>
              <a:t>void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onCreate</a:t>
            </a:r>
            <a:r>
              <a:rPr lang="fr-FR" dirty="0">
                <a:solidFill>
                  <a:srgbClr val="FFFF00"/>
                </a:solidFill>
              </a:rPr>
              <a:t>(Bundle </a:t>
            </a:r>
            <a:r>
              <a:rPr lang="fr-FR" dirty="0" err="1">
                <a:solidFill>
                  <a:srgbClr val="FFFF00"/>
                </a:solidFill>
              </a:rPr>
              <a:t>savedInstanceState</a:t>
            </a:r>
            <a:r>
              <a:rPr lang="fr-FR" dirty="0">
                <a:solidFill>
                  <a:srgbClr val="FFFF00"/>
                </a:solidFill>
              </a:rPr>
              <a:t>) {</a:t>
            </a:r>
          </a:p>
          <a:p>
            <a:r>
              <a:rPr lang="fr-FR" dirty="0"/>
              <a:t>        </a:t>
            </a:r>
            <a:r>
              <a:rPr lang="fr-FR" dirty="0" err="1"/>
              <a:t>super.onCreate</a:t>
            </a:r>
            <a:r>
              <a:rPr lang="fr-FR" dirty="0"/>
              <a:t>(</a:t>
            </a:r>
            <a:r>
              <a:rPr lang="fr-FR" dirty="0" err="1"/>
              <a:t>savedInstanceState</a:t>
            </a:r>
            <a:r>
              <a:rPr lang="fr-FR" dirty="0" smtClean="0"/>
              <a:t>);    </a:t>
            </a:r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/>
              <a:t>    @</a:t>
            </a:r>
            <a:r>
              <a:rPr lang="fr-FR" dirty="0" err="1"/>
              <a:t>Override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>
                <a:solidFill>
                  <a:srgbClr val="FFFF00"/>
                </a:solidFill>
              </a:rPr>
              <a:t>public </a:t>
            </a:r>
            <a:r>
              <a:rPr lang="fr-FR" dirty="0" err="1">
                <a:solidFill>
                  <a:srgbClr val="FFFF00"/>
                </a:solidFill>
              </a:rPr>
              <a:t>View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onCreateView</a:t>
            </a:r>
            <a:r>
              <a:rPr lang="fr-FR" dirty="0">
                <a:solidFill>
                  <a:srgbClr val="FFFF00"/>
                </a:solidFill>
              </a:rPr>
              <a:t>(</a:t>
            </a:r>
            <a:r>
              <a:rPr lang="fr-FR" dirty="0" err="1">
                <a:solidFill>
                  <a:srgbClr val="FFFF00"/>
                </a:solidFill>
              </a:rPr>
              <a:t>LayoutInflater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inflater</a:t>
            </a:r>
            <a:r>
              <a:rPr lang="fr-FR" dirty="0">
                <a:solidFill>
                  <a:srgbClr val="FFFF00"/>
                </a:solidFill>
              </a:rPr>
              <a:t>, </a:t>
            </a:r>
            <a:r>
              <a:rPr lang="fr-FR" dirty="0" err="1">
                <a:solidFill>
                  <a:srgbClr val="FFFF00"/>
                </a:solidFill>
              </a:rPr>
              <a:t>ViewGroup</a:t>
            </a:r>
            <a:r>
              <a:rPr lang="fr-FR" dirty="0">
                <a:solidFill>
                  <a:srgbClr val="FFFF00"/>
                </a:solidFill>
              </a:rPr>
              <a:t> container, Bundle </a:t>
            </a:r>
            <a:r>
              <a:rPr lang="fr-FR" dirty="0" err="1">
                <a:solidFill>
                  <a:srgbClr val="FFFF00"/>
                </a:solidFill>
              </a:rPr>
              <a:t>savedInstanceState</a:t>
            </a:r>
            <a:r>
              <a:rPr lang="fr-FR" dirty="0">
                <a:solidFill>
                  <a:srgbClr val="FFFF00"/>
                </a:solidFill>
              </a:rPr>
              <a:t>) {</a:t>
            </a:r>
          </a:p>
          <a:p>
            <a:r>
              <a:rPr lang="fr-FR" dirty="0"/>
              <a:t>        return </a:t>
            </a:r>
            <a:r>
              <a:rPr lang="fr-FR" dirty="0" err="1"/>
              <a:t>inflater.inflate</a:t>
            </a:r>
            <a:r>
              <a:rPr lang="fr-FR" dirty="0"/>
              <a:t>(</a:t>
            </a:r>
            <a:r>
              <a:rPr lang="fr-FR" b="1" dirty="0" err="1">
                <a:solidFill>
                  <a:srgbClr val="00CC99"/>
                </a:solidFill>
              </a:rPr>
              <a:t>R.layout.fragment_main</a:t>
            </a:r>
            <a:r>
              <a:rPr lang="fr-FR" dirty="0"/>
              <a:t>, container, false</a:t>
            </a:r>
            <a:r>
              <a:rPr lang="fr-FR" dirty="0" smtClean="0"/>
              <a:t>);     }  }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57200" y="4966941"/>
            <a:ext cx="460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CC99"/>
                </a:solidFill>
                <a:latin typeface="Roboto"/>
              </a:rPr>
              <a:t>//provide fragment's </a:t>
            </a:r>
            <a:r>
              <a:rPr lang="en-US" sz="2000" b="1" dirty="0">
                <a:solidFill>
                  <a:srgbClr val="00CC99"/>
                </a:solidFill>
                <a:latin typeface="Roboto"/>
              </a:rPr>
              <a:t>layout resource</a:t>
            </a:r>
            <a:endParaRPr lang="fr-FR" sz="2000" b="1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08" y="196074"/>
            <a:ext cx="9107504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Dynamique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Remplissage </a:t>
            </a:r>
            <a:r>
              <a:rPr lang="fr-FR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d’un Adapter </a:t>
            </a:r>
            <a:r>
              <a:rPr lang="fr-FR" sz="2800" b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fr-FR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6" y="2257122"/>
            <a:ext cx="9001140" cy="39395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</a:rPr>
              <a:t>HOW!!:</a:t>
            </a:r>
            <a:endParaRPr lang="fr-FR" sz="2400" dirty="0" smtClean="0">
              <a:latin typeface="Arial"/>
            </a:endParaRPr>
          </a:p>
          <a:p>
            <a:endParaRPr lang="fr-FR" sz="600" dirty="0" smtClean="0">
              <a:latin typeface="Arial"/>
            </a:endParaRPr>
          </a:p>
          <a:p>
            <a:pPr marL="542925" indent="-185738" algn="just">
              <a:buFont typeface="+mj-lt"/>
              <a:buAutoNum type="arabicPeriod"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extraire les données d’une source </a:t>
            </a:r>
          </a:p>
          <a:p>
            <a:pPr marL="542925" indent="-185738" algn="just">
              <a:buFont typeface="+mj-lt"/>
              <a:buAutoNum type="arabicPeriod"/>
            </a:pPr>
            <a:endParaRPr lang="fr-FR" sz="1200" b="1" dirty="0" smtClean="0">
              <a:latin typeface="+mj-lt"/>
              <a:cs typeface="Times New Roman" pitchFamily="18" charset="0"/>
            </a:endParaRPr>
          </a:p>
          <a:p>
            <a:pPr marL="1257300" indent="-185738" algn="just">
              <a:buFont typeface="Wingdings" panose="05000000000000000000" pitchFamily="2" charset="2"/>
              <a:buChar char="§"/>
              <a:tabLst>
                <a:tab pos="985838" algn="l"/>
                <a:tab pos="1171575" algn="l"/>
              </a:tabLst>
            </a:pPr>
            <a:r>
              <a:rPr lang="fr-FR" sz="2400" b="1" dirty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tableau de chaînes de caractères,</a:t>
            </a:r>
          </a:p>
          <a:p>
            <a:pPr marL="1257300" indent="-185738" algn="just">
              <a:buFont typeface="Wingdings" panose="05000000000000000000" pitchFamily="2" charset="2"/>
              <a:buChar char="§"/>
              <a:tabLst>
                <a:tab pos="985838" algn="l"/>
                <a:tab pos="1171575" algn="l"/>
              </a:tabLst>
            </a:pPr>
            <a:r>
              <a:rPr lang="fr-FR" sz="2400" dirty="0" smtClean="0">
                <a:latin typeface="+mj-lt"/>
                <a:cs typeface="Times New Roman" pitchFamily="18" charset="0"/>
              </a:rPr>
              <a:t>une base de données,</a:t>
            </a:r>
          </a:p>
          <a:p>
            <a:pPr marL="1257300" indent="-185738" algn="just">
              <a:buFont typeface="Wingdings" panose="05000000000000000000" pitchFamily="2" charset="2"/>
              <a:buChar char="§"/>
              <a:tabLst>
                <a:tab pos="985838" algn="l"/>
                <a:tab pos="1171575" algn="l"/>
              </a:tabLst>
            </a:pPr>
            <a:r>
              <a:rPr lang="fr-FR" sz="2400" dirty="0" smtClean="0">
                <a:latin typeface="+mj-lt"/>
                <a:cs typeface="Times New Roman" pitchFamily="18" charset="0"/>
              </a:rPr>
              <a:t>un fournisseur de contenu, </a:t>
            </a:r>
            <a:endParaRPr lang="fr-FR" sz="2400" dirty="0">
              <a:latin typeface="+mj-lt"/>
              <a:cs typeface="Times New Roman" pitchFamily="18" charset="0"/>
            </a:endParaRPr>
          </a:p>
          <a:p>
            <a:pPr marL="1257300" indent="-185738" algn="just">
              <a:buFont typeface="Wingdings" panose="05000000000000000000" pitchFamily="2" charset="2"/>
              <a:buChar char="§"/>
              <a:tabLst>
                <a:tab pos="985838" algn="l"/>
                <a:tab pos="1171575" algn="l"/>
              </a:tabLst>
            </a:pPr>
            <a:r>
              <a:rPr lang="fr-FR" sz="2400" dirty="0" smtClean="0">
                <a:latin typeface="+mj-lt"/>
                <a:cs typeface="Times New Roman" pitchFamily="18" charset="0"/>
              </a:rPr>
              <a:t>Etc. </a:t>
            </a:r>
          </a:p>
          <a:p>
            <a:pPr marL="542925" indent="-185738" algn="just">
              <a:buFont typeface="+mj-lt"/>
              <a:buAutoNum type="arabicPeriod"/>
            </a:pPr>
            <a:endParaRPr lang="fr-FR" sz="1600" dirty="0" smtClean="0">
              <a:latin typeface="+mj-lt"/>
              <a:cs typeface="Times New Roman" pitchFamily="18" charset="0"/>
            </a:endParaRPr>
          </a:p>
          <a:p>
            <a:pPr marL="357187" algn="just"/>
            <a:r>
              <a:rPr lang="fr-FR" sz="2400" b="1" dirty="0" smtClean="0">
                <a:latin typeface="+mj-lt"/>
                <a:cs typeface="Times New Roman" pitchFamily="18" charset="0"/>
              </a:rPr>
              <a:t>2. Convertit chaque entrée en une vue</a:t>
            </a:r>
          </a:p>
          <a:p>
            <a:pPr marL="542925" indent="-185738" algn="just"/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357187" algn="just"/>
            <a:r>
              <a:rPr lang="fr-FR" sz="2400" b="1" dirty="0" smtClean="0">
                <a:latin typeface="+mj-lt"/>
                <a:cs typeface="Times New Roman" pitchFamily="18" charset="0"/>
              </a:rPr>
              <a:t>3. Ajoute la vue au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layout</a:t>
            </a:r>
            <a:endParaRPr lang="fr-FR" sz="24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96" y="1124744"/>
            <a:ext cx="9144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Objective: </a:t>
            </a:r>
            <a:r>
              <a:rPr lang="fr-FR" sz="2400" dirty="0"/>
              <a:t>remplir le </a:t>
            </a:r>
            <a:r>
              <a:rPr lang="fr-FR" sz="2400" dirty="0" err="1"/>
              <a:t>layout</a:t>
            </a:r>
            <a:r>
              <a:rPr lang="fr-FR" sz="2400" dirty="0"/>
              <a:t> </a:t>
            </a:r>
            <a:r>
              <a:rPr lang="fr-FR" sz="2400" dirty="0" smtClean="0"/>
              <a:t>dynamique avec </a:t>
            </a:r>
            <a:r>
              <a:rPr lang="fr-FR" sz="2400" dirty="0"/>
              <a:t>des vues </a:t>
            </a:r>
            <a:r>
              <a:rPr lang="fr-FR" sz="2400" dirty="0" smtClean="0"/>
              <a:t>à l’exécution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Création et implémentation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80" y="1340768"/>
            <a:ext cx="905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Inter"/>
              </a:rPr>
              <a:t> </a:t>
            </a:r>
            <a:r>
              <a:rPr lang="fr-FR" sz="2400" b="1" u="sng" dirty="0" smtClean="0">
                <a:solidFill>
                  <a:srgbClr val="002060"/>
                </a:solidFill>
                <a:latin typeface="Inter"/>
              </a:rPr>
              <a:t>Créer un fragment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: 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crée la logique et 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l'interface 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graphique du </a:t>
            </a:r>
            <a:r>
              <a:rPr lang="fr-FR" sz="2400" b="1" dirty="0" smtClean="0">
                <a:solidFill>
                  <a:srgbClr val="002060"/>
                </a:solidFill>
                <a:latin typeface="Inter"/>
              </a:rPr>
              <a:t>fragment</a:t>
            </a:r>
            <a:endParaRPr lang="fr-FR" sz="2400" b="1" dirty="0">
              <a:solidFill>
                <a:srgbClr val="002060"/>
              </a:solidFill>
              <a:latin typeface="In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822" y="2204864"/>
            <a:ext cx="856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l'interface </a:t>
            </a:r>
            <a:r>
              <a:rPr lang="fr-FR" sz="2400" dirty="0">
                <a:solidFill>
                  <a:srgbClr val="271A38"/>
                </a:solidFill>
                <a:latin typeface="Inter"/>
              </a:rPr>
              <a:t>graphique du </a:t>
            </a:r>
            <a:r>
              <a:rPr lang="fr-FR" sz="2400" dirty="0" smtClean="0">
                <a:solidFill>
                  <a:srgbClr val="271A38"/>
                </a:solidFill>
                <a:latin typeface="Inter"/>
              </a:rPr>
              <a:t>fragment </a:t>
            </a:r>
            <a:r>
              <a:rPr lang="fr-FR" sz="2400" dirty="0" smtClean="0">
                <a:solidFill>
                  <a:srgbClr val="271A38"/>
                </a:solidFill>
                <a:latin typeface="Inter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rgbClr val="271A38"/>
                </a:solidFill>
                <a:latin typeface="Inter"/>
              </a:rPr>
              <a:t> </a:t>
            </a:r>
            <a:r>
              <a:rPr lang="fr-FR" sz="2400" b="1" i="1" dirty="0" err="1">
                <a:solidFill>
                  <a:srgbClr val="271A38"/>
                </a:solidFill>
                <a:latin typeface="Inter"/>
              </a:rPr>
              <a:t>layout</a:t>
            </a:r>
            <a:r>
              <a:rPr lang="fr-FR" sz="2400" b="1" i="1" dirty="0">
                <a:solidFill>
                  <a:srgbClr val="271A38"/>
                </a:solidFill>
                <a:latin typeface="Inter"/>
              </a:rPr>
              <a:t> </a:t>
            </a:r>
            <a:r>
              <a:rPr lang="fr-FR" sz="2400" b="1" i="1" dirty="0" smtClean="0">
                <a:solidFill>
                  <a:srgbClr val="271A38"/>
                </a:solidFill>
                <a:latin typeface="Inter"/>
              </a:rPr>
              <a:t>XML du fragment (fragment </a:t>
            </a:r>
            <a:r>
              <a:rPr lang="fr-FR" sz="2400" b="1" i="1" dirty="0" err="1" smtClean="0">
                <a:solidFill>
                  <a:srgbClr val="271A38"/>
                </a:solidFill>
                <a:latin typeface="Inter"/>
              </a:rPr>
              <a:t>layout</a:t>
            </a:r>
            <a:r>
              <a:rPr lang="fr-FR" sz="2400" b="1" i="1" dirty="0" smtClean="0">
                <a:solidFill>
                  <a:srgbClr val="271A38"/>
                </a:solidFill>
                <a:latin typeface="Inter"/>
              </a:rPr>
              <a:t> XML « </a:t>
            </a:r>
            <a:r>
              <a:rPr lang="fr-FR" sz="2400" b="1" dirty="0" smtClean="0">
                <a:solidFill>
                  <a:srgbClr val="006666"/>
                </a:solidFill>
              </a:rPr>
              <a:t>fragment_main.xml</a:t>
            </a:r>
            <a:r>
              <a:rPr lang="fr-FR" sz="2400" b="1" dirty="0" smtClean="0">
                <a:solidFill>
                  <a:srgbClr val="00CC99"/>
                </a:solidFill>
              </a:rPr>
              <a:t> 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fr-FR" sz="2400" b="1" i="1" dirty="0" smtClean="0">
                <a:solidFill>
                  <a:srgbClr val="271A38"/>
                </a:solidFill>
                <a:latin typeface="Inter"/>
              </a:rPr>
              <a:t>)</a:t>
            </a:r>
            <a:endParaRPr lang="fr-FR" sz="2400" dirty="0">
              <a:solidFill>
                <a:srgbClr val="271A38"/>
              </a:solidFill>
              <a:latin typeface="In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7755" y="28299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9552" y="3068960"/>
            <a:ext cx="7935704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/>
              <a:t>&lt;</a:t>
            </a:r>
            <a:r>
              <a:rPr lang="fr-FR" dirty="0" err="1"/>
              <a:t>LinearLayout</a:t>
            </a:r>
            <a:r>
              <a:rPr lang="fr-FR" dirty="0"/>
              <a:t> </a:t>
            </a:r>
            <a:r>
              <a:rPr lang="fr-FR" dirty="0" err="1"/>
              <a:t>xmlns:android</a:t>
            </a:r>
            <a:r>
              <a:rPr lang="fr-FR" dirty="0"/>
              <a:t>="http://schemas.android.com/</a:t>
            </a:r>
            <a:r>
              <a:rPr lang="fr-FR" dirty="0" err="1"/>
              <a:t>apk</a:t>
            </a:r>
            <a:r>
              <a:rPr lang="fr-FR" dirty="0"/>
              <a:t>/</a:t>
            </a:r>
            <a:r>
              <a:rPr lang="fr-FR" dirty="0" err="1"/>
              <a:t>res</a:t>
            </a:r>
            <a:r>
              <a:rPr lang="fr-FR" dirty="0"/>
              <a:t>/</a:t>
            </a:r>
            <a:r>
              <a:rPr lang="fr-FR" dirty="0" err="1"/>
              <a:t>android</a:t>
            </a:r>
            <a:r>
              <a:rPr lang="fr-FR" dirty="0"/>
              <a:t>"</a:t>
            </a:r>
          </a:p>
          <a:p>
            <a:r>
              <a:rPr lang="fr-FR" dirty="0"/>
              <a:t>    </a:t>
            </a:r>
            <a:r>
              <a:rPr lang="fr-FR" dirty="0" err="1"/>
              <a:t>xmlns:tools</a:t>
            </a:r>
            <a:r>
              <a:rPr lang="fr-FR" dirty="0"/>
              <a:t>="http://schemas.android.com/</a:t>
            </a:r>
            <a:r>
              <a:rPr lang="fr-FR" dirty="0" err="1"/>
              <a:t>tools</a:t>
            </a:r>
            <a:r>
              <a:rPr lang="fr-FR" dirty="0"/>
              <a:t>"</a:t>
            </a:r>
          </a:p>
          <a:p>
            <a:r>
              <a:rPr lang="fr-FR" dirty="0"/>
              <a:t>    </a:t>
            </a:r>
            <a:r>
              <a:rPr lang="fr-FR" dirty="0" err="1"/>
              <a:t>android:layout_width</a:t>
            </a:r>
            <a:r>
              <a:rPr lang="fr-FR" dirty="0"/>
              <a:t>="</a:t>
            </a:r>
            <a:r>
              <a:rPr lang="fr-FR" dirty="0" err="1"/>
              <a:t>match_parent</a:t>
            </a:r>
            <a:r>
              <a:rPr lang="fr-FR" dirty="0"/>
              <a:t>"</a:t>
            </a:r>
          </a:p>
          <a:p>
            <a:r>
              <a:rPr lang="fr-FR" dirty="0"/>
              <a:t>    </a:t>
            </a:r>
            <a:r>
              <a:rPr lang="fr-FR" dirty="0" err="1"/>
              <a:t>android:layout_height</a:t>
            </a:r>
            <a:r>
              <a:rPr lang="fr-FR" dirty="0"/>
              <a:t>="</a:t>
            </a:r>
            <a:r>
              <a:rPr lang="fr-FR" dirty="0" err="1"/>
              <a:t>match_parent</a:t>
            </a:r>
            <a:r>
              <a:rPr lang="fr-FR" dirty="0"/>
              <a:t>"</a:t>
            </a:r>
          </a:p>
          <a:p>
            <a:r>
              <a:rPr lang="fr-FR" dirty="0"/>
              <a:t>    </a:t>
            </a:r>
            <a:r>
              <a:rPr lang="fr-FR" dirty="0" err="1"/>
              <a:t>tools:context</a:t>
            </a:r>
            <a:r>
              <a:rPr lang="fr-FR" dirty="0"/>
              <a:t>="</a:t>
            </a:r>
            <a:r>
              <a:rPr lang="fr-FR" dirty="0" err="1"/>
              <a:t>com.openclassrooms.MainFragment</a:t>
            </a:r>
            <a:r>
              <a:rPr lang="fr-FR" dirty="0"/>
              <a:t>"&gt;</a:t>
            </a:r>
          </a:p>
          <a:p>
            <a:endParaRPr lang="fr-FR" dirty="0"/>
          </a:p>
          <a:p>
            <a:r>
              <a:rPr lang="fr-FR" dirty="0"/>
              <a:t>    &lt;</a:t>
            </a:r>
            <a:r>
              <a:rPr lang="fr-FR" dirty="0" err="1"/>
              <a:t>TextView</a:t>
            </a:r>
            <a:endParaRPr lang="fr-FR" dirty="0"/>
          </a:p>
          <a:p>
            <a:r>
              <a:rPr lang="fr-FR" dirty="0"/>
              <a:t>        </a:t>
            </a:r>
            <a:r>
              <a:rPr lang="fr-FR" dirty="0" err="1"/>
              <a:t>android:layout_width</a:t>
            </a:r>
            <a:r>
              <a:rPr lang="fr-FR" dirty="0"/>
              <a:t>="</a:t>
            </a:r>
            <a:r>
              <a:rPr lang="fr-FR" dirty="0" err="1"/>
              <a:t>match_parent</a:t>
            </a:r>
            <a:r>
              <a:rPr lang="fr-FR" dirty="0"/>
              <a:t>"</a:t>
            </a:r>
          </a:p>
          <a:p>
            <a:r>
              <a:rPr lang="fr-FR" dirty="0"/>
              <a:t>        </a:t>
            </a:r>
            <a:r>
              <a:rPr lang="fr-FR" dirty="0" err="1"/>
              <a:t>android:layout_height</a:t>
            </a:r>
            <a:r>
              <a:rPr lang="fr-FR" dirty="0"/>
              <a:t>="</a:t>
            </a:r>
            <a:r>
              <a:rPr lang="fr-FR" dirty="0" err="1"/>
              <a:t>match_parent</a:t>
            </a:r>
            <a:r>
              <a:rPr lang="fr-FR" dirty="0"/>
              <a:t>"</a:t>
            </a:r>
          </a:p>
          <a:p>
            <a:r>
              <a:rPr lang="fr-FR" dirty="0"/>
              <a:t>        </a:t>
            </a:r>
            <a:r>
              <a:rPr lang="fr-FR" dirty="0" err="1"/>
              <a:t>android:text</a:t>
            </a:r>
            <a:r>
              <a:rPr lang="fr-FR" dirty="0"/>
              <a:t>="@string/</a:t>
            </a:r>
            <a:r>
              <a:rPr lang="fr-FR" dirty="0" err="1"/>
              <a:t>hello_blank_fragment</a:t>
            </a:r>
            <a:r>
              <a:rPr lang="fr-FR" dirty="0"/>
              <a:t>" /&gt;</a:t>
            </a:r>
          </a:p>
          <a:p>
            <a:endParaRPr lang="fr-FR" dirty="0"/>
          </a:p>
          <a:p>
            <a:r>
              <a:rPr lang="fr-FR" dirty="0"/>
              <a:t>&lt;/</a:t>
            </a:r>
            <a:r>
              <a:rPr lang="fr-FR" dirty="0" err="1"/>
              <a:t>LinearLayout</a:t>
            </a:r>
            <a:r>
              <a:rPr lang="fr-FR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410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Création et implémentation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80" y="1340768"/>
            <a:ext cx="905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Inter"/>
              </a:rPr>
              <a:t> </a:t>
            </a:r>
            <a:r>
              <a:rPr lang="fr-FR" sz="2400" b="1" u="sng" dirty="0" smtClean="0">
                <a:solidFill>
                  <a:srgbClr val="002060"/>
                </a:solidFill>
                <a:latin typeface="Inter"/>
              </a:rPr>
              <a:t>Créer un fragment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: Création de l'activité qui va accueillir le Fragment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822" y="2842591"/>
            <a:ext cx="8563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71A38"/>
                </a:solidFill>
                <a:latin typeface="Inter"/>
              </a:rPr>
              <a:t>un fragment ne peut exister qu'à </a:t>
            </a:r>
            <a:r>
              <a:rPr lang="fr-FR" sz="2400" b="1" dirty="0">
                <a:solidFill>
                  <a:srgbClr val="271A38"/>
                </a:solidFill>
                <a:latin typeface="Inter"/>
              </a:rPr>
              <a:t>l'intérieur d'une activité</a:t>
            </a:r>
            <a:endParaRPr lang="fr-FR" sz="2400" b="1" dirty="0" smtClean="0">
              <a:solidFill>
                <a:srgbClr val="271A38"/>
              </a:solidFill>
              <a:latin typeface="Inter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271A38"/>
              </a:solidFill>
              <a:latin typeface="Inter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71A38"/>
                </a:solidFill>
                <a:latin typeface="Inter"/>
              </a:rPr>
              <a:t>Ajouter un fragment à une activité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i="1" dirty="0" smtClean="0">
              <a:solidFill>
                <a:srgbClr val="271A38"/>
              </a:solidFill>
              <a:latin typeface="Inter"/>
            </a:endParaRPr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   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/>
              <a:t>Ajouter un fragment via XML   (</a:t>
            </a:r>
            <a:r>
              <a:rPr lang="fr-FR" sz="2400" b="1" dirty="0" err="1"/>
              <a:t>déclarativement</a:t>
            </a:r>
            <a:r>
              <a:rPr lang="fr-FR" sz="2400" dirty="0"/>
              <a:t>)    </a:t>
            </a:r>
            <a:endParaRPr lang="fr-FR" sz="2400" dirty="0" smtClean="0"/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       </a:t>
            </a:r>
            <a:r>
              <a:rPr lang="fr-FR" sz="2400" dirty="0">
                <a:sym typeface="Wingdings" panose="05000000000000000000" pitchFamily="2" charset="2"/>
              </a:rPr>
              <a:t> Ajouter un fragment par </a:t>
            </a:r>
            <a:r>
              <a:rPr lang="fr-FR" sz="2400" b="1" dirty="0" smtClean="0">
                <a:sym typeface="Wingdings" panose="05000000000000000000" pitchFamily="2" charset="2"/>
              </a:rPr>
              <a:t>programmation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7755" y="28299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8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Création et implémentation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80" y="1340768"/>
            <a:ext cx="905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Inter"/>
              </a:rPr>
              <a:t> </a:t>
            </a:r>
            <a:r>
              <a:rPr lang="fr-FR" sz="2400" b="1" u="sng" dirty="0" smtClean="0">
                <a:solidFill>
                  <a:srgbClr val="002060"/>
                </a:solidFill>
                <a:latin typeface="Inter"/>
              </a:rPr>
              <a:t>Créer un fragment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: Création de l'activité qui va accueillir le Fragment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-17140" y="2171765"/>
            <a:ext cx="9053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       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000" dirty="0"/>
              <a:t>Ajouter un fragment via XML   (</a:t>
            </a:r>
            <a:r>
              <a:rPr lang="fr-FR" sz="2000" b="1" dirty="0" err="1"/>
              <a:t>déclarativement</a:t>
            </a:r>
            <a:r>
              <a:rPr lang="fr-FR" sz="2000" dirty="0"/>
              <a:t>): </a:t>
            </a:r>
            <a:r>
              <a:rPr lang="fr-FR" sz="2000" dirty="0" smtClean="0"/>
              <a:t>  un </a:t>
            </a:r>
            <a:r>
              <a:rPr lang="fr-FR" sz="2000" dirty="0"/>
              <a:t>fragment </a:t>
            </a:r>
            <a:r>
              <a:rPr lang="fr-FR" sz="2000" dirty="0" smtClean="0"/>
              <a:t>est ajouté au </a:t>
            </a:r>
            <a:r>
              <a:rPr lang="fr-FR" sz="2000" dirty="0" err="1" smtClean="0"/>
              <a:t>layout</a:t>
            </a:r>
            <a:r>
              <a:rPr lang="fr-FR" sz="2000" dirty="0" smtClean="0"/>
              <a:t> XML </a:t>
            </a:r>
            <a:r>
              <a:rPr lang="fr-FR" sz="2000" dirty="0"/>
              <a:t>de </a:t>
            </a:r>
            <a:r>
              <a:rPr lang="fr-FR" sz="2000" dirty="0" smtClean="0"/>
              <a:t>l’activité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utiliser l’élément « </a:t>
            </a:r>
            <a:r>
              <a:rPr lang="fr-FR" sz="2000" b="1" dirty="0" smtClean="0"/>
              <a:t>fragment</a:t>
            </a:r>
            <a:r>
              <a:rPr lang="fr-FR" sz="2000" dirty="0" smtClean="0"/>
              <a:t> » ou « </a:t>
            </a:r>
            <a:r>
              <a:rPr lang="fr-FR" sz="2000" b="1" dirty="0" err="1" smtClean="0"/>
              <a:t>FragmentContainerView</a:t>
            </a:r>
            <a:r>
              <a:rPr lang="fr-FR" sz="2000" dirty="0" smtClean="0"/>
              <a:t> »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7755" y="28299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31026" y="3284984"/>
            <a:ext cx="8655816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CC99"/>
                </a:solidFill>
              </a:rPr>
              <a:t>&lt;!-- </a:t>
            </a:r>
            <a:r>
              <a:rPr lang="fr-FR" b="1" dirty="0" err="1">
                <a:solidFill>
                  <a:srgbClr val="00CC99"/>
                </a:solidFill>
              </a:rPr>
              <a:t>res</a:t>
            </a:r>
            <a:r>
              <a:rPr lang="fr-FR" b="1" dirty="0">
                <a:solidFill>
                  <a:srgbClr val="00CC99"/>
                </a:solidFill>
              </a:rPr>
              <a:t>/</a:t>
            </a:r>
            <a:r>
              <a:rPr lang="fr-FR" b="1" dirty="0" err="1">
                <a:solidFill>
                  <a:srgbClr val="00CC99"/>
                </a:solidFill>
              </a:rPr>
              <a:t>layout</a:t>
            </a:r>
            <a:r>
              <a:rPr lang="fr-FR" b="1" dirty="0">
                <a:solidFill>
                  <a:srgbClr val="00CC99"/>
                </a:solidFill>
              </a:rPr>
              <a:t>/example_activity.xml --&gt;</a:t>
            </a:r>
          </a:p>
          <a:p>
            <a:r>
              <a:rPr lang="fr-FR" dirty="0" smtClean="0"/>
              <a:t>&lt;</a:t>
            </a:r>
            <a:r>
              <a:rPr lang="fr-FR" dirty="0" err="1"/>
              <a:t>LinearLayout</a:t>
            </a:r>
            <a:r>
              <a:rPr lang="fr-FR" dirty="0"/>
              <a:t> </a:t>
            </a:r>
            <a:r>
              <a:rPr lang="fr-FR" dirty="0" err="1"/>
              <a:t>xmlns:android</a:t>
            </a:r>
            <a:r>
              <a:rPr lang="fr-FR" dirty="0"/>
              <a:t>="http://schemas.android.com/</a:t>
            </a:r>
            <a:r>
              <a:rPr lang="fr-FR" dirty="0" err="1"/>
              <a:t>apk</a:t>
            </a:r>
            <a:r>
              <a:rPr lang="fr-FR" dirty="0"/>
              <a:t>/</a:t>
            </a:r>
            <a:r>
              <a:rPr lang="fr-FR" dirty="0" err="1"/>
              <a:t>res</a:t>
            </a:r>
            <a:r>
              <a:rPr lang="fr-FR" dirty="0"/>
              <a:t>/</a:t>
            </a:r>
            <a:r>
              <a:rPr lang="fr-FR" dirty="0" err="1"/>
              <a:t>android</a:t>
            </a:r>
            <a:r>
              <a:rPr lang="fr-FR" dirty="0"/>
              <a:t>" </a:t>
            </a:r>
            <a:r>
              <a:rPr lang="fr-FR" dirty="0" smtClean="0"/>
              <a:t>&gt;</a:t>
            </a:r>
            <a:endParaRPr lang="fr-FR" dirty="0"/>
          </a:p>
          <a:p>
            <a:r>
              <a:rPr lang="fr-FR" dirty="0" smtClean="0"/>
              <a:t>    </a:t>
            </a:r>
            <a:r>
              <a:rPr lang="fr-FR" dirty="0"/>
              <a:t>&lt;</a:t>
            </a:r>
            <a:r>
              <a:rPr lang="fr-FR" dirty="0">
                <a:solidFill>
                  <a:srgbClr val="FFC000"/>
                </a:solidFill>
              </a:rPr>
              <a:t>fragment</a:t>
            </a:r>
          </a:p>
          <a:p>
            <a:r>
              <a:rPr lang="fr-FR" dirty="0"/>
              <a:t>        </a:t>
            </a:r>
            <a:r>
              <a:rPr lang="fr-FR" dirty="0" err="1"/>
              <a:t>android:id</a:t>
            </a:r>
            <a:r>
              <a:rPr lang="fr-FR" dirty="0"/>
              <a:t>="@+id/</a:t>
            </a:r>
            <a:r>
              <a:rPr lang="fr-FR" dirty="0" err="1"/>
              <a:t>list</a:t>
            </a:r>
            <a:r>
              <a:rPr lang="fr-FR" dirty="0"/>
              <a:t>" </a:t>
            </a:r>
          </a:p>
          <a:p>
            <a:r>
              <a:rPr lang="fr-FR" dirty="0"/>
              <a:t>        </a:t>
            </a:r>
            <a:r>
              <a:rPr lang="fr-FR" dirty="0" err="1"/>
              <a:t>android:layout_width</a:t>
            </a:r>
            <a:r>
              <a:rPr lang="fr-FR" dirty="0"/>
              <a:t>="</a:t>
            </a:r>
            <a:r>
              <a:rPr lang="fr-FR" dirty="0" err="1"/>
              <a:t>fill_parent</a:t>
            </a:r>
            <a:r>
              <a:rPr lang="fr-FR" dirty="0"/>
              <a:t>"</a:t>
            </a:r>
          </a:p>
          <a:p>
            <a:r>
              <a:rPr lang="fr-FR" dirty="0"/>
              <a:t>        </a:t>
            </a:r>
            <a:r>
              <a:rPr lang="fr-FR" dirty="0" err="1"/>
              <a:t>android:layout_height</a:t>
            </a:r>
            <a:r>
              <a:rPr lang="fr-FR" dirty="0"/>
              <a:t>="</a:t>
            </a:r>
            <a:r>
              <a:rPr lang="fr-FR" dirty="0" err="1"/>
              <a:t>fill_parent</a:t>
            </a:r>
            <a:r>
              <a:rPr lang="fr-FR" dirty="0"/>
              <a:t>"</a:t>
            </a:r>
          </a:p>
          <a:p>
            <a:r>
              <a:rPr lang="fr-FR" dirty="0"/>
              <a:t>        </a:t>
            </a:r>
            <a:r>
              <a:rPr lang="fr-FR" dirty="0" err="1">
                <a:solidFill>
                  <a:srgbClr val="FFFF00"/>
                </a:solidFill>
              </a:rPr>
              <a:t>android:name</a:t>
            </a:r>
            <a:r>
              <a:rPr lang="fr-FR" dirty="0" smtClean="0"/>
              <a:t>="</a:t>
            </a:r>
            <a:r>
              <a:rPr lang="fr-FR" dirty="0"/>
              <a:t> </a:t>
            </a:r>
            <a:r>
              <a:rPr lang="fr-FR" b="1" dirty="0" err="1" smtClean="0">
                <a:solidFill>
                  <a:srgbClr val="92D050"/>
                </a:solidFill>
              </a:rPr>
              <a:t>com.openclassrooms.MainFragment</a:t>
            </a:r>
            <a:r>
              <a:rPr lang="fr-FR" dirty="0" smtClean="0"/>
              <a:t>"</a:t>
            </a:r>
            <a:endParaRPr lang="fr-FR" dirty="0"/>
          </a:p>
          <a:p>
            <a:r>
              <a:rPr lang="fr-FR" dirty="0"/>
              <a:t>        </a:t>
            </a:r>
            <a:r>
              <a:rPr lang="fr-FR" dirty="0" err="1"/>
              <a:t>android:orientation</a:t>
            </a:r>
            <a:r>
              <a:rPr lang="fr-FR" dirty="0"/>
              <a:t>="horizontal" &gt;</a:t>
            </a:r>
          </a:p>
          <a:p>
            <a:r>
              <a:rPr lang="fr-FR" dirty="0"/>
              <a:t>    &lt;</a:t>
            </a:r>
            <a:r>
              <a:rPr lang="fr-FR" dirty="0">
                <a:solidFill>
                  <a:srgbClr val="FFC000"/>
                </a:solidFill>
              </a:rPr>
              <a:t>/fragment</a:t>
            </a:r>
            <a:r>
              <a:rPr lang="fr-FR" dirty="0"/>
              <a:t>&gt;</a:t>
            </a:r>
          </a:p>
          <a:p>
            <a:r>
              <a:rPr lang="fr-FR" dirty="0" smtClean="0"/>
              <a:t>&lt;/</a:t>
            </a:r>
            <a:r>
              <a:rPr lang="fr-FR" dirty="0" err="1"/>
              <a:t>LinearLayout</a:t>
            </a:r>
            <a:r>
              <a:rPr lang="fr-FR" dirty="0"/>
              <a:t>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80" y="6186790"/>
            <a:ext cx="9089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L’attribut</a:t>
            </a:r>
            <a:r>
              <a:rPr lang="fr-FR" sz="1600" b="1" dirty="0" smtClean="0">
                <a:solidFill>
                  <a:srgbClr val="212529"/>
                </a:solidFill>
                <a:latin typeface="Verdana" panose="020B0604030504040204" pitchFamily="34" charset="0"/>
              </a:rPr>
              <a:t> « </a:t>
            </a:r>
            <a:r>
              <a:rPr lang="fr-FR" sz="1600" b="1" dirty="0" err="1" smtClean="0">
                <a:solidFill>
                  <a:srgbClr val="212529"/>
                </a:solidFill>
                <a:latin typeface="Verdana" panose="020B0604030504040204" pitchFamily="34" charset="0"/>
              </a:rPr>
              <a:t>android:name</a:t>
            </a:r>
            <a:r>
              <a:rPr lang="fr-FR" sz="1600" b="1" dirty="0" smtClean="0">
                <a:solidFill>
                  <a:srgbClr val="212529"/>
                </a:solidFill>
                <a:latin typeface="Verdana" panose="020B0604030504040204" pitchFamily="34" charset="0"/>
              </a:rPr>
              <a:t> »</a:t>
            </a:r>
            <a:r>
              <a:rPr lang="fr-FR" sz="1600" dirty="0">
                <a:solidFill>
                  <a:srgbClr val="212529"/>
                </a:solidFill>
                <a:latin typeface="Verdana" panose="020B0604030504040204" pitchFamily="34" charset="0"/>
              </a:rPr>
              <a:t> </a:t>
            </a:r>
            <a:r>
              <a:rPr lang="fr-FR" sz="16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permet </a:t>
            </a:r>
            <a:r>
              <a:rPr lang="fr-FR" sz="1600" dirty="0">
                <a:solidFill>
                  <a:srgbClr val="212529"/>
                </a:solidFill>
                <a:latin typeface="Verdana" panose="020B0604030504040204" pitchFamily="34" charset="0"/>
              </a:rPr>
              <a:t>de spécifier </a:t>
            </a:r>
            <a:r>
              <a:rPr lang="fr-FR" sz="16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le nom de la </a:t>
            </a:r>
            <a:r>
              <a:rPr lang="fr-FR" sz="1600" dirty="0">
                <a:solidFill>
                  <a:srgbClr val="212529"/>
                </a:solidFill>
                <a:latin typeface="Verdana" panose="020B0604030504040204" pitchFamily="34" charset="0"/>
              </a:rPr>
              <a:t>classe </a:t>
            </a:r>
            <a:r>
              <a:rPr lang="fr-FR" sz="16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fragment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82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Création et implémentation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80" y="1340768"/>
            <a:ext cx="905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Inter"/>
              </a:rPr>
              <a:t> </a:t>
            </a:r>
            <a:r>
              <a:rPr lang="fr-FR" sz="2400" b="1" u="sng" dirty="0" smtClean="0">
                <a:solidFill>
                  <a:srgbClr val="002060"/>
                </a:solidFill>
                <a:latin typeface="Inter"/>
              </a:rPr>
              <a:t>Créer un fragment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: Création de l'activité qui va accueillir le Fragment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730" y="2158549"/>
            <a:ext cx="805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>
                <a:sym typeface="Wingdings" panose="05000000000000000000" pitchFamily="2" charset="2"/>
              </a:rPr>
              <a:t>Ajouter un fragment par </a:t>
            </a:r>
            <a:r>
              <a:rPr lang="fr-FR" sz="2000" b="1" dirty="0" smtClean="0">
                <a:sym typeface="Wingdings" panose="05000000000000000000" pitchFamily="2" charset="2"/>
              </a:rPr>
              <a:t>programmation</a:t>
            </a:r>
            <a:endParaRPr lang="fr-FR" sz="2000" b="1" dirty="0"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7755" y="28299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52542" y="2785654"/>
            <a:ext cx="773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rgbClr val="212529"/>
                </a:solidFill>
                <a:latin typeface="Verdana" panose="020B0604030504040204" pitchFamily="34" charset="0"/>
              </a:rPr>
              <a:t>Layout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 XML de l'activité</a:t>
            </a: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, 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doit </a:t>
            </a: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inclure 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un élément «  </a:t>
            </a:r>
            <a:r>
              <a:rPr lang="fr-FR" b="1" dirty="0" err="1" smtClean="0">
                <a:solidFill>
                  <a:srgbClr val="212529"/>
                </a:solidFill>
                <a:latin typeface="Verdana" panose="020B0604030504040204" pitchFamily="34" charset="0"/>
              </a:rPr>
              <a:t>FragmentContainerView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 » ou « </a:t>
            </a:r>
            <a:r>
              <a:rPr lang="fr-FR" b="1" dirty="0" smtClean="0">
                <a:solidFill>
                  <a:srgbClr val="212529"/>
                </a:solidFill>
                <a:latin typeface="Verdana" panose="020B0604030504040204" pitchFamily="34" charset="0"/>
              </a:rPr>
              <a:t>fragment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 »</a:t>
            </a:r>
            <a:endParaRPr lang="fr-FR" dirty="0">
              <a:solidFill>
                <a:srgbClr val="212529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542" y="3944635"/>
            <a:ext cx="773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rgbClr val="212529"/>
                </a:solidFill>
                <a:latin typeface="Verdana" panose="020B0604030504040204" pitchFamily="34" charset="0"/>
              </a:rPr>
              <a:t>Layout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 XML de l'activité</a:t>
            </a: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, </a:t>
            </a:r>
            <a:r>
              <a:rPr lang="fr-FR" b="1" dirty="0" smtClean="0">
                <a:solidFill>
                  <a:srgbClr val="212529"/>
                </a:solidFill>
                <a:latin typeface="Verdana" panose="020B0604030504040204" pitchFamily="34" charset="0"/>
              </a:rPr>
              <a:t>ne doit spécifier 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l’attribut «</a:t>
            </a: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 </a:t>
            </a:r>
            <a:r>
              <a:rPr lang="fr-FR" b="1" dirty="0" err="1">
                <a:solidFill>
                  <a:srgbClr val="212529"/>
                </a:solidFill>
                <a:latin typeface="Verdana" panose="020B0604030504040204" pitchFamily="34" charset="0"/>
              </a:rPr>
              <a:t>android:name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 » 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pas de </a:t>
            </a:r>
            <a:r>
              <a:rPr lang="fr-FR" b="1" dirty="0" err="1" smtClean="0">
                <a:solidFill>
                  <a:srgbClr val="212529"/>
                </a:solidFill>
                <a:latin typeface="Verdana" panose="020B0604030504040204" pitchFamily="34" charset="0"/>
              </a:rPr>
              <a:t>android:name</a:t>
            </a:r>
            <a:endParaRPr lang="fr-FR" b="1" dirty="0">
              <a:solidFill>
                <a:srgbClr val="21252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5041652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 </a:t>
            </a:r>
            <a:r>
              <a:rPr lang="fr-FR" b="1" u="sng" dirty="0" err="1">
                <a:solidFill>
                  <a:srgbClr val="212529"/>
                </a:solidFill>
                <a:latin typeface="Verdana" panose="020B0604030504040204" pitchFamily="34" charset="0"/>
              </a:rPr>
              <a:t>Instead</a:t>
            </a: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, un </a:t>
            </a:r>
            <a:r>
              <a:rPr lang="fr-FR" dirty="0" err="1">
                <a:solidFill>
                  <a:srgbClr val="212529"/>
                </a:solidFill>
                <a:latin typeface="Verdana" panose="020B0604030504040204" pitchFamily="34" charset="0"/>
              </a:rPr>
              <a:t>FragmentTransaction</a:t>
            </a: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 est utilisé pour instancier un fragment et l'ajouter 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au </a:t>
            </a:r>
            <a:r>
              <a:rPr lang="fr-FR" dirty="0" err="1" smtClean="0">
                <a:solidFill>
                  <a:srgbClr val="212529"/>
                </a:solidFill>
                <a:latin typeface="Verdana" panose="020B0604030504040204" pitchFamily="34" charset="0"/>
              </a:rPr>
              <a:t>layout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 de l'activité en utilisant l’id du fragment.</a:t>
            </a:r>
            <a:endParaRPr lang="fr-FR" dirty="0">
              <a:solidFill>
                <a:srgbClr val="21252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05911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Fragments: </a:t>
            </a:r>
            <a:r>
              <a:rPr lang="fr-FR" sz="36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Création et implémentation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80" y="1340768"/>
            <a:ext cx="905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060"/>
                </a:solidFill>
                <a:latin typeface="Inter"/>
              </a:rPr>
              <a:t> </a:t>
            </a:r>
            <a:r>
              <a:rPr lang="fr-FR" sz="2400" b="1" u="sng" dirty="0" smtClean="0">
                <a:solidFill>
                  <a:srgbClr val="002060"/>
                </a:solidFill>
                <a:latin typeface="Inter"/>
              </a:rPr>
              <a:t>Créer un fragment</a:t>
            </a:r>
            <a:r>
              <a:rPr lang="fr-FR" sz="2400" b="1" dirty="0">
                <a:solidFill>
                  <a:srgbClr val="002060"/>
                </a:solidFill>
                <a:latin typeface="Inter"/>
              </a:rPr>
              <a:t>: Création de l'activité qui va accueillir le Fragment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730" y="2158549"/>
            <a:ext cx="805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>
                <a:sym typeface="Wingdings" panose="05000000000000000000" pitchFamily="2" charset="2"/>
              </a:rPr>
              <a:t>Ajouter un fragment par </a:t>
            </a:r>
            <a:r>
              <a:rPr lang="fr-FR" sz="2000" b="1" dirty="0" smtClean="0">
                <a:sym typeface="Wingdings" panose="05000000000000000000" pitchFamily="2" charset="2"/>
              </a:rPr>
              <a:t>programmation</a:t>
            </a:r>
            <a:endParaRPr lang="fr-FR" sz="2000" b="1" dirty="0"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7755" y="28299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30466" y="2829997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 </a:t>
            </a:r>
            <a:r>
              <a:rPr lang="fr-FR" b="1" u="sng" dirty="0" err="1">
                <a:solidFill>
                  <a:srgbClr val="212529"/>
                </a:solidFill>
                <a:latin typeface="Verdana" panose="020B0604030504040204" pitchFamily="34" charset="0"/>
              </a:rPr>
              <a:t>Instead</a:t>
            </a: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, un </a:t>
            </a:r>
            <a:r>
              <a:rPr lang="fr-FR" dirty="0" err="1">
                <a:solidFill>
                  <a:srgbClr val="212529"/>
                </a:solidFill>
                <a:latin typeface="Verdana" panose="020B0604030504040204" pitchFamily="34" charset="0"/>
              </a:rPr>
              <a:t>FragmentTransaction</a:t>
            </a:r>
            <a:r>
              <a:rPr lang="fr-FR" dirty="0">
                <a:solidFill>
                  <a:srgbClr val="212529"/>
                </a:solidFill>
                <a:latin typeface="Verdana" panose="020B0604030504040204" pitchFamily="34" charset="0"/>
              </a:rPr>
              <a:t> est utilisé pour instancier un fragment et l'ajouter 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au </a:t>
            </a:r>
            <a:r>
              <a:rPr lang="fr-FR" dirty="0" err="1" smtClean="0">
                <a:solidFill>
                  <a:srgbClr val="212529"/>
                </a:solidFill>
                <a:latin typeface="Verdana" panose="020B0604030504040204" pitchFamily="34" charset="0"/>
              </a:rPr>
              <a:t>layout</a:t>
            </a:r>
            <a:r>
              <a:rPr lang="fr-FR" dirty="0" smtClean="0">
                <a:solidFill>
                  <a:srgbClr val="212529"/>
                </a:solidFill>
                <a:latin typeface="Verdana" panose="020B0604030504040204" pitchFamily="34" charset="0"/>
              </a:rPr>
              <a:t> de l'activité en utilisant l’id du fragment.</a:t>
            </a:r>
            <a:endParaRPr lang="fr-FR" dirty="0">
              <a:solidFill>
                <a:srgbClr val="21252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7757" y="4041044"/>
            <a:ext cx="572621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dirty="0" err="1"/>
              <a:t>android:id</a:t>
            </a:r>
            <a:r>
              <a:rPr lang="fr-FR" sz="2000" dirty="0"/>
              <a:t>="@+id/</a:t>
            </a:r>
            <a:r>
              <a:rPr lang="fr-FR" sz="2000" dirty="0" err="1">
                <a:solidFill>
                  <a:srgbClr val="00CC99"/>
                </a:solidFill>
              </a:rPr>
              <a:t>fragment_container_view</a:t>
            </a:r>
            <a:r>
              <a:rPr lang="fr-FR" sz="2000" dirty="0"/>
              <a:t>"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676943"/>
            <a:ext cx="832964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err="1"/>
              <a:t>getSupportFragmentManager</a:t>
            </a:r>
            <a:r>
              <a:rPr lang="fr-FR" dirty="0"/>
              <a:t>().</a:t>
            </a:r>
            <a:r>
              <a:rPr lang="fr-FR" dirty="0" err="1"/>
              <a:t>beginTransaction</a:t>
            </a:r>
            <a:r>
              <a:rPr lang="fr-FR" dirty="0"/>
              <a:t>()</a:t>
            </a:r>
          </a:p>
          <a:p>
            <a:r>
              <a:rPr lang="fr-FR" dirty="0"/>
              <a:t>                .</a:t>
            </a:r>
            <a:r>
              <a:rPr lang="fr-FR" dirty="0" err="1"/>
              <a:t>setReorderingAllowed</a:t>
            </a:r>
            <a:r>
              <a:rPr lang="fr-FR" dirty="0"/>
              <a:t>(</a:t>
            </a:r>
            <a:r>
              <a:rPr lang="fr-FR" dirty="0" err="1"/>
              <a:t>true</a:t>
            </a:r>
            <a:r>
              <a:rPr lang="fr-FR" dirty="0"/>
              <a:t>)</a:t>
            </a:r>
          </a:p>
          <a:p>
            <a:r>
              <a:rPr lang="fr-FR" dirty="0"/>
              <a:t>                .</a:t>
            </a:r>
            <a:r>
              <a:rPr lang="fr-FR" dirty="0" err="1"/>
              <a:t>add</a:t>
            </a:r>
            <a:r>
              <a:rPr lang="fr-FR" dirty="0"/>
              <a:t>(</a:t>
            </a:r>
            <a:r>
              <a:rPr lang="fr-FR" b="1" dirty="0" err="1">
                <a:solidFill>
                  <a:srgbClr val="00CC99"/>
                </a:solidFill>
              </a:rPr>
              <a:t>R.id.fragment_container_view</a:t>
            </a:r>
            <a:r>
              <a:rPr lang="fr-FR" dirty="0"/>
              <a:t>, </a:t>
            </a:r>
            <a:r>
              <a:rPr lang="fr-FR" dirty="0" err="1"/>
              <a:t>ExampleFragment.class</a:t>
            </a:r>
            <a:r>
              <a:rPr lang="fr-FR" dirty="0"/>
              <a:t>, </a:t>
            </a:r>
            <a:r>
              <a:rPr lang="fr-FR" dirty="0" err="1"/>
              <a:t>null</a:t>
            </a:r>
            <a:r>
              <a:rPr lang="fr-FR" dirty="0"/>
              <a:t>)</a:t>
            </a:r>
          </a:p>
          <a:p>
            <a:r>
              <a:rPr lang="fr-FR" dirty="0"/>
              <a:t>                .commit();</a:t>
            </a:r>
          </a:p>
        </p:txBody>
      </p:sp>
    </p:spTree>
    <p:extLst>
      <p:ext uri="{BB962C8B-B14F-4D97-AF65-F5344CB8AC3E}">
        <p14:creationId xmlns:p14="http://schemas.microsoft.com/office/powerpoint/2010/main" val="18752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42479" y="1556792"/>
            <a:ext cx="5598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Il existe plusieurs types d’adaptateurs: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60" y="2530467"/>
            <a:ext cx="9001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err="1" smtClean="0"/>
              <a:t>ArrayAdapter</a:t>
            </a:r>
            <a:r>
              <a:rPr lang="fr-FR" sz="2400" b="1" dirty="0" smtClean="0"/>
              <a:t>&lt;T&gt;: </a:t>
            </a:r>
            <a:r>
              <a:rPr lang="fr-FR" sz="2400" dirty="0" smtClean="0"/>
              <a:t>pour tous les types de tableaux ;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r>
              <a:rPr lang="fr-FR" sz="2400" dirty="0" smtClean="0"/>
              <a:t>• </a:t>
            </a:r>
            <a:r>
              <a:rPr lang="fr-FR" sz="2400" b="1" dirty="0" err="1" smtClean="0"/>
              <a:t>BaseAdapter</a:t>
            </a:r>
            <a:r>
              <a:rPr lang="fr-FR" sz="2400" dirty="0" smtClean="0"/>
              <a:t>:  pour créer des adaptateurs personnalisés ;</a:t>
            </a:r>
          </a:p>
          <a:p>
            <a:endParaRPr lang="fr-FR" sz="2400" dirty="0" smtClean="0"/>
          </a:p>
          <a:p>
            <a:r>
              <a:rPr lang="fr-FR" sz="2400" dirty="0" smtClean="0"/>
              <a:t>• </a:t>
            </a:r>
            <a:r>
              <a:rPr lang="fr-FR" sz="2400" b="1" dirty="0" err="1" smtClean="0"/>
              <a:t>CursorAdapter</a:t>
            </a:r>
            <a:r>
              <a:rPr lang="fr-FR" sz="2400" dirty="0" smtClean="0"/>
              <a:t>:  pour traiter les données de type </a:t>
            </a:r>
            <a:r>
              <a:rPr lang="fr-FR" sz="2400" dirty="0" err="1" smtClean="0"/>
              <a:t>Cursor</a:t>
            </a:r>
            <a:r>
              <a:rPr lang="fr-FR" sz="2400" dirty="0" smtClean="0"/>
              <a:t>;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112"/>
            <a:ext cx="8386529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Dynamique : </a:t>
            </a:r>
            <a:r>
              <a:rPr lang="fr-FR" sz="3200" b="1" kern="1200" dirty="0" smtClean="0">
                <a:latin typeface="Times New Roman" pitchFamily="18" charset="0"/>
                <a:cs typeface="Times New Roman" pitchFamily="18" charset="0"/>
              </a:rPr>
              <a:t>Adaptateurs (Adapter)</a:t>
            </a:r>
            <a:endParaRPr lang="fr-FR" sz="3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00108"/>
            <a:ext cx="9144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Use case</a:t>
            </a:r>
            <a:r>
              <a:rPr lang="fr-FR" sz="2400" dirty="0"/>
              <a:t>: </a:t>
            </a:r>
            <a:endParaRPr lang="fr-FR" sz="2400" dirty="0" smtClean="0"/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              </a:t>
            </a:r>
            <a:r>
              <a:rPr lang="fr-FR" sz="2400" dirty="0" smtClean="0"/>
              <a:t>- </a:t>
            </a:r>
            <a:r>
              <a:rPr lang="fr-FR" sz="2400" dirty="0" smtClean="0"/>
              <a:t>pour fournir </a:t>
            </a:r>
            <a:r>
              <a:rPr lang="fr-FR" sz="2400" dirty="0"/>
              <a:t>des </a:t>
            </a:r>
            <a:r>
              <a:rPr lang="fr-FR" sz="2400" dirty="0" smtClean="0"/>
              <a:t>vues (éléments) </a:t>
            </a:r>
            <a:r>
              <a:rPr lang="fr-FR" sz="2400" dirty="0"/>
              <a:t>pour </a:t>
            </a:r>
            <a:r>
              <a:rPr lang="fr-FR" sz="2400" dirty="0" smtClean="0"/>
              <a:t>un </a:t>
            </a:r>
            <a:r>
              <a:rPr lang="en-US" sz="2400" b="1" dirty="0" smtClean="0"/>
              <a:t>list-based</a:t>
            </a:r>
            <a:r>
              <a:rPr lang="en-US" sz="2400" dirty="0" smtClean="0"/>
              <a:t> </a:t>
            </a:r>
            <a:r>
              <a:rPr lang="fr-FR" sz="2400" b="1" dirty="0" smtClean="0">
                <a:cs typeface="Times New Roman" pitchFamily="18" charset="0"/>
              </a:rPr>
              <a:t> </a:t>
            </a:r>
            <a:r>
              <a:rPr lang="fr-FR" sz="2400" b="1" dirty="0" err="1" smtClean="0">
                <a:cs typeface="Times New Roman" pitchFamily="18" charset="0"/>
              </a:rPr>
              <a:t>AdapterView</a:t>
            </a:r>
            <a:r>
              <a:rPr lang="fr-FR" sz="2400" b="1" dirty="0" smtClean="0">
                <a:cs typeface="Times New Roman" pitchFamily="18" charset="0"/>
              </a:rPr>
              <a:t> </a:t>
            </a:r>
            <a:r>
              <a:rPr lang="fr-FR" sz="2400" b="1" dirty="0" smtClean="0">
                <a:cs typeface="Times New Roman" pitchFamily="18" charset="0"/>
              </a:rPr>
              <a:t>: </a:t>
            </a:r>
            <a:r>
              <a:rPr lang="en-US" sz="2400" dirty="0" err="1"/>
              <a:t>ListView</a:t>
            </a:r>
            <a:r>
              <a:rPr lang="en-US" sz="2400" dirty="0"/>
              <a:t> or Spinner</a:t>
            </a:r>
            <a:endParaRPr lang="fr-FR" sz="2400" dirty="0"/>
          </a:p>
          <a:p>
            <a:pPr algn="just"/>
            <a:endParaRPr lang="fr-FR" sz="2400" b="1" dirty="0" smtClean="0">
              <a:cs typeface="Times New Roman" pitchFamily="18" charset="0"/>
            </a:endParaRPr>
          </a:p>
          <a:p>
            <a:pPr marL="1257300" algn="just"/>
            <a:r>
              <a:rPr lang="fr-FR" sz="2400" dirty="0" smtClean="0"/>
              <a:t>    - </a:t>
            </a:r>
            <a:r>
              <a:rPr lang="fr-FR" sz="2400" dirty="0" smtClean="0"/>
              <a:t>quand la </a:t>
            </a:r>
            <a:r>
              <a:rPr lang="fr-FR" sz="2400" b="1" dirty="0" smtClean="0"/>
              <a:t>source de données </a:t>
            </a:r>
            <a:r>
              <a:rPr lang="fr-FR" sz="2400" dirty="0" smtClean="0"/>
              <a:t>retourne un </a:t>
            </a:r>
            <a:r>
              <a:rPr lang="fr-FR" sz="2400" b="1" dirty="0" smtClean="0"/>
              <a:t>tableau</a:t>
            </a:r>
            <a:r>
              <a:rPr lang="fr-FR" sz="2400" dirty="0" smtClean="0"/>
              <a:t> </a:t>
            </a:r>
          </a:p>
          <a:p>
            <a:pPr algn="just"/>
            <a:endParaRPr lang="fr-FR" sz="2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endParaRPr lang="fr-FR" sz="900" dirty="0" smtClean="0"/>
          </a:p>
          <a:p>
            <a:pPr marL="719138" indent="-457200" algn="just">
              <a:buFontTx/>
              <a:buAutoNum type="arabicParenR"/>
            </a:pPr>
            <a:r>
              <a:rPr lang="fr-FR" sz="2300" b="1" dirty="0" smtClean="0"/>
              <a:t>créer l’adaptateur</a:t>
            </a:r>
            <a:r>
              <a:rPr lang="fr-FR" sz="2300" dirty="0" smtClean="0"/>
              <a:t>: </a:t>
            </a:r>
            <a:r>
              <a:rPr lang="fr-FR" sz="2400" dirty="0">
                <a:cs typeface="Times New Roman" pitchFamily="18" charset="0"/>
              </a:rPr>
              <a:t> hérite de la </a:t>
            </a:r>
            <a:r>
              <a:rPr lang="fr-FR" sz="2400" dirty="0" smtClean="0">
                <a:cs typeface="Times New Roman" pitchFamily="18" charset="0"/>
              </a:rPr>
              <a:t>classe « </a:t>
            </a:r>
            <a:r>
              <a:rPr lang="fr-FR" sz="2400" b="1" dirty="0" err="1" smtClean="0"/>
              <a:t>ArrayAdapter</a:t>
            </a:r>
            <a:r>
              <a:rPr lang="fr-FR" sz="2400" b="1" dirty="0" smtClean="0"/>
              <a:t>&lt;T&gt; (</a:t>
            </a:r>
            <a:r>
              <a:rPr lang="fr-FR" sz="2400" b="1" dirty="0" err="1" smtClean="0">
                <a:solidFill>
                  <a:srgbClr val="202124"/>
                </a:solidFill>
                <a:latin typeface="Roboto"/>
              </a:rPr>
              <a:t>android.widget.ArrayAdapter</a:t>
            </a:r>
            <a:r>
              <a:rPr lang="fr-FR" sz="2400" b="1" dirty="0" smtClean="0"/>
              <a:t>)»</a:t>
            </a:r>
            <a:endParaRPr lang="fr-FR" sz="2400" b="1" dirty="0">
              <a:cs typeface="Times New Roman" pitchFamily="18" charset="0"/>
            </a:endParaRPr>
          </a:p>
          <a:p>
            <a:pPr marL="719138" indent="-457200" algn="just">
              <a:buAutoNum type="arabicParenR"/>
            </a:pPr>
            <a:endParaRPr lang="fr-FR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1520" y="5214972"/>
            <a:ext cx="79396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dirty="0"/>
              <a:t> </a:t>
            </a:r>
            <a:r>
              <a:rPr lang="fr-FR" sz="2300" dirty="0" smtClean="0"/>
              <a:t>2)</a:t>
            </a:r>
            <a:r>
              <a:rPr lang="fr-FR" sz="2300" dirty="0"/>
              <a:t> </a:t>
            </a:r>
            <a:r>
              <a:rPr lang="fr-FR" sz="2300" b="1" dirty="0" smtClean="0"/>
              <a:t>Associer l’adaptateur </a:t>
            </a:r>
            <a:r>
              <a:rPr lang="fr-FR" sz="2300" dirty="0"/>
              <a:t>à un </a:t>
            </a:r>
            <a:r>
              <a:rPr lang="en-US" sz="2300" dirty="0"/>
              <a:t>list-based </a:t>
            </a:r>
            <a:r>
              <a:rPr lang="en-US" sz="2300" dirty="0" smtClean="0"/>
              <a:t>widget</a:t>
            </a:r>
            <a:endParaRPr lang="fr-FR" sz="23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89497"/>
            <a:ext cx="838652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Dynamique : </a:t>
            </a:r>
            <a:r>
              <a:rPr lang="fr-FR" sz="3200" b="1" kern="1200" dirty="0" err="1" smtClean="0">
                <a:latin typeface="Times New Roman" pitchFamily="18" charset="0"/>
                <a:cs typeface="Times New Roman" pitchFamily="18" charset="0"/>
              </a:rPr>
              <a:t>ArrayAdapter</a:t>
            </a:r>
            <a:endParaRPr lang="fr-FR" sz="3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23" y="3039343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HOW</a:t>
            </a:r>
            <a:r>
              <a:rPr lang="fr-FR" sz="2400" dirty="0" smtClean="0"/>
              <a:t>: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66628"/>
            <a:ext cx="8931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4838" indent="-342900">
              <a:buFont typeface="Arial" panose="020B0604020202020204" pitchFamily="34" charset="0"/>
              <a:buChar char="•"/>
            </a:pPr>
            <a:r>
              <a:rPr lang="fr-FR" sz="2300" dirty="0" smtClean="0"/>
              <a:t>Création </a:t>
            </a:r>
            <a:r>
              <a:rPr lang="fr-FR" sz="2300" dirty="0"/>
              <a:t>de </a:t>
            </a:r>
            <a:r>
              <a:rPr lang="fr-FR" sz="2300" dirty="0" smtClean="0"/>
              <a:t>l’adaptateur </a:t>
            </a:r>
            <a:r>
              <a:rPr lang="fr-FR" sz="2300" b="1" dirty="0"/>
              <a:t>(+ </a:t>
            </a:r>
            <a:r>
              <a:rPr lang="fr-FR" sz="2300" b="1" dirty="0" smtClean="0"/>
              <a:t>constructeurs</a:t>
            </a:r>
            <a:r>
              <a:rPr lang="fr-FR" sz="2300" dirty="0" smtClean="0"/>
              <a:t>)</a:t>
            </a:r>
            <a:endParaRPr lang="fr-FR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4463" y="5142964"/>
            <a:ext cx="911200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/>
              <a:t> Association de l’adaptateur à un « </a:t>
            </a:r>
            <a:r>
              <a:rPr lang="fr-FR" sz="2300" dirty="0" err="1" smtClean="0"/>
              <a:t>viewadapter</a:t>
            </a:r>
            <a:r>
              <a:rPr lang="fr-FR" sz="2300" dirty="0" smtClean="0"/>
              <a:t> » de type </a:t>
            </a:r>
            <a:r>
              <a:rPr lang="fr-FR" sz="2300" dirty="0" err="1" smtClean="0"/>
              <a:t>ListView</a:t>
            </a:r>
            <a:endParaRPr lang="fr-FR" sz="2300" dirty="0"/>
          </a:p>
        </p:txBody>
      </p:sp>
      <p:sp>
        <p:nvSpPr>
          <p:cNvPr id="20" name="Rectangle 19"/>
          <p:cNvSpPr/>
          <p:nvPr/>
        </p:nvSpPr>
        <p:spPr>
          <a:xfrm>
            <a:off x="0" y="3933056"/>
            <a:ext cx="9144000" cy="10156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String</a:t>
            </a:r>
            <a:r>
              <a:rPr lang="fr-FR" dirty="0" smtClean="0">
                <a:latin typeface="Arial Narrow" pitchFamily="34" charset="0"/>
              </a:rPr>
              <a:t>[] </a:t>
            </a:r>
            <a:r>
              <a:rPr lang="fr-FR" sz="2000" b="1" dirty="0" smtClean="0">
                <a:solidFill>
                  <a:srgbClr val="92D050"/>
                </a:solidFill>
                <a:latin typeface="Arial Narrow" pitchFamily="34" charset="0"/>
              </a:rPr>
              <a:t>tableau</a:t>
            </a:r>
            <a:r>
              <a:rPr lang="fr-FR" sz="2000" dirty="0" smtClean="0">
                <a:solidFill>
                  <a:srgbClr val="92D050"/>
                </a:solidFill>
                <a:latin typeface="Arial Narrow" pitchFamily="34" charset="0"/>
              </a:rPr>
              <a:t> </a:t>
            </a:r>
            <a:r>
              <a:rPr lang="fr-FR" dirty="0" smtClean="0">
                <a:latin typeface="Arial Narrow" pitchFamily="34" charset="0"/>
              </a:rPr>
              <a:t>= new String[]{"Un" ,"Deux" ,"Trois" ,"</a:t>
            </a:r>
            <a:r>
              <a:rPr lang="fr-FR" dirty="0" err="1" smtClean="0">
                <a:latin typeface="Arial Narrow" pitchFamily="34" charset="0"/>
              </a:rPr>
              <a:t>Quatre","Cinq</a:t>
            </a:r>
            <a:r>
              <a:rPr lang="fr-FR" dirty="0" smtClean="0">
                <a:latin typeface="Arial Narrow" pitchFamily="34" charset="0"/>
              </a:rPr>
              <a:t>" ,"Six" ,"Sept" ,"</a:t>
            </a:r>
            <a:r>
              <a:rPr lang="fr-FR" dirty="0" err="1" smtClean="0">
                <a:latin typeface="Arial Narrow" pitchFamily="34" charset="0"/>
              </a:rPr>
              <a:t>Huit","Neuf</a:t>
            </a:r>
            <a:r>
              <a:rPr lang="fr-FR" dirty="0" smtClean="0">
                <a:latin typeface="Arial Narrow" pitchFamily="34" charset="0"/>
              </a:rPr>
              <a:t>" ,"Dix"};</a:t>
            </a:r>
          </a:p>
          <a:p>
            <a:r>
              <a:rPr lang="fr-FR" dirty="0" err="1" smtClean="0">
                <a:solidFill>
                  <a:srgbClr val="FFFF00"/>
                </a:solidFill>
                <a:latin typeface="Arial Narrow" pitchFamily="34" charset="0"/>
              </a:rPr>
              <a:t>ArrayAdapter</a:t>
            </a:r>
            <a:r>
              <a:rPr lang="fr-FR" dirty="0" smtClean="0">
                <a:solidFill>
                  <a:srgbClr val="FFFF00"/>
                </a:solidFill>
                <a:latin typeface="Arial Narrow" pitchFamily="34" charset="0"/>
              </a:rPr>
              <a:t>&lt;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String</a:t>
            </a:r>
            <a:r>
              <a:rPr lang="fr-FR" dirty="0" smtClean="0">
                <a:solidFill>
                  <a:srgbClr val="FFFF00"/>
                </a:solidFill>
                <a:latin typeface="Arial Narrow" pitchFamily="34" charset="0"/>
              </a:rPr>
              <a:t>&gt; </a:t>
            </a:r>
            <a:r>
              <a:rPr lang="fr-FR" dirty="0" smtClean="0">
                <a:latin typeface="Arial Narrow" pitchFamily="34" charset="0"/>
              </a:rPr>
              <a:t>adapter =</a:t>
            </a:r>
            <a:r>
              <a:rPr lang="fr-FR" dirty="0" smtClean="0">
                <a:solidFill>
                  <a:srgbClr val="FF0000"/>
                </a:solidFill>
                <a:latin typeface="Arial Narrow" pitchFamily="34" charset="0"/>
              </a:rPr>
              <a:t>new </a:t>
            </a:r>
            <a:r>
              <a:rPr lang="fr-FR" dirty="0" err="1" smtClean="0">
                <a:solidFill>
                  <a:srgbClr val="FFFF00"/>
                </a:solidFill>
                <a:latin typeface="Arial Narrow" pitchFamily="34" charset="0"/>
              </a:rPr>
              <a:t>ArrayAdapter</a:t>
            </a:r>
            <a:r>
              <a:rPr lang="fr-FR" dirty="0" smtClean="0">
                <a:solidFill>
                  <a:srgbClr val="FFFF00"/>
                </a:solidFill>
                <a:latin typeface="Arial Narrow" pitchFamily="34" charset="0"/>
              </a:rPr>
              <a:t>&lt;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String</a:t>
            </a:r>
            <a:r>
              <a:rPr lang="fr-FR" dirty="0" smtClean="0">
                <a:solidFill>
                  <a:srgbClr val="FFFF00"/>
                </a:solidFill>
                <a:latin typeface="Arial Narrow" pitchFamily="34" charset="0"/>
              </a:rPr>
              <a:t>&gt;(</a:t>
            </a:r>
            <a:r>
              <a:rPr lang="fr-FR" dirty="0" smtClean="0">
                <a:solidFill>
                  <a:srgbClr val="FF0000"/>
                </a:solidFill>
                <a:latin typeface="Arial Narrow" pitchFamily="34" charset="0"/>
              </a:rPr>
              <a:t>this</a:t>
            </a:r>
            <a:r>
              <a:rPr lang="fr-FR" dirty="0" smtClean="0">
                <a:latin typeface="Arial Narrow" pitchFamily="34" charset="0"/>
              </a:rPr>
              <a:t>,</a:t>
            </a:r>
            <a:r>
              <a:rPr lang="fr-FR" sz="2000" b="1" dirty="0" smtClean="0">
                <a:solidFill>
                  <a:srgbClr val="FFC000"/>
                </a:solidFill>
                <a:latin typeface="Arial Narrow" pitchFamily="34" charset="0"/>
              </a:rPr>
              <a:t>android.R.layout.simple_list_item_1</a:t>
            </a:r>
            <a:r>
              <a:rPr lang="fr-FR" dirty="0" smtClean="0">
                <a:latin typeface="Arial Narrow" pitchFamily="34" charset="0"/>
              </a:rPr>
              <a:t>, </a:t>
            </a:r>
            <a:r>
              <a:rPr lang="fr-FR" sz="2000" b="1" dirty="0" smtClean="0">
                <a:solidFill>
                  <a:srgbClr val="92D050"/>
                </a:solidFill>
                <a:latin typeface="Arial Narrow" pitchFamily="34" charset="0"/>
              </a:rPr>
              <a:t>tableau</a:t>
            </a:r>
            <a:r>
              <a:rPr lang="fr-FR" dirty="0" smtClean="0">
                <a:latin typeface="Arial Narrow" pitchFamily="34" charset="0"/>
              </a:rPr>
              <a:t>);</a:t>
            </a:r>
            <a:endParaRPr lang="fr-FR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724" y="5810394"/>
            <a:ext cx="7215238" cy="642942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89497"/>
            <a:ext cx="838652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Dynamique : </a:t>
            </a:r>
            <a:r>
              <a:rPr lang="fr-FR" sz="3200" b="1" kern="1200" dirty="0" err="1" smtClean="0">
                <a:latin typeface="Times New Roman" pitchFamily="18" charset="0"/>
                <a:cs typeface="Times New Roman" pitchFamily="18" charset="0"/>
              </a:rPr>
              <a:t>ArrayAdapter</a:t>
            </a:r>
            <a:endParaRPr lang="fr-FR" sz="3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4921" y="1997805"/>
            <a:ext cx="903641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7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 </a:t>
            </a:r>
            <a:r>
              <a:rPr lang="fr-FR" b="1" dirty="0"/>
              <a:t>Contexte</a:t>
            </a:r>
            <a:r>
              <a:rPr lang="fr-FR" dirty="0"/>
              <a:t>: instance de l’activité où il évolue </a:t>
            </a:r>
            <a:endParaRPr lang="fr-FR" dirty="0" smtClean="0"/>
          </a:p>
          <a:p>
            <a:pPr marL="1155700" indent="-342900" algn="just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349375" indent="-536575" algn="just"/>
            <a:r>
              <a:rPr lang="fr-FR" dirty="0"/>
              <a:t>•  </a:t>
            </a:r>
            <a:r>
              <a:rPr lang="fr-FR" b="1" dirty="0" smtClean="0"/>
              <a:t>ressource: </a:t>
            </a:r>
            <a:r>
              <a:rPr lang="fr-FR" dirty="0" smtClean="0"/>
              <a:t>id </a:t>
            </a:r>
            <a:r>
              <a:rPr lang="fr-FR" dirty="0"/>
              <a:t>de </a:t>
            </a:r>
            <a:r>
              <a:rPr lang="fr-FR" b="1" dirty="0" err="1"/>
              <a:t>Layout</a:t>
            </a:r>
            <a:r>
              <a:rPr lang="fr-FR" b="1" dirty="0"/>
              <a:t> avec un </a:t>
            </a:r>
            <a:r>
              <a:rPr lang="fr-FR" b="1" dirty="0" err="1"/>
              <a:t>textView</a:t>
            </a:r>
            <a:r>
              <a:rPr lang="fr-FR" b="1" dirty="0"/>
              <a:t> </a:t>
            </a:r>
            <a:r>
              <a:rPr lang="fr-FR" dirty="0"/>
              <a:t>pour chaque chaîne du </a:t>
            </a:r>
            <a:r>
              <a:rPr lang="fr-FR" dirty="0" smtClean="0"/>
              <a:t>tableau</a:t>
            </a:r>
            <a:r>
              <a:rPr lang="fr-FR" dirty="0"/>
              <a:t> </a:t>
            </a:r>
            <a:r>
              <a:rPr lang="fr-FR" dirty="0" smtClean="0"/>
              <a:t>ou</a:t>
            </a:r>
            <a:r>
              <a:rPr lang="fr-FR" dirty="0" smtClean="0"/>
              <a:t> </a:t>
            </a:r>
            <a:r>
              <a:rPr lang="fr-FR" b="1" dirty="0"/>
              <a:t>ressource prédéfinie</a:t>
            </a:r>
            <a:r>
              <a:rPr lang="fr-FR" dirty="0"/>
              <a:t>: « </a:t>
            </a:r>
            <a:r>
              <a:rPr lang="fr-FR" sz="2000" b="1" dirty="0">
                <a:solidFill>
                  <a:srgbClr val="006666"/>
                </a:solidFill>
              </a:rPr>
              <a:t>android.R.layout.simple_list_item_1</a:t>
            </a:r>
            <a:r>
              <a:rPr lang="fr-FR" sz="2000" dirty="0">
                <a:solidFill>
                  <a:srgbClr val="006666"/>
                </a:solidFill>
              </a:rPr>
              <a:t> </a:t>
            </a:r>
            <a:r>
              <a:rPr lang="fr-FR" dirty="0" smtClean="0"/>
              <a:t>»</a:t>
            </a:r>
          </a:p>
          <a:p>
            <a:pPr marL="1349375" indent="-536575" algn="just"/>
            <a:endParaRPr lang="fr-FR" sz="1050" dirty="0"/>
          </a:p>
          <a:p>
            <a:pPr marL="3222625" indent="-2409825" algn="just"/>
            <a:r>
              <a:rPr lang="fr-FR" dirty="0"/>
              <a:t>• </a:t>
            </a:r>
            <a:r>
              <a:rPr lang="fr-FR" b="1" dirty="0"/>
              <a:t>String[] </a:t>
            </a:r>
            <a:r>
              <a:rPr lang="fr-FR" b="1" dirty="0" err="1"/>
              <a:t>objects</a:t>
            </a:r>
            <a:r>
              <a:rPr lang="fr-FR" dirty="0"/>
              <a:t>: éléments à insérer (les données sous forme d’un tableau de chaînes de caractères)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1475037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Main </a:t>
            </a:r>
            <a:r>
              <a:rPr lang="fr-FR" sz="2000" b="1" dirty="0"/>
              <a:t>arguments </a:t>
            </a:r>
            <a:r>
              <a:rPr lang="fr-FR" sz="2000" dirty="0"/>
              <a:t>for </a:t>
            </a:r>
            <a:r>
              <a:rPr lang="fr-FR" sz="2000" dirty="0" smtClean="0"/>
              <a:t>an « </a:t>
            </a:r>
            <a:r>
              <a:rPr lang="fr-FR" sz="2000" dirty="0" err="1" smtClean="0"/>
              <a:t>constructor</a:t>
            </a:r>
            <a:r>
              <a:rPr lang="fr-FR" sz="2000" dirty="0" smtClean="0"/>
              <a:t> »: </a:t>
            </a:r>
          </a:p>
        </p:txBody>
      </p:sp>
    </p:spTree>
    <p:extLst>
      <p:ext uri="{BB962C8B-B14F-4D97-AF65-F5344CB8AC3E}">
        <p14:creationId xmlns:p14="http://schemas.microsoft.com/office/powerpoint/2010/main" val="30358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21016</TotalTime>
  <Words>3133</Words>
  <Application>Microsoft Office PowerPoint</Application>
  <PresentationFormat>Affichage à l'écran (4:3)</PresentationFormat>
  <Paragraphs>721</Paragraphs>
  <Slides>64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84" baseType="lpstr">
      <vt:lpstr>Arial Unicode MS</vt:lpstr>
      <vt:lpstr>Arial</vt:lpstr>
      <vt:lpstr>Arial</vt:lpstr>
      <vt:lpstr>Arial Black</vt:lpstr>
      <vt:lpstr>Arial Narrow</vt:lpstr>
      <vt:lpstr>ArialMT</vt:lpstr>
      <vt:lpstr>Inter</vt:lpstr>
      <vt:lpstr>Lato</vt:lpstr>
      <vt:lpstr>Montserrat</vt:lpstr>
      <vt:lpstr>PT Sans</vt:lpstr>
      <vt:lpstr>Roboto</vt:lpstr>
      <vt:lpstr>Roboto Mono</vt:lpstr>
      <vt:lpstr>Segoe UI</vt:lpstr>
      <vt:lpstr>Segoe UI Semibold</vt:lpstr>
      <vt:lpstr>system-ui</vt:lpstr>
      <vt:lpstr>Times New Roman</vt:lpstr>
      <vt:lpstr>Verdana</vt:lpstr>
      <vt:lpstr>Wingdings</vt:lpstr>
      <vt:lpstr>YanoneKaffeesatz-Light</vt:lpstr>
      <vt:lpstr>Pixel</vt:lpstr>
      <vt:lpstr> Interface utilisateur Graphique avancée pour application mobile  </vt:lpstr>
      <vt:lpstr>Composants IHM avancés</vt:lpstr>
      <vt:lpstr>Layout Dynamique : Adaptateurs</vt:lpstr>
      <vt:lpstr>Layout Dynamique</vt:lpstr>
      <vt:lpstr>Layout Dynamique : Adaptateurs (Adapter)</vt:lpstr>
      <vt:lpstr>Layout Dynamique: Remplissage d’un Adapter View </vt:lpstr>
      <vt:lpstr>Layout Dynamique : Adaptateurs (Adapter)</vt:lpstr>
      <vt:lpstr>Présentation PowerPoint</vt:lpstr>
      <vt:lpstr>Présentation PowerPoint</vt:lpstr>
      <vt:lpstr>Présentation PowerPoint</vt:lpstr>
      <vt:lpstr>Présentation PowerPoint</vt:lpstr>
      <vt:lpstr>Vues à adaptateurs « AdapterView »</vt:lpstr>
      <vt:lpstr>Présentation PowerPoint</vt:lpstr>
      <vt:lpstr>Présentation PowerPoint</vt:lpstr>
      <vt:lpstr>Présentation PowerPoint</vt:lpstr>
      <vt:lpstr>Vues à adaptateurs « AdapterView »</vt:lpstr>
      <vt:lpstr>Liste Déroulante (Spinner)</vt:lpstr>
      <vt:lpstr>Liste Déroulante (Spinner)</vt:lpstr>
      <vt:lpstr>Liste Déroulante (Spinner)</vt:lpstr>
      <vt:lpstr>Liste Déroulante (Spinner)</vt:lpstr>
      <vt:lpstr>Gallery</vt:lpstr>
      <vt:lpstr>Gallery</vt:lpstr>
      <vt:lpstr>Gallery</vt:lpstr>
      <vt:lpstr>Gallery</vt:lpstr>
      <vt:lpstr>Gallery</vt:lpstr>
      <vt:lpstr>Gallery</vt:lpstr>
      <vt:lpstr>Rappel</vt:lpstr>
      <vt:lpstr>Menu d’application</vt:lpstr>
      <vt:lpstr>Menu d’application</vt:lpstr>
      <vt:lpstr>Menu d’application</vt:lpstr>
      <vt:lpstr>Menu d’application</vt:lpstr>
      <vt:lpstr>Action Bar (app bar)</vt:lpstr>
      <vt:lpstr>Action Bar (app bar)</vt:lpstr>
      <vt:lpstr>Action Bar (app bar)</vt:lpstr>
      <vt:lpstr>Menu d’Options et Action Bar</vt:lpstr>
      <vt:lpstr>Menu d’Options et Action Bar</vt:lpstr>
      <vt:lpstr>Menu d’Options et Action Bar</vt:lpstr>
      <vt:lpstr>Menu d’Options et Action Bar</vt:lpstr>
      <vt:lpstr>Menu d’Options et Action Bar</vt:lpstr>
      <vt:lpstr>Menu d’Options et Action Bar</vt:lpstr>
      <vt:lpstr>Menu d’Options et Action Bar</vt:lpstr>
      <vt:lpstr>Menu d’Options et Action Bar</vt:lpstr>
      <vt:lpstr>Menu d’Options et Action Bar</vt:lpstr>
      <vt:lpstr>Menu d’Options et Action Bar</vt:lpstr>
      <vt:lpstr>Menu d’Options et Action Bar</vt:lpstr>
      <vt:lpstr>Menu popup</vt:lpstr>
      <vt:lpstr>Menu popup</vt:lpstr>
      <vt:lpstr>Menu popup</vt:lpstr>
      <vt:lpstr>Menu popup</vt:lpstr>
      <vt:lpstr>Menu popup</vt:lpstr>
      <vt:lpstr>Menu popup</vt:lpstr>
      <vt:lpstr>Menu popup</vt:lpstr>
      <vt:lpstr>Menu popup</vt:lpstr>
      <vt:lpstr>Fragments</vt:lpstr>
      <vt:lpstr>Fragments</vt:lpstr>
      <vt:lpstr>Fragments: Cycle de vie</vt:lpstr>
      <vt:lpstr>Fragments: Cycle de vie</vt:lpstr>
      <vt:lpstr>Fragments: Création et implémentation</vt:lpstr>
      <vt:lpstr>Fragments: Création et implémentation</vt:lpstr>
      <vt:lpstr>Fragments: Création et implémentation</vt:lpstr>
      <vt:lpstr>Fragments: Création et implémentation</vt:lpstr>
      <vt:lpstr>Fragments: Création et implémentation</vt:lpstr>
      <vt:lpstr>Fragments: Création et implémentation</vt:lpstr>
      <vt:lpstr>Fragments: Création et implémentation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1397</cp:revision>
  <dcterms:created xsi:type="dcterms:W3CDTF">2007-11-14T18:28:34Z</dcterms:created>
  <dcterms:modified xsi:type="dcterms:W3CDTF">2023-04-06T00:45:38Z</dcterms:modified>
</cp:coreProperties>
</file>