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3" r:id="rId6"/>
    <p:sldId id="270" r:id="rId7"/>
    <p:sldId id="260" r:id="rId8"/>
    <p:sldId id="261" r:id="rId9"/>
    <p:sldId id="262" r:id="rId10"/>
    <p:sldId id="271" r:id="rId11"/>
    <p:sldId id="263" r:id="rId12"/>
    <p:sldId id="264" r:id="rId13"/>
    <p:sldId id="265" r:id="rId14"/>
    <p:sldId id="272" r:id="rId15"/>
    <p:sldId id="266" r:id="rId16"/>
    <p:sldId id="267" r:id="rId17"/>
    <p:sldId id="268" r:id="rId1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560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E47EE-2EA4-40A0-9297-FB5D513A3206}" type="datetimeFigureOut">
              <a:rPr lang="fr-FR" smtClean="0"/>
              <a:pPr/>
              <a:t>15/04/2017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27203-1DB2-4ECF-8C0D-D302F71DE11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E47EE-2EA4-40A0-9297-FB5D513A3206}" type="datetimeFigureOut">
              <a:rPr lang="fr-FR" smtClean="0"/>
              <a:pPr/>
              <a:t>15/04/2017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27203-1DB2-4ECF-8C0D-D302F71DE11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E47EE-2EA4-40A0-9297-FB5D513A3206}" type="datetimeFigureOut">
              <a:rPr lang="fr-FR" smtClean="0"/>
              <a:pPr/>
              <a:t>15/04/2017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27203-1DB2-4ECF-8C0D-D302F71DE11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E47EE-2EA4-40A0-9297-FB5D513A3206}" type="datetimeFigureOut">
              <a:rPr lang="fr-FR" smtClean="0"/>
              <a:pPr/>
              <a:t>15/04/2017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27203-1DB2-4ECF-8C0D-D302F71DE11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E47EE-2EA4-40A0-9297-FB5D513A3206}" type="datetimeFigureOut">
              <a:rPr lang="fr-FR" smtClean="0"/>
              <a:pPr/>
              <a:t>15/04/2017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27203-1DB2-4ECF-8C0D-D302F71DE11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E47EE-2EA4-40A0-9297-FB5D513A3206}" type="datetimeFigureOut">
              <a:rPr lang="fr-FR" smtClean="0"/>
              <a:pPr/>
              <a:t>15/04/2017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27203-1DB2-4ECF-8C0D-D302F71DE11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E47EE-2EA4-40A0-9297-FB5D513A3206}" type="datetimeFigureOut">
              <a:rPr lang="fr-FR" smtClean="0"/>
              <a:pPr/>
              <a:t>15/04/2017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27203-1DB2-4ECF-8C0D-D302F71DE11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E47EE-2EA4-40A0-9297-FB5D513A3206}" type="datetimeFigureOut">
              <a:rPr lang="fr-FR" smtClean="0"/>
              <a:pPr/>
              <a:t>15/04/2017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27203-1DB2-4ECF-8C0D-D302F71DE11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E47EE-2EA4-40A0-9297-FB5D513A3206}" type="datetimeFigureOut">
              <a:rPr lang="fr-FR" smtClean="0"/>
              <a:pPr/>
              <a:t>15/04/2017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27203-1DB2-4ECF-8C0D-D302F71DE11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E47EE-2EA4-40A0-9297-FB5D513A3206}" type="datetimeFigureOut">
              <a:rPr lang="fr-FR" smtClean="0"/>
              <a:pPr/>
              <a:t>15/04/2017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27203-1DB2-4ECF-8C0D-D302F71DE11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E47EE-2EA4-40A0-9297-FB5D513A3206}" type="datetimeFigureOut">
              <a:rPr lang="fr-FR" smtClean="0"/>
              <a:pPr/>
              <a:t>15/04/2017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27203-1DB2-4ECF-8C0D-D302F71DE11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AE47EE-2EA4-40A0-9297-FB5D513A3206}" type="datetimeFigureOut">
              <a:rPr lang="fr-FR" smtClean="0"/>
              <a:pPr/>
              <a:t>15/04/2017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D27203-1DB2-4ECF-8C0D-D302F71DE11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ar.wikipedia.org/wiki/%D8%A8%D8%A7%D8%AF%D9%8A%D8%B3_%D8%A7%D9%84%D8%B5%D9%86%D9%87%D8%A7%D8%AC%D9%8A" TargetMode="External"/><Relationship Id="rId2" Type="http://schemas.openxmlformats.org/officeDocument/2006/relationships/hyperlink" Target="https://ar.wikipedia.org/wiki/%D8%A8%D9%84%D9%83%D9%8A%D9%86_%D8%A8%D9%86_%D8%B2%D9%8A%D8%B1%D9%8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ar.wikipedia.org/w/index.php?title=%D8%A7%D9%84%D9%85%D9%83%D9%8A_%D8%A8%D9%86_%D8%A8%D8%A7%D8%AF%D9%8A%D8%B3&amp;action=edit&amp;redlink=1" TargetMode="External"/><Relationship Id="rId5" Type="http://schemas.openxmlformats.org/officeDocument/2006/relationships/hyperlink" Target="https://ar.wikipedia.org/w/index.php?title=%D8%A7%D8%AD%D9%85%D9%8A%D8%AF%D8%A9_%D8%A8%D9%86_%D8%A8%D8%A7%D8%AF%D9%8A%D8%B3&amp;action=edit&amp;redlink=1" TargetMode="External"/><Relationship Id="rId4" Type="http://schemas.openxmlformats.org/officeDocument/2006/relationships/hyperlink" Target="https://ar.wikipedia.org/wiki/%D8%A7%D9%84%D9%85%D8%B9%D8%B2_%D8%A8%D9%86_%D8%A8%D8%A7%D8%AF%D9%8A%D8%B3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0" y="1988840"/>
            <a:ext cx="9144000" cy="486916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r" rtl="1"/>
            <a:r>
              <a:rPr lang="ar-DZ" sz="4000" dirty="0" smtClean="0">
                <a:solidFill>
                  <a:schemeClr val="tx1"/>
                </a:solidFill>
              </a:rPr>
              <a:t>ما أصيب المسلمون في أعظم </a:t>
            </a:r>
            <a:r>
              <a:rPr lang="ar-DZ" sz="4000" dirty="0" smtClean="0">
                <a:solidFill>
                  <a:schemeClr val="tx1"/>
                </a:solidFill>
              </a:rPr>
              <a:t>ما</a:t>
            </a:r>
          </a:p>
          <a:p>
            <a:pPr algn="r" rtl="1"/>
            <a:r>
              <a:rPr lang="ar-DZ" sz="4000" dirty="0" smtClean="0">
                <a:solidFill>
                  <a:schemeClr val="tx1"/>
                </a:solidFill>
              </a:rPr>
              <a:t> </a:t>
            </a:r>
            <a:r>
              <a:rPr lang="ar-DZ" sz="4000" dirty="0" smtClean="0">
                <a:solidFill>
                  <a:schemeClr val="tx1"/>
                </a:solidFill>
              </a:rPr>
              <a:t>أصيبوا </a:t>
            </a:r>
            <a:r>
              <a:rPr lang="ar-DZ" sz="4000" dirty="0" err="1" smtClean="0">
                <a:solidFill>
                  <a:schemeClr val="tx1"/>
                </a:solidFill>
              </a:rPr>
              <a:t>به</a:t>
            </a:r>
            <a:r>
              <a:rPr lang="ar-DZ" sz="4000" dirty="0" smtClean="0">
                <a:solidFill>
                  <a:schemeClr val="tx1"/>
                </a:solidFill>
              </a:rPr>
              <a:t> إلا بإهمالهم أمر الاجتماع </a:t>
            </a:r>
            <a:endParaRPr lang="ar-DZ" sz="4000" dirty="0" smtClean="0">
              <a:solidFill>
                <a:schemeClr val="tx1"/>
              </a:solidFill>
            </a:endParaRPr>
          </a:p>
          <a:p>
            <a:pPr algn="r" rtl="1"/>
            <a:r>
              <a:rPr lang="ar-DZ" sz="4000" dirty="0" smtClean="0">
                <a:solidFill>
                  <a:schemeClr val="tx1"/>
                </a:solidFill>
              </a:rPr>
              <a:t>ونظامه</a:t>
            </a:r>
            <a:r>
              <a:rPr lang="ar-DZ" sz="4000" dirty="0" smtClean="0">
                <a:solidFill>
                  <a:schemeClr val="tx1"/>
                </a:solidFill>
              </a:rPr>
              <a:t>، إما باستبداد أئمتهم وقادتهم، وإما بانتثار جماعتهم بضعف روح الدين فيهم، فعلى أهل </a:t>
            </a:r>
            <a:r>
              <a:rPr lang="ar-DZ" sz="4000" dirty="0" err="1" smtClean="0">
                <a:solidFill>
                  <a:schemeClr val="tx1"/>
                </a:solidFill>
              </a:rPr>
              <a:t>العلم </a:t>
            </a:r>
            <a:r>
              <a:rPr lang="ar-DZ" sz="4000" dirty="0" smtClean="0">
                <a:solidFill>
                  <a:schemeClr val="tx1"/>
                </a:solidFill>
              </a:rPr>
              <a:t>– وهم المسئولون عن المسلمين بمالهم من إرث النبوة </a:t>
            </a:r>
            <a:r>
              <a:rPr lang="ar-DZ" sz="4000" dirty="0" err="1" smtClean="0">
                <a:solidFill>
                  <a:schemeClr val="tx1"/>
                </a:solidFill>
              </a:rPr>
              <a:t>فيهم </a:t>
            </a:r>
            <a:r>
              <a:rPr lang="ar-DZ" sz="4000" dirty="0" smtClean="0">
                <a:solidFill>
                  <a:schemeClr val="tx1"/>
                </a:solidFill>
              </a:rPr>
              <a:t>– أن يقوموا بما أرشدت إليه هذه الآية الكريمة فينفخوا في المسلمين روح الاجتماع والشورى في كل ما يهمهم من أمر دينهم.</a:t>
            </a:r>
            <a:endParaRPr lang="fr-FR" sz="4000" dirty="0">
              <a:solidFill>
                <a:schemeClr val="tx1"/>
              </a:solidFill>
            </a:endParaRPr>
          </a:p>
        </p:txBody>
      </p:sp>
      <p:pic>
        <p:nvPicPr>
          <p:cNvPr id="16386" name="Picture 2" descr="http://media5.picsearch.com/is?g034B8yMy1aQQe_ky5qcJksBlP9JyN_e36d1RMlCv1w&amp;height=3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4624"/>
            <a:ext cx="3059832" cy="3240359"/>
          </a:xfrm>
          <a:prstGeom prst="rect">
            <a:avLst/>
          </a:prstGeom>
          <a:noFill/>
        </p:spPr>
      </p:pic>
      <p:sp>
        <p:nvSpPr>
          <p:cNvPr id="4" name="Pensées 3"/>
          <p:cNvSpPr/>
          <p:nvPr/>
        </p:nvSpPr>
        <p:spPr>
          <a:xfrm>
            <a:off x="3203848" y="0"/>
            <a:ext cx="5580112" cy="1988840"/>
          </a:xfrm>
          <a:prstGeom prst="cloudCallout">
            <a:avLst>
              <a:gd name="adj1" fmla="val 38267"/>
              <a:gd name="adj2" fmla="val 5632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DZ" sz="3600" dirty="0" smtClean="0">
                <a:solidFill>
                  <a:srgbClr val="FF0000"/>
                </a:solidFill>
                <a:latin typeface="ae_Cortoba" pitchFamily="18" charset="-78"/>
                <a:cs typeface="ae_Cortoba" pitchFamily="18" charset="-78"/>
              </a:rPr>
              <a:t>الشيخ عبد الحميد بن </a:t>
            </a:r>
            <a:r>
              <a:rPr lang="ar-DZ" sz="3600" dirty="0" err="1" smtClean="0">
                <a:solidFill>
                  <a:srgbClr val="FF0000"/>
                </a:solidFill>
                <a:latin typeface="ae_Cortoba" pitchFamily="18" charset="-78"/>
                <a:cs typeface="ae_Cortoba" pitchFamily="18" charset="-78"/>
              </a:rPr>
              <a:t>باديس</a:t>
            </a:r>
            <a:endParaRPr lang="fr-FR" sz="3600" dirty="0">
              <a:solidFill>
                <a:srgbClr val="FF0000"/>
              </a:solidFill>
              <a:latin typeface="ae_Cortoba" pitchFamily="18" charset="-78"/>
              <a:cs typeface="ae_Cortoba" pitchFamily="18" charset="-7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endParaRPr lang="fr-FR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endParaRPr lang="fr-FR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endParaRPr lang="fr-FR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endParaRPr lang="fr-FR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endParaRPr lang="fr-FR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endParaRPr lang="fr-FR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endParaRPr lang="fr-FR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endParaRPr lang="fr-F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sées 3"/>
          <p:cNvSpPr/>
          <p:nvPr/>
        </p:nvSpPr>
        <p:spPr>
          <a:xfrm>
            <a:off x="7308304" y="0"/>
            <a:ext cx="1584176" cy="692696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algn="r" rtl="1"/>
            <a:r>
              <a:rPr lang="ar-DZ" sz="4000" dirty="0" err="1" smtClean="0">
                <a:solidFill>
                  <a:srgbClr val="FF0000"/>
                </a:solidFill>
              </a:rPr>
              <a:t>نسبه:</a:t>
            </a:r>
            <a:r>
              <a:rPr lang="ar-DZ" sz="4000" dirty="0" smtClean="0">
                <a:solidFill>
                  <a:srgbClr val="FF0000"/>
                </a:solidFill>
              </a:rPr>
              <a:t> </a:t>
            </a:r>
          </a:p>
          <a:p>
            <a:pPr algn="r" rtl="1"/>
            <a:r>
              <a:rPr lang="ar-DZ" sz="4200" dirty="0" smtClean="0">
                <a:solidFill>
                  <a:srgbClr val="FF0000"/>
                </a:solidFill>
              </a:rPr>
              <a:t> </a:t>
            </a:r>
            <a:r>
              <a:rPr lang="ar-DZ" sz="4200" dirty="0" smtClean="0"/>
              <a:t>ينتمي ابن </a:t>
            </a:r>
            <a:r>
              <a:rPr lang="ar-DZ" sz="4200" dirty="0" err="1" smtClean="0"/>
              <a:t>باديس</a:t>
            </a:r>
            <a:r>
              <a:rPr lang="ar-DZ" sz="4200" dirty="0" smtClean="0"/>
              <a:t> إلى بيت عريق في العلم </a:t>
            </a:r>
            <a:r>
              <a:rPr lang="ar-DZ" sz="4200" dirty="0" smtClean="0"/>
              <a:t>ينتهي نسبه </a:t>
            </a:r>
            <a:r>
              <a:rPr lang="ar-DZ" sz="4200" dirty="0" err="1" smtClean="0"/>
              <a:t>الى:</a:t>
            </a:r>
            <a:endParaRPr lang="ar-DZ" sz="4200" dirty="0" smtClean="0"/>
          </a:p>
          <a:p>
            <a:pPr algn="r" rtl="1"/>
            <a:r>
              <a:rPr lang="ar-DZ" sz="4200" dirty="0" err="1" smtClean="0">
                <a:hlinkClick r:id="rId2" tooltip="بلكين بن زيري"/>
              </a:rPr>
              <a:t>بلكين</a:t>
            </a:r>
            <a:r>
              <a:rPr lang="ar-DZ" sz="4200" dirty="0" smtClean="0">
                <a:hlinkClick r:id="rId2" tooltip="بلكين بن زيري"/>
              </a:rPr>
              <a:t> بن زيري</a:t>
            </a:r>
            <a:r>
              <a:rPr lang="ar-DZ" sz="4200" dirty="0" smtClean="0"/>
              <a:t> بن مناد المكنى بأبي الفتوح والملقب بسيف العزيز بالله الذي حكم </a:t>
            </a:r>
            <a:r>
              <a:rPr lang="ar-DZ" sz="4200" dirty="0" smtClean="0">
                <a:sym typeface="Wingdings" pitchFamily="2" charset="2"/>
              </a:rPr>
              <a:t>971- </a:t>
            </a:r>
            <a:r>
              <a:rPr lang="ar-DZ" sz="4200" dirty="0" err="1" smtClean="0">
                <a:sym typeface="Wingdings" pitchFamily="2" charset="2"/>
              </a:rPr>
              <a:t>984م</a:t>
            </a:r>
            <a:r>
              <a:rPr lang="ar-DZ" sz="4200" dirty="0" smtClean="0">
                <a:sym typeface="Wingdings" pitchFamily="2" charset="2"/>
              </a:rPr>
              <a:t> </a:t>
            </a:r>
            <a:r>
              <a:rPr lang="ar-DZ" sz="4200" dirty="0" smtClean="0"/>
              <a:t>إبان </a:t>
            </a:r>
            <a:r>
              <a:rPr lang="ar-DZ" sz="4200" dirty="0" smtClean="0"/>
              <a:t>حكم </a:t>
            </a:r>
            <a:r>
              <a:rPr lang="ar-DZ" sz="4200" dirty="0" smtClean="0"/>
              <a:t>الفاطميين</a:t>
            </a:r>
            <a:r>
              <a:rPr lang="ar-DZ" sz="4200" dirty="0" smtClean="0"/>
              <a:t>.</a:t>
            </a:r>
          </a:p>
          <a:p>
            <a:pPr algn="r" rtl="1"/>
            <a:r>
              <a:rPr lang="ar-DZ" sz="4200" dirty="0" err="1" smtClean="0">
                <a:hlinkClick r:id="rId3" tooltip="باديس الصنهاجي"/>
              </a:rPr>
              <a:t>باديس</a:t>
            </a:r>
            <a:r>
              <a:rPr lang="ar-DZ" sz="4200" dirty="0" smtClean="0">
                <a:hlinkClick r:id="rId3" tooltip="باديس الصنهاجي"/>
              </a:rPr>
              <a:t> بن منصور</a:t>
            </a:r>
            <a:r>
              <a:rPr lang="ar-DZ" sz="4200" dirty="0" smtClean="0"/>
              <a:t> والي </a:t>
            </a:r>
            <a:r>
              <a:rPr lang="ar-DZ" sz="4200" dirty="0" smtClean="0"/>
              <a:t>إفريقيا والمغرب </a:t>
            </a:r>
            <a:r>
              <a:rPr lang="ar-DZ" sz="4200" dirty="0" err="1" smtClean="0"/>
              <a:t>الاوسط </a:t>
            </a:r>
            <a:r>
              <a:rPr lang="ar-DZ" sz="2800" dirty="0" smtClean="0"/>
              <a:t>(984-</a:t>
            </a:r>
            <a:r>
              <a:rPr lang="ar-DZ" sz="2800" dirty="0" err="1" smtClean="0">
                <a:solidFill>
                  <a:schemeClr val="tx1"/>
                </a:solidFill>
              </a:rPr>
              <a:t>996م</a:t>
            </a:r>
            <a:r>
              <a:rPr lang="ar-DZ" sz="2800" dirty="0" err="1" smtClean="0">
                <a:solidFill>
                  <a:schemeClr val="tx1"/>
                </a:solidFill>
              </a:rPr>
              <a:t>)</a:t>
            </a:r>
            <a:endParaRPr lang="ar-DZ" sz="4200" dirty="0" smtClean="0"/>
          </a:p>
          <a:p>
            <a:pPr algn="r" rtl="1"/>
            <a:r>
              <a:rPr lang="ar-DZ" sz="4200" dirty="0" smtClean="0">
                <a:hlinkClick r:id="rId4" tooltip="المعز بن باديس"/>
              </a:rPr>
              <a:t>المعز </a:t>
            </a:r>
            <a:r>
              <a:rPr lang="ar-DZ" sz="4200" dirty="0" smtClean="0">
                <a:hlinkClick r:id="rId4" tooltip="المعز بن باديس"/>
              </a:rPr>
              <a:t>بن </a:t>
            </a:r>
            <a:r>
              <a:rPr lang="ar-DZ" sz="4200" dirty="0" err="1" smtClean="0">
                <a:hlinkClick r:id="rId4" tooltip="المعز بن باديس"/>
              </a:rPr>
              <a:t>باديس</a:t>
            </a:r>
            <a:r>
              <a:rPr lang="ar-DZ" sz="4200" dirty="0" smtClean="0"/>
              <a:t>(حكم: </a:t>
            </a:r>
            <a:r>
              <a:rPr lang="ar-DZ" sz="4200" dirty="0" smtClean="0"/>
              <a:t>1016-</a:t>
            </a:r>
            <a:r>
              <a:rPr lang="ar-DZ" sz="4200" dirty="0" err="1" smtClean="0"/>
              <a:t>1062م</a:t>
            </a:r>
            <a:r>
              <a:rPr lang="ar-DZ" sz="4200" dirty="0" smtClean="0"/>
              <a:t>) قاوم </a:t>
            </a:r>
            <a:r>
              <a:rPr lang="ar-DZ" sz="4200" dirty="0" smtClean="0"/>
              <a:t>البدعة </a:t>
            </a:r>
            <a:r>
              <a:rPr lang="ar-DZ" sz="4200" dirty="0" smtClean="0"/>
              <a:t>ونصر السنة</a:t>
            </a:r>
            <a:r>
              <a:rPr lang="ar-DZ" sz="4200" dirty="0" smtClean="0"/>
              <a:t> وأعلن مذهب أهل السنة والجماعة مذهبًا </a:t>
            </a:r>
            <a:r>
              <a:rPr lang="ar-DZ" sz="4200" dirty="0" smtClean="0"/>
              <a:t>للدولة.</a:t>
            </a:r>
          </a:p>
          <a:p>
            <a:pPr algn="r" rtl="1"/>
            <a:r>
              <a:rPr lang="ar-DZ" sz="4200" dirty="0" smtClean="0"/>
              <a:t>أبو </a:t>
            </a:r>
            <a:r>
              <a:rPr lang="ar-DZ" sz="4200" dirty="0" smtClean="0"/>
              <a:t>العباس </a:t>
            </a:r>
            <a:r>
              <a:rPr lang="ar-DZ" sz="4200" dirty="0" smtClean="0">
                <a:hlinkClick r:id="rId5" tooltip="احميدة بن باديس (الصفحة غير موجودة)"/>
              </a:rPr>
              <a:t>احميدة بن </a:t>
            </a:r>
            <a:r>
              <a:rPr lang="ar-DZ" sz="4200" dirty="0" err="1" smtClean="0">
                <a:hlinkClick r:id="rId5" tooltip="احميدة بن باديس (الصفحة غير موجودة)"/>
              </a:rPr>
              <a:t>باديس</a:t>
            </a:r>
            <a:r>
              <a:rPr lang="ar-DZ" sz="4200" dirty="0" smtClean="0"/>
              <a:t> (</a:t>
            </a:r>
            <a:r>
              <a:rPr lang="ar-DZ" sz="4200" dirty="0" smtClean="0"/>
              <a:t>توفي </a:t>
            </a:r>
            <a:r>
              <a:rPr lang="ar-DZ" sz="4200" dirty="0" err="1" smtClean="0"/>
              <a:t>1561م</a:t>
            </a:r>
            <a:r>
              <a:rPr lang="ar-DZ" sz="4200" dirty="0" smtClean="0"/>
              <a:t>)الذي </a:t>
            </a:r>
            <a:r>
              <a:rPr lang="ar-DZ" sz="4200" dirty="0" smtClean="0"/>
              <a:t>قال عنه  </a:t>
            </a:r>
            <a:r>
              <a:rPr lang="ar-DZ" sz="4200" dirty="0" smtClean="0"/>
              <a:t>عبد الكريم </a:t>
            </a:r>
            <a:r>
              <a:rPr lang="ar-DZ" sz="4200" dirty="0" err="1" smtClean="0"/>
              <a:t>الفكون</a:t>
            </a:r>
            <a:r>
              <a:rPr lang="ar-DZ" sz="4200" dirty="0" smtClean="0"/>
              <a:t>: هو من </a:t>
            </a:r>
            <a:r>
              <a:rPr lang="ar-DZ" sz="4200" dirty="0" err="1" smtClean="0"/>
              <a:t>بيوتات</a:t>
            </a:r>
            <a:r>
              <a:rPr lang="ar-DZ" sz="4200" dirty="0" smtClean="0"/>
              <a:t> </a:t>
            </a:r>
            <a:r>
              <a:rPr lang="ar-DZ" sz="4200" dirty="0" err="1" smtClean="0"/>
              <a:t>قسنطينة</a:t>
            </a:r>
            <a:r>
              <a:rPr lang="ar-DZ" sz="4200" dirty="0" smtClean="0"/>
              <a:t> </a:t>
            </a:r>
            <a:r>
              <a:rPr lang="ar-DZ" sz="4200" dirty="0" smtClean="0"/>
              <a:t>وأشرافها.</a:t>
            </a:r>
          </a:p>
          <a:p>
            <a:pPr algn="r" rtl="1"/>
            <a:r>
              <a:rPr lang="ar-DZ" sz="4200" dirty="0" smtClean="0"/>
              <a:t>جدّه لأبيه: الشيخ </a:t>
            </a:r>
            <a:r>
              <a:rPr lang="ar-DZ" sz="4200" dirty="0" smtClean="0">
                <a:hlinkClick r:id="rId6" tooltip="المكي بن باديس (الصفحة غير موجودة)"/>
              </a:rPr>
              <a:t>المكي بن </a:t>
            </a:r>
            <a:r>
              <a:rPr lang="ar-DZ" sz="4200" dirty="0" err="1" smtClean="0">
                <a:hlinkClick r:id="rId6" tooltip="المكي بن باديس (الصفحة غير موجودة)"/>
              </a:rPr>
              <a:t>باديس</a:t>
            </a:r>
            <a:r>
              <a:rPr lang="ar-DZ" sz="4200" dirty="0" smtClean="0"/>
              <a:t> الذي كان قاضيا مشهورا بمدينة </a:t>
            </a:r>
            <a:r>
              <a:rPr lang="ar-DZ" sz="4200" dirty="0" smtClean="0"/>
              <a:t> </a:t>
            </a:r>
            <a:r>
              <a:rPr lang="ar-DZ" sz="4200" dirty="0" err="1" smtClean="0"/>
              <a:t>قسنطينة</a:t>
            </a:r>
            <a:r>
              <a:rPr lang="ar-DZ" sz="4200" dirty="0" smtClean="0"/>
              <a:t> </a:t>
            </a:r>
            <a:r>
              <a:rPr lang="ar-DZ" sz="4200" dirty="0" smtClean="0"/>
              <a:t>وعضوا في المجلس العام وفي </a:t>
            </a:r>
            <a:r>
              <a:rPr lang="ar-DZ" sz="4200" dirty="0" smtClean="0"/>
              <a:t>المجلس البلدي.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r" rtl="1"/>
            <a:r>
              <a:rPr lang="ar-DZ" sz="3600" b="1" dirty="0" smtClean="0">
                <a:solidFill>
                  <a:srgbClr val="FF0000"/>
                </a:solidFill>
              </a:rPr>
              <a:t>المولد </a:t>
            </a:r>
            <a:r>
              <a:rPr lang="ar-DZ" sz="3600" b="1" dirty="0" err="1" smtClean="0">
                <a:solidFill>
                  <a:srgbClr val="FF0000"/>
                </a:solidFill>
              </a:rPr>
              <a:t>والنشأة:</a:t>
            </a:r>
            <a:endParaRPr lang="ar-DZ" sz="3600" b="1" dirty="0" smtClean="0">
              <a:solidFill>
                <a:srgbClr val="FF0000"/>
              </a:solidFill>
            </a:endParaRPr>
          </a:p>
          <a:p>
            <a:pPr algn="r" rtl="1"/>
            <a:r>
              <a:rPr lang="ar-DZ" sz="3600" dirty="0" smtClean="0"/>
              <a:t>ولد </a:t>
            </a:r>
            <a:r>
              <a:rPr lang="ar-DZ" sz="3600" dirty="0" smtClean="0"/>
              <a:t>عبد الحميد بن محمد بن مكي بن </a:t>
            </a:r>
            <a:r>
              <a:rPr lang="ar-DZ" sz="3600" dirty="0" err="1" smtClean="0"/>
              <a:t>باديس</a:t>
            </a:r>
            <a:r>
              <a:rPr lang="ar-DZ" sz="3600" dirty="0" smtClean="0"/>
              <a:t> </a:t>
            </a:r>
            <a:r>
              <a:rPr lang="ar-DZ" sz="3600" dirty="0" err="1" smtClean="0"/>
              <a:t>الصنهاجي</a:t>
            </a:r>
            <a:r>
              <a:rPr lang="ar-DZ" sz="3600" dirty="0" smtClean="0"/>
              <a:t> بمدينة </a:t>
            </a:r>
            <a:r>
              <a:rPr lang="ar-DZ" sz="3600" dirty="0" err="1" smtClean="0"/>
              <a:t>قسنطينة</a:t>
            </a:r>
            <a:r>
              <a:rPr lang="ar-DZ" sz="3600" dirty="0" smtClean="0"/>
              <a:t> يوم الأربعاء </a:t>
            </a:r>
            <a:r>
              <a:rPr lang="ar-DZ" sz="3600" dirty="0" smtClean="0">
                <a:solidFill>
                  <a:srgbClr val="0070C0"/>
                </a:solidFill>
              </a:rPr>
              <a:t>10 ربيع الثاني 1308 </a:t>
            </a:r>
            <a:r>
              <a:rPr lang="ar-DZ" sz="3600" dirty="0" err="1" smtClean="0">
                <a:solidFill>
                  <a:srgbClr val="0070C0"/>
                </a:solidFill>
              </a:rPr>
              <a:t>الوافق</a:t>
            </a:r>
            <a:r>
              <a:rPr lang="ar-DZ" sz="3600" dirty="0" smtClean="0">
                <a:solidFill>
                  <a:srgbClr val="0070C0"/>
                </a:solidFill>
              </a:rPr>
              <a:t> </a:t>
            </a:r>
            <a:r>
              <a:rPr lang="ar-DZ" sz="3600" dirty="0" smtClean="0">
                <a:solidFill>
                  <a:srgbClr val="0070C0"/>
                </a:solidFill>
              </a:rPr>
              <a:t>لـ </a:t>
            </a:r>
            <a:r>
              <a:rPr lang="ar-DZ" sz="3600" dirty="0" err="1" smtClean="0">
                <a:solidFill>
                  <a:srgbClr val="0070C0"/>
                </a:solidFill>
              </a:rPr>
              <a:t>4 </a:t>
            </a:r>
            <a:r>
              <a:rPr lang="ar-DZ" sz="3600" dirty="0" smtClean="0">
                <a:solidFill>
                  <a:srgbClr val="0070C0"/>
                </a:solidFill>
              </a:rPr>
              <a:t>/ 12/ </a:t>
            </a:r>
            <a:r>
              <a:rPr lang="ar-DZ" sz="3600" dirty="0" err="1" smtClean="0">
                <a:solidFill>
                  <a:srgbClr val="0070C0"/>
                </a:solidFill>
              </a:rPr>
              <a:t>1889م</a:t>
            </a:r>
            <a:r>
              <a:rPr lang="ar-DZ" sz="3600" dirty="0" err="1" smtClean="0">
                <a:solidFill>
                  <a:srgbClr val="0070C0"/>
                </a:solidFill>
              </a:rPr>
              <a:t>.</a:t>
            </a:r>
            <a:endParaRPr lang="ar-DZ" sz="3600" dirty="0" smtClean="0">
              <a:solidFill>
                <a:srgbClr val="0070C0"/>
              </a:solidFill>
            </a:endParaRPr>
          </a:p>
          <a:p>
            <a:pPr algn="r" rtl="1">
              <a:buNone/>
            </a:pPr>
            <a:r>
              <a:rPr lang="ar-DZ" sz="3600" dirty="0" smtClean="0"/>
              <a:t> أمّــــه:السـيدة </a:t>
            </a:r>
            <a:r>
              <a:rPr lang="ar-DZ" sz="3600" dirty="0" smtClean="0"/>
              <a:t>زهيرة </a:t>
            </a:r>
            <a:r>
              <a:rPr lang="ar-DZ" sz="3600" dirty="0" smtClean="0"/>
              <a:t>بنت علي </a:t>
            </a:r>
            <a:r>
              <a:rPr lang="ar-DZ" sz="3600" dirty="0" smtClean="0"/>
              <a:t>الأكحل بن </a:t>
            </a:r>
            <a:r>
              <a:rPr lang="ar-DZ" sz="3600" dirty="0" err="1" smtClean="0"/>
              <a:t>جلول.</a:t>
            </a:r>
            <a:r>
              <a:rPr lang="ar-DZ" sz="3600" dirty="0" smtClean="0"/>
              <a:t/>
            </a:r>
            <a:br>
              <a:rPr lang="ar-DZ" sz="3600" dirty="0" smtClean="0"/>
            </a:br>
            <a:r>
              <a:rPr lang="ar-DZ" sz="3600" dirty="0" smtClean="0"/>
              <a:t>حفظ القرآن الكريم على الشيخ </a:t>
            </a:r>
            <a:r>
              <a:rPr lang="ar-DZ" sz="3600" dirty="0" err="1" smtClean="0"/>
              <a:t>المدّاسي </a:t>
            </a:r>
            <a:r>
              <a:rPr lang="ar-DZ" sz="3600" dirty="0" smtClean="0"/>
              <a:t>، </a:t>
            </a:r>
            <a:r>
              <a:rPr lang="ar-DZ" sz="3600" dirty="0" smtClean="0"/>
              <a:t>و لَمَّا يبلغ الثالثة عشر من </a:t>
            </a:r>
            <a:r>
              <a:rPr lang="ar-DZ" sz="3600" dirty="0" err="1" smtClean="0"/>
              <a:t>عمره </a:t>
            </a:r>
            <a:r>
              <a:rPr lang="ar-DZ" sz="3600" dirty="0" smtClean="0"/>
              <a:t>،</a:t>
            </a:r>
            <a:r>
              <a:rPr lang="ar-DZ" sz="3600" b="1" dirty="0" smtClean="0"/>
              <a:t> </a:t>
            </a:r>
            <a:r>
              <a:rPr lang="ar-DZ" sz="3600" dirty="0" smtClean="0"/>
              <a:t>وقُدم لصلاة التراويح بالناس على </a:t>
            </a:r>
            <a:r>
              <a:rPr lang="ar-DZ" sz="3600" dirty="0" err="1" smtClean="0"/>
              <a:t>صغره</a:t>
            </a:r>
            <a:r>
              <a:rPr lang="ar-DZ" sz="3600" b="1" dirty="0" err="1" smtClean="0"/>
              <a:t>،</a:t>
            </a:r>
            <a:r>
              <a:rPr lang="ar-DZ" sz="3600" dirty="0" smtClean="0"/>
              <a:t/>
            </a:r>
            <a:br>
              <a:rPr lang="ar-DZ" sz="3600" dirty="0" smtClean="0"/>
            </a:br>
            <a:r>
              <a:rPr lang="ar-DZ" sz="3600" dirty="0" smtClean="0"/>
              <a:t>- أخذ مبادئ العلوم الشرعية و العربية على الشيخ حمدان </a:t>
            </a:r>
            <a:r>
              <a:rPr lang="ar-DZ" sz="3600" dirty="0" err="1" smtClean="0"/>
              <a:t>الونّيسي</a:t>
            </a:r>
            <a:r>
              <a:rPr lang="ar-DZ" sz="3600" dirty="0" smtClean="0"/>
              <a:t> </a:t>
            </a:r>
            <a:r>
              <a:rPr lang="ar-DZ" sz="3600" b="1" dirty="0" smtClean="0"/>
              <a:t/>
            </a:r>
            <a:br>
              <a:rPr lang="ar-DZ" sz="3600" b="1" dirty="0" smtClean="0"/>
            </a:br>
            <a:r>
              <a:rPr lang="ar-DZ" sz="3600" b="1" dirty="0" smtClean="0"/>
              <a:t>- </a:t>
            </a:r>
            <a:r>
              <a:rPr lang="ar-DZ" sz="3600" dirty="0" err="1" smtClean="0"/>
              <a:t>سافرسنة</a:t>
            </a:r>
            <a:r>
              <a:rPr lang="ar-DZ" sz="3600" dirty="0" smtClean="0"/>
              <a:t> </a:t>
            </a:r>
            <a:r>
              <a:rPr lang="ar-DZ" sz="3600" dirty="0" smtClean="0"/>
              <a:t>1908 إلى تونس لمواصلة تعليمه بجامع </a:t>
            </a:r>
            <a:r>
              <a:rPr lang="ar-DZ" sz="3600" dirty="0" err="1" smtClean="0"/>
              <a:t>الزيتونة </a:t>
            </a:r>
            <a:r>
              <a:rPr lang="ar-DZ" sz="3600" dirty="0" smtClean="0"/>
              <a:t>، </a:t>
            </a:r>
            <a:r>
              <a:rPr lang="ar-DZ" sz="3600" dirty="0" err="1" smtClean="0"/>
              <a:t>وبه</a:t>
            </a:r>
            <a:r>
              <a:rPr lang="ar-DZ" sz="3600" dirty="0" smtClean="0"/>
              <a:t> تتلمذ على يد الشيخ الطاهر بن </a:t>
            </a:r>
            <a:r>
              <a:rPr lang="ar-DZ" sz="3600" dirty="0" smtClean="0"/>
              <a:t>عاشور،</a:t>
            </a:r>
            <a:r>
              <a:rPr lang="ar-DZ" sz="3600" b="1" dirty="0" smtClean="0"/>
              <a:t> </a:t>
            </a:r>
            <a:r>
              <a:rPr lang="ar-DZ" sz="3600" dirty="0" smtClean="0"/>
              <a:t>وكذا زعيم </a:t>
            </a:r>
            <a:r>
              <a:rPr lang="ar-DZ" sz="3600" dirty="0" smtClean="0"/>
              <a:t>النهضة الفكرية والإصلاحية في </a:t>
            </a:r>
            <a:r>
              <a:rPr lang="ar-DZ" sz="3600" dirty="0" smtClean="0"/>
              <a:t>تونس </a:t>
            </a:r>
            <a:r>
              <a:rPr lang="ar-DZ" sz="3600" dirty="0" err="1" smtClean="0"/>
              <a:t>العلاّمة </a:t>
            </a:r>
            <a:r>
              <a:rPr lang="ar-DZ" sz="3600" dirty="0" smtClean="0"/>
              <a:t>«محمّد النخلي القيرواني» المتوفى </a:t>
            </a:r>
            <a:r>
              <a:rPr lang="ar-DZ" sz="3600" dirty="0" err="1" smtClean="0"/>
              <a:t>سنة: </a:t>
            </a:r>
            <a:r>
              <a:rPr lang="ar-DZ" sz="3600" dirty="0" smtClean="0"/>
              <a:t>(</a:t>
            </a:r>
            <a:r>
              <a:rPr lang="ar-DZ" sz="3600" dirty="0" err="1" smtClean="0"/>
              <a:t>1342ﻫ</a:t>
            </a:r>
            <a:r>
              <a:rPr lang="ar-DZ" sz="3600" dirty="0" smtClean="0"/>
              <a:t> </a:t>
            </a:r>
            <a:r>
              <a:rPr lang="ar-DZ" sz="3600" b="1" dirty="0" smtClean="0"/>
              <a:t>- </a:t>
            </a:r>
            <a:r>
              <a:rPr lang="ar-DZ" sz="3600" dirty="0" err="1" smtClean="0"/>
              <a:t>1923م</a:t>
            </a:r>
            <a:r>
              <a:rPr lang="ar-DZ" sz="3600" dirty="0" err="1" smtClean="0"/>
              <a:t>).</a:t>
            </a:r>
            <a:r>
              <a:rPr lang="ar-DZ" sz="3600" dirty="0" smtClean="0"/>
              <a:t> </a:t>
            </a:r>
            <a:endParaRPr lang="ar-DZ" sz="3600" b="1" dirty="0" smtClean="0">
              <a:solidFill>
                <a:srgbClr val="FF0000"/>
              </a:solidFill>
            </a:endParaRPr>
          </a:p>
          <a:p>
            <a:pPr algn="r" rtl="1"/>
            <a:endParaRPr lang="ar-DZ" sz="3600" b="1" dirty="0" smtClean="0">
              <a:solidFill>
                <a:srgbClr val="FF0000"/>
              </a:solidFill>
            </a:endParaRPr>
          </a:p>
          <a:p>
            <a:pPr algn="r" rtl="1"/>
            <a:endParaRPr lang="fr-F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-27384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r" rtl="1"/>
            <a:r>
              <a:rPr lang="ar-DZ" sz="4000" dirty="0" smtClean="0"/>
              <a:t>تحصّل </a:t>
            </a:r>
            <a:r>
              <a:rPr lang="ar-DZ" sz="4000" dirty="0" smtClean="0"/>
              <a:t>بعد 04 سنوات على إجازة الزيتونة</a:t>
            </a:r>
            <a:r>
              <a:rPr lang="ar-DZ" sz="4000" dirty="0" smtClean="0"/>
              <a:t>.</a:t>
            </a:r>
          </a:p>
          <a:p>
            <a:pPr algn="r" rtl="1"/>
            <a:r>
              <a:rPr lang="ar-DZ" sz="4000" dirty="0" smtClean="0"/>
              <a:t> مارس عبد الـحميد بن </a:t>
            </a:r>
            <a:r>
              <a:rPr lang="ar-DZ" sz="4000" dirty="0" err="1" smtClean="0"/>
              <a:t>باديس</a:t>
            </a:r>
            <a:r>
              <a:rPr lang="ar-DZ" sz="4000" dirty="0" smtClean="0"/>
              <a:t> التعليم بالزيتونة لـمدة سنة، وفقا لـما كان متعارفا عليه  في هذه الـجامعة التونسية.</a:t>
            </a:r>
            <a:endParaRPr lang="ar-DZ" sz="4000" dirty="0" smtClean="0"/>
          </a:p>
          <a:p>
            <a:pPr algn="r" rtl="1"/>
            <a:r>
              <a:rPr lang="ar-DZ" sz="4000" dirty="0" smtClean="0"/>
              <a:t> </a:t>
            </a:r>
            <a:r>
              <a:rPr lang="ar-DZ" sz="4000" dirty="0" smtClean="0"/>
              <a:t>ومن </a:t>
            </a:r>
            <a:r>
              <a:rPr lang="ar-DZ" sz="4000" dirty="0" smtClean="0"/>
              <a:t>تونس </a:t>
            </a:r>
            <a:r>
              <a:rPr lang="ar-DZ" sz="4000" dirty="0" smtClean="0"/>
              <a:t>رحل سنة</a:t>
            </a:r>
            <a:r>
              <a:rPr lang="ar-DZ" sz="4000" dirty="0" smtClean="0"/>
              <a:t> </a:t>
            </a:r>
            <a:r>
              <a:rPr lang="ar-DZ" sz="4000" dirty="0" err="1" smtClean="0"/>
              <a:t>1913م</a:t>
            </a:r>
            <a:r>
              <a:rPr lang="ar-DZ" sz="4000" dirty="0" smtClean="0"/>
              <a:t> إلى </a:t>
            </a:r>
            <a:r>
              <a:rPr lang="ar-DZ" sz="4000" dirty="0" smtClean="0"/>
              <a:t>الحجاز لأداء فريضة الحج و استقر بالمدينة المنورة أين التقى معلمه الأول حمدان </a:t>
            </a:r>
            <a:r>
              <a:rPr lang="ar-DZ" sz="4000" dirty="0" err="1" smtClean="0"/>
              <a:t>لونيسي</a:t>
            </a:r>
            <a:r>
              <a:rPr lang="ar-DZ" sz="4000" dirty="0" smtClean="0"/>
              <a:t> وتعرّف هناك على </a:t>
            </a:r>
            <a:r>
              <a:rPr lang="ar-DZ" sz="4000" dirty="0" smtClean="0"/>
              <a:t>الشيخ محمد </a:t>
            </a:r>
            <a:r>
              <a:rPr lang="ar-DZ" sz="4000" dirty="0" smtClean="0"/>
              <a:t>البشير الإبراهيمي،وكان ان اتفقا على معالم عملية الاصلاح بالجزائر بعد عودتهما.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 rtl="1"/>
            <a:r>
              <a:rPr lang="ar-DZ" sz="4000" dirty="0" smtClean="0"/>
              <a:t>كما تعرف على جملة من العلماء منهم:الشيخ الجليل الوزير التونسي والشيخ الجليل حسين أحمد الفيض أبادي الهندي، حيث نصحه هذا الاخير بالعودة الى الجزائر كون اوضاعها احوج اليه </a:t>
            </a:r>
            <a:r>
              <a:rPr lang="ar-DZ" sz="4000" dirty="0" err="1" smtClean="0"/>
              <a:t>وامثاله</a:t>
            </a:r>
            <a:r>
              <a:rPr lang="ar-DZ" sz="4000" dirty="0" smtClean="0"/>
              <a:t> من </a:t>
            </a:r>
            <a:r>
              <a:rPr lang="ar-DZ" sz="4000" dirty="0" err="1" smtClean="0"/>
              <a:t>الحرمين.</a:t>
            </a:r>
            <a:r>
              <a:rPr lang="ar-DZ" sz="4000" dirty="0" smtClean="0"/>
              <a:t> وواصل تلقي العلم هناك حتى حاز درجة العالم.</a:t>
            </a:r>
          </a:p>
          <a:p>
            <a:pPr algn="r" rtl="1"/>
            <a:r>
              <a:rPr lang="ar-DZ" sz="4000" dirty="0" smtClean="0"/>
              <a:t>و </a:t>
            </a:r>
            <a:r>
              <a:rPr lang="ar-DZ" sz="4000" dirty="0" smtClean="0"/>
              <a:t>في طريق عودته إلى الجزائر عرّج </a:t>
            </a:r>
            <a:r>
              <a:rPr lang="ar-DZ" sz="4000" dirty="0" smtClean="0"/>
              <a:t>الامام بن </a:t>
            </a:r>
            <a:r>
              <a:rPr lang="ar-DZ" sz="4000" dirty="0" err="1" smtClean="0"/>
              <a:t>باديس</a:t>
            </a:r>
            <a:r>
              <a:rPr lang="ar-DZ" sz="4000" dirty="0" smtClean="0"/>
              <a:t> على بلاد الشام والقاهرة التي تتلمذ </a:t>
            </a:r>
            <a:r>
              <a:rPr lang="ar-DZ" sz="4000" dirty="0" err="1" smtClean="0"/>
              <a:t>بها</a:t>
            </a:r>
            <a:r>
              <a:rPr lang="ar-DZ" sz="4000" dirty="0" smtClean="0"/>
              <a:t> على</a:t>
            </a:r>
            <a:r>
              <a:rPr lang="ar-DZ" sz="4000" dirty="0" smtClean="0"/>
              <a:t> يد الشيخ رشيد </a:t>
            </a:r>
            <a:r>
              <a:rPr lang="ar-DZ" sz="4000" dirty="0" smtClean="0"/>
              <a:t>رضا.وتعرف على بعض رجال العلم </a:t>
            </a:r>
            <a:r>
              <a:rPr lang="ar-DZ" sz="4000" dirty="0" err="1" smtClean="0"/>
              <a:t>والادب</a:t>
            </a:r>
            <a:r>
              <a:rPr lang="ar-DZ" sz="4000" dirty="0" smtClean="0"/>
              <a:t> </a:t>
            </a:r>
            <a:r>
              <a:rPr lang="ar-DZ" sz="4000" dirty="0" err="1" smtClean="0"/>
              <a:t>.</a:t>
            </a:r>
            <a:endParaRPr lang="fr-FR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algn="r" rtl="1"/>
            <a:r>
              <a:rPr lang="ar-DZ" sz="3600" b="1" dirty="0" smtClean="0">
                <a:solidFill>
                  <a:srgbClr val="FF0000"/>
                </a:solidFill>
              </a:rPr>
              <a:t>خطواته الاصلاحية</a:t>
            </a:r>
            <a:r>
              <a:rPr lang="ar-DZ" dirty="0" smtClean="0"/>
              <a:t>:</a:t>
            </a:r>
            <a:r>
              <a:rPr lang="ar-DZ" sz="3600" dirty="0" smtClean="0"/>
              <a:t>لقد </a:t>
            </a:r>
            <a:r>
              <a:rPr lang="ar-DZ" sz="3600" dirty="0" smtClean="0"/>
              <a:t>اتـخذ </a:t>
            </a:r>
            <a:r>
              <a:rPr lang="ar-DZ" sz="3600" dirty="0" smtClean="0"/>
              <a:t>بن </a:t>
            </a:r>
            <a:r>
              <a:rPr lang="ar-DZ" sz="3600" dirty="0" err="1" smtClean="0"/>
              <a:t>باديس</a:t>
            </a:r>
            <a:r>
              <a:rPr lang="ar-DZ" sz="3600" dirty="0" smtClean="0"/>
              <a:t> من </a:t>
            </a:r>
            <a:r>
              <a:rPr lang="ar-DZ" sz="3600" dirty="0" smtClean="0"/>
              <a:t>أجل إحياء الـمسلـمين الـجزائريين أخلاقيا، وبعث إسلام أصيل في نظرها، وتأكيد الشخصية العربية الإسلامية للشعب الـجزائري أشكال </a:t>
            </a:r>
            <a:r>
              <a:rPr lang="ar-DZ" sz="3600" dirty="0" err="1" smtClean="0"/>
              <a:t>عدةمنها:</a:t>
            </a:r>
            <a:endParaRPr lang="ar-DZ" sz="3600" dirty="0" smtClean="0"/>
          </a:p>
          <a:p>
            <a:pPr algn="r" rtl="1">
              <a:buNone/>
            </a:pPr>
            <a:r>
              <a:rPr lang="ar-DZ" sz="3600" dirty="0" smtClean="0">
                <a:solidFill>
                  <a:srgbClr val="0070C0"/>
                </a:solidFill>
              </a:rPr>
              <a:t>1-  </a:t>
            </a:r>
            <a:r>
              <a:rPr lang="ar-DZ" sz="3600" b="1" dirty="0" smtClean="0">
                <a:solidFill>
                  <a:srgbClr val="0070C0"/>
                </a:solidFill>
              </a:rPr>
              <a:t>ميدان الاعلام </a:t>
            </a:r>
            <a:r>
              <a:rPr lang="ar-DZ" sz="3600" b="1" dirty="0" err="1" smtClean="0">
                <a:solidFill>
                  <a:srgbClr val="0070C0"/>
                </a:solidFill>
              </a:rPr>
              <a:t>والصحافة</a:t>
            </a:r>
            <a:r>
              <a:rPr lang="ar-DZ" sz="3600" dirty="0" err="1" smtClean="0"/>
              <a:t>:</a:t>
            </a:r>
            <a:endParaRPr lang="ar-DZ" sz="3600" dirty="0" smtClean="0"/>
          </a:p>
          <a:p>
            <a:pPr algn="r" rtl="1">
              <a:buNone/>
            </a:pPr>
            <a:r>
              <a:rPr lang="ar-DZ" sz="3600" dirty="0" smtClean="0"/>
              <a:t>   </a:t>
            </a:r>
            <a:r>
              <a:rPr lang="ar-DZ" sz="3600" dirty="0" smtClean="0"/>
              <a:t> قام </a:t>
            </a:r>
            <a:r>
              <a:rPr lang="ar-DZ" sz="3600" dirty="0" smtClean="0"/>
              <a:t>الامام</a:t>
            </a:r>
            <a:r>
              <a:rPr lang="ar-DZ" sz="3600" dirty="0" smtClean="0"/>
              <a:t> بن </a:t>
            </a:r>
            <a:r>
              <a:rPr lang="ar-DZ" sz="3600" dirty="0" err="1" smtClean="0"/>
              <a:t>باديس</a:t>
            </a:r>
            <a:r>
              <a:rPr lang="ar-DZ" sz="3600" dirty="0" smtClean="0"/>
              <a:t>،  سنة </a:t>
            </a:r>
            <a:r>
              <a:rPr lang="ar-DZ" sz="3600" dirty="0" smtClean="0"/>
              <a:t>1925،بنشر</a:t>
            </a:r>
            <a:r>
              <a:rPr lang="ar-DZ" sz="3600" dirty="0" smtClean="0"/>
              <a:t> جريدة </a:t>
            </a:r>
            <a:r>
              <a:rPr lang="ar-DZ" sz="3600" b="1" dirty="0" smtClean="0"/>
              <a:t>الـمنتقد</a:t>
            </a:r>
            <a:r>
              <a:rPr lang="ar-DZ" sz="3600" dirty="0" smtClean="0"/>
              <a:t> وفي </a:t>
            </a:r>
            <a:endParaRPr lang="ar-DZ" sz="3600" dirty="0" smtClean="0"/>
          </a:p>
          <a:p>
            <a:pPr algn="r" rtl="1">
              <a:buNone/>
            </a:pPr>
            <a:r>
              <a:rPr lang="ar-DZ" sz="3600" dirty="0" smtClean="0"/>
              <a:t> </a:t>
            </a:r>
            <a:r>
              <a:rPr lang="ar-DZ" sz="3600" dirty="0" smtClean="0"/>
              <a:t>   أعمدتها</a:t>
            </a:r>
            <a:r>
              <a:rPr lang="ar-DZ" sz="3600" dirty="0" smtClean="0"/>
              <a:t> باشر، هو و رفاقه، </a:t>
            </a:r>
            <a:r>
              <a:rPr lang="ar-DZ" sz="3600" dirty="0" err="1" smtClean="0"/>
              <a:t>نشرالأفكار</a:t>
            </a:r>
            <a:r>
              <a:rPr lang="ar-DZ" sz="3600" dirty="0" smtClean="0"/>
              <a:t> </a:t>
            </a:r>
            <a:r>
              <a:rPr lang="ar-DZ" sz="3600" dirty="0" err="1" smtClean="0"/>
              <a:t>الإصلاحية.</a:t>
            </a:r>
            <a:r>
              <a:rPr lang="ar-DZ" sz="3600" dirty="0" smtClean="0"/>
              <a:t> ومنعت الـجريدة من الصدور ابتداء من عددها رقم 18 لأنها كانت، في رأي الإدارة </a:t>
            </a:r>
            <a:r>
              <a:rPr lang="ar-DZ" sz="3600" dirty="0" err="1" smtClean="0"/>
              <a:t>الاستعمارية،تـحريضية.</a:t>
            </a:r>
            <a:r>
              <a:rPr lang="ar-DZ" sz="3600" dirty="0" smtClean="0"/>
              <a:t> لكن ابن </a:t>
            </a:r>
            <a:r>
              <a:rPr lang="ar-DZ" sz="3600" dirty="0" err="1" smtClean="0"/>
              <a:t>باديس</a:t>
            </a:r>
            <a:r>
              <a:rPr lang="ar-DZ" sz="3600" dirty="0" smtClean="0"/>
              <a:t> بقي على إصراره وأصدر بعدها عدة منشورات </a:t>
            </a:r>
            <a:endParaRPr lang="ar-DZ" sz="3600" dirty="0" smtClean="0"/>
          </a:p>
          <a:p>
            <a:pPr algn="r" rtl="1">
              <a:buNone/>
            </a:pPr>
            <a:r>
              <a:rPr lang="ar-DZ" sz="3600" dirty="0" smtClean="0"/>
              <a:t> </a:t>
            </a:r>
            <a:r>
              <a:rPr lang="ar-DZ" sz="3600" dirty="0" smtClean="0"/>
              <a:t> دورية، </a:t>
            </a:r>
            <a:r>
              <a:rPr lang="ar-DZ" sz="3600" dirty="0" smtClean="0"/>
              <a:t> أشهرها الشهاب، </a:t>
            </a:r>
            <a:r>
              <a:rPr lang="ar-DZ" sz="3600" dirty="0" smtClean="0"/>
              <a:t>التي صدرت من</a:t>
            </a:r>
            <a:r>
              <a:rPr lang="ar-DZ" sz="3600" dirty="0" smtClean="0"/>
              <a:t> </a:t>
            </a:r>
            <a:r>
              <a:rPr lang="ar-DZ" sz="3600" dirty="0" smtClean="0"/>
              <a:t>1925.، </a:t>
            </a:r>
            <a:r>
              <a:rPr lang="ar-DZ" sz="3600" dirty="0" smtClean="0"/>
              <a:t>واستمرت </a:t>
            </a:r>
            <a:r>
              <a:rPr lang="ar-DZ" sz="3600" dirty="0" smtClean="0"/>
              <a:t>الى عام </a:t>
            </a:r>
            <a:r>
              <a:rPr lang="ar-DZ" sz="3600" dirty="0" err="1" smtClean="0"/>
              <a:t>1929م</a:t>
            </a:r>
            <a:r>
              <a:rPr lang="ar-DZ" sz="3600" dirty="0" smtClean="0"/>
              <a:t> ثم </a:t>
            </a:r>
            <a:r>
              <a:rPr lang="ar-DZ" sz="3600" dirty="0" err="1" smtClean="0"/>
              <a:t>جرائد </a:t>
            </a:r>
            <a:r>
              <a:rPr lang="ar-DZ" sz="3600" dirty="0" smtClean="0"/>
              <a:t>:</a:t>
            </a:r>
            <a:r>
              <a:rPr lang="ar-DZ" sz="3900" dirty="0" smtClean="0"/>
              <a:t>السنة(1932)</a:t>
            </a:r>
            <a:r>
              <a:rPr lang="ar-DZ" sz="3900" dirty="0" smtClean="0"/>
              <a:t>  </a:t>
            </a:r>
            <a:r>
              <a:rPr lang="ar-DZ" sz="3900" dirty="0" err="1" smtClean="0"/>
              <a:t>والشريعة </a:t>
            </a:r>
            <a:r>
              <a:rPr lang="ar-DZ" sz="3900" dirty="0" smtClean="0"/>
              <a:t>(1933) </a:t>
            </a:r>
            <a:r>
              <a:rPr lang="ar-DZ" sz="3900" dirty="0" err="1" smtClean="0"/>
              <a:t>والصراط</a:t>
            </a:r>
            <a:r>
              <a:rPr lang="ar-DZ" sz="3900" dirty="0" err="1" smtClean="0"/>
              <a:t> </a:t>
            </a:r>
            <a:r>
              <a:rPr lang="ar-DZ" sz="3900" dirty="0" smtClean="0"/>
              <a:t>(1933)</a:t>
            </a:r>
            <a:r>
              <a:rPr lang="ar-DZ" sz="3900" baseline="30000" dirty="0" smtClean="0"/>
              <a:t>،</a:t>
            </a:r>
            <a:r>
              <a:rPr lang="ar-DZ" sz="3900" dirty="0" smtClean="0"/>
              <a:t> البصائر(1935)</a:t>
            </a:r>
            <a:r>
              <a:rPr lang="ar-DZ" sz="3900" baseline="30000" dirty="0" smtClean="0"/>
              <a:t> </a:t>
            </a:r>
            <a:r>
              <a:rPr lang="ar-DZ" sz="3900" dirty="0" smtClean="0"/>
              <a:t>وكان </a:t>
            </a:r>
            <a:r>
              <a:rPr lang="ar-DZ" sz="3900" dirty="0" smtClean="0"/>
              <a:t>شعارها مقولة الإمام مالك إمام دار </a:t>
            </a:r>
            <a:r>
              <a:rPr lang="ar-DZ" sz="3900" dirty="0" err="1" smtClean="0"/>
              <a:t>الهجرة: </a:t>
            </a:r>
            <a:r>
              <a:rPr lang="ar-DZ" sz="3900" dirty="0" smtClean="0"/>
              <a:t>"</a:t>
            </a:r>
            <a:r>
              <a:rPr lang="ar-DZ" sz="3900" dirty="0" smtClean="0">
                <a:solidFill>
                  <a:srgbClr val="0070C0"/>
                </a:solidFill>
              </a:rPr>
              <a:t>لا يصلح آخر هذه الأمة إلا بما صلح </a:t>
            </a:r>
            <a:r>
              <a:rPr lang="ar-DZ" sz="3900" dirty="0" err="1" smtClean="0">
                <a:solidFill>
                  <a:srgbClr val="0070C0"/>
                </a:solidFill>
              </a:rPr>
              <a:t>به</a:t>
            </a:r>
            <a:r>
              <a:rPr lang="ar-DZ" sz="3900" dirty="0" smtClean="0">
                <a:solidFill>
                  <a:srgbClr val="0070C0"/>
                </a:solidFill>
              </a:rPr>
              <a:t> </a:t>
            </a:r>
            <a:r>
              <a:rPr lang="ar-DZ" sz="3900" dirty="0" err="1" smtClean="0">
                <a:solidFill>
                  <a:srgbClr val="0070C0"/>
                </a:solidFill>
              </a:rPr>
              <a:t>أولها</a:t>
            </a:r>
            <a:r>
              <a:rPr lang="ar-DZ" sz="3900" dirty="0" err="1" smtClean="0"/>
              <a:t>".</a:t>
            </a:r>
            <a:endParaRPr lang="fr-FR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r" rtl="1">
              <a:buNone/>
            </a:pPr>
            <a:r>
              <a:rPr lang="ar-DZ" dirty="0" smtClean="0"/>
              <a:t>2</a:t>
            </a:r>
            <a:r>
              <a:rPr lang="ar-DZ" dirty="0" smtClean="0">
                <a:solidFill>
                  <a:srgbClr val="0070C0"/>
                </a:solidFill>
              </a:rPr>
              <a:t>- انشاء المدارس:</a:t>
            </a:r>
            <a:r>
              <a:rPr lang="ar-DZ" dirty="0" smtClean="0"/>
              <a:t>لتعليم </a:t>
            </a:r>
            <a:r>
              <a:rPr lang="ar-DZ" dirty="0" smtClean="0"/>
              <a:t>اللغة العربية ومبادئ </a:t>
            </a:r>
            <a:r>
              <a:rPr lang="ar-DZ" dirty="0" smtClean="0"/>
              <a:t>إسلام.</a:t>
            </a:r>
            <a:endParaRPr lang="ar-DZ" dirty="0" smtClean="0"/>
          </a:p>
          <a:p>
            <a:pPr algn="r" rtl="1"/>
            <a:r>
              <a:rPr lang="ar-DZ" dirty="0" smtClean="0"/>
              <a:t>نشرت </a:t>
            </a:r>
            <a:r>
              <a:rPr lang="ar-DZ" dirty="0" err="1" smtClean="0"/>
              <a:t>جريدة </a:t>
            </a:r>
            <a:r>
              <a:rPr lang="ar-DZ" dirty="0" smtClean="0"/>
              <a:t>"الشهاب"  تعلن عن إنشاء 70 مدرسة، إلى غاية سنتي </a:t>
            </a:r>
            <a:r>
              <a:rPr lang="ar-DZ" dirty="0" err="1" smtClean="0"/>
              <a:t>1934 </a:t>
            </a:r>
            <a:r>
              <a:rPr lang="ar-DZ" dirty="0" smtClean="0"/>
              <a:t>- 1935، مكونة من قسم أو قسمين وموزعة على مختلف جهات الوطن، يدرس فيها 3000  </a:t>
            </a:r>
            <a:r>
              <a:rPr lang="ar-DZ" dirty="0" smtClean="0"/>
              <a:t>تلـميذ.</a:t>
            </a:r>
          </a:p>
          <a:p>
            <a:pPr algn="r" rtl="1"/>
            <a:r>
              <a:rPr lang="ar-DZ" dirty="0" smtClean="0"/>
              <a:t> </a:t>
            </a:r>
            <a:r>
              <a:rPr lang="ar-DZ" dirty="0" smtClean="0"/>
              <a:t>فإن جمعية العلـماء، التي تـم إنشاؤها سنة 1931، قد نشرت، سنة 1950، قائمة من 124 مدرسة، </a:t>
            </a:r>
            <a:r>
              <a:rPr lang="ar-DZ" dirty="0" err="1" smtClean="0"/>
              <a:t>بها</a:t>
            </a:r>
            <a:r>
              <a:rPr lang="ar-DZ" dirty="0" smtClean="0"/>
              <a:t> سلك تربوي يضم 274 </a:t>
            </a:r>
            <a:r>
              <a:rPr lang="ar-DZ" dirty="0" err="1" smtClean="0"/>
              <a:t>معلـما.</a:t>
            </a:r>
            <a:r>
              <a:rPr lang="ar-DZ" dirty="0" smtClean="0"/>
              <a:t> </a:t>
            </a:r>
            <a:endParaRPr lang="ar-DZ" dirty="0" smtClean="0"/>
          </a:p>
          <a:p>
            <a:pPr algn="r" rtl="1"/>
            <a:r>
              <a:rPr lang="ar-DZ" dirty="0" smtClean="0"/>
              <a:t>وأعلنت الـجمعية</a:t>
            </a:r>
            <a:r>
              <a:rPr lang="ar-DZ" dirty="0" smtClean="0"/>
              <a:t>، سنة 1954، عن عدد 40000 تلـميذ يرتادون مؤسساتها </a:t>
            </a:r>
            <a:r>
              <a:rPr lang="ar-DZ" dirty="0" err="1" smtClean="0"/>
              <a:t>الـمدرسية.</a:t>
            </a:r>
            <a:r>
              <a:rPr lang="ar-DZ" dirty="0" smtClean="0"/>
              <a:t> </a:t>
            </a:r>
            <a:endParaRPr lang="ar-DZ" dirty="0" smtClean="0"/>
          </a:p>
          <a:p>
            <a:pPr algn="r" rtl="1"/>
            <a:r>
              <a:rPr lang="ar-DZ" dirty="0" smtClean="0"/>
              <a:t>وكانت </a:t>
            </a:r>
            <a:r>
              <a:rPr lang="ar-DZ" dirty="0" smtClean="0"/>
              <a:t>قد </a:t>
            </a:r>
            <a:r>
              <a:rPr lang="ar-DZ" dirty="0" smtClean="0"/>
              <a:t>أنشأت </a:t>
            </a:r>
            <a:r>
              <a:rPr lang="ar-DZ" dirty="0" smtClean="0"/>
              <a:t>سنة 1947، </a:t>
            </a:r>
            <a:r>
              <a:rPr lang="ar-DZ" dirty="0" err="1" smtClean="0"/>
              <a:t>بقسنطينة</a:t>
            </a:r>
            <a:r>
              <a:rPr lang="ar-DZ" dirty="0" smtClean="0"/>
              <a:t>، معهد ابن </a:t>
            </a:r>
            <a:r>
              <a:rPr lang="ar-DZ" dirty="0" err="1" smtClean="0"/>
              <a:t>باديس</a:t>
            </a:r>
            <a:r>
              <a:rPr lang="ar-DZ" dirty="0" smtClean="0"/>
              <a:t> الثانوي الذي كان يتولى تكوين الـمعلـمين والطلبة الـمدعوين إلى مواصلة تعليمهم في </a:t>
            </a:r>
            <a:r>
              <a:rPr lang="ar-DZ" dirty="0" err="1" smtClean="0"/>
              <a:t>فاس</a:t>
            </a:r>
            <a:r>
              <a:rPr lang="ar-DZ" dirty="0" smtClean="0"/>
              <a:t> وتونس والشرق الأوسط.</a:t>
            </a:r>
          </a:p>
          <a:p>
            <a:pPr algn="r" rtl="1"/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r" rtl="1">
              <a:buNone/>
            </a:pPr>
            <a:r>
              <a:rPr lang="ar-DZ" dirty="0" smtClean="0">
                <a:solidFill>
                  <a:srgbClr val="0070C0"/>
                </a:solidFill>
              </a:rPr>
              <a:t>3- تأسيس جمعية العلماء المسلمين</a:t>
            </a:r>
            <a:r>
              <a:rPr lang="ar-DZ" dirty="0" smtClean="0"/>
              <a:t>:</a:t>
            </a:r>
            <a:endParaRPr lang="fr-F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endParaRPr lang="ar-DZ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660</TotalTime>
  <Words>235</Words>
  <Application>Microsoft Office PowerPoint</Application>
  <PresentationFormat>Affichage à l'écran (4:3)</PresentationFormat>
  <Paragraphs>30</Paragraphs>
  <Slides>17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18" baseType="lpstr">
      <vt:lpstr>Thème Office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  <vt:lpstr>Diapositive 15</vt:lpstr>
      <vt:lpstr>Diapositive 16</vt:lpstr>
      <vt:lpstr>Diapositive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moi</dc:creator>
  <cp:lastModifiedBy>moi</cp:lastModifiedBy>
  <cp:revision>24</cp:revision>
  <dcterms:created xsi:type="dcterms:W3CDTF">2017-04-14T19:18:41Z</dcterms:created>
  <dcterms:modified xsi:type="dcterms:W3CDTF">2017-04-15T23:26:06Z</dcterms:modified>
</cp:coreProperties>
</file>