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0"/>
  </p:notesMasterIdLst>
  <p:sldIdLst>
    <p:sldId id="256" r:id="rId5"/>
    <p:sldId id="309" r:id="rId6"/>
    <p:sldId id="294" r:id="rId7"/>
    <p:sldId id="297" r:id="rId8"/>
    <p:sldId id="298" r:id="rId9"/>
    <p:sldId id="318" r:id="rId10"/>
    <p:sldId id="319" r:id="rId11"/>
    <p:sldId id="330" r:id="rId12"/>
    <p:sldId id="331" r:id="rId13"/>
    <p:sldId id="334" r:id="rId14"/>
    <p:sldId id="335" r:id="rId15"/>
    <p:sldId id="320" r:id="rId16"/>
    <p:sldId id="382" r:id="rId17"/>
    <p:sldId id="321" r:id="rId18"/>
    <p:sldId id="338" r:id="rId19"/>
    <p:sldId id="343" r:id="rId20"/>
    <p:sldId id="344" r:id="rId21"/>
    <p:sldId id="345" r:id="rId22"/>
    <p:sldId id="346" r:id="rId23"/>
    <p:sldId id="339" r:id="rId24"/>
    <p:sldId id="349" r:id="rId25"/>
    <p:sldId id="340" r:id="rId26"/>
    <p:sldId id="341" r:id="rId27"/>
    <p:sldId id="337" r:id="rId28"/>
    <p:sldId id="350" r:id="rId29"/>
    <p:sldId id="378" r:id="rId30"/>
    <p:sldId id="323" r:id="rId31"/>
    <p:sldId id="351" r:id="rId32"/>
    <p:sldId id="352" r:id="rId33"/>
    <p:sldId id="362" r:id="rId34"/>
    <p:sldId id="358" r:id="rId35"/>
    <p:sldId id="353" r:id="rId36"/>
    <p:sldId id="354" r:id="rId37"/>
    <p:sldId id="361" r:id="rId38"/>
    <p:sldId id="372" r:id="rId39"/>
    <p:sldId id="375" r:id="rId40"/>
    <p:sldId id="374" r:id="rId41"/>
    <p:sldId id="370" r:id="rId42"/>
    <p:sldId id="376" r:id="rId43"/>
    <p:sldId id="369" r:id="rId44"/>
    <p:sldId id="371" r:id="rId45"/>
    <p:sldId id="357" r:id="rId46"/>
    <p:sldId id="388" r:id="rId47"/>
    <p:sldId id="360" r:id="rId48"/>
    <p:sldId id="383" r:id="rId49"/>
    <p:sldId id="317" r:id="rId50"/>
    <p:sldId id="391" r:id="rId51"/>
    <p:sldId id="392" r:id="rId52"/>
    <p:sldId id="393" r:id="rId53"/>
    <p:sldId id="394" r:id="rId54"/>
    <p:sldId id="395" r:id="rId55"/>
    <p:sldId id="286" r:id="rId56"/>
    <p:sldId id="301" r:id="rId57"/>
    <p:sldId id="308" r:id="rId58"/>
    <p:sldId id="396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" id="{3374D542-6E3E-455F-9BFB-B45891911720}">
          <p14:sldIdLst/>
        </p14:section>
        <p14:section name="Untitled Section" id="{7DA6BB76-2A1D-4084-86A7-B8830F018B49}">
          <p14:sldIdLst>
            <p14:sldId id="256"/>
            <p14:sldId id="309"/>
            <p14:sldId id="294"/>
            <p14:sldId id="297"/>
            <p14:sldId id="298"/>
            <p14:sldId id="318"/>
            <p14:sldId id="319"/>
            <p14:sldId id="330"/>
            <p14:sldId id="331"/>
            <p14:sldId id="334"/>
            <p14:sldId id="335"/>
            <p14:sldId id="320"/>
            <p14:sldId id="382"/>
            <p14:sldId id="321"/>
            <p14:sldId id="338"/>
            <p14:sldId id="343"/>
            <p14:sldId id="344"/>
            <p14:sldId id="345"/>
            <p14:sldId id="346"/>
            <p14:sldId id="339"/>
            <p14:sldId id="349"/>
            <p14:sldId id="340"/>
            <p14:sldId id="341"/>
            <p14:sldId id="337"/>
            <p14:sldId id="350"/>
            <p14:sldId id="378"/>
            <p14:sldId id="323"/>
            <p14:sldId id="351"/>
            <p14:sldId id="352"/>
            <p14:sldId id="362"/>
            <p14:sldId id="358"/>
            <p14:sldId id="353"/>
            <p14:sldId id="354"/>
            <p14:sldId id="361"/>
            <p14:sldId id="372"/>
            <p14:sldId id="375"/>
            <p14:sldId id="374"/>
            <p14:sldId id="370"/>
            <p14:sldId id="376"/>
            <p14:sldId id="369"/>
            <p14:sldId id="371"/>
            <p14:sldId id="357"/>
            <p14:sldId id="388"/>
            <p14:sldId id="360"/>
            <p14:sldId id="383"/>
            <p14:sldId id="317"/>
            <p14:sldId id="391"/>
            <p14:sldId id="392"/>
            <p14:sldId id="393"/>
            <p14:sldId id="394"/>
            <p14:sldId id="395"/>
            <p14:sldId id="286"/>
            <p14:sldId id="301"/>
            <p14:sldId id="308"/>
            <p14:sldId id="39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FCC2-4E7A-4671-AA79-177CB194E44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1C38D-F26D-4167-83EF-8774BC62D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60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30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3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17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59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87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76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37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1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2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4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45A2570-7517-4576-B836-E4E6D3E74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45A2570-7517-4576-B836-E4E6D3E74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6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44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15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50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5AFE014-E3CD-4B9A-A705-F1CADD8F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ADE5F7-8A52-43AD-8F30-F13CF545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DC85AE-A002-4BA3-8D90-3960ED0FF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E560-77BF-4D1A-B6E7-CD55CE12B1B8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103AA5-C732-4ECB-88D6-DAA20E2C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280433-CBB5-49C5-B032-5A800E5D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2" r:id="rId4"/>
    <p:sldLayoutId id="2147483660" r:id="rId5"/>
    <p:sldLayoutId id="2147483662" r:id="rId6"/>
    <p:sldLayoutId id="2147483661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gif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5" y="205311"/>
            <a:ext cx="11788725" cy="63837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1746" y="792086"/>
            <a:ext cx="8727141" cy="53637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74766" y="2912013"/>
            <a:ext cx="10761105" cy="16196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rgbClr val="122D4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ea typeface="+mj-ea"/>
                <a:cs typeface="+mj-cs"/>
              </a:rPr>
              <a:t> Chapitre </a:t>
            </a:r>
            <a:r>
              <a:rPr lang="ar-SA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ea typeface="+mj-ea"/>
                <a:cs typeface="+mj-cs"/>
              </a:rPr>
              <a:t>5</a:t>
            </a:r>
            <a:r>
              <a:rPr lang="fr-F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ea typeface="+mj-ea"/>
                <a:cs typeface="+mj-cs"/>
              </a:rPr>
              <a:t>: </a:t>
            </a:r>
            <a:r>
              <a:rPr lang="fr-F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ea typeface="+mj-ea"/>
                <a:cs typeface="+mj-cs"/>
              </a:rPr>
              <a:t>Organes de transmissions du mouvement et de puissance </a:t>
            </a:r>
            <a:endParaRPr lang="fr-FR" sz="2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964782" y="540159"/>
            <a:ext cx="7981071" cy="17584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rgbClr val="122D4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ea typeface="+mj-ea"/>
                <a:cs typeface="+mj-cs"/>
              </a:rPr>
              <a:t>Module : Mécanismes industriels et transmission de puissance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9758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avec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51333" y="2245281"/>
            <a:ext cx="8229600" cy="31939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De la rotation en translation intermittente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Système pignon crémaillère</a:t>
            </a:r>
          </a:p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197" y="2107780"/>
            <a:ext cx="4649711" cy="44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2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avec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202289"/>
            <a:ext cx="8229600" cy="31939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De la rotation continue à la rotation intermittente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croix de malte</a:t>
            </a:r>
          </a:p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638" y="2202289"/>
            <a:ext cx="4325154" cy="41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5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4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228600" indent="-228600" algn="ctr">
              <a:lnSpc>
                <a:spcPts val="1800"/>
              </a:lnSpc>
              <a:spcAft>
                <a:spcPts val="600"/>
              </a:spcAft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(Sans modification de la vitesse)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4434" y="2240924"/>
            <a:ext cx="9943363" cy="379926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Accouplement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Embrayage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24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Frein 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50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4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228600" indent="-228600" algn="ctr">
              <a:lnSpc>
                <a:spcPts val="1800"/>
              </a:lnSpc>
              <a:spcAft>
                <a:spcPts val="600"/>
              </a:spcAft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(Sans modification de la vitesse)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4434" y="2240924"/>
            <a:ext cx="9943363" cy="379926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Accouplement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  <a:endParaRPr lang="fr-FR" sz="12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284" y="1851693"/>
            <a:ext cx="7625081" cy="45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46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(Sans modification de la vitesse)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530" y="1773229"/>
            <a:ext cx="9386200" cy="35416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Accouplement</a:t>
            </a:r>
            <a:endParaRPr lang="fr-FR" sz="2400" u="sng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13645" y="4722125"/>
            <a:ext cx="9004062" cy="185978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311" y="2147081"/>
            <a:ext cx="5867400" cy="391477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3241" y="2214522"/>
            <a:ext cx="6408566" cy="309495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fr-FR" b="1" dirty="0"/>
              <a:t>Les accouplements mécaniques sont utilisés dans l'industrie pour des applications variées.</a:t>
            </a:r>
          </a:p>
          <a:p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Voici les utilisations les plus communes:</a:t>
            </a:r>
          </a:p>
          <a:p>
            <a:endParaRPr lang="fr-FR" b="1" dirty="0"/>
          </a:p>
          <a:p>
            <a:r>
              <a:rPr lang="fr-FR" b="1" dirty="0"/>
              <a:t>- pour entraîner en rotation un élément récepteur à partir d'un élément moteur ;</a:t>
            </a:r>
          </a:p>
          <a:p>
            <a:r>
              <a:rPr lang="fr-FR" b="1" dirty="0"/>
              <a:t>- pour réaliser un raccordement rapide entre deux éléments d'un système (par exemple entre un moteur et une pompe).</a:t>
            </a:r>
          </a:p>
          <a:p>
            <a:r>
              <a:rPr lang="fr-FR" b="1" dirty="0"/>
              <a:t>- facilement des travaux d'entretien sur ces éléments ;</a:t>
            </a:r>
          </a:p>
          <a:p>
            <a:r>
              <a:rPr lang="fr-FR" b="1" dirty="0"/>
              <a:t>- pour pallier un désalignement axial, radial ou angulaire ;</a:t>
            </a:r>
          </a:p>
          <a:p>
            <a:r>
              <a:rPr lang="fr-FR" b="1" dirty="0"/>
              <a:t>- pour ajouter plus de flexibilité dans le système ;</a:t>
            </a:r>
          </a:p>
          <a:p>
            <a:r>
              <a:rPr lang="fr-FR" b="1" dirty="0"/>
              <a:t>- pour amortir les vibrations ;</a:t>
            </a:r>
          </a:p>
          <a:p>
            <a:r>
              <a:rPr lang="fr-FR" b="1" dirty="0"/>
              <a:t>- pour ajouter une protection contre les pics de couple.</a:t>
            </a:r>
          </a:p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05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(Sans modification de la vitesse)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4434" y="1903856"/>
            <a:ext cx="9386200" cy="35416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Accouplement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843" y="2465778"/>
            <a:ext cx="8267700" cy="19431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313645" y="4722125"/>
            <a:ext cx="9004062" cy="185978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69686" y="4910376"/>
            <a:ext cx="7665021" cy="154588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 existe plusieurs types d’accouplement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 RIGIDE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Tx/>
              <a:buChar char="-"/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ELASTIQUE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Tx/>
              <a:buChar char="-"/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FLEXIBLE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Tx/>
              <a:buChar char="-"/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LIMITEUR DE COUPLE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652" y="2120534"/>
            <a:ext cx="66675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7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(Sans modification de la vitesse)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1948" y="2117902"/>
            <a:ext cx="9386200" cy="35416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Accouplement RIGIDE (désalignement axial )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Exigent une parfaite alignement des arbres à accoupler (n'acceptent aucun défaut  d'alignement des arbres)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Ne filtrent pas les vibrations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368" y="1434049"/>
            <a:ext cx="1638300" cy="990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6" y="4302483"/>
            <a:ext cx="6134100" cy="23717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696" y="3705688"/>
            <a:ext cx="60960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27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(Sans modification de la vitesse)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4859" y="2085333"/>
            <a:ext cx="10031360" cy="35416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Accouplement ELASTIQUE (désalignement</a:t>
            </a:r>
            <a:r>
              <a:rPr lang="fr-FR" sz="2400" b="1" u="sng" dirty="0">
                <a:solidFill>
                  <a:srgbClr val="FF0000"/>
                </a:solidFill>
              </a:rPr>
              <a:t> angulaire en torsion )</a:t>
            </a:r>
            <a:endParaRPr lang="fr-FR" sz="2400" b="1" u="sng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Tolèrent plus au moins certains défauts d'alignement des arbres,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Amortirent et filtrent les vibrations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644" y="1648228"/>
            <a:ext cx="1638300" cy="8953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27" y="3265335"/>
            <a:ext cx="5991225" cy="27813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712" y="3302841"/>
            <a:ext cx="27717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03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12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(Sans modification de la vitesse)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2012" y="2150772"/>
            <a:ext cx="10467833" cy="35416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Accouplement FLEXIBLE (pour les désalignement radial ou </a:t>
            </a:r>
            <a:r>
              <a:rPr lang="fr-FR" sz="2400" b="1" u="sng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angulare</a:t>
            </a:r>
            <a:r>
              <a:rPr lang="fr-FR" sz="24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)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-Acceptent certains défauts d'alignement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Ne filtrent pas les vibrations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45" y="3380704"/>
            <a:ext cx="1752600" cy="26479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993" y="2809076"/>
            <a:ext cx="6096000" cy="34385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360" y="2834263"/>
            <a:ext cx="7334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60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12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(Sans modification de la vitesse)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44" y="2085707"/>
            <a:ext cx="9386200" cy="35416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Accouplement LIMITEUR DE COUPLE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C’est un dispositif de sécurité qui évite toute surcharge ou blocage d’une machine. 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767" y="1752908"/>
            <a:ext cx="1285875" cy="6762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37" y="2823675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7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kern="0" dirty="0">
                <a:ln w="1905"/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Organes de transmissions du mouvement et de puissance </a:t>
            </a:r>
            <a:br>
              <a:rPr lang="fr-FR" b="1" kern="0" dirty="0">
                <a:ln w="1905"/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010" y="2280088"/>
            <a:ext cx="8718997" cy="323259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28600" indent="-228600">
              <a:lnSpc>
                <a:spcPts val="1800"/>
              </a:lnSpc>
              <a:spcAft>
                <a:spcPts val="600"/>
              </a:spcAft>
              <a:buFontTx/>
              <a:buAutoNum type="arabicPeriod"/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avec changement de la nature du mouvement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24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Transmission sans changement de la nature du mouvement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- Transmission sans modification de la vitesse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- Transmission avec modification de la vitesse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706" y="1932585"/>
            <a:ext cx="8259161" cy="40826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62" y="2825390"/>
            <a:ext cx="10478847" cy="201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7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0" y="15314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(Sans modification de la vitesse)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3270" y="2150772"/>
            <a:ext cx="9386200" cy="35416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Embrayage </a:t>
            </a:r>
            <a:r>
              <a:rPr lang="fr-FR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(Accouplement temporaire)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67" y="2940707"/>
            <a:ext cx="7544583" cy="267832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748" y="1967366"/>
            <a:ext cx="1895475" cy="8667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5809011"/>
            <a:ext cx="11395881" cy="113967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 mécanisme Permettant de déconnecté la transmission de puissance sans couper le moteur</a:t>
            </a:r>
          </a:p>
        </p:txBody>
      </p:sp>
    </p:spTree>
    <p:extLst>
      <p:ext uri="{BB962C8B-B14F-4D97-AF65-F5344CB8AC3E}">
        <p14:creationId xmlns:p14="http://schemas.microsoft.com/office/powerpoint/2010/main" val="3871887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(Sans modification de la vitesse)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6341" y="2009886"/>
            <a:ext cx="9386200" cy="35416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Embrayage</a:t>
            </a:r>
            <a:r>
              <a:rPr lang="fr-FR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(Accouplement temporaire)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41" y="2433629"/>
            <a:ext cx="5629275" cy="30765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928" y="2411795"/>
            <a:ext cx="5638800" cy="33242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048" y="5389170"/>
            <a:ext cx="26670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1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(Sans modification de la vitesse)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0350" y="1951165"/>
            <a:ext cx="9386200" cy="35416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Embrayage (exemple)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420" y="2150772"/>
            <a:ext cx="7972425" cy="40386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-251238" y="2979152"/>
            <a:ext cx="2297268" cy="80310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6671" y="2740316"/>
            <a:ext cx="1313645" cy="47767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Volant d’inertie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72328" y="3459708"/>
            <a:ext cx="1313645" cy="47767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Disque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95998" y="4075267"/>
            <a:ext cx="1624105" cy="47767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Plaque de pression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0694" y="5211629"/>
            <a:ext cx="1899171" cy="47767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Ressort du diaphragme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336819" y="2952849"/>
            <a:ext cx="1815814" cy="74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806101" y="3624999"/>
            <a:ext cx="2161892" cy="925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944888" y="4370694"/>
            <a:ext cx="2367586" cy="10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1102231" y="4677708"/>
            <a:ext cx="2349030" cy="504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999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(Sans modification de la vitesse)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948" y="1982003"/>
            <a:ext cx="9386200" cy="35416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Embrayage (exemple)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95" y="1896137"/>
            <a:ext cx="7067550" cy="4000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48" y="2150772"/>
            <a:ext cx="8115300" cy="40290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712" y="1193372"/>
            <a:ext cx="3933825" cy="39719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052" y="1149304"/>
            <a:ext cx="4943475" cy="41338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2609" y="1882140"/>
            <a:ext cx="4648200" cy="38576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7385" y="1475159"/>
            <a:ext cx="44100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99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(Sans modification de la vitesse)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13645" y="2150772"/>
            <a:ext cx="9386200" cy="35416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Frein 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387" y="3100243"/>
            <a:ext cx="9043445" cy="31230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137" y="1751729"/>
            <a:ext cx="17240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68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(Sans modification de la vitesse)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146193" y="1982003"/>
            <a:ext cx="9386200" cy="35416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Frein  (exemple Frein à disque)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113" y="2349182"/>
            <a:ext cx="79438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04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4433" y="434829"/>
            <a:ext cx="10983132" cy="69079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4433" y="2698124"/>
            <a:ext cx="10264462" cy="382502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Transmission avec modification de la vitesse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ROUES DE FRICTION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PIGNONS ET CHAINES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ENGRENAGES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POULIES ET COURROIES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584726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3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9785" y="2511188"/>
            <a:ext cx="6270321" cy="198959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ROUES DE FRICTION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20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Deux roues cylindriques ou coniques sont en contact et soumises à un effort presseur. Le frottement au contact des 2 Roues permet de transmettre le mouvement de la roue motrice vers la roue réceptrice.</a:t>
            </a:r>
          </a:p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5" y="4820217"/>
            <a:ext cx="1460311" cy="14787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830946" y="4909665"/>
            <a:ext cx="4829159" cy="151600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Cette solution reste limité car elle nécessite des pressions de contact importantes pour assurer le roulement sans glissement.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69" y="1257915"/>
            <a:ext cx="425767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4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3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0895" y="1956026"/>
            <a:ext cx="8833818" cy="29615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ROUES DE FRICTION</a:t>
            </a:r>
          </a:p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69" y="2746690"/>
            <a:ext cx="4539032" cy="377597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138892" y="2465778"/>
            <a:ext cx="3445299" cy="56182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(Symbole cinématique)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677620" y="2703112"/>
            <a:ext cx="2418708" cy="56182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Exemple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596" y="3264937"/>
            <a:ext cx="32956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60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3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5246" y="2146022"/>
            <a:ext cx="8833818" cy="29615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PIGNONS ET CHAINES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 système  pignon  chaîne  permet  de  transmettre  un  mouvement  de  rotation  sans  glissement  à  une  distance  pouvant aller jusqu'à plusieurs mètres. (transmission par obstacle )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12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Principales caractéristiques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  Rapport de transmission constant (pas de glissement).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  Longue durée de vie.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  Aptitude à entraîner plusieurs arbres récepteurs en même temps à partir d’une même source.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  Sont essentiellement utilisé aux « basses » vitesses (moins de 13 m/s pour les chaînes à rouleaux, moins de  20 m/s pour les chaînes silencieuses).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  Montage et entretien plus simple que celui de l’engrenages et prix de revient moins élevé.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172" y="1982003"/>
            <a:ext cx="3222680" cy="160114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746371" y="3975779"/>
            <a:ext cx="2804463" cy="53456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Symbole cinématique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618" y="4365229"/>
            <a:ext cx="3143899" cy="223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8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3" y="0"/>
            <a:ext cx="12192000" cy="6858000"/>
          </a:xfrm>
        </p:spPr>
      </p:pic>
      <p:sp>
        <p:nvSpPr>
          <p:cNvPr id="5" name="AutoShape 52"/>
          <p:cNvSpPr>
            <a:spLocks noChangeArrowheads="1"/>
          </p:cNvSpPr>
          <p:nvPr/>
        </p:nvSpPr>
        <p:spPr bwMode="gray">
          <a:xfrm>
            <a:off x="2057861" y="261449"/>
            <a:ext cx="7981407" cy="78492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kern="0" dirty="0">
                <a:ln w="1905"/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</a:rPr>
              <a:t>Introduction </a:t>
            </a:r>
            <a:endParaRPr kumimoji="0" lang="en-US" sz="2800" b="1" i="0" u="none" strike="noStrike" kern="0" cap="none" spc="0" normalizeH="0" baseline="0" noProof="0" dirty="0">
              <a:ln w="1905"/>
              <a:solidFill>
                <a:srgbClr val="44546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Ligh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1040" y="1270747"/>
            <a:ext cx="11740959" cy="54931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rgbClr val="122D4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Tx/>
              <a:buChar char="-"/>
            </a:pPr>
            <a:endParaRPr lang="fr-FR" sz="28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457200" lvl="0" indent="-457200" algn="just">
              <a:buFontTx/>
              <a:buChar char="-"/>
            </a:pPr>
            <a:endParaRPr lang="fr-FR" sz="28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/>
            <a:endParaRPr lang="fr-FR" sz="2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/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just"/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64" y="917904"/>
            <a:ext cx="3603009" cy="594009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28930" y="1825802"/>
            <a:ext cx="5167553" cy="98263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/>
              <a:t>Presse utilisée pour découper du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/>
              <a:t>papier cartonné. </a:t>
            </a:r>
            <a:endParaRPr lang="fr-FR" sz="24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587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3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968" y="419620"/>
            <a:ext cx="10983132" cy="88249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497" y="1955643"/>
            <a:ext cx="8833818" cy="29615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PIGNONS ET CHAINES</a:t>
            </a:r>
          </a:p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440" y="2064370"/>
            <a:ext cx="86201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88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3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2139" y="2045964"/>
            <a:ext cx="8833818" cy="29615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PIGNONS ET CHAINES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  chaînes  sont  utilisées  en  transmission  de  puissance  mais  aussi  en  manutention  et  convoyage  et  dans  de  nombreuses  réalisations.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042" y="2936384"/>
            <a:ext cx="6410325" cy="371890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31" y="3224832"/>
            <a:ext cx="5110938" cy="222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95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3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0125" y="2189986"/>
            <a:ext cx="5209495" cy="29615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 engrenages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 engrenage est un mécanisme composé de deux roues dentées. L’une des roues entraîne l’autre par l’action des  dents qui sont successivement en contact. La roue qui a le plus petit nombre de dents est appelée pignon. </a:t>
            </a: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(transmission par obstacle )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u="sng" dirty="0">
                <a:solidFill>
                  <a:srgbClr val="FF0000"/>
                </a:solidFill>
              </a:rPr>
              <a:t>Matériaux utilisés:</a:t>
            </a:r>
          </a:p>
          <a:p>
            <a:r>
              <a:rPr lang="fr-FR" sz="2000" dirty="0"/>
              <a:t>Fo0e à graphite sphéroïdal   FGS : Roues de grandes dimensions.</a:t>
            </a:r>
          </a:p>
          <a:p>
            <a:r>
              <a:rPr lang="fr-FR" sz="2000" dirty="0"/>
              <a:t>Aciers ordinaires type XC : Engrenages peu chargés.</a:t>
            </a:r>
          </a:p>
          <a:p>
            <a:r>
              <a:rPr lang="fr-FR" sz="2000" dirty="0"/>
              <a:t>Aciers au nickel-chrome (10 NC 12) :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Matières plastiques : Nylon, Téflon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20" y="2533604"/>
            <a:ext cx="6838346" cy="356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01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3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4434" y="356347"/>
            <a:ext cx="10983132" cy="9855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251" y="2111005"/>
            <a:ext cx="8833818" cy="29615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Classification des engrenages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633" y="2441694"/>
            <a:ext cx="7512824" cy="4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70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3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2367" y="2010402"/>
            <a:ext cx="8833818" cy="29615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Symboles cinématiques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20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3537" y="2853296"/>
            <a:ext cx="3923064" cy="39367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pour les engrenages cylindriques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591191" y="2304335"/>
            <a:ext cx="3770919" cy="39367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pour les engrenages coniques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63" y="3296240"/>
            <a:ext cx="4288413" cy="17968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858" y="2784510"/>
            <a:ext cx="4219575" cy="131445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208629" y="4538565"/>
            <a:ext cx="3397678" cy="39367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Pour roue et vis sans fin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45" y="5283579"/>
            <a:ext cx="1905000" cy="107632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524561" y="5741737"/>
            <a:ext cx="5731408" cy="80387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b="1" dirty="0"/>
              <a:t>Les cercles représentés sur les schémas cinématiques correspondent aux diamètres primitifs de la roue et du pignon.</a:t>
            </a: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3579"/>
            <a:ext cx="1499616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54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3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4434" y="356347"/>
            <a:ext cx="10983132" cy="8281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618" y="1899922"/>
            <a:ext cx="8833818" cy="29615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Engrenages à dentures droites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Caractéristiques géométriques des dentures</a:t>
            </a: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" y="2464953"/>
            <a:ext cx="7439000" cy="414332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839" y="2680119"/>
            <a:ext cx="4695825" cy="3733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048" y="3917265"/>
            <a:ext cx="2409825" cy="24288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434" y="3024553"/>
            <a:ext cx="36576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5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3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4434" y="356347"/>
            <a:ext cx="10983132" cy="80275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" y="1899922"/>
            <a:ext cx="11268141" cy="29615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Engrenages à dentures droites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* Caractéristiques géométriques des dentures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* Le module d’engrenage (m)</a:t>
            </a:r>
          </a:p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 module est une </a:t>
            </a: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grandeur normalisée 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qui caractérise un engrenage et déterminé par un calcul de résistance des matériaux. Il permet de calculer les principales caractéristiques de ses dents (hauteur, largueur…), ainsi que son diamètre primitif (</a:t>
            </a:r>
            <a:r>
              <a:rPr lang="fr-FR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d_p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 plus le module est grand, au plus la taille des dents de l’engrenage est grande et au plus l’engrenage peut transmettre de gros efforts.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37" y="4396494"/>
            <a:ext cx="89249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135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3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4434" y="356347"/>
            <a:ext cx="10983132" cy="80275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10743" y="2250961"/>
            <a:ext cx="8833818" cy="29615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Engrenages à dentures droites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Ligne d’engrènement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20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20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20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040928" y="2045964"/>
            <a:ext cx="3261815" cy="201092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fr-FR" sz="16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Bon engrènement :</a:t>
            </a:r>
          </a:p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fr-F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 2 Roues ont même module (m)</a:t>
            </a:r>
          </a:p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fr-F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Axes parallèles </a:t>
            </a:r>
          </a:p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fr-F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Tangence des cylindres primitifs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604" y="2196687"/>
            <a:ext cx="5171184" cy="27148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76443" y="5212525"/>
                <a:ext cx="11091698" cy="135905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r>
                  <a:rPr lang="fr-FR" b="1" dirty="0">
                    <a:solidFill>
                      <a:srgbClr val="FF0000"/>
                    </a:solidFill>
                  </a:rPr>
                  <a:t>Effort radial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fr-FR" b="1" dirty="0">
                    <a:solidFill>
                      <a:srgbClr val="FF0000"/>
                    </a:solidFill>
                  </a:rPr>
                  <a:t>: </a:t>
                </a:r>
                <a:r>
                  <a:rPr lang="fr-FR" b="1" dirty="0"/>
                  <a:t>perpendiculaire à FT, c'est la projection de F1/2 sur la ligne des centres O1O2.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fr-FR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FR" b="1" i="1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fr-FR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fr-FR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  <a:p>
                <a:r>
                  <a:rPr lang="fr-FR" b="1" dirty="0">
                    <a:solidFill>
                      <a:srgbClr val="FF0000"/>
                    </a:solidFill>
                  </a:rPr>
                  <a:t>Effort tangentiel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fr-FR" b="1" dirty="0"/>
                  <a:t>: c'est la projection de l'action F1/2 sur la tangente en I aux cercles primitifs.</a:t>
                </a:r>
              </a:p>
              <a:p>
                <a:pPr>
                  <a:lnSpc>
                    <a:spcPts val="18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fr-FR" sz="1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FR" sz="1400" b="1" i="1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fr-FR" sz="1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fr-FR" sz="1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fr-FR" sz="1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fr-FR" sz="1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43" y="5212525"/>
                <a:ext cx="11091698" cy="1359057"/>
              </a:xfrm>
              <a:prstGeom prst="rect">
                <a:avLst/>
              </a:prstGeom>
              <a:blipFill rotWithShape="0">
                <a:blip r:embed="rId5"/>
                <a:stretch>
                  <a:fillRect l="-495" t="-17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629464" y="4245055"/>
                <a:ext cx="2060811" cy="83371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>
                  <a:lnSpc>
                    <a:spcPts val="18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16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fName>
                        <m:e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𝒂𝒏𝒈𝒍𝒆</m:t>
                          </m:r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𝒅𝒆</m:t>
                          </m:r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𝒑𝒓𝒆𝒔𝒔𝒊𝒐𝒏</m:t>
                          </m:r>
                        </m:e>
                      </m:func>
                    </m:oMath>
                  </m:oMathPara>
                </a14:m>
                <a:endParaRPr lang="fr-F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464" y="4245055"/>
                <a:ext cx="2060811" cy="833716"/>
              </a:xfrm>
              <a:prstGeom prst="rect">
                <a:avLst/>
              </a:prstGeom>
              <a:blipFill rotWithShape="0">
                <a:blip r:embed="rId6"/>
                <a:stretch>
                  <a:fillRect r="-62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261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3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4434" y="356347"/>
            <a:ext cx="10983132" cy="80275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251" y="2111005"/>
            <a:ext cx="8833818" cy="29615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13645" y="2279176"/>
            <a:ext cx="4063573" cy="79157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 engrenages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20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Rapport de transmission :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32" y="1984307"/>
            <a:ext cx="4336660" cy="317962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123717" y="2609016"/>
            <a:ext cx="1748858" cy="26401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Entrée (e)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094422" y="1996047"/>
            <a:ext cx="1748858" cy="26401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Sortie 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24985" y="4026064"/>
                <a:ext cx="3858685" cy="845937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num>
                            <m:den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den>
                          </m:f>
                        </m:sub>
                      </m:sSub>
                      <m:r>
                        <a:rPr lang="fr-FR" sz="2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den>
                      </m:f>
                      <m:r>
                        <a:rPr lang="fr-FR" sz="2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den>
                      </m:f>
                      <m:r>
                        <a:rPr lang="fr-FR" sz="2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den>
                      </m:f>
                      <m:r>
                        <a:rPr lang="fr-FR" sz="2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985" y="4026064"/>
                <a:ext cx="3858685" cy="8459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4028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3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4434" y="356347"/>
            <a:ext cx="10983132" cy="7465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8017" y="2153655"/>
            <a:ext cx="8833818" cy="29615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Engrenages (Roue et Vis sans fin)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Rapport de transmission :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309" y="1694856"/>
            <a:ext cx="3618727" cy="32011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86" y="3256194"/>
            <a:ext cx="3563557" cy="264175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623" y="5076962"/>
            <a:ext cx="62960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7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3" y="0"/>
            <a:ext cx="12192000" cy="6858000"/>
          </a:xfrm>
        </p:spPr>
      </p:pic>
      <p:sp>
        <p:nvSpPr>
          <p:cNvPr id="5" name="AutoShape 52"/>
          <p:cNvSpPr>
            <a:spLocks noChangeArrowheads="1"/>
          </p:cNvSpPr>
          <p:nvPr/>
        </p:nvSpPr>
        <p:spPr bwMode="gray">
          <a:xfrm>
            <a:off x="4332145" y="169817"/>
            <a:ext cx="3152873" cy="53979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 w="1905"/>
                <a:solidFill>
                  <a:srgbClr val="44546A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egoe UI Light"/>
                <a:ea typeface="+mn-ea"/>
                <a:cs typeface="+mn-cs"/>
              </a:rPr>
              <a:t>Introduction</a:t>
            </a:r>
            <a:endParaRPr kumimoji="0" lang="en-US" sz="2800" b="1" i="0" u="none" strike="noStrike" kern="0" cap="none" spc="0" normalizeH="0" baseline="0" noProof="0" dirty="0">
              <a:ln w="1905"/>
              <a:solidFill>
                <a:srgbClr val="44546A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1058" y="879431"/>
            <a:ext cx="11195046" cy="55886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rgbClr val="122D4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just"/>
            <a:endParaRPr lang="fr-FR" sz="28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/>
            <a:endParaRPr lang="fr-FR" sz="28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/>
            <a:endParaRPr lang="fr-FR" sz="28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/>
            <a:r>
              <a:rPr lang="fr-FR" sz="2800" b="1" dirty="0">
                <a:solidFill>
                  <a:prstClr val="black"/>
                </a:solidFill>
                <a:latin typeface="Garamond" panose="02020404030301010803" pitchFamily="18" charset="0"/>
              </a:rPr>
              <a:t>Transmission et transformation du mouvement:</a:t>
            </a:r>
          </a:p>
          <a:p>
            <a:pPr lvl="0" algn="just"/>
            <a:r>
              <a:rPr lang="fr-FR" sz="2400" dirty="0">
                <a:solidFill>
                  <a:prstClr val="black"/>
                </a:solidFill>
                <a:latin typeface="Garamond" panose="02020404030301010803" pitchFamily="18" charset="0"/>
              </a:rPr>
              <a:t>On parle de mécanisme de transmission du mouvement, lorsque le mécanisme sert à transmettre le mouvement du point d'entrée au point de sortie sans modifier la nature (rotation ou translation) du mouvement.</a:t>
            </a:r>
          </a:p>
          <a:p>
            <a:pPr lvl="0" algn="just"/>
            <a:r>
              <a:rPr lang="fr-FR" sz="2400" dirty="0">
                <a:solidFill>
                  <a:prstClr val="black"/>
                </a:solidFill>
                <a:latin typeface="Garamond" panose="02020404030301010803" pitchFamily="18" charset="0"/>
              </a:rPr>
              <a:t>Les mécanismes de transmission peuvent changer la vitesse ou le sens de mouvement mais ne le modifient pas. </a:t>
            </a:r>
          </a:p>
          <a:p>
            <a:pPr lvl="0" algn="just"/>
            <a:endParaRPr lang="fr-FR" sz="24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/>
            <a:endParaRPr lang="fr-FR" sz="24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/>
            <a:endParaRPr lang="fr-FR" sz="24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/>
            <a:endParaRPr lang="fr-FR" sz="24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/>
            <a:endParaRPr lang="fr-FR" sz="24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/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901" y="4012605"/>
            <a:ext cx="6269290" cy="194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5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3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4434" y="356347"/>
            <a:ext cx="10983132" cy="71522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251" y="2111005"/>
            <a:ext cx="8833818" cy="29615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/>
              <a:t>Train d’engrenages</a:t>
            </a:r>
            <a:r>
              <a:rPr lang="fr-FR" sz="2000" dirty="0"/>
              <a:t>. (</a:t>
            </a:r>
            <a:r>
              <a:rPr lang="fr-FR" sz="2000" i="1" dirty="0"/>
              <a:t>cascade engrenages</a:t>
            </a:r>
            <a:r>
              <a:rPr lang="fr-FR" sz="2000" dirty="0"/>
              <a:t>,)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dirty="0"/>
              <a:t>plusieurs engrenages en série. Pour augmenter ou réduire le rapport de réduction</a:t>
            </a:r>
            <a:endParaRPr lang="fr-FR" sz="2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78" y="3044977"/>
            <a:ext cx="4997178" cy="80867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44027" y="4498635"/>
            <a:ext cx="8466615" cy="148159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89786" y="3877045"/>
                <a:ext cx="7197495" cy="10713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fr-FR" b="1" dirty="0"/>
                  <a:t> donne le sens de rotation de la sortie par rapport à ’entrée.</a:t>
                </a:r>
              </a:p>
              <a:p>
                <a:endParaRPr lang="fr-FR" b="1" dirty="0"/>
              </a:p>
              <a:p>
                <a:r>
                  <a:rPr lang="fr-FR" b="1" dirty="0">
                    <a:solidFill>
                      <a:srgbClr val="FF0000"/>
                    </a:solidFill>
                  </a:rPr>
                  <a:t>n</a:t>
                </a:r>
                <a:r>
                  <a:rPr lang="fr-FR" b="1" dirty="0"/>
                  <a:t> correspondant au  nombre de contact extérieurs entre roues.</a:t>
                </a:r>
                <a:endParaRPr lang="fr-FR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86" y="3877045"/>
                <a:ext cx="7197495" cy="1071300"/>
              </a:xfrm>
              <a:prstGeom prst="rect">
                <a:avLst/>
              </a:prstGeom>
              <a:blipFill rotWithShape="0">
                <a:blip r:embed="rId4"/>
                <a:stretch>
                  <a:fillRect l="-254" t="-2841" r="-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140" y="2053208"/>
            <a:ext cx="1878968" cy="368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12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3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4434" y="356347"/>
            <a:ext cx="10983132" cy="84699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1880510"/>
            <a:ext cx="8833818" cy="29615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/>
              <a:t>Train d’engrenages</a:t>
            </a:r>
            <a:r>
              <a:rPr lang="fr-FR" sz="2000" dirty="0"/>
              <a:t>.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/>
              <a:t>Engrenage à étage </a:t>
            </a:r>
            <a:r>
              <a:rPr lang="fr-FR" sz="2000" dirty="0"/>
              <a:t>: des engrenages doubles liés mécaniquement (engrenage à étage) montés sur le même axe.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44027" y="4498635"/>
            <a:ext cx="8466615" cy="148159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746" y="2273617"/>
            <a:ext cx="3276600" cy="21336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3855" y="5161020"/>
            <a:ext cx="8368489" cy="18212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Roue </a:t>
            </a:r>
            <a:r>
              <a:rPr lang="fr-FR" sz="2000" b="1" dirty="0" err="1">
                <a:solidFill>
                  <a:srgbClr val="FF0000"/>
                </a:solidFill>
              </a:rPr>
              <a:t>menante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/>
              <a:t>: toute roue motrice dans le train d’engrenage 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Roue menée </a:t>
            </a:r>
            <a:r>
              <a:rPr lang="fr-FR" sz="2000" b="1" dirty="0"/>
              <a:t>: toute roue réceptrice dans le train d’engrenage.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Roue folle : </a:t>
            </a:r>
            <a:r>
              <a:rPr lang="fr-FR" sz="2000" b="1" dirty="0"/>
              <a:t>peut être à la fois une roue </a:t>
            </a:r>
            <a:r>
              <a:rPr lang="fr-FR" sz="2000" b="1" dirty="0" err="1"/>
              <a:t>menante</a:t>
            </a:r>
            <a:r>
              <a:rPr lang="fr-FR" sz="2000" b="1" dirty="0"/>
              <a:t> et une roue menée (annule leur influence dans le rapport final du train d’engrenages ).</a:t>
            </a:r>
          </a:p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4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141" y="4518381"/>
            <a:ext cx="3181350" cy="20478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599" y="2735667"/>
            <a:ext cx="23431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06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3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09934" y="2511188"/>
            <a:ext cx="7629643" cy="29615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8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poulie-courroie</a:t>
            </a:r>
          </a:p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 système poulies courroie permet de transmettre une puissance dans le mouvement  de  rotation  d’un  arbre  à  un  autre.  Les  deux,  ou  plusieurs arbres, pouvant être éloignés l’un de l’autre. Elle se fait par l’intermédiaire de l’adhérence entre la poulie et courroie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364" y="2343764"/>
            <a:ext cx="2209800" cy="17811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370135" y="4185923"/>
            <a:ext cx="2909240" cy="53456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Symbole cinématique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112" y="4634330"/>
            <a:ext cx="2169286" cy="19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018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3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2139" y="2029105"/>
            <a:ext cx="8833818" cy="29615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poulie-courroie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    Montage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 8" descr="http://www.zpag.net/Tecnologies_Indistrielles/Images28/transm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4221" y="2630394"/>
            <a:ext cx="4714875" cy="350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http://www.zpag.net/Tecnologies_Indistrielles/Images28/transm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1653" y="2662348"/>
            <a:ext cx="4524443" cy="350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137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3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2139" y="2029105"/>
            <a:ext cx="8833818" cy="29615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poulie-courroie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Différents types de courroies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37" y="2786599"/>
            <a:ext cx="109347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85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 6" descr="http://www.zpag.net/Tecnologies_Indistrielles/Images28/transm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861" y="3225483"/>
            <a:ext cx="6716963" cy="275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85009" y="2150772"/>
            <a:ext cx="5765138" cy="61818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800" b="1" u="sng" dirty="0">
                <a:solidFill>
                  <a:srgbClr val="FF0000"/>
                </a:solidFill>
              </a:rPr>
              <a:t>Courroies trapézoïdales </a:t>
            </a:r>
            <a:endParaRPr lang="fr-FR" sz="2800" u="sng" dirty="0">
              <a:solidFill>
                <a:srgbClr val="FF0000"/>
              </a:solidFill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b="1" dirty="0"/>
              <a:t>Principales familles de courroies trapézoïdales</a:t>
            </a: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974006" y="2459865"/>
            <a:ext cx="4613560" cy="29750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fr-FR" sz="24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Avantages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b="1" dirty="0"/>
              <a:t>Les courroies trapézoïdales sont les plus utilisées ; à tension égale elles transmettent une puissance plus élevée que les courroies plates (conséquence de la forme en </a:t>
            </a:r>
            <a:r>
              <a:rPr lang="fr-FR" b="1" dirty="0">
                <a:solidFill>
                  <a:srgbClr val="FF0000"/>
                </a:solidFill>
              </a:rPr>
              <a:t>V augmentant la pression de contact </a:t>
            </a:r>
            <a:r>
              <a:rPr lang="fr-FR" b="1" dirty="0"/>
              <a:t>et par là l'effort transmissible).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b="1" dirty="0"/>
              <a:t>Possibilité d’utilisé plusieurs courroies en parallèles</a:t>
            </a: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04434" y="448628"/>
            <a:ext cx="10983132" cy="7477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246554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Type du section  de courroie trapézoïdales </a:t>
            </a:r>
            <a:r>
              <a:rPr lang="fr-FR" dirty="0"/>
              <a:t> 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 8" descr="http://www.zpag.net/Tecnologies_Indistrielles/Images28/transm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34" y="4236885"/>
            <a:ext cx="3333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zpag.net/Tecnologies_Indistrielles/Images28/transm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4164" y="2319460"/>
            <a:ext cx="6549652" cy="429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77420" y="2879621"/>
            <a:ext cx="4541069" cy="7657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/>
              <a:t>La série étroite (SPZ, SPA...) permet des transmissions plus compactes que la série classique (Z, A, B...) ; les courroies sont plus flexibles et les calculs identiques. </a:t>
            </a:r>
            <a:endParaRPr lang="fr-FR" sz="20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09197" y="2009313"/>
            <a:ext cx="5008963" cy="61818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u="sng" dirty="0">
                <a:solidFill>
                  <a:srgbClr val="FF0000"/>
                </a:solidFill>
              </a:rPr>
              <a:t>Courroies trapézoïdales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b="1" dirty="0"/>
              <a:t>Type du section  de courroie trapézoïdales </a:t>
            </a:r>
            <a:r>
              <a:rPr lang="fr-FR" dirty="0"/>
              <a:t> 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756834" y="601028"/>
            <a:ext cx="10983132" cy="7477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sz="24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50" y="2874114"/>
            <a:ext cx="5050789" cy="318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8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009" y="2150772"/>
            <a:ext cx="5765138" cy="61818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800" b="1" u="sng" dirty="0">
                <a:solidFill>
                  <a:srgbClr val="FF0000"/>
                </a:solidFill>
              </a:rPr>
              <a:t>Caractéristiques des courroies </a:t>
            </a:r>
            <a:endParaRPr lang="fr-FR" sz="2800" u="sng" dirty="0">
              <a:solidFill>
                <a:srgbClr val="FF0000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04434" y="448628"/>
            <a:ext cx="10983132" cy="7477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10078" y="3177303"/>
            <a:ext cx="7868991" cy="232309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>
              <a:lnSpc>
                <a:spcPts val="1800"/>
              </a:lnSpc>
              <a:spcAft>
                <a:spcPts val="600"/>
              </a:spcAft>
              <a:buAutoNum type="arabicPeriod"/>
            </a:pPr>
            <a:r>
              <a:rPr lang="fr-FR" sz="2000" b="1" dirty="0"/>
              <a:t>Les diamètres primitifs : (</a:t>
            </a:r>
            <a:r>
              <a:rPr lang="fr-FR" sz="2000" b="1" dirty="0" err="1"/>
              <a:t>Dp</a:t>
            </a:r>
            <a:r>
              <a:rPr lang="fr-FR" sz="2000" b="1" dirty="0"/>
              <a:t>) et (</a:t>
            </a:r>
            <a:r>
              <a:rPr lang="fr-FR" sz="2000" b="1" dirty="0" err="1"/>
              <a:t>dp</a:t>
            </a:r>
            <a:r>
              <a:rPr lang="fr-FR" sz="2000" b="1" dirty="0"/>
              <a:t>) 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Tx/>
              <a:buAutoNum type="arabicPeriod"/>
            </a:pPr>
            <a:r>
              <a:rPr lang="fr-FR" sz="2000" b="1" dirty="0"/>
              <a:t>L’entraxe  (a)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Tx/>
              <a:buAutoNum type="arabicPeriod"/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Rapport de transmission </a:t>
            </a:r>
            <a:endParaRPr lang="fr-FR" sz="2000" b="1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Tx/>
              <a:buAutoNum type="arabicPeriod"/>
            </a:pPr>
            <a:r>
              <a:rPr lang="fr-FR" sz="2000" b="1" dirty="0"/>
              <a:t>Longueur primitive courroie (</a:t>
            </a:r>
            <a:r>
              <a:rPr lang="fr-FR" sz="2000" b="1" dirty="0" err="1"/>
              <a:t>Lp</a:t>
            </a:r>
            <a:r>
              <a:rPr lang="fr-FR" sz="2000" b="1" dirty="0"/>
              <a:t>)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Tx/>
              <a:buAutoNum type="arabicPeriod"/>
            </a:pPr>
            <a:r>
              <a:rPr lang="fr-FR" sz="2000" b="1" dirty="0"/>
              <a:t>Angle d’enroulement (</a:t>
            </a:r>
            <a:r>
              <a:rPr lang="fr-FR" sz="2000" b="1" dirty="0" err="1"/>
              <a:t>θ</a:t>
            </a:r>
            <a:r>
              <a:rPr lang="fr-FR" sz="2000" b="1" baseline="-25000" dirty="0" err="1"/>
              <a:t>d</a:t>
            </a:r>
            <a:r>
              <a:rPr lang="fr-FR" sz="2000" b="1" dirty="0"/>
              <a:t> )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Tx/>
              <a:buAutoNum type="arabicPeriod"/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Vitesse du courroie (V)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 7" descr="http://www.zpag.net/Tecnologies_Indistrielles/Images28/transm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6825" y="3088584"/>
            <a:ext cx="6553200" cy="275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62287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009" y="2150772"/>
            <a:ext cx="5765138" cy="61818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800" b="1" u="sng" dirty="0">
                <a:solidFill>
                  <a:srgbClr val="FF0000"/>
                </a:solidFill>
              </a:rPr>
              <a:t>Caractéristiques des courroies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/>
              <a:t>Les diamètres primitifs : (</a:t>
            </a:r>
            <a:r>
              <a:rPr lang="fr-FR" sz="2000" b="1" dirty="0" err="1"/>
              <a:t>Dp</a:t>
            </a:r>
            <a:r>
              <a:rPr lang="fr-FR" sz="2000" b="1" dirty="0"/>
              <a:t>) et (</a:t>
            </a:r>
            <a:r>
              <a:rPr lang="fr-FR" sz="2000" b="1" dirty="0" err="1"/>
              <a:t>dp</a:t>
            </a:r>
            <a:r>
              <a:rPr lang="fr-FR" sz="2000" b="1" dirty="0"/>
              <a:t>)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800" b="1" u="sng" dirty="0">
                <a:solidFill>
                  <a:srgbClr val="FF0000"/>
                </a:solidFill>
              </a:rPr>
              <a:t> </a:t>
            </a:r>
            <a:endParaRPr lang="fr-FR" sz="2800" u="sng" dirty="0">
              <a:solidFill>
                <a:srgbClr val="FF0000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04434" y="448628"/>
            <a:ext cx="10983132" cy="7477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386" y="2547733"/>
            <a:ext cx="5050789" cy="3185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94408" y="3848669"/>
                <a:ext cx="2509855" cy="1189749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2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2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32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den>
                      </m:f>
                      <m:r>
                        <a:rPr lang="fr-FR" sz="32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200" b="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2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32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408" y="3848669"/>
                <a:ext cx="2509855" cy="11897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2750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009" y="2150772"/>
            <a:ext cx="5765138" cy="61818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800" b="1" u="sng" dirty="0">
                <a:solidFill>
                  <a:srgbClr val="FF0000"/>
                </a:solidFill>
              </a:rPr>
              <a:t>Caractéristiques des courroies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/>
              <a:t>   L’entraxe  (a)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2800" u="sng" dirty="0">
              <a:solidFill>
                <a:srgbClr val="FF0000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04434" y="448628"/>
            <a:ext cx="10983132" cy="7477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72951" y="2853216"/>
                <a:ext cx="4858602" cy="1043171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3200" b="1" i="0"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fr-FR" sz="32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2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fr-FR" sz="32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32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r>
                            <a:rPr lang="fr-FR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sz="3200" b="1" i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fr-FR" sz="3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32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fr-FR" sz="3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51" y="2853216"/>
                <a:ext cx="4858602" cy="10431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011786" y="4749870"/>
                <a:ext cx="4380931" cy="85980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fr-FR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Rapport de transmission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fr-FR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den>
                        </m:f>
                      </m:sub>
                    </m:sSub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86" y="4749870"/>
                <a:ext cx="4380931" cy="859809"/>
              </a:xfrm>
              <a:prstGeom prst="rect">
                <a:avLst/>
              </a:prstGeom>
              <a:blipFill rotWithShape="0">
                <a:blip r:embed="rId4"/>
                <a:stretch>
                  <a:fillRect l="-1252" t="-276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72868" y="5227093"/>
                <a:ext cx="3349571" cy="915379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num>
                            <m:den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den>
                          </m:f>
                        </m:sub>
                      </m:sSub>
                      <m:r>
                        <a:rPr lang="fr-FR" sz="2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den>
                      </m:f>
                      <m:r>
                        <a:rPr lang="fr-FR" sz="2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den>
                      </m:f>
                      <m:r>
                        <a:rPr lang="fr-FR" sz="2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868" y="5227093"/>
                <a:ext cx="3349571" cy="9153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 descr="http://www.zpag.net/Tecnologies_Indistrielles/Images28/transm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1553" y="2768958"/>
            <a:ext cx="6553200" cy="275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851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3" y="0"/>
            <a:ext cx="12192000" cy="6858000"/>
          </a:xfrm>
        </p:spPr>
      </p:pic>
      <p:sp>
        <p:nvSpPr>
          <p:cNvPr id="5" name="AutoShape 52"/>
          <p:cNvSpPr>
            <a:spLocks noChangeArrowheads="1"/>
          </p:cNvSpPr>
          <p:nvPr/>
        </p:nvSpPr>
        <p:spPr bwMode="gray">
          <a:xfrm>
            <a:off x="2057861" y="261449"/>
            <a:ext cx="7981407" cy="78492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kern="0" dirty="0">
                <a:ln w="1905"/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</a:rPr>
              <a:t>Les mécanismes de transmission du mouvement</a:t>
            </a:r>
            <a:endParaRPr kumimoji="0" lang="en-US" sz="2800" b="1" i="0" u="none" strike="noStrike" kern="0" cap="none" spc="0" normalizeH="0" baseline="0" noProof="0" dirty="0">
              <a:ln w="1905"/>
              <a:solidFill>
                <a:srgbClr val="44546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Ligh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0483" y="1205625"/>
            <a:ext cx="11740959" cy="54931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rgbClr val="122D4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just"/>
            <a:endParaRPr lang="fr-FR" sz="2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/>
            <a:endParaRPr lang="fr-FR" sz="24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/>
            <a:endParaRPr lang="fr-FR" sz="24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/>
            <a:r>
              <a:rPr lang="fr-FR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CALCUL de la PUISSANCE ET du RENDEMENT:</a:t>
            </a:r>
          </a:p>
          <a:p>
            <a:pPr lvl="0" algn="just"/>
            <a:endParaRPr lang="fr-FR" sz="2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/>
            <a:endParaRPr lang="fr-FR" sz="2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/>
            <a:endParaRPr lang="fr-FR" sz="2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/>
            <a:endParaRPr lang="fr-FR" sz="2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/>
            <a:endParaRPr lang="fr-FR" sz="2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/>
            <a:endParaRPr lang="fr-FR" sz="2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just"/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just"/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400" y="2394201"/>
            <a:ext cx="91725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325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009" y="2150772"/>
            <a:ext cx="5765138" cy="61818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800" b="1" u="sng" dirty="0">
                <a:solidFill>
                  <a:srgbClr val="FF0000"/>
                </a:solidFill>
              </a:rPr>
              <a:t>Caractéristiques des courroies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/>
              <a:t>Longueur primitive courroie (</a:t>
            </a:r>
            <a:r>
              <a:rPr lang="fr-FR" sz="2400" b="1" dirty="0" err="1"/>
              <a:t>Lp</a:t>
            </a:r>
            <a:r>
              <a:rPr lang="fr-FR" sz="2400" b="1" dirty="0"/>
              <a:t>)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endParaRPr lang="fr-FR" sz="2400" u="sng" dirty="0">
              <a:solidFill>
                <a:srgbClr val="FF0000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04434" y="448628"/>
            <a:ext cx="10983132" cy="7477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sz="2400" dirty="0"/>
          </a:p>
        </p:txBody>
      </p:sp>
      <p:grpSp>
        <p:nvGrpSpPr>
          <p:cNvPr id="6" name="Groupe 5"/>
          <p:cNvGrpSpPr/>
          <p:nvPr/>
        </p:nvGrpSpPr>
        <p:grpSpPr>
          <a:xfrm>
            <a:off x="6369572" y="1757453"/>
            <a:ext cx="5057769" cy="2138934"/>
            <a:chOff x="3167062" y="2166937"/>
            <a:chExt cx="5919116" cy="257852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7062" y="2166937"/>
              <a:ext cx="5857875" cy="2524125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6574798" y="3998491"/>
              <a:ext cx="2511380" cy="7469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5009" y="3585035"/>
                <a:ext cx="5514587" cy="856838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FR" sz="2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𝟓𝟕</m:t>
                      </m:r>
                      <m:d>
                        <m:dPr>
                          <m:ctrlPr>
                            <a:rPr lang="fr-FR" sz="24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fr-FR" sz="2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r>
                        <a:rPr lang="fr-FR" sz="2400" b="1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fr-FR" sz="2400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09" y="3585035"/>
                <a:ext cx="5514587" cy="8568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251" y="1091462"/>
            <a:ext cx="6551864" cy="576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1149" y="2082533"/>
            <a:ext cx="5765138" cy="61818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800" b="1" u="sng" dirty="0">
                <a:solidFill>
                  <a:srgbClr val="FF0000"/>
                </a:solidFill>
              </a:rPr>
              <a:t>Caractéristiques des courroies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2800" b="1" u="sng" dirty="0">
              <a:solidFill>
                <a:srgbClr val="FF0000"/>
              </a:solidFill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/>
              <a:t> Angle d’enroulement (</a:t>
            </a:r>
            <a:r>
              <a:rPr lang="fr-FR" sz="2400" b="1" dirty="0" err="1"/>
              <a:t>θ</a:t>
            </a:r>
            <a:r>
              <a:rPr lang="fr-FR" sz="2400" b="1" baseline="-25000" dirty="0" err="1"/>
              <a:t>d</a:t>
            </a:r>
            <a:r>
              <a:rPr lang="fr-FR" sz="2400" b="1" dirty="0"/>
              <a:t> )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04434" y="448628"/>
            <a:ext cx="10983132" cy="7477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92405" y="4838546"/>
            <a:ext cx="3415320" cy="9459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Vitesse du courroie (V)</a:t>
            </a: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92405" y="3166787"/>
                <a:ext cx="4361387" cy="92217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b="1" i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fr-FR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fr-FR" sz="2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fr-FR" sz="24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fr-FR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24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05" y="3166787"/>
                <a:ext cx="4361387" cy="9221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07524" y="5311544"/>
                <a:ext cx="2686248" cy="101431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fr-FR" sz="32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200" b="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2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fr-FR" sz="3200" b="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num>
                        <m:den>
                          <m:r>
                            <a:rPr lang="fr-FR" sz="3200" b="0" i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fr-FR" sz="3200" b="0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fr-FR" sz="3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fr-FR" sz="2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r>
                            <a:rPr lang="fr-FR" sz="32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524" y="5311544"/>
                <a:ext cx="2686248" cy="10143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 descr="http://www.zpag.net/Tecnologies_Indistrielles/Images28/transm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5249" y="2853201"/>
            <a:ext cx="5553075" cy="250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24744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Comment déterminer Type du section  de courroie trapézoïdales </a:t>
            </a:r>
            <a:r>
              <a:rPr lang="fr-FR" dirty="0"/>
              <a:t> 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610" y="1779959"/>
            <a:ext cx="5065550" cy="477942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09198" y="2009313"/>
            <a:ext cx="5309214" cy="61818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1200" b="1" dirty="0"/>
              <a:t>Comment déterminer Type du section  de courroie trapézoïdales </a:t>
            </a:r>
            <a:r>
              <a:rPr lang="fr-FR" sz="1200" dirty="0"/>
              <a:t> </a:t>
            </a: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756834" y="601028"/>
            <a:ext cx="10983132" cy="7477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(Avec modification de la vitesse)</a:t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28237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4"/>
            <a:ext cx="12192000" cy="6842686"/>
          </a:xfrm>
        </p:spPr>
      </p:pic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90918" y="2163651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4307012" y="2246088"/>
            <a:ext cx="245346" cy="2987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-87770" y="1387556"/>
            <a:ext cx="11193651" cy="5687101"/>
            <a:chOff x="126879" y="1097638"/>
            <a:chExt cx="11193651" cy="568710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8900" y="1097638"/>
              <a:ext cx="6837072" cy="3270639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8031" y="5165129"/>
              <a:ext cx="2514600" cy="285750"/>
            </a:xfrm>
            <a:prstGeom prst="rect">
              <a:avLst/>
            </a:prstGeom>
          </p:spPr>
        </p:pic>
        <p:cxnSp>
          <p:nvCxnSpPr>
            <p:cNvPr id="9" name="Connecteur droit avec flèche 8"/>
            <p:cNvCxnSpPr/>
            <p:nvPr/>
          </p:nvCxnSpPr>
          <p:spPr>
            <a:xfrm flipH="1">
              <a:off x="3068031" y="4019663"/>
              <a:ext cx="1361654" cy="11454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/>
            <p:cNvSpPr/>
            <p:nvPr/>
          </p:nvSpPr>
          <p:spPr>
            <a:xfrm>
              <a:off x="3412903" y="5066564"/>
              <a:ext cx="180304" cy="5221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Connecteur droit avec flèche 11"/>
            <p:cNvCxnSpPr>
              <a:stCxn id="10" idx="0"/>
            </p:cNvCxnSpPr>
            <p:nvPr/>
          </p:nvCxnSpPr>
          <p:spPr>
            <a:xfrm flipV="1">
              <a:off x="3503055" y="4691867"/>
              <a:ext cx="3348465" cy="3746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3909" y="4629339"/>
              <a:ext cx="4416621" cy="215540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8070" y="6067819"/>
              <a:ext cx="3505200" cy="190500"/>
            </a:xfrm>
            <a:prstGeom prst="rect">
              <a:avLst/>
            </a:prstGeom>
          </p:spPr>
        </p:pic>
        <p:cxnSp>
          <p:nvCxnSpPr>
            <p:cNvPr id="19" name="Connecteur droit avec flèche 18"/>
            <p:cNvCxnSpPr/>
            <p:nvPr/>
          </p:nvCxnSpPr>
          <p:spPr>
            <a:xfrm>
              <a:off x="3748858" y="5343565"/>
              <a:ext cx="0" cy="7269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126879" y="1931131"/>
              <a:ext cx="2199804" cy="73409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indent="0" algn="l">
                <a:lnSpc>
                  <a:spcPts val="1800"/>
                </a:lnSpc>
                <a:spcAft>
                  <a:spcPts val="600"/>
                </a:spcAft>
                <a:buNone/>
              </a:pPr>
              <a:r>
                <a:rPr lang="fr-FR" sz="1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Nd</a:t>
              </a:r>
              <a:r>
                <a:rPr lang="fr-F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(poulie petit ou motrice)</a:t>
              </a: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>
              <a:off x="2326683" y="2163651"/>
              <a:ext cx="741348" cy="231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297200" y="3395611"/>
              <a:ext cx="2199804" cy="73409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indent="0" algn="l">
                <a:lnSpc>
                  <a:spcPts val="1800"/>
                </a:lnSpc>
                <a:spcAft>
                  <a:spcPts val="600"/>
                </a:spcAft>
                <a:buNone/>
              </a:pPr>
              <a:r>
                <a:rPr lang="fr-F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Courroie de section A</a:t>
              </a:r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flipH="1">
              <a:off x="2049351" y="2371596"/>
              <a:ext cx="2441319" cy="10283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ZoneTexte 26"/>
          <p:cNvSpPr txBox="1"/>
          <p:nvPr/>
        </p:nvSpPr>
        <p:spPr>
          <a:xfrm>
            <a:off x="10019763" y="1938098"/>
            <a:ext cx="2172237" cy="223395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fr-F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calcule </a:t>
            </a:r>
            <a:r>
              <a:rPr lang="fr-FR" sz="1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Ks</a:t>
            </a:r>
            <a:endParaRPr lang="fr-FR" sz="12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fr-F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2, calcule PS </a:t>
            </a:r>
          </a:p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fr-F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3, déterminer </a:t>
            </a:r>
            <a:r>
              <a:rPr lang="fr-FR" sz="1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Nd</a:t>
            </a:r>
            <a:endParaRPr lang="fr-FR" sz="12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fr-F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4, intersection entre </a:t>
            </a:r>
            <a:r>
              <a:rPr lang="fr-FR" sz="1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fr-F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Ps donne type de section </a:t>
            </a:r>
          </a:p>
        </p:txBody>
      </p:sp>
      <p:sp>
        <p:nvSpPr>
          <p:cNvPr id="29" name="Title 2"/>
          <p:cNvSpPr txBox="1">
            <a:spLocks noGrp="1"/>
          </p:cNvSpPr>
          <p:nvPr>
            <p:ph type="title"/>
          </p:nvPr>
        </p:nvSpPr>
        <p:spPr>
          <a:xfrm>
            <a:off x="604434" y="-113740"/>
            <a:ext cx="10983132" cy="13101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sans changement de la nature du mouvement</a:t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2400" b="1" dirty="0"/>
              <a:t>Courroies trapézoïdales 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b="1" dirty="0">
                <a:solidFill>
                  <a:srgbClr val="FF0000"/>
                </a:solidFill>
              </a:rPr>
              <a:t>Type Section du courroie</a:t>
            </a:r>
            <a:r>
              <a:rPr lang="fr-FR" sz="2400" dirty="0">
                <a:solidFill>
                  <a:srgbClr val="FF0000"/>
                </a:solidFill>
              </a:rPr>
              <a:t> 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941197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Nombre de courroie </a:t>
            </a:r>
            <a:r>
              <a:rPr lang="fr-FR" b="1" dirty="0" err="1">
                <a:solidFill>
                  <a:schemeClr val="tx1"/>
                </a:solidFill>
              </a:rPr>
              <a:t>n</a:t>
            </a:r>
            <a:r>
              <a:rPr lang="fr-FR" b="1" baseline="-25000" dirty="0" err="1">
                <a:solidFill>
                  <a:schemeClr val="tx1"/>
                </a:solidFill>
              </a:rPr>
              <a:t>c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9853" y="2063695"/>
            <a:ext cx="8989453" cy="40697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 </a:t>
            </a:r>
            <a:r>
              <a:rPr lang="fr-FR" sz="2000" b="1" dirty="0"/>
              <a:t>calculer initialement </a:t>
            </a:r>
            <a:r>
              <a:rPr lang="fr-FR" sz="2000" b="1" u="sng" dirty="0"/>
              <a:t>la vitesse linéaire de la courroie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b="1" u="sng" dirty="0"/>
              <a:t>2, </a:t>
            </a:r>
            <a:r>
              <a:rPr lang="fr-FR" b="1" dirty="0"/>
              <a:t>la </a:t>
            </a:r>
            <a:r>
              <a:rPr lang="fr-FR" b="1" u="sng" dirty="0"/>
              <a:t>puissance de base de la courroie (</a:t>
            </a:r>
            <a:r>
              <a:rPr lang="fr-FR" b="1" dirty="0"/>
              <a:t>obtenue par interpolation </a:t>
            </a:r>
            <a:r>
              <a:rPr lang="fr-FR" b="1" u="sng" dirty="0"/>
              <a:t>par tableau )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b="1" u="sng" dirty="0"/>
              <a:t>3 La puissance admissible de la courroie choisie (</a:t>
            </a:r>
            <a:r>
              <a:rPr lang="fr-FR" b="1" dirty="0"/>
              <a:t>P</a:t>
            </a:r>
            <a:r>
              <a:rPr lang="fr-FR" b="1" baseline="-25000" dirty="0"/>
              <a:t>a</a:t>
            </a:r>
            <a:r>
              <a:rPr lang="fr-FR" b="1" dirty="0"/>
              <a:t> )</a:t>
            </a:r>
            <a:endParaRPr lang="fr-FR" b="1" u="sng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b="1" dirty="0"/>
              <a:t>P</a:t>
            </a:r>
            <a:r>
              <a:rPr lang="fr-FR" b="1" baseline="-25000" dirty="0"/>
              <a:t>a</a:t>
            </a:r>
            <a:r>
              <a:rPr lang="fr-FR" b="1" dirty="0"/>
              <a:t> = </a:t>
            </a:r>
            <a:r>
              <a:rPr lang="fr-FR" b="1" dirty="0" err="1"/>
              <a:t>P</a:t>
            </a:r>
            <a:r>
              <a:rPr lang="fr-FR" b="1" baseline="-25000" dirty="0" err="1"/>
              <a:t>b</a:t>
            </a:r>
            <a:r>
              <a:rPr lang="fr-FR" b="1" dirty="0" err="1"/>
              <a:t>.K</a:t>
            </a:r>
            <a:r>
              <a:rPr lang="fr-FR" b="1" baseline="-25000" dirty="0" err="1"/>
              <a:t>L</a:t>
            </a:r>
            <a:r>
              <a:rPr lang="fr-FR" b="1" dirty="0" err="1"/>
              <a:t>.K</a:t>
            </a:r>
            <a:r>
              <a:rPr lang="fr-FR" b="1" baseline="-25000" dirty="0" err="1"/>
              <a:t>θ</a:t>
            </a:r>
            <a:r>
              <a:rPr lang="fr-FR" b="1" dirty="0"/>
              <a:t>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b="1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b="1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b="1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b="1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b="1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b="1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b="1" u="sng"/>
              <a:t>le </a:t>
            </a:r>
            <a:r>
              <a:rPr lang="fr-FR" b="1" u="sng" dirty="0"/>
              <a:t>nombre nécessaire de courroies</a:t>
            </a:r>
            <a:r>
              <a:rPr lang="fr-FR" b="1" dirty="0"/>
              <a:t> : </a:t>
            </a:r>
            <a:r>
              <a:rPr lang="fr-FR" b="1" dirty="0" err="1"/>
              <a:t>n</a:t>
            </a:r>
            <a:r>
              <a:rPr lang="fr-FR" b="1" baseline="-25000" dirty="0" err="1"/>
              <a:t>c</a:t>
            </a:r>
            <a:r>
              <a:rPr lang="fr-FR" b="1" dirty="0"/>
              <a:t> = Ps/Pa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b="1" dirty="0"/>
              <a:t>KL : coefficient correcteur fonction de la longueur primitive </a:t>
            </a:r>
            <a:r>
              <a:rPr lang="fr-FR" b="1" dirty="0" err="1"/>
              <a:t>L</a:t>
            </a:r>
            <a:r>
              <a:rPr lang="fr-FR" b="1" baseline="-25000" dirty="0" err="1"/>
              <a:t>p</a:t>
            </a:r>
            <a:r>
              <a:rPr lang="fr-FR" b="1" dirty="0"/>
              <a:t>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b="1" dirty="0" err="1"/>
              <a:t>Kθ</a:t>
            </a:r>
            <a:r>
              <a:rPr lang="fr-FR" b="1" dirty="0"/>
              <a:t> coefficient correcteur fonction de l'angle d'enroulement θ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b="1" u="sng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1200" b="1" dirty="0"/>
              <a:t> </a:t>
            </a:r>
            <a:endParaRPr lang="fr-FR" sz="12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782" y="2731027"/>
            <a:ext cx="5023936" cy="437125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444" y="3280460"/>
            <a:ext cx="3685998" cy="1636194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5936287" y="2601532"/>
            <a:ext cx="627343" cy="2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424388" y="3250810"/>
            <a:ext cx="1305933" cy="136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0884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http://www.zpag.net/Tecnologies_Indistrielles/Images28/transm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354" y="1044968"/>
            <a:ext cx="5553075" cy="250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http://www.zpag.net/Tecnologies_Indistrielles/Images28/transm2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353" y="3955323"/>
            <a:ext cx="6524625" cy="236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://www.zpag.net/Tecnologies_Indistrielles/Images28/transm2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0996" y="822509"/>
            <a:ext cx="3810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ttp://www.zpag.net/Tecnologies_Indistrielles/Images28/transm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373" y="2585628"/>
            <a:ext cx="6115050" cy="273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http://www.zpag.net/Tecnologies_Indistrielles/Images28/transm2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4025" y="1195387"/>
            <a:ext cx="62039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http://www.zpag.net/Tecnologies_Indistrielles/Images28/transm3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85" y="822509"/>
            <a:ext cx="6162675" cy="51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http://www.zpag.net/Tecnologies_Indistrielles/Images28/transm3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04490" y="616267"/>
            <a:ext cx="6383020" cy="562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zpag.net/Tecnologies_Indistrielles/Images28/transm2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76550" y="1853882"/>
            <a:ext cx="6438900" cy="315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514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avec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3115" y="2283720"/>
            <a:ext cx="9338056" cy="273032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De la rotation en translation continue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Système vis-écrou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De la rotation en translation alternée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Système bielle-manivelle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De la rotation en translation intermittente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La came ou excentrique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Système pignon crémaillère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De la rotation continue à la rotation intermittente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La croix de malte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7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avec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95836" y="2150772"/>
            <a:ext cx="8886423" cy="406275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De la rotation en translation continue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Système vis-écrou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407" y="2570809"/>
            <a:ext cx="5576286" cy="39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7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avec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5606" y="2114682"/>
            <a:ext cx="9929611" cy="397957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De la rotation en translation alternée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Système bielle-manivelle</a:t>
            </a:r>
          </a:p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048" y="1988942"/>
            <a:ext cx="5087826" cy="459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0"/>
            <a:ext cx="12192000" cy="6842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Transmission avec changement de la nature du mouvement</a:t>
            </a:r>
            <a:b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4434" y="1629705"/>
            <a:ext cx="10663707" cy="4533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8247" y="2936384"/>
            <a:ext cx="7495505" cy="27560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645" y="2150772"/>
            <a:ext cx="7250806" cy="24598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2193" y="2086907"/>
            <a:ext cx="8229600" cy="31939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De la rotation en translation intermittente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La came ou excentrique </a:t>
            </a:r>
          </a:p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274" y="1629705"/>
            <a:ext cx="4652997" cy="49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33322"/>
      </p:ext>
    </p:extLst>
  </p:cSld>
  <p:clrMapOvr>
    <a:masterClrMapping/>
  </p:clrMapOvr>
</p:sld>
</file>

<file path=ppt/theme/theme1.xml><?xml version="1.0" encoding="utf-8"?>
<a:theme xmlns:a="http://schemas.openxmlformats.org/drawingml/2006/main" name="Get Started with 3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lnSpc>
            <a:spcPts val="1800"/>
          </a:lnSpc>
          <a:spcAft>
            <a:spcPts val="600"/>
          </a:spcAft>
          <a:buNone/>
          <a:defRPr sz="1200" dirty="0" smtClean="0">
            <a:solidFill>
              <a:prstClr val="black">
                <a:lumMod val="75000"/>
                <a:lumOff val="25000"/>
              </a:prst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M16411177_Bring Your Presentations - v2" id="{2D4F0743-FB00-42E8-AC86-DDC4E79E71E4}" vid="{CD6377A1-ECC5-4F47-A7F2-2270C06DB8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dc7352e55e77714fab0739bd1a2ce12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b47b806cf7e90fe7257fa1ff83c741b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65ABD0-66F0-4867-AB0F-1D49B233B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E1C146-B5CC-434F-9800-0CC81875367E}">
  <ds:schemaRefs>
    <ds:schemaRef ds:uri="http://schemas.microsoft.com/office/2006/metadata/properties"/>
    <ds:schemaRef ds:uri="http://www.w3.org/XML/1998/namespace"/>
    <ds:schemaRef ds:uri="16c05727-aa75-4e4a-9b5f-8a80a1165891"/>
    <ds:schemaRef ds:uri="http://schemas.openxmlformats.org/package/2006/metadata/core-properties"/>
    <ds:schemaRef ds:uri="http://purl.org/dc/terms/"/>
    <ds:schemaRef ds:uri="http://purl.org/dc/elements/1.1/"/>
    <ds:schemaRef ds:uri="71af3243-3dd4-4a8d-8c0d-dd76da1f02a5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541ACD-2E23-424D-AA73-C02742EA4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Bring your presentations to life with 3D</Template>
  <TotalTime>0</TotalTime>
  <Words>1852</Words>
  <Application>Microsoft Office PowerPoint</Application>
  <PresentationFormat>مخصص</PresentationFormat>
  <Paragraphs>328</Paragraphs>
  <Slides>55</Slides>
  <Notes>11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55</vt:i4>
      </vt:variant>
    </vt:vector>
  </HeadingPairs>
  <TitlesOfParts>
    <vt:vector size="56" baseType="lpstr">
      <vt:lpstr>Get Started with 3D</vt:lpstr>
      <vt:lpstr>عرض تقديمي في PowerPoint</vt:lpstr>
      <vt:lpstr>Organes de transmissions du mouvement et de puissance  </vt:lpstr>
      <vt:lpstr>عرض تقديمي في PowerPoint</vt:lpstr>
      <vt:lpstr>عرض تقديمي في PowerPoint</vt:lpstr>
      <vt:lpstr>عرض تقديمي في PowerPoint</vt:lpstr>
      <vt:lpstr>Transmission avec changement de la nature du mouvement </vt:lpstr>
      <vt:lpstr>Transmission avec changement de la nature du mouvement </vt:lpstr>
      <vt:lpstr>Transmission avec changement de la nature du mouvement </vt:lpstr>
      <vt:lpstr>Transmission avec changement de la nature du mouvement </vt:lpstr>
      <vt:lpstr>Transmission avec changement de la nature du mouvement </vt:lpstr>
      <vt:lpstr>Transmission avec changement de la nature du mouvement </vt:lpstr>
      <vt:lpstr>2.Transmission sans changement de la nature du mouvement  (Sans modification de la vitesse)</vt:lpstr>
      <vt:lpstr>2.Transmission sans changement de la nature du mouvement  (Sans modification de la vitesse)</vt:lpstr>
      <vt:lpstr>Transmission sans changement de la nature du mouvement (Sans modification de la vitesse)</vt:lpstr>
      <vt:lpstr>Transmission sans changement de la nature du mouvement (Sans modification de la vitesse)</vt:lpstr>
      <vt:lpstr>Transmission sans changement de la nature du mouvement (Sans modification de la vitesse)</vt:lpstr>
      <vt:lpstr>Transmission sans changement de la nature du mouvement (Sans modification de la vitesse)</vt:lpstr>
      <vt:lpstr>Transmission sans changement de la nature du mouvement (Sans modification de la vitesse)</vt:lpstr>
      <vt:lpstr>Transmission sans changement de la nature du mouvement (Sans modification de la vitesse)</vt:lpstr>
      <vt:lpstr>Transmission sans changement de la nature du mouvement (Sans modification de la vitesse)</vt:lpstr>
      <vt:lpstr>Transmission sans changement de la nature du mouvement (Sans modification de la vitesse)</vt:lpstr>
      <vt:lpstr>Transmission sans changement de la nature du mouvement (Sans modification de la vitesse)</vt:lpstr>
      <vt:lpstr>Transmission sans changement de la nature du mouvement (Sans modification de la vitesse)</vt:lpstr>
      <vt:lpstr>Transmission sans changement de la nature du mouvement (Sans modification de la vitesse)</vt:lpstr>
      <vt:lpstr>Transmission sans changement de la nature du mouvement (Sans modification de la vitesse)</vt:lpstr>
      <vt:lpstr> Transmission sans changement de la nature du mouvement (Avec modification de la vitesse) </vt:lpstr>
      <vt:lpstr> Transmission sans changement de la nature du mouvement (Avec modification de la vitesse) </vt:lpstr>
      <vt:lpstr> Transmission sans changement de la nature du mouvement (Avec modification de la vitesse) </vt:lpstr>
      <vt:lpstr> Transmission sans changement de la nature du mouvement (Avec modification de la vitesse) </vt:lpstr>
      <vt:lpstr> Transmission sans changement de la nature du mouvement (Avec modification de la vitesse) </vt:lpstr>
      <vt:lpstr> Transmission sans changement de la nature du mouvement (Avec modification de la vitesse) </vt:lpstr>
      <vt:lpstr> Transmission sans changement de la nature du mouvement (Avec modification de la vitesse) </vt:lpstr>
      <vt:lpstr>Transmission sans changement de la nature du mouvement (Avec modification de la vitesse)</vt:lpstr>
      <vt:lpstr> Transmission sans changement de la nature du mouvement (Avec modification de la vitesse) </vt:lpstr>
      <vt:lpstr>Transmission sans changement de la nature du mouvement (Avec modification de la vitesse)</vt:lpstr>
      <vt:lpstr>Transmission sans changement de la nature du mouvement (Avec modification de la vitesse)</vt:lpstr>
      <vt:lpstr> Transmission sans changement de la nature du mouvement (Avec modification de la vitesse) </vt:lpstr>
      <vt:lpstr> Transmission sans changement de la nature du mouvement (Avec modification de la vitesse) </vt:lpstr>
      <vt:lpstr>Transmission sans changement de la nature du mouvement (Avec modification de la vitesse)</vt:lpstr>
      <vt:lpstr>Transmission sans changement de la nature du mouvement (Avec modification de la vitesse)</vt:lpstr>
      <vt:lpstr> Transmission sans changement de la nature du mouvement (Avec modification de la vitesse) </vt:lpstr>
      <vt:lpstr> Transmission sans changement de la nature du mouvement (Avec modification de la vitesse) </vt:lpstr>
      <vt:lpstr> Transmission sans changement de la nature du mouvement (Avec modification de la vitesse) </vt:lpstr>
      <vt:lpstr> Transmission sans changement de la nature du mouvement (Avec modification de la vitesse) </vt:lpstr>
      <vt:lpstr>عرض تقديمي في PowerPoint</vt:lpstr>
      <vt:lpstr>Type du section  de courroie trapézoïdales  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Comment déterminer Type du section  de courroie trapézoïdales  </vt:lpstr>
      <vt:lpstr>  Transmission sans changement de la nature du mouvement Courroies trapézoïdales  Type Section du courroie   </vt:lpstr>
      <vt:lpstr>Nombre de courroie nc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2019-01-11T09:50:10Z</dcterms:created>
  <dcterms:modified xsi:type="dcterms:W3CDTF">2023-10-24T11:37:34Z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NXPowerLiteLastOptimized">
    <vt:lpwstr>2143190</vt:lpwstr>
  </property>
  <property fmtid="{D5CDD505-2E9C-101B-9397-08002B2CF9AE}" pid="4" name="NXPowerLiteSettings">
    <vt:lpwstr>C7000400038000</vt:lpwstr>
  </property>
  <property fmtid="{D5CDD505-2E9C-101B-9397-08002B2CF9AE}" pid="5" name="NXPowerLiteVersion">
    <vt:lpwstr>S9.0.3</vt:lpwstr>
  </property>
</Properties>
</file>