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6" r:id="rId18"/>
    <p:sldId id="272" r:id="rId19"/>
    <p:sldId id="273" r:id="rId20"/>
    <p:sldId id="275" r:id="rId21"/>
    <p:sldId id="277"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7" d="100"/>
          <a:sy n="67"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10/03/1444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950363" y="0"/>
            <a:ext cx="7193637" cy="3416320"/>
          </a:xfrm>
          <a:prstGeom prst="rect">
            <a:avLst/>
          </a:prstGeom>
          <a:noFill/>
        </p:spPr>
        <p:txBody>
          <a:bodyPr wrap="none" rtlCol="1">
            <a:spAutoFit/>
          </a:bodyPr>
          <a:lstStyle/>
          <a:p>
            <a:pPr algn="ctr"/>
            <a:r>
              <a:rPr lang="ar-DZ" sz="5400" b="1" dirty="0" smtClean="0">
                <a:cs typeface="+mj-cs"/>
              </a:rPr>
              <a:t>الفصل الأول</a:t>
            </a:r>
          </a:p>
          <a:p>
            <a:pPr algn="ctr"/>
            <a:endParaRPr lang="ar-DZ" sz="5400" b="1" dirty="0" smtClean="0">
              <a:cs typeface="+mj-cs"/>
            </a:endParaRPr>
          </a:p>
          <a:p>
            <a:pPr algn="ctr"/>
            <a:r>
              <a:rPr lang="ar-DZ" sz="5400" b="1" dirty="0" smtClean="0">
                <a:solidFill>
                  <a:srgbClr val="FF0000"/>
                </a:solidFill>
                <a:cs typeface="+mj-cs"/>
              </a:rPr>
              <a:t>الوراثة </a:t>
            </a:r>
            <a:r>
              <a:rPr lang="ar-DZ" sz="5400" b="1" dirty="0" err="1" smtClean="0">
                <a:solidFill>
                  <a:srgbClr val="FF0000"/>
                </a:solidFill>
                <a:cs typeface="+mj-cs"/>
              </a:rPr>
              <a:t>المندلية</a:t>
            </a:r>
            <a:endParaRPr lang="ar-DZ" sz="5400" b="1" dirty="0" smtClean="0">
              <a:solidFill>
                <a:srgbClr val="FF0000"/>
              </a:solidFill>
              <a:cs typeface="+mj-cs"/>
            </a:endParaRPr>
          </a:p>
          <a:p>
            <a:pPr algn="l"/>
            <a:r>
              <a:rPr lang="fr-FR" sz="5400" b="1" dirty="0" smtClean="0">
                <a:solidFill>
                  <a:srgbClr val="FFC000"/>
                </a:solidFill>
                <a:cs typeface="+mj-cs"/>
              </a:rPr>
              <a:t>The </a:t>
            </a:r>
            <a:r>
              <a:rPr lang="fr-FR" sz="5400" b="1" dirty="0" err="1" smtClean="0">
                <a:solidFill>
                  <a:srgbClr val="FFC000"/>
                </a:solidFill>
                <a:cs typeface="+mj-cs"/>
              </a:rPr>
              <a:t>Mendelian</a:t>
            </a:r>
            <a:r>
              <a:rPr lang="fr-FR" sz="5400" b="1" dirty="0" smtClean="0">
                <a:solidFill>
                  <a:srgbClr val="FFC000"/>
                </a:solidFill>
                <a:cs typeface="+mj-cs"/>
              </a:rPr>
              <a:t> </a:t>
            </a:r>
            <a:r>
              <a:rPr lang="fr-FR" sz="5400" b="1" dirty="0" err="1" smtClean="0">
                <a:solidFill>
                  <a:srgbClr val="FFC000"/>
                </a:solidFill>
                <a:cs typeface="+mj-cs"/>
              </a:rPr>
              <a:t>genetics</a:t>
            </a:r>
            <a:r>
              <a:rPr lang="ar-DZ" sz="5400" b="1" dirty="0" smtClean="0">
                <a:solidFill>
                  <a:srgbClr val="FFC000"/>
                </a:solidFill>
                <a:cs typeface="+mj-cs"/>
              </a:rPr>
              <a:t> </a:t>
            </a:r>
            <a:endParaRPr lang="ar-SA" sz="5400" b="1" dirty="0">
              <a:solidFill>
                <a:srgbClr val="FFC000"/>
              </a:solidFill>
              <a:cs typeface="+mj-cs"/>
            </a:endParaRPr>
          </a:p>
        </p:txBody>
      </p:sp>
      <p:pic>
        <p:nvPicPr>
          <p:cNvPr id="1026" name="Picture 2" descr="C:\Users\user\Desktop\تنزيل.jpg"/>
          <p:cNvPicPr>
            <a:picLocks noChangeAspect="1" noChangeArrowheads="1"/>
          </p:cNvPicPr>
          <p:nvPr/>
        </p:nvPicPr>
        <p:blipFill>
          <a:blip r:embed="rId2"/>
          <a:srcRect/>
          <a:stretch>
            <a:fillRect/>
          </a:stretch>
        </p:blipFill>
        <p:spPr bwMode="auto">
          <a:xfrm>
            <a:off x="0" y="3500438"/>
            <a:ext cx="5357850" cy="300039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Tutorial4_Figure 2 A test cross.jpg"/>
          <p:cNvPicPr>
            <a:picLocks noChangeAspect="1" noChangeArrowheads="1"/>
          </p:cNvPicPr>
          <p:nvPr/>
        </p:nvPicPr>
        <p:blipFill>
          <a:blip r:embed="rId2"/>
          <a:srcRect/>
          <a:stretch>
            <a:fillRect/>
          </a:stretch>
        </p:blipFill>
        <p:spPr bwMode="auto">
          <a:xfrm>
            <a:off x="2153395" y="0"/>
            <a:ext cx="4942349" cy="671514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950064" y="285728"/>
            <a:ext cx="5854680" cy="1077218"/>
          </a:xfrm>
          <a:prstGeom prst="rect">
            <a:avLst/>
          </a:prstGeom>
          <a:noFill/>
        </p:spPr>
        <p:txBody>
          <a:bodyPr wrap="none" rtlCol="1">
            <a:spAutoFit/>
          </a:bodyPr>
          <a:lstStyle/>
          <a:p>
            <a:r>
              <a:rPr lang="ar-DZ" sz="3200" b="1" dirty="0" smtClean="0">
                <a:solidFill>
                  <a:srgbClr val="FF0000"/>
                </a:solidFill>
              </a:rPr>
              <a:t>أنواع السيادة</a:t>
            </a:r>
          </a:p>
          <a:p>
            <a:r>
              <a:rPr lang="ar-DZ" sz="3200" b="1" dirty="0" smtClean="0">
                <a:solidFill>
                  <a:srgbClr val="FF0000"/>
                </a:solidFill>
              </a:rPr>
              <a:t>السيادة التامة </a:t>
            </a:r>
            <a:r>
              <a:rPr lang="fr-FR" sz="3200" b="1" dirty="0" smtClean="0">
                <a:solidFill>
                  <a:srgbClr val="FF0000"/>
                </a:solidFill>
              </a:rPr>
              <a:t>Complete Dominance</a:t>
            </a:r>
            <a:endParaRPr lang="ar-SA" sz="3200" b="1" dirty="0">
              <a:solidFill>
                <a:srgbClr val="FF0000"/>
              </a:solidFill>
            </a:endParaRPr>
          </a:p>
        </p:txBody>
      </p:sp>
      <p:sp>
        <p:nvSpPr>
          <p:cNvPr id="3" name="مربع نص 2"/>
          <p:cNvSpPr txBox="1"/>
          <p:nvPr/>
        </p:nvSpPr>
        <p:spPr>
          <a:xfrm>
            <a:off x="110760" y="1357298"/>
            <a:ext cx="9033242" cy="830997"/>
          </a:xfrm>
          <a:prstGeom prst="rect">
            <a:avLst/>
          </a:prstGeom>
          <a:noFill/>
        </p:spPr>
        <p:txBody>
          <a:bodyPr wrap="none" rtlCol="1">
            <a:spAutoFit/>
          </a:bodyPr>
          <a:lstStyle/>
          <a:p>
            <a:r>
              <a:rPr lang="ar-DZ" sz="2400" dirty="0" smtClean="0"/>
              <a:t>أظهرت جميع تجارب </a:t>
            </a:r>
            <a:r>
              <a:rPr lang="ar-DZ" sz="2400" dirty="0" err="1" smtClean="0"/>
              <a:t>مندل</a:t>
            </a:r>
            <a:r>
              <a:rPr lang="ar-DZ" sz="2400" dirty="0" smtClean="0"/>
              <a:t> على نبات </a:t>
            </a:r>
            <a:r>
              <a:rPr lang="ar-DZ" sz="2400" dirty="0" err="1" smtClean="0"/>
              <a:t>البازلاء</a:t>
            </a:r>
            <a:r>
              <a:rPr lang="ar-DZ" sz="2400" dirty="0" smtClean="0"/>
              <a:t> ظهور الصفات السائدة على الصفات المتنحية</a:t>
            </a:r>
          </a:p>
          <a:p>
            <a:r>
              <a:rPr lang="ar-DZ" sz="2400" dirty="0" smtClean="0"/>
              <a:t> في أفراد الجيل الثاني بنسبة 1:3 في النمط الظاهري </a:t>
            </a:r>
            <a:r>
              <a:rPr lang="ar-DZ" sz="2400" dirty="0" err="1" smtClean="0"/>
              <a:t>و</a:t>
            </a:r>
            <a:r>
              <a:rPr lang="ar-DZ" sz="2400" dirty="0" smtClean="0"/>
              <a:t> </a:t>
            </a:r>
            <a:r>
              <a:rPr lang="ar-DZ" sz="2400" dirty="0" smtClean="0"/>
              <a:t>1:2:1</a:t>
            </a:r>
            <a:endParaRPr lang="ar-SA" sz="2400" dirty="0"/>
          </a:p>
        </p:txBody>
      </p:sp>
      <p:sp>
        <p:nvSpPr>
          <p:cNvPr id="4" name="مربع نص 3"/>
          <p:cNvSpPr txBox="1"/>
          <p:nvPr/>
        </p:nvSpPr>
        <p:spPr>
          <a:xfrm>
            <a:off x="2212917" y="2214554"/>
            <a:ext cx="6715108" cy="584775"/>
          </a:xfrm>
          <a:prstGeom prst="rect">
            <a:avLst/>
          </a:prstGeom>
          <a:noFill/>
        </p:spPr>
        <p:txBody>
          <a:bodyPr wrap="none" rtlCol="1">
            <a:spAutoFit/>
          </a:bodyPr>
          <a:lstStyle/>
          <a:p>
            <a:r>
              <a:rPr lang="ar-DZ" sz="3200" b="1" dirty="0" smtClean="0">
                <a:solidFill>
                  <a:srgbClr val="FF0000"/>
                </a:solidFill>
              </a:rPr>
              <a:t>السيادة غير التامة </a:t>
            </a:r>
            <a:r>
              <a:rPr lang="fr-FR" sz="3200" b="1" dirty="0" err="1" smtClean="0">
                <a:solidFill>
                  <a:srgbClr val="FF0000"/>
                </a:solidFill>
              </a:rPr>
              <a:t>incomplete</a:t>
            </a:r>
            <a:r>
              <a:rPr lang="fr-FR" sz="3200" b="1" dirty="0" smtClean="0">
                <a:solidFill>
                  <a:srgbClr val="FF0000"/>
                </a:solidFill>
              </a:rPr>
              <a:t> dominance</a:t>
            </a:r>
            <a:r>
              <a:rPr lang="ar-DZ" sz="3200" b="1" dirty="0" smtClean="0">
                <a:solidFill>
                  <a:srgbClr val="FF0000"/>
                </a:solidFill>
              </a:rPr>
              <a:t> </a:t>
            </a:r>
            <a:endParaRPr lang="ar-SA" sz="3200" b="1" dirty="0">
              <a:solidFill>
                <a:srgbClr val="FF0000"/>
              </a:solidFill>
            </a:endParaRPr>
          </a:p>
        </p:txBody>
      </p:sp>
      <p:sp>
        <p:nvSpPr>
          <p:cNvPr id="5" name="مربع نص 4"/>
          <p:cNvSpPr txBox="1"/>
          <p:nvPr/>
        </p:nvSpPr>
        <p:spPr>
          <a:xfrm>
            <a:off x="-107250" y="2786058"/>
            <a:ext cx="9251251" cy="830997"/>
          </a:xfrm>
          <a:prstGeom prst="rect">
            <a:avLst/>
          </a:prstGeom>
          <a:noFill/>
        </p:spPr>
        <p:txBody>
          <a:bodyPr wrap="none" rtlCol="1">
            <a:spAutoFit/>
          </a:bodyPr>
          <a:lstStyle/>
          <a:p>
            <a:r>
              <a:rPr lang="ar-SA" sz="2400" dirty="0" smtClean="0"/>
              <a:t>تُظهِر </a:t>
            </a:r>
            <a:r>
              <a:rPr lang="ar-SA" sz="2400" dirty="0" err="1" smtClean="0"/>
              <a:t>الأليلات</a:t>
            </a:r>
            <a:r>
              <a:rPr lang="ar-SA" sz="2400" dirty="0" smtClean="0"/>
              <a:t> سيادة غير تامة عندما يتكوَّن نمط جيني وسيط في الكائن الحي متغاير </a:t>
            </a:r>
            <a:r>
              <a:rPr lang="ar-SA" sz="2400" dirty="0" err="1" smtClean="0"/>
              <a:t>الزيجوت</a:t>
            </a:r>
            <a:endParaRPr lang="ar-DZ" sz="2400" dirty="0" smtClean="0"/>
          </a:p>
          <a:p>
            <a:r>
              <a:rPr lang="ar-SA" sz="2400" dirty="0" smtClean="0"/>
              <a:t> بالنسبة لصفة ما.</a:t>
            </a:r>
            <a:endParaRPr lang="ar-SA" sz="2400" dirty="0"/>
          </a:p>
        </p:txBody>
      </p:sp>
      <p:pic>
        <p:nvPicPr>
          <p:cNvPr id="2053" name="Picture 5" descr="C:\Users\user\Desktop\images.jpg"/>
          <p:cNvPicPr>
            <a:picLocks noChangeAspect="1" noChangeArrowheads="1"/>
          </p:cNvPicPr>
          <p:nvPr/>
        </p:nvPicPr>
        <p:blipFill>
          <a:blip r:embed="rId2"/>
          <a:srcRect/>
          <a:stretch>
            <a:fillRect/>
          </a:stretch>
        </p:blipFill>
        <p:spPr bwMode="auto">
          <a:xfrm>
            <a:off x="1643042" y="3357562"/>
            <a:ext cx="5684240" cy="314327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146290" y="357166"/>
            <a:ext cx="4441409" cy="584775"/>
          </a:xfrm>
          <a:prstGeom prst="rect">
            <a:avLst/>
          </a:prstGeom>
          <a:noFill/>
        </p:spPr>
        <p:txBody>
          <a:bodyPr wrap="none" rtlCol="1">
            <a:spAutoFit/>
          </a:bodyPr>
          <a:lstStyle/>
          <a:p>
            <a:r>
              <a:rPr lang="ar-DZ" sz="3200" b="1" dirty="0" smtClean="0">
                <a:solidFill>
                  <a:srgbClr val="FF0000"/>
                </a:solidFill>
              </a:rPr>
              <a:t>الجينات المميتة </a:t>
            </a:r>
            <a:r>
              <a:rPr lang="fr-FR" sz="3200" b="1" dirty="0" err="1" smtClean="0">
                <a:solidFill>
                  <a:srgbClr val="FF0000"/>
                </a:solidFill>
              </a:rPr>
              <a:t>Lethal</a:t>
            </a:r>
            <a:r>
              <a:rPr lang="fr-FR" sz="3200" b="1" dirty="0" smtClean="0">
                <a:solidFill>
                  <a:srgbClr val="FF0000"/>
                </a:solidFill>
              </a:rPr>
              <a:t> </a:t>
            </a:r>
            <a:r>
              <a:rPr lang="fr-FR" sz="3200" b="1" dirty="0" err="1" smtClean="0">
                <a:solidFill>
                  <a:srgbClr val="FF0000"/>
                </a:solidFill>
              </a:rPr>
              <a:t>genes</a:t>
            </a:r>
            <a:endParaRPr lang="ar-SA" sz="3200" b="1" dirty="0">
              <a:solidFill>
                <a:srgbClr val="FF0000"/>
              </a:solidFill>
            </a:endParaRPr>
          </a:p>
        </p:txBody>
      </p:sp>
      <p:sp>
        <p:nvSpPr>
          <p:cNvPr id="4" name="مستطيل 3"/>
          <p:cNvSpPr/>
          <p:nvPr/>
        </p:nvSpPr>
        <p:spPr>
          <a:xfrm>
            <a:off x="0" y="785794"/>
            <a:ext cx="9144000" cy="3816429"/>
          </a:xfrm>
          <a:prstGeom prst="rect">
            <a:avLst/>
          </a:prstGeom>
        </p:spPr>
        <p:txBody>
          <a:bodyPr wrap="square">
            <a:spAutoFit/>
          </a:bodyPr>
          <a:lstStyle/>
          <a:p>
            <a:r>
              <a:rPr lang="ar-SA" dirty="0" smtClean="0"/>
              <a:t/>
            </a:r>
            <a:br>
              <a:rPr lang="ar-SA" dirty="0" smtClean="0"/>
            </a:br>
            <a:r>
              <a:rPr lang="ar-SA" sz="2800" dirty="0" smtClean="0"/>
              <a:t>هي جينات وراثية عندما توجد بصورة نقية    تسبب أضرارا للكائن الحي ، يترتب عليه تعطيل بعض العمليات الحيوية ، مما يؤدي إلى موت الكائن الحي في مراحل مختلفة من العمر</a:t>
            </a:r>
            <a:r>
              <a:rPr lang="fr-FR" sz="2800" dirty="0" smtClean="0"/>
              <a:t> </a:t>
            </a:r>
            <a:r>
              <a:rPr lang="ar-DZ" sz="2800" dirty="0" smtClean="0"/>
              <a:t>قبل ولادته أو قبل بلوغه</a:t>
            </a:r>
            <a:r>
              <a:rPr lang="ar-SA" sz="2800" dirty="0" smtClean="0"/>
              <a:t>.</a:t>
            </a:r>
            <a:r>
              <a:rPr lang="ar-SA" sz="2400" dirty="0" smtClean="0"/>
              <a:t/>
            </a:r>
            <a:br>
              <a:rPr lang="ar-SA" sz="2400" dirty="0" smtClean="0"/>
            </a:br>
            <a:r>
              <a:rPr lang="ar-SA" sz="2800" b="1" dirty="0" smtClean="0">
                <a:solidFill>
                  <a:srgbClr val="FF0000"/>
                </a:solidFill>
              </a:rPr>
              <a:t>أنواعها :</a:t>
            </a:r>
            <a:r>
              <a:rPr lang="ar-SA" sz="2800" dirty="0" smtClean="0"/>
              <a:t/>
            </a:r>
            <a:br>
              <a:rPr lang="ar-SA" sz="2800" dirty="0" smtClean="0"/>
            </a:br>
            <a:r>
              <a:rPr lang="ar-SA" sz="2800" dirty="0" smtClean="0"/>
              <a:t>1- الجينات المميتة السائدة مثل : لون الشعر الأصفر في الفئران، سلالة </a:t>
            </a:r>
            <a:r>
              <a:rPr lang="ar-SA" sz="2800" dirty="0" err="1" smtClean="0"/>
              <a:t>البولدوج</a:t>
            </a:r>
            <a:r>
              <a:rPr lang="ar-SA" sz="2800" dirty="0" smtClean="0"/>
              <a:t> في الأبقار.</a:t>
            </a:r>
            <a:br>
              <a:rPr lang="ar-SA" sz="2800" dirty="0" smtClean="0"/>
            </a:br>
            <a:r>
              <a:rPr lang="ar-SA" sz="2800" dirty="0" smtClean="0"/>
              <a:t>2- الجينات المميتة المتنحية مثل : غياب الكلوروفيل في نبات الذرة،  العته </a:t>
            </a:r>
            <a:r>
              <a:rPr lang="ar-SA" sz="2800" dirty="0" err="1" smtClean="0"/>
              <a:t>الطفولي</a:t>
            </a:r>
            <a:r>
              <a:rPr lang="ar-SA" sz="2800" dirty="0" smtClean="0"/>
              <a:t> في الإنسان.</a:t>
            </a:r>
            <a:endParaRPr lang="ar-SA" dirty="0"/>
          </a:p>
        </p:txBody>
      </p:sp>
      <p:sp>
        <p:nvSpPr>
          <p:cNvPr id="5" name="مربع نص 4"/>
          <p:cNvSpPr txBox="1"/>
          <p:nvPr/>
        </p:nvSpPr>
        <p:spPr>
          <a:xfrm>
            <a:off x="2928926" y="4572008"/>
            <a:ext cx="5945025" cy="584775"/>
          </a:xfrm>
          <a:prstGeom prst="rect">
            <a:avLst/>
          </a:prstGeom>
          <a:noFill/>
        </p:spPr>
        <p:txBody>
          <a:bodyPr wrap="none" rtlCol="1">
            <a:spAutoFit/>
          </a:bodyPr>
          <a:lstStyle/>
          <a:p>
            <a:r>
              <a:rPr lang="ar-DZ" sz="3200" b="1" dirty="0" smtClean="0">
                <a:solidFill>
                  <a:srgbClr val="FF0000"/>
                </a:solidFill>
              </a:rPr>
              <a:t>الجينات الشبه مميتة </a:t>
            </a:r>
            <a:r>
              <a:rPr lang="fr-FR" sz="3200" b="1" dirty="0" smtClean="0">
                <a:solidFill>
                  <a:srgbClr val="FF0000"/>
                </a:solidFill>
              </a:rPr>
              <a:t>semi-</a:t>
            </a:r>
            <a:r>
              <a:rPr lang="fr-FR" sz="3200" b="1" dirty="0" err="1" smtClean="0">
                <a:solidFill>
                  <a:srgbClr val="FF0000"/>
                </a:solidFill>
              </a:rPr>
              <a:t>lethal</a:t>
            </a:r>
            <a:r>
              <a:rPr lang="fr-FR" sz="3200" b="1" dirty="0" smtClean="0">
                <a:solidFill>
                  <a:srgbClr val="FF0000"/>
                </a:solidFill>
              </a:rPr>
              <a:t> </a:t>
            </a:r>
            <a:r>
              <a:rPr lang="fr-FR" sz="3200" b="1" dirty="0" err="1" smtClean="0">
                <a:solidFill>
                  <a:srgbClr val="FF0000"/>
                </a:solidFill>
              </a:rPr>
              <a:t>genes</a:t>
            </a:r>
            <a:endParaRPr lang="ar-SA" sz="3200" b="1" dirty="0">
              <a:solidFill>
                <a:srgbClr val="FF0000"/>
              </a:solidFill>
            </a:endParaRPr>
          </a:p>
        </p:txBody>
      </p:sp>
      <p:sp>
        <p:nvSpPr>
          <p:cNvPr id="6" name="مربع نص 5"/>
          <p:cNvSpPr txBox="1"/>
          <p:nvPr/>
        </p:nvSpPr>
        <p:spPr>
          <a:xfrm>
            <a:off x="0" y="5042118"/>
            <a:ext cx="9144001" cy="1815882"/>
          </a:xfrm>
          <a:prstGeom prst="rect">
            <a:avLst/>
          </a:prstGeom>
          <a:noFill/>
        </p:spPr>
        <p:txBody>
          <a:bodyPr wrap="square" rtlCol="1">
            <a:spAutoFit/>
          </a:bodyPr>
          <a:lstStyle/>
          <a:p>
            <a:r>
              <a:rPr lang="ar-DZ" sz="2800" dirty="0" smtClean="0"/>
              <a:t>هي الجينات التي تقتل الكائن الحي قبل وصوله النضج الجنسي أو تسبب عجزه عن العمل مثل مرض </a:t>
            </a:r>
            <a:r>
              <a:rPr lang="ar-DZ" sz="2800" dirty="0" err="1" smtClean="0"/>
              <a:t>الايبوليا</a:t>
            </a:r>
            <a:r>
              <a:rPr lang="ar-DZ" sz="2800" dirty="0" smtClean="0"/>
              <a:t> </a:t>
            </a:r>
            <a:r>
              <a:rPr lang="fr-FR" sz="2800" dirty="0" err="1" smtClean="0"/>
              <a:t>Epolia</a:t>
            </a:r>
            <a:r>
              <a:rPr lang="ar-DZ" sz="2800" dirty="0" smtClean="0"/>
              <a:t> الذي يسبب </a:t>
            </a:r>
            <a:r>
              <a:rPr lang="ar-DZ" sz="2800" dirty="0" err="1" smtClean="0"/>
              <a:t>تجعدات</a:t>
            </a:r>
            <a:r>
              <a:rPr lang="ar-DZ" sz="2800" dirty="0" smtClean="0"/>
              <a:t> خاصة في جلد </a:t>
            </a:r>
            <a:r>
              <a:rPr lang="ar-DZ" sz="2800" dirty="0" err="1" smtClean="0"/>
              <a:t>الانسان</a:t>
            </a:r>
            <a:r>
              <a:rPr lang="ar-DZ" sz="2800" dirty="0" smtClean="0"/>
              <a:t> مما يجعل الأطفال يبدون شيوخا، فضلا عن </a:t>
            </a:r>
            <a:r>
              <a:rPr lang="ar-DZ" sz="2800" dirty="0" err="1" smtClean="0"/>
              <a:t>اصابتهم</a:t>
            </a:r>
            <a:r>
              <a:rPr lang="ar-DZ" sz="2800" dirty="0" smtClean="0"/>
              <a:t> بصرع </a:t>
            </a:r>
            <a:r>
              <a:rPr lang="ar-DZ" sz="2800" dirty="0" err="1" smtClean="0"/>
              <a:t>و</a:t>
            </a:r>
            <a:r>
              <a:rPr lang="ar-DZ" sz="2800" dirty="0" smtClean="0"/>
              <a:t> تخلف عقلي </a:t>
            </a:r>
            <a:r>
              <a:rPr lang="ar-DZ" sz="2800" dirty="0" err="1" smtClean="0"/>
              <a:t>و</a:t>
            </a:r>
            <a:r>
              <a:rPr lang="ar-DZ" sz="2800" dirty="0" smtClean="0"/>
              <a:t> </a:t>
            </a:r>
            <a:r>
              <a:rPr lang="ar-DZ" sz="2800" dirty="0" err="1" smtClean="0"/>
              <a:t>اورام</a:t>
            </a:r>
            <a:r>
              <a:rPr lang="ar-DZ" sz="2800" dirty="0" smtClean="0"/>
              <a:t> في القلب </a:t>
            </a:r>
            <a:r>
              <a:rPr lang="ar-DZ" sz="2800" dirty="0" err="1" smtClean="0"/>
              <a:t>و</a:t>
            </a:r>
            <a:r>
              <a:rPr lang="ar-DZ" sz="2800" dirty="0" smtClean="0"/>
              <a:t> الكبد </a:t>
            </a:r>
            <a:r>
              <a:rPr lang="ar-DZ" sz="2800" dirty="0" err="1" smtClean="0"/>
              <a:t>و</a:t>
            </a:r>
            <a:r>
              <a:rPr lang="ar-DZ" sz="2800" dirty="0" smtClean="0"/>
              <a:t> الكلية، </a:t>
            </a:r>
            <a:r>
              <a:rPr lang="ar-DZ" sz="2800" dirty="0" err="1" smtClean="0"/>
              <a:t>و</a:t>
            </a:r>
            <a:r>
              <a:rPr lang="ar-DZ" sz="2800" dirty="0" smtClean="0"/>
              <a:t> الذي يسببه جين متنحي.</a:t>
            </a:r>
            <a:endParaRPr lang="ar-SA"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143240" y="0"/>
            <a:ext cx="3348994" cy="584775"/>
          </a:xfrm>
          <a:prstGeom prst="rect">
            <a:avLst/>
          </a:prstGeom>
          <a:noFill/>
        </p:spPr>
        <p:txBody>
          <a:bodyPr wrap="none" rtlCol="1">
            <a:spAutoFit/>
          </a:bodyPr>
          <a:lstStyle/>
          <a:p>
            <a:r>
              <a:rPr lang="ar-DZ" sz="3200" b="1" dirty="0" smtClean="0">
                <a:solidFill>
                  <a:srgbClr val="FF0000"/>
                </a:solidFill>
              </a:rPr>
              <a:t>الوراثة المتعلقة بالجنس</a:t>
            </a:r>
            <a:endParaRPr lang="ar-SA" sz="3200" b="1" dirty="0">
              <a:solidFill>
                <a:srgbClr val="FF0000"/>
              </a:solidFill>
            </a:endParaRPr>
          </a:p>
        </p:txBody>
      </p:sp>
      <p:sp>
        <p:nvSpPr>
          <p:cNvPr id="4" name="مستطيل 3"/>
          <p:cNvSpPr/>
          <p:nvPr/>
        </p:nvSpPr>
        <p:spPr>
          <a:xfrm>
            <a:off x="0" y="1214422"/>
            <a:ext cx="9144000" cy="6124754"/>
          </a:xfrm>
          <a:prstGeom prst="rect">
            <a:avLst/>
          </a:prstGeom>
        </p:spPr>
        <p:txBody>
          <a:bodyPr wrap="square">
            <a:spAutoFit/>
          </a:bodyPr>
          <a:lstStyle/>
          <a:p>
            <a:r>
              <a:rPr lang="ar-SA" sz="2800" b="1" dirty="0" err="1" smtClean="0">
                <a:solidFill>
                  <a:srgbClr val="00B050"/>
                </a:solidFill>
              </a:rPr>
              <a:t>الكروموسوم</a:t>
            </a:r>
            <a:r>
              <a:rPr lang="ar-SA" sz="2800" b="1" dirty="0" smtClean="0">
                <a:solidFill>
                  <a:srgbClr val="00B050"/>
                </a:solidFill>
              </a:rPr>
              <a:t> الجسمي</a:t>
            </a:r>
            <a:r>
              <a:rPr lang="ar-DZ" sz="2800" b="1" dirty="0" smtClean="0">
                <a:solidFill>
                  <a:srgbClr val="00B050"/>
                </a:solidFill>
              </a:rPr>
              <a:t>:</a:t>
            </a:r>
            <a:endParaRPr lang="ar-SA" sz="2800" b="1" dirty="0" smtClean="0">
              <a:solidFill>
                <a:srgbClr val="00B050"/>
              </a:solidFill>
            </a:endParaRPr>
          </a:p>
          <a:p>
            <a:r>
              <a:rPr lang="ar-SA" sz="2800" dirty="0" err="1" smtClean="0"/>
              <a:t>الكروموسوم</a:t>
            </a:r>
            <a:r>
              <a:rPr lang="ar-SA" sz="2800" dirty="0" smtClean="0"/>
              <a:t> الجسمي هو أيُّ </a:t>
            </a:r>
            <a:r>
              <a:rPr lang="ar-SA" sz="2800" dirty="0" err="1" smtClean="0"/>
              <a:t>كروموسوم</a:t>
            </a:r>
            <a:r>
              <a:rPr lang="ar-SA" sz="2800" dirty="0" smtClean="0"/>
              <a:t> ليس </a:t>
            </a:r>
            <a:r>
              <a:rPr lang="ar-SA" sz="2800" dirty="0" err="1" smtClean="0"/>
              <a:t>كروموسومًا</a:t>
            </a:r>
            <a:r>
              <a:rPr lang="ar-SA" sz="2800" dirty="0" smtClean="0"/>
              <a:t> جنسيًّا </a:t>
            </a:r>
            <a:r>
              <a:rPr lang="ar-SA" sz="2800" dirty="0" smtClean="0"/>
              <a:t>(</a:t>
            </a:r>
            <a:r>
              <a:rPr lang="fr-FR" sz="2800" dirty="0" smtClean="0"/>
              <a:t> X </a:t>
            </a:r>
            <a:r>
              <a:rPr lang="ar-SA" sz="2800" dirty="0" smtClean="0"/>
              <a:t>أو </a:t>
            </a:r>
            <a:r>
              <a:rPr lang="fr-FR" sz="2800" dirty="0" smtClean="0"/>
              <a:t>Y</a:t>
            </a:r>
            <a:r>
              <a:rPr lang="ar-DZ" sz="2800" dirty="0" smtClean="0"/>
              <a:t>).</a:t>
            </a:r>
          </a:p>
          <a:p>
            <a:pPr fontAlgn="base"/>
            <a:r>
              <a:rPr lang="ar-SA" sz="2800" b="1" dirty="0" err="1" smtClean="0">
                <a:solidFill>
                  <a:srgbClr val="00B050"/>
                </a:solidFill>
              </a:rPr>
              <a:t>الكروموسومات</a:t>
            </a:r>
            <a:r>
              <a:rPr lang="ar-SA" sz="2800" b="1" dirty="0" smtClean="0">
                <a:solidFill>
                  <a:srgbClr val="00B050"/>
                </a:solidFill>
              </a:rPr>
              <a:t> المتماثِلة</a:t>
            </a:r>
          </a:p>
          <a:p>
            <a:pPr fontAlgn="base"/>
            <a:r>
              <a:rPr lang="ar-SA" sz="2800" dirty="0" err="1" smtClean="0"/>
              <a:t>الكروموسومات</a:t>
            </a:r>
            <a:r>
              <a:rPr lang="ar-SA" sz="2800" dirty="0" smtClean="0"/>
              <a:t> المتماثِلة أزواجٌ من </a:t>
            </a:r>
            <a:r>
              <a:rPr lang="ar-SA" sz="2800" dirty="0" err="1" smtClean="0"/>
              <a:t>الكروموسومات</a:t>
            </a:r>
            <a:r>
              <a:rPr lang="ar-SA" sz="2800" dirty="0" smtClean="0"/>
              <a:t> لها نفس الطول، ونفس موضع </a:t>
            </a:r>
            <a:r>
              <a:rPr lang="ar-SA" sz="2800" dirty="0" err="1" smtClean="0"/>
              <a:t>السنترومير</a:t>
            </a:r>
            <a:r>
              <a:rPr lang="ar-SA" sz="2800" dirty="0" smtClean="0"/>
              <a:t>، ونفس الجينات في كلِّ موقع</a:t>
            </a:r>
            <a:r>
              <a:rPr lang="ar-SA" sz="2800" dirty="0" smtClean="0"/>
              <a:t>.</a:t>
            </a:r>
            <a:endParaRPr lang="ar-DZ" sz="2800" dirty="0" smtClean="0"/>
          </a:p>
          <a:p>
            <a:pPr fontAlgn="base"/>
            <a:r>
              <a:rPr lang="ar-SA" sz="2800" b="1" dirty="0" err="1" smtClean="0">
                <a:solidFill>
                  <a:srgbClr val="00B050"/>
                </a:solidFill>
              </a:rPr>
              <a:t>الأليل</a:t>
            </a:r>
            <a:endParaRPr lang="ar-SA" sz="2800" b="1" dirty="0" smtClean="0">
              <a:solidFill>
                <a:srgbClr val="00B050"/>
              </a:solidFill>
            </a:endParaRPr>
          </a:p>
          <a:p>
            <a:pPr fontAlgn="base"/>
            <a:r>
              <a:rPr lang="ar-SA" sz="2800" dirty="0" err="1" smtClean="0"/>
              <a:t>الأليل</a:t>
            </a:r>
            <a:r>
              <a:rPr lang="ar-SA" sz="2800" dirty="0" smtClean="0"/>
              <a:t> نسخةٌ بديلةٌ من </a:t>
            </a:r>
            <a:r>
              <a:rPr lang="ar-SA" sz="2800" dirty="0" err="1" smtClean="0"/>
              <a:t>الجين</a:t>
            </a:r>
            <a:r>
              <a:rPr lang="ar-SA" sz="2800" dirty="0" smtClean="0"/>
              <a:t>.</a:t>
            </a:r>
            <a:endParaRPr lang="ar-DZ" sz="2800" dirty="0" smtClean="0"/>
          </a:p>
          <a:p>
            <a:pPr fontAlgn="base"/>
            <a:r>
              <a:rPr lang="ar-DZ" sz="2800" b="1" dirty="0" smtClean="0">
                <a:solidFill>
                  <a:srgbClr val="00B050"/>
                </a:solidFill>
              </a:rPr>
              <a:t>ظاهرة العبور</a:t>
            </a:r>
          </a:p>
          <a:p>
            <a:pPr fontAlgn="base"/>
            <a:r>
              <a:rPr lang="ar-SA" sz="2800" dirty="0" smtClean="0"/>
              <a:t>يُطبَّق أيضًا قانون التوزيع المستقلِّ على أليلات الجينات التي تقع </a:t>
            </a:r>
            <a:r>
              <a:rPr lang="ar-SA" sz="2800" dirty="0" smtClean="0"/>
              <a:t>على</a:t>
            </a:r>
            <a:r>
              <a:rPr lang="ar-DZ" sz="2800" dirty="0" smtClean="0"/>
              <a:t> </a:t>
            </a:r>
            <a:r>
              <a:rPr lang="ar-SA" sz="2800" dirty="0" err="1" smtClean="0"/>
              <a:t>الكروموسوم</a:t>
            </a:r>
            <a:r>
              <a:rPr lang="ar-SA" sz="2800" dirty="0" smtClean="0"/>
              <a:t> </a:t>
            </a:r>
            <a:r>
              <a:rPr lang="ar-SA" sz="2800" dirty="0" smtClean="0"/>
              <a:t>نفسه، إذا كانت تقع على مسافات مُتباعِدة كافية </a:t>
            </a:r>
            <a:r>
              <a:rPr lang="ar-SA" sz="2800" dirty="0" smtClean="0"/>
              <a:t>تنفصل </a:t>
            </a:r>
            <a:r>
              <a:rPr lang="ar-SA" sz="2800" dirty="0" smtClean="0"/>
              <a:t>أيضًا أليلات </a:t>
            </a:r>
            <a:r>
              <a:rPr lang="ar-SA" sz="2800" dirty="0" err="1" smtClean="0"/>
              <a:t>الجين</a:t>
            </a:r>
            <a:r>
              <a:rPr lang="ar-SA" sz="2800" dirty="0" smtClean="0"/>
              <a:t> المُتباعِدة التي تقع على </a:t>
            </a:r>
            <a:r>
              <a:rPr lang="ar-SA" sz="2800" dirty="0" err="1" smtClean="0"/>
              <a:t>الكروموسوم</a:t>
            </a:r>
            <a:r>
              <a:rPr lang="ar-SA" sz="2800" dirty="0" smtClean="0"/>
              <a:t> بشكل مستقلٍّ في </a:t>
            </a:r>
            <a:r>
              <a:rPr lang="ar-SA" sz="2800" dirty="0" err="1" smtClean="0"/>
              <a:t>الجاميتات</a:t>
            </a:r>
            <a:r>
              <a:rPr lang="ar-SA" sz="2800" dirty="0" smtClean="0"/>
              <a:t> نتيجة العبور الذي يَحدُث في الانقسام </a:t>
            </a:r>
            <a:r>
              <a:rPr lang="ar-SA" sz="2800" dirty="0" err="1" smtClean="0"/>
              <a:t>الميوزي</a:t>
            </a:r>
            <a:r>
              <a:rPr lang="ar-SA" sz="2800" dirty="0" smtClean="0"/>
              <a:t>.</a:t>
            </a:r>
            <a:endParaRPr lang="ar-SA" sz="2800" b="1" dirty="0" smtClean="0">
              <a:solidFill>
                <a:srgbClr val="00B050"/>
              </a:solidFill>
            </a:endParaRPr>
          </a:p>
          <a:p>
            <a:pPr fontAlgn="base"/>
            <a:endParaRPr lang="ar-SA" sz="2800" dirty="0" smtClean="0"/>
          </a:p>
          <a:p>
            <a:endParaRPr lang="fr-FR" sz="2800" dirty="0"/>
          </a:p>
        </p:txBody>
      </p:sp>
      <p:sp>
        <p:nvSpPr>
          <p:cNvPr id="5" name="مربع نص 4"/>
          <p:cNvSpPr txBox="1"/>
          <p:nvPr/>
        </p:nvSpPr>
        <p:spPr>
          <a:xfrm>
            <a:off x="7277654" y="571480"/>
            <a:ext cx="1604928" cy="584775"/>
          </a:xfrm>
          <a:prstGeom prst="rect">
            <a:avLst/>
          </a:prstGeom>
          <a:noFill/>
        </p:spPr>
        <p:txBody>
          <a:bodyPr wrap="none" rtlCol="1">
            <a:spAutoFit/>
          </a:bodyPr>
          <a:lstStyle/>
          <a:p>
            <a:r>
              <a:rPr lang="ar-DZ" sz="3200" b="1" dirty="0" err="1" smtClean="0">
                <a:solidFill>
                  <a:srgbClr val="FF0000"/>
                </a:solidFill>
              </a:rPr>
              <a:t>تعاريــــف</a:t>
            </a:r>
            <a:r>
              <a:rPr lang="ar-DZ" sz="3200" b="1" dirty="0" smtClean="0">
                <a:solidFill>
                  <a:srgbClr val="FF0000"/>
                </a:solidFill>
              </a:rPr>
              <a:t>:</a:t>
            </a:r>
            <a:endParaRPr lang="ar-SA" sz="3200"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user\Desktop\f-d_d590124f41863f3b7c15ff8c171a4cd879772857e0753c1e1092af5f+IMAGE_TINY+IMAGE_TINY.1"/>
          <p:cNvPicPr>
            <a:picLocks noChangeAspect="1" noChangeArrowheads="1"/>
          </p:cNvPicPr>
          <p:nvPr/>
        </p:nvPicPr>
        <p:blipFill>
          <a:blip r:embed="rId2"/>
          <a:srcRect/>
          <a:stretch>
            <a:fillRect/>
          </a:stretch>
        </p:blipFill>
        <p:spPr bwMode="auto">
          <a:xfrm>
            <a:off x="1952625" y="1047750"/>
            <a:ext cx="5238750" cy="47625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AutoShape 4" descr="https://images.nagwa.com/figures/explainers/490143801961/2.svg"/>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0" name="AutoShape 6" descr="https://images.nagwa.com/figures/explainers/490143801961/2.svg"/>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2" name="AutoShape 8" descr="Fiche explicative de la leçon : Sexe et mode autosomique | Nagwa"/>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4" name="AutoShape 10" descr="Fiche explicative de la leçon : Sexe et mode autosomique | Nagwa"/>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6" name="AutoShape 12" descr="Fiche explicative de la leçon : Sexe et mode autosomique | Nagwa"/>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1040" name="Picture 16" descr="C:\Users\user\Desktop\تنزيل.jpg"/>
          <p:cNvPicPr>
            <a:picLocks noChangeAspect="1" noChangeArrowheads="1"/>
          </p:cNvPicPr>
          <p:nvPr/>
        </p:nvPicPr>
        <p:blipFill>
          <a:blip r:embed="rId2"/>
          <a:srcRect/>
          <a:stretch>
            <a:fillRect/>
          </a:stretch>
        </p:blipFill>
        <p:spPr bwMode="auto">
          <a:xfrm>
            <a:off x="214282" y="1142984"/>
            <a:ext cx="8929751" cy="446487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2677656"/>
          </a:xfrm>
          <a:prstGeom prst="rect">
            <a:avLst/>
          </a:prstGeom>
        </p:spPr>
        <p:txBody>
          <a:bodyPr wrap="square">
            <a:spAutoFit/>
          </a:bodyPr>
          <a:lstStyle/>
          <a:p>
            <a:pPr fontAlgn="base"/>
            <a:r>
              <a:rPr lang="ar-SA" sz="2800" b="1" dirty="0" smtClean="0">
                <a:solidFill>
                  <a:srgbClr val="00B050"/>
                </a:solidFill>
              </a:rPr>
              <a:t>الارتباط الجيني على </a:t>
            </a:r>
            <a:r>
              <a:rPr lang="ar-SA" sz="2800" b="1" dirty="0" err="1" smtClean="0">
                <a:solidFill>
                  <a:srgbClr val="00B050"/>
                </a:solidFill>
              </a:rPr>
              <a:t>الكروموسومات</a:t>
            </a:r>
            <a:r>
              <a:rPr lang="ar-SA" sz="2800" b="1" dirty="0" smtClean="0">
                <a:solidFill>
                  <a:srgbClr val="00B050"/>
                </a:solidFill>
              </a:rPr>
              <a:t> </a:t>
            </a:r>
            <a:r>
              <a:rPr lang="ar-SA" sz="2800" b="1" dirty="0" smtClean="0">
                <a:solidFill>
                  <a:srgbClr val="00B050"/>
                </a:solidFill>
              </a:rPr>
              <a:t>الجسمية</a:t>
            </a:r>
            <a:r>
              <a:rPr lang="ar-DZ" sz="2800" b="1" dirty="0" smtClean="0">
                <a:solidFill>
                  <a:srgbClr val="00B050"/>
                </a:solidFill>
              </a:rPr>
              <a:t>:</a:t>
            </a:r>
            <a:endParaRPr lang="ar-SA" sz="2800" b="1" dirty="0" smtClean="0">
              <a:solidFill>
                <a:srgbClr val="00B050"/>
              </a:solidFill>
            </a:endParaRPr>
          </a:p>
          <a:p>
            <a:pPr fontAlgn="base"/>
            <a:r>
              <a:rPr lang="ar-SA" sz="2800" dirty="0" smtClean="0"/>
              <a:t>يُشير الارتباط الجيني على </a:t>
            </a:r>
            <a:r>
              <a:rPr lang="ar-SA" sz="2800" dirty="0" err="1" smtClean="0"/>
              <a:t>الكروموسومات</a:t>
            </a:r>
            <a:r>
              <a:rPr lang="ar-SA" sz="2800" dirty="0" smtClean="0"/>
              <a:t> الجسمية إلى الجينات التي تُورَث معًا نتيجة وجودها في مواقع متقاربة جدًّا بعضها من بعض على </a:t>
            </a:r>
            <a:r>
              <a:rPr lang="ar-SA" sz="2800" dirty="0" err="1" smtClean="0"/>
              <a:t>الكروموسوم</a:t>
            </a:r>
            <a:r>
              <a:rPr lang="ar-SA" sz="2800" dirty="0" smtClean="0"/>
              <a:t> الجسمي</a:t>
            </a:r>
            <a:r>
              <a:rPr lang="ar-SA" sz="2800" dirty="0" smtClean="0"/>
              <a:t>.</a:t>
            </a:r>
            <a:endParaRPr lang="ar-DZ" sz="2800" dirty="0" smtClean="0"/>
          </a:p>
          <a:p>
            <a:pPr algn="just" fontAlgn="base"/>
            <a:endParaRPr lang="fr-FR" sz="2800" dirty="0" smtClean="0"/>
          </a:p>
          <a:p>
            <a:pPr fontAlgn="base"/>
            <a:endParaRPr lang="ar-SA" sz="2800" dirty="0"/>
          </a:p>
        </p:txBody>
      </p:sp>
      <p:sp>
        <p:nvSpPr>
          <p:cNvPr id="4" name="مربع نص 3"/>
          <p:cNvSpPr txBox="1"/>
          <p:nvPr/>
        </p:nvSpPr>
        <p:spPr>
          <a:xfrm>
            <a:off x="5715008" y="3286124"/>
            <a:ext cx="184731" cy="369332"/>
          </a:xfrm>
          <a:prstGeom prst="rect">
            <a:avLst/>
          </a:prstGeom>
          <a:noFill/>
        </p:spPr>
        <p:txBody>
          <a:bodyPr wrap="none" rtlCol="1">
            <a:spAutoFit/>
          </a:bodyPr>
          <a:lstStyle/>
          <a:p>
            <a:endParaRPr lang="ar-SA" dirty="0"/>
          </a:p>
        </p:txBody>
      </p:sp>
      <p:pic>
        <p:nvPicPr>
          <p:cNvPr id="30722" name="Picture 2" descr="C:\Users\user\Desktop\تنزيل.png"/>
          <p:cNvPicPr>
            <a:picLocks noChangeAspect="1" noChangeArrowheads="1"/>
          </p:cNvPicPr>
          <p:nvPr/>
        </p:nvPicPr>
        <p:blipFill>
          <a:blip r:embed="rId2"/>
          <a:srcRect/>
          <a:stretch>
            <a:fillRect/>
          </a:stretch>
        </p:blipFill>
        <p:spPr bwMode="auto">
          <a:xfrm>
            <a:off x="1500166" y="1500173"/>
            <a:ext cx="6072229" cy="5154953"/>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71480"/>
            <a:ext cx="9144000" cy="5262979"/>
          </a:xfrm>
          <a:prstGeom prst="rect">
            <a:avLst/>
          </a:prstGeom>
        </p:spPr>
        <p:txBody>
          <a:bodyPr wrap="square">
            <a:spAutoFit/>
          </a:bodyPr>
          <a:lstStyle/>
          <a:p>
            <a:pPr fontAlgn="base"/>
            <a:r>
              <a:rPr lang="ar-SA" sz="2800" b="1" dirty="0" err="1" smtClean="0">
                <a:solidFill>
                  <a:srgbClr val="00B050"/>
                </a:solidFill>
              </a:rPr>
              <a:t>الكروموسوم</a:t>
            </a:r>
            <a:r>
              <a:rPr lang="ar-SA" sz="2800" b="1" dirty="0" smtClean="0">
                <a:solidFill>
                  <a:srgbClr val="00B050"/>
                </a:solidFill>
              </a:rPr>
              <a:t> الجنسي</a:t>
            </a:r>
            <a:r>
              <a:rPr lang="ar-DZ" sz="2800" b="1" dirty="0" smtClean="0">
                <a:solidFill>
                  <a:srgbClr val="00B050"/>
                </a:solidFill>
              </a:rPr>
              <a:t>:</a:t>
            </a:r>
            <a:endParaRPr lang="ar-SA" sz="2800" b="1" dirty="0" smtClean="0">
              <a:solidFill>
                <a:srgbClr val="00B050"/>
              </a:solidFill>
            </a:endParaRPr>
          </a:p>
          <a:p>
            <a:pPr algn="just" fontAlgn="base"/>
            <a:r>
              <a:rPr lang="ar-SA" sz="2800" dirty="0" err="1" smtClean="0"/>
              <a:t>الكروموسوم</a:t>
            </a:r>
            <a:r>
              <a:rPr lang="ar-SA" sz="2800" dirty="0" smtClean="0"/>
              <a:t> الجنسي </a:t>
            </a:r>
            <a:r>
              <a:rPr lang="ar-SA" sz="2800" dirty="0" err="1" smtClean="0"/>
              <a:t>كروموسومٌ</a:t>
            </a:r>
            <a:r>
              <a:rPr lang="ar-SA" sz="2800" dirty="0" smtClean="0"/>
              <a:t> يُساعِد في تحديد جنس الإنسان، وقد يكون أحد النوعين </a:t>
            </a:r>
            <a:r>
              <a:rPr lang="fr-FR" sz="2800" dirty="0" smtClean="0"/>
              <a:t>X </a:t>
            </a:r>
            <a:r>
              <a:rPr lang="ar-SA" sz="2800" dirty="0" smtClean="0"/>
              <a:t>أو </a:t>
            </a:r>
            <a:r>
              <a:rPr lang="fr-FR" sz="2800" dirty="0" smtClean="0"/>
              <a:t>Y</a:t>
            </a:r>
            <a:r>
              <a:rPr lang="ar-DZ" sz="2800" dirty="0" smtClean="0"/>
              <a:t>. و </a:t>
            </a:r>
            <a:r>
              <a:rPr lang="ar-SA" sz="2800" dirty="0" smtClean="0"/>
              <a:t>يختلف </a:t>
            </a:r>
            <a:r>
              <a:rPr lang="ar-SA" sz="2800" dirty="0" err="1" smtClean="0"/>
              <a:t>الكروموسومان</a:t>
            </a:r>
            <a:r>
              <a:rPr lang="ar-SA" sz="2800" dirty="0" smtClean="0"/>
              <a:t> </a:t>
            </a:r>
            <a:r>
              <a:rPr lang="fr-FR" sz="2800" dirty="0" smtClean="0"/>
              <a:t>X </a:t>
            </a:r>
            <a:r>
              <a:rPr lang="ar-SA" sz="2800" dirty="0" smtClean="0"/>
              <a:t>و</a:t>
            </a:r>
            <a:r>
              <a:rPr lang="fr-FR" sz="2800" dirty="0" smtClean="0"/>
              <a:t> Y </a:t>
            </a:r>
            <a:r>
              <a:rPr lang="ar-SA" sz="2800" dirty="0" smtClean="0"/>
              <a:t>اختلافًا كبيرًا في الحجم ويحملان عددًا مختلفًا من الجينات</a:t>
            </a:r>
            <a:r>
              <a:rPr lang="fr-FR" sz="2800" dirty="0" smtClean="0"/>
              <a:t> .</a:t>
            </a:r>
            <a:r>
              <a:rPr lang="ar-SA" sz="2800" dirty="0" smtClean="0"/>
              <a:t>يبلغ حجم </a:t>
            </a:r>
            <a:r>
              <a:rPr lang="ar-SA" sz="2800" dirty="0" err="1" smtClean="0"/>
              <a:t>الكروموسوم</a:t>
            </a:r>
            <a:r>
              <a:rPr lang="ar-SA" sz="2800" dirty="0" smtClean="0"/>
              <a:t> </a:t>
            </a:r>
            <a:r>
              <a:rPr lang="fr-FR" sz="2800" dirty="0" smtClean="0"/>
              <a:t> X </a:t>
            </a:r>
            <a:r>
              <a:rPr lang="ar-SA" sz="2800" dirty="0" smtClean="0"/>
              <a:t>ثلاثة أمثال حجم </a:t>
            </a:r>
            <a:r>
              <a:rPr lang="ar-SA" sz="2800" dirty="0" err="1" smtClean="0"/>
              <a:t>الكروموسوم</a:t>
            </a:r>
            <a:r>
              <a:rPr lang="ar-SA" sz="2800" dirty="0" smtClean="0"/>
              <a:t> </a:t>
            </a:r>
            <a:r>
              <a:rPr lang="fr-FR" sz="2800" dirty="0" smtClean="0"/>
              <a:t>Y </a:t>
            </a:r>
            <a:r>
              <a:rPr lang="ar-SA" sz="2800" dirty="0" smtClean="0"/>
              <a:t>تقريبًا. ويرتبط هذا الاختلاف الكبير بين حجم </a:t>
            </a:r>
            <a:r>
              <a:rPr lang="ar-SA" sz="2800" dirty="0" err="1" smtClean="0"/>
              <a:t>الكروموسومات</a:t>
            </a:r>
            <a:r>
              <a:rPr lang="ar-SA" sz="2800" dirty="0" smtClean="0"/>
              <a:t> باختلاف عدد الجينات التي تُحمَل على كلِّ </a:t>
            </a:r>
            <a:r>
              <a:rPr lang="ar-SA" sz="2800" dirty="0" err="1" smtClean="0"/>
              <a:t>كروموسوم</a:t>
            </a:r>
            <a:r>
              <a:rPr lang="ar-SA" sz="2800" dirty="0" smtClean="0"/>
              <a:t>. حيث يَحمل </a:t>
            </a:r>
            <a:r>
              <a:rPr lang="ar-SA" sz="2800" dirty="0" err="1" smtClean="0"/>
              <a:t>الكروموسوم</a:t>
            </a:r>
            <a:r>
              <a:rPr lang="fr-FR" sz="2800" dirty="0" smtClean="0"/>
              <a:t> X </a:t>
            </a:r>
            <a:r>
              <a:rPr lang="ar-SA" sz="2800" dirty="0" smtClean="0"/>
              <a:t>نحو 900 جين، بينما يَحمل </a:t>
            </a:r>
            <a:r>
              <a:rPr lang="ar-SA" sz="2800" dirty="0" err="1" smtClean="0"/>
              <a:t>الكروموسوم</a:t>
            </a:r>
            <a:r>
              <a:rPr lang="ar-SA" sz="2800" dirty="0" smtClean="0"/>
              <a:t> </a:t>
            </a:r>
            <a:r>
              <a:rPr lang="fr-FR" sz="2800" dirty="0" smtClean="0"/>
              <a:t>Y </a:t>
            </a:r>
            <a:r>
              <a:rPr lang="ar-SA" sz="2800" dirty="0" smtClean="0"/>
              <a:t>نحو 55 جينًا فقط. وعلى الرغم من أن بعض الجينات التي تقع على </a:t>
            </a:r>
            <a:r>
              <a:rPr lang="ar-SA" sz="2800" dirty="0" err="1" smtClean="0"/>
              <a:t>الكروموسومين</a:t>
            </a:r>
            <a:r>
              <a:rPr lang="ar-SA" sz="2800" dirty="0" smtClean="0"/>
              <a:t> </a:t>
            </a:r>
            <a:r>
              <a:rPr lang="fr-FR" sz="2800" dirty="0" smtClean="0"/>
              <a:t>X </a:t>
            </a:r>
            <a:r>
              <a:rPr lang="ar-SA" sz="2800" dirty="0" smtClean="0"/>
              <a:t>و</a:t>
            </a:r>
            <a:r>
              <a:rPr lang="fr-FR" sz="2800" dirty="0" smtClean="0"/>
              <a:t>Y </a:t>
            </a:r>
            <a:r>
              <a:rPr lang="ar-SA" sz="2800" dirty="0" smtClean="0"/>
              <a:t>متماثِلة، إلَّا أن معظم الجينات الموجودة على هذه </a:t>
            </a:r>
            <a:r>
              <a:rPr lang="ar-SA" sz="2800" dirty="0" err="1" smtClean="0"/>
              <a:t>الكروموسومات</a:t>
            </a:r>
            <a:r>
              <a:rPr lang="ar-SA" sz="2800" dirty="0" smtClean="0"/>
              <a:t> مختلفة.</a:t>
            </a:r>
            <a:endParaRPr lang="fr-FR" sz="2800" dirty="0" smtClean="0"/>
          </a:p>
          <a:p>
            <a:pPr fontAlgn="base"/>
            <a:r>
              <a:rPr lang="ar-SA" sz="2800" b="1" dirty="0" smtClean="0">
                <a:solidFill>
                  <a:srgbClr val="00B050"/>
                </a:solidFill>
              </a:rPr>
              <a:t>الصفة المرتبطة بالجنس</a:t>
            </a:r>
            <a:r>
              <a:rPr lang="ar-DZ" sz="2800" b="1" dirty="0" smtClean="0">
                <a:solidFill>
                  <a:srgbClr val="00B050"/>
                </a:solidFill>
              </a:rPr>
              <a:t>:</a:t>
            </a:r>
            <a:endParaRPr lang="ar-SA" sz="2800" b="1" dirty="0" smtClean="0">
              <a:solidFill>
                <a:srgbClr val="00B050"/>
              </a:solidFill>
            </a:endParaRPr>
          </a:p>
          <a:p>
            <a:pPr fontAlgn="base"/>
            <a:r>
              <a:rPr lang="ar-SA" sz="2800" dirty="0" smtClean="0"/>
              <a:t>الصفة المرتبطة بالجنس صفةٌ تُحمَل على </a:t>
            </a:r>
            <a:r>
              <a:rPr lang="ar-SA" sz="2800" dirty="0" err="1" smtClean="0"/>
              <a:t>الكروموسومات</a:t>
            </a:r>
            <a:r>
              <a:rPr lang="ar-SA" sz="2800" dirty="0" smtClean="0"/>
              <a:t> الجنسية، ولا تتأثَّر بوجود </a:t>
            </a:r>
            <a:r>
              <a:rPr lang="ar-SA" sz="2800" dirty="0" err="1" smtClean="0"/>
              <a:t>الهرمونات</a:t>
            </a:r>
            <a:r>
              <a:rPr lang="ar-SA" sz="2800" dirty="0" smtClean="0"/>
              <a:t> الجنسية.</a:t>
            </a:r>
            <a:endParaRPr lang="ar-SA"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user\Desktop\images.png"/>
          <p:cNvPicPr>
            <a:picLocks noChangeAspect="1" noChangeArrowheads="1"/>
          </p:cNvPicPr>
          <p:nvPr/>
        </p:nvPicPr>
        <p:blipFill>
          <a:blip r:embed="rId2"/>
          <a:srcRect/>
          <a:stretch>
            <a:fillRect/>
          </a:stretch>
        </p:blipFill>
        <p:spPr bwMode="auto">
          <a:xfrm>
            <a:off x="1003569" y="285728"/>
            <a:ext cx="7306789" cy="614366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28604"/>
            <a:ext cx="9144000" cy="4832092"/>
          </a:xfrm>
          <a:prstGeom prst="rect">
            <a:avLst/>
          </a:prstGeom>
        </p:spPr>
        <p:txBody>
          <a:bodyPr wrap="square">
            <a:spAutoFit/>
          </a:bodyPr>
          <a:lstStyle/>
          <a:p>
            <a:pPr algn="just"/>
            <a:r>
              <a:rPr lang="ar-SA" sz="2800" dirty="0" smtClean="0"/>
              <a:t>عادةً ما يكون لمعظم ذباب الفاكهة عيون حمراء اللون. وعليه عندما لاحَظ </a:t>
            </a:r>
            <a:r>
              <a:rPr lang="ar-SA" sz="2800" dirty="0" err="1" smtClean="0"/>
              <a:t>مورجان</a:t>
            </a:r>
            <a:r>
              <a:rPr lang="ar-SA" sz="2800" dirty="0" smtClean="0"/>
              <a:t> ذكرًا من ذباب الفاكهة له عينان بيضاوان، بدأ بإجراء سلسلة من التجارب لتحديد النمط الوراثي لهذه الصفة. أولًا: هجَّن ذكر ذبابة فاكهة بعينين بيضاوين مع ذبابة فاكهة أنثى بعينين حمراوين. أنتج هذا جيلًا من النسل له عيون حمراء، وهو ما أثبت </a:t>
            </a:r>
            <a:r>
              <a:rPr lang="ar-SA" sz="2800" dirty="0" err="1" smtClean="0"/>
              <a:t>لمورجان</a:t>
            </a:r>
            <a:r>
              <a:rPr lang="ar-SA" sz="2800" dirty="0" smtClean="0"/>
              <a:t> أن صفة لون العيون الحمراء صفة سائدة. بعد ذلك، هجَّن </a:t>
            </a:r>
            <a:r>
              <a:rPr lang="ar-SA" sz="2800" dirty="0" err="1" smtClean="0"/>
              <a:t>مورجان</a:t>
            </a:r>
            <a:r>
              <a:rPr lang="ar-SA" sz="2800" dirty="0" smtClean="0"/>
              <a:t> نسل ذكور الجيل الأول مع نسل إناث الجيل الأول. وكما هو متوقَّع، احتوى نسل الجيل الثاني على ثلاث ذبابات فاكهة لها عيون حمراء (النسبة المئوية لاحتمال النمط الظاهري للعيون الحمراء هي 75%) وذبابة واحدة لها عينان بيضاوان (النسبة المئوية لاحتمال النمط الظاهري للعيون البيضاء هي 25%). لكنْ على عكس توقُّعاته، اقتصر ظهور العيون البيضاء على نسل الذكور في الجيل الثاني من ذباب الفاكهة.</a:t>
            </a:r>
            <a:endParaRPr lang="ar-SA"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14290"/>
            <a:ext cx="9144000" cy="6740307"/>
          </a:xfrm>
          <a:prstGeom prst="rect">
            <a:avLst/>
          </a:prstGeom>
        </p:spPr>
        <p:txBody>
          <a:bodyPr wrap="square">
            <a:spAutoFit/>
          </a:bodyPr>
          <a:lstStyle/>
          <a:p>
            <a:r>
              <a:rPr lang="ar-SA" sz="2800" b="1" dirty="0" smtClean="0">
                <a:solidFill>
                  <a:srgbClr val="0070C0"/>
                </a:solidFill>
              </a:rPr>
              <a:t>قوانين </a:t>
            </a:r>
            <a:r>
              <a:rPr lang="ar-SA" sz="2800" b="1" dirty="0" err="1" smtClean="0">
                <a:solidFill>
                  <a:srgbClr val="0070C0"/>
                </a:solidFill>
              </a:rPr>
              <a:t>مندل</a:t>
            </a:r>
            <a:r>
              <a:rPr lang="ar-SA" sz="2800" b="1" dirty="0" smtClean="0">
                <a:solidFill>
                  <a:srgbClr val="0070C0"/>
                </a:solidFill>
              </a:rPr>
              <a:t> الرئيسية في علم الوراثة</a:t>
            </a:r>
            <a:endParaRPr lang="fr-FR" sz="2800" b="1" dirty="0" smtClean="0">
              <a:solidFill>
                <a:srgbClr val="0070C0"/>
              </a:solidFill>
            </a:endParaRPr>
          </a:p>
          <a:p>
            <a:endParaRPr lang="ar-DZ" sz="2400" b="1" dirty="0" smtClean="0">
              <a:solidFill>
                <a:srgbClr val="0070C0"/>
              </a:solidFill>
            </a:endParaRPr>
          </a:p>
          <a:p>
            <a:pPr>
              <a:buFont typeface="Arial" pitchFamily="34" charset="0"/>
              <a:buChar char="•"/>
            </a:pPr>
            <a:r>
              <a:rPr lang="ar-DZ" sz="2800" b="1" dirty="0" smtClean="0"/>
              <a:t> </a:t>
            </a:r>
            <a:r>
              <a:rPr lang="ar-SA" sz="2800" b="1" dirty="0" smtClean="0"/>
              <a:t>يتحكّم في كلّ صفة في </a:t>
            </a:r>
            <a:r>
              <a:rPr lang="ar-SA" sz="2800" b="1" dirty="0" err="1" smtClean="0"/>
              <a:t>البازلاء</a:t>
            </a:r>
            <a:r>
              <a:rPr lang="ar-SA" sz="2800" b="1" dirty="0" smtClean="0"/>
              <a:t> عاملان من الجينات</a:t>
            </a:r>
            <a:r>
              <a:rPr lang="fr-FR" sz="2800" b="1" dirty="0" smtClean="0"/>
              <a:t> </a:t>
            </a:r>
            <a:r>
              <a:rPr lang="fr-FR" sz="2800" b="1" dirty="0" err="1" smtClean="0"/>
              <a:t>genes</a:t>
            </a:r>
            <a:r>
              <a:rPr lang="fr-FR" sz="2800" b="1" dirty="0" smtClean="0"/>
              <a:t> </a:t>
            </a:r>
            <a:r>
              <a:rPr lang="ar-SA" sz="2800" b="1" dirty="0" smtClean="0"/>
              <a:t> واحدة تُورث من الأب والأخرى من الأم. </a:t>
            </a:r>
            <a:endParaRPr lang="ar-DZ" sz="2800" b="1" dirty="0" smtClean="0"/>
          </a:p>
          <a:p>
            <a:pPr>
              <a:buFont typeface="Arial" pitchFamily="34" charset="0"/>
              <a:buChar char="•"/>
            </a:pPr>
            <a:r>
              <a:rPr lang="ar-DZ" sz="2800" b="1" dirty="0" smtClean="0"/>
              <a:t> </a:t>
            </a:r>
            <a:r>
              <a:rPr lang="ar-SA" sz="2800" b="1" dirty="0" smtClean="0"/>
              <a:t>هذه الجينات تكون إمّا سائدة </a:t>
            </a:r>
            <a:r>
              <a:rPr lang="ar-DZ" sz="2800" b="1" dirty="0" smtClean="0"/>
              <a:t>(</a:t>
            </a:r>
            <a:r>
              <a:rPr lang="fr-FR" sz="2800" b="1" dirty="0" smtClean="0"/>
              <a:t>dominant</a:t>
            </a:r>
            <a:r>
              <a:rPr lang="ar-DZ" sz="2800" b="1" dirty="0" smtClean="0"/>
              <a:t>) </a:t>
            </a:r>
            <a:r>
              <a:rPr lang="ar-SA" sz="2800" b="1" dirty="0" smtClean="0"/>
              <a:t>وإمّا متنحية</a:t>
            </a:r>
            <a:r>
              <a:rPr lang="ar-DZ" sz="2800" b="1" dirty="0" smtClean="0"/>
              <a:t> (</a:t>
            </a:r>
            <a:r>
              <a:rPr lang="fr-FR" sz="2800" b="1" dirty="0" err="1" smtClean="0"/>
              <a:t>recessive</a:t>
            </a:r>
            <a:r>
              <a:rPr lang="ar-DZ" sz="2800" b="1" dirty="0" smtClean="0"/>
              <a:t>) </a:t>
            </a:r>
            <a:r>
              <a:rPr lang="ar-SA" sz="2800" b="1" dirty="0" smtClean="0"/>
              <a:t>.</a:t>
            </a:r>
            <a:endParaRPr lang="ar-DZ" sz="2800" b="1" dirty="0" smtClean="0"/>
          </a:p>
          <a:p>
            <a:pPr>
              <a:buFont typeface="Arial" pitchFamily="34" charset="0"/>
              <a:buChar char="•"/>
            </a:pPr>
            <a:r>
              <a:rPr lang="ar-SA" sz="2800" b="1" dirty="0" smtClean="0"/>
              <a:t> يمكن لكلّ نبات </a:t>
            </a:r>
            <a:r>
              <a:rPr lang="ar-SA" sz="2800" b="1" dirty="0" err="1" smtClean="0"/>
              <a:t>بازلاء</a:t>
            </a:r>
            <a:r>
              <a:rPr lang="ar-SA" sz="2800" b="1" dirty="0" smtClean="0"/>
              <a:t> جديد أن يرث اثنتين من الجينات السائدة أو اثنتين من الجينات المتنحية أو واحدة سائدة وأخرى متنحية. </a:t>
            </a:r>
            <a:endParaRPr lang="ar-DZ" sz="2800" b="1" dirty="0" smtClean="0"/>
          </a:p>
          <a:p>
            <a:pPr>
              <a:buFont typeface="Arial" pitchFamily="34" charset="0"/>
              <a:buChar char="•"/>
            </a:pPr>
            <a:r>
              <a:rPr lang="ar-DZ" sz="2800" b="1" dirty="0" smtClean="0"/>
              <a:t> </a:t>
            </a:r>
            <a:r>
              <a:rPr lang="ar-SA" sz="2800" b="1" dirty="0" smtClean="0"/>
              <a:t>توزيع الجينات السائدة أو المتنحية من الآباء للأبناء يخضع للمصادفة المحضة.</a:t>
            </a:r>
            <a:endParaRPr lang="ar-DZ" sz="2800" b="1" dirty="0" smtClean="0"/>
          </a:p>
          <a:p>
            <a:pPr>
              <a:buFont typeface="Arial" pitchFamily="34" charset="0"/>
              <a:buChar char="•"/>
            </a:pPr>
            <a:r>
              <a:rPr lang="ar-DZ" sz="2800" b="1" dirty="0" smtClean="0"/>
              <a:t> تُحمل الجينات (المورثات) عند الأفراد على زوج من </a:t>
            </a:r>
            <a:r>
              <a:rPr lang="ar-DZ" sz="2800" b="1" dirty="0" err="1" smtClean="0"/>
              <a:t>الأليلات</a:t>
            </a:r>
            <a:r>
              <a:rPr lang="ar-DZ" sz="2800" b="1" dirty="0" smtClean="0"/>
              <a:t>.</a:t>
            </a:r>
          </a:p>
          <a:p>
            <a:pPr>
              <a:buFont typeface="Arial" pitchFamily="34" charset="0"/>
              <a:buChar char="•"/>
            </a:pPr>
            <a:r>
              <a:rPr lang="ar-DZ" sz="2800" b="1" dirty="0" smtClean="0"/>
              <a:t> يقع كل أليل على أحد </a:t>
            </a:r>
            <a:r>
              <a:rPr lang="ar-DZ" sz="2800" b="1" dirty="0" err="1" smtClean="0"/>
              <a:t>الكروماتيدات</a:t>
            </a:r>
            <a:r>
              <a:rPr lang="ar-DZ" sz="2800" b="1" dirty="0" smtClean="0"/>
              <a:t> </a:t>
            </a:r>
            <a:r>
              <a:rPr lang="ar-DZ" sz="2800" b="1" dirty="0" err="1" smtClean="0"/>
              <a:t>الكروموزومية</a:t>
            </a:r>
            <a:r>
              <a:rPr lang="ar-DZ" sz="2800" b="1" dirty="0" smtClean="0"/>
              <a:t>.</a:t>
            </a:r>
          </a:p>
          <a:p>
            <a:pPr>
              <a:buFont typeface="Arial" pitchFamily="34" charset="0"/>
              <a:buChar char="•"/>
            </a:pPr>
            <a:r>
              <a:rPr lang="ar-DZ" sz="2400" b="1" dirty="0" smtClean="0"/>
              <a:t> </a:t>
            </a:r>
            <a:r>
              <a:rPr lang="ar-DZ" sz="2800" b="1" dirty="0" smtClean="0"/>
              <a:t>يُرمز للصفة السائدة بالحروف الكبيرة </a:t>
            </a:r>
            <a:r>
              <a:rPr lang="fr-FR" sz="2800" b="1" dirty="0" smtClean="0"/>
              <a:t>A D K H…</a:t>
            </a:r>
            <a:r>
              <a:rPr lang="ar-DZ" sz="2800" b="1" dirty="0" smtClean="0"/>
              <a:t> و يرمز للصفة المتنحية بالحروف الصغيرة </a:t>
            </a:r>
            <a:r>
              <a:rPr lang="fr-FR" sz="2800" b="1" dirty="0" smtClean="0"/>
              <a:t>a d k h……</a:t>
            </a:r>
            <a:r>
              <a:rPr lang="ar-DZ" sz="2800" b="1" dirty="0" smtClean="0"/>
              <a:t> </a:t>
            </a:r>
            <a:endParaRPr lang="fr-FR" sz="2800" b="1" dirty="0" smtClean="0"/>
          </a:p>
          <a:p>
            <a:pPr>
              <a:buFont typeface="Arial" pitchFamily="34" charset="0"/>
              <a:buChar char="•"/>
            </a:pPr>
            <a:r>
              <a:rPr lang="ar-SA" sz="2400" dirty="0" smtClean="0"/>
              <a:t/>
            </a:r>
            <a:br>
              <a:rPr lang="ar-SA" sz="2400" dirty="0" smtClean="0"/>
            </a:br>
            <a:r>
              <a:rPr lang="ar-SA" sz="2400" dirty="0" smtClean="0"/>
              <a:t/>
            </a:r>
            <a:br>
              <a:rPr lang="ar-SA" sz="2400" dirty="0" smtClean="0"/>
            </a:br>
            <a:endParaRPr lang="ar-SA"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user\Desktop\maxresdefault (1).jpg"/>
          <p:cNvPicPr>
            <a:picLocks noChangeAspect="1" noChangeArrowheads="1"/>
          </p:cNvPicPr>
          <p:nvPr/>
        </p:nvPicPr>
        <p:blipFill>
          <a:blip r:embed="rId2"/>
          <a:srcRect/>
          <a:stretch>
            <a:fillRect/>
          </a:stretch>
        </p:blipFill>
        <p:spPr bwMode="auto">
          <a:xfrm>
            <a:off x="-21" y="214290"/>
            <a:ext cx="9144021" cy="542928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857620" y="214290"/>
            <a:ext cx="2318263" cy="584775"/>
          </a:xfrm>
          <a:prstGeom prst="rect">
            <a:avLst/>
          </a:prstGeom>
          <a:noFill/>
        </p:spPr>
        <p:txBody>
          <a:bodyPr wrap="none" rtlCol="1">
            <a:spAutoFit/>
          </a:bodyPr>
          <a:lstStyle/>
          <a:p>
            <a:r>
              <a:rPr lang="ar-DZ" sz="3200" b="1" dirty="0" err="1" smtClean="0">
                <a:solidFill>
                  <a:srgbClr val="FF0000"/>
                </a:solidFill>
              </a:rPr>
              <a:t>الأليلات</a:t>
            </a:r>
            <a:r>
              <a:rPr lang="ar-DZ" sz="3200" b="1" dirty="0" smtClean="0">
                <a:solidFill>
                  <a:srgbClr val="FF0000"/>
                </a:solidFill>
              </a:rPr>
              <a:t> المتعددة</a:t>
            </a:r>
            <a:endParaRPr lang="ar-SA" sz="3200" b="1" dirty="0">
              <a:solidFill>
                <a:srgbClr val="FF0000"/>
              </a:solidFill>
            </a:endParaRPr>
          </a:p>
        </p:txBody>
      </p:sp>
      <p:sp>
        <p:nvSpPr>
          <p:cNvPr id="3" name="مربع نص 2"/>
          <p:cNvSpPr txBox="1"/>
          <p:nvPr/>
        </p:nvSpPr>
        <p:spPr>
          <a:xfrm>
            <a:off x="104290" y="785794"/>
            <a:ext cx="9039719" cy="2523768"/>
          </a:xfrm>
          <a:prstGeom prst="rect">
            <a:avLst/>
          </a:prstGeom>
          <a:noFill/>
        </p:spPr>
        <p:txBody>
          <a:bodyPr wrap="none" rtlCol="1">
            <a:spAutoFit/>
          </a:bodyPr>
          <a:lstStyle/>
          <a:p>
            <a:r>
              <a:rPr lang="ar-SA" dirty="0" smtClean="0"/>
              <a:t/>
            </a:r>
            <a:br>
              <a:rPr lang="ar-SA" dirty="0" smtClean="0"/>
            </a:br>
            <a:r>
              <a:rPr lang="ar-SA" sz="2800" dirty="0" smtClean="0"/>
              <a:t>في علم الوراثة ، تُعرف </a:t>
            </a:r>
            <a:r>
              <a:rPr lang="ar-SA" sz="2800" dirty="0" err="1" smtClean="0"/>
              <a:t>الأليلات</a:t>
            </a:r>
            <a:r>
              <a:rPr lang="ar-SA" sz="2800" dirty="0" smtClean="0"/>
              <a:t> المختلفة لنفس </a:t>
            </a:r>
            <a:r>
              <a:rPr lang="ar-SA" sz="2800" dirty="0" err="1" smtClean="0"/>
              <a:t>الجين</a:t>
            </a:r>
            <a:r>
              <a:rPr lang="ar-SA" sz="2800" dirty="0" smtClean="0"/>
              <a:t> التي تقدم أليلات متعددة </a:t>
            </a:r>
            <a:endParaRPr lang="ar-DZ" sz="2800" dirty="0" smtClean="0"/>
          </a:p>
          <a:p>
            <a:r>
              <a:rPr lang="ar-SA" sz="2800" dirty="0" smtClean="0"/>
              <a:t>بالسلسلة </a:t>
            </a:r>
            <a:r>
              <a:rPr lang="ar-SA" sz="2800" dirty="0" err="1" smtClean="0"/>
              <a:t>الأليلية</a:t>
            </a:r>
            <a:r>
              <a:rPr lang="ar-SA" sz="2800" dirty="0" smtClean="0"/>
              <a:t> ويمكن </a:t>
            </a:r>
            <a:r>
              <a:rPr lang="ar-SA" sz="2800" dirty="0" smtClean="0"/>
              <a:t>لأعضاء نفس السلسلة </a:t>
            </a:r>
            <a:r>
              <a:rPr lang="ar-SA" sz="2800" dirty="0" err="1" smtClean="0"/>
              <a:t>الأليلية</a:t>
            </a:r>
            <a:r>
              <a:rPr lang="ar-SA" sz="2800" dirty="0" smtClean="0"/>
              <a:t> تقديم درجات متفاوتة </a:t>
            </a:r>
            <a:r>
              <a:rPr lang="ar-SA" sz="2800" dirty="0" smtClean="0"/>
              <a:t>من</a:t>
            </a:r>
            <a:endParaRPr lang="ar-DZ" sz="2800" dirty="0" smtClean="0"/>
          </a:p>
          <a:p>
            <a:r>
              <a:rPr lang="ar-SA" sz="2800" dirty="0" smtClean="0"/>
              <a:t> </a:t>
            </a:r>
            <a:r>
              <a:rPr lang="ar-SA" sz="2800" dirty="0" smtClean="0"/>
              <a:t>الهيمنة </a:t>
            </a:r>
            <a:r>
              <a:rPr lang="ar-DZ" sz="2800" dirty="0" smtClean="0"/>
              <a:t>(السيادة) </a:t>
            </a:r>
            <a:r>
              <a:rPr lang="ar-SA" sz="2800" dirty="0" smtClean="0"/>
              <a:t>فيما </a:t>
            </a:r>
            <a:r>
              <a:rPr lang="ar-SA" sz="2800" dirty="0" smtClean="0"/>
              <a:t>يتعلق بالأعضاء الآخرين في السلسلة</a:t>
            </a:r>
            <a:r>
              <a:rPr lang="ar-SA" sz="2800" dirty="0" smtClean="0"/>
              <a:t>.</a:t>
            </a:r>
            <a:endParaRPr lang="ar-DZ" sz="2800" dirty="0" smtClean="0"/>
          </a:p>
          <a:p>
            <a:r>
              <a:rPr lang="ar-DZ" sz="2800" dirty="0" smtClean="0"/>
              <a:t>مثال على ذلك عند البشر </a:t>
            </a:r>
            <a:r>
              <a:rPr lang="ar-SA" sz="2800" dirty="0" smtClean="0"/>
              <a:t>هناك </a:t>
            </a:r>
            <a:r>
              <a:rPr lang="ar-SA" sz="2800" dirty="0" smtClean="0"/>
              <a:t>ثلاثة أليلات مختلفة يمكنها المشاركة في </a:t>
            </a:r>
            <a:r>
              <a:rPr lang="ar-SA" sz="2800" dirty="0" smtClean="0"/>
              <a:t>تعريف</a:t>
            </a:r>
            <a:endParaRPr lang="ar-DZ" sz="2800" dirty="0" smtClean="0"/>
          </a:p>
          <a:p>
            <a:r>
              <a:rPr lang="ar-SA" sz="2800" dirty="0" smtClean="0"/>
              <a:t> </a:t>
            </a:r>
            <a:r>
              <a:rPr lang="ar-SA" sz="2800" dirty="0" smtClean="0"/>
              <a:t>فصيلة الدم: </a:t>
            </a:r>
            <a:r>
              <a:rPr lang="fr-FR" sz="2800" dirty="0" smtClean="0"/>
              <a:t>A </a:t>
            </a:r>
            <a:r>
              <a:rPr lang="ar-SA" sz="2800" dirty="0" smtClean="0"/>
              <a:t>و </a:t>
            </a:r>
            <a:r>
              <a:rPr lang="fr-FR" sz="2800" dirty="0" smtClean="0"/>
              <a:t>B </a:t>
            </a:r>
            <a:r>
              <a:rPr lang="ar-SA" sz="2800" dirty="0" smtClean="0"/>
              <a:t>و </a:t>
            </a:r>
            <a:r>
              <a:rPr lang="fr-FR" sz="2800" dirty="0" smtClean="0"/>
              <a:t>O.</a:t>
            </a:r>
            <a:endParaRPr lang="ar-SA" sz="2800" dirty="0"/>
          </a:p>
        </p:txBody>
      </p:sp>
      <p:pic>
        <p:nvPicPr>
          <p:cNvPr id="31746" name="Picture 2" descr="C:\Users\user\Desktop\qu-son-los-alelos-mltiples_2.jpg"/>
          <p:cNvPicPr>
            <a:picLocks noChangeAspect="1" noChangeArrowheads="1"/>
          </p:cNvPicPr>
          <p:nvPr/>
        </p:nvPicPr>
        <p:blipFill>
          <a:blip r:embed="rId2"/>
          <a:srcRect/>
          <a:stretch>
            <a:fillRect/>
          </a:stretch>
        </p:blipFill>
        <p:spPr bwMode="auto">
          <a:xfrm>
            <a:off x="186774" y="3286124"/>
            <a:ext cx="8957226" cy="325280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user\Desktop\difference-between-sister-and-nonsister-chromatids_1.jpg"/>
          <p:cNvPicPr>
            <a:picLocks noChangeAspect="1" noChangeArrowheads="1"/>
          </p:cNvPicPr>
          <p:nvPr/>
        </p:nvPicPr>
        <p:blipFill>
          <a:blip r:embed="rId2"/>
          <a:srcRect/>
          <a:stretch>
            <a:fillRect/>
          </a:stretch>
        </p:blipFill>
        <p:spPr bwMode="auto">
          <a:xfrm>
            <a:off x="1231900" y="431800"/>
            <a:ext cx="6680200" cy="5994400"/>
          </a:xfrm>
          <a:prstGeom prst="rect">
            <a:avLst/>
          </a:prstGeom>
          <a:noFill/>
        </p:spPr>
      </p:pic>
      <p:sp>
        <p:nvSpPr>
          <p:cNvPr id="4" name="مربع نص 3"/>
          <p:cNvSpPr txBox="1"/>
          <p:nvPr/>
        </p:nvSpPr>
        <p:spPr>
          <a:xfrm>
            <a:off x="3066290" y="214290"/>
            <a:ext cx="2399439" cy="461665"/>
          </a:xfrm>
          <a:prstGeom prst="rect">
            <a:avLst/>
          </a:prstGeom>
          <a:noFill/>
        </p:spPr>
        <p:txBody>
          <a:bodyPr wrap="none" rtlCol="1">
            <a:spAutoFit/>
          </a:bodyPr>
          <a:lstStyle/>
          <a:p>
            <a:r>
              <a:rPr lang="fr-FR" sz="2400" b="1" dirty="0" smtClean="0"/>
              <a:t>The chromosome</a:t>
            </a:r>
            <a:endParaRPr lang="ar-SA"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0098" y="214290"/>
            <a:ext cx="9644098" cy="1569660"/>
          </a:xfrm>
          <a:prstGeom prst="rect">
            <a:avLst/>
          </a:prstGeom>
          <a:noFill/>
        </p:spPr>
        <p:txBody>
          <a:bodyPr wrap="square" rtlCol="1">
            <a:spAutoFit/>
          </a:bodyPr>
          <a:lstStyle/>
          <a:p>
            <a:pPr algn="ctr"/>
            <a:r>
              <a:rPr lang="ar-DZ" sz="2400" b="1" dirty="0" smtClean="0">
                <a:solidFill>
                  <a:srgbClr val="FF0000"/>
                </a:solidFill>
              </a:rPr>
              <a:t>القانون الأول مبدأ </a:t>
            </a:r>
            <a:r>
              <a:rPr lang="ar-DZ" sz="2400" b="1" dirty="0" err="1" smtClean="0">
                <a:solidFill>
                  <a:srgbClr val="FF0000"/>
                </a:solidFill>
              </a:rPr>
              <a:t>الإنعزال</a:t>
            </a:r>
            <a:r>
              <a:rPr lang="ar-DZ" sz="2400" b="1" dirty="0" smtClean="0">
                <a:solidFill>
                  <a:srgbClr val="FF0000"/>
                </a:solidFill>
              </a:rPr>
              <a:t> </a:t>
            </a:r>
            <a:r>
              <a:rPr lang="fr-FR" sz="2400" b="1" dirty="0" smtClean="0">
                <a:solidFill>
                  <a:srgbClr val="FF0000"/>
                </a:solidFill>
              </a:rPr>
              <a:t>Principale of </a:t>
            </a:r>
            <a:r>
              <a:rPr lang="fr-FR" sz="2400" b="1" dirty="0" err="1" smtClean="0">
                <a:solidFill>
                  <a:srgbClr val="FF0000"/>
                </a:solidFill>
              </a:rPr>
              <a:t>segregation</a:t>
            </a:r>
            <a:endParaRPr lang="fr-FR" sz="2400" b="1" dirty="0" smtClean="0">
              <a:solidFill>
                <a:srgbClr val="FF0000"/>
              </a:solidFill>
            </a:endParaRPr>
          </a:p>
          <a:p>
            <a:r>
              <a:rPr lang="ar-SA" sz="2400" dirty="0" smtClean="0"/>
              <a:t>قانون الفصل </a:t>
            </a:r>
            <a:r>
              <a:rPr lang="ar-SA" sz="2400" dirty="0" err="1" smtClean="0"/>
              <a:t>ينص</a:t>
            </a:r>
            <a:r>
              <a:rPr lang="ar-SA" sz="2400" dirty="0" smtClean="0"/>
              <a:t> على أن كل فرد يحمل زوجاً من </a:t>
            </a:r>
            <a:r>
              <a:rPr lang="ar-SA" sz="2400" dirty="0" err="1" smtClean="0"/>
              <a:t>الألائل</a:t>
            </a:r>
            <a:r>
              <a:rPr lang="ar-SA" sz="2400" dirty="0" smtClean="0"/>
              <a:t> لكل </a:t>
            </a:r>
            <a:r>
              <a:rPr lang="ar-DZ" sz="2400" dirty="0" smtClean="0"/>
              <a:t>صفة</a:t>
            </a:r>
            <a:r>
              <a:rPr lang="ar-SA" sz="2400" dirty="0" smtClean="0"/>
              <a:t>. وكل من الأبوين يورث</a:t>
            </a:r>
            <a:endParaRPr lang="fr-FR" sz="2400" dirty="0" smtClean="0"/>
          </a:p>
          <a:p>
            <a:r>
              <a:rPr lang="ar-SA" sz="2400" dirty="0" smtClean="0"/>
              <a:t>عشوائياً أحد </a:t>
            </a:r>
            <a:r>
              <a:rPr lang="ar-SA" sz="2400" dirty="0" err="1" smtClean="0"/>
              <a:t>الأليلين</a:t>
            </a:r>
            <a:r>
              <a:rPr lang="ar-SA" sz="2400" dirty="0" smtClean="0"/>
              <a:t> لنسله، فيحصل النسل على زوج خاص من </a:t>
            </a:r>
            <a:r>
              <a:rPr lang="ar-SA" sz="2400" dirty="0" err="1" smtClean="0"/>
              <a:t>الألائل</a:t>
            </a:r>
            <a:r>
              <a:rPr lang="ar-SA" sz="2400" dirty="0" smtClean="0"/>
              <a:t> (أليل من كل من الأبوين)</a:t>
            </a:r>
            <a:endParaRPr lang="fr-FR" sz="2400" b="1" dirty="0" smtClean="0"/>
          </a:p>
          <a:p>
            <a:endParaRPr lang="ar-SA" sz="2400" b="1" dirty="0"/>
          </a:p>
        </p:txBody>
      </p:sp>
      <p:pic>
        <p:nvPicPr>
          <p:cNvPr id="3076" name="Picture 4" descr="C:\Users\user\Desktop\تنزيل (1).jpg"/>
          <p:cNvPicPr>
            <a:picLocks noChangeAspect="1" noChangeArrowheads="1"/>
          </p:cNvPicPr>
          <p:nvPr/>
        </p:nvPicPr>
        <p:blipFill>
          <a:blip r:embed="rId2"/>
          <a:srcRect/>
          <a:stretch>
            <a:fillRect/>
          </a:stretch>
        </p:blipFill>
        <p:spPr bwMode="auto">
          <a:xfrm>
            <a:off x="1857356" y="1428712"/>
            <a:ext cx="5441147" cy="5429288"/>
          </a:xfrm>
          <a:prstGeom prst="rect">
            <a:avLst/>
          </a:prstGeom>
          <a:noFill/>
        </p:spPr>
      </p:pic>
      <p:sp>
        <p:nvSpPr>
          <p:cNvPr id="7" name="مربع نص 6"/>
          <p:cNvSpPr txBox="1"/>
          <p:nvPr/>
        </p:nvSpPr>
        <p:spPr>
          <a:xfrm>
            <a:off x="7215206" y="1571612"/>
            <a:ext cx="1760418" cy="369332"/>
          </a:xfrm>
          <a:prstGeom prst="rect">
            <a:avLst/>
          </a:prstGeom>
          <a:noFill/>
        </p:spPr>
        <p:txBody>
          <a:bodyPr wrap="none" rtlCol="1">
            <a:spAutoFit/>
          </a:bodyPr>
          <a:lstStyle/>
          <a:p>
            <a:r>
              <a:rPr lang="ar-DZ" b="1" dirty="0" err="1" smtClean="0"/>
              <a:t>التصالب</a:t>
            </a:r>
            <a:r>
              <a:rPr lang="ar-DZ" b="1" dirty="0" smtClean="0"/>
              <a:t> بصفة واحدة</a:t>
            </a:r>
            <a:endParaRPr lang="ar-SA"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357166"/>
            <a:ext cx="8715436" cy="3108543"/>
          </a:xfrm>
          <a:prstGeom prst="rect">
            <a:avLst/>
          </a:prstGeom>
        </p:spPr>
        <p:txBody>
          <a:bodyPr wrap="square">
            <a:spAutoFit/>
          </a:bodyPr>
          <a:lstStyle/>
          <a:p>
            <a:pPr algn="just"/>
            <a:r>
              <a:rPr lang="ar-SA" sz="2800" b="1" dirty="0" smtClean="0"/>
              <a:t>وضع </a:t>
            </a:r>
            <a:r>
              <a:rPr lang="ar-SA" sz="2800" b="1" dirty="0" err="1" smtClean="0"/>
              <a:t>مندل</a:t>
            </a:r>
            <a:r>
              <a:rPr lang="ar-SA" sz="2800" b="1" dirty="0" smtClean="0"/>
              <a:t> الفرضية التالية لتفسير النتائج التي حصل عليها من هذه التجارب : تتعين الصفات المتضادة كطول الساق وقصره في </a:t>
            </a:r>
            <a:r>
              <a:rPr lang="ar-SA" sz="2800" b="1" dirty="0" err="1" smtClean="0"/>
              <a:t>الب</a:t>
            </a:r>
            <a:r>
              <a:rPr lang="ar-DZ" sz="2800" b="1" dirty="0" smtClean="0"/>
              <a:t>ا</a:t>
            </a:r>
            <a:r>
              <a:rPr lang="ar-SA" sz="2800" b="1" dirty="0" smtClean="0"/>
              <a:t>ز</a:t>
            </a:r>
            <a:r>
              <a:rPr lang="ar-DZ" sz="2800" b="1" dirty="0" err="1" smtClean="0"/>
              <a:t>يلا</a:t>
            </a:r>
            <a:r>
              <a:rPr lang="ar-SA" sz="2800" b="1" dirty="0" smtClean="0"/>
              <a:t> بوحدات أو عوامل </a:t>
            </a:r>
            <a:r>
              <a:rPr lang="fr-FR" sz="2800" b="1" dirty="0" smtClean="0"/>
              <a:t> </a:t>
            </a:r>
            <a:r>
              <a:rPr lang="fr-FR" sz="2800" b="1" dirty="0" err="1" smtClean="0"/>
              <a:t>Factors</a:t>
            </a:r>
            <a:r>
              <a:rPr lang="fr-FR" sz="2800" b="1" dirty="0" smtClean="0"/>
              <a:t> </a:t>
            </a:r>
            <a:r>
              <a:rPr lang="ar-SA" sz="2800" b="1" dirty="0" smtClean="0"/>
              <a:t>تنتقل من الآباء </a:t>
            </a:r>
            <a:r>
              <a:rPr lang="ar-SA" sz="2800" b="1" dirty="0" err="1" smtClean="0"/>
              <a:t>الى</a:t>
            </a:r>
            <a:r>
              <a:rPr lang="ar-SA" sz="2800" b="1" dirty="0" smtClean="0"/>
              <a:t> الأبناء بواسطة الأمشاج </a:t>
            </a:r>
            <a:r>
              <a:rPr lang="fr-FR" sz="2800" b="1" dirty="0" smtClean="0"/>
              <a:t>  .</a:t>
            </a:r>
            <a:r>
              <a:rPr lang="fr-FR" sz="2800" b="1" dirty="0" err="1" smtClean="0"/>
              <a:t>Gametes</a:t>
            </a:r>
            <a:r>
              <a:rPr lang="fr-FR" sz="2800" b="1" dirty="0" smtClean="0"/>
              <a:t>  </a:t>
            </a:r>
            <a:r>
              <a:rPr lang="ar-SA" sz="2800" b="1" dirty="0" smtClean="0"/>
              <a:t>إن العوامل المختلفة لارتفاع الساق لا تمتزج ولا يؤثر واحد على الآخر في الهجين أو </a:t>
            </a:r>
            <a:r>
              <a:rPr lang="fr-FR" sz="2800" b="1" dirty="0" smtClean="0"/>
              <a:t>F</a:t>
            </a:r>
            <a:r>
              <a:rPr lang="fr-FR" sz="2800" b="1" baseline="-25000" dirty="0" smtClean="0"/>
              <a:t>1</a:t>
            </a:r>
            <a:r>
              <a:rPr lang="fr-FR" sz="2800" b="1" dirty="0" smtClean="0"/>
              <a:t> ، </a:t>
            </a:r>
            <a:r>
              <a:rPr lang="ar-SA" sz="2800" b="1" dirty="0" smtClean="0"/>
              <a:t>ولكنها تنعزل </a:t>
            </a:r>
            <a:r>
              <a:rPr lang="fr-FR" sz="2800" b="1" dirty="0" smtClean="0"/>
              <a:t> </a:t>
            </a:r>
            <a:r>
              <a:rPr lang="fr-FR" sz="2800" b="1" dirty="0" err="1" smtClean="0"/>
              <a:t>Segregate</a:t>
            </a:r>
            <a:r>
              <a:rPr lang="fr-FR" sz="2800" b="1" dirty="0" smtClean="0"/>
              <a:t> </a:t>
            </a:r>
            <a:r>
              <a:rPr lang="ar-SA" sz="2800" b="1" dirty="0" smtClean="0"/>
              <a:t>وتذهب </a:t>
            </a:r>
            <a:r>
              <a:rPr lang="ar-SA" sz="2800" b="1" dirty="0" err="1" smtClean="0"/>
              <a:t>الى</a:t>
            </a:r>
            <a:r>
              <a:rPr lang="ar-SA" sz="2800" b="1" dirty="0" smtClean="0"/>
              <a:t> الأمشاج المختلفة التي يكونها الهجين ، وهذه الأمشاج  تتحد عشوائياً لتكون أبناء الهجين أو </a:t>
            </a:r>
            <a:r>
              <a:rPr lang="fr-FR" sz="2800" b="1" dirty="0" smtClean="0"/>
              <a:t>F</a:t>
            </a:r>
            <a:r>
              <a:rPr lang="fr-FR" sz="2800" b="1" baseline="-25000" dirty="0" smtClean="0"/>
              <a:t>2</a:t>
            </a:r>
            <a:r>
              <a:rPr lang="ar-DZ" sz="2800" b="1" dirty="0" smtClean="0"/>
              <a:t>.</a:t>
            </a:r>
            <a:endParaRPr lang="ar-SA"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1231106"/>
          </a:xfrm>
          <a:prstGeom prst="rect">
            <a:avLst/>
          </a:prstGeom>
        </p:spPr>
        <p:txBody>
          <a:bodyPr wrap="square">
            <a:spAutoFit/>
          </a:bodyPr>
          <a:lstStyle/>
          <a:p>
            <a:pPr algn="ctr"/>
            <a:r>
              <a:rPr lang="ar-DZ" sz="2800" b="1" dirty="0" err="1" smtClean="0">
                <a:solidFill>
                  <a:srgbClr val="FF0000"/>
                </a:solidFill>
              </a:rPr>
              <a:t>ال</a:t>
            </a:r>
            <a:r>
              <a:rPr lang="ar-SA" sz="2800" b="1" dirty="0" smtClean="0">
                <a:solidFill>
                  <a:srgbClr val="FF0000"/>
                </a:solidFill>
              </a:rPr>
              <a:t>قانون </a:t>
            </a:r>
            <a:r>
              <a:rPr lang="ar-DZ" sz="2800" b="1" dirty="0" smtClean="0">
                <a:solidFill>
                  <a:srgbClr val="FF0000"/>
                </a:solidFill>
              </a:rPr>
              <a:t>الثاني </a:t>
            </a:r>
            <a:r>
              <a:rPr lang="ar-SA" sz="2800" b="1" dirty="0" smtClean="0">
                <a:solidFill>
                  <a:srgbClr val="FF0000"/>
                </a:solidFill>
              </a:rPr>
              <a:t>التوزيع المستقل </a:t>
            </a:r>
            <a:endParaRPr lang="fr-FR" sz="2800" b="1" dirty="0" smtClean="0">
              <a:solidFill>
                <a:srgbClr val="FF0000"/>
              </a:solidFill>
            </a:endParaRPr>
          </a:p>
          <a:p>
            <a:pPr algn="ctr"/>
            <a:r>
              <a:rPr lang="fr-FR" sz="2800" b="1" dirty="0" smtClean="0"/>
              <a:t>The </a:t>
            </a:r>
            <a:r>
              <a:rPr lang="fr-FR" sz="2800" b="1" dirty="0" err="1" smtClean="0"/>
              <a:t>principle</a:t>
            </a:r>
            <a:r>
              <a:rPr lang="fr-FR" sz="2800" b="1" dirty="0" smtClean="0"/>
              <a:t> of </a:t>
            </a:r>
            <a:r>
              <a:rPr lang="fr-FR" sz="2800" b="1" dirty="0" err="1" smtClean="0"/>
              <a:t>independent</a:t>
            </a:r>
            <a:r>
              <a:rPr lang="fr-FR" sz="2800" b="1" dirty="0" smtClean="0"/>
              <a:t> </a:t>
            </a:r>
            <a:r>
              <a:rPr lang="fr-FR" sz="2800" b="1" dirty="0" err="1" smtClean="0"/>
              <a:t>assortment</a:t>
            </a:r>
            <a:r>
              <a:rPr lang="fr-FR" sz="2800" b="1" dirty="0" smtClean="0"/>
              <a:t> </a:t>
            </a:r>
            <a:br>
              <a:rPr lang="fr-FR" sz="2800" b="1" dirty="0" smtClean="0"/>
            </a:br>
            <a:endParaRPr lang="ar-SA" b="1" dirty="0"/>
          </a:p>
        </p:txBody>
      </p:sp>
      <p:sp>
        <p:nvSpPr>
          <p:cNvPr id="3" name="مستطيل 2"/>
          <p:cNvSpPr/>
          <p:nvPr/>
        </p:nvSpPr>
        <p:spPr>
          <a:xfrm>
            <a:off x="0" y="1500174"/>
            <a:ext cx="9144000" cy="1815882"/>
          </a:xfrm>
          <a:prstGeom prst="rect">
            <a:avLst/>
          </a:prstGeom>
        </p:spPr>
        <p:txBody>
          <a:bodyPr wrap="square">
            <a:spAutoFit/>
          </a:bodyPr>
          <a:lstStyle/>
          <a:p>
            <a:pPr algn="just"/>
            <a:r>
              <a:rPr lang="ar-SA" sz="2800" dirty="0" smtClean="0"/>
              <a:t>وهو القانون الذي </a:t>
            </a:r>
            <a:r>
              <a:rPr lang="ar-SA" sz="2800" dirty="0" err="1" smtClean="0"/>
              <a:t>ينص</a:t>
            </a:r>
            <a:r>
              <a:rPr lang="ar-SA" sz="2800" dirty="0" smtClean="0"/>
              <a:t> على أنّ الجينات الخاصة بالصفات المختلفة تنفصل بشكل مستقل عن بعضها البعض عندما تتشكل الخلايا التناسلية، أي أنّ كل جين </a:t>
            </a:r>
            <a:r>
              <a:rPr lang="ar-SA" sz="2800" dirty="0" err="1" smtClean="0"/>
              <a:t>مسؤول</a:t>
            </a:r>
            <a:r>
              <a:rPr lang="ar-SA" sz="2800" dirty="0" smtClean="0"/>
              <a:t> عن صفة محددة توزع بشكل مستقل عن الجينات الأخرى عند تكون </a:t>
            </a:r>
            <a:r>
              <a:rPr lang="ar-SA" sz="2800" dirty="0" err="1" smtClean="0"/>
              <a:t>الجاميت</a:t>
            </a:r>
            <a:r>
              <a:rPr lang="fr-FR" sz="2800" dirty="0" smtClean="0"/>
              <a:t> </a:t>
            </a:r>
            <a:r>
              <a:rPr lang="ar-SA" sz="2800" dirty="0" smtClean="0"/>
              <a:t> </a:t>
            </a:r>
            <a:r>
              <a:rPr lang="fr-FR" sz="2800" dirty="0" smtClean="0"/>
              <a:t>  </a:t>
            </a:r>
            <a:r>
              <a:rPr lang="fr-FR" sz="2800" dirty="0" err="1" smtClean="0"/>
              <a:t>gamete</a:t>
            </a:r>
            <a:endParaRPr lang="ar-SA"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5748618" y="690282"/>
            <a:ext cx="336176" cy="403412"/>
          </a:xfrm>
          <a:prstGeom prst="ellipse">
            <a:avLst/>
          </a:prstGeom>
          <a:solidFill>
            <a:srgbClr val="FFFF00"/>
          </a:solidFill>
        </p:spPr>
        <p:style>
          <a:lnRef idx="1">
            <a:schemeClr val="accent4"/>
          </a:lnRef>
          <a:fillRef idx="2">
            <a:schemeClr val="accent4"/>
          </a:fillRef>
          <a:effectRef idx="1">
            <a:schemeClr val="accent4"/>
          </a:effectRef>
          <a:fontRef idx="minor">
            <a:schemeClr val="dk1"/>
          </a:fontRef>
        </p:style>
        <p:txBody>
          <a:bodyPr rtlCol="1" anchor="ctr"/>
          <a:lstStyle/>
          <a:p>
            <a:pPr algn="ctr"/>
            <a:endParaRPr lang="ar-SA" sz="2800" b="1"/>
          </a:p>
        </p:txBody>
      </p:sp>
      <p:sp>
        <p:nvSpPr>
          <p:cNvPr id="3" name="شكل بيضاوي 2"/>
          <p:cNvSpPr/>
          <p:nvPr/>
        </p:nvSpPr>
        <p:spPr>
          <a:xfrm>
            <a:off x="4518681" y="2599094"/>
            <a:ext cx="336176" cy="403412"/>
          </a:xfrm>
          <a:prstGeom prst="ellipse">
            <a:avLst/>
          </a:prstGeom>
          <a:solidFill>
            <a:srgbClr val="FFFF00"/>
          </a:solidFill>
        </p:spPr>
        <p:style>
          <a:lnRef idx="1">
            <a:schemeClr val="accent4"/>
          </a:lnRef>
          <a:fillRef idx="2">
            <a:schemeClr val="accent4"/>
          </a:fillRef>
          <a:effectRef idx="1">
            <a:schemeClr val="accent4"/>
          </a:effectRef>
          <a:fontRef idx="minor">
            <a:schemeClr val="dk1"/>
          </a:fontRef>
        </p:style>
        <p:txBody>
          <a:bodyPr rtlCol="1" anchor="ctr"/>
          <a:lstStyle/>
          <a:p>
            <a:pPr algn="ctr"/>
            <a:endParaRPr lang="ar-SA" sz="2800" b="1"/>
          </a:p>
        </p:txBody>
      </p:sp>
      <p:sp>
        <p:nvSpPr>
          <p:cNvPr id="4" name="مربع نص 3"/>
          <p:cNvSpPr txBox="1"/>
          <p:nvPr/>
        </p:nvSpPr>
        <p:spPr>
          <a:xfrm>
            <a:off x="122605" y="723473"/>
            <a:ext cx="2149948" cy="523220"/>
          </a:xfrm>
          <a:prstGeom prst="rect">
            <a:avLst/>
          </a:prstGeom>
          <a:noFill/>
        </p:spPr>
        <p:txBody>
          <a:bodyPr wrap="none" rtlCol="1">
            <a:spAutoFit/>
          </a:bodyPr>
          <a:lstStyle/>
          <a:p>
            <a:r>
              <a:rPr lang="ar-SA" sz="2800" b="1" dirty="0">
                <a:solidFill>
                  <a:srgbClr val="FF0000"/>
                </a:solidFill>
                <a:latin typeface="Segoe UI" panose="020B0502040204020203" pitchFamily="34" charset="0"/>
                <a:cs typeface="Segoe UI" panose="020B0502040204020203" pitchFamily="34" charset="0"/>
              </a:rPr>
              <a:t>جيل الآباء (</a:t>
            </a:r>
            <a:r>
              <a:rPr lang="en-US" sz="2800" b="1" dirty="0">
                <a:solidFill>
                  <a:srgbClr val="FF0000"/>
                </a:solidFill>
                <a:latin typeface="Segoe UI" panose="020B0502040204020203" pitchFamily="34" charset="0"/>
                <a:cs typeface="Segoe UI" panose="020B0502040204020203" pitchFamily="34" charset="0"/>
              </a:rPr>
              <a:t>P</a:t>
            </a:r>
            <a:r>
              <a:rPr lang="ar-SA" sz="2800" b="1" dirty="0">
                <a:solidFill>
                  <a:srgbClr val="FF0000"/>
                </a:solidFill>
                <a:latin typeface="Segoe UI" panose="020B0502040204020203" pitchFamily="34" charset="0"/>
                <a:cs typeface="Segoe UI" panose="020B0502040204020203" pitchFamily="34" charset="0"/>
              </a:rPr>
              <a:t>)</a:t>
            </a:r>
          </a:p>
        </p:txBody>
      </p:sp>
      <p:sp>
        <p:nvSpPr>
          <p:cNvPr id="5" name="مربع نص 4"/>
          <p:cNvSpPr txBox="1"/>
          <p:nvPr/>
        </p:nvSpPr>
        <p:spPr>
          <a:xfrm>
            <a:off x="4885337" y="1023119"/>
            <a:ext cx="2710999" cy="461665"/>
          </a:xfrm>
          <a:prstGeom prst="rect">
            <a:avLst/>
          </a:prstGeom>
          <a:noFill/>
        </p:spPr>
        <p:txBody>
          <a:bodyPr wrap="none" rtlCol="1">
            <a:spAutoFit/>
          </a:bodyPr>
          <a:lstStyle/>
          <a:p>
            <a:r>
              <a:rPr lang="ar-SA" sz="2400" b="1" dirty="0">
                <a:latin typeface="Segoe UI" panose="020B0502040204020203" pitchFamily="34" charset="0"/>
                <a:cs typeface="Segoe UI" panose="020B0502040204020203" pitchFamily="34" charset="0"/>
              </a:rPr>
              <a:t>بذور صفراء مستديرة</a:t>
            </a:r>
          </a:p>
        </p:txBody>
      </p:sp>
      <p:sp>
        <p:nvSpPr>
          <p:cNvPr id="6" name="مربع نص 5"/>
          <p:cNvSpPr txBox="1"/>
          <p:nvPr/>
        </p:nvSpPr>
        <p:spPr>
          <a:xfrm>
            <a:off x="2006874" y="1023119"/>
            <a:ext cx="2565126" cy="461665"/>
          </a:xfrm>
          <a:prstGeom prst="rect">
            <a:avLst/>
          </a:prstGeom>
          <a:noFill/>
        </p:spPr>
        <p:txBody>
          <a:bodyPr wrap="none" rtlCol="1">
            <a:spAutoFit/>
          </a:bodyPr>
          <a:lstStyle/>
          <a:p>
            <a:r>
              <a:rPr lang="ar-SA" sz="2400" b="1" dirty="0">
                <a:latin typeface="Segoe UI" panose="020B0502040204020203" pitchFamily="34" charset="0"/>
                <a:cs typeface="Segoe UI" panose="020B0502040204020203" pitchFamily="34" charset="0"/>
              </a:rPr>
              <a:t>بذور خضراء مجعدة</a:t>
            </a:r>
          </a:p>
        </p:txBody>
      </p:sp>
      <p:sp>
        <p:nvSpPr>
          <p:cNvPr id="7" name="مربع نص 6"/>
          <p:cNvSpPr txBox="1"/>
          <p:nvPr/>
        </p:nvSpPr>
        <p:spPr>
          <a:xfrm>
            <a:off x="3722751" y="3028890"/>
            <a:ext cx="2289409" cy="400110"/>
          </a:xfrm>
          <a:prstGeom prst="rect">
            <a:avLst/>
          </a:prstGeom>
          <a:noFill/>
        </p:spPr>
        <p:txBody>
          <a:bodyPr wrap="none" rtlCol="1">
            <a:spAutoFit/>
          </a:bodyPr>
          <a:lstStyle/>
          <a:p>
            <a:r>
              <a:rPr lang="ar-SA" sz="2000" b="1" dirty="0">
                <a:latin typeface="Segoe UI" panose="020B0502040204020203" pitchFamily="34" charset="0"/>
                <a:cs typeface="Segoe UI" panose="020B0502040204020203" pitchFamily="34" charset="0"/>
              </a:rPr>
              <a:t>بذور صفراء مستديرة</a:t>
            </a:r>
          </a:p>
        </p:txBody>
      </p:sp>
      <p:sp>
        <p:nvSpPr>
          <p:cNvPr id="8" name="مربع نص 7"/>
          <p:cNvSpPr txBox="1"/>
          <p:nvPr/>
        </p:nvSpPr>
        <p:spPr>
          <a:xfrm>
            <a:off x="3623930" y="5056963"/>
            <a:ext cx="1867820" cy="461665"/>
          </a:xfrm>
          <a:prstGeom prst="rect">
            <a:avLst/>
          </a:prstGeom>
          <a:noFill/>
        </p:spPr>
        <p:txBody>
          <a:bodyPr wrap="none" rtlCol="1">
            <a:spAutoFit/>
          </a:bodyPr>
          <a:lstStyle/>
          <a:p>
            <a:r>
              <a:rPr lang="ar-SA" sz="2400" b="1" dirty="0">
                <a:latin typeface="Segoe UI" panose="020B0502040204020203" pitchFamily="34" charset="0"/>
                <a:cs typeface="Segoe UI" panose="020B0502040204020203" pitchFamily="34" charset="0"/>
              </a:rPr>
              <a:t>تلقيح       ذاتي</a:t>
            </a:r>
          </a:p>
        </p:txBody>
      </p:sp>
      <p:sp>
        <p:nvSpPr>
          <p:cNvPr id="9" name="سهم للأسفل 8"/>
          <p:cNvSpPr/>
          <p:nvPr/>
        </p:nvSpPr>
        <p:spPr>
          <a:xfrm>
            <a:off x="4551195" y="4917752"/>
            <a:ext cx="168088" cy="740089"/>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A" sz="2800" b="1">
              <a:solidFill>
                <a:srgbClr val="FF0000"/>
              </a:solidFill>
            </a:endParaRPr>
          </a:p>
        </p:txBody>
      </p:sp>
      <p:sp>
        <p:nvSpPr>
          <p:cNvPr id="10" name="سهم للأسفل 9"/>
          <p:cNvSpPr/>
          <p:nvPr/>
        </p:nvSpPr>
        <p:spPr>
          <a:xfrm>
            <a:off x="4551196" y="1489589"/>
            <a:ext cx="168088" cy="740089"/>
          </a:xfrm>
          <a:prstGeom prst="downArrow">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A" sz="2800" b="1">
              <a:solidFill>
                <a:srgbClr val="FF0000"/>
              </a:solidFill>
            </a:endParaRPr>
          </a:p>
        </p:txBody>
      </p:sp>
      <p:sp>
        <p:nvSpPr>
          <p:cNvPr id="11" name="مربع نص 10"/>
          <p:cNvSpPr txBox="1"/>
          <p:nvPr/>
        </p:nvSpPr>
        <p:spPr>
          <a:xfrm>
            <a:off x="5347252" y="1474330"/>
            <a:ext cx="1475084" cy="646331"/>
          </a:xfrm>
          <a:prstGeom prst="rect">
            <a:avLst/>
          </a:prstGeom>
          <a:noFill/>
        </p:spPr>
        <p:txBody>
          <a:bodyPr wrap="none" rtlCol="1">
            <a:spAutoFit/>
          </a:bodyPr>
          <a:lstStyle/>
          <a:p>
            <a:r>
              <a:rPr lang="en-US" sz="3600" b="1" dirty="0">
                <a:latin typeface="Segoe UI" panose="020B0502040204020203" pitchFamily="34" charset="0"/>
                <a:cs typeface="Segoe UI" panose="020B0502040204020203" pitchFamily="34" charset="0"/>
              </a:rPr>
              <a:t>YY RR</a:t>
            </a:r>
            <a:endParaRPr lang="ar-SA" sz="3600" b="1" dirty="0">
              <a:latin typeface="Segoe UI" panose="020B0502040204020203" pitchFamily="34" charset="0"/>
              <a:cs typeface="Segoe UI" panose="020B0502040204020203" pitchFamily="34" charset="0"/>
            </a:endParaRPr>
          </a:p>
        </p:txBody>
      </p:sp>
      <p:sp>
        <p:nvSpPr>
          <p:cNvPr id="12" name="مربع نص 11"/>
          <p:cNvSpPr txBox="1"/>
          <p:nvPr/>
        </p:nvSpPr>
        <p:spPr>
          <a:xfrm>
            <a:off x="2793437" y="1397967"/>
            <a:ext cx="1176925" cy="646331"/>
          </a:xfrm>
          <a:prstGeom prst="rect">
            <a:avLst/>
          </a:prstGeom>
          <a:noFill/>
        </p:spPr>
        <p:txBody>
          <a:bodyPr wrap="none" rtlCol="1">
            <a:spAutoFit/>
          </a:bodyPr>
          <a:lstStyle/>
          <a:p>
            <a:r>
              <a:rPr lang="en-US" sz="3600" b="1" dirty="0" err="1">
                <a:latin typeface="Segoe UI" panose="020B0502040204020203" pitchFamily="34" charset="0"/>
                <a:cs typeface="Segoe UI" panose="020B0502040204020203" pitchFamily="34" charset="0"/>
              </a:rPr>
              <a:t>yy</a:t>
            </a:r>
            <a:r>
              <a:rPr lang="en-US" sz="3600" b="1" dirty="0">
                <a:latin typeface="Segoe UI" panose="020B0502040204020203" pitchFamily="34" charset="0"/>
                <a:cs typeface="Segoe UI" panose="020B0502040204020203" pitchFamily="34" charset="0"/>
              </a:rPr>
              <a:t> </a:t>
            </a:r>
            <a:r>
              <a:rPr lang="en-US" sz="3600" b="1" dirty="0" err="1">
                <a:latin typeface="Segoe UI" panose="020B0502040204020203" pitchFamily="34" charset="0"/>
                <a:cs typeface="Segoe UI" panose="020B0502040204020203" pitchFamily="34" charset="0"/>
              </a:rPr>
              <a:t>rr</a:t>
            </a:r>
            <a:endParaRPr lang="ar-SA" sz="3600" b="1" dirty="0">
              <a:latin typeface="Segoe UI" panose="020B0502040204020203" pitchFamily="34" charset="0"/>
              <a:cs typeface="Segoe UI" panose="020B0502040204020203" pitchFamily="34" charset="0"/>
            </a:endParaRPr>
          </a:p>
        </p:txBody>
      </p:sp>
      <p:sp>
        <p:nvSpPr>
          <p:cNvPr id="13" name="شكل بيضاوي 12"/>
          <p:cNvSpPr/>
          <p:nvPr/>
        </p:nvSpPr>
        <p:spPr>
          <a:xfrm>
            <a:off x="5292080" y="2060848"/>
            <a:ext cx="812713" cy="565736"/>
          </a:xfrm>
          <a:prstGeom prst="ellipse">
            <a:avLst/>
          </a:prstGeom>
          <a:ln>
            <a:solidFill>
              <a:srgbClr val="FFFF00"/>
            </a:solidFill>
          </a:ln>
        </p:spPr>
        <p:style>
          <a:lnRef idx="2">
            <a:schemeClr val="accent4"/>
          </a:lnRef>
          <a:fillRef idx="1">
            <a:schemeClr val="lt1"/>
          </a:fillRef>
          <a:effectRef idx="0">
            <a:schemeClr val="accent4"/>
          </a:effectRef>
          <a:fontRef idx="minor">
            <a:schemeClr val="dk1"/>
          </a:fontRef>
        </p:style>
        <p:txBody>
          <a:bodyPr rtlCol="1" anchor="ctr"/>
          <a:lstStyle/>
          <a:p>
            <a:pPr algn="ctr"/>
            <a:r>
              <a:rPr lang="en-US" sz="2800" b="1" dirty="0"/>
              <a:t>YR</a:t>
            </a:r>
            <a:endParaRPr lang="ar-SA" sz="2800" b="1" dirty="0"/>
          </a:p>
        </p:txBody>
      </p:sp>
      <p:sp>
        <p:nvSpPr>
          <p:cNvPr id="14" name="مربع نص 13"/>
          <p:cNvSpPr txBox="1"/>
          <p:nvPr/>
        </p:nvSpPr>
        <p:spPr>
          <a:xfrm>
            <a:off x="4040712" y="3284984"/>
            <a:ext cx="1451038" cy="707886"/>
          </a:xfrm>
          <a:prstGeom prst="rect">
            <a:avLst/>
          </a:prstGeom>
          <a:noFill/>
        </p:spPr>
        <p:txBody>
          <a:bodyPr wrap="none" rtlCol="1">
            <a:spAutoFit/>
          </a:bodyPr>
          <a:lstStyle/>
          <a:p>
            <a:r>
              <a:rPr lang="en-US" sz="4000" b="1" dirty="0" err="1">
                <a:latin typeface="Segoe UI" panose="020B0502040204020203" pitchFamily="34" charset="0"/>
                <a:cs typeface="Segoe UI" panose="020B0502040204020203" pitchFamily="34" charset="0"/>
              </a:rPr>
              <a:t>Yy</a:t>
            </a:r>
            <a:r>
              <a:rPr lang="en-US" sz="4000" b="1" dirty="0">
                <a:latin typeface="Segoe UI" panose="020B0502040204020203" pitchFamily="34" charset="0"/>
                <a:cs typeface="Segoe UI" panose="020B0502040204020203" pitchFamily="34" charset="0"/>
              </a:rPr>
              <a:t> Rr</a:t>
            </a:r>
            <a:endParaRPr lang="ar-SA" sz="4000" b="1" dirty="0">
              <a:latin typeface="Segoe UI" panose="020B0502040204020203" pitchFamily="34" charset="0"/>
              <a:cs typeface="Segoe UI" panose="020B0502040204020203" pitchFamily="34" charset="0"/>
            </a:endParaRPr>
          </a:p>
        </p:txBody>
      </p:sp>
      <p:sp>
        <p:nvSpPr>
          <p:cNvPr id="15" name="مربع نص 14"/>
          <p:cNvSpPr txBox="1"/>
          <p:nvPr/>
        </p:nvSpPr>
        <p:spPr>
          <a:xfrm>
            <a:off x="2574304" y="5934127"/>
            <a:ext cx="4289957" cy="646331"/>
          </a:xfrm>
          <a:prstGeom prst="rect">
            <a:avLst/>
          </a:prstGeom>
          <a:noFill/>
        </p:spPr>
        <p:txBody>
          <a:bodyPr wrap="none" rtlCol="1">
            <a:spAutoFit/>
          </a:bodyPr>
          <a:lstStyle/>
          <a:p>
            <a:r>
              <a:rPr lang="en-US" sz="3600" b="1" dirty="0" err="1">
                <a:latin typeface="Segoe UI" panose="020B0502040204020203" pitchFamily="34" charset="0"/>
                <a:cs typeface="Segoe UI" panose="020B0502040204020203" pitchFamily="34" charset="0"/>
              </a:rPr>
              <a:t>YyRr</a:t>
            </a:r>
            <a:r>
              <a:rPr lang="en-US" sz="3600" b="1" dirty="0">
                <a:latin typeface="Segoe UI" panose="020B0502040204020203" pitchFamily="34" charset="0"/>
                <a:cs typeface="Segoe UI" panose="020B0502040204020203" pitchFamily="34" charset="0"/>
              </a:rPr>
              <a:t>       X       </a:t>
            </a:r>
            <a:r>
              <a:rPr lang="en-US" sz="3600" b="1" dirty="0" err="1">
                <a:latin typeface="Segoe UI" panose="020B0502040204020203" pitchFamily="34" charset="0"/>
                <a:cs typeface="Segoe UI" panose="020B0502040204020203" pitchFamily="34" charset="0"/>
              </a:rPr>
              <a:t>YyRr</a:t>
            </a:r>
            <a:endParaRPr lang="ar-SA" sz="3600" b="1" dirty="0">
              <a:latin typeface="Segoe UI" panose="020B0502040204020203" pitchFamily="34" charset="0"/>
              <a:cs typeface="Segoe UI" panose="020B0502040204020203" pitchFamily="34" charset="0"/>
            </a:endParaRPr>
          </a:p>
        </p:txBody>
      </p:sp>
      <p:sp>
        <p:nvSpPr>
          <p:cNvPr id="16" name="شكل بيضاوي 15"/>
          <p:cNvSpPr/>
          <p:nvPr/>
        </p:nvSpPr>
        <p:spPr>
          <a:xfrm>
            <a:off x="2483768" y="4073850"/>
            <a:ext cx="865043" cy="731372"/>
          </a:xfrm>
          <a:prstGeom prst="ellipse">
            <a:avLst/>
          </a:prstGeom>
          <a:ln>
            <a:solidFill>
              <a:srgbClr val="FFFF00"/>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2800" b="1" dirty="0"/>
              <a:t>YR</a:t>
            </a:r>
            <a:endParaRPr lang="ar-SA" sz="2800" b="1" dirty="0"/>
          </a:p>
        </p:txBody>
      </p:sp>
      <p:sp>
        <p:nvSpPr>
          <p:cNvPr id="17" name="نجمة ذات 32 نقطة 16"/>
          <p:cNvSpPr/>
          <p:nvPr/>
        </p:nvSpPr>
        <p:spPr>
          <a:xfrm>
            <a:off x="3403088" y="628889"/>
            <a:ext cx="423339" cy="473209"/>
          </a:xfrm>
          <a:prstGeom prst="star32">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sz="2800" b="1"/>
          </a:p>
        </p:txBody>
      </p:sp>
      <p:sp>
        <p:nvSpPr>
          <p:cNvPr id="18" name="شكل بيضاوي 17"/>
          <p:cNvSpPr/>
          <p:nvPr/>
        </p:nvSpPr>
        <p:spPr>
          <a:xfrm>
            <a:off x="6179737" y="2060848"/>
            <a:ext cx="840535" cy="538246"/>
          </a:xfrm>
          <a:prstGeom prst="ellipse">
            <a:avLst/>
          </a:prstGeom>
          <a:ln>
            <a:solidFill>
              <a:srgbClr val="FFFF00"/>
            </a:solidFill>
          </a:ln>
        </p:spPr>
        <p:style>
          <a:lnRef idx="2">
            <a:schemeClr val="accent4"/>
          </a:lnRef>
          <a:fillRef idx="1">
            <a:schemeClr val="lt1"/>
          </a:fillRef>
          <a:effectRef idx="0">
            <a:schemeClr val="accent4"/>
          </a:effectRef>
          <a:fontRef idx="minor">
            <a:schemeClr val="dk1"/>
          </a:fontRef>
        </p:style>
        <p:txBody>
          <a:bodyPr rtlCol="1" anchor="ctr"/>
          <a:lstStyle/>
          <a:p>
            <a:pPr algn="ctr"/>
            <a:r>
              <a:rPr lang="en-US" sz="2800" b="1" dirty="0"/>
              <a:t>YR</a:t>
            </a:r>
            <a:endParaRPr lang="ar-SA" sz="2800" b="1" dirty="0"/>
          </a:p>
        </p:txBody>
      </p:sp>
      <p:sp>
        <p:nvSpPr>
          <p:cNvPr id="19" name="شكل بيضاوي 18"/>
          <p:cNvSpPr/>
          <p:nvPr/>
        </p:nvSpPr>
        <p:spPr>
          <a:xfrm>
            <a:off x="3456316" y="4065780"/>
            <a:ext cx="865043" cy="731372"/>
          </a:xfrm>
          <a:prstGeom prst="ellipse">
            <a:avLst/>
          </a:prstGeom>
          <a:ln>
            <a:solidFill>
              <a:srgbClr val="FFFF00"/>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2800" b="1" dirty="0" err="1"/>
              <a:t>Yr</a:t>
            </a:r>
            <a:endParaRPr lang="ar-SA" sz="2800" b="1" dirty="0"/>
          </a:p>
        </p:txBody>
      </p:sp>
      <p:sp>
        <p:nvSpPr>
          <p:cNvPr id="20" name="شكل بيضاوي 19"/>
          <p:cNvSpPr/>
          <p:nvPr/>
        </p:nvSpPr>
        <p:spPr>
          <a:xfrm>
            <a:off x="4427984" y="4065780"/>
            <a:ext cx="865043" cy="731372"/>
          </a:xfrm>
          <a:prstGeom prst="ellipse">
            <a:avLst/>
          </a:prstGeom>
          <a:ln>
            <a:solidFill>
              <a:srgbClr val="00B050"/>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2800" b="1" dirty="0" err="1"/>
              <a:t>yR</a:t>
            </a:r>
            <a:endParaRPr lang="ar-SA" sz="2800" b="1" dirty="0"/>
          </a:p>
        </p:txBody>
      </p:sp>
      <p:sp>
        <p:nvSpPr>
          <p:cNvPr id="21" name="نجمة ذات 32 نقطة 20"/>
          <p:cNvSpPr/>
          <p:nvPr/>
        </p:nvSpPr>
        <p:spPr>
          <a:xfrm>
            <a:off x="5442844" y="4005064"/>
            <a:ext cx="1001364" cy="850178"/>
          </a:xfrm>
          <a:prstGeom prst="star32">
            <a:avLst/>
          </a:prstGeom>
          <a:solidFill>
            <a:schemeClr val="bg1"/>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800" b="1" dirty="0" err="1">
                <a:solidFill>
                  <a:schemeClr val="tx1"/>
                </a:solidFill>
              </a:rPr>
              <a:t>yr</a:t>
            </a:r>
            <a:endParaRPr lang="ar-SA" sz="2800" b="1" dirty="0">
              <a:solidFill>
                <a:schemeClr val="tx1"/>
              </a:solidFill>
            </a:endParaRPr>
          </a:p>
        </p:txBody>
      </p:sp>
      <p:sp>
        <p:nvSpPr>
          <p:cNvPr id="22" name="نجمة ذات 32 نقطة 21"/>
          <p:cNvSpPr/>
          <p:nvPr/>
        </p:nvSpPr>
        <p:spPr>
          <a:xfrm>
            <a:off x="3540030" y="2044298"/>
            <a:ext cx="1001364" cy="850178"/>
          </a:xfrm>
          <a:prstGeom prst="star32">
            <a:avLst/>
          </a:prstGeom>
          <a:solidFill>
            <a:schemeClr val="bg1"/>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800" b="1" dirty="0" err="1">
                <a:solidFill>
                  <a:schemeClr val="tx1"/>
                </a:solidFill>
              </a:rPr>
              <a:t>yr</a:t>
            </a:r>
            <a:endParaRPr lang="ar-SA" sz="2800" b="1" dirty="0">
              <a:solidFill>
                <a:schemeClr val="tx1"/>
              </a:solidFill>
            </a:endParaRPr>
          </a:p>
        </p:txBody>
      </p:sp>
      <p:sp>
        <p:nvSpPr>
          <p:cNvPr id="23" name="نجمة ذات 32 نقطة 22"/>
          <p:cNvSpPr/>
          <p:nvPr/>
        </p:nvSpPr>
        <p:spPr>
          <a:xfrm>
            <a:off x="2498030" y="2018514"/>
            <a:ext cx="1001364" cy="850178"/>
          </a:xfrm>
          <a:prstGeom prst="star32">
            <a:avLst/>
          </a:prstGeom>
          <a:solidFill>
            <a:schemeClr val="bg1"/>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800" b="1" dirty="0" err="1">
                <a:solidFill>
                  <a:schemeClr val="tx1"/>
                </a:solidFill>
              </a:rPr>
              <a:t>yr</a:t>
            </a:r>
            <a:endParaRPr lang="ar-SA" sz="2800" b="1" dirty="0">
              <a:solidFill>
                <a:schemeClr val="tx1"/>
              </a:solidFill>
            </a:endParaRPr>
          </a:p>
        </p:txBody>
      </p:sp>
      <p:sp>
        <p:nvSpPr>
          <p:cNvPr id="24" name="مربع نص 23"/>
          <p:cNvSpPr txBox="1"/>
          <p:nvPr/>
        </p:nvSpPr>
        <p:spPr>
          <a:xfrm>
            <a:off x="3455408" y="142852"/>
            <a:ext cx="2872902" cy="461665"/>
          </a:xfrm>
          <a:prstGeom prst="rect">
            <a:avLst/>
          </a:prstGeom>
          <a:noFill/>
        </p:spPr>
        <p:txBody>
          <a:bodyPr wrap="none" rtlCol="1">
            <a:spAutoFit/>
          </a:bodyPr>
          <a:lstStyle/>
          <a:p>
            <a:r>
              <a:rPr lang="ar-DZ" sz="2400" b="1" dirty="0" err="1" smtClean="0"/>
              <a:t>التصالب</a:t>
            </a:r>
            <a:r>
              <a:rPr lang="ar-DZ" sz="2400" b="1" dirty="0" smtClean="0"/>
              <a:t> بصفتين متضادتين</a:t>
            </a:r>
            <a:endParaRPr lang="ar-SA" sz="2400" b="1" dirty="0"/>
          </a:p>
        </p:txBody>
      </p:sp>
      <p:sp>
        <p:nvSpPr>
          <p:cNvPr id="25" name="مربع نص 24"/>
          <p:cNvSpPr txBox="1"/>
          <p:nvPr/>
        </p:nvSpPr>
        <p:spPr>
          <a:xfrm>
            <a:off x="5929322" y="3429000"/>
            <a:ext cx="1824538" cy="461665"/>
          </a:xfrm>
          <a:prstGeom prst="rect">
            <a:avLst/>
          </a:prstGeom>
          <a:noFill/>
        </p:spPr>
        <p:txBody>
          <a:bodyPr wrap="none" rtlCol="1">
            <a:spAutoFit/>
          </a:bodyPr>
          <a:lstStyle/>
          <a:p>
            <a:r>
              <a:rPr lang="fr-FR" sz="2400" b="1" dirty="0" smtClean="0">
                <a:solidFill>
                  <a:srgbClr val="FF0000"/>
                </a:solidFill>
              </a:rPr>
              <a:t> </a:t>
            </a:r>
            <a:r>
              <a:rPr lang="ar-DZ" sz="2400" b="1" dirty="0" smtClean="0">
                <a:solidFill>
                  <a:srgbClr val="FF0000"/>
                </a:solidFill>
              </a:rPr>
              <a:t> الجيل الأول </a:t>
            </a:r>
            <a:r>
              <a:rPr lang="fr-FR" sz="2400" b="1" dirty="0" smtClean="0">
                <a:solidFill>
                  <a:srgbClr val="FF0000"/>
                </a:solidFill>
              </a:rPr>
              <a:t>F1</a:t>
            </a:r>
            <a:endParaRPr lang="ar-SA"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P spid="12" grpId="0"/>
      <p:bldP spid="13" grpId="0" animBg="1"/>
      <p:bldP spid="14" grpId="0"/>
      <p:bldP spid="15" grpId="0"/>
      <p:bldP spid="16" grpId="0" animBg="1"/>
      <p:bldP spid="18" grpId="0" animBg="1"/>
      <p:bldP spid="19" grpId="0" animBg="1"/>
      <p:bldP spid="20" grpId="0" animBg="1"/>
      <p:bldP spid="21" grpId="0" animBg="1"/>
      <p:bldP spid="22"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152" y="16149"/>
            <a:ext cx="2656497" cy="461665"/>
          </a:xfrm>
          <a:prstGeom prst="rect">
            <a:avLst/>
          </a:prstGeom>
          <a:noFill/>
        </p:spPr>
        <p:txBody>
          <a:bodyPr wrap="none" rtlCol="1">
            <a:spAutoFit/>
          </a:bodyPr>
          <a:lstStyle/>
          <a:p>
            <a:r>
              <a:rPr lang="ar-SA" sz="2400" b="1" dirty="0">
                <a:solidFill>
                  <a:srgbClr val="FF0000"/>
                </a:solidFill>
                <a:latin typeface="Segoe UI" panose="020B0502040204020203" pitchFamily="34" charset="0"/>
                <a:cs typeface="Segoe UI" panose="020B0502040204020203" pitchFamily="34" charset="0"/>
              </a:rPr>
              <a:t>أفراد الجيل الثاني </a:t>
            </a:r>
            <a:r>
              <a:rPr lang="en-US" sz="2400" b="1" dirty="0">
                <a:solidFill>
                  <a:srgbClr val="FF0000"/>
                </a:solidFill>
                <a:latin typeface="Segoe UI" panose="020B0502040204020203" pitchFamily="34" charset="0"/>
                <a:cs typeface="Segoe UI" panose="020B0502040204020203" pitchFamily="34" charset="0"/>
              </a:rPr>
              <a:t>F2</a:t>
            </a:r>
            <a:endParaRPr lang="ar-SA" sz="2400" b="1" dirty="0">
              <a:solidFill>
                <a:srgbClr val="FF0000"/>
              </a:solidFill>
              <a:latin typeface="Segoe UI" panose="020B0502040204020203" pitchFamily="34" charset="0"/>
              <a:cs typeface="Segoe UI" panose="020B0502040204020203" pitchFamily="34" charset="0"/>
            </a:endParaRPr>
          </a:p>
        </p:txBody>
      </p:sp>
      <p:sp>
        <p:nvSpPr>
          <p:cNvPr id="3" name="مربع نص 2"/>
          <p:cNvSpPr txBox="1"/>
          <p:nvPr/>
        </p:nvSpPr>
        <p:spPr>
          <a:xfrm>
            <a:off x="2366014" y="385500"/>
            <a:ext cx="6428363" cy="523220"/>
          </a:xfrm>
          <a:prstGeom prst="rect">
            <a:avLst/>
          </a:prstGeom>
          <a:noFill/>
        </p:spPr>
        <p:txBody>
          <a:bodyPr wrap="none" rtlCol="1">
            <a:spAutoFit/>
          </a:bodyPr>
          <a:lstStyle/>
          <a:p>
            <a:r>
              <a:rPr lang="ar-SA" sz="2800" b="1" dirty="0">
                <a:latin typeface="Segoe UI" panose="020B0502040204020203" pitchFamily="34" charset="0"/>
                <a:cs typeface="Segoe UI" panose="020B0502040204020203" pitchFamily="34" charset="0"/>
              </a:rPr>
              <a:t>الطراز الشكلي:     1    :    3    :    3    :    9</a:t>
            </a:r>
          </a:p>
        </p:txBody>
      </p:sp>
      <p:sp>
        <p:nvSpPr>
          <p:cNvPr id="4" name="نجمة ذات 32 نقطة 3"/>
          <p:cNvSpPr/>
          <p:nvPr/>
        </p:nvSpPr>
        <p:spPr>
          <a:xfrm>
            <a:off x="5919133" y="985083"/>
            <a:ext cx="304814" cy="355685"/>
          </a:xfrm>
          <a:prstGeom prst="star32">
            <a:avLst/>
          </a:prstGeom>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sz="2000" b="1"/>
          </a:p>
        </p:txBody>
      </p:sp>
      <p:sp>
        <p:nvSpPr>
          <p:cNvPr id="5" name="شكل بيضاوي 4"/>
          <p:cNvSpPr/>
          <p:nvPr/>
        </p:nvSpPr>
        <p:spPr>
          <a:xfrm>
            <a:off x="4716016" y="949438"/>
            <a:ext cx="275665" cy="331694"/>
          </a:xfrm>
          <a:prstGeom prst="ellipse">
            <a:avLst/>
          </a:prstGeom>
          <a:solidFill>
            <a:srgbClr val="00B050"/>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sz="2000" b="1"/>
          </a:p>
        </p:txBody>
      </p:sp>
      <p:sp>
        <p:nvSpPr>
          <p:cNvPr id="6" name="نجمة ذات 32 نقطة 5"/>
          <p:cNvSpPr/>
          <p:nvPr/>
        </p:nvSpPr>
        <p:spPr>
          <a:xfrm>
            <a:off x="3670135" y="903787"/>
            <a:ext cx="320500" cy="398874"/>
          </a:xfrm>
          <a:prstGeom prst="star32">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sz="2000" b="1"/>
          </a:p>
        </p:txBody>
      </p:sp>
      <p:sp>
        <p:nvSpPr>
          <p:cNvPr id="7" name="شكل بيضاوي 6"/>
          <p:cNvSpPr/>
          <p:nvPr/>
        </p:nvSpPr>
        <p:spPr>
          <a:xfrm>
            <a:off x="2652345" y="908720"/>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graphicFrame>
        <p:nvGraphicFramePr>
          <p:cNvPr id="9" name="جدول 8"/>
          <p:cNvGraphicFramePr>
            <a:graphicFrameLocks noGrp="1"/>
          </p:cNvGraphicFramePr>
          <p:nvPr>
            <p:extLst>
              <p:ext uri="{D42A27DB-BD31-4B8C-83A1-F6EECF244321}">
                <p14:modId xmlns="" xmlns:p14="http://schemas.microsoft.com/office/powerpoint/2010/main" val="3977722382"/>
              </p:ext>
            </p:extLst>
          </p:nvPr>
        </p:nvGraphicFramePr>
        <p:xfrm>
          <a:off x="827582" y="1556794"/>
          <a:ext cx="7776865" cy="4968550"/>
        </p:xfrm>
        <a:graphic>
          <a:graphicData uri="http://schemas.openxmlformats.org/drawingml/2006/table">
            <a:tbl>
              <a:tblPr rtl="1" firstRow="1" bandRow="1">
                <a:tableStyleId>{5940675A-B579-460E-94D1-54222C63F5DA}</a:tableStyleId>
              </a:tblPr>
              <a:tblGrid>
                <a:gridCol w="1555373">
                  <a:extLst>
                    <a:ext uri="{9D8B030D-6E8A-4147-A177-3AD203B41FA5}">
                      <a16:colId xmlns="" xmlns:a16="http://schemas.microsoft.com/office/drawing/2014/main" val="20000"/>
                    </a:ext>
                  </a:extLst>
                </a:gridCol>
                <a:gridCol w="1555373">
                  <a:extLst>
                    <a:ext uri="{9D8B030D-6E8A-4147-A177-3AD203B41FA5}">
                      <a16:colId xmlns="" xmlns:a16="http://schemas.microsoft.com/office/drawing/2014/main" val="20001"/>
                    </a:ext>
                  </a:extLst>
                </a:gridCol>
                <a:gridCol w="1555373">
                  <a:extLst>
                    <a:ext uri="{9D8B030D-6E8A-4147-A177-3AD203B41FA5}">
                      <a16:colId xmlns="" xmlns:a16="http://schemas.microsoft.com/office/drawing/2014/main" val="20002"/>
                    </a:ext>
                  </a:extLst>
                </a:gridCol>
                <a:gridCol w="1555373">
                  <a:extLst>
                    <a:ext uri="{9D8B030D-6E8A-4147-A177-3AD203B41FA5}">
                      <a16:colId xmlns="" xmlns:a16="http://schemas.microsoft.com/office/drawing/2014/main" val="20003"/>
                    </a:ext>
                  </a:extLst>
                </a:gridCol>
                <a:gridCol w="1555373">
                  <a:extLst>
                    <a:ext uri="{9D8B030D-6E8A-4147-A177-3AD203B41FA5}">
                      <a16:colId xmlns="" xmlns:a16="http://schemas.microsoft.com/office/drawing/2014/main" val="20004"/>
                    </a:ext>
                  </a:extLst>
                </a:gridCol>
              </a:tblGrid>
              <a:tr h="1327454">
                <a:tc>
                  <a:txBody>
                    <a:bodyPr/>
                    <a:lstStyle/>
                    <a:p>
                      <a:pPr algn="ctr" rtl="1"/>
                      <a:r>
                        <a:rPr lang="en-US" sz="3200" b="1" dirty="0" err="1">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0" dirty="0" err="1">
                          <a:latin typeface="Segoe UI" panose="020B0502040204020203" pitchFamily="34" charset="0"/>
                          <a:cs typeface="Segoe UI" panose="020B0502040204020203" pitchFamily="34" charset="0"/>
                        </a:rPr>
                        <a:t>yR</a:t>
                      </a:r>
                      <a:endParaRPr lang="ar-SA" sz="3200" b="0"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1" dirty="0" err="1">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1" dirty="0">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tc>
                  <a:txBody>
                    <a:bodyPr/>
                    <a:lstStyle/>
                    <a:p>
                      <a:pPr algn="ctr" rtl="1"/>
                      <a:r>
                        <a:rPr lang="ar-SA" sz="3600" b="1" dirty="0">
                          <a:latin typeface="Segoe UI" panose="020B0502040204020203" pitchFamily="34" charset="0"/>
                          <a:cs typeface="Segoe UI" panose="020B0502040204020203" pitchFamily="34" charset="0"/>
                        </a:rPr>
                        <a:t>الأمشاج</a:t>
                      </a:r>
                    </a:p>
                  </a:txBody>
                  <a:tcPr marL="68580" marR="68580"/>
                </a:tc>
                <a:extLst>
                  <a:ext uri="{0D108BD9-81ED-4DB2-BD59-A6C34878D82A}">
                    <a16:rowId xmlns="" xmlns:a16="http://schemas.microsoft.com/office/drawing/2014/main" val="10000"/>
                  </a:ext>
                </a:extLst>
              </a:tr>
              <a:tr h="910274">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0" dirty="0" err="1">
                          <a:latin typeface="Segoe UI" panose="020B0502040204020203" pitchFamily="34" charset="0"/>
                          <a:cs typeface="Segoe UI" panose="020B0502040204020203" pitchFamily="34" charset="0"/>
                        </a:rPr>
                        <a:t>YyRR</a:t>
                      </a:r>
                      <a:endParaRPr lang="ar-SA" sz="2000" b="0"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1" dirty="0">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extLst>
                  <a:ext uri="{0D108BD9-81ED-4DB2-BD59-A6C34878D82A}">
                    <a16:rowId xmlns="" xmlns:a16="http://schemas.microsoft.com/office/drawing/2014/main" val="10001"/>
                  </a:ext>
                </a:extLst>
              </a:tr>
              <a:tr h="910274">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0" dirty="0" err="1">
                          <a:latin typeface="Segoe UI" panose="020B0502040204020203" pitchFamily="34" charset="0"/>
                          <a:cs typeface="Segoe UI" panose="020B0502040204020203" pitchFamily="34" charset="0"/>
                        </a:rPr>
                        <a:t>YyRr</a:t>
                      </a:r>
                      <a:endParaRPr lang="ar-SA" sz="2000" b="0"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1" dirty="0" err="1">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extLst>
                  <a:ext uri="{0D108BD9-81ED-4DB2-BD59-A6C34878D82A}">
                    <a16:rowId xmlns="" xmlns:a16="http://schemas.microsoft.com/office/drawing/2014/main" val="10002"/>
                  </a:ext>
                </a:extLst>
              </a:tr>
              <a:tr h="910274">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0" dirty="0" err="1">
                          <a:latin typeface="Segoe UI" panose="020B0502040204020203" pitchFamily="34" charset="0"/>
                          <a:cs typeface="Segoe UI" panose="020B0502040204020203" pitchFamily="34" charset="0"/>
                        </a:rPr>
                        <a:t>yyRR</a:t>
                      </a:r>
                      <a:endParaRPr lang="ar-SA" sz="2000" b="0"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1" dirty="0" err="1">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extLst>
                  <a:ext uri="{0D108BD9-81ED-4DB2-BD59-A6C34878D82A}">
                    <a16:rowId xmlns="" xmlns:a16="http://schemas.microsoft.com/office/drawing/2014/main" val="10003"/>
                  </a:ext>
                </a:extLst>
              </a:tr>
              <a:tr h="910274">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0" dirty="0" err="1">
                          <a:latin typeface="Segoe UI" panose="020B0502040204020203" pitchFamily="34" charset="0"/>
                          <a:cs typeface="Segoe UI" panose="020B0502040204020203" pitchFamily="34" charset="0"/>
                        </a:rPr>
                        <a:t>yyRr</a:t>
                      </a:r>
                      <a:endParaRPr lang="ar-SA" sz="2000" b="0"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2000" b="1" dirty="0" err="1">
                          <a:latin typeface="Segoe UI" panose="020B0502040204020203" pitchFamily="34" charset="0"/>
                          <a:cs typeface="Segoe UI" panose="020B0502040204020203" pitchFamily="34" charset="0"/>
                        </a:rPr>
                        <a:t>YyRr</a:t>
                      </a:r>
                      <a:endParaRPr lang="ar-SA" sz="2000" b="1" dirty="0">
                        <a:latin typeface="Segoe UI" panose="020B0502040204020203" pitchFamily="34" charset="0"/>
                        <a:cs typeface="Segoe UI" panose="020B0502040204020203" pitchFamily="34" charset="0"/>
                      </a:endParaRPr>
                    </a:p>
                  </a:txBody>
                  <a:tcPr marL="68580" marR="68580"/>
                </a:tc>
                <a:tc>
                  <a:txBody>
                    <a:bodyPr/>
                    <a:lstStyle/>
                    <a:p>
                      <a:pPr algn="ctr" rtl="1"/>
                      <a:r>
                        <a:rPr lang="en-US" sz="3200" b="1" dirty="0" err="1">
                          <a:latin typeface="Segoe UI" panose="020B0502040204020203" pitchFamily="34" charset="0"/>
                          <a:cs typeface="Segoe UI" panose="020B0502040204020203" pitchFamily="34" charset="0"/>
                        </a:rPr>
                        <a:t>yr</a:t>
                      </a:r>
                      <a:endParaRPr lang="ar-SA" sz="3200" b="1" dirty="0">
                        <a:latin typeface="Segoe UI" panose="020B0502040204020203" pitchFamily="34" charset="0"/>
                        <a:cs typeface="Segoe UI" panose="020B0502040204020203" pitchFamily="34" charset="0"/>
                      </a:endParaRPr>
                    </a:p>
                  </a:txBody>
                  <a:tcPr marL="68580" marR="68580"/>
                </a:tc>
                <a:extLst>
                  <a:ext uri="{0D108BD9-81ED-4DB2-BD59-A6C34878D82A}">
                    <a16:rowId xmlns="" xmlns:a16="http://schemas.microsoft.com/office/drawing/2014/main" val="10004"/>
                  </a:ext>
                </a:extLst>
              </a:tr>
            </a:tbl>
          </a:graphicData>
        </a:graphic>
      </p:graphicFrame>
      <p:sp>
        <p:nvSpPr>
          <p:cNvPr id="10" name="شكل بيضاوي 9"/>
          <p:cNvSpPr/>
          <p:nvPr/>
        </p:nvSpPr>
        <p:spPr>
          <a:xfrm>
            <a:off x="3071802" y="3357562"/>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1" name="شكل بيضاوي 10"/>
          <p:cNvSpPr/>
          <p:nvPr/>
        </p:nvSpPr>
        <p:spPr>
          <a:xfrm>
            <a:off x="4572000" y="3357562"/>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2" name="شكل بيضاوي 11"/>
          <p:cNvSpPr/>
          <p:nvPr/>
        </p:nvSpPr>
        <p:spPr>
          <a:xfrm>
            <a:off x="3000364" y="4286256"/>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3" name="شكل بيضاوي 12"/>
          <p:cNvSpPr/>
          <p:nvPr/>
        </p:nvSpPr>
        <p:spPr>
          <a:xfrm>
            <a:off x="7572396" y="3357562"/>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4" name="شكل بيضاوي 13"/>
          <p:cNvSpPr/>
          <p:nvPr/>
        </p:nvSpPr>
        <p:spPr>
          <a:xfrm>
            <a:off x="6072198" y="3357562"/>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5" name="شكل بيضاوي 14"/>
          <p:cNvSpPr/>
          <p:nvPr/>
        </p:nvSpPr>
        <p:spPr>
          <a:xfrm>
            <a:off x="3071802" y="5214950"/>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6" name="شكل بيضاوي 15"/>
          <p:cNvSpPr/>
          <p:nvPr/>
        </p:nvSpPr>
        <p:spPr>
          <a:xfrm>
            <a:off x="3071802" y="6072206"/>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7" name="شكل بيضاوي 16"/>
          <p:cNvSpPr/>
          <p:nvPr/>
        </p:nvSpPr>
        <p:spPr>
          <a:xfrm>
            <a:off x="6072198" y="4214818"/>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8" name="شكل بيضاوي 17"/>
          <p:cNvSpPr/>
          <p:nvPr/>
        </p:nvSpPr>
        <p:spPr>
          <a:xfrm>
            <a:off x="4643438" y="5143512"/>
            <a:ext cx="275665" cy="331694"/>
          </a:xfrm>
          <a:prstGeom prst="ellipse">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sz="2000" b="1"/>
          </a:p>
        </p:txBody>
      </p:sp>
      <p:sp>
        <p:nvSpPr>
          <p:cNvPr id="19" name="شكل بيضاوي 18"/>
          <p:cNvSpPr/>
          <p:nvPr/>
        </p:nvSpPr>
        <p:spPr>
          <a:xfrm>
            <a:off x="6215074" y="6000768"/>
            <a:ext cx="275665" cy="331694"/>
          </a:xfrm>
          <a:prstGeom prst="ellipse">
            <a:avLst/>
          </a:prstGeom>
          <a:solidFill>
            <a:srgbClr val="00B050"/>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sz="2000" b="1"/>
          </a:p>
        </p:txBody>
      </p:sp>
      <p:sp>
        <p:nvSpPr>
          <p:cNvPr id="20" name="شكل بيضاوي 19"/>
          <p:cNvSpPr/>
          <p:nvPr/>
        </p:nvSpPr>
        <p:spPr>
          <a:xfrm>
            <a:off x="6215074" y="5143512"/>
            <a:ext cx="275665" cy="331694"/>
          </a:xfrm>
          <a:prstGeom prst="ellipse">
            <a:avLst/>
          </a:prstGeom>
          <a:solidFill>
            <a:srgbClr val="00B050"/>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sz="2000" b="1"/>
          </a:p>
        </p:txBody>
      </p:sp>
      <p:sp>
        <p:nvSpPr>
          <p:cNvPr id="21" name="شكل بيضاوي 20"/>
          <p:cNvSpPr/>
          <p:nvPr/>
        </p:nvSpPr>
        <p:spPr>
          <a:xfrm>
            <a:off x="7786710" y="5143512"/>
            <a:ext cx="275665" cy="331694"/>
          </a:xfrm>
          <a:prstGeom prst="ellipse">
            <a:avLst/>
          </a:prstGeom>
          <a:solidFill>
            <a:srgbClr val="00B050"/>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sz="2000" b="1"/>
          </a:p>
        </p:txBody>
      </p:sp>
      <p:sp>
        <p:nvSpPr>
          <p:cNvPr id="23" name="نجمة ذات 32 نقطة 22"/>
          <p:cNvSpPr/>
          <p:nvPr/>
        </p:nvSpPr>
        <p:spPr>
          <a:xfrm>
            <a:off x="7715272" y="6000768"/>
            <a:ext cx="304814" cy="355685"/>
          </a:xfrm>
          <a:prstGeom prst="star32">
            <a:avLst/>
          </a:prstGeom>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sz="2000" b="1"/>
          </a:p>
        </p:txBody>
      </p:sp>
      <p:sp>
        <p:nvSpPr>
          <p:cNvPr id="24" name="نجمة ذات 32 نقطة 23"/>
          <p:cNvSpPr/>
          <p:nvPr/>
        </p:nvSpPr>
        <p:spPr>
          <a:xfrm>
            <a:off x="4500562" y="6000768"/>
            <a:ext cx="320500" cy="398874"/>
          </a:xfrm>
          <a:prstGeom prst="star32">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sz="2000" b="1"/>
          </a:p>
        </p:txBody>
      </p:sp>
      <p:sp>
        <p:nvSpPr>
          <p:cNvPr id="25" name="نجمة ذات 32 نقطة 24"/>
          <p:cNvSpPr/>
          <p:nvPr/>
        </p:nvSpPr>
        <p:spPr>
          <a:xfrm>
            <a:off x="7643834" y="4214818"/>
            <a:ext cx="320500" cy="398874"/>
          </a:xfrm>
          <a:prstGeom prst="star32">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sz="2000" b="1"/>
          </a:p>
        </p:txBody>
      </p:sp>
      <p:sp>
        <p:nvSpPr>
          <p:cNvPr id="26" name="نجمة ذات 32 نقطة 25"/>
          <p:cNvSpPr/>
          <p:nvPr/>
        </p:nvSpPr>
        <p:spPr>
          <a:xfrm>
            <a:off x="4572000" y="4143380"/>
            <a:ext cx="320500" cy="398874"/>
          </a:xfrm>
          <a:prstGeom prst="star32">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sz="2000" b="1"/>
          </a:p>
        </p:txBody>
      </p:sp>
      <p:sp>
        <p:nvSpPr>
          <p:cNvPr id="27" name="مستطيل 26"/>
          <p:cNvSpPr/>
          <p:nvPr/>
        </p:nvSpPr>
        <p:spPr>
          <a:xfrm>
            <a:off x="6960119" y="928670"/>
            <a:ext cx="1314784" cy="400110"/>
          </a:xfrm>
          <a:prstGeom prst="rect">
            <a:avLst/>
          </a:prstGeom>
        </p:spPr>
        <p:txBody>
          <a:bodyPr wrap="none">
            <a:spAutoFit/>
          </a:bodyPr>
          <a:lstStyle/>
          <a:p>
            <a:r>
              <a:rPr lang="fr-FR" sz="2000" dirty="0" err="1" smtClean="0">
                <a:solidFill>
                  <a:srgbClr val="FF0000"/>
                </a:solidFill>
                <a:cs typeface="+mj-cs"/>
              </a:rPr>
              <a:t>Phenotype</a:t>
            </a:r>
            <a:endParaRPr lang="ar-SA" dirty="0">
              <a:solidFill>
                <a:srgbClr val="FF0000"/>
              </a:solidFill>
              <a:cs typeface="+mj-cs"/>
            </a:endParaRPr>
          </a:p>
        </p:txBody>
      </p:sp>
      <p:sp>
        <p:nvSpPr>
          <p:cNvPr id="28" name="مستطيل 27"/>
          <p:cNvSpPr/>
          <p:nvPr/>
        </p:nvSpPr>
        <p:spPr>
          <a:xfrm>
            <a:off x="118295" y="6488668"/>
            <a:ext cx="2356735" cy="400110"/>
          </a:xfrm>
          <a:prstGeom prst="rect">
            <a:avLst/>
          </a:prstGeom>
        </p:spPr>
        <p:txBody>
          <a:bodyPr wrap="none">
            <a:spAutoFit/>
          </a:bodyPr>
          <a:lstStyle/>
          <a:p>
            <a:pPr algn="l"/>
            <a:r>
              <a:rPr lang="fr-FR" sz="2000" dirty="0" err="1" smtClean="0">
                <a:solidFill>
                  <a:srgbClr val="FF0000"/>
                </a:solidFill>
                <a:cs typeface="+mj-cs"/>
              </a:rPr>
              <a:t>Genotype</a:t>
            </a:r>
            <a:r>
              <a:rPr lang="fr-FR" sz="2000" dirty="0" smtClean="0">
                <a:solidFill>
                  <a:srgbClr val="FF0000"/>
                </a:solidFill>
                <a:cs typeface="+mj-cs"/>
              </a:rPr>
              <a:t> </a:t>
            </a:r>
            <a:r>
              <a:rPr lang="ar-DZ" sz="2000" dirty="0" smtClean="0">
                <a:solidFill>
                  <a:srgbClr val="FF0000"/>
                </a:solidFill>
                <a:cs typeface="+mj-cs"/>
              </a:rPr>
              <a:t>النمط الوراثي</a:t>
            </a:r>
            <a:endParaRPr lang="ar-SA" sz="2000" dirty="0">
              <a:solidFill>
                <a:srgbClr val="FF0000"/>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P spid="7" grpId="0" animBg="1"/>
      <p:bldP spid="19" grpId="0" animBg="1"/>
      <p:bldP spid="20" grpId="0" animBg="1"/>
      <p:bldP spid="21" grpId="0" animBg="1"/>
      <p:bldP spid="23" grpId="0" animBg="1"/>
      <p:bldP spid="24"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801570" y="214290"/>
            <a:ext cx="4195187" cy="584775"/>
          </a:xfrm>
          <a:prstGeom prst="rect">
            <a:avLst/>
          </a:prstGeom>
          <a:noFill/>
        </p:spPr>
        <p:txBody>
          <a:bodyPr wrap="none" rtlCol="1">
            <a:spAutoFit/>
          </a:bodyPr>
          <a:lstStyle/>
          <a:p>
            <a:r>
              <a:rPr lang="ar-DZ" sz="3200" b="1" dirty="0" err="1" smtClean="0">
                <a:solidFill>
                  <a:srgbClr val="FF0000"/>
                </a:solidFill>
              </a:rPr>
              <a:t>الإلقاح</a:t>
            </a:r>
            <a:r>
              <a:rPr lang="ar-DZ" sz="3200" b="1" dirty="0" smtClean="0">
                <a:solidFill>
                  <a:srgbClr val="FF0000"/>
                </a:solidFill>
              </a:rPr>
              <a:t> الاختباري </a:t>
            </a:r>
            <a:r>
              <a:rPr lang="fr-FR" sz="3200" b="1" dirty="0" smtClean="0">
                <a:solidFill>
                  <a:srgbClr val="FF0000"/>
                </a:solidFill>
              </a:rPr>
              <a:t>Test-cross</a:t>
            </a:r>
            <a:endParaRPr lang="ar-SA" sz="2000" b="1" dirty="0">
              <a:solidFill>
                <a:srgbClr val="FF0000"/>
              </a:solidFill>
            </a:endParaRPr>
          </a:p>
        </p:txBody>
      </p:sp>
      <p:sp>
        <p:nvSpPr>
          <p:cNvPr id="3" name="مستطيل 2"/>
          <p:cNvSpPr/>
          <p:nvPr/>
        </p:nvSpPr>
        <p:spPr>
          <a:xfrm>
            <a:off x="0" y="1000108"/>
            <a:ext cx="9144000" cy="3108543"/>
          </a:xfrm>
          <a:prstGeom prst="rect">
            <a:avLst/>
          </a:prstGeom>
        </p:spPr>
        <p:txBody>
          <a:bodyPr wrap="square">
            <a:spAutoFit/>
          </a:bodyPr>
          <a:lstStyle/>
          <a:p>
            <a:pPr algn="just"/>
            <a:r>
              <a:rPr lang="ar-SA" sz="2800" b="1" dirty="0" smtClean="0"/>
              <a:t>في</a:t>
            </a:r>
            <a:r>
              <a:rPr lang="ar-DZ" sz="2800" b="1" dirty="0" smtClean="0"/>
              <a:t> علم الوراثة</a:t>
            </a:r>
            <a:r>
              <a:rPr lang="ar-SA" sz="2800" b="1" dirty="0" smtClean="0"/>
              <a:t>، التزاوج الاختباري أو التزاوج التجريبي هو تزاوج بين فرد بصفة سائدة مع فرد بصفة متنح</a:t>
            </a:r>
            <a:r>
              <a:rPr lang="ar-DZ" sz="2800" b="1" dirty="0" err="1" smtClean="0"/>
              <a:t>ية</a:t>
            </a:r>
            <a:r>
              <a:rPr lang="ar-SA" sz="2800" b="1" dirty="0" smtClean="0"/>
              <a:t>، تكمن أهميته في تحديد النمط الوراثي للفرد ذي الصفة السائدة</a:t>
            </a:r>
            <a:r>
              <a:rPr lang="ar-DZ" sz="2800" b="1" dirty="0" smtClean="0"/>
              <a:t>.</a:t>
            </a:r>
            <a:r>
              <a:rPr lang="ar-SA" sz="2800" b="1" dirty="0" smtClean="0"/>
              <a:t> وضع أساس هذا المصطلح </a:t>
            </a:r>
            <a:r>
              <a:rPr lang="ar-DZ" sz="2800" b="1" dirty="0" smtClean="0"/>
              <a:t>العالم </a:t>
            </a:r>
            <a:r>
              <a:rPr lang="ar-DZ" sz="2800" b="1" dirty="0" err="1" smtClean="0"/>
              <a:t>مندل</a:t>
            </a:r>
            <a:r>
              <a:rPr lang="ar-SA" sz="2800" b="1" dirty="0" smtClean="0"/>
              <a:t>، مثلاً إذا أُعطى التزاوج الاختباري جيلاً متجانساً بنسبة كاملة بمظهر سائد، يكون النمط الوراثي للفرد ذي المظهر السائد متشابه الاقتران، ينتمي لسلالة نقية. أما إذا أُعطى جيلاً غير متجانس 50% بمظهر سائد و50%  بمظهر متنحي، فيكون النمط الوراثي للفرد ذي المظهر السائد مختلف الاقتران ينتمي لسلالة هجينة.</a:t>
            </a:r>
            <a:endParaRPr lang="ar-SA"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13174</TotalTime>
  <Words>786</Words>
  <PresentationFormat>عرض على الشاشة (3:4)‏</PresentationFormat>
  <Paragraphs>107</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8</cp:revision>
  <dcterms:created xsi:type="dcterms:W3CDTF">2022-09-26T17:03:13Z</dcterms:created>
  <dcterms:modified xsi:type="dcterms:W3CDTF">2022-10-11T20:34:48Z</dcterms:modified>
</cp:coreProperties>
</file>