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2902-B475-417F-82DF-5F582C1329C8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4CE37-74D6-4682-9C26-4BDE46FA587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2902-B475-417F-82DF-5F582C1329C8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4CE37-74D6-4682-9C26-4BDE46FA587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2902-B475-417F-82DF-5F582C1329C8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4CE37-74D6-4682-9C26-4BDE46FA587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2902-B475-417F-82DF-5F582C1329C8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4CE37-74D6-4682-9C26-4BDE46FA587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2902-B475-417F-82DF-5F582C1329C8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4CE37-74D6-4682-9C26-4BDE46FA587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2902-B475-417F-82DF-5F582C1329C8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4CE37-74D6-4682-9C26-4BDE46FA587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2902-B475-417F-82DF-5F582C1329C8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4CE37-74D6-4682-9C26-4BDE46FA587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2902-B475-417F-82DF-5F582C1329C8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4CE37-74D6-4682-9C26-4BDE46FA587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2902-B475-417F-82DF-5F582C1329C8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4CE37-74D6-4682-9C26-4BDE46FA587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2902-B475-417F-82DF-5F582C1329C8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4CE37-74D6-4682-9C26-4BDE46FA587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22902-B475-417F-82DF-5F582C1329C8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4CE37-74D6-4682-9C26-4BDE46FA587E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22902-B475-417F-82DF-5F582C1329C8}" type="datetimeFigureOut">
              <a:rPr lang="ar-SA" smtClean="0"/>
              <a:pPr/>
              <a:t>08/21/1444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4CE37-74D6-4682-9C26-4BDE46FA587E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5400" b="1" dirty="0" smtClean="0">
                <a:solidFill>
                  <a:srgbClr val="00B0F0"/>
                </a:solidFill>
              </a:rPr>
              <a:t>Data Collection Tools</a:t>
            </a:r>
            <a:endParaRPr lang="ar-SA" sz="5400" b="1" dirty="0">
              <a:solidFill>
                <a:srgbClr val="00B0F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rtl="0"/>
            <a:r>
              <a:rPr lang="fr-FR" sz="4400" b="1" dirty="0" smtClean="0">
                <a:solidFill>
                  <a:srgbClr val="FF0000"/>
                </a:solidFill>
              </a:rPr>
              <a:t>2- The Interview</a:t>
            </a:r>
            <a:endParaRPr lang="ar-SA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pPr algn="l" rtl="0"/>
            <a:r>
              <a:rPr lang="fr-FR" b="1" dirty="0" smtClean="0">
                <a:solidFill>
                  <a:srgbClr val="0070C0"/>
                </a:solidFill>
              </a:rPr>
              <a:t>3- </a:t>
            </a:r>
            <a:r>
              <a:rPr lang="fr-FR" b="1" dirty="0" err="1" smtClean="0">
                <a:solidFill>
                  <a:srgbClr val="0070C0"/>
                </a:solidFill>
              </a:rPr>
              <a:t>Unstructured</a:t>
            </a:r>
            <a:r>
              <a:rPr lang="fr-FR" b="1" dirty="0" smtClean="0">
                <a:solidFill>
                  <a:srgbClr val="0070C0"/>
                </a:solidFill>
              </a:rPr>
              <a:t> Interview</a:t>
            </a:r>
            <a:endParaRPr lang="ar-SA" b="1" dirty="0">
              <a:solidFill>
                <a:srgbClr val="0070C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57850"/>
          </a:xfrm>
        </p:spPr>
        <p:txBody>
          <a:bodyPr>
            <a:normAutofit lnSpcReduction="10000"/>
          </a:bodyPr>
          <a:lstStyle/>
          <a:p>
            <a:pPr algn="just" rtl="0">
              <a:lnSpc>
                <a:spcPct val="150000"/>
              </a:lnSpc>
              <a:buNone/>
            </a:pPr>
            <a:r>
              <a:rPr lang="fr-FR" dirty="0" smtClean="0"/>
              <a:t>- </a:t>
            </a:r>
            <a:r>
              <a:rPr lang="fr-FR" b="1" dirty="0" smtClean="0"/>
              <a:t>The </a:t>
            </a:r>
            <a:r>
              <a:rPr lang="fr-FR" b="1" dirty="0" err="1" smtClean="0"/>
              <a:t>emphasis</a:t>
            </a:r>
            <a:r>
              <a:rPr lang="fr-FR" b="1" dirty="0" smtClean="0"/>
              <a:t> on the interview </a:t>
            </a:r>
            <a:r>
              <a:rPr lang="fr-FR" b="1" dirty="0" err="1" smtClean="0"/>
              <a:t>thoughts</a:t>
            </a:r>
            <a:r>
              <a:rPr lang="fr-FR" b="1" dirty="0" smtClean="0"/>
              <a:t>;</a:t>
            </a:r>
          </a:p>
          <a:p>
            <a:pPr algn="just" rtl="0">
              <a:lnSpc>
                <a:spcPct val="150000"/>
              </a:lnSpc>
              <a:buNone/>
            </a:pPr>
            <a:r>
              <a:rPr lang="fr-FR" b="1" dirty="0" smtClean="0"/>
              <a:t>- The interviewer </a:t>
            </a:r>
            <a:r>
              <a:rPr lang="fr-FR" b="1" dirty="0" err="1" smtClean="0"/>
              <a:t>prepares</a:t>
            </a:r>
            <a:r>
              <a:rPr lang="fr-FR" b="1" dirty="0" smtClean="0"/>
              <a:t> a </a:t>
            </a:r>
            <a:r>
              <a:rPr lang="fr-FR" b="1" dirty="0" err="1" smtClean="0"/>
              <a:t>list</a:t>
            </a:r>
            <a:r>
              <a:rPr lang="fr-FR" b="1" dirty="0" smtClean="0"/>
              <a:t> of questions;</a:t>
            </a:r>
          </a:p>
          <a:p>
            <a:pPr algn="just" rtl="0">
              <a:lnSpc>
                <a:spcPct val="150000"/>
              </a:lnSpc>
              <a:buFontTx/>
              <a:buChar char="-"/>
            </a:pPr>
            <a:r>
              <a:rPr lang="fr-FR" b="1" dirty="0" smtClean="0"/>
              <a:t>The interviewer probes </a:t>
            </a:r>
            <a:r>
              <a:rPr lang="fr-FR" b="1" dirty="0" err="1" smtClean="0"/>
              <a:t>following</a:t>
            </a:r>
            <a:r>
              <a:rPr lang="fr-FR" b="1" dirty="0" smtClean="0"/>
              <a:t> the </a:t>
            </a:r>
            <a:r>
              <a:rPr lang="fr-FR" b="1" dirty="0" err="1" smtClean="0"/>
              <a:t>interviewee’s</a:t>
            </a:r>
            <a:r>
              <a:rPr lang="fr-FR" b="1" dirty="0" smtClean="0"/>
              <a:t> </a:t>
            </a:r>
            <a:r>
              <a:rPr lang="fr-FR" b="1" dirty="0" err="1" smtClean="0"/>
              <a:t>response</a:t>
            </a:r>
            <a:r>
              <a:rPr lang="fr-FR" b="1" dirty="0" smtClean="0"/>
              <a:t>;</a:t>
            </a:r>
          </a:p>
          <a:p>
            <a:pPr algn="just" rtl="0">
              <a:lnSpc>
                <a:spcPct val="150000"/>
              </a:lnSpc>
              <a:buFontTx/>
              <a:buChar char="-"/>
            </a:pPr>
            <a:r>
              <a:rPr lang="fr-FR" b="1" dirty="0" smtClean="0"/>
              <a:t>More </a:t>
            </a:r>
            <a:r>
              <a:rPr lang="fr-FR" b="1" dirty="0" err="1" smtClean="0"/>
              <a:t>appropriate</a:t>
            </a:r>
            <a:r>
              <a:rPr lang="fr-FR" b="1" dirty="0" smtClean="0"/>
              <a:t> for qualitative </a:t>
            </a:r>
            <a:r>
              <a:rPr lang="fr-FR" b="1" dirty="0" err="1" smtClean="0"/>
              <a:t>research</a:t>
            </a:r>
            <a:r>
              <a:rPr lang="fr-FR" b="1" dirty="0" smtClean="0"/>
              <a:t>;</a:t>
            </a:r>
          </a:p>
          <a:p>
            <a:pPr algn="just" rtl="0">
              <a:lnSpc>
                <a:spcPct val="150000"/>
              </a:lnSpc>
              <a:buFontTx/>
              <a:buChar char="-"/>
            </a:pPr>
            <a:r>
              <a:rPr lang="fr-FR" b="1" dirty="0" smtClean="0"/>
              <a:t>The questions </a:t>
            </a:r>
            <a:r>
              <a:rPr lang="fr-FR" b="1" dirty="0" err="1" smtClean="0"/>
              <a:t>list</a:t>
            </a:r>
            <a:r>
              <a:rPr lang="fr-FR" b="1" dirty="0" smtClean="0"/>
              <a:t> ( the interview guide) </a:t>
            </a:r>
            <a:r>
              <a:rPr lang="fr-FR" b="1" dirty="0" err="1" smtClean="0"/>
              <a:t>is</a:t>
            </a:r>
            <a:r>
              <a:rPr lang="fr-FR" b="1" dirty="0" smtClean="0"/>
              <a:t> </a:t>
            </a:r>
            <a:r>
              <a:rPr lang="fr-FR" b="1" dirty="0" err="1" smtClean="0"/>
              <a:t>only</a:t>
            </a:r>
            <a:r>
              <a:rPr lang="fr-FR" b="1" dirty="0" smtClean="0"/>
              <a:t> an instrument.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l" rtl="0"/>
            <a:r>
              <a:rPr lang="fr-FR" b="1" dirty="0" err="1" smtClean="0">
                <a:solidFill>
                  <a:srgbClr val="92D050"/>
                </a:solidFill>
              </a:rPr>
              <a:t>Forms</a:t>
            </a:r>
            <a:r>
              <a:rPr lang="fr-FR" b="1" dirty="0" smtClean="0">
                <a:solidFill>
                  <a:srgbClr val="92D050"/>
                </a:solidFill>
              </a:rPr>
              <a:t> of interviews</a:t>
            </a:r>
            <a:endParaRPr lang="ar-SA" b="1" dirty="0">
              <a:solidFill>
                <a:srgbClr val="92D05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 algn="just" rtl="0">
              <a:lnSpc>
                <a:spcPct val="150000"/>
              </a:lnSpc>
              <a:buNone/>
            </a:pPr>
            <a:r>
              <a:rPr lang="fr-FR" b="1" dirty="0" smtClean="0"/>
              <a:t>1- </a:t>
            </a:r>
            <a:r>
              <a:rPr lang="fr-FR" b="1" dirty="0" smtClean="0">
                <a:solidFill>
                  <a:srgbClr val="C00000"/>
                </a:solidFill>
              </a:rPr>
              <a:t>One -</a:t>
            </a:r>
            <a:r>
              <a:rPr lang="fr-FR" b="1" dirty="0" smtClean="0">
                <a:solidFill>
                  <a:srgbClr val="C00000"/>
                </a:solidFill>
              </a:rPr>
              <a:t>to- One Interview</a:t>
            </a:r>
            <a:r>
              <a:rPr lang="fr-FR" b="1" dirty="0" smtClean="0"/>
              <a:t>: </a:t>
            </a:r>
            <a:r>
              <a:rPr lang="fr-FR" b="1" dirty="0" err="1" smtClean="0"/>
              <a:t>involves</a:t>
            </a:r>
            <a:r>
              <a:rPr lang="fr-FR" b="1" dirty="0" smtClean="0"/>
              <a:t> a meeting </a:t>
            </a:r>
            <a:r>
              <a:rPr lang="fr-FR" b="1" dirty="0" err="1" smtClean="0"/>
              <a:t>between</a:t>
            </a:r>
            <a:r>
              <a:rPr lang="fr-FR" b="1" dirty="0" smtClean="0"/>
              <a:t> one </a:t>
            </a:r>
            <a:r>
              <a:rPr lang="fr-FR" b="1" dirty="0" err="1" smtClean="0"/>
              <a:t>researcher</a:t>
            </a:r>
            <a:r>
              <a:rPr lang="fr-FR" b="1" dirty="0" smtClean="0"/>
              <a:t> and one informant.</a:t>
            </a:r>
          </a:p>
          <a:p>
            <a:pPr algn="just" rtl="0">
              <a:lnSpc>
                <a:spcPct val="150000"/>
              </a:lnSpc>
              <a:buNone/>
            </a:pPr>
            <a:r>
              <a:rPr lang="fr-FR" b="1" dirty="0" smtClean="0"/>
              <a:t>2- </a:t>
            </a:r>
            <a:r>
              <a:rPr lang="fr-FR" b="1" dirty="0" smtClean="0">
                <a:solidFill>
                  <a:srgbClr val="C00000"/>
                </a:solidFill>
              </a:rPr>
              <a:t>Group interviews</a:t>
            </a:r>
            <a:r>
              <a:rPr lang="fr-FR" b="1" dirty="0" smtClean="0"/>
              <a:t>: A meeting </a:t>
            </a:r>
            <a:r>
              <a:rPr lang="fr-FR" b="1" dirty="0" err="1" smtClean="0"/>
              <a:t>between</a:t>
            </a:r>
            <a:r>
              <a:rPr lang="fr-FR" b="1" dirty="0" smtClean="0"/>
              <a:t> one </a:t>
            </a:r>
            <a:r>
              <a:rPr lang="fr-FR" b="1" dirty="0" err="1" smtClean="0"/>
              <a:t>researcher</a:t>
            </a:r>
            <a:r>
              <a:rPr lang="fr-FR" b="1" dirty="0" smtClean="0"/>
              <a:t> a a group of </a:t>
            </a:r>
            <a:r>
              <a:rPr lang="fr-FR" b="1" dirty="0" err="1" smtClean="0"/>
              <a:t>interviewees</a:t>
            </a:r>
            <a:r>
              <a:rPr lang="fr-FR" b="1" dirty="0" smtClean="0"/>
              <a:t>;</a:t>
            </a:r>
          </a:p>
          <a:p>
            <a:pPr algn="just" rtl="0">
              <a:lnSpc>
                <a:spcPct val="150000"/>
              </a:lnSpc>
              <a:buNone/>
            </a:pPr>
            <a:r>
              <a:rPr lang="fr-FR" b="1" dirty="0" smtClean="0"/>
              <a:t>3- </a:t>
            </a:r>
            <a:r>
              <a:rPr lang="fr-FR" b="1" dirty="0" smtClean="0">
                <a:solidFill>
                  <a:srgbClr val="C00000"/>
                </a:solidFill>
              </a:rPr>
              <a:t>Focus </a:t>
            </a:r>
            <a:r>
              <a:rPr lang="fr-FR" b="1" smtClean="0">
                <a:solidFill>
                  <a:srgbClr val="C00000"/>
                </a:solidFill>
              </a:rPr>
              <a:t>Groups</a:t>
            </a:r>
            <a:r>
              <a:rPr lang="fr-FR" b="1" smtClean="0">
                <a:solidFill>
                  <a:srgbClr val="C00000"/>
                </a:solidFill>
              </a:rPr>
              <a:t>???</a:t>
            </a:r>
            <a:endParaRPr lang="fr-FR" b="1" dirty="0"/>
          </a:p>
          <a:p>
            <a:pPr algn="just" rtl="0">
              <a:lnSpc>
                <a:spcPct val="150000"/>
              </a:lnSpc>
              <a:buNone/>
            </a:pPr>
            <a:r>
              <a:rPr lang="fr-FR" b="1" dirty="0" smtClean="0"/>
              <a:t>All </a:t>
            </a:r>
            <a:r>
              <a:rPr lang="fr-FR" b="1" dirty="0" err="1" smtClean="0"/>
              <a:t>these</a:t>
            </a:r>
            <a:r>
              <a:rPr lang="fr-FR" b="1" dirty="0" smtClean="0"/>
              <a:t> </a:t>
            </a:r>
            <a:r>
              <a:rPr lang="fr-FR" b="1" dirty="0" err="1" smtClean="0"/>
              <a:t>can</a:t>
            </a:r>
            <a:r>
              <a:rPr lang="fr-FR" b="1" dirty="0" smtClean="0"/>
              <a:t> </a:t>
            </a:r>
            <a:r>
              <a:rPr lang="fr-FR" b="1" dirty="0" err="1" smtClean="0"/>
              <a:t>be</a:t>
            </a:r>
            <a:r>
              <a:rPr lang="fr-FR" b="1" dirty="0" smtClean="0"/>
              <a:t> in </a:t>
            </a:r>
            <a:r>
              <a:rPr lang="fr-FR" b="1" dirty="0" err="1" smtClean="0"/>
              <a:t>physical</a:t>
            </a:r>
            <a:r>
              <a:rPr lang="fr-FR" b="1" dirty="0" smtClean="0"/>
              <a:t> meeting or online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B050"/>
                </a:solidFill>
              </a:rPr>
              <a:t>A Good Questionnaire </a:t>
            </a:r>
            <a:r>
              <a:rPr lang="fr-FR" b="1" dirty="0" err="1" smtClean="0">
                <a:solidFill>
                  <a:srgbClr val="00B050"/>
                </a:solidFill>
              </a:rPr>
              <a:t>is</a:t>
            </a:r>
            <a:r>
              <a:rPr lang="fr-FR" dirty="0" smtClean="0"/>
              <a:t>…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285860"/>
            <a:ext cx="8686800" cy="5072098"/>
          </a:xfrm>
        </p:spPr>
        <p:txBody>
          <a:bodyPr>
            <a:normAutofit/>
          </a:bodyPr>
          <a:lstStyle/>
          <a:p>
            <a:pPr algn="just" rtl="0"/>
            <a:r>
              <a:rPr lang="en-US" b="1" dirty="0" smtClean="0"/>
              <a:t>It </a:t>
            </a:r>
            <a:r>
              <a:rPr lang="en-US" b="1" dirty="0"/>
              <a:t>deals with an important or significant topic. </a:t>
            </a:r>
          </a:p>
          <a:p>
            <a:pPr algn="just" rtl="0"/>
            <a:r>
              <a:rPr lang="en-US" b="1" dirty="0" smtClean="0"/>
              <a:t>Its </a:t>
            </a:r>
            <a:r>
              <a:rPr lang="en-US" b="1" dirty="0"/>
              <a:t>significance is carefully stated on the questionnaire itself or on its covering letter. </a:t>
            </a:r>
          </a:p>
          <a:p>
            <a:pPr algn="just" rtl="0"/>
            <a:r>
              <a:rPr lang="en-US" b="1" dirty="0" smtClean="0"/>
              <a:t> </a:t>
            </a:r>
            <a:r>
              <a:rPr lang="en-US" b="1" dirty="0"/>
              <a:t>It seeks only that data which cannot be obtained from the resources like books, reports and records. </a:t>
            </a:r>
          </a:p>
          <a:p>
            <a:pPr algn="just" rtl="0"/>
            <a:r>
              <a:rPr lang="en-US" b="1" dirty="0" smtClean="0"/>
              <a:t>It </a:t>
            </a:r>
            <a:r>
              <a:rPr lang="en-US" b="1" dirty="0"/>
              <a:t>is as short as possible, only long enough to get the essential data.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286412"/>
          </a:xfrm>
        </p:spPr>
        <p:txBody>
          <a:bodyPr/>
          <a:lstStyle/>
          <a:p>
            <a:pPr algn="just" rtl="0"/>
            <a:r>
              <a:rPr lang="en-US" b="1" dirty="0" smtClean="0"/>
              <a:t>It </a:t>
            </a:r>
            <a:r>
              <a:rPr lang="en-US" b="1" dirty="0"/>
              <a:t>is attractive in appearance, neatly arranged and clearly duplicated or printed. </a:t>
            </a:r>
          </a:p>
          <a:p>
            <a:pPr algn="just" rtl="0"/>
            <a:r>
              <a:rPr lang="en-US" b="1" dirty="0" smtClean="0"/>
              <a:t> </a:t>
            </a:r>
            <a:r>
              <a:rPr lang="en-US" b="1" dirty="0"/>
              <a:t>Directions are clear and complete, important terms are clarified. </a:t>
            </a:r>
          </a:p>
          <a:p>
            <a:pPr algn="just" rtl="0"/>
            <a:r>
              <a:rPr lang="en-US" b="1" dirty="0" smtClean="0"/>
              <a:t>The </a:t>
            </a:r>
            <a:r>
              <a:rPr lang="en-US" b="1" dirty="0"/>
              <a:t>questions are objective, with no clues, hints or suggestions. </a:t>
            </a:r>
          </a:p>
          <a:p>
            <a:pPr algn="just" rtl="0"/>
            <a:r>
              <a:rPr lang="en-US" b="1" dirty="0" smtClean="0"/>
              <a:t>Questions </a:t>
            </a:r>
            <a:r>
              <a:rPr lang="en-US" b="1" dirty="0"/>
              <a:t>are presented in a order from simple to complex. 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 lnSpcReduction="10000"/>
          </a:bodyPr>
          <a:lstStyle/>
          <a:p>
            <a:pPr algn="just" rtl="0">
              <a:lnSpc>
                <a:spcPct val="150000"/>
              </a:lnSpc>
            </a:pPr>
            <a:r>
              <a:rPr lang="en-US" b="1" dirty="0" smtClean="0"/>
              <a:t>Double </a:t>
            </a:r>
            <a:r>
              <a:rPr lang="en-US" b="1" dirty="0"/>
              <a:t>negatives, adverbs and descriptive adjectives are avoided. </a:t>
            </a:r>
          </a:p>
          <a:p>
            <a:pPr algn="just" rtl="0">
              <a:lnSpc>
                <a:spcPct val="150000"/>
              </a:lnSpc>
            </a:pPr>
            <a:r>
              <a:rPr lang="en-US" b="1" dirty="0"/>
              <a:t>10. The questions carry adequate number of alternatives. </a:t>
            </a:r>
          </a:p>
          <a:p>
            <a:pPr algn="just" rtl="0">
              <a:lnSpc>
                <a:spcPct val="150000"/>
              </a:lnSpc>
            </a:pPr>
            <a:r>
              <a:rPr lang="en-US" b="1" dirty="0"/>
              <a:t>11. It is easy to tabulate, summarize and interpret. 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pPr algn="l" rtl="0"/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fr-FR" sz="5400" b="1" dirty="0" smtClean="0">
                <a:solidFill>
                  <a:srgbClr val="C00000"/>
                </a:solidFill>
              </a:rPr>
              <a:t>2- The Interview</a:t>
            </a:r>
            <a:endParaRPr lang="ar-SA" sz="5400" b="1" dirty="0">
              <a:solidFill>
                <a:srgbClr val="C0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600200"/>
            <a:ext cx="8929718" cy="4525963"/>
          </a:xfrm>
        </p:spPr>
        <p:txBody>
          <a:bodyPr/>
          <a:lstStyle/>
          <a:p>
            <a:pPr algn="l" rtl="0">
              <a:buNone/>
            </a:pPr>
            <a:r>
              <a:rPr lang="fr-FR" b="1" dirty="0" err="1" smtClean="0">
                <a:solidFill>
                  <a:srgbClr val="00B050"/>
                </a:solidFill>
              </a:rPr>
              <a:t>Definition</a:t>
            </a:r>
            <a:r>
              <a:rPr lang="fr-FR" dirty="0" smtClean="0"/>
              <a:t>:</a:t>
            </a:r>
          </a:p>
          <a:p>
            <a:pPr algn="l" rtl="0">
              <a:lnSpc>
                <a:spcPct val="150000"/>
              </a:lnSpc>
              <a:buNone/>
            </a:pPr>
            <a:r>
              <a:rPr lang="en-US" dirty="0" smtClean="0"/>
              <a:t>     </a:t>
            </a:r>
            <a:r>
              <a:rPr lang="en-US" b="1" dirty="0" smtClean="0"/>
              <a:t>Interview </a:t>
            </a:r>
            <a:r>
              <a:rPr lang="en-US" b="1" dirty="0"/>
              <a:t>is a two way method which permits an exchange of ideas and information</a:t>
            </a:r>
            <a:r>
              <a:rPr lang="en-US" b="1" dirty="0" smtClean="0"/>
              <a:t>. “</a:t>
            </a:r>
            <a:r>
              <a:rPr lang="en-US" b="1" dirty="0"/>
              <a:t>Interviewing is fundamentally a process of social interaction.” </a:t>
            </a:r>
          </a:p>
          <a:p>
            <a:pPr rtl="0"/>
            <a:r>
              <a:rPr lang="en-US" b="1" i="1" dirty="0"/>
              <a:t>W. J. Goode &amp; P.K. </a:t>
            </a:r>
            <a:r>
              <a:rPr lang="en-US" b="1" i="1" dirty="0" err="1"/>
              <a:t>Hatt</a:t>
            </a:r>
            <a:endParaRPr lang="en-US" dirty="0"/>
          </a:p>
          <a:p>
            <a:pPr rtl="0"/>
            <a:r>
              <a:rPr lang="en-US" dirty="0"/>
              <a:t> </a:t>
            </a:r>
          </a:p>
          <a:p>
            <a:pPr algn="l" rtl="0"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pPr algn="just" rtl="0">
              <a:lnSpc>
                <a:spcPct val="200000"/>
              </a:lnSpc>
              <a:buNone/>
            </a:pPr>
            <a:r>
              <a:rPr lang="fr-FR" dirty="0" smtClean="0"/>
              <a:t>    </a:t>
            </a:r>
            <a:r>
              <a:rPr lang="fr-FR" b="1" dirty="0" smtClean="0"/>
              <a:t>The interview </a:t>
            </a:r>
            <a:r>
              <a:rPr lang="fr-FR" b="1" dirty="0" err="1" smtClean="0"/>
              <a:t>is</a:t>
            </a:r>
            <a:r>
              <a:rPr lang="fr-FR" b="1" dirty="0" smtClean="0"/>
              <a:t> a flexible data collection </a:t>
            </a:r>
            <a:r>
              <a:rPr lang="fr-FR" b="1" dirty="0" err="1" smtClean="0"/>
              <a:t>tool</a:t>
            </a:r>
            <a:r>
              <a:rPr lang="fr-FR" b="1" dirty="0" smtClean="0"/>
              <a:t> </a:t>
            </a:r>
            <a:r>
              <a:rPr lang="fr-FR" b="1" dirty="0" err="1" smtClean="0"/>
              <a:t>that</a:t>
            </a:r>
            <a:r>
              <a:rPr lang="fr-FR" b="1" dirty="0" smtClean="0"/>
              <a:t> </a:t>
            </a:r>
            <a:r>
              <a:rPr lang="fr-FR" b="1" dirty="0" err="1" smtClean="0"/>
              <a:t>enables</a:t>
            </a:r>
            <a:r>
              <a:rPr lang="fr-FR" b="1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multi-</a:t>
            </a:r>
            <a:r>
              <a:rPr lang="fr-FR" b="1" dirty="0" err="1" smtClean="0">
                <a:solidFill>
                  <a:srgbClr val="FF0000"/>
                </a:solidFill>
              </a:rPr>
              <a:t>sensory</a:t>
            </a:r>
            <a:r>
              <a:rPr lang="fr-FR" b="1" dirty="0" smtClean="0"/>
              <a:t> </a:t>
            </a:r>
            <a:r>
              <a:rPr lang="fr-FR" b="1" dirty="0" err="1" smtClean="0"/>
              <a:t>channels</a:t>
            </a:r>
            <a:r>
              <a:rPr lang="fr-FR" b="1" dirty="0" smtClean="0"/>
              <a:t> to </a:t>
            </a:r>
            <a:r>
              <a:rPr lang="fr-FR" b="1" dirty="0" err="1" smtClean="0"/>
              <a:t>be</a:t>
            </a:r>
            <a:r>
              <a:rPr lang="fr-FR" b="1" dirty="0" smtClean="0"/>
              <a:t> </a:t>
            </a:r>
            <a:r>
              <a:rPr lang="fr-FR" b="1" dirty="0" err="1" smtClean="0"/>
              <a:t>used</a:t>
            </a:r>
            <a:r>
              <a:rPr lang="fr-FR" b="1" dirty="0" smtClean="0"/>
              <a:t>:  verbal, non- verbal, </a:t>
            </a:r>
            <a:r>
              <a:rPr lang="fr-FR" b="1" dirty="0" err="1" smtClean="0"/>
              <a:t>spoken</a:t>
            </a:r>
            <a:r>
              <a:rPr lang="fr-FR" b="1" dirty="0" smtClean="0"/>
              <a:t> and </a:t>
            </a:r>
            <a:r>
              <a:rPr lang="fr-FR" b="1" dirty="0" err="1" smtClean="0"/>
              <a:t>heard</a:t>
            </a:r>
            <a:r>
              <a:rPr lang="fr-FR" b="1" dirty="0" smtClean="0"/>
              <a:t>.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fr-FR" b="1" dirty="0" smtClean="0">
                <a:solidFill>
                  <a:srgbClr val="FF0000"/>
                </a:solidFill>
              </a:rPr>
              <a:t>In the interview</a:t>
            </a:r>
            <a:r>
              <a:rPr lang="fr-FR" dirty="0" smtClean="0">
                <a:solidFill>
                  <a:srgbClr val="FF0000"/>
                </a:solidFill>
              </a:rPr>
              <a:t>…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72098"/>
          </a:xfrm>
        </p:spPr>
        <p:txBody>
          <a:bodyPr>
            <a:normAutofit fontScale="92500" lnSpcReduction="10000"/>
          </a:bodyPr>
          <a:lstStyle/>
          <a:p>
            <a:pPr algn="just" rtl="0">
              <a:lnSpc>
                <a:spcPct val="150000"/>
              </a:lnSpc>
            </a:pPr>
            <a:r>
              <a:rPr lang="en-US" b="1" dirty="0"/>
              <a:t>A rapport is established between the interviewer and the interviewee.</a:t>
            </a:r>
          </a:p>
          <a:p>
            <a:pPr lvl="0" algn="just" rtl="0">
              <a:lnSpc>
                <a:spcPct val="150000"/>
              </a:lnSpc>
            </a:pPr>
            <a:r>
              <a:rPr lang="en-US" b="1" dirty="0"/>
              <a:t>Social and cultural barriers are removed;</a:t>
            </a:r>
          </a:p>
          <a:p>
            <a:pPr lvl="0" algn="just" rtl="0">
              <a:lnSpc>
                <a:spcPct val="150000"/>
              </a:lnSpc>
            </a:pPr>
            <a:r>
              <a:rPr lang="en-US" b="1" dirty="0"/>
              <a:t>Free mutual  </a:t>
            </a:r>
            <a:r>
              <a:rPr lang="en-US" b="1" dirty="0" smtClean="0"/>
              <a:t>flow of </a:t>
            </a:r>
            <a:r>
              <a:rPr lang="en-US" b="1" dirty="0"/>
              <a:t>ideas,</a:t>
            </a:r>
          </a:p>
          <a:p>
            <a:pPr lvl="0" algn="just" rtl="0">
              <a:lnSpc>
                <a:spcPct val="150000"/>
              </a:lnSpc>
            </a:pPr>
            <a:r>
              <a:rPr lang="en-US" b="1" dirty="0"/>
              <a:t>Both </a:t>
            </a:r>
            <a:r>
              <a:rPr lang="en-US" b="1" dirty="0" smtClean="0"/>
              <a:t>sides </a:t>
            </a:r>
            <a:r>
              <a:rPr lang="en-US" b="1" dirty="0"/>
              <a:t>create their respective impressions about each other;</a:t>
            </a:r>
          </a:p>
          <a:p>
            <a:pPr lvl="0" algn="just" rtl="0">
              <a:lnSpc>
                <a:spcPct val="150000"/>
              </a:lnSpc>
            </a:pPr>
            <a:r>
              <a:rPr lang="en-US" b="1" dirty="0"/>
              <a:t>The debate brings the subject to its </a:t>
            </a:r>
            <a:r>
              <a:rPr lang="en-US" b="1" dirty="0" smtClean="0"/>
              <a:t>depth.</a:t>
            </a:r>
            <a:endParaRPr lang="en-US" b="1" dirty="0"/>
          </a:p>
          <a:p>
            <a:pPr algn="l" rtl="0">
              <a:buNone/>
            </a:pP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Types of Interviews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 fontScale="92500" lnSpcReduction="10000"/>
          </a:bodyPr>
          <a:lstStyle/>
          <a:p>
            <a:pPr algn="just" rtl="0">
              <a:lnSpc>
                <a:spcPct val="150000"/>
              </a:lnSpc>
              <a:buNone/>
            </a:pPr>
            <a:r>
              <a:rPr lang="fr-FR" dirty="0" smtClean="0"/>
              <a:t>1- </a:t>
            </a:r>
            <a:r>
              <a:rPr lang="fr-FR" b="1" dirty="0" err="1" smtClean="0">
                <a:solidFill>
                  <a:srgbClr val="0070C0"/>
                </a:solidFill>
              </a:rPr>
              <a:t>Structured</a:t>
            </a:r>
            <a:r>
              <a:rPr lang="fr-FR" b="1" dirty="0" smtClean="0">
                <a:solidFill>
                  <a:srgbClr val="0070C0"/>
                </a:solidFill>
              </a:rPr>
              <a:t> Interview:</a:t>
            </a:r>
            <a:r>
              <a:rPr lang="fr-FR" b="1" dirty="0" smtClean="0"/>
              <a:t> It </a:t>
            </a:r>
            <a:r>
              <a:rPr lang="fr-FR" b="1" dirty="0" err="1" smtClean="0"/>
              <a:t>is</a:t>
            </a:r>
            <a:r>
              <a:rPr lang="fr-FR" b="1" dirty="0" smtClean="0"/>
              <a:t> </a:t>
            </a:r>
            <a:r>
              <a:rPr lang="fr-FR" b="1" dirty="0" err="1" smtClean="0"/>
              <a:t>like</a:t>
            </a:r>
            <a:r>
              <a:rPr lang="fr-FR" b="1" dirty="0" smtClean="0"/>
              <a:t> a questionnaire, but </a:t>
            </a:r>
            <a:r>
              <a:rPr lang="fr-FR" b="1" dirty="0" err="1" smtClean="0"/>
              <a:t>administered</a:t>
            </a:r>
            <a:r>
              <a:rPr lang="fr-FR" b="1" dirty="0" smtClean="0"/>
              <a:t> </a:t>
            </a:r>
            <a:r>
              <a:rPr lang="fr-FR" b="1" dirty="0" err="1" smtClean="0"/>
              <a:t>orally</a:t>
            </a:r>
            <a:r>
              <a:rPr lang="fr-FR" b="1" dirty="0" smtClean="0"/>
              <a:t>.</a:t>
            </a:r>
          </a:p>
          <a:p>
            <a:pPr algn="just" rtl="0">
              <a:lnSpc>
                <a:spcPct val="150000"/>
              </a:lnSpc>
              <a:buFontTx/>
              <a:buChar char="-"/>
            </a:pPr>
            <a:r>
              <a:rPr lang="fr-FR" b="1" dirty="0" smtClean="0"/>
              <a:t>The interviewer </a:t>
            </a:r>
            <a:r>
              <a:rPr lang="fr-FR" b="1" dirty="0" err="1" smtClean="0"/>
              <a:t>prepares</a:t>
            </a:r>
            <a:r>
              <a:rPr lang="fr-FR" b="1" dirty="0" smtClean="0"/>
              <a:t> a </a:t>
            </a:r>
            <a:r>
              <a:rPr lang="fr-FR" b="1" dirty="0" err="1" smtClean="0"/>
              <a:t>list</a:t>
            </a:r>
            <a:r>
              <a:rPr lang="fr-FR" b="1" dirty="0" smtClean="0"/>
              <a:t> of questions;</a:t>
            </a:r>
          </a:p>
          <a:p>
            <a:pPr algn="just" rtl="0">
              <a:lnSpc>
                <a:spcPct val="150000"/>
              </a:lnSpc>
              <a:buFontTx/>
              <a:buChar char="-"/>
            </a:pPr>
            <a:r>
              <a:rPr lang="fr-FR" b="1" dirty="0" err="1" smtClean="0"/>
              <a:t>Strictly</a:t>
            </a:r>
            <a:r>
              <a:rPr lang="fr-FR" b="1" dirty="0" smtClean="0"/>
              <a:t> </a:t>
            </a:r>
            <a:r>
              <a:rPr lang="fr-FR" b="1" dirty="0" err="1" smtClean="0"/>
              <a:t>follows</a:t>
            </a:r>
            <a:r>
              <a:rPr lang="fr-FR" b="1" dirty="0" smtClean="0"/>
              <a:t> the </a:t>
            </a:r>
            <a:r>
              <a:rPr lang="fr-FR" b="1" dirty="0" err="1" smtClean="0"/>
              <a:t>order</a:t>
            </a:r>
            <a:r>
              <a:rPr lang="fr-FR" b="1" dirty="0" smtClean="0"/>
              <a:t> of questions:</a:t>
            </a:r>
          </a:p>
          <a:p>
            <a:pPr algn="just" rtl="0">
              <a:lnSpc>
                <a:spcPct val="150000"/>
              </a:lnSpc>
              <a:buFontTx/>
              <a:buChar char="-"/>
            </a:pPr>
            <a:r>
              <a:rPr lang="fr-FR" b="1" dirty="0" smtClean="0"/>
              <a:t>No probes;</a:t>
            </a:r>
          </a:p>
          <a:p>
            <a:pPr algn="just" rtl="0">
              <a:lnSpc>
                <a:spcPct val="150000"/>
              </a:lnSpc>
              <a:buFontTx/>
              <a:buChar char="-"/>
            </a:pPr>
            <a:r>
              <a:rPr lang="fr-FR" b="1" dirty="0" smtClean="0"/>
              <a:t>More </a:t>
            </a:r>
            <a:r>
              <a:rPr lang="fr-FR" b="1" dirty="0" err="1" smtClean="0"/>
              <a:t>appropriate</a:t>
            </a:r>
            <a:r>
              <a:rPr lang="fr-FR" b="1" dirty="0" smtClean="0"/>
              <a:t> in quantitative </a:t>
            </a:r>
            <a:r>
              <a:rPr lang="fr-FR" b="1" dirty="0" err="1" smtClean="0"/>
              <a:t>research</a:t>
            </a:r>
            <a:r>
              <a:rPr lang="fr-FR" b="1" dirty="0" smtClean="0"/>
              <a:t>;</a:t>
            </a:r>
          </a:p>
          <a:p>
            <a:pPr algn="just" rtl="0">
              <a:lnSpc>
                <a:spcPct val="150000"/>
              </a:lnSpc>
              <a:buFontTx/>
              <a:buChar char="-"/>
            </a:pPr>
            <a:r>
              <a:rPr lang="fr-FR" b="1" dirty="0" smtClean="0"/>
              <a:t>It uses an interview </a:t>
            </a:r>
            <a:r>
              <a:rPr lang="fr-FR" b="1" dirty="0" err="1" smtClean="0"/>
              <a:t>schedule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pPr algn="l" rtl="0"/>
            <a:r>
              <a:rPr lang="fr-FR" b="1" dirty="0" smtClean="0">
                <a:solidFill>
                  <a:srgbClr val="0070C0"/>
                </a:solidFill>
              </a:rPr>
              <a:t>2- Semi-</a:t>
            </a:r>
            <a:r>
              <a:rPr lang="fr-FR" b="1" dirty="0" err="1" smtClean="0">
                <a:solidFill>
                  <a:srgbClr val="0070C0"/>
                </a:solidFill>
              </a:rPr>
              <a:t>Structured</a:t>
            </a:r>
            <a:r>
              <a:rPr lang="fr-FR" b="1" dirty="0" smtClean="0">
                <a:solidFill>
                  <a:srgbClr val="0070C0"/>
                </a:solidFill>
              </a:rPr>
              <a:t> Interview</a:t>
            </a:r>
            <a:endParaRPr lang="ar-SA" b="1" dirty="0">
              <a:solidFill>
                <a:srgbClr val="0070C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pPr algn="just" rtl="0">
              <a:lnSpc>
                <a:spcPct val="150000"/>
              </a:lnSpc>
            </a:pPr>
            <a:r>
              <a:rPr lang="fr-FR" b="1" dirty="0" smtClean="0"/>
              <a:t>The interviewer </a:t>
            </a:r>
            <a:r>
              <a:rPr lang="fr-FR" b="1" dirty="0" err="1" smtClean="0"/>
              <a:t>also</a:t>
            </a:r>
            <a:r>
              <a:rPr lang="fr-FR" b="1" dirty="0" smtClean="0"/>
              <a:t> has a </a:t>
            </a:r>
            <a:r>
              <a:rPr lang="fr-FR" b="1" dirty="0" err="1" smtClean="0"/>
              <a:t>list</a:t>
            </a:r>
            <a:r>
              <a:rPr lang="fr-FR" b="1" dirty="0" smtClean="0"/>
              <a:t> of questions to pose;</a:t>
            </a:r>
          </a:p>
          <a:p>
            <a:pPr algn="just" rtl="0">
              <a:lnSpc>
                <a:spcPct val="150000"/>
              </a:lnSpc>
            </a:pPr>
            <a:r>
              <a:rPr lang="fr-FR" b="1" dirty="0" smtClean="0"/>
              <a:t>But </a:t>
            </a:r>
            <a:r>
              <a:rPr lang="fr-FR" b="1" dirty="0" err="1" smtClean="0"/>
              <a:t>it</a:t>
            </a:r>
            <a:r>
              <a:rPr lang="fr-FR" b="1" dirty="0" smtClean="0"/>
              <a:t> </a:t>
            </a:r>
            <a:r>
              <a:rPr lang="fr-FR" b="1" dirty="0" err="1" smtClean="0"/>
              <a:t>allows</a:t>
            </a:r>
            <a:r>
              <a:rPr lang="fr-FR" b="1" dirty="0" smtClean="0"/>
              <a:t> the interviewer to </a:t>
            </a:r>
            <a:r>
              <a:rPr lang="fr-FR" b="1" dirty="0" err="1" smtClean="0"/>
              <a:t>be</a:t>
            </a:r>
            <a:r>
              <a:rPr lang="fr-FR" b="1" dirty="0" smtClean="0"/>
              <a:t> flexible in the </a:t>
            </a:r>
            <a:r>
              <a:rPr lang="fr-FR" b="1" dirty="0" err="1" smtClean="0"/>
              <a:t>order</a:t>
            </a:r>
            <a:r>
              <a:rPr lang="fr-FR" b="1" dirty="0" smtClean="0"/>
              <a:t> of QQ;</a:t>
            </a:r>
          </a:p>
          <a:p>
            <a:pPr algn="just" rtl="0">
              <a:lnSpc>
                <a:spcPct val="150000"/>
              </a:lnSpc>
            </a:pPr>
            <a:r>
              <a:rPr lang="fr-FR" b="1" dirty="0" err="1" smtClean="0"/>
              <a:t>Allows</a:t>
            </a:r>
            <a:r>
              <a:rPr lang="fr-FR" b="1" dirty="0" smtClean="0"/>
              <a:t> the </a:t>
            </a:r>
            <a:r>
              <a:rPr lang="fr-FR" b="1" dirty="0" err="1" smtClean="0"/>
              <a:t>interviewee</a:t>
            </a:r>
            <a:r>
              <a:rPr lang="fr-FR" b="1" dirty="0" smtClean="0"/>
              <a:t> to </a:t>
            </a:r>
            <a:r>
              <a:rPr lang="fr-FR" b="1" dirty="0" err="1" smtClean="0"/>
              <a:t>elaborate</a:t>
            </a:r>
            <a:r>
              <a:rPr lang="fr-FR" b="1" dirty="0" smtClean="0"/>
              <a:t> </a:t>
            </a:r>
            <a:r>
              <a:rPr lang="fr-FR" b="1" dirty="0" err="1" smtClean="0"/>
              <a:t>their</a:t>
            </a:r>
            <a:r>
              <a:rPr lang="fr-FR" b="1" dirty="0" smtClean="0"/>
              <a:t> point of </a:t>
            </a:r>
            <a:r>
              <a:rPr lang="fr-FR" b="1" dirty="0" err="1" smtClean="0"/>
              <a:t>interest</a:t>
            </a:r>
            <a:endParaRPr lang="ar-SA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444</Words>
  <Application>Microsoft Office PowerPoint</Application>
  <PresentationFormat>عرض على الشاشة (3:4)‏</PresentationFormat>
  <Paragraphs>49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سمة Office</vt:lpstr>
      <vt:lpstr>Data Collection Tools</vt:lpstr>
      <vt:lpstr>A Good Questionnaire is…</vt:lpstr>
      <vt:lpstr>الشريحة 3</vt:lpstr>
      <vt:lpstr>الشريحة 4</vt:lpstr>
      <vt:lpstr>2- The Interview</vt:lpstr>
      <vt:lpstr>الشريحة 6</vt:lpstr>
      <vt:lpstr>In the interview…</vt:lpstr>
      <vt:lpstr>Types of Interviews</vt:lpstr>
      <vt:lpstr>2- Semi-Structured Interview</vt:lpstr>
      <vt:lpstr>3- Unstructured Interview</vt:lpstr>
      <vt:lpstr>Forms of interviews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Collection Tools</dc:title>
  <dc:creator>usert</dc:creator>
  <cp:lastModifiedBy>usert</cp:lastModifiedBy>
  <cp:revision>20</cp:revision>
  <dcterms:created xsi:type="dcterms:W3CDTF">2023-02-20T04:06:09Z</dcterms:created>
  <dcterms:modified xsi:type="dcterms:W3CDTF">2023-03-13T18:51:32Z</dcterms:modified>
</cp:coreProperties>
</file>