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3" r:id="rId11"/>
    <p:sldId id="264" r:id="rId12"/>
    <p:sldId id="282" r:id="rId13"/>
    <p:sldId id="283" r:id="rId14"/>
    <p:sldId id="284" r:id="rId15"/>
    <p:sldId id="265" r:id="rId16"/>
    <p:sldId id="285" r:id="rId17"/>
    <p:sldId id="286" r:id="rId18"/>
    <p:sldId id="266" r:id="rId19"/>
    <p:sldId id="287" r:id="rId20"/>
    <p:sldId id="267" r:id="rId21"/>
    <p:sldId id="300" r:id="rId22"/>
    <p:sldId id="293" r:id="rId23"/>
    <p:sldId id="295" r:id="rId24"/>
    <p:sldId id="294" r:id="rId25"/>
    <p:sldId id="297" r:id="rId26"/>
    <p:sldId id="301" r:id="rId27"/>
    <p:sldId id="298" r:id="rId28"/>
    <p:sldId id="299" r:id="rId29"/>
    <p:sldId id="290" r:id="rId30"/>
    <p:sldId id="269" r:id="rId31"/>
    <p:sldId id="307" r:id="rId32"/>
    <p:sldId id="308" r:id="rId33"/>
    <p:sldId id="309" r:id="rId34"/>
    <p:sldId id="291" r:id="rId35"/>
    <p:sldId id="292" r:id="rId36"/>
    <p:sldId id="310" r:id="rId37"/>
    <p:sldId id="311" r:id="rId38"/>
    <p:sldId id="312" r:id="rId39"/>
    <p:sldId id="313" r:id="rId40"/>
    <p:sldId id="306" r:id="rId41"/>
    <p:sldId id="323" r:id="rId42"/>
    <p:sldId id="324" r:id="rId43"/>
    <p:sldId id="270" r:id="rId44"/>
    <p:sldId id="271" r:id="rId45"/>
    <p:sldId id="302" r:id="rId46"/>
    <p:sldId id="272" r:id="rId47"/>
    <p:sldId id="273" r:id="rId48"/>
    <p:sldId id="274" r:id="rId49"/>
    <p:sldId id="303" r:id="rId50"/>
    <p:sldId id="304" r:id="rId51"/>
    <p:sldId id="305" r:id="rId52"/>
    <p:sldId id="275" r:id="rId53"/>
    <p:sldId id="276" r:id="rId54"/>
    <p:sldId id="314" r:id="rId55"/>
    <p:sldId id="315" r:id="rId56"/>
    <p:sldId id="316" r:id="rId57"/>
    <p:sldId id="317" r:id="rId58"/>
    <p:sldId id="32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7" autoAdjust="0"/>
  </p:normalViewPr>
  <p:slideViewPr>
    <p:cSldViewPr>
      <p:cViewPr>
        <p:scale>
          <a:sx n="72" d="100"/>
          <a:sy n="72" d="100"/>
        </p:scale>
        <p:origin x="-124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E3FFFE-04B6-4168-B1AC-3529F94F492C}" type="datetimeFigureOut">
              <a:rPr lang="ar-DZ" smtClean="0"/>
              <a:t>26-08-1443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CDCA49-4684-4CC5-AE58-A97FF9139A7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26920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8.wdp"/><Relationship Id="rId3" Type="http://schemas.microsoft.com/office/2007/relationships/hdphoto" Target="../media/hdphoto14.wdp"/><Relationship Id="rId7" Type="http://schemas.microsoft.com/office/2007/relationships/hdphoto" Target="../media/hdphoto15.wdp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7.wdp"/><Relationship Id="rId5" Type="http://schemas.openxmlformats.org/officeDocument/2006/relationships/image" Target="../media/image35.png"/><Relationship Id="rId15" Type="http://schemas.microsoft.com/office/2007/relationships/hdphoto" Target="../media/hdphoto19.wdp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20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12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microsoft.com/office/2007/relationships/hdphoto" Target="../media/hdphoto22.wdp"/><Relationship Id="rId10" Type="http://schemas.microsoft.com/office/2007/relationships/hdphoto" Target="../media/hdphoto24.wdp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5.wdp"/><Relationship Id="rId7" Type="http://schemas.openxmlformats.org/officeDocument/2006/relationships/image" Target="../media/image61.png"/><Relationship Id="rId12" Type="http://schemas.microsoft.com/office/2007/relationships/hdphoto" Target="../media/hdphoto29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microsoft.com/office/2007/relationships/hdphoto" Target="../media/hdphoto28.wdp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microsoft.com/office/2007/relationships/hdphoto" Target="../media/hdphoto30.wdp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microsoft.com/office/2007/relationships/hdphoto" Target="../media/hdphoto31.wdp"/><Relationship Id="rId10" Type="http://schemas.microsoft.com/office/2007/relationships/hdphoto" Target="../media/hdphoto33.wdp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microsoft.com/office/2007/relationships/hdphoto" Target="../media/hdphoto34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7.wdp"/><Relationship Id="rId5" Type="http://schemas.openxmlformats.org/officeDocument/2006/relationships/image" Target="../media/image77.png"/><Relationship Id="rId4" Type="http://schemas.microsoft.com/office/2007/relationships/hdphoto" Target="../media/hdphoto36.wdp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0.wdp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2.wdp"/><Relationship Id="rId5" Type="http://schemas.openxmlformats.org/officeDocument/2006/relationships/image" Target="../media/image84.png"/><Relationship Id="rId4" Type="http://schemas.microsoft.com/office/2007/relationships/hdphoto" Target="../media/hdphoto41.wdp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microsoft.com/office/2007/relationships/hdphoto" Target="../media/hdphoto43.wdp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4.wdp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6.wdp"/><Relationship Id="rId3" Type="http://schemas.microsoft.com/office/2007/relationships/hdphoto" Target="../media/hdphoto45.wdp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46.wdp"/><Relationship Id="rId3" Type="http://schemas.microsoft.com/office/2007/relationships/hdphoto" Target="../media/hdphoto47.wdp"/><Relationship Id="rId7" Type="http://schemas.openxmlformats.org/officeDocument/2006/relationships/image" Target="../media/image9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4.png"/><Relationship Id="rId7" Type="http://schemas.microsoft.com/office/2007/relationships/hdphoto" Target="../media/hdphoto49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microsoft.com/office/2007/relationships/hdphoto" Target="../media/hdphoto4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microsoft.com/office/2007/relationships/hdphoto" Target="../media/hdphoto49.wdp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0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1.wdp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microsoft.com/office/2007/relationships/hdphoto" Target="../media/hdphoto53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microsoft.com/office/2007/relationships/hdphoto" Target="../media/hdphoto52.wdp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microsoft.com/office/2007/relationships/hdphoto" Target="../media/hdphoto5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microsoft.com/office/2007/relationships/hdphoto" Target="../media/hdphoto55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6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7.wdp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8.wdp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60.wdp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1.wdp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62.wdp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63.wdp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4.wdp"/><Relationship Id="rId4" Type="http://schemas.openxmlformats.org/officeDocument/2006/relationships/image" Target="../media/image140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65.wdp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135641" y="2401181"/>
            <a:ext cx="4417788" cy="760237"/>
          </a:xfrm>
          <a:prstGeom prst="roundRect">
            <a:avLst>
              <a:gd name="adj" fmla="val 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6622" tIns="38311" rIns="76622" bIns="38311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LANGAGE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anmoveba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209743" y="2399418"/>
            <a:ext cx="6864723" cy="7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3" descr="anmoveba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163517" y="3122435"/>
            <a:ext cx="6864723" cy="779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1641" y="81734"/>
            <a:ext cx="6551613" cy="81359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fr-FR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sz="1200" dirty="0">
                <a:solidFill>
                  <a:schemeClr val="tx1"/>
                </a:solidFill>
              </a:rPr>
              <a:t>RÉPUBLIQUE ALGÉRIENNE DÉMOCRATIQUE ET POPULAIRE</a:t>
            </a:r>
          </a:p>
          <a:p>
            <a:pPr algn="ctr">
              <a:defRPr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ministère de l’enseignement supérieur et de la recherche scientifique</a:t>
            </a:r>
            <a:b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université Echahid Hamma Lakhdar d'el oued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3376" y="803447"/>
            <a:ext cx="636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/>
              <a:t>FACULTE DE TECHNOLOGIE</a:t>
            </a:r>
          </a:p>
          <a:p>
            <a:pPr algn="ctr"/>
            <a:r>
              <a:rPr lang="fr-FR" sz="1400" b="1" cap="small" dirty="0"/>
              <a:t>1ere ANNEE LMD SCIENCES ET TECHNIQUES</a:t>
            </a:r>
          </a:p>
        </p:txBody>
      </p:sp>
      <p:pic>
        <p:nvPicPr>
          <p:cNvPr id="9" name="Image 1" descr="الوصف: Nouvelle image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16268" b="16711"/>
          <a:stretch/>
        </p:blipFill>
        <p:spPr bwMode="auto">
          <a:xfrm>
            <a:off x="110567" y="150384"/>
            <a:ext cx="1142284" cy="13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758987" y="417189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Dr SETTOU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Tarablesse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34" charset="0"/>
              <a:cs typeface="Shruti" pitchFamily="34" charset="0"/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subTitle" idx="1"/>
          </p:nvPr>
        </p:nvSpPr>
        <p:spPr>
          <a:xfrm>
            <a:off x="2420485" y="6248400"/>
            <a:ext cx="3848100" cy="457200"/>
          </a:xfrm>
        </p:spPr>
        <p:txBody>
          <a:bodyPr>
            <a:normAutofit/>
          </a:bodyPr>
          <a:lstStyle>
            <a:extLst/>
          </a:lstStyle>
          <a:p>
            <a:pPr lvl="0" algn="ctr">
              <a:defRPr/>
            </a:pPr>
            <a:r>
              <a:rPr lang="en-US" sz="2000" b="1" i="1" dirty="0" smtClean="0">
                <a:solidFill>
                  <a:schemeClr val="tx1"/>
                </a:solidFill>
              </a:rPr>
              <a:t>Année </a:t>
            </a:r>
            <a:r>
              <a:rPr sz="2000" b="1" i="1" dirty="0" smtClean="0">
                <a:solidFill>
                  <a:schemeClr val="tx1"/>
                </a:solidFill>
              </a:rPr>
              <a:t>Universitaire </a:t>
            </a:r>
            <a:r>
              <a:rPr lang="fr-FR" sz="2000" b="1" i="1" dirty="0" smtClean="0">
                <a:solidFill>
                  <a:schemeClr val="tx1"/>
                </a:solidFill>
              </a:rPr>
              <a:t>2021 - 2022</a:t>
            </a:r>
            <a:endParaRPr sz="2000" b="1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8745" y="1610380"/>
            <a:ext cx="4464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COURS D’INFORMATIQUE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4896" y="34245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COUR  2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953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objectifs de </a:t>
            </a:r>
            <a:r>
              <a:rPr lang="fr-FR" b="1" dirty="0" smtClean="0"/>
              <a:t>ces cours sont :</a:t>
            </a:r>
            <a:endParaRPr lang="fr-FR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Être capable de traduire un algorithme en programme exécutable par une machine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Maîtriser un langage de programmation, en l’occurrence, le langage C</a:t>
            </a:r>
            <a:endParaRPr lang="ar-DZ" b="1" dirty="0"/>
          </a:p>
        </p:txBody>
      </p:sp>
    </p:spTree>
    <p:extLst>
      <p:ext uri="{BB962C8B-B14F-4D97-AF65-F5344CB8AC3E}">
        <p14:creationId xmlns:p14="http://schemas.microsoft.com/office/powerpoint/2010/main" val="20157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08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3696" y="1219200"/>
            <a:ext cx="741790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Écrire un programme qui affiche la table de multiplication d'un nombre donné par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l’utilisateur entre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et 10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35255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85800" y="2544692"/>
            <a:ext cx="2045455" cy="3791308"/>
            <a:chOff x="685800" y="2544692"/>
            <a:chExt cx="2045455" cy="3791308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53759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1137330" y="2544692"/>
              <a:ext cx="1112806" cy="3791308"/>
              <a:chOff x="1137330" y="2544692"/>
              <a:chExt cx="1112806" cy="3791308"/>
            </a:xfrm>
          </p:grpSpPr>
          <p:cxnSp>
            <p:nvCxnSpPr>
              <p:cNvPr id="13" name="Straight Arrow Connector 12"/>
              <p:cNvCxnSpPr>
                <a:stCxn id="16" idx="2"/>
                <a:endCxn id="15" idx="0"/>
              </p:cNvCxnSpPr>
              <p:nvPr/>
            </p:nvCxnSpPr>
            <p:spPr>
              <a:xfrm>
                <a:off x="1693732" y="3084070"/>
                <a:ext cx="0" cy="269689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5" idx="2"/>
              </p:cNvCxnSpPr>
              <p:nvPr/>
            </p:nvCxnSpPr>
            <p:spPr>
              <a:xfrm>
                <a:off x="1708528" y="4073759"/>
                <a:ext cx="0" cy="42204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538787" y="2544692"/>
                <a:ext cx="309892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ar-DZ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7330" y="4572000"/>
                <a:ext cx="1112806" cy="176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La boucle 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12345" y="2971800"/>
            <a:ext cx="2045455" cy="1447800"/>
            <a:chOff x="3212345" y="2971800"/>
            <a:chExt cx="2045455" cy="1447800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45" y="3318600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4114800" y="297180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91000" y="3997559"/>
              <a:ext cx="0" cy="422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574545" y="2971800"/>
            <a:ext cx="2045455" cy="1447800"/>
            <a:chOff x="3212345" y="2971800"/>
            <a:chExt cx="2045455" cy="1447800"/>
          </a:xfrm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45" y="3318600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4114800" y="297180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191000" y="3997559"/>
              <a:ext cx="0" cy="422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3959854" y="2508622"/>
            <a:ext cx="4597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ar-DZ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7126" y="2438400"/>
            <a:ext cx="5346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ar-DZ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91168" y="4495800"/>
            <a:ext cx="4476431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Veuillez entrer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nombre entre 0 et 10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La boucle 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5" name="نجمة ذات 16 نقطة 5"/>
          <p:cNvSpPr/>
          <p:nvPr/>
        </p:nvSpPr>
        <p:spPr>
          <a:xfrm>
            <a:off x="73800" y="60978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09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12954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1290935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Affichage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34014"/>
            <a:ext cx="3733800" cy="34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44562"/>
            <a:ext cx="46005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10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La boucle 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2550"/>
            <a:ext cx="72390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35255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571160" y="3678600"/>
            <a:ext cx="2045455" cy="1447800"/>
            <a:chOff x="3212345" y="2971800"/>
            <a:chExt cx="2045455" cy="1447800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45" y="3318600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4114800" y="297180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191000" y="3997559"/>
              <a:ext cx="0" cy="422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883383" y="5202600"/>
            <a:ext cx="1326417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petit !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66800" y="3200400"/>
            <a:ext cx="90725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&lt; 10</a:t>
            </a:r>
            <a:endParaRPr lang="ar-DZ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64745" y="3200400"/>
            <a:ext cx="2045455" cy="2555600"/>
            <a:chOff x="2971800" y="3199526"/>
            <a:chExt cx="2045455" cy="2555600"/>
          </a:xfrm>
        </p:grpSpPr>
        <p:grpSp>
          <p:nvGrpSpPr>
            <p:cNvPr id="41" name="Group 40"/>
            <p:cNvGrpSpPr/>
            <p:nvPr/>
          </p:nvGrpSpPr>
          <p:grpSpPr>
            <a:xfrm>
              <a:off x="2971800" y="3678600"/>
              <a:ext cx="2045455" cy="1447800"/>
              <a:chOff x="3212345" y="2971800"/>
              <a:chExt cx="2045455" cy="1447800"/>
            </a:xfrm>
          </p:grpSpPr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345" y="3318600"/>
                <a:ext cx="2045455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4114800" y="2971800"/>
                <a:ext cx="0" cy="360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4191000" y="3997559"/>
                <a:ext cx="0" cy="42204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3420630" y="3199526"/>
              <a:ext cx="907250" cy="4580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&gt; 20</a:t>
              </a:r>
              <a:endParaRPr lang="ar-D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87246" y="5201128"/>
              <a:ext cx="1513354" cy="5539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Plus grand !</a:t>
              </a:r>
              <a:endParaRPr lang="ar-DZ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50933" y="3199526"/>
            <a:ext cx="2888267" cy="3471819"/>
            <a:chOff x="4876800" y="3199526"/>
            <a:chExt cx="2888267" cy="3471819"/>
          </a:xfrm>
        </p:grpSpPr>
        <p:grpSp>
          <p:nvGrpSpPr>
            <p:cNvPr id="36" name="Group 35"/>
            <p:cNvGrpSpPr/>
            <p:nvPr/>
          </p:nvGrpSpPr>
          <p:grpSpPr>
            <a:xfrm>
              <a:off x="5292587" y="3697196"/>
              <a:ext cx="2045455" cy="1447800"/>
              <a:chOff x="3212345" y="2971800"/>
              <a:chExt cx="2045455" cy="1447800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345" y="3318600"/>
                <a:ext cx="2045455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9" name="Straight Arrow Connector 38"/>
              <p:cNvCxnSpPr/>
              <p:nvPr/>
            </p:nvCxnSpPr>
            <p:spPr>
              <a:xfrm>
                <a:off x="4114800" y="2971800"/>
                <a:ext cx="0" cy="360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191000" y="3997559"/>
                <a:ext cx="0" cy="42204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5334000" y="3199526"/>
              <a:ext cx="1828800" cy="507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&gt; 10 et N&lt;20</a:t>
              </a:r>
              <a:endParaRPr lang="ar-D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76800" y="5194017"/>
              <a:ext cx="2888267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Bravo! Vous avez tapé un nombre compris entre 10 et 20.</a:t>
              </a:r>
              <a:endParaRPr lang="ar-DZ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4665"/>
            <a:ext cx="6705600" cy="49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9800" y="657466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La boucle 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1430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sp>
        <p:nvSpPr>
          <p:cNvPr id="5" name="نجمة ذات 16 نقطة 5"/>
          <p:cNvSpPr/>
          <p:nvPr/>
        </p:nvSpPr>
        <p:spPr>
          <a:xfrm>
            <a:off x="0" y="6313800"/>
            <a:ext cx="540000" cy="468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11</a:t>
            </a:r>
            <a:endParaRPr lang="fr-FR" sz="7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830" y="359413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Affichage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7576"/>
            <a:ext cx="3319461" cy="30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0" y="60978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12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La boucle –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do …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1270337"/>
            <a:ext cx="83500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boucle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répéter un bloc d’instructions tant qu’une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3006" y="2370386"/>
            <a:ext cx="8559994" cy="982414"/>
            <a:chOff x="203006" y="2187714"/>
            <a:chExt cx="8559994" cy="982414"/>
          </a:xfrm>
        </p:grpSpPr>
        <p:sp>
          <p:nvSpPr>
            <p:cNvPr id="13" name="Rectangle 12"/>
            <p:cNvSpPr/>
            <p:nvPr/>
          </p:nvSpPr>
          <p:spPr>
            <a:xfrm>
              <a:off x="203006" y="2187714"/>
              <a:ext cx="668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/>
                </a:rPr>
                <a:t></a:t>
              </a:r>
              <a:endParaRPr lang="ar-DZ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762000" y="2209800"/>
              <a:ext cx="8001000" cy="96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Remarque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La vérification de la condition s’effectue après l’exécution des instructions. Celles-ci sont donc exécutées au 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moins une fois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69342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3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13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696" y="1219200"/>
            <a:ext cx="741790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Écrire un programme qui affiche la table de multiplication d'un nombre donné par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l’utilisateur entre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et 10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35255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800" y="2544692"/>
            <a:ext cx="2045455" cy="3791308"/>
            <a:chOff x="685800" y="2544692"/>
            <a:chExt cx="2045455" cy="379130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353759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1137330" y="2544692"/>
              <a:ext cx="1112806" cy="3791308"/>
              <a:chOff x="1137330" y="2544692"/>
              <a:chExt cx="1112806" cy="3791308"/>
            </a:xfrm>
          </p:grpSpPr>
          <p:cxnSp>
            <p:nvCxnSpPr>
              <p:cNvPr id="14" name="Straight Arrow Connector 13"/>
              <p:cNvCxnSpPr>
                <a:stCxn id="16" idx="2"/>
                <a:endCxn id="12" idx="0"/>
              </p:cNvCxnSpPr>
              <p:nvPr/>
            </p:nvCxnSpPr>
            <p:spPr>
              <a:xfrm>
                <a:off x="1693732" y="3084070"/>
                <a:ext cx="0" cy="269689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12" idx="2"/>
              </p:cNvCxnSpPr>
              <p:nvPr/>
            </p:nvCxnSpPr>
            <p:spPr>
              <a:xfrm>
                <a:off x="1708528" y="4073759"/>
                <a:ext cx="0" cy="42204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538787" y="2544692"/>
                <a:ext cx="309892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ar-DZ" sz="2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7330" y="4572000"/>
                <a:ext cx="1112806" cy="176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3212345" y="2971800"/>
            <a:ext cx="2045455" cy="1447800"/>
            <a:chOff x="3212345" y="2971800"/>
            <a:chExt cx="2045455" cy="1447800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45" y="3318600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4114800" y="297180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191000" y="3997559"/>
              <a:ext cx="0" cy="422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574545" y="2971800"/>
            <a:ext cx="2045455" cy="1447800"/>
            <a:chOff x="3212345" y="2971800"/>
            <a:chExt cx="2045455" cy="14478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45" y="3318600"/>
              <a:ext cx="204545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4114800" y="297180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191000" y="3997559"/>
              <a:ext cx="0" cy="422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959854" y="2508622"/>
            <a:ext cx="4597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ar-DZ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7126" y="2438400"/>
            <a:ext cx="5346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ar-DZ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1168" y="4495800"/>
            <a:ext cx="4476431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Veuillez entrer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nombre entre 0 et 10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La boucle –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do …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</p:spTree>
    <p:extLst>
      <p:ext uri="{BB962C8B-B14F-4D97-AF65-F5344CB8AC3E}">
        <p14:creationId xmlns:p14="http://schemas.microsoft.com/office/powerpoint/2010/main" val="168921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La boucle –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do …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80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12954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1290935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Affichage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5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3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15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7143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29540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La boucle –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do …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53369" y="3474159"/>
            <a:ext cx="3181031" cy="3002841"/>
            <a:chOff x="3600769" y="3411622"/>
            <a:chExt cx="3181031" cy="3002841"/>
          </a:xfrm>
        </p:grpSpPr>
        <p:grpSp>
          <p:nvGrpSpPr>
            <p:cNvPr id="19" name="Group 18"/>
            <p:cNvGrpSpPr/>
            <p:nvPr/>
          </p:nvGrpSpPr>
          <p:grpSpPr>
            <a:xfrm>
              <a:off x="3821946" y="3874800"/>
              <a:ext cx="2045455" cy="1447800"/>
              <a:chOff x="3212345" y="2971800"/>
              <a:chExt cx="2045455" cy="1447800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345" y="3318600"/>
                <a:ext cx="2045455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>
                <a:off x="4114800" y="2971800"/>
                <a:ext cx="0" cy="3600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191000" y="3997559"/>
                <a:ext cx="0" cy="422041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4340854" y="3411622"/>
              <a:ext cx="916946" cy="600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N&lt; 1</a:t>
              </a:r>
              <a:endParaRPr lang="ar-DZ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00769" y="5398800"/>
              <a:ext cx="3181031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Veuillez entrer 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 nombre 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strictement supérieur à 1</a:t>
              </a:r>
              <a:endParaRPr lang="ar-DZ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0" y="3588662"/>
            <a:ext cx="2743200" cy="2735938"/>
            <a:chOff x="867508" y="3447692"/>
            <a:chExt cx="2743200" cy="2735938"/>
          </a:xfrm>
        </p:grpSpPr>
        <p:grpSp>
          <p:nvGrpSpPr>
            <p:cNvPr id="12" name="Group 11"/>
            <p:cNvGrpSpPr/>
            <p:nvPr/>
          </p:nvGrpSpPr>
          <p:grpSpPr>
            <a:xfrm>
              <a:off x="1295401" y="3447692"/>
              <a:ext cx="2045455" cy="1951108"/>
              <a:chOff x="685800" y="2544692"/>
              <a:chExt cx="2045455" cy="1951108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3353759"/>
                <a:ext cx="2045455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1538787" y="2544692"/>
                <a:ext cx="309892" cy="1951108"/>
                <a:chOff x="1538787" y="2544692"/>
                <a:chExt cx="309892" cy="1951108"/>
              </a:xfrm>
            </p:grpSpPr>
            <p:cxnSp>
              <p:nvCxnSpPr>
                <p:cNvPr id="15" name="Straight Arrow Connector 14"/>
                <p:cNvCxnSpPr>
                  <a:stCxn id="17" idx="2"/>
                  <a:endCxn id="13" idx="0"/>
                </p:cNvCxnSpPr>
                <p:nvPr/>
              </p:nvCxnSpPr>
              <p:spPr>
                <a:xfrm>
                  <a:off x="1693732" y="3084070"/>
                  <a:ext cx="0" cy="269689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13" idx="2"/>
                </p:cNvCxnSpPr>
                <p:nvPr/>
              </p:nvCxnSpPr>
              <p:spPr>
                <a:xfrm>
                  <a:off x="1708528" y="4073759"/>
                  <a:ext cx="0" cy="422041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1538787" y="2544692"/>
                  <a:ext cx="309892" cy="5393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fr-FR" sz="22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ar-DZ" sz="2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867508" y="5629632"/>
              <a:ext cx="2743200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+ 2 + 3 + 4 + 5 + 6 + 7</a:t>
              </a:r>
              <a:endParaRPr lang="ar-DZ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98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241800"/>
            <a:ext cx="576000" cy="540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16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La boucle –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do …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 …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758070" cy="43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09550"/>
            <a:ext cx="24098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66825"/>
            <a:ext cx="23907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266950"/>
            <a:ext cx="24193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7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34290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04800" y="1219200"/>
            <a:ext cx="83368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tableau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unidimensionnel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suite d’élément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 type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Il utilise plusieurs cases mémoire à l’aide d’un seul nom. Comme toutes les cases portent le même nom, elles se différencient par un indice.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001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17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Définition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92813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2514600" y="314024"/>
            <a:ext cx="39624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Plan du cour </a:t>
            </a:r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02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6686" y="1714569"/>
            <a:ext cx="5852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>
                <a:latin typeface="+mj-lt"/>
                <a:cs typeface="Times New Roman" panose="02020603050405020304" pitchFamily="18" charset="0"/>
              </a:rPr>
              <a:t>La structure </a:t>
            </a: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répétitive</a:t>
            </a:r>
          </a:p>
          <a:p>
            <a:pPr marL="457200" lvl="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Tableaux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à 1 dimension</a:t>
            </a:r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Tableaux à </a:t>
            </a: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deux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dimensions</a:t>
            </a:r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Sous-Programmes</a:t>
            </a:r>
          </a:p>
          <a:p>
            <a:pPr marL="457200" lvl="0" indent="-4572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anose="02020603050405020304" pitchFamily="18" charset="0"/>
              </a:rPr>
              <a:t>Déclaration locale vs Déclaration globale</a:t>
            </a:r>
            <a:endParaRPr lang="fr-FR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نجمة ذات 16 نقطة 48"/>
          <p:cNvSpPr/>
          <p:nvPr/>
        </p:nvSpPr>
        <p:spPr>
          <a:xfrm>
            <a:off x="66348" y="5916400"/>
            <a:ext cx="648000" cy="7892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700" b="1" dirty="0">
              <a:solidFill>
                <a:srgbClr val="002060"/>
              </a:solidFill>
            </a:endParaRPr>
          </a:p>
        </p:txBody>
      </p:sp>
      <p:sp>
        <p:nvSpPr>
          <p:cNvPr id="7" name="نجمة ذات 16 نقطة 46"/>
          <p:cNvSpPr/>
          <p:nvPr/>
        </p:nvSpPr>
        <p:spPr>
          <a:xfrm>
            <a:off x="-5090" y="5990302"/>
            <a:ext cx="785786" cy="609031"/>
          </a:xfrm>
          <a:prstGeom prst="star16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solidFill>
                  <a:srgbClr val="002060"/>
                </a:solidFill>
              </a:rPr>
              <a:t>Début 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27370"/>
            <a:ext cx="1937289" cy="43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 txBox="1">
            <a:spLocks/>
          </p:cNvSpPr>
          <p:nvPr/>
        </p:nvSpPr>
        <p:spPr>
          <a:xfrm>
            <a:off x="3352800" y="923624"/>
            <a:ext cx="1484242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Suit …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7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18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3277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Déclaration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68464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42" y="1355655"/>
            <a:ext cx="3962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8200" y="5257800"/>
            <a:ext cx="7098424" cy="1476375"/>
            <a:chOff x="457200" y="4124325"/>
            <a:chExt cx="7098424" cy="147637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648200"/>
              <a:ext cx="501015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57200" y="4124325"/>
              <a:ext cx="7098424" cy="447675"/>
              <a:chOff x="299002" y="4190999"/>
              <a:chExt cx="7098424" cy="447675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5726" y="4190999"/>
                <a:ext cx="2171700" cy="447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02" y="4191000"/>
                <a:ext cx="481965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838200" y="2674867"/>
            <a:ext cx="7848600" cy="2201933"/>
            <a:chOff x="838200" y="2598668"/>
            <a:chExt cx="7848600" cy="22019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647800"/>
              <a:ext cx="6344129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124199"/>
              <a:ext cx="6732000" cy="325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2598668"/>
              <a:ext cx="133350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326" y="3552826"/>
              <a:ext cx="5562600" cy="124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57200" y="2688000"/>
            <a:ext cx="360000" cy="2950800"/>
            <a:chOff x="457200" y="2611800"/>
            <a:chExt cx="360000" cy="2950800"/>
          </a:xfrm>
        </p:grpSpPr>
        <p:sp>
          <p:nvSpPr>
            <p:cNvPr id="18" name="نجمة ذات 16 نقطة 5"/>
            <p:cNvSpPr/>
            <p:nvPr/>
          </p:nvSpPr>
          <p:spPr>
            <a:xfrm>
              <a:off x="457200" y="26118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نجمة ذات 16 نقطة 5"/>
            <p:cNvSpPr/>
            <p:nvPr/>
          </p:nvSpPr>
          <p:spPr>
            <a:xfrm>
              <a:off x="457200" y="52026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20075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Exemples : </a:t>
            </a:r>
          </a:p>
        </p:txBody>
      </p:sp>
      <p:sp>
        <p:nvSpPr>
          <p:cNvPr id="22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3400" y="1433513"/>
            <a:ext cx="228600" cy="852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51066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3. Déclaration et initialisation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0104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362200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Exemples 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905" y="2952750"/>
            <a:ext cx="9006095" cy="3114675"/>
            <a:chOff x="137905" y="2952750"/>
            <a:chExt cx="9006095" cy="3114675"/>
          </a:xfrm>
        </p:grpSpPr>
        <p:grpSp>
          <p:nvGrpSpPr>
            <p:cNvPr id="3" name="Group 2"/>
            <p:cNvGrpSpPr/>
            <p:nvPr/>
          </p:nvGrpSpPr>
          <p:grpSpPr>
            <a:xfrm>
              <a:off x="504825" y="2952750"/>
              <a:ext cx="8639175" cy="3114675"/>
              <a:chOff x="914400" y="2952750"/>
              <a:chExt cx="8639175" cy="311467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2952750"/>
                <a:ext cx="8115300" cy="628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126" y="3581400"/>
                <a:ext cx="8058150" cy="542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126" y="4191000"/>
                <a:ext cx="8067675" cy="552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4800600"/>
                <a:ext cx="8058150" cy="581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486400"/>
                <a:ext cx="8639175" cy="581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137905" y="3014455"/>
              <a:ext cx="400050" cy="2871995"/>
              <a:chOff x="137905" y="3014455"/>
              <a:chExt cx="400050" cy="2871995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05" y="5562600"/>
                <a:ext cx="400050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3014455"/>
                <a:ext cx="361950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55" y="4905373"/>
                <a:ext cx="361950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55" y="4208808"/>
                <a:ext cx="361950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55" y="3625091"/>
                <a:ext cx="361950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19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22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5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20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800" y="685800"/>
            <a:ext cx="51066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4. Accéder aux éléments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219200"/>
            <a:ext cx="7315200" cy="504825"/>
            <a:chOff x="228600" y="1447800"/>
            <a:chExt cx="7315200" cy="5048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1447800"/>
              <a:ext cx="68389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نجمة ذات 16 نقطة 5"/>
            <p:cNvSpPr/>
            <p:nvPr/>
          </p:nvSpPr>
          <p:spPr>
            <a:xfrm>
              <a:off x="228600" y="1516425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00125" y="5191125"/>
            <a:ext cx="6638925" cy="1438275"/>
            <a:chOff x="1704975" y="2133600"/>
            <a:chExt cx="6638925" cy="1438275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2200275"/>
              <a:ext cx="458662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0" y="2133600"/>
              <a:ext cx="19240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2667000"/>
              <a:ext cx="5319712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457200" y="2438400"/>
            <a:ext cx="360000" cy="3179400"/>
            <a:chOff x="457200" y="283800"/>
            <a:chExt cx="360000" cy="3179400"/>
          </a:xfrm>
        </p:grpSpPr>
        <p:sp>
          <p:nvSpPr>
            <p:cNvPr id="37" name="نجمة ذات 16 نقطة 5"/>
            <p:cNvSpPr/>
            <p:nvPr/>
          </p:nvSpPr>
          <p:spPr>
            <a:xfrm>
              <a:off x="457200" y="2838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نجمة ذات 16 نقطة 5"/>
            <p:cNvSpPr/>
            <p:nvPr/>
          </p:nvSpPr>
          <p:spPr>
            <a:xfrm>
              <a:off x="457200" y="31032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4800" y="18551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Exemples 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4351" y="2105025"/>
            <a:ext cx="8137249" cy="2714625"/>
            <a:chOff x="854351" y="2257425"/>
            <a:chExt cx="8137249" cy="2714625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590800"/>
              <a:ext cx="571500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51" y="3048000"/>
              <a:ext cx="57912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257425"/>
              <a:ext cx="1066800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810000"/>
              <a:ext cx="14287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21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800" y="685800"/>
            <a:ext cx="51066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4. Accéder aux éléments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5275" y="1247775"/>
            <a:ext cx="6791325" cy="504825"/>
            <a:chOff x="7153897" y="1114485"/>
            <a:chExt cx="6791325" cy="504825"/>
          </a:xfrm>
        </p:grpSpPr>
        <p:sp>
          <p:nvSpPr>
            <p:cNvPr id="30" name="نجمة ذات 16 نقطة 5"/>
            <p:cNvSpPr/>
            <p:nvPr/>
          </p:nvSpPr>
          <p:spPr>
            <a:xfrm>
              <a:off x="7153897" y="1209735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897" y="1114485"/>
              <a:ext cx="641032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381000" y="18551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Exemples :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68017" y="2438400"/>
            <a:ext cx="7684003" cy="1790700"/>
            <a:chOff x="838200" y="3314700"/>
            <a:chExt cx="7684003" cy="1790700"/>
          </a:xfrm>
        </p:grpSpPr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22" y="4159112"/>
              <a:ext cx="4474078" cy="94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314700"/>
              <a:ext cx="62388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753" y="3600450"/>
              <a:ext cx="32194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457200" y="2438400"/>
            <a:ext cx="360000" cy="2417400"/>
            <a:chOff x="457200" y="283800"/>
            <a:chExt cx="360000" cy="2417400"/>
          </a:xfrm>
        </p:grpSpPr>
        <p:sp>
          <p:nvSpPr>
            <p:cNvPr id="40" name="نجمة ذات 16 نقطة 5"/>
            <p:cNvSpPr/>
            <p:nvPr/>
          </p:nvSpPr>
          <p:spPr>
            <a:xfrm>
              <a:off x="457200" y="2838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41" name="نجمة ذات 16 نقطة 5"/>
            <p:cNvSpPr/>
            <p:nvPr/>
          </p:nvSpPr>
          <p:spPr>
            <a:xfrm>
              <a:off x="457200" y="23412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6800"/>
            <a:ext cx="799200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48250"/>
            <a:ext cx="4833379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22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51066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4. Accéder aux éléments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85825" y="2286000"/>
            <a:ext cx="8201025" cy="1485901"/>
            <a:chOff x="914400" y="5143500"/>
            <a:chExt cx="8201025" cy="14859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267325"/>
              <a:ext cx="49530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5143500"/>
              <a:ext cx="32480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824" y="5638801"/>
              <a:ext cx="48482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2400" y="1181100"/>
            <a:ext cx="6886575" cy="647700"/>
            <a:chOff x="7153897" y="2314635"/>
            <a:chExt cx="6886575" cy="647700"/>
          </a:xfrm>
        </p:grpSpPr>
        <p:sp>
          <p:nvSpPr>
            <p:cNvPr id="15" name="نجمة ذات 16 نقطة 5"/>
            <p:cNvSpPr/>
            <p:nvPr/>
          </p:nvSpPr>
          <p:spPr>
            <a:xfrm>
              <a:off x="7153897" y="2428935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3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097" y="2314635"/>
              <a:ext cx="642937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57200" y="2383200"/>
            <a:ext cx="360000" cy="2341200"/>
            <a:chOff x="457200" y="283800"/>
            <a:chExt cx="360000" cy="2341200"/>
          </a:xfrm>
        </p:grpSpPr>
        <p:sp>
          <p:nvSpPr>
            <p:cNvPr id="19" name="نجمة ذات 16 نقطة 5"/>
            <p:cNvSpPr/>
            <p:nvPr/>
          </p:nvSpPr>
          <p:spPr>
            <a:xfrm>
              <a:off x="457200" y="2838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نجمة ذات 16 نقطة 5"/>
            <p:cNvSpPr/>
            <p:nvPr/>
          </p:nvSpPr>
          <p:spPr>
            <a:xfrm>
              <a:off x="457200" y="2265000"/>
              <a:ext cx="360000" cy="360000"/>
            </a:xfrm>
            <a:prstGeom prst="star16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18551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Exemples :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" y="4364400"/>
            <a:ext cx="61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52" y="4767471"/>
            <a:ext cx="42672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23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" y="8382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0650"/>
            <a:ext cx="8305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38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1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90265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Solution</a:t>
            </a:r>
            <a:endParaRPr lang="ar-D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6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228600" y="9224"/>
            <a:ext cx="3429000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1 dimension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2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Définition</a:t>
            </a:r>
            <a:endParaRPr lang="fr-FR" sz="2000" b="1" dirty="0"/>
          </a:p>
        </p:txBody>
      </p:sp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25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1000" y="12192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tableau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deux dimensions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équivaut à 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 premier indice représente 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numéro de ligne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second indice 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numéro de colonne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0" y="2590800"/>
            <a:ext cx="6153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57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685800"/>
            <a:ext cx="5259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Déclaration d’un tableau à deux dimensions</a:t>
            </a:r>
            <a:endParaRPr lang="fr-FR" sz="2000" b="1" dirty="0"/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743200"/>
            <a:ext cx="59007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067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5"/>
            <a:ext cx="4572000" cy="45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7"/>
            <a:ext cx="3384000" cy="5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73800" y="6172200"/>
            <a:ext cx="612000" cy="540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26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0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27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685800"/>
            <a:ext cx="5259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3. Déclaration et initialisation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3025"/>
            <a:ext cx="84582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458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8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65151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01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762000"/>
            <a:ext cx="86106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structure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répétitive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Boucle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d’exécuter plusieurs fois une séquence d’instructions.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boucle, le nombre de répétitions peut être connu, fixé à l’avance, comme il peut dépendre d’une condition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permettant l’arrêt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la sortie de cette boucle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90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28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5259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3. Déclaration et initialisation d’un tableau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5"/>
            <a:ext cx="7920000" cy="4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28800"/>
            <a:ext cx="1476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4763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953000"/>
            <a:ext cx="5562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18109"/>
            <a:ext cx="3200400" cy="306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51339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8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685800"/>
            <a:ext cx="31242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4. Accéder </a:t>
            </a:r>
            <a:r>
              <a:rPr lang="fr-FR" sz="2000" b="1" dirty="0" smtClean="0"/>
              <a:t>à un élément 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143000"/>
            <a:ext cx="8593200" cy="577656"/>
            <a:chOff x="228600" y="1327344"/>
            <a:chExt cx="8593200" cy="577656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27344"/>
              <a:ext cx="8136000" cy="5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نجمة ذات 16 نقطة 5"/>
            <p:cNvSpPr/>
            <p:nvPr/>
          </p:nvSpPr>
          <p:spPr>
            <a:xfrm>
              <a:off x="228600" y="14478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896000" cy="8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92" y="2133600"/>
            <a:ext cx="3476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4" y="2989435"/>
            <a:ext cx="39719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29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979910"/>
            <a:ext cx="37242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81939" y="4648200"/>
            <a:ext cx="44726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1" name="Rectangle 10"/>
          <p:cNvSpPr/>
          <p:nvPr/>
        </p:nvSpPr>
        <p:spPr>
          <a:xfrm>
            <a:off x="6324600" y="5105400"/>
            <a:ext cx="10668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3895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30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1242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4. Accéder </a:t>
            </a:r>
            <a:r>
              <a:rPr lang="fr-FR" sz="2000" b="1" dirty="0" smtClean="0"/>
              <a:t>à un élément 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57400"/>
            <a:ext cx="3714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953000" y="4572000"/>
            <a:ext cx="44726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429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1213"/>
            <a:ext cx="4932000" cy="12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65670"/>
            <a:ext cx="36861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38800" y="5715000"/>
            <a:ext cx="10668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4"/>
            <a:ext cx="8737200" cy="476444"/>
            <a:chOff x="228600" y="1219204"/>
            <a:chExt cx="8737200" cy="476444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1219204"/>
              <a:ext cx="8737200" cy="476444"/>
              <a:chOff x="228600" y="1219204"/>
              <a:chExt cx="8737200" cy="476444"/>
            </a:xfrm>
          </p:grpSpPr>
          <p:sp>
            <p:nvSpPr>
              <p:cNvPr id="10" name="نجمة ذات 16 نقطة 5"/>
              <p:cNvSpPr/>
              <p:nvPr/>
            </p:nvSpPr>
            <p:spPr>
              <a:xfrm>
                <a:off x="228600" y="1263456"/>
                <a:ext cx="360000" cy="360000"/>
              </a:xfrm>
              <a:prstGeom prst="star16">
                <a:avLst>
                  <a:gd name="adj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2060"/>
                    </a:solidFill>
                  </a:rPr>
                  <a:t>2</a:t>
                </a:r>
                <a:endParaRPr lang="fr-FR" sz="9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219204"/>
                <a:ext cx="8280000" cy="476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259426"/>
              <a:ext cx="2667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278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31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31242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4. Accéder </a:t>
            </a:r>
            <a:r>
              <a:rPr lang="fr-FR" sz="2000" b="1" dirty="0" smtClean="0"/>
              <a:t>à un élément 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905000"/>
            <a:ext cx="4412773" cy="707886"/>
            <a:chOff x="398027" y="2057400"/>
            <a:chExt cx="4412773" cy="707886"/>
          </a:xfrm>
        </p:grpSpPr>
        <p:sp>
          <p:nvSpPr>
            <p:cNvPr id="20" name="Rectangle 19"/>
            <p:cNvSpPr/>
            <p:nvPr/>
          </p:nvSpPr>
          <p:spPr>
            <a:xfrm>
              <a:off x="398027" y="2057400"/>
              <a:ext cx="668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/>
                </a:rPr>
                <a:t></a:t>
              </a:r>
              <a:endParaRPr lang="ar-DZ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197030"/>
              <a:ext cx="3744000" cy="336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3" y="2743200"/>
            <a:ext cx="49063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410200" y="2003563"/>
            <a:ext cx="3644348" cy="4178162"/>
            <a:chOff x="5410200" y="2003563"/>
            <a:chExt cx="3644348" cy="4178162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1" r="5337" b="3776"/>
            <a:stretch/>
          </p:blipFill>
          <p:spPr bwMode="auto">
            <a:xfrm>
              <a:off x="5410200" y="2003563"/>
              <a:ext cx="3644348" cy="348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5486400"/>
              <a:ext cx="2476500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8600" y="1219204"/>
            <a:ext cx="8737200" cy="476444"/>
            <a:chOff x="228600" y="1219204"/>
            <a:chExt cx="8737200" cy="476444"/>
          </a:xfrm>
        </p:grpSpPr>
        <p:grpSp>
          <p:nvGrpSpPr>
            <p:cNvPr id="17" name="Group 16"/>
            <p:cNvGrpSpPr/>
            <p:nvPr/>
          </p:nvGrpSpPr>
          <p:grpSpPr>
            <a:xfrm>
              <a:off x="228600" y="1219204"/>
              <a:ext cx="8737200" cy="476444"/>
              <a:chOff x="228600" y="1219204"/>
              <a:chExt cx="8737200" cy="476444"/>
            </a:xfrm>
          </p:grpSpPr>
          <p:sp>
            <p:nvSpPr>
              <p:cNvPr id="18" name="نجمة ذات 16 نقطة 5"/>
              <p:cNvSpPr/>
              <p:nvPr/>
            </p:nvSpPr>
            <p:spPr>
              <a:xfrm>
                <a:off x="228600" y="1263456"/>
                <a:ext cx="360000" cy="360000"/>
              </a:xfrm>
              <a:prstGeom prst="star16">
                <a:avLst>
                  <a:gd name="adj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2060"/>
                    </a:solidFill>
                  </a:rPr>
                  <a:t>2</a:t>
                </a:r>
                <a:endParaRPr lang="fr-FR" sz="9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219204"/>
                <a:ext cx="8280000" cy="476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272772"/>
              <a:ext cx="2664000" cy="39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9485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32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952625"/>
            <a:ext cx="4752000" cy="11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13" y="2057400"/>
            <a:ext cx="36572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905125"/>
            <a:ext cx="3819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685800"/>
            <a:ext cx="31242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4. Accéder </a:t>
            </a:r>
            <a:r>
              <a:rPr lang="fr-FR" sz="2000" b="1" dirty="0" smtClean="0"/>
              <a:t>à un élément 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122056"/>
            <a:ext cx="8775600" cy="688852"/>
            <a:chOff x="228600" y="1122056"/>
            <a:chExt cx="8775600" cy="688852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1122056"/>
              <a:ext cx="8775600" cy="688852"/>
              <a:chOff x="228600" y="1122056"/>
              <a:chExt cx="8775600" cy="68885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200" y="1122056"/>
                <a:ext cx="8316000" cy="6888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نجمة ذات 16 نقطة 5"/>
              <p:cNvSpPr/>
              <p:nvPr/>
            </p:nvSpPr>
            <p:spPr>
              <a:xfrm>
                <a:off x="228600" y="1263456"/>
                <a:ext cx="360000" cy="360000"/>
              </a:xfrm>
              <a:prstGeom prst="star16">
                <a:avLst>
                  <a:gd name="adj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2060"/>
                    </a:solidFill>
                  </a:rPr>
                  <a:t>3</a:t>
                </a:r>
                <a:endParaRPr lang="fr-FR" sz="9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272772"/>
              <a:ext cx="2664000" cy="39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630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33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685800"/>
            <a:ext cx="31242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4. Accéder </a:t>
            </a:r>
            <a:r>
              <a:rPr lang="fr-FR" sz="2000" b="1" dirty="0" smtClean="0"/>
              <a:t>à un élément 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905000"/>
            <a:ext cx="4266991" cy="707886"/>
            <a:chOff x="152400" y="1905000"/>
            <a:chExt cx="4266991" cy="70788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91" y="2019315"/>
              <a:ext cx="3708000" cy="377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52400" y="1905000"/>
              <a:ext cx="668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/>
                </a:rPr>
                <a:t></a:t>
              </a:r>
              <a:endParaRPr lang="ar-DZ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43200"/>
            <a:ext cx="66865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122056"/>
            <a:ext cx="8775600" cy="688852"/>
            <a:chOff x="228600" y="1122056"/>
            <a:chExt cx="8775600" cy="688852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1122056"/>
              <a:ext cx="8775600" cy="688852"/>
              <a:chOff x="228600" y="1122056"/>
              <a:chExt cx="8775600" cy="68885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200" y="1122056"/>
                <a:ext cx="8316000" cy="6888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نجمة ذات 16 نقطة 5"/>
              <p:cNvSpPr/>
              <p:nvPr/>
            </p:nvSpPr>
            <p:spPr>
              <a:xfrm>
                <a:off x="228600" y="1263456"/>
                <a:ext cx="360000" cy="360000"/>
              </a:xfrm>
              <a:prstGeom prst="star16">
                <a:avLst>
                  <a:gd name="adj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002060"/>
                    </a:solidFill>
                  </a:rPr>
                  <a:t>3</a:t>
                </a:r>
                <a:endParaRPr lang="fr-FR" sz="9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272771"/>
              <a:ext cx="2700000" cy="397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00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991" y="1371600"/>
            <a:ext cx="8458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Aparajita" pitchFamily="34" charset="0"/>
                <a:cs typeface="Aparajita" pitchFamily="34" charset="0"/>
              </a:rPr>
              <a:t>Ecrire un programme qui permet de demander à l’utilisateur de saisir les notes des cinq étudiants de trois matières, puis le programme calcule et affiche la moyenne des trois matières pour </a:t>
            </a:r>
            <a:r>
              <a:rPr lang="fr-FR" sz="2000" b="1" dirty="0">
                <a:latin typeface="Aparajita" pitchFamily="34" charset="0"/>
                <a:cs typeface="Aparajita" pitchFamily="34" charset="0"/>
              </a:rPr>
              <a:t>chaque </a:t>
            </a:r>
            <a:r>
              <a:rPr lang="fr-FR" sz="2000" b="1" dirty="0" smtClean="0">
                <a:latin typeface="Aparajita" pitchFamily="34" charset="0"/>
                <a:cs typeface="Aparajita" pitchFamily="34" charset="0"/>
              </a:rPr>
              <a:t>étudiants.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" y="7620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181350"/>
            <a:ext cx="59007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688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35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096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Solution</a:t>
            </a:r>
            <a:endParaRPr lang="ar-D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066798"/>
            <a:ext cx="8704800" cy="49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2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36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73913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829269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>
                <a:solidFill>
                  <a:schemeClr val="tx2">
                    <a:lumMod val="50000"/>
                  </a:schemeClr>
                </a:solidFill>
              </a:rPr>
              <a:t>Affichage</a:t>
            </a:r>
            <a:endParaRPr lang="ar-D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4267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Tableaux à deux dimensions</a:t>
            </a:r>
          </a:p>
        </p:txBody>
      </p:sp>
    </p:spTree>
    <p:extLst>
      <p:ext uri="{BB962C8B-B14F-4D97-AF65-F5344CB8AC3E}">
        <p14:creationId xmlns:p14="http://schemas.microsoft.com/office/powerpoint/2010/main" val="3487541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37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Définition</a:t>
            </a:r>
            <a:endParaRPr lang="fr-FR" sz="20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1270337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modularité « Sous-Programme »,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à diviser le programme en sous modules ou sous programmes, pour faciliter la résolution d’un problème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36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76588"/>
            <a:ext cx="62484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800" y="2559401"/>
            <a:ext cx="6553200" cy="336199"/>
            <a:chOff x="228600" y="990600"/>
            <a:chExt cx="6553200" cy="3361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1692000" cy="336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800" y="990600"/>
              <a:ext cx="2376000" cy="315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23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La boucle -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4800" y="1143000"/>
            <a:ext cx="8610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boucle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d’exécuter une séquence d’instructions un nombre de fois connu fixé à l’avance.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325"/>
            <a:ext cx="6800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0878" y="3908674"/>
            <a:ext cx="2819400" cy="2644526"/>
            <a:chOff x="5410201" y="3552736"/>
            <a:chExt cx="2819400" cy="2644526"/>
          </a:xfrm>
        </p:grpSpPr>
        <p:grpSp>
          <p:nvGrpSpPr>
            <p:cNvPr id="13" name="Group 12"/>
            <p:cNvGrpSpPr/>
            <p:nvPr/>
          </p:nvGrpSpPr>
          <p:grpSpPr>
            <a:xfrm>
              <a:off x="5410201" y="3552736"/>
              <a:ext cx="2819400" cy="2644526"/>
              <a:chOff x="530087" y="1371600"/>
              <a:chExt cx="2819400" cy="264452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0087" y="1371600"/>
                <a:ext cx="1727751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 smtClean="0"/>
                  <a:t>Initialisation</a:t>
                </a:r>
                <a:endParaRPr lang="fr-FR" sz="2000" b="1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30087" y="1771711"/>
                <a:ext cx="2819400" cy="2244415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DZ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562601" y="4086136"/>
              <a:ext cx="2514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 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évaluée 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une fois avant le passage dans la boucle, elle est utilisée pour initialiser les données de la boucle	 	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72678" y="3908674"/>
            <a:ext cx="2590800" cy="2644526"/>
            <a:chOff x="5410201" y="3552736"/>
            <a:chExt cx="2590800" cy="2644526"/>
          </a:xfrm>
        </p:grpSpPr>
        <p:grpSp>
          <p:nvGrpSpPr>
            <p:cNvPr id="18" name="Group 17"/>
            <p:cNvGrpSpPr/>
            <p:nvPr/>
          </p:nvGrpSpPr>
          <p:grpSpPr>
            <a:xfrm>
              <a:off x="5410201" y="3552736"/>
              <a:ext cx="2590800" cy="2644526"/>
              <a:chOff x="530087" y="1371600"/>
              <a:chExt cx="2590800" cy="26445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087" y="1371600"/>
                <a:ext cx="1727751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 smtClean="0"/>
                  <a:t>Condition</a:t>
                </a:r>
                <a:endParaRPr lang="fr-FR" sz="2000" b="1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30087" y="1771711"/>
                <a:ext cx="2590800" cy="2244415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DZ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582480" y="4162336"/>
              <a:ext cx="241852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 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évaluée à chaque passage de la boucle, elle est utilisée pour savoir si la boucle est répétée ou non 	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نجمة ذات 16 نقطة 5"/>
          <p:cNvSpPr/>
          <p:nvPr/>
        </p:nvSpPr>
        <p:spPr>
          <a:xfrm>
            <a:off x="0" y="60960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02</a:t>
            </a:r>
            <a:endParaRPr lang="fr-FR" sz="900" b="1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15878" y="3908674"/>
            <a:ext cx="2723322" cy="2644526"/>
            <a:chOff x="5410201" y="3552736"/>
            <a:chExt cx="2723322" cy="2644526"/>
          </a:xfrm>
        </p:grpSpPr>
        <p:grpSp>
          <p:nvGrpSpPr>
            <p:cNvPr id="23" name="Group 22"/>
            <p:cNvGrpSpPr/>
            <p:nvPr/>
          </p:nvGrpSpPr>
          <p:grpSpPr>
            <a:xfrm>
              <a:off x="5410201" y="3552736"/>
              <a:ext cx="2723322" cy="2644526"/>
              <a:chOff x="530087" y="1371600"/>
              <a:chExt cx="2723322" cy="264452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30087" y="1371600"/>
                <a:ext cx="2057400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 smtClean="0"/>
                  <a:t>Incrémentation</a:t>
                </a:r>
                <a:endParaRPr lang="fr-FR" sz="2000" b="1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30087" y="1771711"/>
                <a:ext cx="2723322" cy="2244415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DZ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486401" y="4128344"/>
              <a:ext cx="257092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 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évaluée </a:t>
              </a:r>
              <a:r>
                <a: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à la fin de chaque passage de la boucle, elle est utilisée pour réinitialiser les données de la boucle. 	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719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38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1000" y="1143000"/>
            <a:ext cx="8382000" cy="36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Sous-Programme est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suite d’instructions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regroupées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un nom; il prend en entrée des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paramètres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et retourne 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Sous-Programme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 séparément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corps de programme principal (main) et sera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appelé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celui-ci lorsque cela sera nécessaire,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deux type de sous-programme 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endParaRPr lang="fr-FR" sz="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Définition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96226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92348" y="1071769"/>
            <a:ext cx="2362200" cy="2499955"/>
            <a:chOff x="2236304" y="2514600"/>
            <a:chExt cx="2362200" cy="249995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99"/>
            <a:stretch/>
          </p:blipFill>
          <p:spPr bwMode="auto">
            <a:xfrm>
              <a:off x="2236304" y="2514600"/>
              <a:ext cx="2362200" cy="2004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30556" y="4552890"/>
              <a:ext cx="177910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sz="2400" b="1" dirty="0" smtClean="0">
                  <a:solidFill>
                    <a:srgbClr val="BB0F59"/>
                  </a:solidFill>
                </a:rPr>
                <a:t>Seul Sortie</a:t>
              </a:r>
              <a:endParaRPr lang="ar-DZ" sz="2400" b="1" dirty="0">
                <a:solidFill>
                  <a:srgbClr val="BB0F59"/>
                </a:solidFill>
              </a:endParaRPr>
            </a:p>
          </p:txBody>
        </p:sp>
      </p:grpSp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39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177737"/>
            <a:ext cx="8382000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Sous-Programme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à une seul sortie.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8" y="2438400"/>
            <a:ext cx="6109252" cy="29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6810" y="1011630"/>
            <a:ext cx="86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0 / N</a:t>
            </a:r>
            <a:endParaRPr lang="ar-DZ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05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40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8947" y="1316400"/>
            <a:ext cx="4365453" cy="379200"/>
            <a:chOff x="478200" y="1316400"/>
            <a:chExt cx="4365453" cy="379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371600"/>
              <a:ext cx="3929252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نجمة ذات 16 نقطة 5"/>
            <p:cNvSpPr/>
            <p:nvPr/>
          </p:nvSpPr>
          <p:spPr>
            <a:xfrm>
              <a:off x="478200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7" y="1990725"/>
            <a:ext cx="7766854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4347"/>
            <a:ext cx="21526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37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8947" y="1316400"/>
            <a:ext cx="4365453" cy="379200"/>
            <a:chOff x="478200" y="1316400"/>
            <a:chExt cx="4365453" cy="379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371600"/>
              <a:ext cx="3929252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نجمة ذات 16 نقطة 5"/>
            <p:cNvSpPr/>
            <p:nvPr/>
          </p:nvSpPr>
          <p:spPr>
            <a:xfrm>
              <a:off x="478200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7" y="1771650"/>
            <a:ext cx="856695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41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47"/>
            <a:ext cx="1905000" cy="16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03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43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8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8947" y="1316400"/>
            <a:ext cx="4365453" cy="379200"/>
            <a:chOff x="478200" y="1316400"/>
            <a:chExt cx="4365453" cy="379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371600"/>
              <a:ext cx="3929252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نجمة ذات 16 نقطة 5"/>
            <p:cNvSpPr/>
            <p:nvPr/>
          </p:nvSpPr>
          <p:spPr>
            <a:xfrm>
              <a:off x="478200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525"/>
            <a:ext cx="1905000" cy="150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15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947" y="1316400"/>
            <a:ext cx="3899253" cy="431640"/>
            <a:chOff x="358947" y="1316400"/>
            <a:chExt cx="3899253" cy="431640"/>
          </a:xfrm>
        </p:grpSpPr>
        <p:sp>
          <p:nvSpPr>
            <p:cNvPr id="10" name="نجمة ذات 16 نقطة 5"/>
            <p:cNvSpPr/>
            <p:nvPr/>
          </p:nvSpPr>
          <p:spPr>
            <a:xfrm>
              <a:off x="358947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3420000" cy="376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252"/>
            <a:ext cx="2209800" cy="173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0772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77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219200"/>
            <a:ext cx="3960000" cy="3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</a:t>
            </a:r>
            <a:r>
              <a:rPr lang="fr-FR" sz="2000" b="1" dirty="0"/>
              <a:t>Fonction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725"/>
            <a:ext cx="86868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0" y="6174000"/>
            <a:ext cx="576000" cy="576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45</a:t>
            </a:r>
            <a:endParaRPr lang="fr-FR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7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46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2. Procédure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4800" y="1194137"/>
            <a:ext cx="586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Procédure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un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Sous-Programme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fournit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à N résultat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partir de 0 à N entrées.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72200" y="1011630"/>
            <a:ext cx="2806976" cy="2421835"/>
            <a:chOff x="6172200" y="1011630"/>
            <a:chExt cx="2806976" cy="2421835"/>
          </a:xfrm>
        </p:grpSpPr>
        <p:grpSp>
          <p:nvGrpSpPr>
            <p:cNvPr id="9" name="Group 8"/>
            <p:cNvGrpSpPr/>
            <p:nvPr/>
          </p:nvGrpSpPr>
          <p:grpSpPr>
            <a:xfrm>
              <a:off x="6172200" y="1071769"/>
              <a:ext cx="2362200" cy="2361696"/>
              <a:chOff x="1716156" y="2514600"/>
              <a:chExt cx="2362200" cy="2361696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799"/>
              <a:stretch/>
            </p:blipFill>
            <p:spPr bwMode="auto">
              <a:xfrm>
                <a:off x="1716156" y="2514600"/>
                <a:ext cx="2362200" cy="2004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99252" y="4414631"/>
                <a:ext cx="1779104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BB0F59"/>
                    </a:solidFill>
                  </a:rPr>
                  <a:t>Résultat</a:t>
                </a:r>
                <a:endParaRPr lang="ar-DZ" sz="2400" b="1" dirty="0">
                  <a:solidFill>
                    <a:srgbClr val="BB0F59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089624" y="2971800"/>
              <a:ext cx="889552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r>
                <a:rPr lang="fr-FR" sz="2400" b="1" dirty="0" smtClean="0">
                  <a:solidFill>
                    <a:srgbClr val="BB0F59"/>
                  </a:solidFill>
                </a:rPr>
                <a:t>0 / N</a:t>
              </a:r>
              <a:endParaRPr lang="ar-DZ" sz="2400" b="1" dirty="0">
                <a:solidFill>
                  <a:srgbClr val="BB0F5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4800" y="1011630"/>
              <a:ext cx="86719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0 / N</a:t>
              </a:r>
              <a:endParaRPr lang="ar-DZ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533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16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2. Procédure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8947" y="1316400"/>
            <a:ext cx="2211975" cy="379200"/>
            <a:chOff x="478200" y="1316400"/>
            <a:chExt cx="2211975" cy="379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06"/>
            <a:stretch/>
          </p:blipFill>
          <p:spPr bwMode="auto">
            <a:xfrm>
              <a:off x="914401" y="1371600"/>
              <a:ext cx="1775774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نجمة ذات 16 نقطة 5"/>
            <p:cNvSpPr/>
            <p:nvPr/>
          </p:nvSpPr>
          <p:spPr>
            <a:xfrm>
              <a:off x="478200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0"/>
            <a:ext cx="1824038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677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47</a:t>
            </a:r>
            <a:endParaRPr lang="fr-FR" sz="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75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48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2. Procédure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0"/>
            <a:ext cx="1824038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7" y="2309813"/>
            <a:ext cx="8376453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58947" y="1316400"/>
            <a:ext cx="2211975" cy="379200"/>
            <a:chOff x="478200" y="1316400"/>
            <a:chExt cx="2211975" cy="379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06"/>
            <a:stretch/>
          </p:blipFill>
          <p:spPr bwMode="auto">
            <a:xfrm>
              <a:off x="914401" y="1371600"/>
              <a:ext cx="1775774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نجمة ذات 16 نقطة 5"/>
            <p:cNvSpPr/>
            <p:nvPr/>
          </p:nvSpPr>
          <p:spPr>
            <a:xfrm>
              <a:off x="478200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1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50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03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La boucle -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1600" y="1218901"/>
            <a:ext cx="7399226" cy="8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 boucle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suivante affiche le message « 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World!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 5 fois.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0" y="1295400"/>
            <a:ext cx="1200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8388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3696" y="3048000"/>
            <a:ext cx="741790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Écrire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programme qui affiche la table de multiplication d'un nombre donné par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l’utilisateur. </a:t>
            </a:r>
            <a:endParaRPr lang="a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318135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057400" y="4914900"/>
            <a:ext cx="6480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48250" y="4914900"/>
            <a:ext cx="6480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95800"/>
            <a:ext cx="2381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95108" y="4495800"/>
            <a:ext cx="30989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ar-DZ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1580"/>
            <a:ext cx="12858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49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3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2. Procédure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8136"/>
            <a:ext cx="180498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8947" y="1295400"/>
            <a:ext cx="3451053" cy="461665"/>
            <a:chOff x="358947" y="1295400"/>
            <a:chExt cx="3451053" cy="461665"/>
          </a:xfrm>
        </p:grpSpPr>
        <p:sp>
          <p:nvSpPr>
            <p:cNvPr id="8" name="نجمة ذات 16 نقطة 5"/>
            <p:cNvSpPr/>
            <p:nvPr/>
          </p:nvSpPr>
          <p:spPr>
            <a:xfrm>
              <a:off x="358947" y="1316400"/>
              <a:ext cx="360000" cy="360000"/>
            </a:xfrm>
            <a:prstGeom prst="star16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2</a:t>
              </a:r>
              <a:endParaRPr lang="fr-FR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295400"/>
              <a:ext cx="30480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r-FR" sz="2400" b="1" dirty="0"/>
                <a:t>Appel de la procédure</a:t>
              </a:r>
              <a:endParaRPr lang="ar-DZ" sz="2400" b="1" dirty="0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24100"/>
            <a:ext cx="77668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75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28956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Sous-Programmes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00" y="685800"/>
            <a:ext cx="183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2. Procédure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800" y="1214735"/>
            <a:ext cx="464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/>
              <a:t>Exemple Procédure Puissance</a:t>
            </a:r>
            <a:endParaRPr lang="ar-DZ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8686800" cy="455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نجمة ذات 16 نقطة 5"/>
          <p:cNvSpPr/>
          <p:nvPr/>
        </p:nvSpPr>
        <p:spPr>
          <a:xfrm>
            <a:off x="0" y="60978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50</a:t>
            </a:r>
            <a:endParaRPr lang="fr-FR" sz="9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72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978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51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1000" y="1143000"/>
            <a:ext cx="8305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variable peut être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déclarée localement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fonction qui l’appelle, Elle est alors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disponible à l’intérieur de cette fonction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2896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1. Déclaration locale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7425"/>
            <a:ext cx="7543800" cy="418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23123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 : </a:t>
            </a:r>
          </a:p>
        </p:txBody>
      </p:sp>
    </p:spTree>
    <p:extLst>
      <p:ext uri="{BB962C8B-B14F-4D97-AF65-F5344CB8AC3E}">
        <p14:creationId xmlns:p14="http://schemas.microsoft.com/office/powerpoint/2010/main" val="1853578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52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00" y="685800"/>
            <a:ext cx="2896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</a:t>
            </a:r>
            <a:r>
              <a:rPr lang="fr-FR" sz="2000" b="1" dirty="0"/>
              <a:t>Déclaration globale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769513"/>
            <a:ext cx="167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Exemple :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7991" y="1143000"/>
            <a:ext cx="8382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peut être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déclarée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globalement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début du programme (derrière les instruction </a:t>
            </a:r>
            <a:r>
              <a:rPr lang="fr-F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fr-F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est alors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disponible à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fonctions du programme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fr-FR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09875"/>
            <a:ext cx="72009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573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53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766847"/>
            <a:ext cx="4392000" cy="3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52550"/>
            <a:ext cx="751998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12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1978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1163" y="762000"/>
            <a:ext cx="7462837" cy="6096000"/>
            <a:chOff x="1681163" y="762000"/>
            <a:chExt cx="7462837" cy="60960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762000"/>
              <a:ext cx="7462837" cy="60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914400"/>
              <a:ext cx="68580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222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55</a:t>
            </a:r>
            <a:endParaRPr lang="fr-FR" sz="900" b="1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762000"/>
            <a:ext cx="4680000" cy="35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335364"/>
            <a:ext cx="8764200" cy="178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29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56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334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800" b="1" dirty="0">
              <a:solidFill>
                <a:schemeClr val="accent1"/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9224"/>
            <a:ext cx="65532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Déclaration locale vs Déclaration globale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685800"/>
            <a:ext cx="766286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00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240_F_77959317_z97LUUB3wutTsolVoh0KyuMBBmvBi1oX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5643" y="1066800"/>
            <a:ext cx="6477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883187" y="6172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Dr SETTOU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Tarablesse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34" charset="0"/>
              <a:cs typeface="Shrut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2344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04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La boucle -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191000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Affichage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25220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428749"/>
            <a:ext cx="5114925" cy="37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609"/>
          <a:stretch/>
        </p:blipFill>
        <p:spPr bwMode="auto">
          <a:xfrm>
            <a:off x="1447800" y="4286250"/>
            <a:ext cx="267031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33600" y="6172200"/>
            <a:ext cx="576000" cy="576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05</a:t>
            </a:r>
            <a:endParaRPr lang="fr-FR" sz="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La boucle -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0" y="1447800"/>
            <a:ext cx="118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04" y="1314450"/>
            <a:ext cx="7172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1527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33600" y="6172200"/>
            <a:ext cx="576000" cy="576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06</a:t>
            </a:r>
            <a:endParaRPr lang="fr-FR" sz="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1. La boucle -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295400"/>
            <a:ext cx="144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Solution</a:t>
            </a:r>
            <a:endParaRPr lang="ar-DZ" sz="2400" b="1" dirty="0">
              <a:solidFill>
                <a:schemeClr val="accent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02026"/>
            <a:ext cx="18478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" y="1826108"/>
            <a:ext cx="662585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جمة ذات 16 نقطة 5"/>
          <p:cNvSpPr/>
          <p:nvPr/>
        </p:nvSpPr>
        <p:spPr>
          <a:xfrm>
            <a:off x="73800" y="6021600"/>
            <a:ext cx="612000" cy="684000"/>
          </a:xfrm>
          <a:prstGeom prst="star16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07</a:t>
            </a:r>
            <a:endParaRPr lang="fr-FR" sz="9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800" y="742890"/>
            <a:ext cx="236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2. La boucle - </a:t>
            </a:r>
            <a:r>
              <a:rPr lang="fr-FR" sz="2000" b="1" dirty="0" err="1" smtClean="0">
                <a:solidFill>
                  <a:schemeClr val="accent6">
                    <a:lumMod val="50000"/>
                  </a:schemeClr>
                </a:solidFill>
              </a:rPr>
              <a:t>while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1"/>
          <p:cNvSpPr>
            <a:spLocks noGrp="1"/>
          </p:cNvSpPr>
          <p:nvPr>
            <p:ph type="title"/>
          </p:nvPr>
        </p:nvSpPr>
        <p:spPr>
          <a:xfrm>
            <a:off x="228600" y="85424"/>
            <a:ext cx="4876800" cy="676576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ea typeface="+mn-ea"/>
                <a:cs typeface="+mn-cs"/>
              </a:rPr>
              <a:t>La structure répétitive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04800" y="1346537"/>
            <a:ext cx="83500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 boucle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répéter un bloc d’instructions tant qu’une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006" y="2370386"/>
            <a:ext cx="8559994" cy="982414"/>
            <a:chOff x="203006" y="2187714"/>
            <a:chExt cx="8559994" cy="982414"/>
          </a:xfrm>
        </p:grpSpPr>
        <p:sp>
          <p:nvSpPr>
            <p:cNvPr id="6" name="Rectangle 5"/>
            <p:cNvSpPr/>
            <p:nvPr/>
          </p:nvSpPr>
          <p:spPr>
            <a:xfrm>
              <a:off x="203006" y="2187714"/>
              <a:ext cx="668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/>
                </a:rPr>
                <a:t></a:t>
              </a:r>
              <a:endParaRPr lang="ar-DZ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762000" y="2209800"/>
              <a:ext cx="8001000" cy="96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Remarque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La vérification de la condition s’effectue avant l’exécution des instructions. Celles-ci peuvent donc </a:t>
              </a:r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 jamais être exécutées</a:t>
              </a:r>
              <a:r>
                <a: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601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33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1216</Words>
  <Application>Microsoft Office PowerPoint</Application>
  <PresentationFormat>On-screen Show (4:3)</PresentationFormat>
  <Paragraphs>285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Plan du cour 02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La structure répétitive</vt:lpstr>
      <vt:lpstr>Tableaux à 1 dimension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Tableaux à deux dimensions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Sous-Programmes</vt:lpstr>
      <vt:lpstr>Déclaration locale vs Déclaration globale</vt:lpstr>
      <vt:lpstr>Déclaration locale vs Déclaration globale</vt:lpstr>
      <vt:lpstr>Déclaration locale vs Déclaration globale</vt:lpstr>
      <vt:lpstr>Déclaration locale vs Déclaration globale</vt:lpstr>
      <vt:lpstr>Déclaration locale vs Déclaration globale</vt:lpstr>
      <vt:lpstr>Déclaration locale vs Déclaration globale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TripoliSettou</dc:creator>
  <cp:lastModifiedBy>Tarablesse Settou</cp:lastModifiedBy>
  <cp:revision>267</cp:revision>
  <dcterms:created xsi:type="dcterms:W3CDTF">2006-08-16T00:00:00Z</dcterms:created>
  <dcterms:modified xsi:type="dcterms:W3CDTF">2022-03-29T13:35:55Z</dcterms:modified>
</cp:coreProperties>
</file>