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5"/>
  </p:notesMasterIdLst>
  <p:sldIdLst>
    <p:sldId id="256" r:id="rId2"/>
    <p:sldId id="353" r:id="rId3"/>
    <p:sldId id="356" r:id="rId4"/>
    <p:sldId id="396" r:id="rId5"/>
    <p:sldId id="363" r:id="rId6"/>
    <p:sldId id="365" r:id="rId7"/>
    <p:sldId id="366" r:id="rId8"/>
    <p:sldId id="423" r:id="rId9"/>
    <p:sldId id="370" r:id="rId10"/>
    <p:sldId id="374" r:id="rId11"/>
    <p:sldId id="379" r:id="rId12"/>
    <p:sldId id="380" r:id="rId13"/>
    <p:sldId id="381" r:id="rId14"/>
    <p:sldId id="383" r:id="rId15"/>
    <p:sldId id="398" r:id="rId16"/>
    <p:sldId id="384" r:id="rId17"/>
    <p:sldId id="386" r:id="rId18"/>
    <p:sldId id="385" r:id="rId19"/>
    <p:sldId id="387" r:id="rId20"/>
    <p:sldId id="390" r:id="rId21"/>
    <p:sldId id="391" r:id="rId22"/>
    <p:sldId id="392" r:id="rId23"/>
    <p:sldId id="399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  <a:srgbClr val="EAEAEA"/>
    <a:srgbClr val="FFFF99"/>
    <a:srgbClr val="00CC99"/>
    <a:srgbClr val="8000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5630" autoAdjust="0"/>
  </p:normalViewPr>
  <p:slideViewPr>
    <p:cSldViewPr>
      <p:cViewPr varScale="1">
        <p:scale>
          <a:sx n="67" d="100"/>
          <a:sy n="67" d="100"/>
        </p:scale>
        <p:origin x="17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772816"/>
            <a:ext cx="8316416" cy="2209800"/>
          </a:xfrm>
        </p:spPr>
        <p:txBody>
          <a:bodyPr/>
          <a:lstStyle/>
          <a:p>
            <a:pPr algn="ctr" eaLnBrk="1" hangingPunct="1"/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Systèmes </a:t>
            </a: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d’exploitation</a:t>
            </a:r>
            <a:b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&amp;</a:t>
            </a:r>
            <a:b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Applications Mobiles </a:t>
            </a: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 plate-forme </a:t>
            </a: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Android</a:t>
            </a:r>
            <a:r>
              <a:rPr lang="fr-F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»</a:t>
            </a:r>
            <a:endParaRPr lang="fr-FR" sz="40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 smtClean="0">
                <a:solidFill>
                  <a:schemeClr val="bg2"/>
                </a:solidFill>
              </a:rPr>
              <a:t>2017-2018 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642910" y="2071678"/>
            <a:ext cx="8286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Android  a  été  développé  par  Google.  Il  a  été  annoncé  en 2007  et  il  est  devenu  une  plateforme  ouverte  en  2008. </a:t>
            </a:r>
          </a:p>
          <a:p>
            <a:pPr algn="just"/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Android  est  un  OS  gratuit  et  complètement ouvert (</a:t>
            </a:r>
            <a:r>
              <a:rPr lang="fr-FR" sz="2400" b="1" dirty="0" smtClean="0"/>
              <a:t>open source)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raison  pour cela est  qu’Android  peut  être  trouvée  sur  une  gamme d’appareils  de  différents  fabricants  notamment, </a:t>
            </a:r>
            <a:r>
              <a:rPr lang="fr-FR" sz="2400" b="1" dirty="0" smtClean="0"/>
              <a:t>Samsung</a:t>
            </a:r>
            <a:r>
              <a:rPr lang="fr-FR" sz="2400" dirty="0" smtClean="0"/>
              <a:t>,  </a:t>
            </a:r>
            <a:r>
              <a:rPr lang="fr-FR" sz="2400" b="1" dirty="0" smtClean="0"/>
              <a:t>Motorola</a:t>
            </a:r>
            <a:r>
              <a:rPr lang="fr-FR" sz="2400" dirty="0" smtClean="0"/>
              <a:t>  et  </a:t>
            </a:r>
            <a:r>
              <a:rPr lang="fr-FR" sz="2400" b="1" dirty="0" smtClean="0"/>
              <a:t>HTC</a:t>
            </a:r>
            <a:r>
              <a:rPr lang="fr-FR" sz="2400" dirty="0" smtClean="0"/>
              <a:t>,  et  bien  d'autres  grands  fabricants  utilisent  Android.</a:t>
            </a:r>
            <a:endParaRPr lang="fr-FR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65235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1214422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C00000"/>
                </a:solidFill>
              </a:rPr>
              <a:t>Android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478634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Historique</a:t>
            </a:r>
            <a:endParaRPr lang="fr-FR" sz="36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017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Vu les statistiques, Android domine le marché, où il a pris une place importante dans la vie quotidienne de millions de personnes.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2786058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À l'origine, «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» était le nom d'une PME américaine, créée en</a:t>
            </a:r>
            <a:r>
              <a:rPr lang="fr-FR" sz="2400" b="1" dirty="0" smtClean="0"/>
              <a:t> 2003 </a:t>
            </a:r>
            <a:r>
              <a:rPr lang="fr-FR" sz="2400" dirty="0" smtClean="0"/>
              <a:t>puis rachetée par  </a:t>
            </a:r>
            <a:r>
              <a:rPr lang="fr-FR" sz="2400" b="1" dirty="0" smtClean="0"/>
              <a:t>Google</a:t>
            </a:r>
            <a:r>
              <a:rPr lang="fr-FR" sz="2400" dirty="0" smtClean="0"/>
              <a:t>  en  </a:t>
            </a:r>
            <a:r>
              <a:rPr lang="fr-FR" sz="2400" b="1" dirty="0" smtClean="0"/>
              <a:t>2005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première version d’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a été publiée le </a:t>
            </a:r>
            <a:r>
              <a:rPr lang="fr-FR" sz="2400" b="1" dirty="0" smtClean="0"/>
              <a:t>5 novembre 2007</a:t>
            </a:r>
            <a:r>
              <a:rPr lang="fr-FR" sz="2400" dirty="0" smtClean="0"/>
              <a:t>.</a:t>
            </a:r>
          </a:p>
          <a:p>
            <a:pPr algn="just"/>
            <a:r>
              <a:rPr lang="fr-FR" sz="2400" dirty="0" smtClean="0"/>
              <a:t> </a:t>
            </a:r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L'objectif  de  ce  système,  était  de  développer  un  système  d'exploitation  mobile  plus intelligent, </a:t>
            </a:r>
          </a:p>
          <a:p>
            <a:pPr algn="just"/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En plus d’envoyer des SMS et transmettre  des  appels,  il devait  permettre  à l'utilisateur  d'interagir  avec  son environnement.</a:t>
            </a:r>
            <a:endParaRPr lang="fr-FR" sz="2400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21442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Google a adopté la tendance de nommer versions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avec </a:t>
            </a:r>
            <a:r>
              <a:rPr lang="fr-FR" sz="2400" b="1" dirty="0" smtClean="0"/>
              <a:t>le nom d’un dessert ou un  bonbon  </a:t>
            </a:r>
            <a:r>
              <a:rPr lang="fr-FR" sz="2400" dirty="0" smtClean="0"/>
              <a:t>dans  l’ordre  alphabétique</a:t>
            </a:r>
            <a:endParaRPr lang="fr-FR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7416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55776" y="5805264"/>
            <a:ext cx="6058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la dernière </a:t>
            </a:r>
            <a:r>
              <a:rPr lang="fr-FR" sz="2400" dirty="0" smtClean="0"/>
              <a:t>version </a:t>
            </a:r>
            <a:r>
              <a:rPr lang="fr-FR" sz="2400" b="1" i="1" dirty="0" smtClean="0">
                <a:solidFill>
                  <a:srgbClr val="0B0080"/>
                </a:solidFill>
              </a:rPr>
              <a:t>Pie </a:t>
            </a:r>
            <a:r>
              <a:rPr lang="fr-FR" sz="2400" b="1" dirty="0" smtClean="0"/>
              <a:t>9.0.x (</a:t>
            </a:r>
            <a:r>
              <a:rPr lang="fr-FR" sz="2400" b="1" dirty="0" smtClean="0">
                <a:solidFill>
                  <a:srgbClr val="0B0080"/>
                </a:solidFill>
              </a:rPr>
              <a:t>7</a:t>
            </a:r>
            <a:r>
              <a:rPr lang="fr-FR" sz="2400" b="1" dirty="0"/>
              <a:t> </a:t>
            </a:r>
            <a:r>
              <a:rPr lang="fr-FR" sz="2400" b="1" dirty="0">
                <a:solidFill>
                  <a:srgbClr val="0B0080"/>
                </a:solidFill>
              </a:rPr>
              <a:t>mars</a:t>
            </a:r>
            <a:r>
              <a:rPr lang="fr-FR" sz="2400" b="1" dirty="0"/>
              <a:t> </a:t>
            </a:r>
            <a:r>
              <a:rPr lang="fr-FR" sz="2400" b="1" dirty="0" smtClean="0">
                <a:solidFill>
                  <a:srgbClr val="0B0080"/>
                </a:solidFill>
              </a:rPr>
              <a:t>2018)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478634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versions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214422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Open source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Facile à développer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Facile à vendre</a:t>
            </a:r>
            <a:r>
              <a:rPr lang="fr-FR" sz="2400" dirty="0" smtClean="0"/>
              <a:t>: Le </a:t>
            </a:r>
            <a:r>
              <a:rPr lang="fr-FR" sz="2400" b="1" dirty="0" smtClean="0"/>
              <a:t>Play Store  </a:t>
            </a:r>
            <a:r>
              <a:rPr lang="fr-FR" sz="2400" dirty="0" smtClean="0"/>
              <a:t>(anciennement  </a:t>
            </a:r>
            <a:r>
              <a:rPr lang="fr-FR" sz="2400" b="1" dirty="0" smtClean="0"/>
              <a:t>Android </a:t>
            </a:r>
            <a:r>
              <a:rPr lang="fr-FR" sz="2400" b="1" dirty="0" err="1" smtClean="0"/>
              <a:t>Market</a:t>
            </a:r>
            <a:r>
              <a:rPr lang="fr-FR" sz="2400" dirty="0" smtClean="0"/>
              <a:t>)  est  une  plateforme  immense  et  très visitée, qui offre l’opportunité pour ce qui veut diffuser une application dessus.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dirty="0" smtClean="0"/>
              <a:t>• </a:t>
            </a:r>
            <a:r>
              <a:rPr lang="fr-FR" sz="2400" b="1" dirty="0" smtClean="0"/>
              <a:t>Flexible</a:t>
            </a:r>
            <a:r>
              <a:rPr lang="fr-FR" sz="2400" dirty="0" smtClean="0"/>
              <a:t>:  Le système est extrêmement portable, il s'adapte à  beaucoup de structures différentes. Les  Smartphones,  les  tablettes,  la  présence  ou  l'absence  de  clavier  ou  de  trackball,</a:t>
            </a:r>
            <a:endParaRPr lang="fr-FR" sz="24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621510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caractéristiques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8643998" cy="55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0109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Architecture(pile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logiciel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“software stack)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0" y="1000108"/>
            <a:ext cx="9144000" cy="5643602"/>
            <a:chOff x="285720" y="1000108"/>
            <a:chExt cx="8643998" cy="5500726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000108"/>
              <a:ext cx="8643998" cy="550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5720" y="1000108"/>
              <a:ext cx="8643998" cy="4143404"/>
            </a:xfrm>
            <a:prstGeom prst="rect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71770" y="785794"/>
            <a:ext cx="607223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0" y="1000108"/>
            <a:ext cx="9021806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Caractéristiques :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Basé sur </a:t>
            </a:r>
            <a:r>
              <a:rPr lang="fr-FR" sz="2000" b="1" dirty="0" smtClean="0"/>
              <a:t>Linux 2.6 (version 3.4 pour Lollipop5.1</a:t>
            </a:r>
            <a:r>
              <a:rPr lang="fr-FR" sz="2000" b="1" dirty="0" smtClean="0"/>
              <a:t>) (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Linux </a:t>
            </a:r>
            <a:r>
              <a:rPr lang="fr-FR" sz="2000" b="1" dirty="0" smtClean="0"/>
              <a:t>5.0 pour Pie</a:t>
            </a:r>
            <a:r>
              <a:rPr lang="fr-FR" sz="2000" dirty="0" smtClean="0"/>
              <a:t>)</a:t>
            </a:r>
            <a:endParaRPr lang="fr-FR" sz="2000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les services fondamentaux: la sécurité, la gestion de la mémoire , des processus, du réseau , des capteurs (appareil photo, GPS, accéléromètre …) et la gestion des drivers, Système </a:t>
            </a:r>
            <a:r>
              <a:rPr lang="fr-FR" sz="2000" dirty="0"/>
              <a:t>de fichier support : </a:t>
            </a:r>
            <a:r>
              <a:rPr lang="fr-FR" sz="2000" dirty="0" smtClean="0"/>
              <a:t>FAT32, Support </a:t>
            </a:r>
            <a:r>
              <a:rPr lang="fr-FR" sz="2000" dirty="0"/>
              <a:t>de TCP/IP,UDP</a:t>
            </a:r>
            <a:r>
              <a:rPr lang="fr-FR" sz="2000" dirty="0" smtClean="0"/>
              <a:t>...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dirty="0" smtClean="0"/>
              <a:t>Offre une couche d’abstraction entre le matériel et le reste de la pile logicielle.</a:t>
            </a:r>
            <a:endParaRPr lang="fr-FR" dirty="0" smtClean="0"/>
          </a:p>
          <a:p>
            <a:pPr marL="285750" indent="-285750" algn="just">
              <a:buFont typeface="Wingdings" pitchFamily="2" charset="2"/>
              <a:buChar char="v"/>
            </a:pPr>
            <a:endParaRPr lang="fr-FR" sz="1050" dirty="0"/>
          </a:p>
          <a:p>
            <a:pPr algn="just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à la plateforme mobile :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Ashmem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dirty="0"/>
              <a:t>partage de mémoire entre processus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</a:t>
            </a:r>
            <a:r>
              <a:rPr lang="fr-FR" dirty="0"/>
              <a:t>: driver IPC pour la communication inter </a:t>
            </a:r>
            <a:r>
              <a:rPr lang="fr-FR" dirty="0" smtClean="0"/>
              <a:t>processus</a:t>
            </a:r>
            <a:endParaRPr lang="fr-FR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dirty="0"/>
              <a:t>Power </a:t>
            </a:r>
            <a:r>
              <a:rPr lang="fr-FR" dirty="0" smtClean="0"/>
              <a:t>Management, </a:t>
            </a:r>
            <a:r>
              <a:rPr lang="fr-FR" dirty="0" err="1" smtClean="0"/>
              <a:t>Kernel</a:t>
            </a:r>
            <a:r>
              <a:rPr lang="fr-FR" dirty="0" smtClean="0"/>
              <a:t> Debugger, </a:t>
            </a:r>
            <a:r>
              <a:rPr lang="fr-FR" dirty="0" err="1" smtClean="0"/>
              <a:t>Logger</a:t>
            </a:r>
            <a:endParaRPr lang="fr-F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835821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Architecture(1)- Linux Kernel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(noyau) </a:t>
            </a:r>
            <a:endParaRPr lang="en-GB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 1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857760"/>
              <a:ext cx="9144000" cy="178595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357562"/>
              <a:ext cx="5572132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Incluant les librairies fondamentales et la machine virtuelle </a:t>
            </a:r>
            <a:r>
              <a:rPr lang="fr-FR" sz="2400" b="1" dirty="0" smtClean="0"/>
              <a:t>ART</a:t>
            </a:r>
            <a:r>
              <a:rPr lang="fr-FR" sz="2400" dirty="0" smtClean="0"/>
              <a:t> (</a:t>
            </a:r>
            <a:r>
              <a:rPr lang="fr-FR" sz="2400" b="1" dirty="0" smtClean="0"/>
              <a:t>Android </a:t>
            </a:r>
            <a:r>
              <a:rPr lang="fr-FR" sz="2400" b="1" dirty="0" err="1" smtClean="0"/>
              <a:t>RunTime</a:t>
            </a:r>
            <a:r>
              <a:rPr lang="fr-FR" sz="2400" dirty="0" smtClean="0"/>
              <a:t>) qui remplace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Dalvik</a:t>
            </a:r>
            <a:r>
              <a:rPr lang="fr-FR" sz="2400" b="1" dirty="0" smtClean="0"/>
              <a:t> </a:t>
            </a:r>
            <a:r>
              <a:rPr lang="fr-FR" sz="2400" dirty="0" smtClean="0"/>
              <a:t>officiellement depuis la version </a:t>
            </a:r>
            <a:r>
              <a:rPr lang="fr-FR" sz="2400" dirty="0" err="1" smtClean="0"/>
              <a:t>Lollipop</a:t>
            </a:r>
            <a:r>
              <a:rPr lang="fr-FR" sz="24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Permet l’exécution des application et représente la base du framework applicatif .</a:t>
            </a:r>
            <a:endParaRPr lang="fr-FR" sz="24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85786" y="271214"/>
            <a:ext cx="742955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Architecture(2)-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 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Runtime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" name="Image 19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0" y="1000108"/>
              <a:ext cx="9144000" cy="2357454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2132" y="3357562"/>
              <a:ext cx="3571868" cy="1500198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143208" y="1071546"/>
            <a:ext cx="60007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fr-FR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-32" y="100010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ensemble  de  librairies (Bibliothèques) </a:t>
            </a:r>
            <a:r>
              <a:rPr lang="fr-FR" sz="2400" dirty="0"/>
              <a:t>C/C</a:t>
            </a:r>
            <a:r>
              <a:rPr lang="fr-FR" sz="2400" dirty="0" smtClean="0"/>
              <a:t>++ utilisées  par différents composants  du  système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Accès </a:t>
            </a:r>
            <a:r>
              <a:rPr lang="fr-FR" sz="2400" dirty="0"/>
              <a:t>à travers des interfaces </a:t>
            </a:r>
            <a:r>
              <a:rPr lang="fr-FR" sz="2400" dirty="0" smtClean="0"/>
              <a:t>Java aux développeurs au travers du </a:t>
            </a:r>
            <a:r>
              <a:rPr lang="fr-FR" sz="2400" dirty="0" err="1" smtClean="0"/>
              <a:t>framework</a:t>
            </a:r>
            <a:r>
              <a:rPr lang="fr-FR" sz="2400" dirty="0" smtClean="0"/>
              <a:t> d’application d’</a:t>
            </a:r>
            <a:r>
              <a:rPr lang="fr-FR" sz="2400" dirty="0" err="1" smtClean="0"/>
              <a:t>Android</a:t>
            </a:r>
            <a:endParaRPr lang="fr-FR" sz="2400" dirty="0" smtClean="0"/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/>
              <a:t>Surface Manager </a:t>
            </a:r>
            <a:r>
              <a:rPr lang="fr-FR" sz="2400" dirty="0" smtClean="0"/>
              <a:t>, </a:t>
            </a:r>
            <a:r>
              <a:rPr lang="fr-FR" sz="2400" dirty="0" err="1" smtClean="0"/>
              <a:t>Graphics</a:t>
            </a:r>
            <a:r>
              <a:rPr lang="fr-FR" sz="2400" dirty="0" smtClean="0"/>
              <a:t> </a:t>
            </a:r>
            <a:r>
              <a:rPr lang="fr-FR" sz="2400" dirty="0" err="1" smtClean="0"/>
              <a:t>libraries</a:t>
            </a:r>
            <a:r>
              <a:rPr lang="fr-FR" sz="2400" dirty="0" smtClean="0"/>
              <a:t> (SGL &amp; </a:t>
            </a:r>
            <a:r>
              <a:rPr lang="fr-FR" sz="2400" dirty="0" err="1" smtClean="0"/>
              <a:t>OpenGL</a:t>
            </a:r>
            <a:r>
              <a:rPr lang="fr-FR" sz="2400" dirty="0" smtClean="0"/>
              <a:t>): affichage 2D et 3D , Codecs Media 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fr-FR" sz="2400" dirty="0" smtClean="0"/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err="1" smtClean="0"/>
              <a:t>SQLite</a:t>
            </a:r>
            <a:r>
              <a:rPr lang="fr-FR" sz="2400" dirty="0" smtClean="0"/>
              <a:t> pour le support natif des bases de données </a:t>
            </a:r>
          </a:p>
          <a:p>
            <a:pPr marL="711200" indent="-261938" algn="just">
              <a:buFont typeface="Arial" pitchFamily="34" charset="0"/>
              <a:buChar char="•"/>
            </a:pPr>
            <a:r>
              <a:rPr lang="fr-FR" sz="2400" dirty="0" smtClean="0"/>
              <a:t>SSL &amp; </a:t>
            </a:r>
            <a:r>
              <a:rPr lang="fr-FR" sz="2400" dirty="0" err="1" smtClean="0"/>
              <a:t>WebKit</a:t>
            </a:r>
            <a:r>
              <a:rPr lang="fr-FR" sz="2400" dirty="0" smtClean="0"/>
              <a:t> pour la navigation sur internet avec le support SSL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Architecture(3)-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Librairies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bibliothèques</a:t>
            </a: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0" y="928670"/>
            <a:ext cx="9144000" cy="5643602"/>
            <a:chOff x="0" y="1214398"/>
            <a:chExt cx="9144000" cy="564360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439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1214398"/>
              <a:ext cx="9144000" cy="1000156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429240"/>
              <a:ext cx="9144000" cy="1428760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3571852"/>
              <a:ext cx="9144000" cy="1857412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19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Cette couche qui  fait  le  </a:t>
            </a:r>
            <a:r>
              <a:rPr lang="fr-FR" sz="2400" b="1" dirty="0" smtClean="0"/>
              <a:t>lien entre le système et l’application </a:t>
            </a:r>
            <a:r>
              <a:rPr lang="fr-FR" sz="2400" dirty="0" smtClean="0"/>
              <a:t>,  grâce  à  un  ensemble  </a:t>
            </a:r>
            <a:r>
              <a:rPr lang="fr-FR" sz="2400" b="1" dirty="0" smtClean="0"/>
              <a:t>d’API  Java</a:t>
            </a:r>
            <a:r>
              <a:rPr lang="fr-FR" sz="2400" dirty="0" smtClean="0"/>
              <a:t>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286256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Fournit les classes qui seront utilisées pour la création d’applications Android. </a:t>
            </a:r>
          </a:p>
          <a:p>
            <a:pPr algn="just">
              <a:buFont typeface="Arial" pitchFamily="34" charset="0"/>
              <a:buChar char="•"/>
            </a:pPr>
            <a:endParaRPr lang="fr-FR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  Représente une abstraction pour les accès matériels et prend en charge </a:t>
            </a:r>
            <a:r>
              <a:rPr lang="fr-FR" sz="2400" b="1" dirty="0" smtClean="0"/>
              <a:t>la gestion de l’interface utilisateur </a:t>
            </a:r>
            <a:r>
              <a:rPr lang="fr-FR" sz="2400" dirty="0" smtClean="0"/>
              <a:t>et </a:t>
            </a:r>
            <a:r>
              <a:rPr lang="fr-FR" sz="2400" b="1" dirty="0" smtClean="0"/>
              <a:t>des ressources de l’application</a:t>
            </a:r>
            <a:r>
              <a:rPr lang="fr-FR" sz="2400" dirty="0" smtClean="0"/>
              <a:t>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42910" y="271214"/>
            <a:ext cx="857256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Architecture(4)- Application Framework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Image 2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3429024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0001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les </a:t>
            </a:r>
            <a:r>
              <a:rPr lang="fr-FR" sz="2400" b="1" dirty="0" smtClean="0"/>
              <a:t>applications mobiles </a:t>
            </a:r>
            <a:r>
              <a:rPr lang="fr-FR" sz="2400" dirty="0" smtClean="0"/>
              <a:t>qui sont exécutées </a:t>
            </a:r>
            <a:r>
              <a:rPr lang="fr-FR" sz="2400" dirty="0" smtClean="0"/>
              <a:t>sur </a:t>
            </a:r>
            <a:r>
              <a:rPr lang="fr-FR" sz="2400" b="1" dirty="0" smtClean="0"/>
              <a:t>un appareil mobile </a:t>
            </a:r>
            <a:r>
              <a:rPr lang="fr-FR" sz="2400" dirty="0" smtClean="0"/>
              <a:t>(Smartphones, tablettes…) sont différentes des applications développées pour </a:t>
            </a:r>
            <a:r>
              <a:rPr lang="fr-FR" sz="2400" b="1" dirty="0" smtClean="0"/>
              <a:t>un ordinateur de bureau </a:t>
            </a:r>
            <a:r>
              <a:rPr lang="fr-FR" sz="2400" dirty="0" smtClean="0"/>
              <a:t>ou </a:t>
            </a:r>
            <a:r>
              <a:rPr lang="fr-FR" sz="2400" b="1" dirty="0" smtClean="0"/>
              <a:t>un </a:t>
            </a:r>
            <a:r>
              <a:rPr lang="fr-FR" sz="2400" b="1" dirty="0" smtClean="0"/>
              <a:t>serveur </a:t>
            </a:r>
            <a:r>
              <a:rPr lang="fr-FR" sz="2400" dirty="0"/>
              <a:t>en termes de: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4823452"/>
            <a:ext cx="9144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Les </a:t>
            </a:r>
            <a:r>
              <a:rPr lang="fr-FR" sz="2400" b="1" dirty="0" smtClean="0"/>
              <a:t>systèmes d’exploitation </a:t>
            </a:r>
            <a:r>
              <a:rPr lang="fr-FR" sz="2400" dirty="0" smtClean="0"/>
              <a:t>pour </a:t>
            </a:r>
            <a:r>
              <a:rPr lang="fr-FR" sz="2400" b="1" dirty="0" smtClean="0"/>
              <a:t>mobiles</a:t>
            </a:r>
            <a:r>
              <a:rPr lang="fr-FR" sz="2400" dirty="0" smtClean="0"/>
              <a:t> sont différents de ceux développés pour les </a:t>
            </a:r>
            <a:r>
              <a:rPr lang="fr-FR" sz="2400" b="1" dirty="0" smtClean="0"/>
              <a:t>ordinateurs personnels </a:t>
            </a:r>
            <a:r>
              <a:rPr lang="fr-FR" sz="2400" dirty="0" smtClean="0"/>
              <a:t>en termes de:</a:t>
            </a:r>
          </a:p>
          <a:p>
            <a:pPr>
              <a:buFont typeface="Arial" pitchFamily="34" charset="0"/>
              <a:buChar char="•"/>
            </a:pPr>
            <a:endParaRPr lang="fr-FR" sz="500" dirty="0" smtClean="0"/>
          </a:p>
          <a:p>
            <a:r>
              <a:rPr lang="fr-FR" sz="2400" dirty="0" smtClean="0"/>
              <a:t>  - Contraintes matériels </a:t>
            </a:r>
          </a:p>
          <a:p>
            <a:r>
              <a:rPr lang="fr-FR" sz="2400" dirty="0" smtClean="0"/>
              <a:t>  - partie logiciel du système (</a:t>
            </a:r>
            <a:r>
              <a:rPr lang="fr-FR" sz="2400" b="1" dirty="0" smtClean="0"/>
              <a:t>noyau</a:t>
            </a:r>
            <a:r>
              <a:rPr lang="fr-FR" sz="2400" dirty="0" smtClean="0"/>
              <a:t> du système d’exploitation)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0" y="257174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algn="just">
              <a:buFont typeface="Arial" pitchFamily="34" charset="0"/>
              <a:buChar char="•"/>
            </a:pPr>
            <a:r>
              <a:rPr lang="fr-FR" sz="2400" dirty="0" smtClean="0"/>
              <a:t> L’application  mobile  </a:t>
            </a:r>
            <a:r>
              <a:rPr lang="fr-FR" sz="2400" b="1" dirty="0" smtClean="0"/>
              <a:t>fonctionne</a:t>
            </a:r>
            <a:r>
              <a:rPr lang="fr-FR" sz="2400" dirty="0" smtClean="0"/>
              <a:t> sous un </a:t>
            </a:r>
            <a:r>
              <a:rPr lang="fr-FR" sz="2400" b="1" dirty="0" smtClean="0"/>
              <a:t>système d’exploitation mobile</a:t>
            </a:r>
          </a:p>
          <a:p>
            <a:pPr algn="just">
              <a:buFont typeface="Arial" pitchFamily="34" charset="0"/>
              <a:buChar char="•"/>
            </a:pPr>
            <a:endParaRPr lang="fr-FR" sz="600" dirty="0" smtClean="0"/>
          </a:p>
          <a:p>
            <a:pPr marL="536575" indent="-173038" algn="just">
              <a:buFont typeface="Arial" pitchFamily="34" charset="0"/>
              <a:buChar char="•"/>
            </a:pPr>
            <a:r>
              <a:rPr lang="fr-FR" sz="2400" dirty="0" smtClean="0"/>
              <a:t> Elle n’est pas compatible avec toutes les </a:t>
            </a:r>
            <a:r>
              <a:rPr lang="fr-FR" sz="2400" b="1" dirty="0" smtClean="0"/>
              <a:t>plateformes</a:t>
            </a:r>
            <a:r>
              <a:rPr lang="fr-FR" sz="2400" dirty="0" smtClean="0"/>
              <a:t>.</a:t>
            </a:r>
          </a:p>
          <a:p>
            <a:pPr marL="536575" indent="-173038" algn="just">
              <a:buFont typeface="Arial" pitchFamily="34" charset="0"/>
              <a:buChar char="•"/>
            </a:pPr>
            <a:r>
              <a:rPr lang="fr-FR" sz="2400" dirty="0" smtClean="0"/>
              <a:t> Elle est développée en utilisant </a:t>
            </a:r>
            <a:r>
              <a:rPr lang="fr-FR" sz="2400" b="1" dirty="0" smtClean="0"/>
              <a:t>différents langages de programmation </a:t>
            </a:r>
            <a:r>
              <a:rPr lang="fr-FR" sz="2400" dirty="0" smtClean="0"/>
              <a:t>sous </a:t>
            </a:r>
            <a:r>
              <a:rPr lang="fr-FR" sz="2400" b="1" dirty="0" smtClean="0"/>
              <a:t>différents  environnements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0" y="1000108"/>
            <a:ext cx="9144000" cy="5643602"/>
            <a:chOff x="0" y="1000108"/>
            <a:chExt cx="9144000" cy="5643602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108"/>
              <a:ext cx="9144000" cy="564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0" y="2000240"/>
              <a:ext cx="9144000" cy="1357322"/>
            </a:xfrm>
            <a:prstGeom prst="rect">
              <a:avLst/>
            </a:prstGeom>
            <a:solidFill>
              <a:schemeClr val="lt1"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5214950"/>
              <a:ext cx="9144000" cy="1428760"/>
            </a:xfrm>
            <a:prstGeom prst="rect">
              <a:avLst/>
            </a:prstGeom>
            <a:solidFill>
              <a:schemeClr val="bg1">
                <a:lumMod val="65000"/>
                <a:alpha val="9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357562"/>
              <a:ext cx="9144000" cy="1857412"/>
            </a:xfrm>
            <a:prstGeom prst="rect">
              <a:avLst/>
            </a:prstGeom>
            <a:solidFill>
              <a:srgbClr val="EAEAEA">
                <a:alpha val="92000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20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571472" y="4429132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 Android  est  fourni  avec  un  ensemble  d'applications  de  base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1500198" y="5741275"/>
            <a:ext cx="635795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Toutes les applications sont écrites en utilisant  le langage de programmation </a:t>
            </a:r>
            <a:r>
              <a:rPr lang="fr-FR" sz="2400" b="1" dirty="0" smtClean="0"/>
              <a:t>Java </a:t>
            </a:r>
            <a:endParaRPr lang="fr-FR" sz="24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14348" y="279383"/>
            <a:ext cx="664373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ANDROID: Architecture(5)- Applications</a:t>
            </a:r>
            <a:endParaRPr lang="fr-FR" sz="2800" b="1" dirty="0" smtClean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Image 20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0" y="207167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La couche application s’ </a:t>
            </a:r>
            <a:r>
              <a:rPr lang="fr-FR" sz="2400" b="1" dirty="0" smtClean="0"/>
              <a:t>exécute sur un </a:t>
            </a:r>
            <a:r>
              <a:rPr lang="fr-FR" sz="2400" b="1" dirty="0" err="1" smtClean="0"/>
              <a:t>runtime</a:t>
            </a:r>
            <a:r>
              <a:rPr lang="fr-FR" sz="2400" b="1" dirty="0" smtClean="0"/>
              <a:t> Android </a:t>
            </a:r>
            <a:r>
              <a:rPr lang="fr-FR" sz="2400" dirty="0" smtClean="0"/>
              <a:t>en utilisant </a:t>
            </a:r>
            <a:r>
              <a:rPr lang="fr-FR" sz="2400" b="1" dirty="0" smtClean="0"/>
              <a:t>les classes et services fournis par la couche «Applications Framework ». </a:t>
            </a:r>
            <a:endParaRPr lang="fr-FR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3286124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/>
              <a:t>Toutes les applications (un client mail, un programme pour les SMS, calendrier, cartes, navigateur, contacts, et ’autres).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928934"/>
            <a:ext cx="1500198" cy="2197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0805" y="4143380"/>
            <a:ext cx="2373195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21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348" y="1428736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1000"/>
              </a:lnSpc>
            </a:pPr>
            <a:endParaRPr lang="en-GB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8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 Le SDK </a:t>
            </a:r>
            <a:r>
              <a:rPr lang="fr-FR" sz="2400" b="1" dirty="0" err="1" smtClean="0">
                <a:solidFill>
                  <a:srgbClr val="C00000"/>
                </a:solidFill>
              </a:rPr>
              <a:t>Android</a:t>
            </a:r>
            <a:r>
              <a:rPr lang="fr-FR" sz="2400" b="1" dirty="0" smtClean="0">
                <a:solidFill>
                  <a:srgbClr val="C00000"/>
                </a:solidFill>
              </a:rPr>
              <a:t> : 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fr-FR" sz="2400" dirty="0" smtClean="0"/>
              <a:t> Les applications Android sont développées en une  variante  du  Java  adaptée  pour  Android.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Un SDK, un kit de développement, est un ensemble d'outils permettant de développer pour une cible particulière.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Le SDK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est donc un ensemble d'outils que met à disposition </a:t>
            </a:r>
            <a:r>
              <a:rPr lang="fr-FR" sz="2400" b="1" dirty="0" smtClean="0"/>
              <a:t>Google</a:t>
            </a:r>
            <a:r>
              <a:rPr lang="fr-FR" sz="2400" dirty="0" smtClean="0"/>
              <a:t> afin de vous permettre de développer des applications pour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. </a:t>
            </a:r>
          </a:p>
          <a:p>
            <a:pPr algn="just"/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4348" y="285728"/>
            <a:ext cx="421484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Outils d’Android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27/01/2019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22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2" name="Rectangle 11"/>
          <p:cNvSpPr/>
          <p:nvPr/>
        </p:nvSpPr>
        <p:spPr>
          <a:xfrm>
            <a:off x="0" y="1052736"/>
            <a:ext cx="9144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 Les API : 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fr-FR" sz="1000" b="1" dirty="0" smtClean="0">
              <a:solidFill>
                <a:srgbClr val="C00000"/>
              </a:solidFill>
            </a:endParaRPr>
          </a:p>
          <a:p>
            <a:pPr algn="just"/>
            <a:r>
              <a:rPr lang="fr-FR" sz="2400" dirty="0" smtClean="0"/>
              <a:t>Le  SDK  </a:t>
            </a:r>
            <a:r>
              <a:rPr lang="fr-FR" sz="2400" dirty="0" err="1" smtClean="0"/>
              <a:t>Android</a:t>
            </a:r>
            <a:r>
              <a:rPr lang="fr-FR" sz="2400" dirty="0" smtClean="0"/>
              <a:t>  permet  également  de  télécharger  les  différentes  versions  de  </a:t>
            </a:r>
            <a:r>
              <a:rPr lang="fr-FR" sz="2400" b="1" dirty="0" smtClean="0"/>
              <a:t>Google API </a:t>
            </a:r>
            <a:r>
              <a:rPr lang="fr-FR" sz="2400" dirty="0" smtClean="0"/>
              <a:t>pour intégrer des fonctionnalités liées aux services Google tels que : </a:t>
            </a:r>
            <a:r>
              <a:rPr lang="fr-FR" sz="2400" b="1" dirty="0" smtClean="0"/>
              <a:t>Google </a:t>
            </a:r>
            <a:r>
              <a:rPr lang="fr-FR" sz="2400" b="1" dirty="0" err="1" smtClean="0"/>
              <a:t>Maps</a:t>
            </a:r>
            <a:r>
              <a:rPr lang="fr-FR" sz="2400" dirty="0" smtClean="0"/>
              <a:t>, </a:t>
            </a:r>
          </a:p>
          <a:p>
            <a:pPr algn="just"/>
            <a:r>
              <a:rPr lang="fr-FR" sz="2400" b="1" dirty="0" err="1" smtClean="0"/>
              <a:t>géolocalisation</a:t>
            </a:r>
            <a:r>
              <a:rPr lang="fr-FR" sz="2400" dirty="0" smtClean="0"/>
              <a:t> ou de la documentation au format </a:t>
            </a:r>
            <a:r>
              <a:rPr lang="fr-FR" sz="2400" b="1" dirty="0" err="1" smtClean="0"/>
              <a:t>JavaDoc</a:t>
            </a:r>
            <a:r>
              <a:rPr lang="fr-FR" sz="2400" dirty="0" smtClean="0"/>
              <a:t>. </a:t>
            </a:r>
          </a:p>
          <a:p>
            <a:pPr algn="just"/>
            <a:endParaRPr lang="fr-FR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C00000"/>
                </a:solidFill>
              </a:rPr>
              <a:t>L’AVD </a:t>
            </a:r>
            <a:r>
              <a:rPr lang="fr-FR" sz="2400" b="1" dirty="0" smtClean="0">
                <a:solidFill>
                  <a:srgbClr val="C00000"/>
                </a:solidFill>
              </a:rPr>
              <a:t>(</a:t>
            </a:r>
            <a:r>
              <a:rPr lang="fr-FR" sz="2400" dirty="0"/>
              <a:t> </a:t>
            </a:r>
            <a:r>
              <a:rPr lang="fr-FR" sz="2400" b="1" dirty="0">
                <a:solidFill>
                  <a:srgbClr val="C00000"/>
                </a:solidFill>
              </a:rPr>
              <a:t>Android Virtual </a:t>
            </a:r>
            <a:r>
              <a:rPr lang="fr-FR" sz="2400" b="1" dirty="0" err="1">
                <a:solidFill>
                  <a:srgbClr val="C00000"/>
                </a:solidFill>
              </a:rPr>
              <a:t>Device</a:t>
            </a:r>
            <a:r>
              <a:rPr lang="fr-FR" sz="2400" b="1" dirty="0">
                <a:solidFill>
                  <a:srgbClr val="C00000"/>
                </a:solidFill>
              </a:rPr>
              <a:t> </a:t>
            </a:r>
            <a:r>
              <a:rPr lang="fr-FR" sz="2400" b="1" dirty="0">
                <a:solidFill>
                  <a:srgbClr val="C00000"/>
                </a:solidFill>
              </a:rPr>
              <a:t>) </a:t>
            </a:r>
            <a:r>
              <a:rPr lang="fr-FR" sz="2400" b="1" dirty="0" smtClean="0">
                <a:solidFill>
                  <a:srgbClr val="C00000"/>
                </a:solidFill>
              </a:rPr>
              <a:t>Android </a:t>
            </a:r>
            <a:r>
              <a:rPr lang="fr-FR" sz="2400" b="1" dirty="0" smtClean="0">
                <a:solidFill>
                  <a:srgbClr val="C00000"/>
                </a:solidFill>
              </a:rPr>
              <a:t>: </a:t>
            </a:r>
          </a:p>
          <a:p>
            <a:pPr marL="457200" indent="-457200" algn="just">
              <a:buAutoNum type="alphaLcPeriod" startAt="3"/>
            </a:pPr>
            <a:endParaRPr lang="fr-FR" sz="1400" dirty="0" smtClean="0"/>
          </a:p>
          <a:p>
            <a:pPr algn="just"/>
            <a:r>
              <a:rPr lang="fr-FR" sz="2400" dirty="0" smtClean="0"/>
              <a:t>- Le  </a:t>
            </a:r>
            <a:r>
              <a:rPr lang="fr-FR" sz="2400" dirty="0" smtClean="0"/>
              <a:t>SDK  propose  un  </a:t>
            </a:r>
            <a:r>
              <a:rPr lang="fr-FR" sz="2400" b="1" dirty="0" smtClean="0"/>
              <a:t>émulateur  Android</a:t>
            </a:r>
            <a:r>
              <a:rPr lang="fr-FR" sz="2400" dirty="0" smtClean="0"/>
              <a:t>.  Il  permet  de  lancer  sur  la  machine  du développeur  un  </a:t>
            </a:r>
            <a:r>
              <a:rPr lang="fr-FR" sz="2400" b="1" dirty="0" smtClean="0"/>
              <a:t>terminal  virtuel  </a:t>
            </a:r>
            <a:r>
              <a:rPr lang="fr-FR" sz="2400" dirty="0" smtClean="0"/>
              <a:t>représentant  à  l’écran  un </a:t>
            </a:r>
            <a:r>
              <a:rPr lang="fr-FR" sz="2400" dirty="0"/>
              <a:t>appareil  </a:t>
            </a:r>
            <a:r>
              <a:rPr lang="fr-FR" sz="2400" dirty="0" smtClean="0"/>
              <a:t>embarquant  Android. </a:t>
            </a:r>
            <a:endParaRPr lang="fr-FR" sz="2400" dirty="0" smtClean="0"/>
          </a:p>
          <a:p>
            <a:pPr algn="just"/>
            <a:endParaRPr lang="fr-FR" sz="1400" dirty="0" smtClean="0"/>
          </a:p>
          <a:p>
            <a:pPr lvl="0" algn="just"/>
            <a:r>
              <a:rPr lang="fr-FR" sz="2000" dirty="0" smtClean="0"/>
              <a:t>        - </a:t>
            </a:r>
            <a:r>
              <a:rPr lang="fr-FR" sz="2000" dirty="0" smtClean="0">
                <a:solidFill>
                  <a:srgbClr val="212121"/>
                </a:solidFill>
                <a:latin typeface="inherit"/>
              </a:rPr>
              <a:t>la </a:t>
            </a:r>
            <a:r>
              <a:rPr lang="fr-FR" sz="2000" dirty="0">
                <a:solidFill>
                  <a:srgbClr val="212121"/>
                </a:solidFill>
                <a:latin typeface="inherit"/>
              </a:rPr>
              <a:t>configuration qui définit les caractéristiques </a:t>
            </a:r>
            <a:r>
              <a:rPr lang="fr-FR" sz="2000" dirty="0" smtClean="0">
                <a:solidFill>
                  <a:srgbClr val="212121"/>
                </a:solidFill>
                <a:latin typeface="inherit"/>
              </a:rPr>
              <a:t>de l’appareil</a:t>
            </a:r>
            <a:endParaRPr lang="fr-FR" sz="1600" dirty="0">
              <a:latin typeface="Arial" panose="020B0604020202020204" pitchFamily="34" charset="0"/>
            </a:endParaRPr>
          </a:p>
          <a:p>
            <a:pPr algn="just"/>
            <a:endParaRPr lang="fr-FR" sz="1100" dirty="0" smtClean="0"/>
          </a:p>
          <a:p>
            <a:pPr algn="just"/>
            <a:r>
              <a:rPr lang="fr-FR" sz="2400" dirty="0" smtClean="0"/>
              <a:t>- l’émulateur </a:t>
            </a:r>
            <a:r>
              <a:rPr lang="fr-FR" sz="2400" dirty="0" smtClean="0"/>
              <a:t>ne propose pas toutes les fonctionnalités d’un vrai </a:t>
            </a:r>
            <a:r>
              <a:rPr lang="fr-FR" sz="2400" dirty="0" smtClean="0"/>
              <a:t>appareil mobile.  </a:t>
            </a:r>
            <a:endParaRPr lang="fr-FR" sz="24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4348" y="285728"/>
            <a:ext cx="4214842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112752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2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1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Outils d’Android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photo clip art ensigna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902" y="740325"/>
            <a:ext cx="1273315" cy="1273315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5058716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1444954"/>
            <a:ext cx="9144000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Les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applications mobiles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sont conçues pour des 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plateformes mobiles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et utilisées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 dans des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terminaux mobiles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pour des services de l’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information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medias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fr-FR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sociaux, jeux  </a:t>
            </a:r>
            <a:r>
              <a:rPr lang="fr-F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 pitchFamily="18" charset="0"/>
              </a:rPr>
              <a:t>etc.…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343793" y="3296591"/>
            <a:ext cx="696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Développement multiplateformes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557786"/>
            <a:ext cx="9144000" cy="1569660"/>
          </a:xfrm>
          <a:prstGeom prst="rect">
            <a:avLst/>
          </a:prstGeom>
          <a:solidFill>
            <a:srgbClr val="000000">
              <a:alpha val="27843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3200" dirty="0" smtClean="0"/>
              <a:t>Développer une gamme d'applications qui fonctionne sur tous appareils, implique de travailler avec des technologies très différentes.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589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6273162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Android: composition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0" y="1097805"/>
            <a:ext cx="9144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Une application Android est un </a:t>
            </a:r>
            <a:r>
              <a:rPr lang="fr-FR" sz="2400" b="1" dirty="0" smtClean="0">
                <a:latin typeface="+mj-lt"/>
              </a:rPr>
              <a:t>assemblage de composants </a:t>
            </a:r>
            <a:r>
              <a:rPr lang="fr-FR" sz="2400" dirty="0" smtClean="0">
                <a:latin typeface="+mj-lt"/>
              </a:rPr>
              <a:t>liés grâce à un </a:t>
            </a:r>
            <a:r>
              <a:rPr lang="fr-FR" sz="2400" b="1" dirty="0" smtClean="0">
                <a:latin typeface="+mj-lt"/>
              </a:rPr>
              <a:t>fichier de configuration</a:t>
            </a:r>
            <a:endParaRPr lang="fr-FR" sz="2400" b="1" dirty="0">
              <a:latin typeface="+mj-lt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14282" y="2000240"/>
            <a:ext cx="8643966" cy="4473007"/>
            <a:chOff x="214282" y="2000240"/>
            <a:chExt cx="8643966" cy="447300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2000240"/>
              <a:ext cx="8643966" cy="4473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14282" y="2071678"/>
              <a:ext cx="1000132" cy="21431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656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Android : composition</a:t>
            </a:r>
            <a:endParaRPr lang="fr-FR" sz="32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92867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•  généralement, les composants d’une application Android sont déclarés dans le </a:t>
            </a:r>
            <a:r>
              <a:rPr lang="fr-FR" sz="2400" dirty="0" smtClean="0">
                <a:latin typeface="+mj-lt"/>
              </a:rPr>
              <a:t>« </a:t>
            </a:r>
            <a:r>
              <a:rPr lang="fr-FR" sz="2400" b="1" dirty="0" smtClean="0">
                <a:latin typeface="+mj-lt"/>
              </a:rPr>
              <a:t>Manifest.xml »</a:t>
            </a:r>
            <a:endParaRPr lang="fr-FR" sz="2400" b="1" dirty="0" smtClean="0">
              <a:latin typeface="+mj-lt"/>
            </a:endParaRPr>
          </a:p>
          <a:p>
            <a:pPr algn="just"/>
            <a:endParaRPr lang="fr-FR" sz="6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Un composant peut être: </a:t>
            </a:r>
          </a:p>
          <a:p>
            <a:pPr algn="just"/>
            <a:endParaRPr lang="fr-FR" sz="400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err="1" smtClean="0">
                <a:latin typeface="+mj-lt"/>
              </a:rPr>
              <a:t>Activity</a:t>
            </a:r>
            <a:endParaRPr lang="fr-FR" sz="2400" b="1" dirty="0" smtClean="0">
              <a:latin typeface="+mj-lt"/>
            </a:endParaRP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err="1" smtClean="0">
                <a:latin typeface="+mj-lt"/>
              </a:rPr>
              <a:t>Broadcast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Receiver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ou récepteurs d’</a:t>
            </a:r>
            <a:r>
              <a:rPr lang="fr-FR" sz="2400" dirty="0" err="1" smtClean="0">
                <a:latin typeface="+mj-lt"/>
              </a:rPr>
              <a:t>Intents</a:t>
            </a:r>
            <a:r>
              <a:rPr lang="fr-FR" sz="2400" dirty="0" smtClean="0">
                <a:latin typeface="+mj-lt"/>
              </a:rPr>
              <a:t>;</a:t>
            </a: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Content Provider </a:t>
            </a:r>
            <a:r>
              <a:rPr lang="fr-FR" sz="2400" dirty="0" smtClean="0">
                <a:latin typeface="+mj-lt"/>
              </a:rPr>
              <a:t>ou fournisseurs de contenu;</a:t>
            </a:r>
          </a:p>
          <a:p>
            <a:pPr marL="449263"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Service</a:t>
            </a:r>
            <a:r>
              <a:rPr lang="fr-FR" sz="2400" dirty="0" smtClean="0">
                <a:latin typeface="+mj-lt"/>
              </a:rPr>
              <a:t> </a:t>
            </a:r>
          </a:p>
          <a:p>
            <a:pPr algn="just"/>
            <a:endParaRPr lang="fr-FR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786190"/>
            <a:ext cx="9144000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 le fichier de configuration de l’application </a:t>
            </a:r>
            <a:r>
              <a:rPr lang="fr-FR" sz="2400" b="1" dirty="0" smtClean="0"/>
              <a:t>Manifest.xml</a:t>
            </a:r>
            <a:r>
              <a:rPr lang="fr-FR" sz="2400" dirty="0" smtClean="0"/>
              <a:t> </a:t>
            </a:r>
            <a:r>
              <a:rPr lang="fr-FR" sz="2400" dirty="0" smtClean="0">
                <a:latin typeface="+mj-lt"/>
              </a:rPr>
              <a:t>: </a:t>
            </a:r>
          </a:p>
          <a:p>
            <a:pPr algn="just"/>
            <a:r>
              <a:rPr lang="fr-FR" sz="2400" dirty="0" smtClean="0">
                <a:latin typeface="+mj-lt"/>
              </a:rPr>
              <a:t>  - </a:t>
            </a:r>
            <a:r>
              <a:rPr lang="fr-FR" sz="2300" dirty="0" smtClean="0">
                <a:latin typeface="+mj-lt"/>
              </a:rPr>
              <a:t>C’est un fichier XML indispensable à chaque application qui décrit </a:t>
            </a:r>
          </a:p>
          <a:p>
            <a:pPr algn="just">
              <a:buFont typeface="Arial" pitchFamily="34" charset="0"/>
              <a:buChar char="•"/>
            </a:pPr>
            <a:endParaRPr lang="fr-FR" sz="1000" dirty="0" smtClean="0">
              <a:latin typeface="+mj-lt"/>
            </a:endParaRPr>
          </a:p>
          <a:p>
            <a:pPr marL="261938" algn="just"/>
            <a:r>
              <a:rPr lang="fr-FR" sz="2400" dirty="0" smtClean="0">
                <a:latin typeface="+mj-lt"/>
              </a:rPr>
              <a:t>   - </a:t>
            </a:r>
            <a:r>
              <a:rPr lang="fr-FR" sz="2200" dirty="0" smtClean="0">
                <a:latin typeface="+mj-lt"/>
              </a:rPr>
              <a:t>le point d’entrée de l’application à développer (quel code doit être exécuté au démarrage de l’application) ;</a:t>
            </a:r>
          </a:p>
          <a:p>
            <a:pPr marL="261938" indent="101600" algn="just"/>
            <a:r>
              <a:rPr lang="fr-FR" sz="2200" dirty="0" smtClean="0">
                <a:latin typeface="+mj-lt"/>
              </a:rPr>
              <a:t>  - quels </a:t>
            </a:r>
            <a:r>
              <a:rPr lang="fr-FR" sz="2200" b="1" dirty="0" smtClean="0">
                <a:latin typeface="+mj-lt"/>
              </a:rPr>
              <a:t>composants</a:t>
            </a:r>
            <a:r>
              <a:rPr lang="fr-FR" sz="2200" dirty="0" smtClean="0">
                <a:latin typeface="+mj-lt"/>
              </a:rPr>
              <a:t> constituent ce programme et </a:t>
            </a:r>
            <a:r>
              <a:rPr lang="fr-FR" sz="2200" b="1" dirty="0" smtClean="0">
                <a:latin typeface="+mj-lt"/>
              </a:rPr>
              <a:t>les permissions nécessaires</a:t>
            </a:r>
            <a:r>
              <a:rPr lang="fr-FR" sz="2200" dirty="0" smtClean="0">
                <a:latin typeface="+mj-lt"/>
              </a:rPr>
              <a:t> à l’exécution du programme</a:t>
            </a:r>
            <a:endParaRPr lang="fr-F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2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Notion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-64" y="1071546"/>
            <a:ext cx="91440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Une </a:t>
            </a:r>
            <a:r>
              <a:rPr lang="fr-FR" sz="2400" b="1" dirty="0" err="1" smtClean="0">
                <a:latin typeface="+mj-lt"/>
              </a:rPr>
              <a:t>Activity</a:t>
            </a:r>
            <a:r>
              <a:rPr lang="fr-FR" sz="2400" dirty="0" smtClean="0">
                <a:latin typeface="+mj-lt"/>
              </a:rPr>
              <a:t> est un </a:t>
            </a:r>
            <a:r>
              <a:rPr lang="fr-FR" sz="2400" b="1" dirty="0" smtClean="0">
                <a:latin typeface="+mj-lt"/>
              </a:rPr>
              <a:t>composant de base </a:t>
            </a:r>
            <a:r>
              <a:rPr lang="fr-FR" sz="2400" dirty="0" smtClean="0">
                <a:latin typeface="+mj-lt"/>
              </a:rPr>
              <a:t>de l'application 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b="1" u="sng" dirty="0" smtClean="0">
                <a:cs typeface="Times New Roman" pitchFamily="18" charset="0"/>
              </a:rPr>
              <a:t>Doit être déclarée </a:t>
            </a:r>
            <a:r>
              <a:rPr lang="fr-FR" sz="2400" dirty="0" smtClean="0">
                <a:cs typeface="Times New Roman" pitchFamily="18" charset="0"/>
              </a:rPr>
              <a:t>dans le fichier </a:t>
            </a:r>
            <a:r>
              <a:rPr lang="fr-FR" sz="2400" dirty="0" smtClean="0">
                <a:cs typeface="Times New Roman" pitchFamily="18" charset="0"/>
              </a:rPr>
              <a:t>« </a:t>
            </a:r>
            <a:r>
              <a:rPr lang="fr-FR" sz="2400" b="1" dirty="0" smtClean="0">
                <a:cs typeface="Times New Roman" pitchFamily="18" charset="0"/>
              </a:rPr>
              <a:t>manifest.xml »</a:t>
            </a:r>
            <a:endParaRPr lang="fr-FR" sz="24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latin typeface="+mj-lt"/>
            </a:endParaRPr>
          </a:p>
          <a:p>
            <a:pPr marL="174625" indent="-174625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Qui </a:t>
            </a:r>
            <a:r>
              <a:rPr lang="fr-FR" sz="2400" b="1" dirty="0" smtClean="0">
                <a:latin typeface="+mj-lt"/>
              </a:rPr>
              <a:t>fournit un écran </a:t>
            </a:r>
            <a:r>
              <a:rPr lang="fr-FR" sz="2400" dirty="0" smtClean="0">
                <a:latin typeface="+mj-lt"/>
              </a:rPr>
              <a:t>duquel les </a:t>
            </a:r>
            <a:r>
              <a:rPr lang="fr-FR" sz="2400" b="1" dirty="0" smtClean="0">
                <a:latin typeface="+mj-lt"/>
              </a:rPr>
              <a:t>utilisateurs</a:t>
            </a:r>
            <a:r>
              <a:rPr lang="fr-FR" sz="2400" dirty="0" smtClean="0">
                <a:latin typeface="+mj-lt"/>
              </a:rPr>
              <a:t> peuvent </a:t>
            </a:r>
            <a:r>
              <a:rPr lang="fr-FR" sz="2400" b="1" dirty="0" smtClean="0">
                <a:latin typeface="+mj-lt"/>
              </a:rPr>
              <a:t>interagir</a:t>
            </a:r>
            <a:r>
              <a:rPr lang="fr-FR" sz="2400" dirty="0" smtClean="0">
                <a:latin typeface="+mj-lt"/>
              </a:rPr>
              <a:t> avec l’application dans le but </a:t>
            </a:r>
            <a:r>
              <a:rPr lang="fr-FR" sz="2400" dirty="0" smtClean="0">
                <a:latin typeface="+mj-lt"/>
              </a:rPr>
              <a:t>d’utiliser l’application (</a:t>
            </a:r>
            <a:r>
              <a:rPr lang="fr-FR" sz="2400" b="1" dirty="0" smtClean="0">
                <a:latin typeface="+mj-lt"/>
              </a:rPr>
              <a:t>IHM</a:t>
            </a:r>
            <a:r>
              <a:rPr lang="fr-FR" sz="2400" dirty="0" smtClean="0">
                <a:latin typeface="+mj-lt"/>
              </a:rPr>
              <a:t>)</a:t>
            </a:r>
          </a:p>
          <a:p>
            <a:pPr marL="449263" indent="-187325" algn="just">
              <a:buFontTx/>
              <a:buChar char="-"/>
            </a:pPr>
            <a:endParaRPr lang="fr-FR" sz="1100" dirty="0" smtClean="0">
              <a:latin typeface="+mj-lt"/>
            </a:endParaRPr>
          </a:p>
          <a:p>
            <a:pPr marL="623888" algn="just"/>
            <a:r>
              <a:rPr lang="fr-FR" sz="2400" dirty="0" smtClean="0">
                <a:latin typeface="+mj-lt"/>
              </a:rPr>
              <a:t>•  </a:t>
            </a:r>
            <a:r>
              <a:rPr lang="fr-FR" sz="2000" dirty="0" smtClean="0">
                <a:latin typeface="+mj-lt"/>
              </a:rPr>
              <a:t>Téléphoner, prendre une photo, envoyez un e-mail ... </a:t>
            </a:r>
            <a:endParaRPr lang="fr-FR" sz="2400" dirty="0" smtClean="0">
              <a:latin typeface="+mj-lt"/>
            </a:endParaRPr>
          </a:p>
          <a:p>
            <a:pPr marL="623888" algn="just"/>
            <a:endParaRPr lang="fr-FR" sz="2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</a:t>
            </a:r>
            <a:r>
              <a:rPr lang="fr-FR" sz="2400" b="1" dirty="0" smtClean="0">
                <a:latin typeface="+mj-lt"/>
              </a:rPr>
              <a:t>Chaque fenêtre</a:t>
            </a:r>
            <a:r>
              <a:rPr lang="fr-FR" sz="2400" dirty="0" smtClean="0">
                <a:latin typeface="+mj-lt"/>
              </a:rPr>
              <a:t>, qui représente l’interface utilisateur (écran dans l’application) , </a:t>
            </a:r>
            <a:r>
              <a:rPr lang="fr-FR" sz="2400" b="1" dirty="0" smtClean="0">
                <a:latin typeface="+mj-lt"/>
              </a:rPr>
              <a:t>est associée à une </a:t>
            </a:r>
            <a:r>
              <a:rPr lang="fr-FR" sz="2400" b="1" dirty="0" err="1" smtClean="0">
                <a:latin typeface="+mj-lt"/>
              </a:rPr>
              <a:t>activity</a:t>
            </a:r>
            <a:endParaRPr lang="fr-FR" sz="2400" b="1" dirty="0" smtClean="0">
              <a:latin typeface="+mj-lt"/>
            </a:endParaRPr>
          </a:p>
          <a:p>
            <a:pPr algn="just"/>
            <a:endParaRPr lang="fr-FR" sz="1200" dirty="0" smtClean="0">
              <a:latin typeface="+mj-lt"/>
            </a:endParaRPr>
          </a:p>
          <a:p>
            <a:pPr indent="261938" algn="just"/>
            <a:r>
              <a:rPr lang="fr-FR" sz="2400" dirty="0" smtClean="0">
                <a:latin typeface="+mj-lt"/>
              </a:rPr>
              <a:t>-  </a:t>
            </a:r>
            <a:r>
              <a:rPr lang="fr-FR" sz="2000" dirty="0" smtClean="0">
                <a:latin typeface="+mj-lt"/>
              </a:rPr>
              <a:t>La fenêtre remplit généralement l'écran, </a:t>
            </a:r>
          </a:p>
          <a:p>
            <a:pPr marL="449263" indent="-187325" algn="just"/>
            <a:r>
              <a:rPr lang="fr-FR" sz="2000" dirty="0" smtClean="0">
                <a:latin typeface="+mj-lt"/>
              </a:rPr>
              <a:t>- Peut être plus petite que l'écran et le flouter au-dessus des autres fenêtres. 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•  L’enchaînement des activités (fenêtres)  donne  une  application  </a:t>
            </a:r>
          </a:p>
        </p:txBody>
      </p:sp>
    </p:spTree>
    <p:extLst>
      <p:ext uri="{BB962C8B-B14F-4D97-AF65-F5344CB8AC3E}">
        <p14:creationId xmlns:p14="http://schemas.microsoft.com/office/powerpoint/2010/main" val="11615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4348" y="5805264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+mj-lt"/>
                <a:cs typeface="Times New Roman" pitchFamily="18" charset="0"/>
              </a:rPr>
              <a:t>--  Associée à un ou plusieurs fichiers 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layout</a:t>
            </a:r>
            <a:endParaRPr lang="fr-FR" sz="20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00108"/>
            <a:ext cx="91440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Une activité est composée de deux volets :</a:t>
            </a:r>
          </a:p>
          <a:p>
            <a:pPr algn="just"/>
            <a:endParaRPr lang="fr-FR" sz="14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1) la </a:t>
            </a:r>
            <a:r>
              <a:rPr lang="fr-FR" sz="2400" b="1" dirty="0" smtClean="0">
                <a:latin typeface="+mj-lt"/>
              </a:rPr>
              <a:t>logique de l’activité </a:t>
            </a:r>
            <a:r>
              <a:rPr lang="fr-FR" sz="2400" dirty="0" smtClean="0">
                <a:latin typeface="+mj-lt"/>
              </a:rPr>
              <a:t>et </a:t>
            </a:r>
            <a:r>
              <a:rPr lang="fr-FR" sz="2400" b="1" dirty="0" smtClean="0">
                <a:latin typeface="+mj-lt"/>
              </a:rPr>
              <a:t>la gestion du cycle de vie (life cycle) de l’activité </a:t>
            </a:r>
            <a:r>
              <a:rPr lang="fr-FR" sz="2400" dirty="0" smtClean="0">
                <a:latin typeface="+mj-lt"/>
              </a:rPr>
              <a:t>qui sont implémentés en </a:t>
            </a:r>
            <a:r>
              <a:rPr lang="fr-FR" sz="2400" b="1" dirty="0" smtClean="0">
                <a:latin typeface="+mj-lt"/>
              </a:rPr>
              <a:t>Java</a:t>
            </a:r>
            <a:r>
              <a:rPr lang="fr-FR" sz="2400" dirty="0" smtClean="0">
                <a:latin typeface="+mj-lt"/>
              </a:rPr>
              <a:t> </a:t>
            </a:r>
          </a:p>
          <a:p>
            <a:pPr algn="just"/>
            <a:endParaRPr lang="fr-FR" sz="1000" dirty="0" smtClean="0">
              <a:latin typeface="+mj-lt"/>
            </a:endParaRPr>
          </a:p>
          <a:p>
            <a:pPr marL="174625" algn="just"/>
            <a:r>
              <a:rPr lang="fr-FR" sz="2200" dirty="0" smtClean="0">
                <a:latin typeface="+mj-lt"/>
              </a:rPr>
              <a:t>  - classe héritant </a:t>
            </a:r>
            <a:r>
              <a:rPr lang="fr-FR" sz="2200" dirty="0" smtClean="0">
                <a:cs typeface="Times New Roman" pitchFamily="18" charset="0"/>
              </a:rPr>
              <a:t>de la classe « </a:t>
            </a:r>
            <a:r>
              <a:rPr lang="fr-FR" sz="2200" b="1" dirty="0" err="1" smtClean="0">
                <a:cs typeface="Times New Roman" pitchFamily="18" charset="0"/>
              </a:rPr>
              <a:t>Activity</a:t>
            </a:r>
            <a:r>
              <a:rPr lang="fr-FR" sz="2200" dirty="0" smtClean="0">
                <a:cs typeface="Times New Roman" pitchFamily="18" charset="0"/>
              </a:rPr>
              <a:t> »</a:t>
            </a:r>
            <a:r>
              <a:rPr lang="fr-FR" sz="2200" dirty="0" smtClean="0">
                <a:latin typeface="+mj-lt"/>
              </a:rPr>
              <a:t>;</a:t>
            </a:r>
          </a:p>
          <a:p>
            <a:pPr marL="174625" algn="just"/>
            <a:endParaRPr lang="fr-FR" sz="1000" dirty="0" smtClean="0">
              <a:latin typeface="+mj-lt"/>
            </a:endParaRPr>
          </a:p>
          <a:p>
            <a:pPr marL="812800" algn="just"/>
            <a:r>
              <a:rPr lang="fr-FR" sz="2000" dirty="0" smtClean="0">
                <a:cs typeface="Times New Roman" pitchFamily="18" charset="0"/>
              </a:rPr>
              <a:t>-- Implémente </a:t>
            </a:r>
            <a:r>
              <a:rPr lang="fr-FR" sz="2000" b="1" i="1" dirty="0" smtClean="0">
                <a:cs typeface="Times New Roman" pitchFamily="18" charset="0"/>
              </a:rPr>
              <a:t>obligatoirement</a:t>
            </a:r>
            <a:r>
              <a:rPr lang="fr-FR" sz="2000" dirty="0" smtClean="0">
                <a:cs typeface="Times New Roman" pitchFamily="18" charset="0"/>
              </a:rPr>
              <a:t>  la méthode </a:t>
            </a:r>
            <a:r>
              <a:rPr lang="fr-FR" sz="2000" b="1" dirty="0" err="1" smtClean="0">
                <a:cs typeface="Times New Roman" pitchFamily="18" charset="0"/>
              </a:rPr>
              <a:t>onCreate</a:t>
            </a:r>
            <a:r>
              <a:rPr lang="fr-FR" sz="2000" b="1" dirty="0" smtClean="0">
                <a:cs typeface="Times New Roman" pitchFamily="18" charset="0"/>
              </a:rPr>
              <a:t>()</a:t>
            </a:r>
          </a:p>
          <a:p>
            <a:pPr marL="812800" algn="just"/>
            <a:r>
              <a:rPr lang="fr-FR" sz="2000" b="1" dirty="0" smtClean="0">
                <a:cs typeface="Times New Roman" pitchFamily="18" charset="0"/>
              </a:rPr>
              <a:t>-- et </a:t>
            </a:r>
            <a:r>
              <a:rPr lang="fr-FR" sz="2000" dirty="0" smtClean="0">
                <a:cs typeface="Times New Roman" pitchFamily="18" charset="0"/>
              </a:rPr>
              <a:t>d’autres méthodes de gestion de cycle de vie</a:t>
            </a:r>
            <a:endParaRPr lang="fr-FR" sz="2000" dirty="0" smtClean="0">
              <a:cs typeface="Times New Roman" pitchFamily="18" charset="0"/>
            </a:endParaRPr>
          </a:p>
          <a:p>
            <a:pPr marL="363538" algn="just"/>
            <a:endParaRPr lang="fr-FR" sz="2000" dirty="0" smtClean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2) </a:t>
            </a:r>
            <a:r>
              <a:rPr lang="fr-FR" sz="2400" b="1" dirty="0" smtClean="0">
                <a:latin typeface="+mj-lt"/>
              </a:rPr>
              <a:t>l’interface utilisateur, </a:t>
            </a:r>
            <a:r>
              <a:rPr lang="fr-FR" sz="2400" dirty="0" smtClean="0">
                <a:latin typeface="+mj-lt"/>
              </a:rPr>
              <a:t>qui pourra être définie: </a:t>
            </a:r>
          </a:p>
          <a:p>
            <a:pPr algn="just"/>
            <a:endParaRPr lang="fr-FR" sz="1200" dirty="0" smtClean="0">
              <a:latin typeface="+mj-lt"/>
            </a:endParaRPr>
          </a:p>
          <a:p>
            <a:pPr marL="449263" indent="-187325" algn="just">
              <a:buFontTx/>
              <a:buChar char="-"/>
            </a:pPr>
            <a:r>
              <a:rPr lang="fr-FR" sz="2200" dirty="0" smtClean="0">
                <a:latin typeface="+mj-lt"/>
              </a:rPr>
              <a:t>soit </a:t>
            </a:r>
            <a:r>
              <a:rPr lang="fr-FR" sz="2200" dirty="0" smtClean="0">
                <a:latin typeface="+mj-lt"/>
              </a:rPr>
              <a:t>complètement dans </a:t>
            </a:r>
            <a:r>
              <a:rPr lang="fr-FR" sz="2200" dirty="0" smtClean="0">
                <a:latin typeface="+mj-lt"/>
              </a:rPr>
              <a:t>le code de l’activité</a:t>
            </a:r>
          </a:p>
          <a:p>
            <a:pPr indent="261938" algn="just">
              <a:buFontTx/>
              <a:buChar char="-"/>
            </a:pPr>
            <a:endParaRPr lang="fr-FR" sz="1100" dirty="0" smtClean="0">
              <a:latin typeface="+mj-lt"/>
            </a:endParaRPr>
          </a:p>
          <a:p>
            <a:pPr marL="261938" algn="just"/>
            <a:r>
              <a:rPr lang="fr-FR" sz="2400" dirty="0" smtClean="0">
                <a:latin typeface="+mj-lt"/>
              </a:rPr>
              <a:t>- </a:t>
            </a:r>
            <a:r>
              <a:rPr lang="fr-FR" sz="2200" dirty="0" smtClean="0">
                <a:latin typeface="+mj-lt"/>
              </a:rPr>
              <a:t>soit de façon plus générale dans un </a:t>
            </a:r>
            <a:r>
              <a:rPr lang="fr-FR" sz="2200" b="1" dirty="0" smtClean="0">
                <a:latin typeface="+mj-lt"/>
              </a:rPr>
              <a:t>fichier XML </a:t>
            </a:r>
            <a:r>
              <a:rPr lang="fr-FR" sz="2200" dirty="0" smtClean="0">
                <a:latin typeface="+mj-lt"/>
              </a:rPr>
              <a:t>placé dans les </a:t>
            </a:r>
            <a:r>
              <a:rPr lang="fr-FR" sz="2200" b="1" dirty="0" smtClean="0">
                <a:latin typeface="+mj-lt"/>
              </a:rPr>
              <a:t>ressources de l’application</a:t>
            </a:r>
            <a:r>
              <a:rPr lang="fr-FR" sz="2200" dirty="0" smtClean="0">
                <a:latin typeface="+mj-lt"/>
              </a:rPr>
              <a:t>.</a:t>
            </a:r>
            <a:endParaRPr lang="fr-FR" sz="2200" dirty="0">
              <a:latin typeface="+mj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Notion</a:t>
            </a:r>
          </a:p>
        </p:txBody>
      </p:sp>
    </p:spTree>
    <p:extLst>
      <p:ext uri="{BB962C8B-B14F-4D97-AF65-F5344CB8AC3E}">
        <p14:creationId xmlns:p14="http://schemas.microsoft.com/office/powerpoint/2010/main" val="702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987674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(Pile d’Activités)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2" y="1142984"/>
            <a:ext cx="91440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Les activités dans une application sont gérées sous forme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Pile</a:t>
            </a:r>
          </a:p>
          <a:p>
            <a:pPr algn="just"/>
            <a:endParaRPr lang="fr-FR" sz="2400" b="1" dirty="0" smtClean="0">
              <a:solidFill>
                <a:srgbClr val="A80000"/>
              </a:solidFill>
              <a:latin typeface="+mj-lt"/>
              <a:cs typeface="Times New Roman" pitchFamily="18" charset="0"/>
            </a:endParaRPr>
          </a:p>
          <a:p>
            <a:pPr marL="87313" indent="87313" algn="just"/>
            <a:r>
              <a:rPr lang="fr-FR" sz="2400" dirty="0" smtClean="0">
                <a:latin typeface="+mj-lt"/>
                <a:cs typeface="Times New Roman" pitchFamily="18" charset="0"/>
              </a:rPr>
              <a:t>•  Quand une nouvelle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activité démarre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elle est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placée en haut de la pile (empilée)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devient l’activité en exécution (active)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449263" algn="just"/>
            <a:r>
              <a:rPr lang="fr-FR" sz="2400" dirty="0" smtClean="0">
                <a:latin typeface="+mj-lt"/>
                <a:cs typeface="Times New Roman" pitchFamily="18" charset="0"/>
              </a:rPr>
              <a:t>• 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L’ activité  précédente 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reste 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en  dessous  dans  la  pile </a:t>
            </a:r>
          </a:p>
          <a:p>
            <a:pPr algn="just"/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711200" indent="-261938" algn="just"/>
            <a:r>
              <a:rPr lang="fr-FR" sz="2200" dirty="0" smtClean="0">
                <a:latin typeface="+mj-lt"/>
                <a:cs typeface="Times New Roman" pitchFamily="18" charset="0"/>
              </a:rPr>
              <a:t>•  Elle ne revient au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premier plan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que si la nouvelle activité est fermée </a:t>
            </a:r>
          </a:p>
          <a:p>
            <a:pPr algn="just"/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174625" algn="just"/>
            <a:r>
              <a:rPr lang="fr-FR" sz="2400" dirty="0" smtClean="0">
                <a:latin typeface="+mj-lt"/>
                <a:cs typeface="Times New Roman" pitchFamily="18" charset="0"/>
              </a:rPr>
              <a:t>•  Si l’utilisateur clique sur le bouton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Retour du téléphone   </a:t>
            </a:r>
          </a:p>
          <a:p>
            <a:pPr marL="87313" algn="just"/>
            <a:r>
              <a:rPr lang="fr-FR" sz="2400" dirty="0" smtClean="0">
                <a:latin typeface="+mj-lt"/>
                <a:cs typeface="Times New Roman" pitchFamily="18" charset="0"/>
              </a:rPr>
              <a:t>l’activité précédente dans la pile devienne active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4572008"/>
            <a:ext cx="6429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56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987674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(Pile d’Activités)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06" y="5669837"/>
            <a:ext cx="8929718" cy="830997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</a:rPr>
              <a:t>La transition entre deux écrans correspond au lancement d’une activité ou au retour sur une activité placée en </a:t>
            </a:r>
            <a:r>
              <a:rPr lang="fr-FR" sz="2400" b="1" dirty="0" smtClean="0">
                <a:latin typeface="+mj-lt"/>
              </a:rPr>
              <a:t>arrière-plan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69" y="1071546"/>
            <a:ext cx="905513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e 18"/>
          <p:cNvGrpSpPr/>
          <p:nvPr/>
        </p:nvGrpSpPr>
        <p:grpSpPr>
          <a:xfrm>
            <a:off x="4929190" y="1142984"/>
            <a:ext cx="3571900" cy="858050"/>
            <a:chOff x="4929190" y="1142984"/>
            <a:chExt cx="3571900" cy="858050"/>
          </a:xfrm>
        </p:grpSpPr>
        <p:sp>
          <p:nvSpPr>
            <p:cNvPr id="14" name="Rectangle 13"/>
            <p:cNvSpPr/>
            <p:nvPr/>
          </p:nvSpPr>
          <p:spPr>
            <a:xfrm>
              <a:off x="4929190" y="1142984"/>
              <a:ext cx="3571900" cy="646331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Appui sur le bouton </a:t>
              </a:r>
              <a:r>
                <a:rPr lang="fr-FR" b="1" i="1" dirty="0" smtClean="0"/>
                <a:t>Retour </a:t>
              </a:r>
            </a:p>
            <a:p>
              <a:r>
                <a:rPr lang="fr-FR" dirty="0" smtClean="0"/>
                <a:t>ou activité fermée </a:t>
              </a:r>
              <a:endParaRPr lang="fr-FR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9586" y="1214422"/>
              <a:ext cx="495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Connecteur droit avec flèche 17"/>
            <p:cNvCxnSpPr/>
            <p:nvPr/>
          </p:nvCxnSpPr>
          <p:spPr>
            <a:xfrm rot="5400000">
              <a:off x="6465107" y="189308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214282" y="4500570"/>
            <a:ext cx="4714908" cy="707886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visible à la fois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</a:rPr>
              <a:t> Une seule activité est active à la fois</a:t>
            </a:r>
            <a:endParaRPr lang="fr-FR" sz="2000" dirty="0">
              <a:latin typeface="+mj-lt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786578" y="4000504"/>
            <a:ext cx="2357422" cy="923330"/>
            <a:chOff x="6786578" y="4000504"/>
            <a:chExt cx="2357422" cy="923330"/>
          </a:xfrm>
        </p:grpSpPr>
        <p:sp>
          <p:nvSpPr>
            <p:cNvPr id="22" name="Rectangle 21"/>
            <p:cNvSpPr/>
            <p:nvPr/>
          </p:nvSpPr>
          <p:spPr>
            <a:xfrm>
              <a:off x="7286612" y="4000504"/>
              <a:ext cx="1857388" cy="923330"/>
            </a:xfrm>
            <a:prstGeom prst="rect">
              <a:avLst/>
            </a:prstGeom>
            <a:solidFill>
              <a:srgbClr val="EAEAEA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dirty="0" smtClean="0"/>
                <a:t>Supprimer pour libérer des ressources</a:t>
              </a:r>
              <a:endParaRPr lang="fr-FR" dirty="0"/>
            </a:p>
          </p:txBody>
        </p:sp>
        <p:cxnSp>
          <p:nvCxnSpPr>
            <p:cNvPr id="24" name="Connecteur droit avec flèche 23"/>
            <p:cNvCxnSpPr>
              <a:stCxn id="22" idx="1"/>
            </p:cNvCxnSpPr>
            <p:nvPr/>
          </p:nvCxnSpPr>
          <p:spPr>
            <a:xfrm rot="10800000">
              <a:off x="6786578" y="4286257"/>
              <a:ext cx="500034" cy="1759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-24"/>
            <a:ext cx="8104215" cy="1143000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embarqué</a:t>
            </a:r>
            <a:r>
              <a:rPr lang="fr-FR" sz="4000" dirty="0" smtClean="0"/>
              <a:t> </a:t>
            </a: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(Embedded system)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3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1142984"/>
            <a:ext cx="91440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</a:rPr>
              <a:t>Généralement, </a:t>
            </a:r>
            <a:r>
              <a:rPr lang="fr-FR" sz="2400" b="1" dirty="0" smtClean="0">
                <a:solidFill>
                  <a:srgbClr val="C00000"/>
                </a:solidFill>
              </a:rPr>
              <a:t>un système embarqué </a:t>
            </a:r>
            <a:r>
              <a:rPr lang="fr-FR" sz="2400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endParaRPr lang="fr-FR" sz="2400" dirty="0" smtClean="0">
              <a:solidFill>
                <a:srgbClr val="C00000"/>
              </a:solidFill>
            </a:endParaRPr>
          </a:p>
          <a:p>
            <a:pPr algn="just"/>
            <a:endParaRPr lang="fr-FR" sz="11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 </a:t>
            </a:r>
            <a:r>
              <a:rPr lang="fr-FR" sz="2400" dirty="0" smtClean="0"/>
              <a:t>Intégré </a:t>
            </a:r>
            <a:r>
              <a:rPr lang="fr-FR" sz="2400" dirty="0" smtClean="0"/>
              <a:t>dans un équipement doté d'une autre fonction;  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               système est enfoui;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dispose de ressources </a:t>
            </a:r>
            <a:r>
              <a:rPr lang="fr-FR" sz="2400" dirty="0" smtClean="0"/>
              <a:t>et </a:t>
            </a:r>
            <a:r>
              <a:rPr lang="fr-FR" sz="2400" dirty="0" smtClean="0"/>
              <a:t>puissance </a:t>
            </a:r>
            <a:r>
              <a:rPr lang="fr-FR" sz="2400" dirty="0"/>
              <a:t>de calcul limitées </a:t>
            </a:r>
            <a:r>
              <a:rPr lang="fr-FR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ne doit pas consommer d’énergie inutilement (batterie).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Ne possède pas toujours de système de fichiers</a:t>
            </a:r>
          </a:p>
          <a:p>
            <a:pPr algn="just"/>
            <a:endParaRPr lang="fr-FR" sz="1600" dirty="0" smtClean="0"/>
          </a:p>
          <a:p>
            <a:pPr lvl="0" algn="just" eaLnBrk="0" hangingPunct="0">
              <a:buFontTx/>
              <a:buChar char="•"/>
            </a:pPr>
            <a:r>
              <a:rPr lang="fr-FR" sz="2400" dirty="0" smtClean="0"/>
              <a:t>Une capacité de communication limitée</a:t>
            </a:r>
          </a:p>
          <a:p>
            <a:pPr lvl="0" algn="just" eaLnBrk="0" hangingPunct="0">
              <a:buFontTx/>
              <a:buChar char="•"/>
            </a:pPr>
            <a:endParaRPr lang="fr-FR" sz="1400" dirty="0" smtClean="0"/>
          </a:p>
          <a:p>
            <a:pPr lvl="0" algn="just" eaLnBrk="0" hangingPunct="0">
              <a:buFontTx/>
              <a:buChar char="•"/>
            </a:pPr>
            <a:r>
              <a:rPr lang="fr-FR" sz="2400" dirty="0" smtClean="0"/>
              <a:t>Exécute un </a:t>
            </a:r>
            <a:r>
              <a:rPr lang="fr-FR" sz="2400" b="1" dirty="0" smtClean="0"/>
              <a:t>logiciel dédié </a:t>
            </a:r>
            <a:r>
              <a:rPr lang="fr-FR" sz="2400" dirty="0" smtClean="0"/>
              <a:t>aux </a:t>
            </a:r>
            <a:r>
              <a:rPr lang="fr-FR" sz="2400" b="1" dirty="0" smtClean="0"/>
              <a:t>fonctionnalités spéciales </a:t>
            </a:r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endParaRPr lang="fr-FR" sz="24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èche droite 8"/>
          <p:cNvSpPr/>
          <p:nvPr/>
        </p:nvSpPr>
        <p:spPr>
          <a:xfrm>
            <a:off x="513801" y="2492896"/>
            <a:ext cx="785818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(États d’une d’activité)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000108"/>
            <a:ext cx="707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Une activité peut être dans des différents états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2214554"/>
            <a:ext cx="88582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active (active) ou en Exécution: </a:t>
            </a:r>
          </a:p>
          <a:p>
            <a:pPr marL="363538" algn="just"/>
            <a:r>
              <a:rPr lang="fr-FR" sz="2200" dirty="0" smtClean="0">
                <a:latin typeface="+mj-lt"/>
                <a:cs typeface="Times New Roman" pitchFamily="18" charset="0"/>
              </a:rPr>
              <a:t>•  Elle est au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premier plan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 l’écran (donc en haut de la pile) </a:t>
            </a:r>
          </a:p>
          <a:p>
            <a:pPr marL="536575" indent="-173038" algn="just"/>
            <a:r>
              <a:rPr lang="fr-FR" sz="2200" dirty="0" smtClean="0">
                <a:latin typeface="+mj-lt"/>
                <a:cs typeface="Times New Roman" pitchFamily="18" charset="0"/>
              </a:rPr>
              <a:t>•  C’est l’activité visible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ciblée par les actions de l’utilisateur </a:t>
            </a:r>
          </a:p>
          <a:p>
            <a:pPr marL="536575" indent="-173038" algn="just"/>
            <a:endParaRPr lang="fr-FR" sz="16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suspendue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paused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 ou en Pause:</a:t>
            </a:r>
          </a:p>
          <a:p>
            <a:pPr marL="536575" algn="just"/>
            <a:r>
              <a:rPr lang="fr-FR" sz="2200" dirty="0" smtClean="0">
                <a:latin typeface="+mj-lt"/>
                <a:cs typeface="Times New Roman" pitchFamily="18" charset="0"/>
              </a:rPr>
              <a:t>•  A perdu le focus, mais est encore partiellement visible à l’écran</a:t>
            </a:r>
          </a:p>
          <a:p>
            <a:pPr marL="536575"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200" b="1" dirty="0" smtClean="0">
                <a:latin typeface="+mj-lt"/>
                <a:cs typeface="Times New Roman" pitchFamily="18" charset="0"/>
              </a:rPr>
              <a:t>- arrêtée (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stopped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): </a:t>
            </a:r>
          </a:p>
          <a:p>
            <a:pPr marL="812800" indent="-276225" algn="just"/>
            <a:r>
              <a:rPr lang="fr-FR" sz="2200" dirty="0" smtClean="0">
                <a:latin typeface="+mj-lt"/>
                <a:cs typeface="Times New Roman" pitchFamily="18" charset="0"/>
              </a:rPr>
              <a:t>•  activité non visible</a:t>
            </a:r>
          </a:p>
          <a:p>
            <a:pPr marL="812800" indent="-276225" algn="just"/>
            <a:r>
              <a:rPr lang="fr-FR" sz="2200" dirty="0" smtClean="0">
                <a:latin typeface="+mj-lt"/>
                <a:cs typeface="Times New Roman" pitchFamily="18" charset="0"/>
              </a:rPr>
              <a:t>•  Ses informations sont encore chargées, mais peut être tuée par le système si besoin de mémoire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714488"/>
            <a:ext cx="7572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Les états principaux d’une activité sont les suivants :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9001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Quand une activité passe d’un état à un autre, le framework Android appelle les méthodes de transition correspondantes: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onCreate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(Bundle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savedInstanceState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obligatoire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onStart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onRestart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onResume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onPause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recommandée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onStop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 </a:t>
            </a:r>
          </a:p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      • 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void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onDestroy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106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000108"/>
            <a:ext cx="8929718" cy="472107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00034" y="5854503"/>
            <a:ext cx="8001056" cy="646331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+mj-lt"/>
              </a:rPr>
              <a:t>Le cycle de vie d’une activité est parsemé d’appels aux méthodes relatives à chaque étape de sa vie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4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00066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285984" y="857232"/>
            <a:ext cx="5715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(1/6):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onCreate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680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(2/6):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onStart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()/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onRestart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88" y="1357298"/>
            <a:ext cx="8929718" cy="48577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1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(3/6):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onResume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44000" cy="48577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5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(4/6):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onPause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01122" cy="48989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2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Cycle de Vie (Évènements)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66" y="895633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Méthodes de Transition (5/6):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onStop</a:t>
            </a:r>
            <a:endParaRPr lang="fr-FR" sz="24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86874" cy="49541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4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7154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Les ressources sont des fichiers externes – ne contenant pas d’instruction – qui sont utilisés par le code et liés à l’application au moment de sa construction. </a:t>
            </a:r>
          </a:p>
          <a:p>
            <a:pPr algn="just"/>
            <a:endParaRPr lang="fr-FR" dirty="0" smtClean="0">
              <a:latin typeface="+mj-lt"/>
            </a:endParaRPr>
          </a:p>
          <a:p>
            <a:pPr marL="174625" algn="just">
              <a:buFontTx/>
              <a:buChar char="-"/>
            </a:pPr>
            <a:r>
              <a:rPr lang="fr-FR" sz="2200" dirty="0" smtClean="0">
                <a:latin typeface="+mj-lt"/>
              </a:rPr>
              <a:t>L’externalisation des ressources permet une meilleure gestion ainsi qu’une maintenance plus aisée. </a:t>
            </a:r>
          </a:p>
          <a:p>
            <a:pPr marL="174625" algn="just">
              <a:buFontTx/>
              <a:buChar char="-"/>
            </a:pPr>
            <a:endParaRPr lang="fr-FR" sz="1400" dirty="0" smtClean="0">
              <a:latin typeface="+mj-lt"/>
            </a:endParaRPr>
          </a:p>
          <a:p>
            <a:pPr marL="261938" algn="just"/>
            <a:r>
              <a:rPr lang="fr-FR" sz="2000" dirty="0" smtClean="0">
                <a:latin typeface="+mj-lt"/>
              </a:rPr>
              <a:t>      externalisation de la mise en page des interfaces graphiques (</a:t>
            </a:r>
            <a:r>
              <a:rPr lang="fr-FR" sz="2000" dirty="0" err="1" smtClean="0">
                <a:latin typeface="+mj-lt"/>
              </a:rPr>
              <a:t>layouts</a:t>
            </a:r>
            <a:r>
              <a:rPr lang="fr-FR" sz="2000" dirty="0" smtClean="0">
                <a:latin typeface="+mj-lt"/>
              </a:rPr>
              <a:t>)</a:t>
            </a:r>
          </a:p>
          <a:p>
            <a:pPr algn="just"/>
            <a:endParaRPr lang="fr-FR" sz="2400" dirty="0" smtClean="0">
              <a:latin typeface="+mj-lt"/>
            </a:endParaRPr>
          </a:p>
          <a:p>
            <a:pPr algn="just"/>
            <a:endParaRPr lang="fr-FR" sz="2400" dirty="0" smtClean="0">
              <a:latin typeface="+mj-lt"/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428596" y="3357562"/>
            <a:ext cx="285720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18488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</a:rPr>
              <a:t> Physiquement, les ressources de l’application sont créées ou déposées dans le répertoire </a:t>
            </a:r>
            <a:r>
              <a:rPr lang="fr-FR" sz="2400" b="1" dirty="0" err="1" smtClean="0">
                <a:latin typeface="+mj-lt"/>
              </a:rPr>
              <a:t>res</a:t>
            </a:r>
            <a:r>
              <a:rPr lang="fr-FR" sz="2400" b="1" dirty="0" smtClean="0">
                <a:latin typeface="+mj-lt"/>
              </a:rPr>
              <a:t>/</a:t>
            </a:r>
            <a:r>
              <a:rPr lang="fr-FR" sz="2400" dirty="0" smtClean="0">
                <a:latin typeface="+mj-lt"/>
              </a:rPr>
              <a:t> du projet.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</a:endParaRPr>
          </a:p>
          <a:p>
            <a:pPr marL="261938" indent="274638" algn="just"/>
            <a:r>
              <a:rPr lang="fr-FR" sz="2200" b="1" dirty="0" err="1" smtClean="0">
                <a:latin typeface="+mj-lt"/>
              </a:rPr>
              <a:t>res</a:t>
            </a:r>
            <a:r>
              <a:rPr lang="fr-FR" sz="2200" b="1" dirty="0" smtClean="0">
                <a:latin typeface="+mj-lt"/>
              </a:rPr>
              <a:t>/</a:t>
            </a:r>
            <a:r>
              <a:rPr lang="fr-FR" sz="2200" dirty="0" smtClean="0">
                <a:latin typeface="+mj-lt"/>
              </a:rPr>
              <a:t>: répertoire racine contient lui-même une arborescence de dossiers correspondant à différents types de ressources</a:t>
            </a:r>
            <a:r>
              <a:rPr lang="fr-FR" sz="2400" dirty="0" smtClean="0">
                <a:latin typeface="+mj-lt"/>
              </a:rPr>
              <a:t>. </a:t>
            </a:r>
            <a:endParaRPr lang="fr-FR" sz="2400" dirty="0">
              <a:latin typeface="+mj-lt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14282" y="5143512"/>
            <a:ext cx="285720" cy="3571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28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</a:rPr>
              <a:t> Android offre un support d’un grand nombre de fichiers ressources comme les fichiers images JPEG et PNG, les fichiers XML…</a:t>
            </a:r>
            <a:endParaRPr lang="fr-FR" sz="2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26"/>
            <a:ext cx="7715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70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8175654" cy="928694"/>
          </a:xfrm>
        </p:spPr>
        <p:txBody>
          <a:bodyPr/>
          <a:lstStyle/>
          <a:p>
            <a:pPr lvl="0"/>
            <a:r>
              <a:rPr lang="fr-FR" sz="34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topologie générale d’un système embarqué</a:t>
            </a:r>
            <a:endParaRPr lang="fr-FR" sz="3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4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Image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0" name="Picture 2" descr="Résultat de recherche d'images pour &quot;système embarqué voitu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5905540" cy="4429156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/>
          <p:nvPr/>
        </p:nvCxnSpPr>
        <p:spPr>
          <a:xfrm rot="10800000" flipV="1">
            <a:off x="1857356" y="1285860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929058" y="1214422"/>
            <a:ext cx="264320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000364" y="92867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Capteurs</a:t>
            </a:r>
            <a:endParaRPr lang="fr-FR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16200000" flipV="1">
            <a:off x="2607455" y="5607859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3286116" y="5143512"/>
            <a:ext cx="364333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71736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Capteurs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214678" y="3143248"/>
            <a:ext cx="3143272" cy="369332"/>
          </a:xfrm>
          <a:prstGeom prst="rect">
            <a:avLst/>
          </a:prstGeom>
          <a:solidFill>
            <a:srgbClr val="DDDDDD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IHM</a:t>
            </a:r>
            <a:endParaRPr lang="fr-FR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9144000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14287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toutes les chaînes de caractères doivent être définies dans le fichier </a:t>
            </a:r>
            <a:r>
              <a:rPr lang="fr-FR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/values/strings.xml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ressources: Utilisation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52" y="2802435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Android crée une classe statique nommée </a:t>
            </a:r>
            <a:r>
              <a:rPr lang="fr-FR" sz="2200" b="1" dirty="0" smtClean="0"/>
              <a:t>R</a:t>
            </a:r>
            <a:r>
              <a:rPr lang="fr-FR" sz="2200" dirty="0" smtClean="0"/>
              <a:t> qui sera utilisée pour se référer aux ressources dans le code.</a:t>
            </a:r>
            <a:endParaRPr lang="fr-FR" sz="2200" dirty="0"/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Dans Android les ressources peuvent être utilisées directement dans le code d’application ou être référencées dans d’autres ressources.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0" y="2285992"/>
            <a:ext cx="448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appelées dans le code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720" y="367832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Cette classe est automatiquement générée en fonction des ressources présentes au moment de la compilation et de la construction de l’application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285720" y="4874137"/>
            <a:ext cx="8786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200" dirty="0" smtClean="0"/>
              <a:t> Pour utiliser une ressource, il suffit donc de connaître </a:t>
            </a:r>
            <a:r>
              <a:rPr lang="fr-FR" sz="2200" b="1" dirty="0" smtClean="0"/>
              <a:t>son type </a:t>
            </a:r>
            <a:r>
              <a:rPr lang="fr-FR" sz="2200" dirty="0" smtClean="0"/>
              <a:t>et </a:t>
            </a:r>
            <a:r>
              <a:rPr lang="fr-FR" sz="2200" b="1" dirty="0" smtClean="0"/>
              <a:t>son identifiant</a:t>
            </a:r>
            <a:r>
              <a:rPr lang="fr-FR" sz="2200" dirty="0" smtClean="0"/>
              <a:t>. La syntaxe est alors la suivante :</a:t>
            </a:r>
            <a:endParaRPr lang="fr-FR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5016"/>
            <a:ext cx="57771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14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ressources: Utilisation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Dans Android les ressources peuvent être utilisées directement dans le code d’application ou être référencées dans d’autres ressources.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500034" y="3071810"/>
            <a:ext cx="86439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/>
              <a:t>- Les ressources peuvent être utilisées comme </a:t>
            </a:r>
            <a:r>
              <a:rPr lang="fr-FR" sz="2200" b="1" dirty="0" smtClean="0"/>
              <a:t>valeurs d’attributs </a:t>
            </a:r>
            <a:r>
              <a:rPr lang="fr-FR" sz="2200" dirty="0" smtClean="0"/>
              <a:t>dans d’autres ressources sous forme XML.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200" dirty="0" smtClean="0"/>
              <a:t>- La notation pour faire référence à une autre ressource est la suivante :</a:t>
            </a:r>
            <a:endParaRPr lang="fr-FR" sz="2200" dirty="0"/>
          </a:p>
        </p:txBody>
      </p:sp>
      <p:sp>
        <p:nvSpPr>
          <p:cNvPr id="19" name="Rectangle 18"/>
          <p:cNvSpPr/>
          <p:nvPr/>
        </p:nvSpPr>
        <p:spPr>
          <a:xfrm>
            <a:off x="0" y="2357430"/>
            <a:ext cx="650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Ressources référencées par d’autres ressources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60"/>
            <a:ext cx="75928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1571604" y="5572140"/>
            <a:ext cx="6715172" cy="428628"/>
            <a:chOff x="1571604" y="5572140"/>
            <a:chExt cx="6715172" cy="4286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1604" y="5643578"/>
              <a:ext cx="670836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3286116" y="5572140"/>
              <a:ext cx="5000660" cy="428628"/>
            </a:xfrm>
            <a:prstGeom prst="rect">
              <a:avLst/>
            </a:prstGeom>
            <a:solidFill>
              <a:schemeClr val="bg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026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26/01/2019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2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 ressources : Utilisation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2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5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3" name="Rectangle 12"/>
          <p:cNvSpPr/>
          <p:nvPr/>
        </p:nvSpPr>
        <p:spPr>
          <a:xfrm>
            <a:off x="0" y="1071546"/>
            <a:ext cx="9144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 Les composants logiciels d’une solution embarquée fonctionnent sur un système d’exploitation. </a:t>
            </a:r>
          </a:p>
          <a:p>
            <a:pPr algn="just">
              <a:lnSpc>
                <a:spcPct val="150000"/>
              </a:lnSpc>
            </a:pPr>
            <a:endParaRPr lang="fr-FR" sz="11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comme un solution embarquée, les appareils mobiles se composent d’une </a:t>
            </a:r>
            <a:r>
              <a:rPr lang="fr-FR" sz="2400" b="1" dirty="0" smtClean="0"/>
              <a:t>plate-forme </a:t>
            </a:r>
            <a:r>
              <a:rPr lang="fr-FR" sz="2400" dirty="0" smtClean="0"/>
              <a:t>qui </a:t>
            </a:r>
            <a:r>
              <a:rPr lang="fr-FR" sz="2400" b="1" dirty="0" smtClean="0"/>
              <a:t>contrôle toutes ses fonctionnalités</a:t>
            </a:r>
            <a:r>
              <a:rPr lang="fr-FR" sz="2400" dirty="0" smtClean="0"/>
              <a:t>. </a:t>
            </a:r>
          </a:p>
          <a:p>
            <a:pPr algn="just">
              <a:lnSpc>
                <a:spcPct val="150000"/>
              </a:lnSpc>
            </a:pPr>
            <a:endParaRPr lang="fr-FR" sz="1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 smtClean="0"/>
              <a:t> Ceci est connu comme un </a:t>
            </a:r>
            <a:r>
              <a:rPr lang="fr-FR" sz="2400" b="1" dirty="0" smtClean="0"/>
              <a:t>système d’exploitation mobile (OS  mobile).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103951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6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142984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 smtClean="0"/>
              <a:t>Un système d’exploitation mobile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est une </a:t>
            </a:r>
            <a:r>
              <a:rPr lang="fr-FR" sz="2400" b="1" dirty="0" smtClean="0"/>
              <a:t>plateforme logicielle (ensemble de programmes)  </a:t>
            </a:r>
          </a:p>
          <a:p>
            <a:pPr lvl="0" algn="just"/>
            <a:r>
              <a:rPr lang="fr-FR" sz="2400" b="1" dirty="0" smtClean="0"/>
              <a:t>   </a:t>
            </a:r>
            <a:r>
              <a:rPr lang="fr-FR" sz="2400" dirty="0" smtClean="0"/>
              <a:t>responsable de: </a:t>
            </a:r>
          </a:p>
          <a:p>
            <a:pPr marL="900113" lvl="0" indent="-363538" algn="just"/>
            <a:r>
              <a:rPr lang="fr-FR" sz="2400" dirty="0" smtClean="0"/>
              <a:t>- la gestion des opérations (contrôle, coordination et l’utilisation du matériel ).</a:t>
            </a:r>
          </a:p>
          <a:p>
            <a:pPr lvl="0" algn="just"/>
            <a:r>
              <a:rPr lang="fr-FR" sz="2400" dirty="0" smtClean="0"/>
              <a:t>      - et du partage des ressources d’un appareil</a:t>
            </a:r>
          </a:p>
          <a:p>
            <a:pPr lvl="0" algn="just"/>
            <a:endParaRPr lang="fr-FR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sur laquelle  les autres programmes appelés « </a:t>
            </a:r>
            <a:r>
              <a:rPr lang="fr-FR" sz="2400" b="1" dirty="0" smtClean="0"/>
              <a:t>programmes d’applications</a:t>
            </a:r>
            <a:r>
              <a:rPr lang="fr-FR" sz="2400" dirty="0" smtClean="0"/>
              <a:t> »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dirty="0" smtClean="0"/>
              <a:t>peuvent s’exécuter sur des appareils mobiles </a:t>
            </a:r>
            <a:r>
              <a:rPr lang="fr-FR" sz="2400" dirty="0" smtClean="0"/>
              <a:t>tels que les PDA (</a:t>
            </a:r>
            <a:r>
              <a:rPr lang="fr-FR" sz="2400" i="1" dirty="0" err="1" smtClean="0"/>
              <a:t>personnal</a:t>
            </a:r>
            <a:r>
              <a:rPr lang="fr-FR" sz="2400" i="1" dirty="0" smtClean="0"/>
              <a:t> digital assistant</a:t>
            </a:r>
            <a:r>
              <a:rPr lang="fr-FR" sz="2400" dirty="0" smtClean="0"/>
              <a:t>), les téléphones cellulaires, Smartphones, tablette …etc.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7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8" name="Rectangle 7"/>
          <p:cNvSpPr/>
          <p:nvPr/>
        </p:nvSpPr>
        <p:spPr>
          <a:xfrm>
            <a:off x="0" y="1214422"/>
            <a:ext cx="90011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b="1" dirty="0" smtClean="0"/>
              <a:t>Un système d’exploitation mobile </a:t>
            </a:r>
          </a:p>
          <a:p>
            <a:pPr lvl="0" algn="just"/>
            <a:endParaRPr lang="fr-FR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 Il assure le démarrage, l’exploit et le fonctionnement d’un  appareil  mobile </a:t>
            </a:r>
          </a:p>
          <a:p>
            <a:pPr lvl="0" algn="just">
              <a:buFont typeface="Arial" pitchFamily="34" charset="0"/>
              <a:buChar char="•"/>
            </a:pPr>
            <a:endParaRPr lang="fr-F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sz="2400" dirty="0" smtClean="0"/>
              <a:t>Il contrôle aussi toutes les opérations de base comme: </a:t>
            </a:r>
          </a:p>
          <a:p>
            <a:pPr lvl="0" algn="just"/>
            <a:r>
              <a:rPr lang="fr-FR" sz="2400" dirty="0" smtClean="0"/>
              <a:t>        -  traitement   </a:t>
            </a:r>
          </a:p>
          <a:p>
            <a:pPr lvl="0" algn="just"/>
            <a:r>
              <a:rPr lang="fr-FR" sz="2400" dirty="0" smtClean="0"/>
              <a:t>        -  communication (cellulaires,  Bluetooth,  Wifi)  </a:t>
            </a:r>
          </a:p>
          <a:p>
            <a:pPr lvl="0" algn="just"/>
            <a:r>
              <a:rPr lang="fr-FR" sz="2400" dirty="0" smtClean="0"/>
              <a:t>         - accessoire (appareil  photo, option  d’écran  tactile…)</a:t>
            </a:r>
          </a:p>
          <a:p>
            <a:pPr lvl="0" algn="just"/>
            <a:r>
              <a:rPr lang="fr-FR" sz="2400" dirty="0" smtClean="0"/>
              <a:t>         - et d’autres fonctionnalités (lecteur  de  musique…)</a:t>
            </a:r>
            <a:endParaRPr lang="fr-FR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7958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8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5" y="214290"/>
            <a:ext cx="6318265" cy="739757"/>
          </a:xfrm>
        </p:spPr>
        <p:txBody>
          <a:bodyPr/>
          <a:lstStyle/>
          <a:p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d’exploitation mobile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encrypted-tbn0.gstatic.com/images?q=tbn:ANd9GcTdC3oD2XunJKgZ6jNr7ZfE8GFa64qZ4mtpuRajdlpysR62vktE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" y="1700808"/>
            <a:ext cx="44851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e/ed/Operating_system_placement-fr.svg/220px-Operating_system_placement-f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6988"/>
            <a:ext cx="2880320" cy="426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0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9" y="-24"/>
            <a:ext cx="8429652" cy="1143000"/>
          </a:xfrm>
        </p:spPr>
        <p:txBody>
          <a:bodyPr/>
          <a:lstStyle/>
          <a:p>
            <a:pPr algn="l"/>
            <a:r>
              <a:rPr lang="fr-FR" sz="28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Systèmes d’exploitation mobiles les plus populaires</a:t>
            </a:r>
            <a:endParaRPr lang="fr-FR" sz="28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9396"/>
            <a:ext cx="2133600" cy="476250"/>
          </a:xfrm>
        </p:spPr>
        <p:txBody>
          <a:bodyPr/>
          <a:lstStyle/>
          <a:p>
            <a:fld id="{2FDC35D6-41DC-47B4-9AB7-6AF535910BDF}" type="datetime1">
              <a:rPr lang="fr-FR" b="1" smtClean="0"/>
              <a:pPr/>
              <a:t>26/01/2019</a:t>
            </a:fld>
            <a:endParaRPr lang="es-ES" b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476250"/>
          </a:xfrm>
        </p:spPr>
        <p:txBody>
          <a:bodyPr/>
          <a:lstStyle/>
          <a:p>
            <a:fld id="{BF90C330-3610-4159-B9B7-96C84F3E2B29}" type="slidenum">
              <a:rPr lang="es-ES" b="1" smtClean="0"/>
              <a:pPr/>
              <a:t>9</a:t>
            </a:fld>
            <a:endParaRPr lang="es-ES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76250"/>
          </a:xfrm>
        </p:spPr>
        <p:txBody>
          <a:bodyPr/>
          <a:lstStyle/>
          <a:p>
            <a:r>
              <a:rPr lang="es-ES" b="1" smtClean="0"/>
              <a:t>Applications Mobiles</a:t>
            </a:r>
            <a:endParaRPr lang="es-ES" b="1"/>
          </a:p>
        </p:txBody>
      </p:sp>
      <p:sp>
        <p:nvSpPr>
          <p:cNvPr id="10" name="Rectangle 9"/>
          <p:cNvSpPr/>
          <p:nvPr/>
        </p:nvSpPr>
        <p:spPr>
          <a:xfrm>
            <a:off x="0" y="578645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/>
              <a:t>Android</a:t>
            </a:r>
            <a:endParaRPr lang="fr-FR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107154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Actuellement,  il  existe  plusieurs  systèmes  d’exploitation  mobiles fonctionnent sur </a:t>
            </a:r>
            <a:r>
              <a:rPr lang="fr-FR" sz="2400" b="1" dirty="0" smtClean="0"/>
              <a:t>certains types d’appareils mobiles</a:t>
            </a:r>
          </a:p>
          <a:p>
            <a:pPr algn="just"/>
            <a:endParaRPr lang="fr-FR" sz="2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Plateformes de bas niveau: </a:t>
            </a:r>
            <a:r>
              <a:rPr lang="fr-FR" sz="2400" b="1" dirty="0" err="1" smtClean="0"/>
              <a:t>JavaCard</a:t>
            </a:r>
            <a:r>
              <a:rPr lang="fr-FR" sz="2400" b="1" dirty="0" smtClean="0"/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Plateforme de niveau intermédiaire : </a:t>
            </a:r>
            <a:r>
              <a:rPr lang="fr-FR" sz="2400" b="1" dirty="0" smtClean="0"/>
              <a:t>J2ME</a:t>
            </a:r>
          </a:p>
          <a:p>
            <a:pPr algn="just">
              <a:buFont typeface="Arial" pitchFamily="34" charset="0"/>
              <a:buChar char="•"/>
            </a:pPr>
            <a:endParaRPr lang="fr-F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Windows Mobile, remplacé par Windows Phone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Palm OS,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Symbian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BlackBerry</a:t>
            </a:r>
            <a:r>
              <a:rPr lang="fr-FR" sz="2400" dirty="0" smtClean="0"/>
              <a:t>,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iOS</a:t>
            </a:r>
            <a:endParaRPr lang="fr-FR" sz="24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57364"/>
            <a:ext cx="5868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214950"/>
            <a:ext cx="12086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4818"/>
            <a:ext cx="1285884" cy="6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214686"/>
            <a:ext cx="5678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5715016"/>
            <a:ext cx="7973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6143</TotalTime>
  <Words>1997</Words>
  <Application>Microsoft Office PowerPoint</Application>
  <PresentationFormat>Affichage à l'écran (4:3)</PresentationFormat>
  <Paragraphs>420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inherit</vt:lpstr>
      <vt:lpstr>Segoe UI</vt:lpstr>
      <vt:lpstr>Times New Roman</vt:lpstr>
      <vt:lpstr>Wingdings</vt:lpstr>
      <vt:lpstr>Pixel</vt:lpstr>
      <vt:lpstr>Systèmes d’exploitation &amp; Applications Mobiles     « plate-forme Android »</vt:lpstr>
      <vt:lpstr>Introduction</vt:lpstr>
      <vt:lpstr>Système embarqué (Embedded system)</vt:lpstr>
      <vt:lpstr>topologie générale d’un système embarqué</vt:lpstr>
      <vt:lpstr>Système d’exploitation mobile</vt:lpstr>
      <vt:lpstr>Système d’exploitation mobile</vt:lpstr>
      <vt:lpstr>Système d’exploitation mobile</vt:lpstr>
      <vt:lpstr>Système d’exploitation mobile</vt:lpstr>
      <vt:lpstr>Systèmes d’exploitation mobiles les plus populaires</vt:lpstr>
      <vt:lpstr>Systèmes d’exploitation mobiles les plus populaires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Android</vt:lpstr>
      <vt:lpstr>Application Android: composition</vt:lpstr>
      <vt:lpstr>Application Android : composition</vt:lpstr>
      <vt:lpstr>Activity: Notion</vt:lpstr>
      <vt:lpstr>Activity: Notion</vt:lpstr>
      <vt:lpstr>Activity: Cycle de Vie (Pile d’Activités)</vt:lpstr>
      <vt:lpstr>Activity: Cycle de Vie (Pile d’Activités)</vt:lpstr>
      <vt:lpstr>Activity: Cycle de Vie (États d’une d’activité)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Activity: Cycle de Vie (Évènements)</vt:lpstr>
      <vt:lpstr>Les ressources</vt:lpstr>
      <vt:lpstr>Les ressources</vt:lpstr>
      <vt:lpstr>Les ressources</vt:lpstr>
      <vt:lpstr>Les ressources: Utilisation</vt:lpstr>
      <vt:lpstr>Les ressources: Utilisation</vt:lpstr>
      <vt:lpstr>Les ressources : Utilisation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505</cp:revision>
  <dcterms:created xsi:type="dcterms:W3CDTF">2007-11-14T18:28:34Z</dcterms:created>
  <dcterms:modified xsi:type="dcterms:W3CDTF">2019-01-27T09:25:30Z</dcterms:modified>
</cp:coreProperties>
</file>