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3" r:id="rId2"/>
    <p:sldId id="257" r:id="rId3"/>
    <p:sldId id="258" r:id="rId4"/>
    <p:sldId id="256" r:id="rId5"/>
    <p:sldId id="259" r:id="rId6"/>
    <p:sldId id="260" r:id="rId7"/>
    <p:sldId id="261" r:id="rId8"/>
    <p:sldId id="262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E5708-E6D0-4F24-A368-7F02881A210E}" type="datetimeFigureOut">
              <a:rPr lang="fr-FR" smtClean="0"/>
              <a:pPr/>
              <a:t>06/09/2017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FF550-6F5C-4BFB-8D3F-2BC5FAE3835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EDF5-36E8-4D77-8873-3029A5DE74F1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303B-DD2C-45C3-928E-7502F2A8157F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1E71-51EA-4DD5-AA88-75C53FA93848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9A8E-5225-484E-BCAC-7E4C50F8DBD7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6777-AF73-40A0-AEE3-250B857911EF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1D52-8D98-4A9C-B2E0-BFA6BCB7221E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BBB0D-2819-4488-A88A-35F40E1802A3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0C5C-2E07-4728-B0A4-4D32BCAFD4FE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92DF-0970-44D5-A1BF-8F369DDCAA8E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CDBD-96EB-49CF-8AA2-821D895B4EF0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ECCC-3440-4624-9CD3-5D7C2CAA63C1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3E1725-EBBE-42E5-9C02-4A39556E553D}" type="datetime1">
              <a:rPr lang="fr-FR" smtClean="0"/>
              <a:pPr/>
              <a:t>06/09/2017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BC7AA4-9834-423D-89B4-11795E3B7D43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 smtClean="0">
                <a:cs typeface="Aharoni" pitchFamily="2" charset="-79"/>
              </a:rPr>
              <a:t>Ministère de l'enseignement supérieur et de la recherche scientifique</a:t>
            </a:r>
            <a:r>
              <a:rPr lang="fr-FR" sz="2000" dirty="0" smtClean="0">
                <a:cs typeface="Aharoni" pitchFamily="2" charset="-79"/>
              </a:rPr>
              <a:t/>
            </a:r>
            <a:br>
              <a:rPr lang="fr-FR" sz="2000" dirty="0" smtClean="0">
                <a:cs typeface="Aharoni" pitchFamily="2" charset="-79"/>
              </a:rPr>
            </a:br>
            <a:r>
              <a:rPr lang="fr-FR" sz="2000" b="1" dirty="0" smtClean="0">
                <a:cs typeface="Aharoni" pitchFamily="2" charset="-79"/>
              </a:rPr>
              <a:t> </a:t>
            </a:r>
            <a:r>
              <a:rPr lang="fr-FR" sz="2000" dirty="0" smtClean="0">
                <a:cs typeface="Aharoni" pitchFamily="2" charset="-79"/>
              </a:rPr>
              <a:t/>
            </a:r>
            <a:br>
              <a:rPr lang="fr-FR" sz="2000" dirty="0" smtClean="0">
                <a:cs typeface="Aharoni" pitchFamily="2" charset="-79"/>
              </a:rPr>
            </a:br>
            <a:r>
              <a:rPr lang="fr-FR" sz="2000" b="1" dirty="0" smtClean="0">
                <a:cs typeface="Aharoni" pitchFamily="2" charset="-79"/>
              </a:rPr>
              <a:t>Université d’El-Oued</a:t>
            </a:r>
            <a:r>
              <a:rPr lang="fr-FR" sz="2000" dirty="0" smtClean="0">
                <a:cs typeface="Aharoni" pitchFamily="2" charset="-79"/>
              </a:rPr>
              <a:t/>
            </a:r>
            <a:br>
              <a:rPr lang="fr-FR" sz="2000" dirty="0" smtClean="0">
                <a:cs typeface="Aharoni" pitchFamily="2" charset="-79"/>
              </a:rPr>
            </a:br>
            <a:endParaRPr lang="fr-FR" sz="2000" dirty="0">
              <a:cs typeface="Aharoni" pitchFamily="2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136815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fr-FR" sz="2400" b="1" i="1" dirty="0" smtClean="0"/>
          </a:p>
          <a:p>
            <a:pPr algn="ctr">
              <a:buNone/>
            </a:pPr>
            <a:endParaRPr lang="fr-FR" sz="2400" b="1" i="1" dirty="0" smtClean="0"/>
          </a:p>
          <a:p>
            <a:pPr algn="ctr">
              <a:lnSpc>
                <a:spcPct val="220000"/>
              </a:lnSpc>
              <a:buNone/>
            </a:pPr>
            <a:r>
              <a:rPr lang="fr-FR" sz="9600" b="1" i="1" dirty="0" smtClean="0"/>
              <a:t>Structuration et planification du cours " </a:t>
            </a:r>
            <a:r>
              <a:rPr lang="fr-FR" sz="9600" b="1" dirty="0" smtClean="0"/>
              <a:t>Physique</a:t>
            </a:r>
            <a:r>
              <a:rPr lang="fr-FR" sz="9600" b="1" i="1" dirty="0" smtClean="0"/>
              <a:t> " en vue d'un enseignement hybride</a:t>
            </a:r>
            <a:endParaRPr lang="fr-FR" sz="11200" b="1" dirty="0" smtClean="0"/>
          </a:p>
          <a:p>
            <a:pPr algn="ctr">
              <a:lnSpc>
                <a:spcPct val="220000"/>
              </a:lnSpc>
              <a:buNone/>
            </a:pPr>
            <a:endParaRPr lang="fr-FR" b="1" dirty="0" smtClean="0"/>
          </a:p>
          <a:p>
            <a:pPr algn="ctr">
              <a:lnSpc>
                <a:spcPct val="220000"/>
              </a:lnSpc>
              <a:buNone/>
            </a:pPr>
            <a:endParaRPr lang="fr-FR" b="1" dirty="0" smtClean="0"/>
          </a:p>
          <a:p>
            <a:pPr algn="ctr">
              <a:lnSpc>
                <a:spcPct val="220000"/>
              </a:lnSpc>
              <a:buNone/>
            </a:pPr>
            <a:r>
              <a:rPr lang="fr-FR" sz="1600" b="1" dirty="0" smtClean="0"/>
              <a:t>"</a:t>
            </a:r>
            <a:endParaRPr lang="fr-FR" sz="1800" dirty="0"/>
          </a:p>
        </p:txBody>
      </p:sp>
      <p:sp>
        <p:nvSpPr>
          <p:cNvPr id="5" name="Rectangle 4"/>
          <p:cNvSpPr/>
          <p:nvPr/>
        </p:nvSpPr>
        <p:spPr>
          <a:xfrm>
            <a:off x="467544" y="3861048"/>
            <a:ext cx="80648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fr-FR" sz="1600" b="1" dirty="0" smtClean="0"/>
          </a:p>
          <a:p>
            <a:pPr algn="ctr">
              <a:buNone/>
            </a:pPr>
            <a:r>
              <a:rPr lang="fr-FR" sz="1600" b="1" dirty="0" smtClean="0"/>
              <a:t>Enseignante :</a:t>
            </a:r>
            <a:r>
              <a:rPr lang="fr-FR" sz="1600" b="1" i="1" dirty="0" smtClean="0"/>
              <a:t>Djarallah .R"</a:t>
            </a:r>
            <a:endParaRPr lang="fr-FR" sz="1600" dirty="0" smtClean="0"/>
          </a:p>
          <a:p>
            <a:pPr algn="ctr">
              <a:buNone/>
            </a:pPr>
            <a:r>
              <a:rPr lang="fr-FR" b="1" dirty="0" smtClean="0"/>
              <a:t> </a:t>
            </a:r>
            <a:endParaRPr lang="fr-FR" dirty="0" smtClean="0"/>
          </a:p>
          <a:p>
            <a:pPr algn="ctr">
              <a:buNone/>
            </a:pPr>
            <a:r>
              <a:rPr lang="fr-FR" b="1" dirty="0" smtClean="0"/>
              <a:t>  </a:t>
            </a:r>
            <a:endParaRPr lang="fr-FR" dirty="0" smtClean="0"/>
          </a:p>
          <a:p>
            <a:pPr algn="ctr">
              <a:buNone/>
            </a:pPr>
            <a:r>
              <a:rPr lang="fr-FR" dirty="0"/>
              <a:t>Dans le cadre de la formation aux </a:t>
            </a:r>
            <a:r>
              <a:rPr lang="fr-FR" b="1" dirty="0"/>
              <a:t>"</a:t>
            </a:r>
            <a:r>
              <a:rPr lang="fr-FR" b="1" i="1" dirty="0"/>
              <a:t>TICE et pratique pédagogique</a:t>
            </a:r>
            <a:r>
              <a:rPr lang="fr-FR" b="1" dirty="0"/>
              <a:t>" assurée par l'université Frères Mentouri Constantine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03848" y="58052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Septembre</a:t>
            </a:r>
            <a:r>
              <a:rPr lang="fr-FR" sz="2000" dirty="0" smtClean="0"/>
              <a:t> 2017</a:t>
            </a:r>
            <a:endParaRPr lang="fr-FR" sz="160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11560" y="2420888"/>
            <a:ext cx="7992888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2000" y="6492875"/>
            <a:ext cx="762000" cy="365125"/>
          </a:xfrm>
        </p:spPr>
        <p:txBody>
          <a:bodyPr/>
          <a:lstStyle/>
          <a:p>
            <a:pPr algn="ctr"/>
            <a:fld id="{75BC7AA4-9834-423D-89B4-11795E3B7D43}" type="slidenum">
              <a:rPr lang="fr-FR" sz="2000" b="1" smtClean="0"/>
              <a:pPr algn="ctr"/>
              <a:t>10</a:t>
            </a:fld>
            <a:endParaRPr lang="fr-FR" sz="1800" b="1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86214"/>
            <a:ext cx="864096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Atelier 4 : 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Cette atelier est basé essentiellement sur la notion de portfolio et comment réalisé un portfolio pédagogique à travers un canevas réalisé par le site de formation. 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/>
              <a:t>Conclusion :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Lors de toutes ces activités il y’a un groupe qui nous accompagnions et nous suivons dans chaque atelier et répandons a nos questions au cours de la formation dans le site, soit par boite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email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ou dans espace de discussion dans le site.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51520" y="4411464"/>
            <a:ext cx="82809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Enfin, j’ai conseillé tous les enseignants d’accéder à la formation à distance aux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parce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qu’elle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aide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chaque enseignant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dans leur parcours universitaire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j’ai remercie tous l’équipe de formation de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TICE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l’université de Frères-Mentouri, Constantine-1.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25604" name="Picture 4" descr="Résultat de recherche d'images pour &quot;fleur blanche mariage&quot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725" b="2725"/>
          <a:stretch>
            <a:fillRect/>
          </a:stretch>
        </p:blipFill>
        <p:spPr bwMode="auto">
          <a:xfrm>
            <a:off x="3779912" y="2636912"/>
            <a:ext cx="4076700" cy="3059112"/>
          </a:xfrm>
          <a:prstGeom prst="rect">
            <a:avLst/>
          </a:prstGeom>
          <a:noFill/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0" y="476672"/>
            <a:ext cx="6264696" cy="1944216"/>
          </a:xfrm>
          <a:prstGeom prst="rect">
            <a:avLst/>
          </a:prstGeom>
        </p:spPr>
        <p:txBody>
          <a:bodyPr vert="horz" lIns="45720" tIns="45720" rIns="45720" bIns="4572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MERCI POUR VOTRE ATTENTION</a:t>
            </a:r>
            <a:endParaRPr kumimoji="0" lang="fr-FR" sz="4800" b="1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496944" cy="5112568"/>
          </a:xfrm>
        </p:spPr>
        <p:txBody>
          <a:bodyPr>
            <a:normAutofit fontScale="25000" lnSpcReduction="20000"/>
          </a:bodyPr>
          <a:lstStyle/>
          <a:p>
            <a:pPr lvl="0" algn="ctr"/>
            <a:r>
              <a:rPr lang="fr-FR" sz="9600" b="1" dirty="0" smtClean="0">
                <a:solidFill>
                  <a:srgbClr val="FFFF00"/>
                </a:solidFill>
              </a:rPr>
              <a:t>Introduction :</a:t>
            </a:r>
            <a:endParaRPr lang="fr-FR" sz="9600" dirty="0" smtClean="0">
              <a:solidFill>
                <a:srgbClr val="FFFF00"/>
              </a:solidFill>
            </a:endParaRPr>
          </a:p>
          <a:p>
            <a:pPr lvl="0" algn="just">
              <a:lnSpc>
                <a:spcPct val="170000"/>
              </a:lnSpc>
            </a:pPr>
            <a:r>
              <a:rPr lang="fr-FR" sz="8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En tant que enseignants, nous somme effectivement mené a utiliser les TICE (technique de l’information et de la communication), c’est pour cela, j’ai aboutit a une formation à distance  aux TICE et pratique pédagogiques avec université des Frères Mentouri- Constantine, Centre de 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télé-enseignement. Cette 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formation est constituée de quelques sessions (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Ateliers) 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et chaque atelier est composé de différents activités, comme suit :</a:t>
            </a:r>
          </a:p>
          <a:p>
            <a:pPr algn="just">
              <a:buFont typeface="Wingdings" pitchFamily="2" charset="2"/>
              <a:buChar char="v"/>
            </a:pPr>
            <a:r>
              <a:rPr lang="fr-FR" sz="72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Atelier 01 : </a:t>
            </a:r>
          </a:p>
          <a:p>
            <a:pPr algn="just">
              <a:lnSpc>
                <a:spcPct val="170000"/>
              </a:lnSpc>
            </a:pP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    Elle est composée de quatre activités, dans cet atelier je prends quelques compétences qu’elles ma aider dans mon parcours comme enseignante universitaire dont les plus importantes :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Je prend la 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notion d’une Carte Conceptuelle (</a:t>
            </a:r>
            <a:r>
              <a:rPr lang="fr-FR" sz="7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C.C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J’ai maitrisé un nouveau logiciel de conception de cette carte qui est le logiciel </a:t>
            </a:r>
            <a:r>
              <a:rPr lang="fr-FR" sz="7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VUE</a:t>
            </a:r>
            <a:r>
              <a:rPr lang="fr-FR" sz="7200" b="1" dirty="0" smtClean="0">
                <a:latin typeface="Arial" pitchFamily="34" charset="0"/>
                <a:cs typeface="Arial" pitchFamily="34" charset="0"/>
              </a:rPr>
              <a:t>, et j’ai schématisé mon programme de cours sous forme d’une C.C sur ce logiciel.</a:t>
            </a:r>
          </a:p>
          <a:p>
            <a:pPr algn="just">
              <a:lnSpc>
                <a:spcPct val="150000"/>
              </a:lnSpc>
            </a:pPr>
            <a:endParaRPr lang="fr-FR" sz="7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:\Users\fouzi\Desktop\FORMATION TICE\Atelier 1\CARTE CONCEPTUELLE-copy-copy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908720"/>
            <a:ext cx="882047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79512" y="0"/>
            <a:ext cx="8748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Arial" pitchFamily="34" charset="0"/>
                <a:cs typeface="Arial" pitchFamily="34" charset="0"/>
              </a:rPr>
              <a:t>C.C qui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facilite l’apprentissage de concepts difficile et peut permettre au enseignant de structurer son cours de façons organiser et facile aux étudiants à comprendre, et voici ma C.C :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88640"/>
            <a:ext cx="8496944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b="1" dirty="0">
                <a:latin typeface="Arial" pitchFamily="34" charset="0"/>
                <a:cs typeface="Arial" pitchFamily="34" charset="0"/>
              </a:rPr>
              <a:t>Dans l’activité 3 ; je maitrisé un logiciel assez important pour un enseignant pour reproduire son cours de façon facile et efficace soit de format papier ou WEB qui est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l’</a:t>
            </a:r>
            <a:r>
              <a:rPr lang="fr-F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OPALE.</a:t>
            </a:r>
          </a:p>
          <a:p>
            <a:pPr lvl="0">
              <a:lnSpc>
                <a:spcPct val="150000"/>
              </a:lnSpc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L’activité 4 est basé sur la reproduction de cours formuler sur l’activité trois mais de façon plus avancé, par l’introduction des quelques ressources et activités : des tableaux, images, références,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……..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etc </a:t>
            </a:r>
          </a:p>
          <a:p>
            <a:pPr marL="342900" lvl="0" indent="-342900" algn="justLow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fr-FR" b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Atelier 2 :</a:t>
            </a:r>
            <a:endParaRPr kumimoji="0" lang="fr-FR" b="1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Il est constitué de cinq activités, leur objectif essentiel est consiste à maitriser la conception d’un cours pour un enseignant hybride.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Parmi les compétences qui j’ai prendre à partir de cette atelier est :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définir les éléments essentiel pour un cours : la notion de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système d’entrée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système d’apprentissage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système de sortie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chacun avec ces éléments et conditions. </a:t>
            </a:r>
          </a:p>
          <a:p>
            <a:pPr lvl="0" algn="justLow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 différence entre l’approche par objectifs (APO) et l’approche par compétence (APC) a partir de suivi d’une présentation parle de ce dernier et aussi quelques ressources et quiz a réalisé.</a:t>
            </a:r>
          </a:p>
          <a:p>
            <a:pPr lvl="0"/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/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/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0"/>
            <a:ext cx="849694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000" b="1" u="sng" dirty="0" smtClean="0">
                <a:latin typeface="Arial Black" pitchFamily="34" charset="0"/>
                <a:cs typeface="Arial" pitchFamily="34" charset="0"/>
              </a:rPr>
              <a:t>Dans mon cours 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La première chose je parle de </a:t>
            </a:r>
            <a:r>
              <a:rPr lang="fr-FR" b="1" i="1" dirty="0" smtClean="0">
                <a:latin typeface="Arial" pitchFamily="34" charset="0"/>
                <a:cs typeface="Arial" pitchFamily="34" charset="0"/>
              </a:rPr>
              <a:t>l’</a:t>
            </a:r>
            <a:r>
              <a:rPr lang="fr-FR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objectif</a:t>
            </a:r>
            <a:r>
              <a:rPr lang="fr-FR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d’étudier la physique, j’ai présenté de façon claire et facile aux étudiants à comprendre les compétences à développer en suivant le cours:</a:t>
            </a:r>
          </a:p>
          <a:p>
            <a:pPr algn="just">
              <a:lnSpc>
                <a:spcPct val="150000"/>
              </a:lnSpc>
            </a:pP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2420888"/>
            <a:ext cx="8172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Comme j’enseigne la physique aux étudiants en biologie c’est important de parler chaque fois de la relation entre les cours de physique présenté et la Biologie.  </a:t>
            </a:r>
            <a:endParaRPr lang="fr-FR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Je montre aux étudiants que le suivi de cours est nécessite quelques acquisitions de certaines informations préalables.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Et à la fin,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j’ai fait de pré-test qui est un élément facultatif permet à l’étudiant l’exposition des compétences visées à partir de mon cours de façon intelligible de mesurer son aptitude permet à l’étudiant de s’engager dans le cours, ce qui amener l’enseignant vers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 système de sortie.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16632"/>
            <a:ext cx="856895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Dans 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 système d’apprentissage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je parle de contenu de mon cours, c’est le raison de toute communication de message pédagogique entre l’enseignant et les étudiants, il permet de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choisir et d’organiser des activités à partir de différentes approches et théories pédagogiques. 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            Parmi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les </a:t>
            </a:r>
            <a:r>
              <a:rPr lang="fr-FR" b="1" i="1" dirty="0">
                <a:latin typeface="Arial" pitchFamily="34" charset="0"/>
                <a:cs typeface="Arial" pitchFamily="34" charset="0"/>
              </a:rPr>
              <a:t>activités d’apprentissages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 qui j’ai organisés parmi des différents sessions de mon cours on a : les exercices de TD à résoudre individuellement et corriger à partir de résolution faite au tableau par des volontaires ou par l’enseignant, les interrogations, devoirs pour faire à la maison, les exposés au classe,…..etc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              Les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éléments aidés à l’apprentissage seront des outils auquel les apprenants (étudiants) feront recours dans certains travaux de groupe ou personnel.  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            Parmi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les compétences atteindre a la fin de notre cours est de faire une analyse et relation à chaque fois entre les paramètres et les notions physiques étudier à chaque leçon de cours et sa relation soit directe ou indirecte avec la biologie.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endParaRPr lang="fr-FR" dirty="0"/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7AA4-9834-423D-89B4-11795E3B7D43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7544" y="188640"/>
            <a:ext cx="842493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L’</a:t>
            </a: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évaluation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à la fin des sessions de cours est un élément essentiel pour définir des évaluations surtout formative qui auront un certains poids sur la note finale de l’étudiant à la fin du module en question.</a:t>
            </a:r>
          </a:p>
          <a:p>
            <a:pPr lvl="0" algn="just">
              <a:lnSpc>
                <a:spcPct val="150000"/>
              </a:lnSpc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la fin des activités d'apprentissage, l'apprenant aborde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 </a:t>
            </a: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système de sortie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pour y faire le post-test. L’évaluation adoptée dans mon cours  le post-test pourra se faire sous forme d'examen sur table. </a:t>
            </a:r>
            <a:endParaRPr lang="fr-FR" sz="20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5BC7AA4-9834-423D-89B4-11795E3B7D43}" type="slidenum">
              <a:rPr lang="fr-FR" sz="2400" b="1" smtClean="0"/>
              <a:pPr algn="ctr"/>
              <a:t>7</a:t>
            </a:fld>
            <a:endParaRPr lang="fr-FR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51520" y="3645024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Dans cette Atelier 2 aussi j’améliorer mon cours produit dans le premier atelier après faire voir des nouveaux connaissances (notion de </a:t>
            </a:r>
            <a:r>
              <a:rPr lang="fr-FR" sz="2000" b="1" i="1" u="sng" dirty="0" smtClean="0">
                <a:latin typeface="Arial" pitchFamily="34" charset="0"/>
                <a:cs typeface="Arial" pitchFamily="34" charset="0"/>
              </a:rPr>
              <a:t>SCORM 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Et j’ai crée mon plan de cours en basant sur un modèle de canevas plan de cours et quelques ressources donner par le site de formation</a:t>
            </a:r>
            <a:r>
              <a:rPr lang="fr-FR" sz="2000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82000" y="6492875"/>
            <a:ext cx="762000" cy="365125"/>
          </a:xfrm>
        </p:spPr>
        <p:txBody>
          <a:bodyPr/>
          <a:lstStyle/>
          <a:p>
            <a:pPr algn="ctr"/>
            <a:fld id="{75BC7AA4-9834-423D-89B4-11795E3B7D43}" type="slidenum">
              <a:rPr lang="fr-FR" sz="1800" b="1" smtClean="0"/>
              <a:pPr algn="ctr"/>
              <a:t>8</a:t>
            </a:fld>
            <a:endParaRPr lang="fr-FR" sz="1800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95536" y="78354"/>
            <a:ext cx="8352928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Atelier 3 :</a:t>
            </a:r>
            <a:endParaRPr lang="fr-FR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49263" algn="justLow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Cette atelier est basé sur comment introduit ton cours sur la plateforme de site de formation TELUM. 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J’ai introduit mon cours par le suivi de quelques étapes et voici quelques captures d’écran de ces étapes :</a:t>
            </a:r>
          </a:p>
          <a:p>
            <a:pPr marL="0" marR="0" lvl="0" indent="449263" algn="just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988840"/>
            <a:ext cx="432048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88840"/>
            <a:ext cx="435597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5BC7AA4-9834-423D-89B4-11795E3B7D43}" type="slidenum">
              <a:rPr lang="fr-FR" sz="2000" b="1" smtClean="0"/>
              <a:pPr algn="ctr"/>
              <a:t>9</a:t>
            </a:fld>
            <a:endParaRPr lang="fr-FR" sz="2000" b="1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288" y="404664"/>
            <a:ext cx="456572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4664"/>
            <a:ext cx="4355977" cy="329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3717032"/>
            <a:ext cx="5608320" cy="314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</TotalTime>
  <Words>408</Words>
  <Application>Microsoft Office PowerPoint</Application>
  <PresentationFormat>Affichage à l'écran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Ministère de l'enseignement supérieur et de la recherche scientifique   Université d’El-Oued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Ministère de l'enseignement supérieur et de la recherche scientifique   Université d’El-Oued</dc:title>
  <dc:creator>fouzi</dc:creator>
  <cp:lastModifiedBy>fouzi</cp:lastModifiedBy>
  <cp:revision>44</cp:revision>
  <dcterms:created xsi:type="dcterms:W3CDTF">2017-09-06T07:44:06Z</dcterms:created>
  <dcterms:modified xsi:type="dcterms:W3CDTF">2017-09-06T07:29:29Z</dcterms:modified>
</cp:coreProperties>
</file>