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p:scale>
          <a:sx n="76" d="100"/>
          <a:sy n="76" d="100"/>
        </p:scale>
        <p:origin x="-1842"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DZ"/>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DZ"/>
          </a:p>
        </p:txBody>
      </p:sp>
      <p:sp>
        <p:nvSpPr>
          <p:cNvPr id="4" name="عنصر نائب للتاريخ 3"/>
          <p:cNvSpPr>
            <a:spLocks noGrp="1"/>
          </p:cNvSpPr>
          <p:nvPr>
            <p:ph type="dt" sz="half" idx="10"/>
          </p:nvPr>
        </p:nvSpPr>
        <p:spPr/>
        <p:txBody>
          <a:bodyPr/>
          <a:lstStyle/>
          <a:p>
            <a:fld id="{2B8B6821-2B13-4235-BC29-FC9ECD127290}" type="datetimeFigureOut">
              <a:rPr lang="ar-DZ" smtClean="0"/>
              <a:t>26-02-1443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C779ABE2-7E7A-4562-B34C-1DE9DF790606}" type="slidenum">
              <a:rPr lang="ar-DZ" smtClean="0"/>
              <a:t>‹#›</a:t>
            </a:fld>
            <a:endParaRPr lang="ar-DZ"/>
          </a:p>
        </p:txBody>
      </p:sp>
    </p:spTree>
    <p:extLst>
      <p:ext uri="{BB962C8B-B14F-4D97-AF65-F5344CB8AC3E}">
        <p14:creationId xmlns:p14="http://schemas.microsoft.com/office/powerpoint/2010/main" val="1381406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2B8B6821-2B13-4235-BC29-FC9ECD127290}" type="datetimeFigureOut">
              <a:rPr lang="ar-DZ" smtClean="0"/>
              <a:t>26-02-1443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C779ABE2-7E7A-4562-B34C-1DE9DF790606}" type="slidenum">
              <a:rPr lang="ar-DZ" smtClean="0"/>
              <a:t>‹#›</a:t>
            </a:fld>
            <a:endParaRPr lang="ar-DZ"/>
          </a:p>
        </p:txBody>
      </p:sp>
    </p:spTree>
    <p:extLst>
      <p:ext uri="{BB962C8B-B14F-4D97-AF65-F5344CB8AC3E}">
        <p14:creationId xmlns:p14="http://schemas.microsoft.com/office/powerpoint/2010/main" val="2825671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2B8B6821-2B13-4235-BC29-FC9ECD127290}" type="datetimeFigureOut">
              <a:rPr lang="ar-DZ" smtClean="0"/>
              <a:t>26-02-1443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C779ABE2-7E7A-4562-B34C-1DE9DF790606}" type="slidenum">
              <a:rPr lang="ar-DZ" smtClean="0"/>
              <a:t>‹#›</a:t>
            </a:fld>
            <a:endParaRPr lang="ar-DZ"/>
          </a:p>
        </p:txBody>
      </p:sp>
    </p:spTree>
    <p:extLst>
      <p:ext uri="{BB962C8B-B14F-4D97-AF65-F5344CB8AC3E}">
        <p14:creationId xmlns:p14="http://schemas.microsoft.com/office/powerpoint/2010/main" val="1176546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2B8B6821-2B13-4235-BC29-FC9ECD127290}" type="datetimeFigureOut">
              <a:rPr lang="ar-DZ" smtClean="0"/>
              <a:t>26-02-1443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C779ABE2-7E7A-4562-B34C-1DE9DF790606}" type="slidenum">
              <a:rPr lang="ar-DZ" smtClean="0"/>
              <a:t>‹#›</a:t>
            </a:fld>
            <a:endParaRPr lang="ar-DZ"/>
          </a:p>
        </p:txBody>
      </p:sp>
    </p:spTree>
    <p:extLst>
      <p:ext uri="{BB962C8B-B14F-4D97-AF65-F5344CB8AC3E}">
        <p14:creationId xmlns:p14="http://schemas.microsoft.com/office/powerpoint/2010/main" val="4180056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B8B6821-2B13-4235-BC29-FC9ECD127290}" type="datetimeFigureOut">
              <a:rPr lang="ar-DZ" smtClean="0"/>
              <a:t>26-02-1443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C779ABE2-7E7A-4562-B34C-1DE9DF790606}" type="slidenum">
              <a:rPr lang="ar-DZ" smtClean="0"/>
              <a:t>‹#›</a:t>
            </a:fld>
            <a:endParaRPr lang="ar-DZ"/>
          </a:p>
        </p:txBody>
      </p:sp>
    </p:spTree>
    <p:extLst>
      <p:ext uri="{BB962C8B-B14F-4D97-AF65-F5344CB8AC3E}">
        <p14:creationId xmlns:p14="http://schemas.microsoft.com/office/powerpoint/2010/main" val="552342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تاريخ 4"/>
          <p:cNvSpPr>
            <a:spLocks noGrp="1"/>
          </p:cNvSpPr>
          <p:nvPr>
            <p:ph type="dt" sz="half" idx="10"/>
          </p:nvPr>
        </p:nvSpPr>
        <p:spPr/>
        <p:txBody>
          <a:bodyPr/>
          <a:lstStyle/>
          <a:p>
            <a:fld id="{2B8B6821-2B13-4235-BC29-FC9ECD127290}" type="datetimeFigureOut">
              <a:rPr lang="ar-DZ" smtClean="0"/>
              <a:t>26-02-1443</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C779ABE2-7E7A-4562-B34C-1DE9DF790606}" type="slidenum">
              <a:rPr lang="ar-DZ" smtClean="0"/>
              <a:t>‹#›</a:t>
            </a:fld>
            <a:endParaRPr lang="ar-DZ"/>
          </a:p>
        </p:txBody>
      </p:sp>
    </p:spTree>
    <p:extLst>
      <p:ext uri="{BB962C8B-B14F-4D97-AF65-F5344CB8AC3E}">
        <p14:creationId xmlns:p14="http://schemas.microsoft.com/office/powerpoint/2010/main" val="939681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7" name="عنصر نائب للتاريخ 6"/>
          <p:cNvSpPr>
            <a:spLocks noGrp="1"/>
          </p:cNvSpPr>
          <p:nvPr>
            <p:ph type="dt" sz="half" idx="10"/>
          </p:nvPr>
        </p:nvSpPr>
        <p:spPr/>
        <p:txBody>
          <a:bodyPr/>
          <a:lstStyle/>
          <a:p>
            <a:fld id="{2B8B6821-2B13-4235-BC29-FC9ECD127290}" type="datetimeFigureOut">
              <a:rPr lang="ar-DZ" smtClean="0"/>
              <a:t>26-02-1443</a:t>
            </a:fld>
            <a:endParaRPr lang="ar-DZ"/>
          </a:p>
        </p:txBody>
      </p:sp>
      <p:sp>
        <p:nvSpPr>
          <p:cNvPr id="8" name="عنصر نائب للتذييل 7"/>
          <p:cNvSpPr>
            <a:spLocks noGrp="1"/>
          </p:cNvSpPr>
          <p:nvPr>
            <p:ph type="ftr" sz="quarter" idx="11"/>
          </p:nvPr>
        </p:nvSpPr>
        <p:spPr/>
        <p:txBody>
          <a:bodyPr/>
          <a:lstStyle/>
          <a:p>
            <a:endParaRPr lang="ar-DZ"/>
          </a:p>
        </p:txBody>
      </p:sp>
      <p:sp>
        <p:nvSpPr>
          <p:cNvPr id="9" name="عنصر نائب لرقم الشريحة 8"/>
          <p:cNvSpPr>
            <a:spLocks noGrp="1"/>
          </p:cNvSpPr>
          <p:nvPr>
            <p:ph type="sldNum" sz="quarter" idx="12"/>
          </p:nvPr>
        </p:nvSpPr>
        <p:spPr/>
        <p:txBody>
          <a:bodyPr/>
          <a:lstStyle/>
          <a:p>
            <a:fld id="{C779ABE2-7E7A-4562-B34C-1DE9DF790606}" type="slidenum">
              <a:rPr lang="ar-DZ" smtClean="0"/>
              <a:t>‹#›</a:t>
            </a:fld>
            <a:endParaRPr lang="ar-DZ"/>
          </a:p>
        </p:txBody>
      </p:sp>
    </p:spTree>
    <p:extLst>
      <p:ext uri="{BB962C8B-B14F-4D97-AF65-F5344CB8AC3E}">
        <p14:creationId xmlns:p14="http://schemas.microsoft.com/office/powerpoint/2010/main" val="736426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تاريخ 2"/>
          <p:cNvSpPr>
            <a:spLocks noGrp="1"/>
          </p:cNvSpPr>
          <p:nvPr>
            <p:ph type="dt" sz="half" idx="10"/>
          </p:nvPr>
        </p:nvSpPr>
        <p:spPr/>
        <p:txBody>
          <a:bodyPr/>
          <a:lstStyle/>
          <a:p>
            <a:fld id="{2B8B6821-2B13-4235-BC29-FC9ECD127290}" type="datetimeFigureOut">
              <a:rPr lang="ar-DZ" smtClean="0"/>
              <a:t>26-02-1443</a:t>
            </a:fld>
            <a:endParaRPr lang="ar-DZ"/>
          </a:p>
        </p:txBody>
      </p:sp>
      <p:sp>
        <p:nvSpPr>
          <p:cNvPr id="4" name="عنصر نائب للتذييل 3"/>
          <p:cNvSpPr>
            <a:spLocks noGrp="1"/>
          </p:cNvSpPr>
          <p:nvPr>
            <p:ph type="ftr" sz="quarter" idx="11"/>
          </p:nvPr>
        </p:nvSpPr>
        <p:spPr/>
        <p:txBody>
          <a:bodyPr/>
          <a:lstStyle/>
          <a:p>
            <a:endParaRPr lang="ar-DZ"/>
          </a:p>
        </p:txBody>
      </p:sp>
      <p:sp>
        <p:nvSpPr>
          <p:cNvPr id="5" name="عنصر نائب لرقم الشريحة 4"/>
          <p:cNvSpPr>
            <a:spLocks noGrp="1"/>
          </p:cNvSpPr>
          <p:nvPr>
            <p:ph type="sldNum" sz="quarter" idx="12"/>
          </p:nvPr>
        </p:nvSpPr>
        <p:spPr/>
        <p:txBody>
          <a:bodyPr/>
          <a:lstStyle/>
          <a:p>
            <a:fld id="{C779ABE2-7E7A-4562-B34C-1DE9DF790606}" type="slidenum">
              <a:rPr lang="ar-DZ" smtClean="0"/>
              <a:t>‹#›</a:t>
            </a:fld>
            <a:endParaRPr lang="ar-DZ"/>
          </a:p>
        </p:txBody>
      </p:sp>
    </p:spTree>
    <p:extLst>
      <p:ext uri="{BB962C8B-B14F-4D97-AF65-F5344CB8AC3E}">
        <p14:creationId xmlns:p14="http://schemas.microsoft.com/office/powerpoint/2010/main" val="3366641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B8B6821-2B13-4235-BC29-FC9ECD127290}" type="datetimeFigureOut">
              <a:rPr lang="ar-DZ" smtClean="0"/>
              <a:t>26-02-1443</a:t>
            </a:fld>
            <a:endParaRPr lang="ar-DZ"/>
          </a:p>
        </p:txBody>
      </p:sp>
      <p:sp>
        <p:nvSpPr>
          <p:cNvPr id="3" name="عنصر نائب للتذييل 2"/>
          <p:cNvSpPr>
            <a:spLocks noGrp="1"/>
          </p:cNvSpPr>
          <p:nvPr>
            <p:ph type="ftr" sz="quarter" idx="11"/>
          </p:nvPr>
        </p:nvSpPr>
        <p:spPr/>
        <p:txBody>
          <a:bodyPr/>
          <a:lstStyle/>
          <a:p>
            <a:endParaRPr lang="ar-DZ"/>
          </a:p>
        </p:txBody>
      </p:sp>
      <p:sp>
        <p:nvSpPr>
          <p:cNvPr id="4" name="عنصر نائب لرقم الشريحة 3"/>
          <p:cNvSpPr>
            <a:spLocks noGrp="1"/>
          </p:cNvSpPr>
          <p:nvPr>
            <p:ph type="sldNum" sz="quarter" idx="12"/>
          </p:nvPr>
        </p:nvSpPr>
        <p:spPr/>
        <p:txBody>
          <a:bodyPr/>
          <a:lstStyle/>
          <a:p>
            <a:fld id="{C779ABE2-7E7A-4562-B34C-1DE9DF790606}" type="slidenum">
              <a:rPr lang="ar-DZ" smtClean="0"/>
              <a:t>‹#›</a:t>
            </a:fld>
            <a:endParaRPr lang="ar-DZ"/>
          </a:p>
        </p:txBody>
      </p:sp>
    </p:spTree>
    <p:extLst>
      <p:ext uri="{BB962C8B-B14F-4D97-AF65-F5344CB8AC3E}">
        <p14:creationId xmlns:p14="http://schemas.microsoft.com/office/powerpoint/2010/main" val="1490330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B8B6821-2B13-4235-BC29-FC9ECD127290}" type="datetimeFigureOut">
              <a:rPr lang="ar-DZ" smtClean="0"/>
              <a:t>26-02-1443</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C779ABE2-7E7A-4562-B34C-1DE9DF790606}" type="slidenum">
              <a:rPr lang="ar-DZ" smtClean="0"/>
              <a:t>‹#›</a:t>
            </a:fld>
            <a:endParaRPr lang="ar-DZ"/>
          </a:p>
        </p:txBody>
      </p:sp>
    </p:spTree>
    <p:extLst>
      <p:ext uri="{BB962C8B-B14F-4D97-AF65-F5344CB8AC3E}">
        <p14:creationId xmlns:p14="http://schemas.microsoft.com/office/powerpoint/2010/main" val="5433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B8B6821-2B13-4235-BC29-FC9ECD127290}" type="datetimeFigureOut">
              <a:rPr lang="ar-DZ" smtClean="0"/>
              <a:t>26-02-1443</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C779ABE2-7E7A-4562-B34C-1DE9DF790606}" type="slidenum">
              <a:rPr lang="ar-DZ" smtClean="0"/>
              <a:t>‹#›</a:t>
            </a:fld>
            <a:endParaRPr lang="ar-DZ"/>
          </a:p>
        </p:txBody>
      </p:sp>
    </p:spTree>
    <p:extLst>
      <p:ext uri="{BB962C8B-B14F-4D97-AF65-F5344CB8AC3E}">
        <p14:creationId xmlns:p14="http://schemas.microsoft.com/office/powerpoint/2010/main" val="2632381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B8B6821-2B13-4235-BC29-FC9ECD127290}" type="datetimeFigureOut">
              <a:rPr lang="ar-DZ" smtClean="0"/>
              <a:t>26-02-1443</a:t>
            </a:fld>
            <a:endParaRPr lang="ar-DZ"/>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779ABE2-7E7A-4562-B34C-1DE9DF790606}" type="slidenum">
              <a:rPr lang="ar-DZ" smtClean="0"/>
              <a:t>‹#›</a:t>
            </a:fld>
            <a:endParaRPr lang="ar-DZ"/>
          </a:p>
        </p:txBody>
      </p:sp>
    </p:spTree>
    <p:extLst>
      <p:ext uri="{BB962C8B-B14F-4D97-AF65-F5344CB8AC3E}">
        <p14:creationId xmlns:p14="http://schemas.microsoft.com/office/powerpoint/2010/main" val="2753955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lstStyle/>
          <a:p>
            <a:r>
              <a:rPr lang="en-US" b="1" dirty="0" smtClean="0">
                <a:solidFill>
                  <a:srgbClr val="C00000"/>
                </a:solidFill>
              </a:rPr>
              <a:t> Competency-Based-Approach</a:t>
            </a:r>
            <a:endParaRPr lang="ar-DZ" b="1" dirty="0">
              <a:solidFill>
                <a:srgbClr val="C00000"/>
              </a:solidFill>
            </a:endParaRPr>
          </a:p>
        </p:txBody>
      </p:sp>
    </p:spTree>
    <p:extLst>
      <p:ext uri="{BB962C8B-B14F-4D97-AF65-F5344CB8AC3E}">
        <p14:creationId xmlns:p14="http://schemas.microsoft.com/office/powerpoint/2010/main" val="2657937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Definition(s) of the CBA</a:t>
            </a:r>
            <a:endParaRPr lang="ar-DZ" b="1" dirty="0"/>
          </a:p>
        </p:txBody>
      </p:sp>
      <p:sp>
        <p:nvSpPr>
          <p:cNvPr id="3" name="عنصر نائب للمحتوى 2"/>
          <p:cNvSpPr>
            <a:spLocks noGrp="1"/>
          </p:cNvSpPr>
          <p:nvPr>
            <p:ph idx="1"/>
          </p:nvPr>
        </p:nvSpPr>
        <p:spPr/>
        <p:txBody>
          <a:bodyPr/>
          <a:lstStyle/>
          <a:p>
            <a:pPr algn="just" rtl="0">
              <a:buFontTx/>
              <a:buChar char="-"/>
            </a:pPr>
            <a:r>
              <a:rPr lang="en-US" dirty="0" smtClean="0"/>
              <a:t>Schneck </a:t>
            </a:r>
            <a:r>
              <a:rPr lang="en-US" dirty="0"/>
              <a:t>(1978) views the CBA as </a:t>
            </a:r>
            <a:r>
              <a:rPr lang="en-US" b="1" dirty="0"/>
              <a:t>an outcome based instruction</a:t>
            </a:r>
            <a:r>
              <a:rPr lang="en-US" dirty="0"/>
              <a:t> that is adaptive to </a:t>
            </a:r>
            <a:r>
              <a:rPr lang="en-US" b="1" dirty="0"/>
              <a:t>the needs of students, teachers, and the community. </a:t>
            </a:r>
            <a:endParaRPr lang="en-US" b="1" dirty="0" smtClean="0"/>
          </a:p>
          <a:p>
            <a:pPr marL="0" indent="0" algn="just" rtl="0">
              <a:buNone/>
            </a:pPr>
            <a:r>
              <a:rPr lang="en-US" b="1" dirty="0" smtClean="0"/>
              <a:t>- Competencies</a:t>
            </a:r>
            <a:r>
              <a:rPr lang="en-US" dirty="0" smtClean="0"/>
              <a:t> </a:t>
            </a:r>
            <a:r>
              <a:rPr lang="en-US" dirty="0"/>
              <a:t>describe </a:t>
            </a:r>
            <a:r>
              <a:rPr lang="en-US" b="1" dirty="0" smtClean="0"/>
              <a:t>students' </a:t>
            </a:r>
            <a:r>
              <a:rPr lang="en-US" b="1" dirty="0"/>
              <a:t>ability to apply basic and other skills to situations that are commonly encountered in everyday life</a:t>
            </a:r>
            <a:r>
              <a:rPr lang="en-US" dirty="0"/>
              <a:t>. </a:t>
            </a:r>
            <a:endParaRPr lang="ar-DZ" dirty="0"/>
          </a:p>
        </p:txBody>
      </p:sp>
    </p:spTree>
    <p:extLst>
      <p:ext uri="{BB962C8B-B14F-4D97-AF65-F5344CB8AC3E}">
        <p14:creationId xmlns:p14="http://schemas.microsoft.com/office/powerpoint/2010/main" val="929412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prstClr val="black"/>
                </a:solidFill>
              </a:rPr>
              <a:t>Definition(s) of the CBA</a:t>
            </a:r>
            <a:endParaRPr lang="ar-DZ" dirty="0"/>
          </a:p>
        </p:txBody>
      </p:sp>
      <p:sp>
        <p:nvSpPr>
          <p:cNvPr id="3" name="عنصر نائب للمحتوى 2"/>
          <p:cNvSpPr>
            <a:spLocks noGrp="1"/>
          </p:cNvSpPr>
          <p:nvPr>
            <p:ph idx="1"/>
          </p:nvPr>
        </p:nvSpPr>
        <p:spPr/>
        <p:txBody>
          <a:bodyPr/>
          <a:lstStyle/>
          <a:p>
            <a:pPr algn="just" rtl="0">
              <a:buFontTx/>
              <a:buChar char="-"/>
            </a:pPr>
            <a:r>
              <a:rPr lang="en-US" b="1" dirty="0" smtClean="0"/>
              <a:t>Mrowicki </a:t>
            </a:r>
            <a:r>
              <a:rPr lang="en-US" b="1" dirty="0"/>
              <a:t>(1986) </a:t>
            </a:r>
            <a:r>
              <a:rPr lang="en-US" dirty="0"/>
              <a:t>holds that </a:t>
            </a:r>
            <a:r>
              <a:rPr lang="en-US" b="1" dirty="0"/>
              <a:t>competencies</a:t>
            </a:r>
            <a:r>
              <a:rPr lang="en-US" dirty="0"/>
              <a:t> consist of a description of </a:t>
            </a:r>
            <a:r>
              <a:rPr lang="en-US" b="1" dirty="0"/>
              <a:t>the essential skills, knowledge, attitudes, and behaviors </a:t>
            </a:r>
            <a:r>
              <a:rPr lang="en-US" dirty="0"/>
              <a:t>required for </a:t>
            </a:r>
            <a:r>
              <a:rPr lang="en-US" b="1" dirty="0"/>
              <a:t>effective performance of the real world task or activity</a:t>
            </a:r>
            <a:r>
              <a:rPr lang="en-US" dirty="0"/>
              <a:t>. </a:t>
            </a:r>
            <a:endParaRPr lang="en-US" dirty="0" smtClean="0"/>
          </a:p>
          <a:p>
            <a:pPr algn="just" rtl="0">
              <a:buFontTx/>
              <a:buChar char="-"/>
            </a:pPr>
            <a:r>
              <a:rPr lang="en-US" dirty="0"/>
              <a:t>These activities can be associated to any domain of life.</a:t>
            </a:r>
            <a:endParaRPr lang="ar-DZ" dirty="0"/>
          </a:p>
        </p:txBody>
      </p:sp>
    </p:spTree>
    <p:extLst>
      <p:ext uri="{BB962C8B-B14F-4D97-AF65-F5344CB8AC3E}">
        <p14:creationId xmlns:p14="http://schemas.microsoft.com/office/powerpoint/2010/main" val="3225549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b="1" dirty="0"/>
              <a:t>Definition(s) of the CBA</a:t>
            </a:r>
            <a:endParaRPr lang="ar-DZ" b="1" dirty="0"/>
          </a:p>
        </p:txBody>
      </p:sp>
      <p:sp>
        <p:nvSpPr>
          <p:cNvPr id="3" name="عنصر نائب للمحتوى 2"/>
          <p:cNvSpPr>
            <a:spLocks noGrp="1"/>
          </p:cNvSpPr>
          <p:nvPr>
            <p:ph idx="1"/>
          </p:nvPr>
        </p:nvSpPr>
        <p:spPr/>
        <p:txBody>
          <a:bodyPr/>
          <a:lstStyle/>
          <a:p>
            <a:pPr marL="0" indent="0" algn="just" rtl="0">
              <a:buNone/>
            </a:pPr>
            <a:r>
              <a:rPr lang="en-US" b="1" dirty="0" smtClean="0"/>
              <a:t>- To </a:t>
            </a:r>
            <a:r>
              <a:rPr lang="en-US" b="1" dirty="0"/>
              <a:t>Savage (1993) </a:t>
            </a:r>
            <a:r>
              <a:rPr lang="en-US" dirty="0"/>
              <a:t>the competency based approach was defined by </a:t>
            </a:r>
            <a:r>
              <a:rPr lang="en-US" b="1" dirty="0"/>
              <a:t>the</a:t>
            </a:r>
            <a:r>
              <a:rPr lang="en-US" dirty="0"/>
              <a:t> </a:t>
            </a:r>
            <a:r>
              <a:rPr lang="en-US" b="1" dirty="0"/>
              <a:t>U.S. Office of Education</a:t>
            </a:r>
            <a:r>
              <a:rPr lang="en-US" dirty="0"/>
              <a:t> as </a:t>
            </a:r>
            <a:r>
              <a:rPr lang="en-US" b="1" dirty="0"/>
              <a:t>a performance based process </a:t>
            </a:r>
            <a:r>
              <a:rPr lang="en-US" dirty="0"/>
              <a:t>leading to demonstrated mastery of basic and </a:t>
            </a:r>
            <a:r>
              <a:rPr lang="en-US" b="1" dirty="0"/>
              <a:t>life</a:t>
            </a:r>
            <a:r>
              <a:rPr lang="en-US" dirty="0"/>
              <a:t> skills necessary for the individual </a:t>
            </a:r>
            <a:r>
              <a:rPr lang="en-US" b="1" dirty="0"/>
              <a:t>to function proficiently in the society</a:t>
            </a:r>
            <a:r>
              <a:rPr lang="en-US" dirty="0"/>
              <a:t>. </a:t>
            </a:r>
            <a:endParaRPr lang="ar-DZ" dirty="0"/>
          </a:p>
        </p:txBody>
      </p:sp>
    </p:spTree>
    <p:extLst>
      <p:ext uri="{BB962C8B-B14F-4D97-AF65-F5344CB8AC3E}">
        <p14:creationId xmlns:p14="http://schemas.microsoft.com/office/powerpoint/2010/main" val="667979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b="1" dirty="0"/>
              <a:t>Definition(s) of the CBA</a:t>
            </a:r>
            <a:endParaRPr lang="ar-DZ" b="1" dirty="0"/>
          </a:p>
        </p:txBody>
      </p:sp>
      <p:sp>
        <p:nvSpPr>
          <p:cNvPr id="3" name="عنصر نائب للمحتوى 2"/>
          <p:cNvSpPr>
            <a:spLocks noGrp="1"/>
          </p:cNvSpPr>
          <p:nvPr>
            <p:ph idx="1"/>
          </p:nvPr>
        </p:nvSpPr>
        <p:spPr/>
        <p:txBody>
          <a:bodyPr>
            <a:normAutofit fontScale="92500" lnSpcReduction="10000"/>
          </a:bodyPr>
          <a:lstStyle/>
          <a:p>
            <a:pPr algn="just" rtl="0">
              <a:buFontTx/>
              <a:buChar char="-"/>
            </a:pPr>
            <a:r>
              <a:rPr lang="en-US" b="1" dirty="0" smtClean="0"/>
              <a:t>Richards </a:t>
            </a:r>
            <a:r>
              <a:rPr lang="en-US" b="1" dirty="0"/>
              <a:t>and Rodgers (2001) </a:t>
            </a:r>
            <a:r>
              <a:rPr lang="en-US" dirty="0"/>
              <a:t>hold that the CBA focuses on </a:t>
            </a:r>
            <a:r>
              <a:rPr lang="en-US" b="1" dirty="0"/>
              <a:t>the outcomes of learning</a:t>
            </a:r>
            <a:r>
              <a:rPr lang="en-US" dirty="0"/>
              <a:t>. It emphasizes on </a:t>
            </a:r>
            <a:r>
              <a:rPr lang="en-US" b="1" dirty="0"/>
              <a:t>what the students are expected to do rather than on what they are expected to learn about. </a:t>
            </a:r>
            <a:endParaRPr lang="en-US" b="1" dirty="0" smtClean="0"/>
          </a:p>
          <a:p>
            <a:pPr algn="just" rtl="0">
              <a:buFontTx/>
              <a:buChar char="-"/>
            </a:pPr>
            <a:r>
              <a:rPr lang="en-US" dirty="0"/>
              <a:t>The CBA advocates defining educational goals in terms of </a:t>
            </a:r>
            <a:r>
              <a:rPr lang="en-US" b="1" dirty="0"/>
              <a:t>precise measurable descriptions of knowledge, skills, and behaviors</a:t>
            </a:r>
            <a:r>
              <a:rPr lang="en-US" dirty="0"/>
              <a:t> that students should possess at the end of a course of study </a:t>
            </a:r>
            <a:r>
              <a:rPr lang="en-US" b="1" dirty="0"/>
              <a:t>(Cited in Carlous 2012: 519 – 520).</a:t>
            </a:r>
            <a:endParaRPr lang="ar-DZ" b="1" dirty="0"/>
          </a:p>
        </p:txBody>
      </p:sp>
    </p:spTree>
    <p:extLst>
      <p:ext uri="{BB962C8B-B14F-4D97-AF65-F5344CB8AC3E}">
        <p14:creationId xmlns:p14="http://schemas.microsoft.com/office/powerpoint/2010/main" val="3454901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Key Features of the CBA</a:t>
            </a:r>
            <a:endParaRPr lang="ar-DZ" b="1" dirty="0"/>
          </a:p>
        </p:txBody>
      </p:sp>
      <p:sp>
        <p:nvSpPr>
          <p:cNvPr id="3" name="عنصر نائب للمحتوى 2"/>
          <p:cNvSpPr>
            <a:spLocks noGrp="1"/>
          </p:cNvSpPr>
          <p:nvPr>
            <p:ph idx="1"/>
          </p:nvPr>
        </p:nvSpPr>
        <p:spPr/>
        <p:txBody>
          <a:bodyPr/>
          <a:lstStyle/>
          <a:p>
            <a:pPr marL="0" indent="0" algn="just" rtl="0">
              <a:buNone/>
            </a:pPr>
            <a:r>
              <a:rPr lang="en-US" dirty="0"/>
              <a:t>According to </a:t>
            </a:r>
            <a:r>
              <a:rPr lang="en-US" b="1" dirty="0"/>
              <a:t>Auerbach (1986) </a:t>
            </a:r>
            <a:r>
              <a:rPr lang="en-US" dirty="0"/>
              <a:t>there are </a:t>
            </a:r>
            <a:r>
              <a:rPr lang="en-US" b="1" dirty="0"/>
              <a:t>eight</a:t>
            </a:r>
            <a:r>
              <a:rPr lang="en-US" dirty="0"/>
              <a:t> key features which are essential for Competency-Based Language Teaching: </a:t>
            </a:r>
          </a:p>
          <a:p>
            <a:pPr marL="0" indent="0" algn="just" rtl="0">
              <a:buNone/>
            </a:pPr>
            <a:r>
              <a:rPr lang="en-US" b="1" dirty="0"/>
              <a:t>(1) </a:t>
            </a:r>
            <a:r>
              <a:rPr lang="en-US" dirty="0"/>
              <a:t>A focus on </a:t>
            </a:r>
            <a:r>
              <a:rPr lang="en-US" b="1" dirty="0"/>
              <a:t>successful functioning in society </a:t>
            </a:r>
            <a:r>
              <a:rPr lang="en-US" dirty="0"/>
              <a:t>which means that </a:t>
            </a:r>
            <a:r>
              <a:rPr lang="en-US" b="1" dirty="0"/>
              <a:t>language is taught in order to prepare the students for the different demands of the world.</a:t>
            </a:r>
          </a:p>
          <a:p>
            <a:pPr marL="0" indent="0" algn="l" rtl="0">
              <a:buNone/>
            </a:pPr>
            <a:endParaRPr lang="ar-DZ" dirty="0"/>
          </a:p>
        </p:txBody>
      </p:sp>
    </p:spTree>
    <p:extLst>
      <p:ext uri="{BB962C8B-B14F-4D97-AF65-F5344CB8AC3E}">
        <p14:creationId xmlns:p14="http://schemas.microsoft.com/office/powerpoint/2010/main" val="2364357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Key Features of the CBA</a:t>
            </a:r>
            <a:endParaRPr lang="ar-DZ" b="1" dirty="0"/>
          </a:p>
        </p:txBody>
      </p:sp>
      <p:sp>
        <p:nvSpPr>
          <p:cNvPr id="3" name="عنصر نائب للمحتوى 2"/>
          <p:cNvSpPr>
            <a:spLocks noGrp="1"/>
          </p:cNvSpPr>
          <p:nvPr>
            <p:ph idx="1"/>
          </p:nvPr>
        </p:nvSpPr>
        <p:spPr/>
        <p:txBody>
          <a:bodyPr/>
          <a:lstStyle/>
          <a:p>
            <a:pPr marL="0" indent="0" algn="just" rtl="0">
              <a:buNone/>
            </a:pPr>
            <a:r>
              <a:rPr lang="en-US" b="1" dirty="0"/>
              <a:t>(2) </a:t>
            </a:r>
            <a:r>
              <a:rPr lang="en-US" dirty="0"/>
              <a:t>A focus on </a:t>
            </a:r>
            <a:r>
              <a:rPr lang="en-US" b="1" dirty="0"/>
              <a:t>life skills </a:t>
            </a:r>
            <a:r>
              <a:rPr lang="en-US" dirty="0"/>
              <a:t>to determine that language is always taught as a medium of communication in concrete tasks in which specific language forms/skills are required.</a:t>
            </a:r>
          </a:p>
          <a:p>
            <a:pPr marL="0" indent="0" algn="just" rtl="0">
              <a:buNone/>
            </a:pPr>
            <a:r>
              <a:rPr lang="en-US" b="1" dirty="0"/>
              <a:t>(3) Task- or performance-centered orientation</a:t>
            </a:r>
            <a:r>
              <a:rPr lang="en-US" dirty="0"/>
              <a:t>. The focus is on what the students can do with the language and certain behaviors instead of knowledge of the language. </a:t>
            </a:r>
          </a:p>
        </p:txBody>
      </p:sp>
    </p:spTree>
    <p:extLst>
      <p:ext uri="{BB962C8B-B14F-4D97-AF65-F5344CB8AC3E}">
        <p14:creationId xmlns:p14="http://schemas.microsoft.com/office/powerpoint/2010/main" val="4005680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Key Features of the CBA</a:t>
            </a:r>
            <a:endParaRPr lang="ar-DZ" b="1" dirty="0"/>
          </a:p>
        </p:txBody>
      </p:sp>
      <p:sp>
        <p:nvSpPr>
          <p:cNvPr id="3" name="عنصر نائب للمحتوى 2"/>
          <p:cNvSpPr>
            <a:spLocks noGrp="1"/>
          </p:cNvSpPr>
          <p:nvPr>
            <p:ph idx="1"/>
          </p:nvPr>
        </p:nvSpPr>
        <p:spPr/>
        <p:txBody>
          <a:bodyPr>
            <a:normAutofit fontScale="92500" lnSpcReduction="10000"/>
          </a:bodyPr>
          <a:lstStyle/>
          <a:p>
            <a:pPr marL="0" indent="0" algn="just" rtl="0">
              <a:buNone/>
            </a:pPr>
            <a:r>
              <a:rPr lang="en-US" b="1" dirty="0"/>
              <a:t>(4) </a:t>
            </a:r>
            <a:r>
              <a:rPr lang="en-US" dirty="0"/>
              <a:t>Modularized instruction emphasizes that the competencies which are taught have to be systematically separated into manageable parts so that both the teacher and students can handle the content and realize their progress.</a:t>
            </a:r>
          </a:p>
          <a:p>
            <a:pPr marL="0" indent="0" algn="just" rtl="0">
              <a:buNone/>
            </a:pPr>
            <a:r>
              <a:rPr lang="en-US" b="1" dirty="0"/>
              <a:t>(5</a:t>
            </a:r>
            <a:r>
              <a:rPr lang="en-US" b="1" dirty="0" smtClean="0"/>
              <a:t>)</a:t>
            </a:r>
            <a:r>
              <a:rPr lang="en-US" dirty="0" smtClean="0"/>
              <a:t>. “</a:t>
            </a:r>
            <a:r>
              <a:rPr lang="en-US" dirty="0"/>
              <a:t>Outcomes are public knowledge, known and agreed upon by both learner and teacher” (Richards &amp; Rodgers, 2001, p.146). Therefore, the students clearly know what behaviors and skills are expected of them.</a:t>
            </a:r>
          </a:p>
        </p:txBody>
      </p:sp>
    </p:spTree>
    <p:extLst>
      <p:ext uri="{BB962C8B-B14F-4D97-AF65-F5344CB8AC3E}">
        <p14:creationId xmlns:p14="http://schemas.microsoft.com/office/powerpoint/2010/main" val="610958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Key Features of the CBA</a:t>
            </a:r>
            <a:endParaRPr lang="ar-DZ" b="1" dirty="0"/>
          </a:p>
        </p:txBody>
      </p:sp>
      <p:sp>
        <p:nvSpPr>
          <p:cNvPr id="3" name="عنصر نائب للمحتوى 2"/>
          <p:cNvSpPr>
            <a:spLocks noGrp="1"/>
          </p:cNvSpPr>
          <p:nvPr>
            <p:ph idx="1"/>
          </p:nvPr>
        </p:nvSpPr>
        <p:spPr/>
        <p:txBody>
          <a:bodyPr>
            <a:normAutofit fontScale="92500" lnSpcReduction="10000"/>
          </a:bodyPr>
          <a:lstStyle/>
          <a:p>
            <a:pPr marL="0" indent="0" algn="just" rtl="0">
              <a:buNone/>
            </a:pPr>
            <a:r>
              <a:rPr lang="en-US" b="1" dirty="0"/>
              <a:t>(6) Continuous and ongoing assessment </a:t>
            </a:r>
            <a:r>
              <a:rPr lang="en-US" dirty="0"/>
              <a:t>which means that the students are </a:t>
            </a:r>
            <a:r>
              <a:rPr lang="en-US" b="1" dirty="0"/>
              <a:t>tested</a:t>
            </a:r>
            <a:r>
              <a:rPr lang="en-US" dirty="0"/>
              <a:t> </a:t>
            </a:r>
            <a:r>
              <a:rPr lang="en-US" b="1" dirty="0"/>
              <a:t>before</a:t>
            </a:r>
            <a:r>
              <a:rPr lang="en-US" dirty="0"/>
              <a:t> </a:t>
            </a:r>
            <a:r>
              <a:rPr lang="en-US" b="1" dirty="0"/>
              <a:t>the course</a:t>
            </a:r>
            <a:r>
              <a:rPr lang="en-US" dirty="0"/>
              <a:t> to determine which skills they </a:t>
            </a:r>
            <a:r>
              <a:rPr lang="en-US" b="1" dirty="0"/>
              <a:t>lack</a:t>
            </a:r>
            <a:r>
              <a:rPr lang="en-US" dirty="0"/>
              <a:t> and </a:t>
            </a:r>
            <a:r>
              <a:rPr lang="en-US" b="1" dirty="0"/>
              <a:t>after</a:t>
            </a:r>
            <a:r>
              <a:rPr lang="en-US" dirty="0"/>
              <a:t> they have had instructions in that skill they are tested again to ascertain whether they have achieved the necessary skills or not .</a:t>
            </a:r>
          </a:p>
          <a:p>
            <a:pPr marL="0" indent="0" algn="just" rtl="0">
              <a:buNone/>
            </a:pPr>
            <a:r>
              <a:rPr lang="en-US" b="1" dirty="0"/>
              <a:t>(7) Demonstrated mastery of performance objectives. </a:t>
            </a:r>
            <a:r>
              <a:rPr lang="en-US" dirty="0"/>
              <a:t>The assessment is based on the students’ performance of specific behaviors instead of traditional paper-and-pencil-tests. </a:t>
            </a:r>
          </a:p>
        </p:txBody>
      </p:sp>
    </p:spTree>
    <p:extLst>
      <p:ext uri="{BB962C8B-B14F-4D97-AF65-F5344CB8AC3E}">
        <p14:creationId xmlns:p14="http://schemas.microsoft.com/office/powerpoint/2010/main" val="882146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Key Features of the CBA</a:t>
            </a:r>
            <a:endParaRPr lang="ar-DZ" b="1" dirty="0"/>
          </a:p>
        </p:txBody>
      </p:sp>
      <p:sp>
        <p:nvSpPr>
          <p:cNvPr id="3" name="عنصر نائب للمحتوى 2"/>
          <p:cNvSpPr>
            <a:spLocks noGrp="1"/>
          </p:cNvSpPr>
          <p:nvPr>
            <p:ph idx="1"/>
          </p:nvPr>
        </p:nvSpPr>
        <p:spPr/>
        <p:txBody>
          <a:bodyPr/>
          <a:lstStyle/>
          <a:p>
            <a:pPr marL="0" indent="0" algn="just" rtl="0">
              <a:buNone/>
            </a:pPr>
            <a:r>
              <a:rPr lang="en-US" b="1" dirty="0"/>
              <a:t>(8) Individualized, student-centered instruction. </a:t>
            </a:r>
            <a:r>
              <a:rPr lang="en-US" dirty="0"/>
              <a:t>The instructions given by the teacher are not time-based but the focus is on the progress the individual </a:t>
            </a:r>
            <a:r>
              <a:rPr lang="en-US" dirty="0" smtClean="0"/>
              <a:t>students </a:t>
            </a:r>
            <a:r>
              <a:rPr lang="en-US" dirty="0"/>
              <a:t>make at their own rate. Therefore, the teacher has to concentrate on each individual </a:t>
            </a:r>
            <a:r>
              <a:rPr lang="en-US" dirty="0" smtClean="0"/>
              <a:t>student </a:t>
            </a:r>
            <a:r>
              <a:rPr lang="en-US" dirty="0"/>
              <a:t>in order to support them in those areas in which they lack competence. </a:t>
            </a:r>
            <a:r>
              <a:rPr lang="en-US" b="1" dirty="0"/>
              <a:t>(Richards &amp; Rodgers, 2001, p.146)</a:t>
            </a:r>
            <a:endParaRPr lang="ar-DZ" b="1" dirty="0"/>
          </a:p>
        </p:txBody>
      </p:sp>
    </p:spTree>
    <p:extLst>
      <p:ext uri="{BB962C8B-B14F-4D97-AF65-F5344CB8AC3E}">
        <p14:creationId xmlns:p14="http://schemas.microsoft.com/office/powerpoint/2010/main" val="767020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Conclusion</a:t>
            </a:r>
            <a:endParaRPr lang="ar-DZ" b="1" dirty="0"/>
          </a:p>
        </p:txBody>
      </p:sp>
      <p:sp>
        <p:nvSpPr>
          <p:cNvPr id="3" name="عنصر نائب للمحتوى 2"/>
          <p:cNvSpPr>
            <a:spLocks noGrp="1"/>
          </p:cNvSpPr>
          <p:nvPr>
            <p:ph idx="1"/>
          </p:nvPr>
        </p:nvSpPr>
        <p:spPr/>
        <p:txBody>
          <a:bodyPr>
            <a:normAutofit fontScale="85000" lnSpcReduction="20000"/>
          </a:bodyPr>
          <a:lstStyle/>
          <a:p>
            <a:pPr algn="just" rtl="0">
              <a:buFontTx/>
              <a:buChar char="-"/>
            </a:pPr>
            <a:r>
              <a:rPr lang="en-US" dirty="0" smtClean="0"/>
              <a:t>One </a:t>
            </a:r>
            <a:r>
              <a:rPr lang="en-US" dirty="0"/>
              <a:t>of the teaching approaches that are seen appropriate to the educational content is the Competency Based Teaching Approach, </a:t>
            </a:r>
            <a:r>
              <a:rPr lang="en-US" b="1" dirty="0"/>
              <a:t>an outcome based approach that focuses on </a:t>
            </a:r>
            <a:r>
              <a:rPr lang="en-US" b="1" dirty="0" smtClean="0"/>
              <a:t>measurable </a:t>
            </a:r>
            <a:r>
              <a:rPr lang="en-US" b="1" dirty="0"/>
              <a:t>and usable skills and competencies</a:t>
            </a:r>
            <a:r>
              <a:rPr lang="en-US" b="1" dirty="0" smtClean="0"/>
              <a:t>.</a:t>
            </a:r>
          </a:p>
          <a:p>
            <a:pPr algn="just" rtl="0">
              <a:buFontTx/>
              <a:buChar char="-"/>
            </a:pPr>
            <a:r>
              <a:rPr lang="en-US" dirty="0"/>
              <a:t>It implies </a:t>
            </a:r>
            <a:r>
              <a:rPr lang="en-US" b="1" dirty="0"/>
              <a:t>a shift from content-based curriculum </a:t>
            </a:r>
            <a:r>
              <a:rPr lang="en-US" dirty="0"/>
              <a:t>that promotes theoretical understanding of concepts to a </a:t>
            </a:r>
            <a:r>
              <a:rPr lang="en-US" b="1" dirty="0"/>
              <a:t>process-based curriculum </a:t>
            </a:r>
            <a:r>
              <a:rPr lang="en-US" dirty="0"/>
              <a:t>that enhances collaborative co-construction of knowledge. The adoption of this new teaching pedagogy in Algeria emerged as a decisive force in efforts to understand and improve language teaching and learning.  </a:t>
            </a:r>
            <a:endParaRPr lang="ar-DZ" dirty="0"/>
          </a:p>
        </p:txBody>
      </p:sp>
    </p:spTree>
    <p:extLst>
      <p:ext uri="{BB962C8B-B14F-4D97-AF65-F5344CB8AC3E}">
        <p14:creationId xmlns:p14="http://schemas.microsoft.com/office/powerpoint/2010/main" val="35776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b="1" dirty="0" smtClean="0"/>
              <a:t>Introduction</a:t>
            </a:r>
            <a:endParaRPr lang="ar-DZ" b="1" dirty="0"/>
          </a:p>
        </p:txBody>
      </p:sp>
      <p:sp>
        <p:nvSpPr>
          <p:cNvPr id="3" name="عنصر نائب للمحتوى 2"/>
          <p:cNvSpPr>
            <a:spLocks noGrp="1"/>
          </p:cNvSpPr>
          <p:nvPr>
            <p:ph idx="1"/>
          </p:nvPr>
        </p:nvSpPr>
        <p:spPr/>
        <p:txBody>
          <a:bodyPr>
            <a:normAutofit lnSpcReduction="10000"/>
          </a:bodyPr>
          <a:lstStyle/>
          <a:p>
            <a:pPr algn="just" rtl="0">
              <a:buFontTx/>
              <a:buChar char="-"/>
            </a:pPr>
            <a:r>
              <a:rPr lang="en-US" dirty="0" smtClean="0"/>
              <a:t>Most </a:t>
            </a:r>
            <a:r>
              <a:rPr lang="en-US" dirty="0"/>
              <a:t>world educational systems are constantly changing mainly in terms of implementing new curricula and adopting a new teaching approaches and methods, and Algeria is not an exception. </a:t>
            </a:r>
            <a:endParaRPr lang="en-US" dirty="0" smtClean="0"/>
          </a:p>
          <a:p>
            <a:pPr algn="just" rtl="0">
              <a:buFontTx/>
              <a:buChar char="-"/>
            </a:pPr>
            <a:r>
              <a:rPr lang="en-US" b="1" dirty="0"/>
              <a:t>In the educational reforms of 2002, </a:t>
            </a:r>
            <a:r>
              <a:rPr lang="en-US" dirty="0"/>
              <a:t>Algerian education policy makers adopted </a:t>
            </a:r>
            <a:r>
              <a:rPr lang="en-US" b="1" dirty="0"/>
              <a:t>Competency-Based Approach </a:t>
            </a:r>
            <a:r>
              <a:rPr lang="en-US" dirty="0"/>
              <a:t>as new teaching approach in all educational stages. </a:t>
            </a:r>
            <a:endParaRPr lang="ar-DZ" dirty="0"/>
          </a:p>
        </p:txBody>
      </p:sp>
    </p:spTree>
    <p:extLst>
      <p:ext uri="{BB962C8B-B14F-4D97-AF65-F5344CB8AC3E}">
        <p14:creationId xmlns:p14="http://schemas.microsoft.com/office/powerpoint/2010/main" val="28006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b="1" dirty="0"/>
              <a:t>Introduction</a:t>
            </a:r>
            <a:endParaRPr lang="ar-DZ" b="1" dirty="0"/>
          </a:p>
        </p:txBody>
      </p:sp>
      <p:sp>
        <p:nvSpPr>
          <p:cNvPr id="3" name="عنصر نائب للمحتوى 2"/>
          <p:cNvSpPr>
            <a:spLocks noGrp="1"/>
          </p:cNvSpPr>
          <p:nvPr>
            <p:ph idx="1"/>
          </p:nvPr>
        </p:nvSpPr>
        <p:spPr/>
        <p:txBody>
          <a:bodyPr/>
          <a:lstStyle/>
          <a:p>
            <a:pPr algn="just" rtl="0">
              <a:buFontTx/>
              <a:buChar char="-"/>
            </a:pPr>
            <a:r>
              <a:rPr lang="en-US" dirty="0" smtClean="0"/>
              <a:t>Competency-Based </a:t>
            </a:r>
            <a:r>
              <a:rPr lang="en-US" dirty="0"/>
              <a:t>Approach (CBA) has been extended at the beginning of the 21 st century as a new trend to modernize the field of education</a:t>
            </a:r>
            <a:r>
              <a:rPr lang="en-US" dirty="0" smtClean="0"/>
              <a:t>.</a:t>
            </a:r>
          </a:p>
          <a:p>
            <a:pPr algn="just" rtl="0">
              <a:buFontTx/>
              <a:buChar char="-"/>
            </a:pPr>
            <a:r>
              <a:rPr lang="en-US" dirty="0" smtClean="0"/>
              <a:t> </a:t>
            </a:r>
            <a:r>
              <a:rPr lang="en-US" dirty="0"/>
              <a:t>This type of education focuses not on knowledge transfer, but on mastering the core </a:t>
            </a:r>
            <a:r>
              <a:rPr lang="en-US" dirty="0" smtClean="0"/>
              <a:t>competencies </a:t>
            </a:r>
            <a:r>
              <a:rPr lang="en-US" dirty="0"/>
              <a:t>that allow </a:t>
            </a:r>
            <a:r>
              <a:rPr lang="en-US" dirty="0" smtClean="0"/>
              <a:t>learners to </a:t>
            </a:r>
            <a:r>
              <a:rPr lang="en-US" dirty="0"/>
              <a:t>acquire knowledge on their own. </a:t>
            </a:r>
            <a:endParaRPr lang="ar-DZ" dirty="0"/>
          </a:p>
        </p:txBody>
      </p:sp>
    </p:spTree>
    <p:extLst>
      <p:ext uri="{BB962C8B-B14F-4D97-AF65-F5344CB8AC3E}">
        <p14:creationId xmlns:p14="http://schemas.microsoft.com/office/powerpoint/2010/main" val="1771273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b="1" dirty="0"/>
              <a:t>Introduction</a:t>
            </a:r>
            <a:endParaRPr lang="ar-DZ" b="1" dirty="0"/>
          </a:p>
        </p:txBody>
      </p:sp>
      <p:sp>
        <p:nvSpPr>
          <p:cNvPr id="3" name="عنصر نائب للمحتوى 2"/>
          <p:cNvSpPr>
            <a:spLocks noGrp="1"/>
          </p:cNvSpPr>
          <p:nvPr>
            <p:ph idx="1"/>
          </p:nvPr>
        </p:nvSpPr>
        <p:spPr/>
        <p:txBody>
          <a:bodyPr>
            <a:normAutofit lnSpcReduction="10000"/>
          </a:bodyPr>
          <a:lstStyle/>
          <a:p>
            <a:pPr algn="just" rtl="0">
              <a:buFontTx/>
              <a:buChar char="-"/>
            </a:pPr>
            <a:r>
              <a:rPr lang="en-US" dirty="0" smtClean="0"/>
              <a:t>This </a:t>
            </a:r>
            <a:r>
              <a:rPr lang="en-US" dirty="0"/>
              <a:t>approach can aid in solving several problems, especially the inadequacy between school teaching and labor market needs, the professional achievements enhancing, and overcrowded classrooms. </a:t>
            </a:r>
            <a:endParaRPr lang="en-US" dirty="0" smtClean="0"/>
          </a:p>
          <a:p>
            <a:pPr algn="just" rtl="0">
              <a:buFontTx/>
              <a:buChar char="-"/>
            </a:pPr>
            <a:r>
              <a:rPr lang="en-US" dirty="0" smtClean="0"/>
              <a:t>Hence</a:t>
            </a:r>
            <a:r>
              <a:rPr lang="en-US" dirty="0"/>
              <a:t>, Algerian Ministry of Education made lots of efforts to </a:t>
            </a:r>
            <a:r>
              <a:rPr lang="en-US" dirty="0" smtClean="0"/>
              <a:t>make </a:t>
            </a:r>
            <a:r>
              <a:rPr lang="en-US" dirty="0"/>
              <a:t>it operational and </a:t>
            </a:r>
            <a:r>
              <a:rPr lang="en-US" dirty="0" smtClean="0"/>
              <a:t>facilitated </a:t>
            </a:r>
            <a:r>
              <a:rPr lang="en-US" dirty="0"/>
              <a:t>its implementation in Algerian schools.</a:t>
            </a:r>
            <a:endParaRPr lang="ar-DZ" dirty="0"/>
          </a:p>
        </p:txBody>
      </p:sp>
    </p:spTree>
    <p:extLst>
      <p:ext uri="{BB962C8B-B14F-4D97-AF65-F5344CB8AC3E}">
        <p14:creationId xmlns:p14="http://schemas.microsoft.com/office/powerpoint/2010/main" val="2451353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Theoretical Background</a:t>
            </a:r>
            <a:endParaRPr lang="ar-DZ" b="1" dirty="0"/>
          </a:p>
        </p:txBody>
      </p:sp>
      <p:sp>
        <p:nvSpPr>
          <p:cNvPr id="3" name="عنصر نائب للمحتوى 2"/>
          <p:cNvSpPr>
            <a:spLocks noGrp="1"/>
          </p:cNvSpPr>
          <p:nvPr>
            <p:ph idx="1"/>
          </p:nvPr>
        </p:nvSpPr>
        <p:spPr/>
        <p:txBody>
          <a:bodyPr>
            <a:normAutofit fontScale="92500" lnSpcReduction="20000"/>
          </a:bodyPr>
          <a:lstStyle/>
          <a:p>
            <a:pPr algn="just" rtl="0">
              <a:buFontTx/>
              <a:buChar char="-"/>
            </a:pPr>
            <a:r>
              <a:rPr lang="en-US" dirty="0" smtClean="0"/>
              <a:t>Each teaching and/or learning approach or method is based on a linguistic theory.</a:t>
            </a:r>
          </a:p>
          <a:p>
            <a:pPr algn="just" rtl="0">
              <a:buFontTx/>
              <a:buChar char="-"/>
            </a:pPr>
            <a:r>
              <a:rPr lang="en-US" dirty="0" smtClean="0"/>
              <a:t>CBA is essentially based on </a:t>
            </a:r>
            <a:r>
              <a:rPr lang="en-US" b="1" dirty="0" smtClean="0"/>
              <a:t>CONSTRUCTIVISM</a:t>
            </a:r>
            <a:r>
              <a:rPr lang="en-US" dirty="0" smtClean="0"/>
              <a:t> Theory.</a:t>
            </a:r>
          </a:p>
          <a:p>
            <a:pPr algn="just" rtl="0">
              <a:buFontTx/>
              <a:buChar char="-"/>
            </a:pPr>
            <a:r>
              <a:rPr lang="en-US" b="1" dirty="0"/>
              <a:t>Piaget</a:t>
            </a:r>
            <a:r>
              <a:rPr lang="en-US" dirty="0"/>
              <a:t> (1896 – 1980) and </a:t>
            </a:r>
            <a:r>
              <a:rPr lang="en-US" b="1" dirty="0"/>
              <a:t>Vygotsky</a:t>
            </a:r>
            <a:r>
              <a:rPr lang="en-US" dirty="0"/>
              <a:t> (1896 – 1934) are recognized as </a:t>
            </a:r>
            <a:r>
              <a:rPr lang="en-US" b="1" dirty="0"/>
              <a:t>the main pioneers </a:t>
            </a:r>
            <a:r>
              <a:rPr lang="en-US" dirty="0"/>
              <a:t>of </a:t>
            </a:r>
            <a:r>
              <a:rPr lang="en-US" b="1" dirty="0"/>
              <a:t>constructivism and social constructivism</a:t>
            </a:r>
            <a:r>
              <a:rPr lang="en-US" dirty="0"/>
              <a:t>. </a:t>
            </a:r>
            <a:endParaRPr lang="en-US" dirty="0" smtClean="0"/>
          </a:p>
          <a:p>
            <a:pPr algn="just" rtl="0">
              <a:buFontTx/>
              <a:buChar char="-"/>
            </a:pPr>
            <a:r>
              <a:rPr lang="en-US" dirty="0" smtClean="0"/>
              <a:t>Both </a:t>
            </a:r>
            <a:r>
              <a:rPr lang="en-US" dirty="0"/>
              <a:t>are </a:t>
            </a:r>
            <a:r>
              <a:rPr lang="en-US" b="1" dirty="0"/>
              <a:t>critics of behaviorism </a:t>
            </a:r>
            <a:r>
              <a:rPr lang="en-US" dirty="0"/>
              <a:t>who have significantly influenced the field of education and pedagogical research through their diverse research works. </a:t>
            </a:r>
            <a:endParaRPr lang="ar-DZ" dirty="0"/>
          </a:p>
        </p:txBody>
      </p:sp>
    </p:spTree>
    <p:extLst>
      <p:ext uri="{BB962C8B-B14F-4D97-AF65-F5344CB8AC3E}">
        <p14:creationId xmlns:p14="http://schemas.microsoft.com/office/powerpoint/2010/main" val="3073953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b="1" dirty="0"/>
              <a:t>Theoretical Background</a:t>
            </a:r>
            <a:endParaRPr lang="ar-DZ" b="1" dirty="0"/>
          </a:p>
        </p:txBody>
      </p:sp>
      <p:sp>
        <p:nvSpPr>
          <p:cNvPr id="3" name="عنصر نائب للمحتوى 2"/>
          <p:cNvSpPr>
            <a:spLocks noGrp="1"/>
          </p:cNvSpPr>
          <p:nvPr>
            <p:ph idx="1"/>
          </p:nvPr>
        </p:nvSpPr>
        <p:spPr/>
        <p:txBody>
          <a:bodyPr/>
          <a:lstStyle/>
          <a:p>
            <a:pPr algn="just" rtl="0">
              <a:buFontTx/>
              <a:buChar char="-"/>
            </a:pPr>
            <a:r>
              <a:rPr lang="en-US" b="1" dirty="0" smtClean="0"/>
              <a:t>Constructivists </a:t>
            </a:r>
            <a:r>
              <a:rPr lang="en-US" dirty="0"/>
              <a:t>define learning as </a:t>
            </a:r>
            <a:r>
              <a:rPr lang="en-US" b="1" dirty="0"/>
              <a:t>an active process of knowledge construction</a:t>
            </a:r>
            <a:r>
              <a:rPr lang="en-US" dirty="0"/>
              <a:t> rather than </a:t>
            </a:r>
            <a:r>
              <a:rPr lang="en-US" b="1" dirty="0"/>
              <a:t>a process of knowledge accumulation and acquisition. </a:t>
            </a:r>
            <a:endParaRPr lang="en-US" b="1" dirty="0" smtClean="0"/>
          </a:p>
          <a:p>
            <a:pPr algn="just" rtl="0">
              <a:buFontTx/>
              <a:buChar char="-"/>
            </a:pPr>
            <a:r>
              <a:rPr lang="en-US" dirty="0" smtClean="0"/>
              <a:t>According </a:t>
            </a:r>
            <a:r>
              <a:rPr lang="en-US" dirty="0"/>
              <a:t>to them, </a:t>
            </a:r>
            <a:r>
              <a:rPr lang="en-US" b="1" dirty="0"/>
              <a:t>learners are proactive beings</a:t>
            </a:r>
            <a:r>
              <a:rPr lang="en-US" dirty="0"/>
              <a:t> who </a:t>
            </a:r>
            <a:r>
              <a:rPr lang="en-US" b="1" dirty="0"/>
              <a:t>construct their own knowledge </a:t>
            </a:r>
            <a:r>
              <a:rPr lang="en-US" dirty="0"/>
              <a:t>and interact with their surrounding environment. </a:t>
            </a:r>
            <a:endParaRPr lang="ar-DZ" dirty="0"/>
          </a:p>
        </p:txBody>
      </p:sp>
    </p:spTree>
    <p:extLst>
      <p:ext uri="{BB962C8B-B14F-4D97-AF65-F5344CB8AC3E}">
        <p14:creationId xmlns:p14="http://schemas.microsoft.com/office/powerpoint/2010/main" val="63635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b="1" dirty="0"/>
              <a:t>Theoretical Background</a:t>
            </a:r>
            <a:endParaRPr lang="ar-DZ" b="1" dirty="0"/>
          </a:p>
        </p:txBody>
      </p:sp>
      <p:sp>
        <p:nvSpPr>
          <p:cNvPr id="3" name="عنصر نائب للمحتوى 2"/>
          <p:cNvSpPr>
            <a:spLocks noGrp="1"/>
          </p:cNvSpPr>
          <p:nvPr>
            <p:ph idx="1"/>
          </p:nvPr>
        </p:nvSpPr>
        <p:spPr/>
        <p:txBody>
          <a:bodyPr/>
          <a:lstStyle/>
          <a:p>
            <a:pPr algn="just" rtl="0">
              <a:buFontTx/>
              <a:buChar char="-"/>
            </a:pPr>
            <a:r>
              <a:rPr lang="en-US" dirty="0" smtClean="0"/>
              <a:t>Learners construct </a:t>
            </a:r>
            <a:r>
              <a:rPr lang="en-US" dirty="0"/>
              <a:t>their knowledge through their own experiences. </a:t>
            </a:r>
            <a:endParaRPr lang="en-US" dirty="0" smtClean="0"/>
          </a:p>
          <a:p>
            <a:pPr algn="just" rtl="0">
              <a:buFontTx/>
              <a:buChar char="-"/>
            </a:pPr>
            <a:r>
              <a:rPr lang="en-US" dirty="0" smtClean="0"/>
              <a:t>Knowledge </a:t>
            </a:r>
            <a:r>
              <a:rPr lang="en-US" dirty="0"/>
              <a:t>is hence viewed as the result of the activities of active beings (Cora, 2011).</a:t>
            </a:r>
          </a:p>
          <a:p>
            <a:pPr marL="0" indent="0" algn="just" rtl="0">
              <a:buNone/>
            </a:pPr>
            <a:r>
              <a:rPr lang="en-US" b="1" dirty="0" smtClean="0"/>
              <a:t>- </a:t>
            </a:r>
            <a:r>
              <a:rPr lang="en-US" dirty="0" smtClean="0"/>
              <a:t>Knowledge </a:t>
            </a:r>
            <a:r>
              <a:rPr lang="en-US" dirty="0"/>
              <a:t>is not passively received either through the senses or by way of communication, but is actively built up by the cognizing subject (Von Glasersfeld, 1955).</a:t>
            </a:r>
          </a:p>
        </p:txBody>
      </p:sp>
    </p:spTree>
    <p:extLst>
      <p:ext uri="{BB962C8B-B14F-4D97-AF65-F5344CB8AC3E}">
        <p14:creationId xmlns:p14="http://schemas.microsoft.com/office/powerpoint/2010/main" val="2062399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b="1" dirty="0">
                <a:solidFill>
                  <a:prstClr val="black"/>
                </a:solidFill>
              </a:rPr>
              <a:t>Theoretical Background</a:t>
            </a:r>
            <a:endParaRPr lang="ar-DZ" dirty="0"/>
          </a:p>
        </p:txBody>
      </p:sp>
      <p:sp>
        <p:nvSpPr>
          <p:cNvPr id="3" name="عنصر نائب للمحتوى 2"/>
          <p:cNvSpPr>
            <a:spLocks noGrp="1"/>
          </p:cNvSpPr>
          <p:nvPr>
            <p:ph idx="1"/>
          </p:nvPr>
        </p:nvSpPr>
        <p:spPr/>
        <p:txBody>
          <a:bodyPr>
            <a:normAutofit fontScale="85000" lnSpcReduction="10000"/>
          </a:bodyPr>
          <a:lstStyle/>
          <a:p>
            <a:pPr algn="just" rtl="0">
              <a:buFontTx/>
              <a:buChar char="-"/>
            </a:pPr>
            <a:r>
              <a:rPr lang="en-US" dirty="0" smtClean="0"/>
              <a:t>CBA </a:t>
            </a:r>
            <a:r>
              <a:rPr lang="en-US" dirty="0"/>
              <a:t>pedagogy focuses on enhancing social interaction competencies. </a:t>
            </a:r>
            <a:endParaRPr lang="en-US" dirty="0" smtClean="0"/>
          </a:p>
          <a:p>
            <a:pPr algn="just" rtl="0">
              <a:buFontTx/>
              <a:buChar char="-"/>
            </a:pPr>
            <a:r>
              <a:rPr lang="en-US" dirty="0" smtClean="0"/>
              <a:t>Major </a:t>
            </a:r>
            <a:r>
              <a:rPr lang="en-US" dirty="0"/>
              <a:t>basis of CBLT is the “functional and interactional perspective on the nature of language (Richards &amp; Rodgers, 2001, p. 143) which means that language learning always needs to be connected to the social context it is used in. </a:t>
            </a:r>
            <a:endParaRPr lang="en-US" dirty="0" smtClean="0"/>
          </a:p>
          <a:p>
            <a:pPr algn="just" rtl="0">
              <a:buFontTx/>
              <a:buChar char="-"/>
            </a:pPr>
            <a:r>
              <a:rPr lang="en-US" dirty="0" smtClean="0"/>
              <a:t>Therefore</a:t>
            </a:r>
            <a:r>
              <a:rPr lang="en-US" dirty="0"/>
              <a:t>, language is seen as “a medium of interaction and communication between people” who want to achieve “specific goals and purposes” (Richards &amp; Rodgers, 2001, p.143). </a:t>
            </a:r>
            <a:endParaRPr lang="ar-DZ" dirty="0"/>
          </a:p>
        </p:txBody>
      </p:sp>
    </p:spTree>
    <p:extLst>
      <p:ext uri="{BB962C8B-B14F-4D97-AF65-F5344CB8AC3E}">
        <p14:creationId xmlns:p14="http://schemas.microsoft.com/office/powerpoint/2010/main" val="930796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b="1" dirty="0">
                <a:solidFill>
                  <a:prstClr val="black"/>
                </a:solidFill>
              </a:rPr>
              <a:t>Theoretical Background</a:t>
            </a:r>
            <a:endParaRPr lang="ar-DZ" dirty="0"/>
          </a:p>
        </p:txBody>
      </p:sp>
      <p:sp>
        <p:nvSpPr>
          <p:cNvPr id="3" name="عنصر نائب للمحتوى 2"/>
          <p:cNvSpPr>
            <a:spLocks noGrp="1"/>
          </p:cNvSpPr>
          <p:nvPr>
            <p:ph idx="1"/>
          </p:nvPr>
        </p:nvSpPr>
        <p:spPr/>
        <p:txBody>
          <a:bodyPr>
            <a:normAutofit fontScale="85000" lnSpcReduction="10000"/>
          </a:bodyPr>
          <a:lstStyle/>
          <a:p>
            <a:pPr algn="just" rtl="0">
              <a:buFontTx/>
              <a:buChar char="-"/>
            </a:pPr>
            <a:r>
              <a:rPr lang="en-US" dirty="0" smtClean="0"/>
              <a:t>Another </a:t>
            </a:r>
            <a:r>
              <a:rPr lang="en-US" dirty="0"/>
              <a:t>key aspect of both language and learning theory is the so called </a:t>
            </a:r>
            <a:r>
              <a:rPr lang="en-US" b="1" dirty="0"/>
              <a:t>“mosaic approach to language learning”</a:t>
            </a:r>
            <a:r>
              <a:rPr lang="en-US" dirty="0"/>
              <a:t> (Richards &amp; Rodgers, 2001, p.143), which assumes that </a:t>
            </a:r>
            <a:r>
              <a:rPr lang="en-US" b="1" dirty="0"/>
              <a:t>language can be divided into appropriate parts and subparts. </a:t>
            </a:r>
            <a:endParaRPr lang="en-US" b="1" dirty="0" smtClean="0"/>
          </a:p>
          <a:p>
            <a:pPr algn="just" rtl="0">
              <a:buFontTx/>
              <a:buChar char="-"/>
            </a:pPr>
            <a:r>
              <a:rPr lang="en-US" b="1" dirty="0" smtClean="0"/>
              <a:t>Communicative </a:t>
            </a:r>
            <a:r>
              <a:rPr lang="en-US" b="1" dirty="0"/>
              <a:t>competence </a:t>
            </a:r>
            <a:r>
              <a:rPr lang="en-US" dirty="0"/>
              <a:t>is then constructed from these subparts put together in the correct order (Richards &amp; Rodgers, 2001, p.143). </a:t>
            </a:r>
            <a:endParaRPr lang="en-US" dirty="0" smtClean="0"/>
          </a:p>
          <a:p>
            <a:pPr algn="just" rtl="0">
              <a:buFontTx/>
              <a:buChar char="-"/>
            </a:pPr>
            <a:r>
              <a:rPr lang="en-US" b="1" dirty="0" smtClean="0"/>
              <a:t>All </a:t>
            </a:r>
            <a:r>
              <a:rPr lang="en-US" b="1" dirty="0"/>
              <a:t>these aspects together </a:t>
            </a:r>
            <a:r>
              <a:rPr lang="en-US" dirty="0"/>
              <a:t>show that </a:t>
            </a:r>
            <a:r>
              <a:rPr lang="en-US" b="1" dirty="0"/>
              <a:t>CBLT</a:t>
            </a:r>
            <a:r>
              <a:rPr lang="en-US" dirty="0"/>
              <a:t> is in some respects </a:t>
            </a:r>
            <a:r>
              <a:rPr lang="en-US" b="1" dirty="0"/>
              <a:t>similar to Communicative Language Teaching </a:t>
            </a:r>
            <a:r>
              <a:rPr lang="en-US" dirty="0"/>
              <a:t>(Richards &amp; Rodgers, 2001, p.143).</a:t>
            </a:r>
            <a:endParaRPr lang="ar-DZ" dirty="0"/>
          </a:p>
        </p:txBody>
      </p:sp>
    </p:spTree>
    <p:extLst>
      <p:ext uri="{BB962C8B-B14F-4D97-AF65-F5344CB8AC3E}">
        <p14:creationId xmlns:p14="http://schemas.microsoft.com/office/powerpoint/2010/main" val="172496738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854</TotalTime>
  <Words>1196</Words>
  <Application>Microsoft Office PowerPoint</Application>
  <PresentationFormat>عرض على الشاشة (3:4)‏</PresentationFormat>
  <Paragraphs>58</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نسق Office</vt:lpstr>
      <vt:lpstr>عرض تقديمي في PowerPoint</vt:lpstr>
      <vt:lpstr>Introduction</vt:lpstr>
      <vt:lpstr>Introduction</vt:lpstr>
      <vt:lpstr>Introduction</vt:lpstr>
      <vt:lpstr>Theoretical Background</vt:lpstr>
      <vt:lpstr>Theoretical Background</vt:lpstr>
      <vt:lpstr>Theoretical Background</vt:lpstr>
      <vt:lpstr>Theoretical Background</vt:lpstr>
      <vt:lpstr>Theoretical Background</vt:lpstr>
      <vt:lpstr>Definition(s) of the CBA</vt:lpstr>
      <vt:lpstr>Definition(s) of the CBA</vt:lpstr>
      <vt:lpstr>Definition(s) of the CBA</vt:lpstr>
      <vt:lpstr>Definition(s) of the CBA</vt:lpstr>
      <vt:lpstr>Key Features of the CBA</vt:lpstr>
      <vt:lpstr>Key Features of the CBA</vt:lpstr>
      <vt:lpstr>Key Features of the CBA</vt:lpstr>
      <vt:lpstr>Key Features of the CBA</vt:lpstr>
      <vt:lpstr>Key Features of the CBA</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Didactics</dc:title>
  <dc:creator>DELL</dc:creator>
  <cp:lastModifiedBy>nesba asma</cp:lastModifiedBy>
  <cp:revision>26</cp:revision>
  <dcterms:created xsi:type="dcterms:W3CDTF">2020-12-12T14:31:51Z</dcterms:created>
  <dcterms:modified xsi:type="dcterms:W3CDTF">2021-10-03T08:51:15Z</dcterms:modified>
</cp:coreProperties>
</file>