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07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432560" y="359898"/>
            <a:ext cx="7406640" cy="1472184"/>
          </a:xfrm>
        </p:spPr>
        <p:txBody>
          <a:bodyPr anchor="b"/>
          <a:lstStyle>
            <a:lvl1pPr algn="l">
              <a:defRPr/>
            </a:lvl1pPr>
            <a:extLst/>
          </a:lstStyle>
          <a:p>
            <a:r>
              <a:rPr kumimoji="0" lang="fr-FR" smtClean="0"/>
              <a:t>Cliquez pour modifier le style du titre</a:t>
            </a:r>
            <a:endParaRPr kumimoji="0" lang="en-US"/>
          </a:p>
        </p:txBody>
      </p:sp>
      <p:sp>
        <p:nvSpPr>
          <p:cNvPr id="22" name="Sous-titr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7" name="Espace réservé de la date 6"/>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20" name="Espace réservé du pied de page 19"/>
          <p:cNvSpPr>
            <a:spLocks noGrp="1"/>
          </p:cNvSpPr>
          <p:nvPr>
            <p:ph type="ftr" sz="quarter" idx="11"/>
          </p:nvPr>
        </p:nvSpPr>
        <p:spPr/>
        <p:txBody>
          <a:bodyPr/>
          <a:lstStyle>
            <a:extLst/>
          </a:lstStyle>
          <a:p>
            <a:endParaRPr lang="fr-FR"/>
          </a:p>
        </p:txBody>
      </p:sp>
      <p:sp>
        <p:nvSpPr>
          <p:cNvPr id="10" name="Espace réservé du numéro de diapositive 9"/>
          <p:cNvSpPr>
            <a:spLocks noGrp="1"/>
          </p:cNvSpPr>
          <p:nvPr>
            <p:ph type="sldNum" sz="quarter" idx="12"/>
          </p:nvPr>
        </p:nvSpPr>
        <p:spPr/>
        <p:txBody>
          <a:bodyPr/>
          <a:lstStyle>
            <a:extLst/>
          </a:lstStyle>
          <a:p>
            <a:fld id="{6F6EE4E1-19AC-499D-95FF-9358F3FEE8AF}" type="slidenum">
              <a:rPr lang="fr-FR" smtClean="0"/>
              <a:pPr/>
              <a:t>‹N°›</a:t>
            </a:fld>
            <a:endParaRPr lang="fr-FR"/>
          </a:p>
        </p:txBody>
      </p:sp>
      <p:sp>
        <p:nvSpPr>
          <p:cNvPr id="8" name="El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274639"/>
            <a:ext cx="1828800" cy="5851525"/>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F6EE4E1-19AC-499D-95FF-9358F3FEE8AF}" type="slidenum">
              <a:rPr lang="fr-FR" smtClean="0"/>
              <a:pPr/>
              <a:t>‹N°›</a:t>
            </a:fld>
            <a:endParaRPr lang="fr-F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nchor="ct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6F6EE4E1-19AC-499D-95FF-9358F3FEE8AF}" type="slidenum">
              <a:rPr lang="fr-FR" smtClean="0"/>
              <a:pPr/>
              <a:t>‹N°›</a:t>
            </a:fld>
            <a:endParaRPr lang="fr-F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6F6EE4E1-19AC-499D-95FF-9358F3FEE8AF}"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extLst/>
          </a:lstStyle>
          <a:p>
            <a:fld id="{CFAB059C-ECCB-404A-900D-08DE9F37EBAA}" type="datetimeFigureOut">
              <a:rPr lang="fr-FR" smtClean="0"/>
              <a:pPr/>
              <a:t>04/03/2017</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6F6EE4E1-19AC-499D-95FF-9358F3FEE8AF}" type="slidenum">
              <a:rPr lang="fr-FR" smtClean="0"/>
              <a:pPr/>
              <a:t>‹N°›</a:t>
            </a:fld>
            <a:endParaRPr lang="fr-F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smtClean="0"/>
              <a:t>Cliquez sur l'icône pour ajouter une image</a:t>
            </a:r>
            <a:endParaRPr kumimoji="0" lang="en-US" dirty="0"/>
          </a:p>
        </p:txBody>
      </p:sp>
      <p:sp>
        <p:nvSpPr>
          <p:cNvPr id="9" name="Organigramme : Processu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Organigramme : Processu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ce réservé du texte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Bouée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ce réservé du titre 4"/>
          <p:cNvSpPr>
            <a:spLocks noGrp="1"/>
          </p:cNvSpPr>
          <p:nvPr>
            <p:ph type="title"/>
          </p:nvPr>
        </p:nvSpPr>
        <p:spPr>
          <a:xfrm>
            <a:off x="1435608" y="274638"/>
            <a:ext cx="7498080" cy="1143000"/>
          </a:xfrm>
          <a:prstGeom prst="rect">
            <a:avLst/>
          </a:prstGeom>
        </p:spPr>
        <p:txBody>
          <a:bodyPr anchor="ctr">
            <a:normAutofit/>
          </a:bodyPr>
          <a:lstStyle>
            <a:extLst/>
          </a:lstStyle>
          <a:p>
            <a:r>
              <a:rPr kumimoji="0" lang="fr-FR" smtClean="0"/>
              <a:t>Cliquez pour modifier le style du titre</a:t>
            </a:r>
            <a:endParaRPr kumimoji="0" lang="en-US"/>
          </a:p>
        </p:txBody>
      </p:sp>
      <p:sp>
        <p:nvSpPr>
          <p:cNvPr id="9" name="Espace réservé du texte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FAB059C-ECCB-404A-900D-08DE9F37EBAA}" type="datetimeFigureOut">
              <a:rPr lang="fr-FR" smtClean="0"/>
              <a:pPr/>
              <a:t>04/03/2017</a:t>
            </a:fld>
            <a:endParaRPr lang="fr-FR"/>
          </a:p>
        </p:txBody>
      </p:sp>
      <p:sp>
        <p:nvSpPr>
          <p:cNvPr id="10" name="Espace réservé du pied de pag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r-FR"/>
          </a:p>
        </p:txBody>
      </p:sp>
      <p:sp>
        <p:nvSpPr>
          <p:cNvPr id="22" name="Espace réservé du numéro de diapositiv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F6EE4E1-19AC-499D-95FF-9358F3FEE8AF}" type="slidenum">
              <a:rPr lang="fr-FR" smtClean="0"/>
              <a:pPr/>
              <a:t>‹N°›</a:t>
            </a:fld>
            <a:endParaRPr lang="fr-F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lipse 6"/>
          <p:cNvSpPr/>
          <p:nvPr/>
        </p:nvSpPr>
        <p:spPr>
          <a:xfrm rot="21023142">
            <a:off x="-34624" y="247676"/>
            <a:ext cx="5191734" cy="206084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6000" dirty="0" smtClean="0">
                <a:solidFill>
                  <a:srgbClr val="FF0000"/>
                </a:solidFill>
                <a:latin typeface="ae_Cortoba" pitchFamily="18" charset="-78"/>
                <a:cs typeface="AF_Diwani" pitchFamily="2" charset="-78"/>
              </a:rPr>
              <a:t>الشيخ ابو الحسن علي الند </a:t>
            </a:r>
            <a:r>
              <a:rPr lang="ar-DZ" sz="6000" dirty="0" err="1" smtClean="0">
                <a:solidFill>
                  <a:srgbClr val="FF0000"/>
                </a:solidFill>
                <a:latin typeface="ae_Cortoba" pitchFamily="18" charset="-78"/>
                <a:cs typeface="AF_Diwani" pitchFamily="2" charset="-78"/>
              </a:rPr>
              <a:t>وي</a:t>
            </a:r>
            <a:endParaRPr lang="fr-FR" sz="6000" dirty="0"/>
          </a:p>
        </p:txBody>
      </p:sp>
      <p:pic>
        <p:nvPicPr>
          <p:cNvPr id="1027" name="Picture 3"/>
          <p:cNvPicPr>
            <a:picLocks noChangeAspect="1" noChangeArrowheads="1"/>
          </p:cNvPicPr>
          <p:nvPr/>
        </p:nvPicPr>
        <p:blipFill>
          <a:blip r:embed="rId2" cstate="print"/>
          <a:srcRect/>
          <a:stretch>
            <a:fillRect/>
          </a:stretch>
        </p:blipFill>
        <p:spPr bwMode="auto">
          <a:xfrm>
            <a:off x="5220072" y="0"/>
            <a:ext cx="3923928" cy="2636912"/>
          </a:xfrm>
          <a:prstGeom prst="rect">
            <a:avLst/>
          </a:prstGeom>
          <a:noFill/>
          <a:ln w="9525">
            <a:noFill/>
            <a:miter lim="800000"/>
            <a:headEnd/>
            <a:tailEnd/>
          </a:ln>
        </p:spPr>
      </p:pic>
      <p:sp>
        <p:nvSpPr>
          <p:cNvPr id="4" name="Sous-titre 3"/>
          <p:cNvSpPr>
            <a:spLocks noGrp="1"/>
          </p:cNvSpPr>
          <p:nvPr>
            <p:ph type="subTitle" idx="1"/>
          </p:nvPr>
        </p:nvSpPr>
        <p:spPr>
          <a:xfrm>
            <a:off x="179512" y="2492896"/>
            <a:ext cx="8784976" cy="4176464"/>
          </a:xfrm>
        </p:spPr>
        <p:txBody>
          <a:bodyPr>
            <a:normAutofit fontScale="92500" lnSpcReduction="20000"/>
          </a:bodyPr>
          <a:lstStyle/>
          <a:p>
            <a:pPr algn="r" rtl="1">
              <a:buFont typeface="Wingdings" pitchFamily="2" charset="2"/>
              <a:buChar char="Ø"/>
            </a:pPr>
            <a:r>
              <a:rPr lang="ar-DZ" sz="4000" dirty="0" smtClean="0">
                <a:solidFill>
                  <a:schemeClr val="tx1"/>
                </a:solidFill>
              </a:rPr>
              <a:t> الشيخ </a:t>
            </a:r>
            <a:r>
              <a:rPr lang="ar-DZ" sz="4000" dirty="0">
                <a:solidFill>
                  <a:schemeClr val="tx1"/>
                </a:solidFill>
              </a:rPr>
              <a:t>أبو الحسن علي الحسني </a:t>
            </a:r>
            <a:r>
              <a:rPr lang="ar-DZ" sz="4000" dirty="0" err="1">
                <a:solidFill>
                  <a:schemeClr val="tx1"/>
                </a:solidFill>
              </a:rPr>
              <a:t>الندوي</a:t>
            </a:r>
            <a:r>
              <a:rPr lang="ar-DZ" sz="4000" dirty="0">
                <a:solidFill>
                  <a:schemeClr val="tx1"/>
                </a:solidFill>
              </a:rPr>
              <a:t> أحد أعلام الدعاة إلى الإسلام في </a:t>
            </a:r>
            <a:r>
              <a:rPr lang="ar-DZ" sz="4000" dirty="0" smtClean="0">
                <a:solidFill>
                  <a:schemeClr val="tx1"/>
                </a:solidFill>
              </a:rPr>
              <a:t>عصرنا، </a:t>
            </a:r>
            <a:r>
              <a:rPr lang="ar-DZ" sz="4000" dirty="0">
                <a:solidFill>
                  <a:schemeClr val="tx1"/>
                </a:solidFill>
              </a:rPr>
              <a:t>عبَّرت عن ذلك كتبه ورسائله ومحاضراته التي </a:t>
            </a:r>
            <a:r>
              <a:rPr lang="ar-DZ" sz="4000" dirty="0" smtClean="0">
                <a:solidFill>
                  <a:schemeClr val="tx1"/>
                </a:solidFill>
              </a:rPr>
              <a:t>شرّقت وغرّبت</a:t>
            </a:r>
            <a:r>
              <a:rPr lang="ar-DZ" sz="4000" dirty="0">
                <a:solidFill>
                  <a:schemeClr val="tx1"/>
                </a:solidFill>
              </a:rPr>
              <a:t>، وقرأها العرب والعجم، وانتفع </a:t>
            </a:r>
            <a:r>
              <a:rPr lang="ar-DZ" sz="4000" dirty="0" err="1">
                <a:solidFill>
                  <a:schemeClr val="tx1"/>
                </a:solidFill>
              </a:rPr>
              <a:t>بها</a:t>
            </a:r>
            <a:r>
              <a:rPr lang="ar-DZ" sz="4000" dirty="0">
                <a:solidFill>
                  <a:schemeClr val="tx1"/>
                </a:solidFill>
              </a:rPr>
              <a:t> الخاص </a:t>
            </a:r>
            <a:r>
              <a:rPr lang="ar-DZ" sz="4000" dirty="0" err="1">
                <a:solidFill>
                  <a:schemeClr val="tx1"/>
                </a:solidFill>
              </a:rPr>
              <a:t>والعام.</a:t>
            </a:r>
            <a:r>
              <a:rPr lang="ar-DZ" sz="4000" dirty="0">
                <a:solidFill>
                  <a:schemeClr val="tx1"/>
                </a:solidFill>
              </a:rPr>
              <a:t> كما أنبأت عن ذلك رحلاته وأنشطته المتعددة المتنوعة في مختلف المجالس والمؤسسات، وبعض كتبه قد رزقها الله القبول، فطبعت مثنى </a:t>
            </a:r>
            <a:r>
              <a:rPr lang="ar-DZ" sz="4000" dirty="0" smtClean="0">
                <a:solidFill>
                  <a:schemeClr val="tx1"/>
                </a:solidFill>
              </a:rPr>
              <a:t>وثلاث، </a:t>
            </a:r>
            <a:r>
              <a:rPr lang="ar-DZ" sz="4000" dirty="0">
                <a:solidFill>
                  <a:schemeClr val="tx1"/>
                </a:solidFill>
              </a:rPr>
              <a:t>وأكثر من ذلك، وترجمت إلى لغات عدة، </a:t>
            </a:r>
            <a:r>
              <a:rPr lang="ar-DZ" sz="4000" dirty="0" smtClean="0">
                <a:solidFill>
                  <a:schemeClr val="tx1"/>
                </a:solidFill>
              </a:rPr>
              <a:t>وذاك من فضل </a:t>
            </a:r>
            <a:r>
              <a:rPr lang="ar-DZ" sz="4000" dirty="0">
                <a:solidFill>
                  <a:schemeClr val="tx1"/>
                </a:solidFill>
              </a:rPr>
              <a:t>الله </a:t>
            </a:r>
            <a:r>
              <a:rPr lang="ar-DZ" sz="4000" dirty="0" smtClean="0">
                <a:solidFill>
                  <a:schemeClr val="tx1"/>
                </a:solidFill>
              </a:rPr>
              <a:t>على عباده </a:t>
            </a:r>
            <a:r>
              <a:rPr lang="ar-DZ" sz="4000" dirty="0" err="1" smtClean="0">
                <a:solidFill>
                  <a:schemeClr val="tx1"/>
                </a:solidFill>
              </a:rPr>
              <a:t>يوتيه</a:t>
            </a:r>
            <a:r>
              <a:rPr lang="ar-DZ" sz="4000" dirty="0" smtClean="0">
                <a:solidFill>
                  <a:schemeClr val="tx1"/>
                </a:solidFill>
              </a:rPr>
              <a:t> من </a:t>
            </a:r>
            <a:r>
              <a:rPr lang="ar-DZ" sz="4000" dirty="0" err="1" smtClean="0">
                <a:solidFill>
                  <a:schemeClr val="tx1"/>
                </a:solidFill>
              </a:rPr>
              <a:t>يشاء.</a:t>
            </a:r>
            <a:r>
              <a:rPr lang="ar-DZ" dirty="0"/>
              <a:t/>
            </a:r>
            <a:br>
              <a:rPr lang="ar-DZ" dirty="0"/>
            </a:b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124744"/>
            <a:ext cx="8826184" cy="5616624"/>
          </a:xfrm>
        </p:spPr>
        <p:txBody>
          <a:bodyPr>
            <a:normAutofit/>
          </a:bodyPr>
          <a:lstStyle/>
          <a:p>
            <a:pPr algn="r" rtl="1"/>
            <a:r>
              <a:rPr lang="ar-DZ" sz="3600" dirty="0" smtClean="0"/>
              <a:t>بلغ مجموع مؤلفاته وترجماته 700 عنوان، منها 177 عنوانًا بالعربية، وقد تُرجم عدد من مؤلفاته إلى الإنجليزية والفرنسية والتركية والبنغالية والإندونيسية وغيرها من لغات الشعوب الإسلامية الأخرى، ومن </a:t>
            </a:r>
            <a:r>
              <a:rPr lang="ar-DZ" sz="3600" dirty="0" err="1" smtClean="0"/>
              <a:t>أبرزها: </a:t>
            </a:r>
            <a:r>
              <a:rPr lang="ar-DZ" sz="3600" dirty="0" smtClean="0"/>
              <a:t>"</a:t>
            </a:r>
            <a:r>
              <a:rPr lang="ar-DZ" sz="3600" dirty="0" smtClean="0">
                <a:solidFill>
                  <a:srgbClr val="C00000"/>
                </a:solidFill>
              </a:rPr>
              <a:t>ماذا خسر العالم بانحطاط </a:t>
            </a:r>
            <a:r>
              <a:rPr lang="ar-DZ" sz="3600" dirty="0" err="1" smtClean="0">
                <a:solidFill>
                  <a:srgbClr val="C00000"/>
                </a:solidFill>
              </a:rPr>
              <a:t>المسلمين</a:t>
            </a:r>
            <a:r>
              <a:rPr lang="ar-DZ" sz="3600" dirty="0" err="1" smtClean="0"/>
              <a:t>"، </a:t>
            </a:r>
            <a:r>
              <a:rPr lang="ar-DZ" sz="3600" dirty="0" smtClean="0"/>
              <a:t>"</a:t>
            </a:r>
            <a:r>
              <a:rPr lang="ar-DZ" sz="3600" dirty="0" smtClean="0">
                <a:solidFill>
                  <a:srgbClr val="C00000"/>
                </a:solidFill>
              </a:rPr>
              <a:t>مذكرات سائح في الشرق </a:t>
            </a:r>
            <a:r>
              <a:rPr lang="ar-DZ" sz="3600" dirty="0" err="1" smtClean="0">
                <a:solidFill>
                  <a:srgbClr val="C00000"/>
                </a:solidFill>
              </a:rPr>
              <a:t>العربي</a:t>
            </a:r>
            <a:r>
              <a:rPr lang="ar-DZ" sz="3600" dirty="0" err="1" smtClean="0"/>
              <a:t>"، </a:t>
            </a:r>
            <a:r>
              <a:rPr lang="ar-DZ" sz="3600" dirty="0" smtClean="0"/>
              <a:t>"</a:t>
            </a:r>
            <a:r>
              <a:rPr lang="ar-DZ" sz="3600" dirty="0" smtClean="0">
                <a:solidFill>
                  <a:srgbClr val="C00000"/>
                </a:solidFill>
              </a:rPr>
              <a:t>ربانية لا </a:t>
            </a:r>
            <a:r>
              <a:rPr lang="ar-DZ" sz="3600" dirty="0" err="1" smtClean="0">
                <a:solidFill>
                  <a:srgbClr val="C00000"/>
                </a:solidFill>
              </a:rPr>
              <a:t>رهبانية</a:t>
            </a:r>
            <a:r>
              <a:rPr lang="ar-DZ" sz="3600" dirty="0" err="1" smtClean="0"/>
              <a:t>"، </a:t>
            </a:r>
            <a:r>
              <a:rPr lang="ar-DZ" sz="3600" dirty="0" smtClean="0"/>
              <a:t>"</a:t>
            </a:r>
            <a:r>
              <a:rPr lang="ar-DZ" sz="3600" dirty="0" smtClean="0">
                <a:solidFill>
                  <a:srgbClr val="C00000"/>
                </a:solidFill>
              </a:rPr>
              <a:t>المد والجزر في تاريخ </a:t>
            </a:r>
            <a:r>
              <a:rPr lang="ar-DZ" sz="3600" dirty="0" err="1" smtClean="0">
                <a:solidFill>
                  <a:srgbClr val="C00000"/>
                </a:solidFill>
              </a:rPr>
              <a:t>الإسلام</a:t>
            </a:r>
            <a:r>
              <a:rPr lang="ar-DZ" sz="3600" dirty="0" err="1" smtClean="0"/>
              <a:t>"، </a:t>
            </a:r>
            <a:r>
              <a:rPr lang="ar-DZ" sz="3600" dirty="0" smtClean="0"/>
              <a:t>"</a:t>
            </a:r>
            <a:r>
              <a:rPr lang="ar-DZ" sz="3600" dirty="0" smtClean="0">
                <a:solidFill>
                  <a:srgbClr val="C00000"/>
                </a:solidFill>
              </a:rPr>
              <a:t>المسلمون في الهند</a:t>
            </a:r>
            <a:r>
              <a:rPr lang="ar-DZ" sz="3600" dirty="0" smtClean="0"/>
              <a:t>"، و"</a:t>
            </a:r>
            <a:r>
              <a:rPr lang="ar-DZ" sz="3600" dirty="0" smtClean="0">
                <a:solidFill>
                  <a:srgbClr val="C00000"/>
                </a:solidFill>
              </a:rPr>
              <a:t>رجال الفكر والدعوة في </a:t>
            </a:r>
            <a:r>
              <a:rPr lang="ar-DZ" sz="3600" dirty="0" err="1" smtClean="0">
                <a:solidFill>
                  <a:srgbClr val="C00000"/>
                </a:solidFill>
              </a:rPr>
              <a:t>الإسلام</a:t>
            </a:r>
            <a:r>
              <a:rPr lang="ar-DZ" sz="3600" dirty="0" err="1" smtClean="0"/>
              <a:t>".</a:t>
            </a:r>
            <a:r>
              <a:rPr lang="ar-DZ" sz="3600" dirty="0" smtClean="0"/>
              <a:t/>
            </a:r>
            <a:br>
              <a:rPr lang="ar-DZ" sz="3600" dirty="0" smtClean="0"/>
            </a:br>
            <a:r>
              <a:rPr lang="ar-DZ" sz="3600" dirty="0" smtClean="0"/>
              <a:t/>
            </a:r>
            <a:br>
              <a:rPr lang="ar-DZ" sz="3600" dirty="0" smtClean="0"/>
            </a:br>
            <a:endParaRPr lang="ar-DZ" sz="3600" dirty="0" smtClean="0"/>
          </a:p>
        </p:txBody>
      </p:sp>
      <p:sp>
        <p:nvSpPr>
          <p:cNvPr id="5" name="Bulle ronde 4"/>
          <p:cNvSpPr/>
          <p:nvPr/>
        </p:nvSpPr>
        <p:spPr>
          <a:xfrm>
            <a:off x="3491880" y="0"/>
            <a:ext cx="2880320" cy="864096"/>
          </a:xfrm>
          <a:prstGeom prst="wedgeEllipseCallout">
            <a:avLst>
              <a:gd name="adj1" fmla="val 49076"/>
              <a:gd name="adj2" fmla="val 6920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3600" dirty="0" smtClean="0">
                <a:solidFill>
                  <a:schemeClr val="tx1"/>
                </a:solidFill>
                <a:latin typeface="ae_Cortoba" pitchFamily="18" charset="-78"/>
              </a:rPr>
              <a:t>مؤلفاته</a:t>
            </a:r>
            <a:endParaRPr lang="fr-FR" sz="3600" dirty="0">
              <a:solidFill>
                <a:schemeClr val="tx1"/>
              </a:solidFill>
              <a:latin typeface="ae_Cortoba" pitchFamily="18"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196752"/>
            <a:ext cx="8754176" cy="5472608"/>
          </a:xfrm>
        </p:spPr>
        <p:txBody>
          <a:bodyPr>
            <a:noAutofit/>
          </a:bodyPr>
          <a:lstStyle/>
          <a:p>
            <a:pPr algn="r" rtl="1"/>
            <a:r>
              <a:rPr lang="ar-DZ" sz="3600" dirty="0" smtClean="0"/>
              <a:t>تُوُفِّي الشيخ أبو الحسن </a:t>
            </a:r>
            <a:r>
              <a:rPr lang="ar-DZ" sz="3600" dirty="0" err="1" smtClean="0"/>
              <a:t>الندوي</a:t>
            </a:r>
            <a:r>
              <a:rPr lang="ar-DZ" sz="3600" dirty="0" smtClean="0"/>
              <a:t> في يوم الجمعة، وذلك في شهر رمضان المبارك أثناء اعتكافه بمسجد </a:t>
            </a:r>
            <a:r>
              <a:rPr lang="ar-DZ" sz="3600" dirty="0" err="1" smtClean="0"/>
              <a:t>قريته </a:t>
            </a:r>
            <a:r>
              <a:rPr lang="ar-DZ" sz="3600" dirty="0" smtClean="0"/>
              <a:t>(تكية) </a:t>
            </a:r>
            <a:r>
              <a:rPr lang="ar-DZ" sz="3600" dirty="0" err="1" smtClean="0"/>
              <a:t>بمديرية </a:t>
            </a:r>
            <a:r>
              <a:rPr lang="ar-DZ" sz="3600" dirty="0" smtClean="0"/>
              <a:t>(</a:t>
            </a:r>
            <a:r>
              <a:rPr lang="ar-DZ" sz="3600" dirty="0" err="1" smtClean="0"/>
              <a:t>راي</a:t>
            </a:r>
            <a:r>
              <a:rPr lang="ar-DZ" sz="3600" dirty="0" smtClean="0"/>
              <a:t> </a:t>
            </a:r>
            <a:r>
              <a:rPr lang="ar-DZ" sz="3600" dirty="0" err="1" smtClean="0"/>
              <a:t>باريلي</a:t>
            </a:r>
            <a:r>
              <a:rPr lang="ar-DZ" sz="3600" dirty="0" smtClean="0"/>
              <a:t>) في شمال الهند سنة </a:t>
            </a:r>
            <a:r>
              <a:rPr lang="ar-DZ" sz="3600" dirty="0" err="1" smtClean="0"/>
              <a:t>1419هـ</a:t>
            </a:r>
            <a:r>
              <a:rPr lang="ar-DZ" sz="3600" dirty="0" smtClean="0"/>
              <a:t>/ </a:t>
            </a:r>
            <a:r>
              <a:rPr lang="ar-DZ" sz="3600" dirty="0" err="1" smtClean="0"/>
              <a:t>1999م</a:t>
            </a:r>
            <a:r>
              <a:rPr lang="ar-DZ" sz="3600" dirty="0" smtClean="0"/>
              <a:t>، وجرى دفنه مساء نفس اليوم، في مقبرة أسرته بالقرية في حضور الأقارب والأهالي، وبعض مسئولي ندوة العلماء، التي ظل مرتبطًا </a:t>
            </a:r>
            <a:r>
              <a:rPr lang="ar-DZ" sz="3600" dirty="0" err="1" smtClean="0"/>
              <a:t>بها</a:t>
            </a:r>
            <a:r>
              <a:rPr lang="ar-DZ" sz="3600" dirty="0" smtClean="0"/>
              <a:t> طيلة حياته الحافلة بالجهاد والدعوة، طوال 86 عامًا هي عمره رحمه </a:t>
            </a:r>
            <a:r>
              <a:rPr lang="ar-DZ" sz="3600" dirty="0" err="1" smtClean="0"/>
              <a:t>الله.</a:t>
            </a:r>
            <a:r>
              <a:rPr lang="ar-DZ" sz="3600" dirty="0" smtClean="0"/>
              <a:t> وقد توالت التعازي من مختلف أنحاء الهند والعالم، وأقيمت عليه صلاة الغائب في مختلف </a:t>
            </a:r>
            <a:r>
              <a:rPr lang="ar-DZ" sz="3600" dirty="0" err="1" smtClean="0"/>
              <a:t>المناطق.</a:t>
            </a:r>
            <a:r>
              <a:rPr lang="ar-DZ" sz="3600" dirty="0" smtClean="0"/>
              <a:t/>
            </a:r>
            <a:br>
              <a:rPr lang="ar-DZ" sz="3600" dirty="0" smtClean="0"/>
            </a:br>
            <a:r>
              <a:rPr lang="ar-DZ" sz="3600" dirty="0" smtClean="0"/>
              <a:t/>
            </a:r>
            <a:br>
              <a:rPr lang="ar-DZ" sz="3600" dirty="0" smtClean="0"/>
            </a:br>
            <a:endParaRPr lang="fr-FR" sz="3600" dirty="0"/>
          </a:p>
        </p:txBody>
      </p:sp>
      <p:sp>
        <p:nvSpPr>
          <p:cNvPr id="4" name="Titre 3"/>
          <p:cNvSpPr>
            <a:spLocks noGrp="1"/>
          </p:cNvSpPr>
          <p:nvPr>
            <p:ph type="title"/>
          </p:nvPr>
        </p:nvSpPr>
        <p:spPr>
          <a:xfrm>
            <a:off x="4283968" y="260648"/>
            <a:ext cx="2016224" cy="720080"/>
          </a:xfrm>
          <a:prstGeom prst="wedgeEllipseCallout">
            <a:avLst>
              <a:gd name="adj1" fmla="val 49076"/>
              <a:gd name="adj2" fmla="val 69204"/>
            </a:avLst>
          </a:prstGeom>
        </p:spPr>
        <p:style>
          <a:lnRef idx="1">
            <a:schemeClr val="accent3"/>
          </a:lnRef>
          <a:fillRef idx="2">
            <a:schemeClr val="accent3"/>
          </a:fillRef>
          <a:effectRef idx="1">
            <a:schemeClr val="accent3"/>
          </a:effectRef>
          <a:fontRef idx="minor">
            <a:schemeClr val="dk1"/>
          </a:fontRef>
        </p:style>
        <p:txBody>
          <a:bodyPr rtlCol="0" anchor="ctr">
            <a:normAutofit fontScale="90000"/>
          </a:bodyPr>
          <a:lstStyle/>
          <a:p>
            <a:pPr algn="ctr"/>
            <a:r>
              <a:rPr lang="ar-DZ" sz="3600" dirty="0" smtClean="0">
                <a:solidFill>
                  <a:schemeClr val="tx1"/>
                </a:solidFill>
                <a:latin typeface="ae_Cortoba" pitchFamily="18" charset="-78"/>
              </a:rPr>
              <a:t>وفاته</a:t>
            </a:r>
            <a:endParaRPr lang="fr-FR" sz="3600" dirty="0">
              <a:solidFill>
                <a:schemeClr val="tx1"/>
              </a:solidFill>
              <a:latin typeface="ae_Cortoba" pitchFamily="18" charset="-7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268760"/>
            <a:ext cx="8754176" cy="5400600"/>
          </a:xfrm>
        </p:spPr>
        <p:txBody>
          <a:bodyPr>
            <a:normAutofit/>
          </a:bodyPr>
          <a:lstStyle/>
          <a:p>
            <a:pPr algn="r" rtl="1"/>
            <a:r>
              <a:rPr lang="ar-DZ" sz="3600" dirty="0" err="1" smtClean="0"/>
              <a:t>كان </a:t>
            </a:r>
            <a:r>
              <a:rPr lang="ar-DZ" sz="3600" dirty="0" smtClean="0"/>
              <a:t>-رحمه </a:t>
            </a:r>
            <a:r>
              <a:rPr lang="ar-DZ" sz="3600" dirty="0" err="1" smtClean="0"/>
              <a:t>الله </a:t>
            </a:r>
            <a:r>
              <a:rPr lang="ar-DZ" sz="3600" dirty="0" smtClean="0"/>
              <a:t>- يرى أن الأحداث التي عاصرها وعلى رأسها سقوط الخلافة، دعمت إيمانه بأن الإسلام لابدّ أن يتولّى الزمام لإنقاذ العالم الاسلامي، لأن الحل الوحيد لمأساة الإنسان يكمن في تحوّل قيادة العالم إلى أيد مؤمنة بقيم الإنسانيّة، وكان محور إصلاحه: </a:t>
            </a:r>
            <a:r>
              <a:rPr lang="ar-DZ" sz="3600" dirty="0" smtClean="0">
                <a:solidFill>
                  <a:srgbClr val="C00000"/>
                </a:solidFill>
              </a:rPr>
              <a:t>مكافحة الغزو الفكري، وبثّ روح الاعتزاز بالإسلام في المسلمين، ومقاومة الردّة وآثارها، وخاطب العرب وركّز عليهم اهتمامه، لأنّهم في رأيه يحملون استعدادًا روحيًّا ومعنويًّا وماديًّا لقيادة العالم الإسلامي</a:t>
            </a:r>
            <a:r>
              <a:rPr lang="ar-DZ" sz="3600" dirty="0" smtClean="0"/>
              <a:t>، وبالتالي لقيادة العالم أجمع.</a:t>
            </a:r>
          </a:p>
          <a:p>
            <a:pPr algn="r" rtl="1"/>
            <a:endParaRPr lang="fr-FR" dirty="0"/>
          </a:p>
        </p:txBody>
      </p:sp>
      <p:sp>
        <p:nvSpPr>
          <p:cNvPr id="4" name="Titre 3"/>
          <p:cNvSpPr>
            <a:spLocks noGrp="1"/>
          </p:cNvSpPr>
          <p:nvPr>
            <p:ph type="title"/>
          </p:nvPr>
        </p:nvSpPr>
        <p:spPr>
          <a:xfrm>
            <a:off x="2123728" y="0"/>
            <a:ext cx="5616624" cy="1124744"/>
          </a:xfrm>
          <a:prstGeom prst="wedgeEllipseCallout">
            <a:avLst>
              <a:gd name="adj1" fmla="val 49076"/>
              <a:gd name="adj2" fmla="val 6920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3600" b="1" dirty="0" smtClean="0"/>
              <a:t>منهجه الفكري والدعوي</a:t>
            </a:r>
            <a:endParaRPr lang="fr-FR" sz="3600" dirty="0">
              <a:solidFill>
                <a:schemeClr val="tx1"/>
              </a:solidFill>
              <a:latin typeface="ae_Cortoba" pitchFamily="18"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340768"/>
            <a:ext cx="8856984" cy="5400600"/>
          </a:xfrm>
        </p:spPr>
        <p:txBody>
          <a:bodyPr>
            <a:normAutofit/>
          </a:bodyPr>
          <a:lstStyle/>
          <a:p>
            <a:pPr algn="r" rtl="1"/>
            <a:r>
              <a:rPr lang="ar-DZ" sz="4800" dirty="0" err="1" smtClean="0">
                <a:solidFill>
                  <a:srgbClr val="C00000"/>
                </a:solidFill>
              </a:rPr>
              <a:t>إسمه</a:t>
            </a:r>
            <a:r>
              <a:rPr lang="ar-DZ" sz="4800" dirty="0" smtClean="0">
                <a:solidFill>
                  <a:srgbClr val="C00000"/>
                </a:solidFill>
              </a:rPr>
              <a:t> </a:t>
            </a:r>
            <a:r>
              <a:rPr lang="ar-DZ" sz="4800" dirty="0" err="1" smtClean="0">
                <a:solidFill>
                  <a:srgbClr val="C00000"/>
                </a:solidFill>
              </a:rPr>
              <a:t>ونسبه </a:t>
            </a:r>
            <a:r>
              <a:rPr lang="ar-DZ" sz="4800" dirty="0" smtClean="0"/>
              <a:t>: </a:t>
            </a:r>
            <a:r>
              <a:rPr lang="ar-DZ" sz="4800" dirty="0" err="1" smtClean="0"/>
              <a:t>هوعليٌّ</a:t>
            </a:r>
            <a:r>
              <a:rPr lang="ar-DZ" sz="4800" dirty="0" smtClean="0"/>
              <a:t> أبو الحسنِ بنُ عبد الحي بن فخر الدين الحسني ـ ينتهي نسبه إلى الامام علي ابن أبي طالب رضي الله عنه </a:t>
            </a:r>
            <a:r>
              <a:rPr lang="ar-DZ" sz="4800" dirty="0" err="1" smtClean="0"/>
              <a:t>هاجربعض</a:t>
            </a:r>
            <a:r>
              <a:rPr lang="ar-DZ" sz="4800" dirty="0" smtClean="0"/>
              <a:t> أجداده؛ الأمير السيد </a:t>
            </a:r>
            <a:r>
              <a:rPr lang="ar-DZ" sz="4800" dirty="0" smtClean="0">
                <a:solidFill>
                  <a:srgbClr val="C00000"/>
                </a:solidFill>
              </a:rPr>
              <a:t>قطب الدين محمد </a:t>
            </a:r>
            <a:r>
              <a:rPr lang="ar-DZ" sz="4800" dirty="0" err="1" smtClean="0">
                <a:solidFill>
                  <a:srgbClr val="C00000"/>
                </a:solidFill>
              </a:rPr>
              <a:t>المدني </a:t>
            </a:r>
            <a:r>
              <a:rPr lang="ar-DZ" sz="4800" dirty="0" smtClean="0"/>
              <a:t>(م </a:t>
            </a:r>
            <a:r>
              <a:rPr lang="ar-DZ" sz="4800" dirty="0" err="1" smtClean="0"/>
              <a:t>677هـ</a:t>
            </a:r>
            <a:r>
              <a:rPr lang="ar-DZ" sz="4800" dirty="0" smtClean="0"/>
              <a:t>) إلى الهند في أوائل القرن السابع </a:t>
            </a:r>
            <a:r>
              <a:rPr lang="ar-DZ" sz="4800" dirty="0" err="1" smtClean="0"/>
              <a:t>الهجري.</a:t>
            </a:r>
            <a:r>
              <a:rPr lang="ar-DZ" dirty="0" smtClean="0"/>
              <a:t/>
            </a:r>
            <a:br>
              <a:rPr lang="ar-DZ" dirty="0" smtClean="0"/>
            </a:br>
            <a:endParaRPr lang="ar-DZ" dirty="0" smtClean="0"/>
          </a:p>
          <a:p>
            <a:pPr algn="r" rtl="1"/>
            <a:endParaRPr lang="fr-FR" dirty="0"/>
          </a:p>
        </p:txBody>
      </p:sp>
      <p:sp>
        <p:nvSpPr>
          <p:cNvPr id="4" name="Bulle ronde 3"/>
          <p:cNvSpPr/>
          <p:nvPr/>
        </p:nvSpPr>
        <p:spPr>
          <a:xfrm>
            <a:off x="3203848" y="44624"/>
            <a:ext cx="3456384" cy="1224136"/>
          </a:xfrm>
          <a:prstGeom prst="wedgeEllipseCallout">
            <a:avLst>
              <a:gd name="adj1" fmla="val 49076"/>
              <a:gd name="adj2" fmla="val 6920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4000" dirty="0" smtClean="0">
                <a:solidFill>
                  <a:schemeClr val="tx1"/>
                </a:solidFill>
                <a:latin typeface="ae_Cortoba" pitchFamily="18" charset="-78"/>
              </a:rPr>
              <a:t>الميلاد والنشأة</a:t>
            </a:r>
            <a:endParaRPr lang="fr-FR" sz="4000" dirty="0">
              <a:solidFill>
                <a:schemeClr val="tx1"/>
              </a:solidFill>
              <a:latin typeface="ae_Cortoba" pitchFamily="18"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260648"/>
            <a:ext cx="8928992" cy="6480720"/>
          </a:xfrm>
        </p:spPr>
        <p:txBody>
          <a:bodyPr>
            <a:normAutofit/>
          </a:bodyPr>
          <a:lstStyle/>
          <a:p>
            <a:pPr algn="r" rtl="1"/>
            <a:r>
              <a:rPr lang="ar-DZ" sz="4400" dirty="0" smtClean="0"/>
              <a:t>ابوه علامة الهند ومؤرِّخُها السيد </a:t>
            </a:r>
            <a:r>
              <a:rPr lang="ar-DZ" sz="4400" dirty="0" err="1" smtClean="0">
                <a:solidFill>
                  <a:srgbClr val="C00000"/>
                </a:solidFill>
              </a:rPr>
              <a:t>عبدالحي</a:t>
            </a:r>
            <a:r>
              <a:rPr lang="ar-DZ" sz="4400" dirty="0" smtClean="0">
                <a:solidFill>
                  <a:srgbClr val="C00000"/>
                </a:solidFill>
              </a:rPr>
              <a:t> بن </a:t>
            </a:r>
            <a:r>
              <a:rPr lang="ar-DZ" sz="4400" dirty="0" err="1" smtClean="0">
                <a:solidFill>
                  <a:srgbClr val="C00000"/>
                </a:solidFill>
              </a:rPr>
              <a:t>فخرالدين</a:t>
            </a:r>
            <a:r>
              <a:rPr lang="ar-DZ" sz="4400" dirty="0" smtClean="0">
                <a:solidFill>
                  <a:srgbClr val="C00000"/>
                </a:solidFill>
              </a:rPr>
              <a:t> </a:t>
            </a:r>
            <a:r>
              <a:rPr lang="ar-DZ" sz="4400" dirty="0" smtClean="0"/>
              <a:t>الحسني صاحب المصنَّفات </a:t>
            </a:r>
            <a:r>
              <a:rPr lang="ar-DZ" sz="4400" dirty="0" err="1" smtClean="0"/>
              <a:t>المشهورة: </a:t>
            </a:r>
            <a:r>
              <a:rPr lang="ar-DZ" sz="4400" dirty="0" smtClean="0"/>
              <a:t>" نُزهة الخواطر وبهجة المسامع </a:t>
            </a:r>
            <a:r>
              <a:rPr lang="ar-DZ" sz="4400" dirty="0" err="1" smtClean="0"/>
              <a:t>والنواظر</a:t>
            </a:r>
            <a:r>
              <a:rPr lang="ar-DZ" sz="4400" dirty="0" smtClean="0"/>
              <a:t> في تراجم علماء الهند </a:t>
            </a:r>
            <a:r>
              <a:rPr lang="ar-DZ" sz="4400" dirty="0" err="1" smtClean="0"/>
              <a:t>وأعيانها".</a:t>
            </a:r>
            <a:r>
              <a:rPr lang="ar-DZ" sz="4400" dirty="0" smtClean="0"/>
              <a:t> "والهند في العهد الإسلامي"،و"الثقافة الإسلامية في </a:t>
            </a:r>
            <a:r>
              <a:rPr lang="ar-DZ" sz="4400" dirty="0" err="1" smtClean="0"/>
              <a:t>الهند".</a:t>
            </a:r>
            <a:endParaRPr lang="ar-DZ" sz="4400" dirty="0" smtClean="0"/>
          </a:p>
          <a:p>
            <a:pPr algn="r" rtl="1"/>
            <a:r>
              <a:rPr lang="ar-DZ" sz="4400" dirty="0" smtClean="0"/>
              <a:t>أمه كانت من السيدات الفاضلات،و من الحافظات للقرآن الكريم, تقرض الشعر وتكتبُ وتؤلِّف.</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260648"/>
            <a:ext cx="8754176" cy="6408712"/>
          </a:xfrm>
        </p:spPr>
        <p:txBody>
          <a:bodyPr/>
          <a:lstStyle/>
          <a:p>
            <a:pPr algn="r" rtl="1"/>
            <a:r>
              <a:rPr lang="ar-DZ" sz="4400" dirty="0" smtClean="0">
                <a:solidFill>
                  <a:srgbClr val="C00000"/>
                </a:solidFill>
              </a:rPr>
              <a:t>ميلاده ونشأته</a:t>
            </a:r>
            <a:r>
              <a:rPr lang="ar-DZ" sz="4400" dirty="0" smtClean="0"/>
              <a:t>: ولد </a:t>
            </a:r>
            <a:r>
              <a:rPr lang="ar-DZ" sz="4400" dirty="0" err="1" smtClean="0"/>
              <a:t>بقرية </a:t>
            </a:r>
            <a:r>
              <a:rPr lang="ar-DZ" sz="4400" dirty="0" smtClean="0"/>
              <a:t>"</a:t>
            </a:r>
            <a:r>
              <a:rPr lang="ar-DZ" sz="4400" dirty="0" smtClean="0">
                <a:solidFill>
                  <a:srgbClr val="C00000"/>
                </a:solidFill>
              </a:rPr>
              <a:t>تكية</a:t>
            </a:r>
            <a:r>
              <a:rPr lang="ar-DZ" sz="4400" dirty="0" smtClean="0"/>
              <a:t>" </a:t>
            </a:r>
            <a:r>
              <a:rPr lang="ar-DZ" sz="4400" dirty="0" err="1" smtClean="0"/>
              <a:t>بمديرية </a:t>
            </a:r>
            <a:r>
              <a:rPr lang="ar-DZ" sz="4400" dirty="0" smtClean="0"/>
              <a:t>"</a:t>
            </a:r>
            <a:r>
              <a:rPr lang="ar-DZ" sz="4400" dirty="0" err="1" smtClean="0"/>
              <a:t>راي</a:t>
            </a:r>
            <a:r>
              <a:rPr lang="ar-DZ" sz="4400" dirty="0" smtClean="0"/>
              <a:t> </a:t>
            </a:r>
            <a:r>
              <a:rPr lang="ar-DZ" sz="4400" dirty="0" err="1" smtClean="0"/>
              <a:t>بريلي</a:t>
            </a:r>
            <a:r>
              <a:rPr lang="ar-DZ" sz="4400" dirty="0" smtClean="0"/>
              <a:t>" في الولاية الشمالية بالهند في </a:t>
            </a:r>
            <a:r>
              <a:rPr lang="ar-DZ" sz="4000" dirty="0" smtClean="0">
                <a:solidFill>
                  <a:srgbClr val="C00000"/>
                </a:solidFill>
              </a:rPr>
              <a:t>6 من المحرم </a:t>
            </a:r>
            <a:r>
              <a:rPr lang="ar-DZ" sz="4000" dirty="0" err="1" smtClean="0">
                <a:solidFill>
                  <a:srgbClr val="C00000"/>
                </a:solidFill>
              </a:rPr>
              <a:t>1333هـ</a:t>
            </a:r>
            <a:r>
              <a:rPr lang="ar-DZ" sz="4000" dirty="0" smtClean="0">
                <a:solidFill>
                  <a:srgbClr val="C00000"/>
                </a:solidFill>
              </a:rPr>
              <a:t>= </a:t>
            </a:r>
            <a:r>
              <a:rPr lang="ar-DZ" sz="4000" dirty="0" err="1" smtClean="0">
                <a:solidFill>
                  <a:srgbClr val="C00000"/>
                </a:solidFill>
              </a:rPr>
              <a:t>1914م</a:t>
            </a:r>
            <a:r>
              <a:rPr lang="ar-DZ" sz="4400" dirty="0" smtClean="0"/>
              <a:t>، </a:t>
            </a:r>
            <a:br>
              <a:rPr lang="ar-DZ" sz="4400" dirty="0" smtClean="0"/>
            </a:br>
            <a:r>
              <a:rPr lang="ar-DZ" sz="4400" dirty="0" smtClean="0"/>
              <a:t>بدأ تعلُّمَه للقرآن الكريم في البيتِ تُعاوِنُه أمُّه، ثم بدأ في تعلُّم اللغتَينِ الاردية والفارسية، تُوُفِّي أبوه وهو لم يزل دون العاشرة، فتولَّى تربيتَه </a:t>
            </a:r>
            <a:r>
              <a:rPr lang="ar-DZ" sz="4400" dirty="0" err="1" smtClean="0"/>
              <a:t>أمُّه </a:t>
            </a:r>
            <a:r>
              <a:rPr lang="ar-DZ" sz="4400" dirty="0" smtClean="0"/>
              <a:t>، وأخوه الأكبُر الدكتور عبد العلي الحسني الذي كان طالباً في كلية الطب بعد تخرُّجِه من دار العلوم ندوة العلماء.</a:t>
            </a:r>
          </a:p>
          <a:p>
            <a:pPr algn="r" rtl="1"/>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260648"/>
            <a:ext cx="8826184" cy="6480720"/>
          </a:xfrm>
        </p:spPr>
        <p:txBody>
          <a:bodyPr>
            <a:normAutofit lnSpcReduction="10000"/>
          </a:bodyPr>
          <a:lstStyle/>
          <a:p>
            <a:pPr algn="r" rtl="1"/>
            <a:r>
              <a:rPr lang="ar-DZ" sz="4000" dirty="0" smtClean="0"/>
              <a:t>بدأ تعلُّم العربية على الشيخ خليل بن محمد الانصاري اليماني عام  </a:t>
            </a:r>
            <a:r>
              <a:rPr lang="ar-DZ" sz="4000" dirty="0" err="1" smtClean="0">
                <a:solidFill>
                  <a:srgbClr val="C00000"/>
                </a:solidFill>
              </a:rPr>
              <a:t>1924م</a:t>
            </a:r>
            <a:r>
              <a:rPr lang="ar-DZ" sz="4000" dirty="0" smtClean="0"/>
              <a:t> وتخرَّج عليه، وتوسع فيها وتخصص على الأستاذ الدكتور تقي الدين الهلالي  عند مقدمه في ندوة العلماء عام </a:t>
            </a:r>
            <a:r>
              <a:rPr lang="ar-DZ" sz="4000" dirty="0" err="1" smtClean="0">
                <a:solidFill>
                  <a:srgbClr val="C00000"/>
                </a:solidFill>
              </a:rPr>
              <a:t>1930م</a:t>
            </a:r>
            <a:r>
              <a:rPr lang="ar-DZ" sz="4000" dirty="0" err="1" smtClean="0"/>
              <a:t>.</a:t>
            </a:r>
            <a:endParaRPr lang="ar-DZ" sz="4000" dirty="0" smtClean="0"/>
          </a:p>
          <a:p>
            <a:pPr algn="r" rtl="1"/>
            <a:r>
              <a:rPr lang="ar-DZ" sz="4000" dirty="0" smtClean="0"/>
              <a:t> حضر احتفالَ ندوة العلماء </a:t>
            </a:r>
            <a:r>
              <a:rPr lang="ar-DZ" sz="4000" dirty="0" err="1" smtClean="0"/>
              <a:t>بكانفورعام</a:t>
            </a:r>
            <a:r>
              <a:rPr lang="ar-DZ" sz="4000" dirty="0" smtClean="0"/>
              <a:t> </a:t>
            </a:r>
            <a:r>
              <a:rPr lang="ar-DZ" sz="4000" dirty="0" err="1" smtClean="0">
                <a:solidFill>
                  <a:srgbClr val="C00000"/>
                </a:solidFill>
              </a:rPr>
              <a:t>1926م</a:t>
            </a:r>
            <a:r>
              <a:rPr lang="ar-DZ" sz="4000" dirty="0" smtClean="0"/>
              <a:t>، وشدَّ انتباه المشاركين في الاحتفال بكلامه العربي، التحق بجامعة </a:t>
            </a:r>
            <a:r>
              <a:rPr lang="ar-DZ" sz="4000" dirty="0" err="1" smtClean="0"/>
              <a:t>لكهنؤ</a:t>
            </a:r>
            <a:r>
              <a:rPr lang="ar-DZ" sz="4000" dirty="0" smtClean="0"/>
              <a:t> في القسم العربي عام </a:t>
            </a:r>
            <a:r>
              <a:rPr lang="ar-DZ" sz="4000" dirty="0" err="1" smtClean="0">
                <a:solidFill>
                  <a:srgbClr val="C00000"/>
                </a:solidFill>
              </a:rPr>
              <a:t>1927م</a:t>
            </a:r>
            <a:r>
              <a:rPr lang="ar-DZ" sz="4000" dirty="0" smtClean="0"/>
              <a:t> -وكان أصغرَ طُلاب الجامعةِ </a:t>
            </a:r>
            <a:r>
              <a:rPr lang="ar-DZ" sz="4000" dirty="0" err="1" smtClean="0"/>
              <a:t>سِنّاً </a:t>
            </a:r>
            <a:r>
              <a:rPr lang="ar-DZ" sz="4000" dirty="0" smtClean="0"/>
              <a:t>- وحصل على شهادة فاضل أدب في اللغة العربية وآدابها.</a:t>
            </a:r>
          </a:p>
          <a:p>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rmAutofit fontScale="62500" lnSpcReduction="20000"/>
          </a:bodyPr>
          <a:lstStyle/>
          <a:p>
            <a:pPr algn="r" rtl="1"/>
            <a:r>
              <a:rPr lang="ar-DZ" sz="5400" dirty="0" smtClean="0"/>
              <a:t>استفاد </a:t>
            </a:r>
            <a:r>
              <a:rPr lang="ar-DZ" sz="5400" dirty="0" smtClean="0"/>
              <a:t>الشيخ </a:t>
            </a:r>
            <a:r>
              <a:rPr lang="ar-DZ" sz="5400" dirty="0" err="1" smtClean="0"/>
              <a:t>الندوي</a:t>
            </a:r>
            <a:r>
              <a:rPr lang="ar-DZ" sz="5400" dirty="0" smtClean="0"/>
              <a:t> من الصحف والمجلات العربية الصادرة في البلاد </a:t>
            </a:r>
            <a:r>
              <a:rPr lang="ar-DZ" sz="5400" dirty="0" err="1" smtClean="0"/>
              <a:t>العربية </a:t>
            </a:r>
            <a:r>
              <a:rPr lang="ar-DZ" sz="5400" dirty="0" smtClean="0"/>
              <a:t>-والتي كانت تصل إلى </a:t>
            </a:r>
            <a:r>
              <a:rPr lang="ar-DZ" sz="5400" dirty="0" smtClean="0">
                <a:solidFill>
                  <a:srgbClr val="C00000"/>
                </a:solidFill>
              </a:rPr>
              <a:t>أخيه الأكبر</a:t>
            </a:r>
            <a:r>
              <a:rPr lang="ar-DZ" sz="5400" dirty="0" smtClean="0"/>
              <a:t>، أو إلى </a:t>
            </a:r>
            <a:r>
              <a:rPr lang="ar-DZ" sz="5400" dirty="0" smtClean="0">
                <a:solidFill>
                  <a:srgbClr val="C00000"/>
                </a:solidFill>
              </a:rPr>
              <a:t>دار العلوم ندوة العلماء</a:t>
            </a:r>
            <a:r>
              <a:rPr lang="ar-DZ" sz="5400" dirty="0" smtClean="0"/>
              <a:t>- مما عرَّفه على البلاد العربية وأحوالها وعلمائها وأدبائها ومفكّريها عن </a:t>
            </a:r>
            <a:r>
              <a:rPr lang="ar-DZ" sz="5400" dirty="0" err="1" smtClean="0"/>
              <a:t>كثب.</a:t>
            </a:r>
            <a:r>
              <a:rPr lang="ar-DZ" sz="5400" dirty="0" smtClean="0"/>
              <a:t> </a:t>
            </a:r>
          </a:p>
          <a:p>
            <a:pPr algn="r" rtl="1"/>
            <a:r>
              <a:rPr lang="ar-DZ" sz="5400" dirty="0" smtClean="0"/>
              <a:t>أقام </a:t>
            </a:r>
            <a:r>
              <a:rPr lang="ar-DZ" sz="5400" dirty="0" smtClean="0"/>
              <a:t>عند العلامة المجاهد </a:t>
            </a:r>
            <a:r>
              <a:rPr lang="ar-DZ" sz="5400" dirty="0" smtClean="0">
                <a:solidFill>
                  <a:srgbClr val="C00000"/>
                </a:solidFill>
              </a:rPr>
              <a:t>حسين أحمد المدني </a:t>
            </a:r>
            <a:r>
              <a:rPr lang="ar-DZ" sz="5400" dirty="0" smtClean="0"/>
              <a:t>عام </a:t>
            </a:r>
            <a:r>
              <a:rPr lang="ar-DZ" sz="5400" dirty="0" err="1" smtClean="0">
                <a:solidFill>
                  <a:srgbClr val="C00000"/>
                </a:solidFill>
              </a:rPr>
              <a:t>1932م</a:t>
            </a:r>
            <a:r>
              <a:rPr lang="ar-DZ" sz="5400" dirty="0" smtClean="0"/>
              <a:t> في دار </a:t>
            </a:r>
            <a:r>
              <a:rPr lang="ar-DZ" sz="5400" dirty="0" err="1" smtClean="0"/>
              <a:t>العلوم </a:t>
            </a:r>
            <a:r>
              <a:rPr lang="ar-DZ" sz="5400" dirty="0" smtClean="0"/>
              <a:t>"</a:t>
            </a:r>
            <a:r>
              <a:rPr lang="ar-DZ" sz="5400" dirty="0" err="1" smtClean="0"/>
              <a:t>ديوبند</a:t>
            </a:r>
            <a:r>
              <a:rPr lang="ar-DZ" sz="5400" dirty="0" smtClean="0"/>
              <a:t>" عدة أشهر، وحضر دروسَه </a:t>
            </a:r>
            <a:r>
              <a:rPr lang="ar-DZ" sz="5400" dirty="0" err="1" smtClean="0"/>
              <a:t>في </a:t>
            </a:r>
            <a:r>
              <a:rPr lang="ar-DZ" sz="5400" dirty="0" smtClean="0"/>
              <a:t>"صحيح البخاري" و"سنن الترمذي"، واستفاد منه في التفسير وعلوم القرآن </a:t>
            </a:r>
            <a:r>
              <a:rPr lang="ar-DZ" sz="5400" dirty="0" err="1" smtClean="0"/>
              <a:t>الكريم.</a:t>
            </a:r>
            <a:r>
              <a:rPr lang="ar-DZ" sz="5400" dirty="0" smtClean="0"/>
              <a:t> </a:t>
            </a:r>
          </a:p>
          <a:p>
            <a:pPr algn="r" rtl="1"/>
            <a:r>
              <a:rPr lang="ar-DZ" sz="5400" dirty="0" smtClean="0"/>
              <a:t>كما </a:t>
            </a:r>
            <a:r>
              <a:rPr lang="ar-DZ" sz="5400" dirty="0" smtClean="0"/>
              <a:t>استفاد من الشيخ الفقيه الأديب </a:t>
            </a:r>
            <a:r>
              <a:rPr lang="ar-DZ" sz="5400" dirty="0" smtClean="0">
                <a:solidFill>
                  <a:srgbClr val="C00000"/>
                </a:solidFill>
              </a:rPr>
              <a:t>إعزاز عليّ </a:t>
            </a:r>
            <a:r>
              <a:rPr lang="ar-DZ" sz="5400" dirty="0" smtClean="0"/>
              <a:t>في الفقه، ومن </a:t>
            </a:r>
            <a:r>
              <a:rPr lang="ar-DZ" sz="5400" dirty="0" smtClean="0">
                <a:solidFill>
                  <a:srgbClr val="C00000"/>
                </a:solidFill>
              </a:rPr>
              <a:t>الشيخ المقرئ أصغر</a:t>
            </a:r>
            <a:r>
              <a:rPr lang="ar-DZ" sz="5400" dirty="0" smtClean="0"/>
              <a:t> عليّ في التجويد على رواية </a:t>
            </a:r>
            <a:r>
              <a:rPr lang="ar-DZ" sz="5400" dirty="0" err="1" smtClean="0"/>
              <a:t>حفص.</a:t>
            </a:r>
            <a:r>
              <a:rPr lang="ar-DZ" sz="5400" dirty="0" smtClean="0"/>
              <a:t> </a:t>
            </a:r>
            <a:endParaRPr lang="ar-DZ" sz="5400" dirty="0" smtClean="0"/>
          </a:p>
          <a:p>
            <a:pPr algn="r" rtl="1"/>
            <a:r>
              <a:rPr lang="ar-DZ" sz="5400" dirty="0" smtClean="0"/>
              <a:t>وبدأ </a:t>
            </a:r>
            <a:r>
              <a:rPr lang="ar-DZ" sz="5400" dirty="0" smtClean="0"/>
              <a:t>الشيخ أبو الحسن </a:t>
            </a:r>
            <a:r>
              <a:rPr lang="ar-DZ" sz="5400" dirty="0" err="1" smtClean="0"/>
              <a:t>الندوي</a:t>
            </a:r>
            <a:r>
              <a:rPr lang="ar-DZ" sz="5400" dirty="0" smtClean="0"/>
              <a:t> يتوسع في المطالعة </a:t>
            </a:r>
            <a:r>
              <a:rPr lang="ar-DZ" sz="5400" dirty="0" err="1" smtClean="0"/>
              <a:t>والدراسة </a:t>
            </a:r>
            <a:r>
              <a:rPr lang="ar-DZ" sz="5400" dirty="0" smtClean="0"/>
              <a:t>-خارجًا عن نطاق </a:t>
            </a:r>
            <a:r>
              <a:rPr lang="ar-DZ" sz="5400" dirty="0" smtClean="0"/>
              <a:t>العلوم الاسلامية </a:t>
            </a:r>
            <a:r>
              <a:rPr lang="ar-DZ" sz="5400" dirty="0" err="1" smtClean="0"/>
              <a:t>منذ1937م</a:t>
            </a:r>
            <a:r>
              <a:rPr lang="ar-DZ" sz="5400" dirty="0" smtClean="0"/>
              <a:t>، واستفاد من كتب المعاصرين من الدعاة والمفكرين العرب، وفضلاء الغرب، والزعماء </a:t>
            </a:r>
            <a:r>
              <a:rPr lang="ar-DZ" sz="5400" dirty="0" err="1" smtClean="0"/>
              <a:t>السياسيين.</a:t>
            </a:r>
            <a:r>
              <a:rPr lang="ar-DZ" dirty="0" smtClean="0"/>
              <a:t/>
            </a:r>
            <a:br>
              <a:rPr lang="ar-DZ" dirty="0" smtClean="0"/>
            </a:br>
            <a:r>
              <a:rPr lang="ar-DZ" dirty="0" smtClean="0"/>
              <a:t/>
            </a:r>
            <a:br>
              <a:rPr lang="ar-DZ" dirty="0" smtClean="0"/>
            </a:b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980728"/>
            <a:ext cx="9144000" cy="5877272"/>
          </a:xfrm>
        </p:spPr>
        <p:txBody>
          <a:bodyPr>
            <a:noAutofit/>
          </a:bodyPr>
          <a:lstStyle/>
          <a:p>
            <a:pPr algn="r" rtl="1"/>
            <a:r>
              <a:rPr lang="ar-DZ" sz="2800" dirty="0" err="1" smtClean="0"/>
              <a:t>واشتغل</a:t>
            </a:r>
            <a:r>
              <a:rPr lang="ar-DZ" sz="2800" dirty="0" smtClean="0"/>
              <a:t> </a:t>
            </a:r>
            <a:r>
              <a:rPr lang="ar-DZ" sz="2800" dirty="0" err="1" smtClean="0"/>
              <a:t>بالصحافة:</a:t>
            </a:r>
            <a:endParaRPr lang="ar-DZ" sz="2800" dirty="0" smtClean="0"/>
          </a:p>
          <a:p>
            <a:pPr algn="r" rtl="1">
              <a:buFontTx/>
              <a:buChar char="-"/>
            </a:pPr>
            <a:r>
              <a:rPr lang="ar-DZ" sz="2800" dirty="0" smtClean="0"/>
              <a:t>ساهم في تحرير </a:t>
            </a:r>
            <a:r>
              <a:rPr lang="ar-DZ" sz="2800" dirty="0" err="1" smtClean="0"/>
              <a:t>مجلّة </a:t>
            </a:r>
            <a:r>
              <a:rPr lang="ar-DZ" sz="2800" dirty="0" smtClean="0"/>
              <a:t>«</a:t>
            </a:r>
            <a:r>
              <a:rPr lang="ar-DZ" sz="2800" dirty="0" smtClean="0">
                <a:solidFill>
                  <a:srgbClr val="C00000"/>
                </a:solidFill>
              </a:rPr>
              <a:t>الضياء</a:t>
            </a:r>
            <a:r>
              <a:rPr lang="ar-DZ" sz="2800" dirty="0" smtClean="0"/>
              <a:t>» التي تصدر </a:t>
            </a:r>
            <a:r>
              <a:rPr lang="ar-DZ" sz="2800" dirty="0" smtClean="0"/>
              <a:t>بالعربيّة من ندوة العلماء </a:t>
            </a:r>
            <a:r>
              <a:rPr lang="ar-DZ" sz="2000" dirty="0" err="1" smtClean="0">
                <a:solidFill>
                  <a:srgbClr val="C00000"/>
                </a:solidFill>
              </a:rPr>
              <a:t>1932م</a:t>
            </a:r>
            <a:endParaRPr lang="ar-DZ" sz="2800" dirty="0" smtClean="0">
              <a:solidFill>
                <a:srgbClr val="C00000"/>
              </a:solidFill>
            </a:endParaRPr>
          </a:p>
          <a:p>
            <a:pPr algn="r" rtl="1">
              <a:buFontTx/>
              <a:buChar char="-"/>
            </a:pPr>
            <a:r>
              <a:rPr lang="ar-DZ" sz="2800" dirty="0" smtClean="0"/>
              <a:t>ترأس تحرير </a:t>
            </a:r>
            <a:r>
              <a:rPr lang="ar-DZ" sz="2800" dirty="0" err="1" smtClean="0"/>
              <a:t>مجلّة </a:t>
            </a:r>
            <a:r>
              <a:rPr lang="ar-DZ" sz="2800" dirty="0" smtClean="0"/>
              <a:t>«</a:t>
            </a:r>
            <a:r>
              <a:rPr lang="ar-DZ" sz="2800" dirty="0" smtClean="0">
                <a:solidFill>
                  <a:srgbClr val="C00000"/>
                </a:solidFill>
              </a:rPr>
              <a:t>الندوة العلميّة</a:t>
            </a:r>
            <a:r>
              <a:rPr lang="ar-DZ" sz="2800" dirty="0" smtClean="0"/>
              <a:t>» التي </a:t>
            </a:r>
            <a:r>
              <a:rPr lang="ar-DZ" sz="2800" dirty="0" err="1" smtClean="0"/>
              <a:t>تصدربالأورديّةعن</a:t>
            </a:r>
            <a:r>
              <a:rPr lang="ar-DZ" sz="2800" dirty="0" smtClean="0"/>
              <a:t> </a:t>
            </a:r>
            <a:r>
              <a:rPr lang="ar-DZ" sz="2800" dirty="0" smtClean="0"/>
              <a:t>ندوة العلماء </a:t>
            </a:r>
            <a:r>
              <a:rPr lang="ar-DZ" sz="2800" dirty="0" smtClean="0"/>
              <a:t>عام</a:t>
            </a:r>
            <a:r>
              <a:rPr lang="ar-DZ" sz="2800" dirty="0" smtClean="0">
                <a:solidFill>
                  <a:srgbClr val="C00000"/>
                </a:solidFill>
              </a:rPr>
              <a:t> </a:t>
            </a:r>
            <a:r>
              <a:rPr lang="ar-DZ" sz="2800" dirty="0" err="1" smtClean="0">
                <a:solidFill>
                  <a:srgbClr val="C00000"/>
                </a:solidFill>
              </a:rPr>
              <a:t>1940م</a:t>
            </a:r>
            <a:r>
              <a:rPr lang="ar-DZ" sz="2800" dirty="0" smtClean="0">
                <a:solidFill>
                  <a:srgbClr val="C00000"/>
                </a:solidFill>
              </a:rPr>
              <a:t> </a:t>
            </a:r>
            <a:r>
              <a:rPr lang="ar-DZ" sz="2800" dirty="0" err="1" smtClean="0">
                <a:solidFill>
                  <a:srgbClr val="C00000"/>
                </a:solidFill>
              </a:rPr>
              <a:t>.</a:t>
            </a:r>
            <a:endParaRPr lang="ar-DZ" sz="2800" dirty="0" smtClean="0">
              <a:solidFill>
                <a:srgbClr val="C00000"/>
              </a:solidFill>
            </a:endParaRPr>
          </a:p>
          <a:p>
            <a:pPr algn="r" rtl="1">
              <a:buFontTx/>
              <a:buChar char="-"/>
            </a:pPr>
            <a:r>
              <a:rPr lang="ar-DZ" sz="2800" dirty="0" err="1" smtClean="0"/>
              <a:t>أصدر </a:t>
            </a:r>
            <a:r>
              <a:rPr lang="ar-DZ" sz="2800" dirty="0" smtClean="0"/>
              <a:t>«</a:t>
            </a:r>
            <a:r>
              <a:rPr lang="ar-DZ" sz="2800" dirty="0" smtClean="0">
                <a:solidFill>
                  <a:srgbClr val="C00000"/>
                </a:solidFill>
              </a:rPr>
              <a:t>مجلّة التعمير</a:t>
            </a:r>
            <a:r>
              <a:rPr lang="ar-DZ" sz="2800" dirty="0" smtClean="0"/>
              <a:t>» النصف شهريّة </a:t>
            </a:r>
            <a:r>
              <a:rPr lang="ar-DZ" sz="2800" dirty="0" err="1" smtClean="0"/>
              <a:t>بالأورديّة</a:t>
            </a:r>
            <a:r>
              <a:rPr lang="ar-DZ" sz="2800" dirty="0" smtClean="0"/>
              <a:t> </a:t>
            </a:r>
            <a:r>
              <a:rPr lang="ar-DZ" sz="2800" dirty="0" smtClean="0"/>
              <a:t>عام </a:t>
            </a:r>
            <a:r>
              <a:rPr lang="ar-DZ" sz="2800" dirty="0" smtClean="0"/>
              <a:t>1948 م.</a:t>
            </a:r>
            <a:endParaRPr lang="ar-DZ" sz="2800" dirty="0" smtClean="0"/>
          </a:p>
          <a:p>
            <a:pPr algn="r" rtl="1">
              <a:buFontTx/>
              <a:buChar char="-"/>
            </a:pPr>
            <a:r>
              <a:rPr lang="ar-DZ" sz="2800" dirty="0" smtClean="0"/>
              <a:t>ويعتبر أحد رؤساء </a:t>
            </a:r>
            <a:r>
              <a:rPr lang="ar-DZ" sz="2800" dirty="0" err="1" smtClean="0"/>
              <a:t>التحريرمجلّة</a:t>
            </a:r>
            <a:r>
              <a:rPr lang="ar-DZ" sz="2800" dirty="0" smtClean="0"/>
              <a:t> </a:t>
            </a:r>
            <a:r>
              <a:rPr lang="ar-DZ" sz="2800" dirty="0" smtClean="0"/>
              <a:t>«</a:t>
            </a:r>
            <a:r>
              <a:rPr lang="ar-DZ" sz="2800" dirty="0" smtClean="0">
                <a:solidFill>
                  <a:srgbClr val="C00000"/>
                </a:solidFill>
              </a:rPr>
              <a:t>معارف</a:t>
            </a:r>
            <a:r>
              <a:rPr lang="ar-DZ" sz="2800" dirty="0" smtClean="0"/>
              <a:t>» </a:t>
            </a:r>
            <a:r>
              <a:rPr lang="ar-DZ" sz="2800" dirty="0" smtClean="0"/>
              <a:t>التي تمثّل </a:t>
            </a:r>
            <a:r>
              <a:rPr lang="ar-DZ" sz="2800" dirty="0" smtClean="0"/>
              <a:t>المسلمين في </a:t>
            </a:r>
            <a:r>
              <a:rPr lang="ar-DZ" sz="2800" dirty="0" err="1" smtClean="0"/>
              <a:t>الهند.</a:t>
            </a:r>
            <a:r>
              <a:rPr lang="ar-DZ" sz="2800" dirty="0" smtClean="0"/>
              <a:t> </a:t>
            </a:r>
          </a:p>
          <a:p>
            <a:pPr algn="r" rtl="1">
              <a:buFontTx/>
              <a:buChar char="-"/>
            </a:pPr>
            <a:r>
              <a:rPr lang="ar-DZ" sz="2800" dirty="0" smtClean="0"/>
              <a:t>وكان المشرفُ العام على </a:t>
            </a:r>
            <a:r>
              <a:rPr lang="ar-DZ" sz="2800" dirty="0" err="1" smtClean="0"/>
              <a:t>مجلة </a:t>
            </a:r>
            <a:r>
              <a:rPr lang="ar-DZ" sz="2800" dirty="0" smtClean="0"/>
              <a:t>"</a:t>
            </a:r>
            <a:r>
              <a:rPr lang="ar-DZ" sz="2800" dirty="0" smtClean="0">
                <a:solidFill>
                  <a:srgbClr val="C00000"/>
                </a:solidFill>
              </a:rPr>
              <a:t>البعث الإسلامي</a:t>
            </a:r>
            <a:r>
              <a:rPr lang="ar-DZ" sz="2800" dirty="0" smtClean="0"/>
              <a:t>" العربية </a:t>
            </a:r>
            <a:r>
              <a:rPr lang="ar-DZ" sz="2800" dirty="0" smtClean="0"/>
              <a:t>عام </a:t>
            </a:r>
            <a:r>
              <a:rPr lang="ar-DZ" sz="2800" dirty="0" err="1" smtClean="0"/>
              <a:t>1955م</a:t>
            </a:r>
            <a:r>
              <a:rPr lang="ar-DZ" sz="2800" dirty="0" err="1" smtClean="0"/>
              <a:t>.</a:t>
            </a:r>
            <a:endParaRPr lang="ar-DZ" sz="2800" dirty="0" smtClean="0"/>
          </a:p>
          <a:p>
            <a:pPr algn="r" rtl="1">
              <a:buFontTx/>
              <a:buChar char="-"/>
            </a:pPr>
            <a:r>
              <a:rPr lang="ar-DZ" sz="2800" dirty="0" smtClean="0"/>
              <a:t> وتولَّى </a:t>
            </a:r>
            <a:r>
              <a:rPr lang="ar-DZ" sz="2800" dirty="0" smtClean="0"/>
              <a:t>كتابة </a:t>
            </a:r>
            <a:r>
              <a:rPr lang="ar-DZ" sz="2800" dirty="0" smtClean="0"/>
              <a:t>افتتاحية </a:t>
            </a:r>
            <a:r>
              <a:rPr lang="ar-DZ" sz="2800" dirty="0" err="1" smtClean="0"/>
              <a:t>مجلة </a:t>
            </a:r>
            <a:r>
              <a:rPr lang="ar-DZ" sz="2800" dirty="0" smtClean="0"/>
              <a:t>" </a:t>
            </a:r>
            <a:r>
              <a:rPr lang="ar-DZ" sz="2800" dirty="0" err="1" smtClean="0">
                <a:solidFill>
                  <a:srgbClr val="C00000"/>
                </a:solidFill>
              </a:rPr>
              <a:t>المسلمون</a:t>
            </a:r>
            <a:r>
              <a:rPr lang="ar-DZ" sz="2800" dirty="0" err="1" smtClean="0"/>
              <a:t>" </a:t>
            </a:r>
            <a:r>
              <a:rPr lang="ar-DZ" sz="2800" dirty="0" smtClean="0"/>
              <a:t>-الصادرة من </a:t>
            </a:r>
            <a:r>
              <a:rPr lang="ar-DZ" sz="2800" dirty="0" err="1" smtClean="0"/>
              <a:t>دمشق- </a:t>
            </a:r>
            <a:r>
              <a:rPr lang="ar-DZ" sz="2800" dirty="0" smtClean="0"/>
              <a:t>( 58-</a:t>
            </a:r>
            <a:r>
              <a:rPr lang="ar-DZ" sz="2800" dirty="0" err="1" smtClean="0"/>
              <a:t>59م).</a:t>
            </a:r>
            <a:endParaRPr lang="ar-DZ" sz="2800" dirty="0" smtClean="0"/>
          </a:p>
          <a:p>
            <a:pPr algn="r" rtl="1">
              <a:buFontTx/>
              <a:buChar char="-"/>
            </a:pPr>
            <a:r>
              <a:rPr lang="ar-DZ" sz="2800" dirty="0" smtClean="0"/>
              <a:t>كما </a:t>
            </a:r>
            <a:r>
              <a:rPr lang="ar-DZ" sz="2800" dirty="0" smtClean="0"/>
              <a:t>ظهرت له مقالات في </a:t>
            </a:r>
            <a:r>
              <a:rPr lang="ar-DZ" sz="2800" dirty="0" err="1" smtClean="0"/>
              <a:t>مجلة </a:t>
            </a:r>
            <a:r>
              <a:rPr lang="ar-DZ" sz="2800" dirty="0" smtClean="0"/>
              <a:t>"</a:t>
            </a:r>
            <a:r>
              <a:rPr lang="ar-DZ" sz="2800" dirty="0" smtClean="0">
                <a:solidFill>
                  <a:srgbClr val="C00000"/>
                </a:solidFill>
              </a:rPr>
              <a:t>الفتح</a:t>
            </a:r>
            <a:r>
              <a:rPr lang="ar-DZ" sz="2800" dirty="0" smtClean="0"/>
              <a:t>"للأستاذ محب الدين الخطيب</a:t>
            </a:r>
            <a:r>
              <a:rPr lang="ar-DZ" sz="2800" dirty="0" smtClean="0"/>
              <a:t>.</a:t>
            </a:r>
          </a:p>
          <a:p>
            <a:pPr algn="r" rtl="1">
              <a:buFontTx/>
              <a:buChar char="-"/>
            </a:pPr>
            <a:r>
              <a:rPr lang="ar-DZ" sz="2800" dirty="0" err="1" smtClean="0"/>
              <a:t>ؤأشرف</a:t>
            </a:r>
            <a:r>
              <a:rPr lang="ar-DZ" sz="2800" dirty="0" smtClean="0"/>
              <a:t> </a:t>
            </a:r>
            <a:r>
              <a:rPr lang="ar-DZ" sz="2800" dirty="0" smtClean="0"/>
              <a:t>على إصدار </a:t>
            </a:r>
            <a:r>
              <a:rPr lang="ar-DZ" sz="2800" dirty="0" err="1" smtClean="0"/>
              <a:t>جريدة </a:t>
            </a:r>
            <a:r>
              <a:rPr lang="ar-DZ" sz="2800" dirty="0" smtClean="0"/>
              <a:t>"نداي ملت" الأردية الصادرة عام </a:t>
            </a:r>
            <a:r>
              <a:rPr lang="ar-DZ" sz="2800" dirty="0" err="1" smtClean="0"/>
              <a:t>1962م.</a:t>
            </a:r>
            <a:endParaRPr lang="ar-DZ" sz="2800" dirty="0" smtClean="0"/>
          </a:p>
          <a:p>
            <a:pPr algn="r" rtl="1">
              <a:buFontTx/>
              <a:buChar char="-"/>
            </a:pPr>
            <a:r>
              <a:rPr lang="ar-DZ" sz="2800" dirty="0" err="1" smtClean="0"/>
              <a:t>وجريدة </a:t>
            </a:r>
            <a:r>
              <a:rPr lang="ar-DZ" sz="2800" dirty="0" smtClean="0"/>
              <a:t>"</a:t>
            </a:r>
            <a:r>
              <a:rPr lang="ar-DZ" sz="2800" dirty="0" smtClean="0">
                <a:solidFill>
                  <a:srgbClr val="C00000"/>
                </a:solidFill>
              </a:rPr>
              <a:t>الرائد</a:t>
            </a:r>
            <a:r>
              <a:rPr lang="ar-DZ" sz="2800" dirty="0" smtClean="0"/>
              <a:t>" العربية الصادرة منذ </a:t>
            </a:r>
            <a:r>
              <a:rPr lang="ar-DZ" sz="2800" dirty="0" err="1" smtClean="0"/>
              <a:t>عام1959م</a:t>
            </a:r>
            <a:r>
              <a:rPr lang="ar-DZ" sz="2800" dirty="0" smtClean="0"/>
              <a:t>، </a:t>
            </a:r>
            <a:r>
              <a:rPr lang="ar-DZ" sz="2800" dirty="0" err="1" smtClean="0"/>
              <a:t>وجريدة </a:t>
            </a:r>
            <a:r>
              <a:rPr lang="ar-DZ" sz="2800" dirty="0" smtClean="0"/>
              <a:t>"</a:t>
            </a:r>
            <a:r>
              <a:rPr lang="ar-DZ" sz="2800" dirty="0" smtClean="0">
                <a:solidFill>
                  <a:srgbClr val="C00000"/>
                </a:solidFill>
              </a:rPr>
              <a:t>تعمير حيات</a:t>
            </a:r>
            <a:r>
              <a:rPr lang="ar-DZ" sz="2800" dirty="0" smtClean="0"/>
              <a:t>" الأردية الصادرة منذ عام </a:t>
            </a:r>
            <a:r>
              <a:rPr lang="ar-DZ" sz="2800" dirty="0" err="1" smtClean="0"/>
              <a:t>1963م.</a:t>
            </a:r>
            <a:endParaRPr lang="ar-DZ" sz="2800" dirty="0" smtClean="0">
              <a:solidFill>
                <a:srgbClr val="C00000"/>
              </a:solidFill>
            </a:endParaRPr>
          </a:p>
        </p:txBody>
      </p:sp>
      <p:sp>
        <p:nvSpPr>
          <p:cNvPr id="4" name="Bulle ronde 3"/>
          <p:cNvSpPr/>
          <p:nvPr/>
        </p:nvSpPr>
        <p:spPr>
          <a:xfrm>
            <a:off x="2555776" y="44624"/>
            <a:ext cx="5112568" cy="864096"/>
          </a:xfrm>
          <a:prstGeom prst="wedgeEllipseCallout">
            <a:avLst>
              <a:gd name="adj1" fmla="val 49076"/>
              <a:gd name="adj2" fmla="val 6920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3600" dirty="0" smtClean="0">
                <a:solidFill>
                  <a:schemeClr val="tx1"/>
                </a:solidFill>
                <a:latin typeface="ae_Cortoba" pitchFamily="18" charset="-78"/>
              </a:rPr>
              <a:t>حياته العلمية والعملية</a:t>
            </a:r>
            <a:endParaRPr lang="fr-FR" sz="3600" dirty="0">
              <a:solidFill>
                <a:schemeClr val="tx1"/>
              </a:solidFill>
              <a:latin typeface="ae_Cortoba" pitchFamily="18"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16632"/>
            <a:ext cx="8928992" cy="6624736"/>
          </a:xfrm>
        </p:spPr>
        <p:txBody>
          <a:bodyPr>
            <a:normAutofit/>
          </a:bodyPr>
          <a:lstStyle/>
          <a:p>
            <a:pPr algn="r" rtl="1"/>
            <a:r>
              <a:rPr lang="ar-DZ" dirty="0" smtClean="0"/>
              <a:t>عمل مدرّسًا بدار العلوم في </a:t>
            </a:r>
            <a:r>
              <a:rPr lang="ar-DZ" dirty="0" err="1" smtClean="0"/>
              <a:t>لكنهؤ</a:t>
            </a:r>
            <a:r>
              <a:rPr lang="ar-DZ" dirty="0" smtClean="0"/>
              <a:t> مدّة عشر سنوات</a:t>
            </a:r>
            <a:r>
              <a:rPr lang="ar-DZ" dirty="0" smtClean="0"/>
              <a:t>.</a:t>
            </a:r>
          </a:p>
          <a:p>
            <a:pPr algn="r" rtl="1"/>
            <a:r>
              <a:rPr lang="ar-DZ" dirty="0" smtClean="0"/>
              <a:t>أسّس </a:t>
            </a:r>
            <a:r>
              <a:rPr lang="ar-DZ" dirty="0" smtClean="0"/>
              <a:t>جمعيّة لنشر الإسلام بين الهنود، وتولّى رئاسة جامعة دار </a:t>
            </a:r>
            <a:r>
              <a:rPr lang="ar-DZ" dirty="0" err="1" smtClean="0"/>
              <a:t>العلوم </a:t>
            </a:r>
            <a:r>
              <a:rPr lang="ar-DZ" dirty="0" smtClean="0"/>
              <a:t>«</a:t>
            </a:r>
            <a:r>
              <a:rPr lang="ar-DZ" dirty="0" smtClean="0">
                <a:solidFill>
                  <a:srgbClr val="C00000"/>
                </a:solidFill>
              </a:rPr>
              <a:t>ندوة </a:t>
            </a:r>
            <a:r>
              <a:rPr lang="ar-DZ" dirty="0" err="1" smtClean="0">
                <a:solidFill>
                  <a:srgbClr val="C00000"/>
                </a:solidFill>
              </a:rPr>
              <a:t>العلماء</a:t>
            </a:r>
            <a:r>
              <a:rPr lang="ar-DZ" dirty="0" err="1" smtClean="0"/>
              <a:t>».</a:t>
            </a:r>
            <a:endParaRPr lang="ar-DZ" dirty="0" smtClean="0"/>
          </a:p>
          <a:p>
            <a:pPr algn="r" rtl="1"/>
            <a:r>
              <a:rPr lang="ar-DZ" dirty="0" smtClean="0"/>
              <a:t> أنشأ المجمع </a:t>
            </a:r>
            <a:r>
              <a:rPr lang="ar-DZ" dirty="0" err="1" smtClean="0"/>
              <a:t>الإسلامي </a:t>
            </a:r>
            <a:r>
              <a:rPr lang="ar-DZ" dirty="0" smtClean="0"/>
              <a:t>«</a:t>
            </a:r>
            <a:r>
              <a:rPr lang="ar-DZ" dirty="0" smtClean="0">
                <a:solidFill>
                  <a:srgbClr val="C00000"/>
                </a:solidFill>
              </a:rPr>
              <a:t>أكاديمية البحوث الإسلاميّة</a:t>
            </a:r>
            <a:r>
              <a:rPr lang="ar-DZ" dirty="0" smtClean="0"/>
              <a:t>»عام(</a:t>
            </a:r>
            <a:r>
              <a:rPr lang="ar-DZ" sz="2400" dirty="0" err="1" smtClean="0">
                <a:solidFill>
                  <a:srgbClr val="C00000"/>
                </a:solidFill>
              </a:rPr>
              <a:t>1959م).</a:t>
            </a:r>
            <a:endParaRPr lang="ar-DZ" dirty="0" smtClean="0">
              <a:solidFill>
                <a:srgbClr val="C00000"/>
              </a:solidFill>
            </a:endParaRPr>
          </a:p>
          <a:p>
            <a:pPr algn="r" rtl="1"/>
            <a:r>
              <a:rPr lang="ar-DZ" dirty="0" smtClean="0"/>
              <a:t>أسس </a:t>
            </a:r>
            <a:r>
              <a:rPr lang="ar-DZ" dirty="0" err="1" smtClean="0"/>
              <a:t>حركة </a:t>
            </a:r>
            <a:r>
              <a:rPr lang="ar-DZ" dirty="0" smtClean="0"/>
              <a:t>«</a:t>
            </a:r>
            <a:r>
              <a:rPr lang="ar-DZ" dirty="0" smtClean="0">
                <a:solidFill>
                  <a:srgbClr val="C00000"/>
                </a:solidFill>
              </a:rPr>
              <a:t>رسالة الإنسانية</a:t>
            </a:r>
            <a:r>
              <a:rPr lang="ar-DZ" dirty="0" smtClean="0"/>
              <a:t>» </a:t>
            </a:r>
            <a:r>
              <a:rPr lang="ar-DZ" dirty="0" err="1" smtClean="0"/>
              <a:t>عام </a:t>
            </a:r>
            <a:r>
              <a:rPr lang="ar-DZ" dirty="0" smtClean="0"/>
              <a:t>(</a:t>
            </a:r>
            <a:r>
              <a:rPr lang="ar-DZ" dirty="0" err="1" smtClean="0">
                <a:solidFill>
                  <a:srgbClr val="C00000"/>
                </a:solidFill>
              </a:rPr>
              <a:t>1951م).</a:t>
            </a:r>
            <a:endParaRPr lang="ar-DZ" dirty="0" smtClean="0">
              <a:solidFill>
                <a:srgbClr val="C00000"/>
              </a:solidFill>
            </a:endParaRPr>
          </a:p>
          <a:p>
            <a:pPr algn="r" rtl="1"/>
            <a:r>
              <a:rPr lang="ar-DZ" dirty="0" smtClean="0">
                <a:solidFill>
                  <a:srgbClr val="C00000"/>
                </a:solidFill>
              </a:rPr>
              <a:t> </a:t>
            </a:r>
            <a:r>
              <a:rPr lang="ar-DZ" dirty="0" smtClean="0"/>
              <a:t>وأسس </a:t>
            </a:r>
            <a:r>
              <a:rPr lang="ar-DZ" dirty="0" smtClean="0">
                <a:solidFill>
                  <a:srgbClr val="C00000"/>
                </a:solidFill>
              </a:rPr>
              <a:t>المجمع الإسلامي العلمي </a:t>
            </a:r>
            <a:r>
              <a:rPr lang="ar-DZ" dirty="0" smtClean="0"/>
              <a:t>في </a:t>
            </a:r>
            <a:r>
              <a:rPr lang="ar-DZ" dirty="0" err="1" smtClean="0"/>
              <a:t>لكهنؤ</a:t>
            </a:r>
            <a:r>
              <a:rPr lang="ar-DZ" dirty="0" smtClean="0"/>
              <a:t> </a:t>
            </a:r>
            <a:r>
              <a:rPr lang="ar-DZ" dirty="0" err="1" smtClean="0"/>
              <a:t>عام </a:t>
            </a:r>
            <a:r>
              <a:rPr lang="ar-DZ" dirty="0" smtClean="0"/>
              <a:t>(</a:t>
            </a:r>
            <a:r>
              <a:rPr lang="ar-DZ" dirty="0" err="1" smtClean="0">
                <a:solidFill>
                  <a:srgbClr val="C00000"/>
                </a:solidFill>
              </a:rPr>
              <a:t>1956م).</a:t>
            </a:r>
            <a:r>
              <a:rPr lang="ar-DZ" dirty="0" smtClean="0">
                <a:solidFill>
                  <a:srgbClr val="C00000"/>
                </a:solidFill>
              </a:rPr>
              <a:t> </a:t>
            </a:r>
          </a:p>
          <a:p>
            <a:pPr algn="r" rtl="1"/>
            <a:r>
              <a:rPr lang="ar-DZ" dirty="0" smtClean="0"/>
              <a:t>شارك في تأسيس </a:t>
            </a:r>
            <a:r>
              <a:rPr lang="ar-DZ" dirty="0" smtClean="0">
                <a:solidFill>
                  <a:srgbClr val="C00000"/>
                </a:solidFill>
              </a:rPr>
              <a:t>هيئة التعليم الديني </a:t>
            </a:r>
            <a:r>
              <a:rPr lang="ar-DZ" dirty="0" smtClean="0"/>
              <a:t>للولاية الشمالية </a:t>
            </a:r>
            <a:r>
              <a:rPr lang="ar-DZ" dirty="0" err="1" smtClean="0">
                <a:solidFill>
                  <a:srgbClr val="C00000"/>
                </a:solidFill>
              </a:rPr>
              <a:t>1960م</a:t>
            </a:r>
            <a:r>
              <a:rPr lang="ar-DZ" dirty="0" err="1" smtClean="0"/>
              <a:t>.</a:t>
            </a:r>
            <a:r>
              <a:rPr lang="ar-DZ" dirty="0" smtClean="0"/>
              <a:t> وفي تأسيس </a:t>
            </a:r>
            <a:r>
              <a:rPr lang="ar-DZ" dirty="0" smtClean="0">
                <a:solidFill>
                  <a:srgbClr val="C00000"/>
                </a:solidFill>
              </a:rPr>
              <a:t>المجلس الاستشاري الإسلامي </a:t>
            </a:r>
            <a:r>
              <a:rPr lang="ar-DZ" dirty="0" smtClean="0"/>
              <a:t>لعموم الهند </a:t>
            </a:r>
            <a:r>
              <a:rPr lang="ar-DZ" dirty="0" err="1" smtClean="0">
                <a:solidFill>
                  <a:srgbClr val="C00000"/>
                </a:solidFill>
              </a:rPr>
              <a:t>1964م</a:t>
            </a:r>
            <a:r>
              <a:rPr lang="ar-DZ" dirty="0" smtClean="0"/>
              <a:t> وفي تأسيس </a:t>
            </a:r>
            <a:r>
              <a:rPr lang="ar-DZ" dirty="0" smtClean="0">
                <a:solidFill>
                  <a:srgbClr val="C00000"/>
                </a:solidFill>
              </a:rPr>
              <a:t>هيئة الأحوال الشخصية الإسلامية </a:t>
            </a:r>
            <a:r>
              <a:rPr lang="ar-DZ" dirty="0" smtClean="0"/>
              <a:t>لعموم الهند </a:t>
            </a:r>
            <a:r>
              <a:rPr lang="ar-DZ" sz="2400" dirty="0" err="1" smtClean="0">
                <a:solidFill>
                  <a:srgbClr val="C00000"/>
                </a:solidFill>
              </a:rPr>
              <a:t>1972م</a:t>
            </a:r>
            <a:r>
              <a:rPr lang="ar-DZ" dirty="0" smtClean="0">
                <a:solidFill>
                  <a:srgbClr val="C00000"/>
                </a:solidFill>
              </a:rPr>
              <a:t> </a:t>
            </a:r>
            <a:r>
              <a:rPr lang="ar-DZ" dirty="0" smtClean="0"/>
              <a:t>وفي </a:t>
            </a:r>
            <a:r>
              <a:rPr lang="ar-DZ" dirty="0" smtClean="0">
                <a:solidFill>
                  <a:srgbClr val="C00000"/>
                </a:solidFill>
              </a:rPr>
              <a:t>تأسيس رابطة الأدب الإسلامي </a:t>
            </a:r>
            <a:r>
              <a:rPr lang="ar-DZ" dirty="0" err="1" smtClean="0"/>
              <a:t>العالمية </a:t>
            </a:r>
            <a:r>
              <a:rPr lang="ar-DZ" dirty="0" smtClean="0"/>
              <a:t>(</a:t>
            </a:r>
            <a:r>
              <a:rPr lang="ar-DZ" dirty="0" err="1" smtClean="0">
                <a:solidFill>
                  <a:srgbClr val="C00000"/>
                </a:solidFill>
              </a:rPr>
              <a:t>1986م).</a:t>
            </a:r>
            <a:endParaRPr lang="ar-DZ" dirty="0" smtClean="0">
              <a:solidFill>
                <a:srgbClr val="C00000"/>
              </a:solidFill>
            </a:endParaRPr>
          </a:p>
          <a:p>
            <a:pPr algn="r" rtl="1"/>
            <a:endParaRPr lang="ar-DZ"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16632"/>
            <a:ext cx="8754176" cy="6552728"/>
          </a:xfrm>
        </p:spPr>
        <p:txBody>
          <a:bodyPr>
            <a:noAutofit/>
          </a:bodyPr>
          <a:lstStyle/>
          <a:p>
            <a:pPr algn="r" rtl="1"/>
            <a:r>
              <a:rPr lang="ar-DZ" sz="2400" dirty="0" smtClean="0"/>
              <a:t>نال عضوية عدد من المجامع العلمية والمؤسسات العالمية مثل: </a:t>
            </a:r>
            <a:r>
              <a:rPr lang="ar-DZ" sz="2400" dirty="0" smtClean="0">
                <a:solidFill>
                  <a:srgbClr val="C00000"/>
                </a:solidFill>
              </a:rPr>
              <a:t>رابطة العالم الإسلامي</a:t>
            </a:r>
            <a:r>
              <a:rPr lang="ar-DZ" sz="2400" dirty="0" smtClean="0"/>
              <a:t>، و</a:t>
            </a:r>
            <a:r>
              <a:rPr lang="ar-DZ" sz="2400" dirty="0" smtClean="0">
                <a:solidFill>
                  <a:srgbClr val="C00000"/>
                </a:solidFill>
              </a:rPr>
              <a:t>المجلس الأعلى العالمي للدعوة الإسلامية</a:t>
            </a:r>
            <a:r>
              <a:rPr lang="ar-DZ" sz="2400" dirty="0" smtClean="0"/>
              <a:t>، و</a:t>
            </a:r>
            <a:r>
              <a:rPr lang="ar-DZ" sz="2400" dirty="0" smtClean="0">
                <a:solidFill>
                  <a:srgbClr val="C00000"/>
                </a:solidFill>
              </a:rPr>
              <a:t>مركز أكسفورد للدراسات </a:t>
            </a:r>
            <a:r>
              <a:rPr lang="ar-DZ" sz="2400" dirty="0" smtClean="0">
                <a:solidFill>
                  <a:srgbClr val="C00000"/>
                </a:solidFill>
              </a:rPr>
              <a:t>الإسلامية</a:t>
            </a:r>
            <a:r>
              <a:rPr lang="ar-DZ" sz="2400" dirty="0" smtClean="0"/>
              <a:t>.</a:t>
            </a:r>
          </a:p>
          <a:p>
            <a:pPr algn="r" rtl="1"/>
            <a:r>
              <a:rPr lang="ar-DZ" sz="2400" dirty="0" smtClean="0"/>
              <a:t>نال العديد من الجوائز العالمية منها: جائزة الملك فيصل في الرياض </a:t>
            </a:r>
            <a:r>
              <a:rPr lang="ar-DZ" sz="2400" dirty="0" err="1" smtClean="0"/>
              <a:t>1980م</a:t>
            </a:r>
            <a:endParaRPr lang="ar-DZ" sz="2400" dirty="0" smtClean="0"/>
          </a:p>
          <a:p>
            <a:pPr algn="r" rtl="1"/>
            <a:r>
              <a:rPr lang="ar-DZ" sz="2400" dirty="0" smtClean="0"/>
              <a:t> وجائزة الشخصية الإسلامية في دبي </a:t>
            </a:r>
            <a:r>
              <a:rPr lang="ar-DZ" sz="2400" dirty="0" err="1" smtClean="0"/>
              <a:t>1419هـ</a:t>
            </a:r>
            <a:r>
              <a:rPr lang="ar-DZ" sz="2400" dirty="0" smtClean="0"/>
              <a:t> </a:t>
            </a:r>
            <a:r>
              <a:rPr lang="ar-DZ" sz="2400" dirty="0" err="1" smtClean="0"/>
              <a:t>1999م</a:t>
            </a:r>
            <a:endParaRPr lang="ar-DZ" sz="2400" dirty="0" smtClean="0"/>
          </a:p>
          <a:p>
            <a:pPr algn="r" rtl="1"/>
            <a:r>
              <a:rPr lang="ar-DZ" sz="2400" dirty="0" smtClean="0"/>
              <a:t>اختير عضوا مؤازراً في مجمع اللغة العربية الأردني عام 1980 </a:t>
            </a:r>
            <a:r>
              <a:rPr lang="ar-DZ" sz="2400" dirty="0" smtClean="0"/>
              <a:t>م</a:t>
            </a:r>
            <a:r>
              <a:rPr lang="ar-DZ" sz="2400" dirty="0" smtClean="0"/>
              <a:t/>
            </a:r>
            <a:br>
              <a:rPr lang="ar-DZ" sz="2400" dirty="0" smtClean="0"/>
            </a:br>
            <a:r>
              <a:rPr lang="ar-DZ" sz="2400" dirty="0" smtClean="0"/>
              <a:t>مُنح شهادة </a:t>
            </a:r>
            <a:r>
              <a:rPr lang="ar-DZ" sz="2400" dirty="0" err="1" smtClean="0"/>
              <a:t>الدكتوراة</a:t>
            </a:r>
            <a:r>
              <a:rPr lang="ar-DZ" sz="2400" dirty="0" smtClean="0"/>
              <a:t> الفخرية في الآداب من جامعة كشمير عام </a:t>
            </a:r>
            <a:r>
              <a:rPr lang="ar-DZ" sz="2400" dirty="0" err="1" smtClean="0"/>
              <a:t>1981م</a:t>
            </a:r>
            <a:r>
              <a:rPr lang="ar-DZ" sz="2400" dirty="0" err="1" smtClean="0"/>
              <a:t>.</a:t>
            </a:r>
            <a:r>
              <a:rPr lang="ar-DZ" sz="2400" dirty="0" smtClean="0"/>
              <a:t/>
            </a:r>
            <a:br>
              <a:rPr lang="ar-DZ" sz="2400" dirty="0" smtClean="0"/>
            </a:br>
            <a:r>
              <a:rPr lang="ar-DZ" sz="2400" dirty="0" err="1" smtClean="0"/>
              <a:t>اختيرعضواً</a:t>
            </a:r>
            <a:r>
              <a:rPr lang="ar-DZ" sz="2400" dirty="0" smtClean="0"/>
              <a:t> في المجمع الملكي لبحوث الحضارة الإسلامية </a:t>
            </a:r>
            <a:r>
              <a:rPr lang="ar-DZ" sz="2400" dirty="0" smtClean="0"/>
              <a:t>عام </a:t>
            </a:r>
            <a:r>
              <a:rPr lang="ar-DZ" sz="2400" dirty="0" err="1" smtClean="0"/>
              <a:t>1983م</a:t>
            </a:r>
            <a:r>
              <a:rPr lang="ar-DZ" sz="2400" dirty="0" smtClean="0"/>
              <a:t/>
            </a:r>
            <a:br>
              <a:rPr lang="ar-DZ" sz="2400" dirty="0" smtClean="0"/>
            </a:br>
            <a:r>
              <a:rPr lang="ar-DZ" sz="2400" dirty="0" smtClean="0"/>
              <a:t>تأسَّست رابطة الأدب الإسلامي العالمية عام </a:t>
            </a:r>
            <a:r>
              <a:rPr lang="ar-DZ" sz="2400" dirty="0" err="1" smtClean="0"/>
              <a:t>1984م</a:t>
            </a:r>
            <a:r>
              <a:rPr lang="ar-DZ" sz="2400" dirty="0" smtClean="0"/>
              <a:t> </a:t>
            </a:r>
            <a:r>
              <a:rPr lang="ar-DZ" sz="2400" dirty="0" err="1" smtClean="0"/>
              <a:t>فاختيررئيسا</a:t>
            </a:r>
            <a:r>
              <a:rPr lang="ar-DZ" sz="2400" dirty="0" smtClean="0"/>
              <a:t> عاما </a:t>
            </a:r>
            <a:r>
              <a:rPr lang="ar-DZ" sz="2400" dirty="0" err="1" smtClean="0"/>
              <a:t>لها</a:t>
            </a:r>
            <a:r>
              <a:rPr lang="ar-DZ" sz="2400" dirty="0" err="1" smtClean="0"/>
              <a:t>.</a:t>
            </a:r>
            <a:r>
              <a:rPr lang="ar-DZ" sz="2400" dirty="0" smtClean="0"/>
              <a:t/>
            </a:r>
            <a:br>
              <a:rPr lang="ar-DZ" sz="2400" dirty="0" smtClean="0"/>
            </a:br>
            <a:r>
              <a:rPr lang="ar-DZ" sz="2400" dirty="0" smtClean="0"/>
              <a:t>منح جائزة السلطان حسن </a:t>
            </a:r>
            <a:r>
              <a:rPr lang="ar-DZ" sz="2400" dirty="0" err="1" smtClean="0"/>
              <a:t>البلقية</a:t>
            </a:r>
            <a:r>
              <a:rPr lang="ar-DZ" sz="2400" dirty="0" smtClean="0"/>
              <a:t> العالمية في </a:t>
            </a:r>
            <a:r>
              <a:rPr lang="ar-DZ" sz="2400" dirty="0" err="1" smtClean="0"/>
              <a:t>موضوع </a:t>
            </a:r>
            <a:r>
              <a:rPr lang="ar-DZ" sz="2400" dirty="0" smtClean="0"/>
              <a:t>" </a:t>
            </a:r>
            <a:r>
              <a:rPr lang="ar-DZ" sz="2400" dirty="0" err="1" smtClean="0"/>
              <a:t>سيرأعلام</a:t>
            </a:r>
            <a:r>
              <a:rPr lang="ar-DZ" sz="2400" dirty="0" smtClean="0"/>
              <a:t> الفكر الإسلامي" من مركز </a:t>
            </a:r>
            <a:r>
              <a:rPr lang="ar-DZ" sz="2400" dirty="0" err="1" smtClean="0"/>
              <a:t>آكسفورد</a:t>
            </a:r>
            <a:r>
              <a:rPr lang="ar-DZ" sz="2400" dirty="0" smtClean="0"/>
              <a:t> للدراسات الإسلامية عام </a:t>
            </a:r>
            <a:r>
              <a:rPr lang="ar-DZ" sz="2400" dirty="0" err="1" smtClean="0"/>
              <a:t>1998م</a:t>
            </a:r>
            <a:r>
              <a:rPr lang="ar-DZ" sz="2400" dirty="0" smtClean="0"/>
              <a:t> </a:t>
            </a:r>
            <a:br>
              <a:rPr lang="ar-DZ" sz="2400" dirty="0" smtClean="0"/>
            </a:br>
            <a:r>
              <a:rPr lang="ar-DZ" sz="2400" dirty="0" smtClean="0"/>
              <a:t>منحه معهد الدراسات الموضوعية بالهند جائزة الإمام ولي الله </a:t>
            </a:r>
            <a:r>
              <a:rPr lang="ar-DZ" sz="2400" dirty="0" err="1" smtClean="0"/>
              <a:t>الدهلوي</a:t>
            </a:r>
            <a:r>
              <a:rPr lang="ar-DZ" sz="2400" dirty="0" smtClean="0"/>
              <a:t> </a:t>
            </a:r>
            <a:r>
              <a:rPr lang="ar-DZ" sz="2400" dirty="0" err="1" smtClean="0"/>
              <a:t>لعام1999م</a:t>
            </a:r>
            <a:r>
              <a:rPr lang="ar-DZ" sz="2400" dirty="0" smtClean="0"/>
              <a:t> - والتي تم منحها لأول </a:t>
            </a:r>
            <a:r>
              <a:rPr lang="ar-DZ" sz="2400" dirty="0" err="1" smtClean="0"/>
              <a:t>مرة </a:t>
            </a:r>
            <a:r>
              <a:rPr lang="ar-DZ" sz="2400" dirty="0" smtClean="0"/>
              <a:t>- وكان قد تقرر اختياره لهذه الجائزة في حياته ولكن وافته المنية قبل الإعلان الرسمي، وقد استلم هذه الجائزة </a:t>
            </a:r>
            <a:r>
              <a:rPr lang="ar-DZ" sz="2400" dirty="0" smtClean="0"/>
              <a:t>ابن </a:t>
            </a:r>
            <a:r>
              <a:rPr lang="ar-DZ" sz="2400" dirty="0" smtClean="0"/>
              <a:t>أخته وخليفته فضيلة الشيخ محمد الرابع الحسني </a:t>
            </a:r>
            <a:r>
              <a:rPr lang="ar-DZ" sz="2400" dirty="0" err="1" smtClean="0"/>
              <a:t>النَّدْوي</a:t>
            </a:r>
            <a:r>
              <a:rPr lang="ar-DZ" sz="2400" dirty="0" smtClean="0"/>
              <a:t> في دلهي </a:t>
            </a:r>
            <a:r>
              <a:rPr lang="ar-DZ" sz="2400" dirty="0" err="1" smtClean="0"/>
              <a:t>في7</a:t>
            </a:r>
            <a:r>
              <a:rPr lang="ar-DZ" sz="2400" dirty="0" smtClean="0"/>
              <a:t> </a:t>
            </a:r>
            <a:r>
              <a:rPr lang="ar-DZ" sz="2400" dirty="0" smtClean="0"/>
              <a:t>(</a:t>
            </a:r>
            <a:r>
              <a:rPr lang="ar-DZ" sz="2400" dirty="0" err="1" smtClean="0"/>
              <a:t>نوفمبر2000م).</a:t>
            </a:r>
            <a:endParaRPr lang="fr-FR"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3039</TotalTime>
  <Words>630</Words>
  <Application>Microsoft Office PowerPoint</Application>
  <PresentationFormat>Affichage à l'écran (4:3)</PresentationFormat>
  <Paragraphs>40</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Solstice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وفاته</vt:lpstr>
      <vt:lpstr>منهجه الفكري والدعوي</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moi</dc:creator>
  <cp:lastModifiedBy>moi</cp:lastModifiedBy>
  <cp:revision>89</cp:revision>
  <dcterms:created xsi:type="dcterms:W3CDTF">2017-02-25T07:25:33Z</dcterms:created>
  <dcterms:modified xsi:type="dcterms:W3CDTF">2017-03-05T12:54:24Z</dcterms:modified>
</cp:coreProperties>
</file>