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65"/>
  </p:notesMasterIdLst>
  <p:sldIdLst>
    <p:sldId id="256" r:id="rId2"/>
    <p:sldId id="353" r:id="rId3"/>
    <p:sldId id="356" r:id="rId4"/>
    <p:sldId id="428" r:id="rId5"/>
    <p:sldId id="429"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0" r:id="rId27"/>
    <p:sldId id="464" r:id="rId28"/>
    <p:sldId id="466" r:id="rId29"/>
    <p:sldId id="467" r:id="rId30"/>
    <p:sldId id="475" r:id="rId31"/>
    <p:sldId id="469" r:id="rId32"/>
    <p:sldId id="471" r:id="rId33"/>
    <p:sldId id="472" r:id="rId34"/>
    <p:sldId id="470" r:id="rId35"/>
    <p:sldId id="465" r:id="rId36"/>
    <p:sldId id="486" r:id="rId37"/>
    <p:sldId id="451" r:id="rId38"/>
    <p:sldId id="488" r:id="rId39"/>
    <p:sldId id="452" r:id="rId40"/>
    <p:sldId id="453" r:id="rId41"/>
    <p:sldId id="454" r:id="rId42"/>
    <p:sldId id="455" r:id="rId43"/>
    <p:sldId id="456" r:id="rId44"/>
    <p:sldId id="468" r:id="rId45"/>
    <p:sldId id="457" r:id="rId46"/>
    <p:sldId id="458" r:id="rId47"/>
    <p:sldId id="459" r:id="rId48"/>
    <p:sldId id="460" r:id="rId49"/>
    <p:sldId id="461" r:id="rId50"/>
    <p:sldId id="462" r:id="rId51"/>
    <p:sldId id="479" r:id="rId52"/>
    <p:sldId id="463" r:id="rId53"/>
    <p:sldId id="492" r:id="rId54"/>
    <p:sldId id="482" r:id="rId55"/>
    <p:sldId id="480" r:id="rId56"/>
    <p:sldId id="484" r:id="rId57"/>
    <p:sldId id="483" r:id="rId58"/>
    <p:sldId id="485" r:id="rId59"/>
    <p:sldId id="477" r:id="rId60"/>
    <p:sldId id="490" r:id="rId61"/>
    <p:sldId id="489" r:id="rId62"/>
    <p:sldId id="476" r:id="rId63"/>
    <p:sldId id="491" r:id="rId64"/>
  </p:sldIdLst>
  <p:sldSz cx="9144000" cy="6858000" type="screen4x3"/>
  <p:notesSz cx="7102475" cy="10233025"/>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FFFF99"/>
    <a:srgbClr val="00CC99"/>
    <a:srgbClr val="800000"/>
    <a:srgbClr val="0066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4" autoAdjust="0"/>
    <p:restoredTop sz="95630" autoAdjust="0"/>
  </p:normalViewPr>
  <p:slideViewPr>
    <p:cSldViewPr>
      <p:cViewPr varScale="1">
        <p:scale>
          <a:sx n="84" d="100"/>
          <a:sy n="84" d="100"/>
        </p:scale>
        <p:origin x="14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77739" cy="511651"/>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defRPr sz="1300"/>
            </a:lvl1pPr>
          </a:lstStyle>
          <a:p>
            <a:pPr>
              <a:defRPr/>
            </a:pPr>
            <a:endParaRPr lang="fr-FR"/>
          </a:p>
        </p:txBody>
      </p:sp>
      <p:sp>
        <p:nvSpPr>
          <p:cNvPr id="151555" name="Rectangle 3"/>
          <p:cNvSpPr>
            <a:spLocks noGrp="1" noChangeArrowheads="1"/>
          </p:cNvSpPr>
          <p:nvPr>
            <p:ph type="dt" idx="1"/>
          </p:nvPr>
        </p:nvSpPr>
        <p:spPr bwMode="auto">
          <a:xfrm>
            <a:off x="4024736" y="0"/>
            <a:ext cx="3077739" cy="511651"/>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r">
              <a:defRPr sz="1300"/>
            </a:lvl1pPr>
          </a:lstStyle>
          <a:p>
            <a:pPr>
              <a:defRPr/>
            </a:pPr>
            <a:endParaRPr lang="fr-FR"/>
          </a:p>
        </p:txBody>
      </p:sp>
      <p:sp>
        <p:nvSpPr>
          <p:cNvPr id="64516" name="Rectangle 4"/>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p:spPr>
      </p:sp>
      <p:sp>
        <p:nvSpPr>
          <p:cNvPr id="151557" name="Rectangle 5"/>
          <p:cNvSpPr>
            <a:spLocks noGrp="1" noChangeArrowheads="1"/>
          </p:cNvSpPr>
          <p:nvPr>
            <p:ph type="body" sz="quarter" idx="3"/>
          </p:nvPr>
        </p:nvSpPr>
        <p:spPr bwMode="auto">
          <a:xfrm>
            <a:off x="946997" y="4860687"/>
            <a:ext cx="5208482" cy="4604861"/>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51558" name="Rectangle 6"/>
          <p:cNvSpPr>
            <a:spLocks noGrp="1" noChangeArrowheads="1"/>
          </p:cNvSpPr>
          <p:nvPr>
            <p:ph type="ftr" sz="quarter" idx="4"/>
          </p:nvPr>
        </p:nvSpPr>
        <p:spPr bwMode="auto">
          <a:xfrm>
            <a:off x="0" y="9721374"/>
            <a:ext cx="3077739" cy="511651"/>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defRPr sz="1300"/>
            </a:lvl1pPr>
          </a:lstStyle>
          <a:p>
            <a:pPr>
              <a:defRPr/>
            </a:pPr>
            <a:endParaRPr lang="fr-FR"/>
          </a:p>
        </p:txBody>
      </p:sp>
      <p:sp>
        <p:nvSpPr>
          <p:cNvPr id="151559" name="Rectangle 7"/>
          <p:cNvSpPr>
            <a:spLocks noGrp="1" noChangeArrowheads="1"/>
          </p:cNvSpPr>
          <p:nvPr>
            <p:ph type="sldNum" sz="quarter" idx="5"/>
          </p:nvPr>
        </p:nvSpPr>
        <p:spPr bwMode="auto">
          <a:xfrm>
            <a:off x="4024736" y="9721374"/>
            <a:ext cx="3077739" cy="511651"/>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r">
              <a:defRPr sz="1300"/>
            </a:lvl1pPr>
          </a:lstStyle>
          <a:p>
            <a:pPr>
              <a:defRPr/>
            </a:pPr>
            <a:fld id="{A9A8152A-ACB0-4315-9445-3C39EAEBA818}" type="slidenum">
              <a:rPr lang="fr-FR"/>
              <a:pPr>
                <a:defRPr/>
              </a:pPr>
              <a:t>‹N°›</a:t>
            </a:fld>
            <a:endParaRPr lang="fr-FR"/>
          </a:p>
        </p:txBody>
      </p:sp>
    </p:spTree>
    <p:extLst>
      <p:ext uri="{BB962C8B-B14F-4D97-AF65-F5344CB8AC3E}">
        <p14:creationId xmlns:p14="http://schemas.microsoft.com/office/powerpoint/2010/main" val="2082893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fr-FR"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fr-FR"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fr-FR"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fr-FR"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endParaRPr>
              </a:p>
            </p:txBody>
          </p:sp>
        </p:grpSp>
      </p:grpSp>
      <p:sp>
        <p:nvSpPr>
          <p:cNvPr id="7272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fr-FR"/>
              <a:t>Cliquez pour modifier le style du titre</a:t>
            </a:r>
          </a:p>
        </p:txBody>
      </p:sp>
      <p:sp>
        <p:nvSpPr>
          <p:cNvPr id="7272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fr-FR"/>
              <a:t>Cliquez pour modifier le style des sous-titres du masque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fr-FR"/>
          </a:p>
        </p:txBody>
      </p:sp>
      <p:sp>
        <p:nvSpPr>
          <p:cNvPr id="19" name="Rectangle 17"/>
          <p:cNvSpPr>
            <a:spLocks noGrp="1" noChangeArrowheads="1"/>
          </p:cNvSpPr>
          <p:nvPr>
            <p:ph type="ftr" sz="quarter" idx="11"/>
          </p:nvPr>
        </p:nvSpPr>
        <p:spPr/>
        <p:txBody>
          <a:bodyPr/>
          <a:lstStyle>
            <a:lvl1pPr>
              <a:defRPr/>
            </a:lvl1pPr>
          </a:lstStyle>
          <a:p>
            <a:pPr>
              <a:defRPr/>
            </a:pPr>
            <a:endParaRPr lang="fr-FR"/>
          </a:p>
        </p:txBody>
      </p:sp>
      <p:sp>
        <p:nvSpPr>
          <p:cNvPr id="20" name="Rectangle 18"/>
          <p:cNvSpPr>
            <a:spLocks noGrp="1" noChangeArrowheads="1"/>
          </p:cNvSpPr>
          <p:nvPr>
            <p:ph type="sldNum" sz="quarter" idx="12"/>
          </p:nvPr>
        </p:nvSpPr>
        <p:spPr/>
        <p:txBody>
          <a:bodyPr/>
          <a:lstStyle>
            <a:lvl1pPr>
              <a:defRPr/>
            </a:lvl1pPr>
          </a:lstStyle>
          <a:p>
            <a:pPr>
              <a:defRPr/>
            </a:pPr>
            <a:fld id="{D2F899DF-C389-4CB3-A2C8-A0F8B5108C41}"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32094BC1-D759-4520-8CCE-9AA5C27E1A73}"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A11B4B67-40B6-4573-833C-B17F5F592DBF}"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2F3AA059-4D72-4047-8946-1BCF87FA5A96}"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3488DCD1-6E20-4F7F-B190-EE3DFBA2A210}"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F3581A1D-10E4-48E7-8413-2E9D5AE3A741}"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ftr" sz="quarter"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32A5E071-C6DE-4078-8BF1-9EEFD5AA3F54}" type="slidenum">
              <a:rPr lang="fr-FR"/>
              <a:pPr>
                <a:defRPr/>
              </a:pPr>
              <a:t>‹N°›</a:t>
            </a:fld>
            <a:endParaRPr lang="fr-FR"/>
          </a:p>
        </p:txBody>
      </p:sp>
      <p:sp>
        <p:nvSpPr>
          <p:cNvPr id="9"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2C1ABB7A-41DD-4690-AFF5-DCDCD5BDACF8}" type="slidenum">
              <a:rPr lang="fr-FR"/>
              <a:pPr>
                <a:defRPr/>
              </a:pPr>
              <a:t>‹N°›</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DC32A254-CF0F-493E-9E47-07A9BC618B70}" type="slidenum">
              <a:rPr lang="fr-FR"/>
              <a:pPr>
                <a:defRPr/>
              </a:pPr>
              <a:t>‹N°›</a:t>
            </a:fld>
            <a:endParaRPr lang="fr-FR"/>
          </a:p>
        </p:txBody>
      </p:sp>
      <p:sp>
        <p:nvSpPr>
          <p:cNvPr id="4"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FE4C6DE6-AA88-4BCC-AE54-A156AC1FF65D}"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C6BF1E0C-9B2D-448D-8771-2AD6D1A1364A}"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fr-FR"/>
          </a:p>
        </p:txBody>
      </p:sp>
      <p:sp>
        <p:nvSpPr>
          <p:cNvPr id="7168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EF80000A-5C76-4FB2-8FAF-C8FB386F0481}" type="slidenum">
              <a:rPr lang="fr-FR"/>
              <a:pPr>
                <a:defRPr/>
              </a:pPr>
              <a:t>‹N°›</a:t>
            </a:fld>
            <a:endParaRPr lang="fr-FR"/>
          </a:p>
        </p:txBody>
      </p:sp>
      <p:grpSp>
        <p:nvGrpSpPr>
          <p:cNvPr id="1028" name="Group 4"/>
          <p:cNvGrpSpPr>
            <a:grpSpLocks/>
          </p:cNvGrpSpPr>
          <p:nvPr/>
        </p:nvGrpSpPr>
        <p:grpSpPr bwMode="auto">
          <a:xfrm>
            <a:off x="0" y="0"/>
            <a:ext cx="9144000" cy="546100"/>
            <a:chOff x="0" y="0"/>
            <a:chExt cx="5760" cy="344"/>
          </a:xfrm>
        </p:grpSpPr>
        <p:sp>
          <p:nvSpPr>
            <p:cNvPr id="7168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fr-FR" sz="2400">
                <a:latin typeface="Times New Roman" pitchFamily="18" charset="0"/>
              </a:endParaRPr>
            </a:p>
          </p:txBody>
        </p:sp>
        <p:sp>
          <p:nvSpPr>
            <p:cNvPr id="7168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fr-FR" sz="2400">
                <a:latin typeface="Times New Roman" pitchFamily="18" charset="0"/>
              </a:endParaRPr>
            </a:p>
          </p:txBody>
        </p:sp>
        <p:sp>
          <p:nvSpPr>
            <p:cNvPr id="7168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fr-FR">
                <a:solidFill>
                  <a:schemeClr val="hlink"/>
                </a:solidFill>
              </a:endParaRPr>
            </a:p>
          </p:txBody>
        </p:sp>
        <p:sp>
          <p:nvSpPr>
            <p:cNvPr id="7168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fr-FR">
                <a:solidFill>
                  <a:schemeClr val="hlink"/>
                </a:solidFill>
              </a:endParaRPr>
            </a:p>
          </p:txBody>
        </p:sp>
        <p:sp>
          <p:nvSpPr>
            <p:cNvPr id="7168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fr-FR">
                <a:solidFill>
                  <a:schemeClr val="accent2"/>
                </a:solidFill>
              </a:endParaRPr>
            </a:p>
          </p:txBody>
        </p:sp>
        <p:sp>
          <p:nvSpPr>
            <p:cNvPr id="7169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fr-FR">
                <a:solidFill>
                  <a:schemeClr val="hlink"/>
                </a:solidFill>
              </a:endParaRPr>
            </a:p>
          </p:txBody>
        </p:sp>
        <p:sp>
          <p:nvSpPr>
            <p:cNvPr id="7169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fr-FR" sz="2400">
                <a:latin typeface="Times New Roman" pitchFamily="18" charset="0"/>
              </a:endParaRPr>
            </a:p>
          </p:txBody>
        </p:sp>
        <p:sp>
          <p:nvSpPr>
            <p:cNvPr id="7169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fr-FR">
                <a:solidFill>
                  <a:schemeClr val="accent2"/>
                </a:solidFill>
              </a:endParaRPr>
            </a:p>
          </p:txBody>
        </p:sp>
        <p:sp>
          <p:nvSpPr>
            <p:cNvPr id="7169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fr-FR">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169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3783"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png"/><Relationship Id="rId7"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7.jpeg"/></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58.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image" Target="../media/image87.jpeg"/></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71802" y="2143116"/>
            <a:ext cx="5500726" cy="2000264"/>
          </a:xfrm>
        </p:spPr>
        <p:txBody>
          <a:bodyPr/>
          <a:lstStyle/>
          <a:p>
            <a:pPr>
              <a:lnSpc>
                <a:spcPct val="90000"/>
              </a:lnSpc>
            </a:pPr>
            <a:r>
              <a:rPr lang="fr-FR"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Infrastructure Mobile</a:t>
            </a:r>
            <a:br>
              <a:rPr lang="fr-FR"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endParaRPr lang="fr-FR" sz="4400" dirty="0" smtClean="0">
              <a:effectLst>
                <a:outerShdw blurRad="50800" dist="38100" dir="8100000" algn="tr" rotWithShape="0">
                  <a:srgbClr val="00B050">
                    <a:alpha val="83000"/>
                  </a:srgbClr>
                </a:outerShdw>
                <a:reflection blurRad="6350" stA="55000" endA="300" endPos="45500" dir="5400000" sy="-100000" algn="bl" rotWithShape="0"/>
              </a:effectLst>
            </a:endParaRPr>
          </a:p>
        </p:txBody>
      </p:sp>
      <p:sp>
        <p:nvSpPr>
          <p:cNvPr id="3075" name="Text Box 6"/>
          <p:cNvSpPr txBox="1">
            <a:spLocks noChangeArrowheads="1"/>
          </p:cNvSpPr>
          <p:nvPr/>
        </p:nvSpPr>
        <p:spPr bwMode="auto">
          <a:xfrm>
            <a:off x="6588946" y="4214818"/>
            <a:ext cx="2500426" cy="461665"/>
          </a:xfrm>
          <a:prstGeom prst="rect">
            <a:avLst/>
          </a:prstGeom>
          <a:noFill/>
          <a:ln w="9525">
            <a:noFill/>
            <a:miter lim="800000"/>
            <a:headEnd/>
            <a:tailEnd/>
          </a:ln>
        </p:spPr>
        <p:txBody>
          <a:bodyPr wrap="square">
            <a:spAutoFit/>
          </a:bodyPr>
          <a:lstStyle/>
          <a:p>
            <a:pPr algn="ctr">
              <a:spcBef>
                <a:spcPct val="50000"/>
              </a:spcBef>
              <a:defRPr/>
            </a:pPr>
            <a:r>
              <a:rPr lang="fr-FR" sz="2400" dirty="0" smtClean="0">
                <a:ln w="12700">
                  <a:solidFill>
                    <a:schemeClr val="tx2">
                      <a:satMod val="155000"/>
                    </a:schemeClr>
                  </a:solidFill>
                  <a:prstDash val="solid"/>
                </a:ln>
                <a:latin typeface="Segoe UI" pitchFamily="34" charset="0"/>
                <a:cs typeface="Segoe UI" pitchFamily="34" charset="0"/>
              </a:rPr>
              <a:t>3L Informatique </a:t>
            </a:r>
            <a:endParaRPr lang="fr-FR" sz="2400" dirty="0">
              <a:ln w="12700">
                <a:solidFill>
                  <a:schemeClr val="tx2">
                    <a:satMod val="155000"/>
                  </a:schemeClr>
                </a:solidFill>
                <a:prstDash val="solid"/>
              </a:ln>
              <a:latin typeface="Segoe UI" pitchFamily="34" charset="0"/>
              <a:cs typeface="Segoe UI" pitchFamily="34" charset="0"/>
            </a:endParaRPr>
          </a:p>
        </p:txBody>
      </p:sp>
      <p:sp>
        <p:nvSpPr>
          <p:cNvPr id="3076" name="Text Box 9"/>
          <p:cNvSpPr txBox="1">
            <a:spLocks noChangeArrowheads="1"/>
          </p:cNvSpPr>
          <p:nvPr/>
        </p:nvSpPr>
        <p:spPr bwMode="auto">
          <a:xfrm>
            <a:off x="2124075" y="0"/>
            <a:ext cx="7019925" cy="830263"/>
          </a:xfrm>
          <a:prstGeom prst="rect">
            <a:avLst/>
          </a:prstGeom>
          <a:solidFill>
            <a:schemeClr val="folHlink"/>
          </a:solidFill>
          <a:ln w="9525">
            <a:noFill/>
            <a:miter lim="800000"/>
            <a:headEnd/>
            <a:tailEnd/>
          </a:ln>
        </p:spPr>
        <p:txBody>
          <a:bodyPr>
            <a:spAutoFit/>
          </a:bodyPr>
          <a:lstStyle/>
          <a:p>
            <a:pPr algn="ctr">
              <a:spcBef>
                <a:spcPct val="50000"/>
              </a:spcBef>
            </a:pPr>
            <a:r>
              <a:rPr lang="fr-FR" sz="2400" b="1" dirty="0">
                <a:solidFill>
                  <a:schemeClr val="bg2"/>
                </a:solidFill>
              </a:rPr>
              <a:t>Université, </a:t>
            </a:r>
            <a:r>
              <a:rPr lang="fr-FR" sz="2400" b="1" dirty="0" err="1">
                <a:solidFill>
                  <a:schemeClr val="bg2"/>
                </a:solidFill>
              </a:rPr>
              <a:t>chahid</a:t>
            </a:r>
            <a:r>
              <a:rPr lang="fr-FR" sz="2400" b="1">
                <a:solidFill>
                  <a:schemeClr val="bg2"/>
                </a:solidFill>
              </a:rPr>
              <a:t> Hamma Lakhdar d’El Oued</a:t>
            </a:r>
            <a:br>
              <a:rPr lang="fr-FR" sz="2400" b="1">
                <a:solidFill>
                  <a:schemeClr val="bg2"/>
                </a:solidFill>
              </a:rPr>
            </a:br>
            <a:r>
              <a:rPr lang="fr-FR" sz="2400" b="1">
                <a:solidFill>
                  <a:schemeClr val="bg2"/>
                </a:solidFill>
              </a:rPr>
              <a:t> Département d'Informatique</a:t>
            </a:r>
          </a:p>
        </p:txBody>
      </p:sp>
      <p:sp>
        <p:nvSpPr>
          <p:cNvPr id="3077" name="Text Box 10"/>
          <p:cNvSpPr txBox="1">
            <a:spLocks noChangeArrowheads="1"/>
          </p:cNvSpPr>
          <p:nvPr/>
        </p:nvSpPr>
        <p:spPr bwMode="auto">
          <a:xfrm>
            <a:off x="2736609" y="6474154"/>
            <a:ext cx="6392877" cy="369332"/>
          </a:xfrm>
          <a:prstGeom prst="rect">
            <a:avLst/>
          </a:prstGeom>
          <a:noFill/>
          <a:ln w="9525">
            <a:noFill/>
            <a:miter lim="800000"/>
            <a:headEnd/>
            <a:tailEnd/>
          </a:ln>
        </p:spPr>
        <p:txBody>
          <a:bodyPr wrap="square">
            <a:spAutoFit/>
          </a:bodyPr>
          <a:lstStyle/>
          <a:p>
            <a:pPr algn="r">
              <a:spcBef>
                <a:spcPct val="50000"/>
              </a:spcBef>
            </a:pPr>
            <a:r>
              <a:rPr lang="fr-FR" b="1" dirty="0" smtClean="0">
                <a:solidFill>
                  <a:schemeClr val="bg2"/>
                </a:solidFill>
              </a:rPr>
              <a:t>2017-2018                            </a:t>
            </a:r>
            <a:r>
              <a:rPr lang="fr-FR" b="1" dirty="0" smtClean="0">
                <a:latin typeface="Times New Roman" pitchFamily="18" charset="0"/>
                <a:cs typeface="Times New Roman" pitchFamily="18" charset="0"/>
              </a:rPr>
              <a:t>M.  </a:t>
            </a:r>
            <a:r>
              <a:rPr lang="fr-FR" b="1" dirty="0">
                <a:latin typeface="Times New Roman" pitchFamily="18" charset="0"/>
                <a:cs typeface="Times New Roman" pitchFamily="18" charset="0"/>
              </a:rPr>
              <a:t>K. </a:t>
            </a:r>
            <a:r>
              <a:rPr lang="fr-FR" b="1" dirty="0" err="1">
                <a:latin typeface="Times New Roman" pitchFamily="18" charset="0"/>
                <a:cs typeface="Times New Roman" pitchFamily="18" charset="0"/>
              </a:rPr>
              <a:t>Mohib</a:t>
            </a:r>
            <a:r>
              <a:rPr lang="fr-FR" b="1" dirty="0">
                <a:latin typeface="Times New Roman" pitchFamily="18" charset="0"/>
                <a:cs typeface="Times New Roman" pitchFamily="18" charset="0"/>
              </a:rPr>
              <a:t> E</a:t>
            </a:r>
            <a:r>
              <a:rPr lang="fr-FR" b="1" dirty="0" smtClean="0">
                <a:latin typeface="Times New Roman" pitchFamily="18" charset="0"/>
                <a:cs typeface="Times New Roman" pitchFamily="18" charset="0"/>
              </a:rPr>
              <a:t>ddine</a:t>
            </a:r>
            <a:endParaRPr lang="es-ES" b="1" dirty="0">
              <a:latin typeface="Times New Roman" pitchFamily="18" charset="0"/>
              <a:cs typeface="Times New Roman" pitchFamily="18" charset="0"/>
            </a:endParaRPr>
          </a:p>
        </p:txBody>
      </p:sp>
      <p:pic>
        <p:nvPicPr>
          <p:cNvPr id="7" name="Image 6" descr="logo.png"/>
          <p:cNvPicPr>
            <a:picLocks noChangeAspect="1"/>
          </p:cNvPicPr>
          <p:nvPr/>
        </p:nvPicPr>
        <p:blipFill>
          <a:blip r:embed="rId2"/>
          <a:stretch>
            <a:fillRect/>
          </a:stretch>
        </p:blipFill>
        <p:spPr>
          <a:xfrm>
            <a:off x="285749" y="214313"/>
            <a:ext cx="1425751" cy="1357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3388846" y="942052"/>
            <a:ext cx="5214974" cy="707886"/>
          </a:xfrm>
          <a:prstGeom prst="rect">
            <a:avLst/>
          </a:prstGeom>
        </p:spPr>
        <p:txBody>
          <a:bodyPr wrap="square">
            <a:spAutoFit/>
          </a:bodyPr>
          <a:lstStyle/>
          <a:p>
            <a:pPr algn="ctr">
              <a:spcBef>
                <a:spcPct val="50000"/>
              </a:spcBef>
              <a:defRPr/>
            </a:pPr>
            <a:r>
              <a:rPr lang="fr-FR" sz="4000" b="1" dirty="0">
                <a:ln w="900" cmpd="sng">
                  <a:solidFill>
                    <a:srgbClr val="FFFF99">
                      <a:alpha val="55000"/>
                    </a:srgbClr>
                  </a:solidFill>
                  <a:prstDash val="solid"/>
                </a:ln>
                <a:effectLst>
                  <a:innerShdw blurRad="101600" dist="76200" dir="5400000">
                    <a:schemeClr val="accent1">
                      <a:satMod val="190000"/>
                      <a:tint val="100000"/>
                      <a:alpha val="74000"/>
                    </a:schemeClr>
                  </a:innerShdw>
                </a:effectLst>
                <a:latin typeface="Segoe UI" pitchFamily="34" charset="0"/>
                <a:cs typeface="Segoe UI" pitchFamily="34" charset="0"/>
              </a:rPr>
              <a:t>A</a:t>
            </a:r>
            <a:r>
              <a:rPr lang="fr-FR" sz="4000" b="1" dirty="0">
                <a:ln w="900" cmpd="sng">
                  <a:solidFill>
                    <a:srgbClr val="FFFF99">
                      <a:alpha val="55000"/>
                    </a:srgbClr>
                  </a:solidFill>
                  <a:prstDash val="solid"/>
                </a:ln>
                <a:solidFill>
                  <a:srgbClr val="00CC99"/>
                </a:solidFill>
                <a:effectLst>
                  <a:innerShdw blurRad="101600" dist="76200" dir="5400000">
                    <a:schemeClr val="accent1">
                      <a:satMod val="190000"/>
                      <a:tint val="100000"/>
                      <a:alpha val="74000"/>
                    </a:schemeClr>
                  </a:innerShdw>
                </a:effectLst>
                <a:latin typeface="Segoe UI" pitchFamily="34" charset="0"/>
                <a:cs typeface="Segoe UI" pitchFamily="34" charset="0"/>
              </a:rPr>
              <a:t>pplications</a:t>
            </a:r>
            <a:r>
              <a:rPr lang="fr-FR" sz="4000" b="1" dirty="0">
                <a:ln w="900" cmpd="sng">
                  <a:solidFill>
                    <a:srgbClr val="FFFF99">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egoe UI" pitchFamily="34" charset="0"/>
                <a:cs typeface="Segoe UI" pitchFamily="34" charset="0"/>
              </a:rPr>
              <a:t> </a:t>
            </a:r>
            <a:r>
              <a:rPr lang="fr-FR" sz="4000" b="1" dirty="0">
                <a:ln w="900" cmpd="sng">
                  <a:solidFill>
                    <a:srgbClr val="FFFF99">
                      <a:alpha val="55000"/>
                    </a:srgbClr>
                  </a:solidFill>
                  <a:prstDash val="solid"/>
                </a:ln>
                <a:effectLst>
                  <a:innerShdw blurRad="101600" dist="76200" dir="5400000">
                    <a:schemeClr val="accent1">
                      <a:satMod val="190000"/>
                      <a:tint val="100000"/>
                      <a:alpha val="74000"/>
                    </a:schemeClr>
                  </a:innerShdw>
                </a:effectLst>
                <a:latin typeface="Segoe UI" pitchFamily="34" charset="0"/>
                <a:cs typeface="Segoe UI" pitchFamily="34" charset="0"/>
              </a:rPr>
              <a:t>M</a:t>
            </a:r>
            <a:r>
              <a:rPr lang="fr-FR" sz="4000" b="1" dirty="0">
                <a:ln w="900" cmpd="sng">
                  <a:solidFill>
                    <a:srgbClr val="FFFF99">
                      <a:alpha val="55000"/>
                    </a:srgbClr>
                  </a:solidFill>
                  <a:prstDash val="solid"/>
                </a:ln>
                <a:solidFill>
                  <a:srgbClr val="00CC99"/>
                </a:solidFill>
                <a:effectLst>
                  <a:innerShdw blurRad="101600" dist="76200" dir="5400000">
                    <a:schemeClr val="accent1">
                      <a:satMod val="190000"/>
                      <a:tint val="100000"/>
                      <a:alpha val="74000"/>
                    </a:schemeClr>
                  </a:innerShdw>
                </a:effectLst>
                <a:latin typeface="Segoe UI" pitchFamily="34" charset="0"/>
                <a:cs typeface="Segoe UI" pitchFamily="34" charset="0"/>
              </a:rPr>
              <a:t>obiles</a:t>
            </a:r>
            <a:endParaRPr lang="fr-FR" sz="4000" b="1" u="sng" dirty="0">
              <a:ln w="900" cmpd="sng">
                <a:solidFill>
                  <a:srgbClr val="FFFF99">
                    <a:alpha val="55000"/>
                  </a:srgbClr>
                </a:solidFill>
                <a:prstDash val="solid"/>
              </a:ln>
              <a:solidFill>
                <a:srgbClr val="00CC99"/>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r>
              <a:rPr lang="fr-FR" sz="3600" b="1" kern="1200" dirty="0" smtClean="0">
                <a:solidFill>
                  <a:srgbClr val="0070C0"/>
                </a:solidFill>
                <a:latin typeface="Times New Roman" pitchFamily="18" charset="0"/>
                <a:cs typeface="Times New Roman" pitchFamily="18" charset="0"/>
              </a:rPr>
              <a:t>L'évolution des appareils</a:t>
            </a:r>
            <a:endParaRPr lang="fr-FR" sz="36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10</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1" y="1071546"/>
            <a:ext cx="9143999" cy="3816429"/>
          </a:xfrm>
          <a:prstGeom prst="rect">
            <a:avLst/>
          </a:prstGeom>
        </p:spPr>
        <p:txBody>
          <a:bodyPr wrap="square">
            <a:spAutoFit/>
          </a:bodyPr>
          <a:lstStyle/>
          <a:p>
            <a:pPr algn="just">
              <a:buFont typeface="Arial" pitchFamily="34" charset="0"/>
              <a:buChar char="•"/>
            </a:pPr>
            <a:r>
              <a:rPr lang="fr-FR" sz="2400" b="1" dirty="0" smtClean="0"/>
              <a:t> </a:t>
            </a:r>
            <a:r>
              <a:rPr lang="fr-FR" sz="2400" b="1" u="sng" dirty="0" smtClean="0">
                <a:solidFill>
                  <a:srgbClr val="C00000"/>
                </a:solidFill>
              </a:rPr>
              <a:t>3 ème génération (1998–2008): </a:t>
            </a:r>
          </a:p>
          <a:p>
            <a:pPr algn="just">
              <a:buFont typeface="Arial" pitchFamily="34" charset="0"/>
              <a:buChar char="•"/>
            </a:pPr>
            <a:r>
              <a:rPr lang="fr-FR" sz="2400" b="1" dirty="0" smtClean="0">
                <a:solidFill>
                  <a:srgbClr val="C00000"/>
                </a:solidFill>
              </a:rPr>
              <a:t> </a:t>
            </a:r>
            <a:r>
              <a:rPr lang="fr-FR" sz="2400" dirty="0" smtClean="0"/>
              <a:t>en plus de services </a:t>
            </a:r>
            <a:r>
              <a:rPr lang="fr-FR" sz="2400" dirty="0" smtClean="0">
                <a:solidFill>
                  <a:srgbClr val="0070C0"/>
                </a:solidFill>
              </a:rPr>
              <a:t>des appels vocaux </a:t>
            </a:r>
            <a:r>
              <a:rPr lang="fr-FR" sz="2400" dirty="0" smtClean="0"/>
              <a:t>et </a:t>
            </a:r>
            <a:r>
              <a:rPr lang="fr-FR" sz="2400" dirty="0" smtClean="0">
                <a:solidFill>
                  <a:srgbClr val="0070C0"/>
                </a:solidFill>
              </a:rPr>
              <a:t>d’envoie des messages texte</a:t>
            </a:r>
          </a:p>
          <a:p>
            <a:pPr algn="just"/>
            <a:endParaRPr lang="fr-FR" sz="1200" dirty="0" smtClean="0"/>
          </a:p>
          <a:p>
            <a:pPr algn="just">
              <a:buFont typeface="Arial" pitchFamily="34" charset="0"/>
              <a:buChar char="•"/>
            </a:pPr>
            <a:r>
              <a:rPr lang="fr-FR" sz="2400" dirty="0" smtClean="0"/>
              <a:t> téléphones mobiles ont eu aussi une variété d'applications et de services Comme:</a:t>
            </a:r>
          </a:p>
          <a:p>
            <a:pPr algn="just"/>
            <a:endParaRPr lang="fr-FR" sz="1100" dirty="0" smtClean="0"/>
          </a:p>
          <a:p>
            <a:pPr algn="just"/>
            <a:r>
              <a:rPr lang="fr-FR" sz="2400" dirty="0" smtClean="0"/>
              <a:t>- </a:t>
            </a:r>
            <a:r>
              <a:rPr lang="fr-FR" sz="2200" dirty="0" smtClean="0">
                <a:solidFill>
                  <a:srgbClr val="0070C0"/>
                </a:solidFill>
              </a:rPr>
              <a:t>écouter de la musique</a:t>
            </a:r>
          </a:p>
          <a:p>
            <a:pPr algn="just"/>
            <a:r>
              <a:rPr lang="fr-FR" sz="2200" dirty="0" smtClean="0"/>
              <a:t>- </a:t>
            </a:r>
            <a:r>
              <a:rPr lang="fr-FR" sz="2200" dirty="0" smtClean="0">
                <a:solidFill>
                  <a:srgbClr val="0070C0"/>
                </a:solidFill>
              </a:rPr>
              <a:t>et prendre des photos</a:t>
            </a:r>
            <a:r>
              <a:rPr lang="fr-FR" sz="2200" dirty="0" smtClean="0"/>
              <a:t>, </a:t>
            </a:r>
          </a:p>
          <a:p>
            <a:pPr algn="just"/>
            <a:r>
              <a:rPr lang="fr-FR" sz="2200" dirty="0" smtClean="0"/>
              <a:t>- </a:t>
            </a:r>
            <a:r>
              <a:rPr lang="fr-FR" sz="2200" dirty="0" smtClean="0">
                <a:solidFill>
                  <a:srgbClr val="0070C0"/>
                </a:solidFill>
              </a:rPr>
              <a:t>et introduit l'utilisation de l'Internet sur un téléphone</a:t>
            </a:r>
            <a:r>
              <a:rPr lang="fr-FR" sz="2400" dirty="0" smtClean="0"/>
              <a:t>.</a:t>
            </a:r>
          </a:p>
          <a:p>
            <a:pPr algn="just">
              <a:buFont typeface="Arial" pitchFamily="34" charset="0"/>
              <a:buChar char="•"/>
            </a:pPr>
            <a:endParaRPr lang="fr-FR" sz="2400" dirty="0"/>
          </a:p>
        </p:txBody>
      </p:sp>
      <p:pic>
        <p:nvPicPr>
          <p:cNvPr id="13" name="Picture 2"/>
          <p:cNvPicPr>
            <a:picLocks noChangeAspect="1" noChangeArrowheads="1"/>
          </p:cNvPicPr>
          <p:nvPr/>
        </p:nvPicPr>
        <p:blipFill>
          <a:blip r:embed="rId3"/>
          <a:srcRect/>
          <a:stretch>
            <a:fillRect/>
          </a:stretch>
        </p:blipFill>
        <p:spPr bwMode="auto">
          <a:xfrm>
            <a:off x="7643834" y="3000372"/>
            <a:ext cx="1500166" cy="3288882"/>
          </a:xfrm>
          <a:prstGeom prst="rect">
            <a:avLst/>
          </a:prstGeom>
          <a:noFill/>
          <a:ln w="9525">
            <a:noFill/>
            <a:miter lim="800000"/>
            <a:headEnd/>
            <a:tailEnd/>
          </a:ln>
          <a:effectLst/>
        </p:spPr>
      </p:pic>
      <p:sp>
        <p:nvSpPr>
          <p:cNvPr id="14" name="Rectangle 13"/>
          <p:cNvSpPr/>
          <p:nvPr/>
        </p:nvSpPr>
        <p:spPr>
          <a:xfrm>
            <a:off x="0" y="4748767"/>
            <a:ext cx="7643834" cy="1323439"/>
          </a:xfrm>
          <a:prstGeom prst="rect">
            <a:avLst/>
          </a:prstGeom>
        </p:spPr>
        <p:txBody>
          <a:bodyPr wrap="square">
            <a:spAutoFit/>
          </a:bodyPr>
          <a:lstStyle/>
          <a:p>
            <a:pPr algn="just">
              <a:buFont typeface="Arial" pitchFamily="34" charset="0"/>
              <a:buChar char="•"/>
            </a:pPr>
            <a:r>
              <a:rPr lang="fr-FR" sz="2000" dirty="0" smtClean="0"/>
              <a:t> avec l’évolution de réseaux </a:t>
            </a:r>
            <a:r>
              <a:rPr lang="fr-FR" sz="2000" b="1" dirty="0" smtClean="0">
                <a:solidFill>
                  <a:srgbClr val="0070C0"/>
                </a:solidFill>
              </a:rPr>
              <a:t>2.5G « </a:t>
            </a:r>
            <a:r>
              <a:rPr lang="fr-FR" sz="2000" b="1" dirty="0" smtClean="0">
                <a:solidFill>
                  <a:srgbClr val="C00000"/>
                </a:solidFill>
              </a:rPr>
              <a:t>GPRS (General </a:t>
            </a:r>
            <a:r>
              <a:rPr lang="fr-FR" sz="2000" b="1" dirty="0" err="1" smtClean="0">
                <a:solidFill>
                  <a:srgbClr val="C00000"/>
                </a:solidFill>
              </a:rPr>
              <a:t>Packet</a:t>
            </a:r>
            <a:r>
              <a:rPr lang="fr-FR" sz="2000" b="1" dirty="0" smtClean="0">
                <a:solidFill>
                  <a:srgbClr val="C00000"/>
                </a:solidFill>
              </a:rPr>
              <a:t> Radio Service) », </a:t>
            </a:r>
            <a:r>
              <a:rPr lang="fr-FR" sz="2000" dirty="0" smtClean="0"/>
              <a:t>des services de données à </a:t>
            </a:r>
            <a:r>
              <a:rPr lang="fr-FR" sz="2000" b="1" dirty="0" smtClean="0">
                <a:solidFill>
                  <a:srgbClr val="C00000"/>
                </a:solidFill>
              </a:rPr>
              <a:t>commutation de paquets (</a:t>
            </a:r>
            <a:r>
              <a:rPr lang="fr-FR" sz="2000" b="1" dirty="0" err="1" smtClean="0">
                <a:solidFill>
                  <a:srgbClr val="C00000"/>
                </a:solidFill>
              </a:rPr>
              <a:t>packet</a:t>
            </a:r>
            <a:r>
              <a:rPr lang="fr-FR" sz="2000" b="1" dirty="0" smtClean="0">
                <a:solidFill>
                  <a:srgbClr val="C00000"/>
                </a:solidFill>
              </a:rPr>
              <a:t>-</a:t>
            </a:r>
            <a:r>
              <a:rPr lang="fr-FR" sz="2000" b="1" dirty="0" err="1" smtClean="0">
                <a:solidFill>
                  <a:srgbClr val="C00000"/>
                </a:solidFill>
              </a:rPr>
              <a:t>switched</a:t>
            </a:r>
            <a:r>
              <a:rPr lang="fr-FR" sz="2000" b="1" dirty="0" smtClean="0">
                <a:solidFill>
                  <a:srgbClr val="C00000"/>
                </a:solidFill>
              </a:rPr>
              <a:t> data services)</a:t>
            </a:r>
            <a:r>
              <a:rPr lang="fr-FR" sz="2000" dirty="0" smtClean="0"/>
              <a:t> ont été utilisés.</a:t>
            </a:r>
          </a:p>
          <a:p>
            <a:pPr algn="just"/>
            <a:endParaRPr lang="fr-FR"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r>
              <a:rPr lang="fr-FR" sz="3600" b="1" kern="1200" dirty="0" smtClean="0">
                <a:solidFill>
                  <a:srgbClr val="0070C0"/>
                </a:solidFill>
                <a:latin typeface="Times New Roman" pitchFamily="18" charset="0"/>
                <a:cs typeface="Times New Roman" pitchFamily="18" charset="0"/>
              </a:rPr>
              <a:t>L'évolution des appareils</a:t>
            </a:r>
            <a:endParaRPr lang="fr-FR" sz="36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11</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Picture 2"/>
          <p:cNvPicPr>
            <a:picLocks noChangeAspect="1" noChangeArrowheads="1"/>
          </p:cNvPicPr>
          <p:nvPr/>
        </p:nvPicPr>
        <p:blipFill>
          <a:blip r:embed="rId3" cstate="print"/>
          <a:srcRect/>
          <a:stretch>
            <a:fillRect/>
          </a:stretch>
        </p:blipFill>
        <p:spPr bwMode="auto">
          <a:xfrm>
            <a:off x="8001024" y="5239117"/>
            <a:ext cx="857256" cy="1618883"/>
          </a:xfrm>
          <a:prstGeom prst="rect">
            <a:avLst/>
          </a:prstGeom>
          <a:noFill/>
          <a:ln w="9525">
            <a:noFill/>
            <a:miter lim="800000"/>
            <a:headEnd/>
            <a:tailEnd/>
          </a:ln>
          <a:effectLst/>
        </p:spPr>
      </p:pic>
      <p:sp>
        <p:nvSpPr>
          <p:cNvPr id="16" name="Rectangle 15"/>
          <p:cNvSpPr/>
          <p:nvPr/>
        </p:nvSpPr>
        <p:spPr>
          <a:xfrm>
            <a:off x="0" y="928670"/>
            <a:ext cx="9143999" cy="4431983"/>
          </a:xfrm>
          <a:prstGeom prst="rect">
            <a:avLst/>
          </a:prstGeom>
        </p:spPr>
        <p:txBody>
          <a:bodyPr wrap="square">
            <a:spAutoFit/>
          </a:bodyPr>
          <a:lstStyle/>
          <a:p>
            <a:pPr algn="just">
              <a:buFont typeface="Arial" pitchFamily="34" charset="0"/>
              <a:buChar char="•"/>
            </a:pPr>
            <a:r>
              <a:rPr lang="fr-FR" sz="2400" b="1" dirty="0" smtClean="0"/>
              <a:t> </a:t>
            </a:r>
            <a:r>
              <a:rPr lang="fr-FR" sz="2400" b="1" u="sng" dirty="0" smtClean="0">
                <a:solidFill>
                  <a:srgbClr val="C00000"/>
                </a:solidFill>
              </a:rPr>
              <a:t>l’</a:t>
            </a:r>
            <a:r>
              <a:rPr lang="fr-FR" sz="2400" b="1" u="sng" dirty="0" err="1" smtClean="0">
                <a:solidFill>
                  <a:srgbClr val="C00000"/>
                </a:solidFill>
              </a:rPr>
              <a:t>ére</a:t>
            </a:r>
            <a:r>
              <a:rPr lang="fr-FR" sz="2400" b="1" u="sng" dirty="0" smtClean="0">
                <a:solidFill>
                  <a:srgbClr val="C00000"/>
                </a:solidFill>
              </a:rPr>
              <a:t> des téléphones intelligents (Smartphones)</a:t>
            </a:r>
          </a:p>
          <a:p>
            <a:pPr algn="just">
              <a:buFont typeface="Arial" pitchFamily="34" charset="0"/>
              <a:buChar char="•"/>
            </a:pPr>
            <a:endParaRPr lang="fr-FR" b="1" u="sng" dirty="0" smtClean="0">
              <a:solidFill>
                <a:srgbClr val="C00000"/>
              </a:solidFill>
            </a:endParaRPr>
          </a:p>
          <a:p>
            <a:pPr algn="just">
              <a:buFont typeface="Arial" pitchFamily="34" charset="0"/>
              <a:buChar char="•"/>
            </a:pPr>
            <a:r>
              <a:rPr lang="fr-FR" sz="2400" b="1" dirty="0" smtClean="0">
                <a:solidFill>
                  <a:srgbClr val="C00000"/>
                </a:solidFill>
              </a:rPr>
              <a:t> </a:t>
            </a:r>
            <a:r>
              <a:rPr lang="fr-FR" sz="2400" dirty="0" smtClean="0"/>
              <a:t>du 2002 à aujourd'hui, les Smartphones avoir tous les mêmes capacités d'un téléphone (appel téléphonique, l'envoi d'un SMS, prendre une photo, et l'accès au Web mobile)</a:t>
            </a:r>
          </a:p>
          <a:p>
            <a:pPr algn="just">
              <a:buFont typeface="Arial" pitchFamily="34" charset="0"/>
              <a:buChar char="•"/>
            </a:pPr>
            <a:endParaRPr lang="fr-FR" dirty="0" smtClean="0"/>
          </a:p>
          <a:p>
            <a:pPr algn="just">
              <a:buFont typeface="Arial" pitchFamily="34" charset="0"/>
              <a:buChar char="•"/>
            </a:pPr>
            <a:r>
              <a:rPr lang="fr-FR" sz="2400" dirty="0" smtClean="0"/>
              <a:t> la plupart des Smartphones se distinguent en ce qu'ils utilisent</a:t>
            </a:r>
          </a:p>
          <a:p>
            <a:pPr marL="174625" algn="just"/>
            <a:r>
              <a:rPr lang="fr-FR" sz="2400" dirty="0" smtClean="0"/>
              <a:t> - </a:t>
            </a:r>
            <a:r>
              <a:rPr lang="fr-FR" sz="2400" dirty="0" smtClean="0">
                <a:solidFill>
                  <a:schemeClr val="bg2"/>
                </a:solidFill>
              </a:rPr>
              <a:t>système d'exploitation commun</a:t>
            </a:r>
            <a:r>
              <a:rPr lang="fr-FR" sz="2400" dirty="0" smtClean="0"/>
              <a:t>, </a:t>
            </a:r>
          </a:p>
          <a:p>
            <a:pPr marL="174625" algn="just"/>
            <a:r>
              <a:rPr lang="fr-FR" sz="2400" dirty="0" smtClean="0"/>
              <a:t> - </a:t>
            </a:r>
            <a:r>
              <a:rPr lang="fr-FR" sz="2400" dirty="0" smtClean="0">
                <a:solidFill>
                  <a:schemeClr val="bg2"/>
                </a:solidFill>
              </a:rPr>
              <a:t>taille d'écran plus grand, </a:t>
            </a:r>
          </a:p>
          <a:p>
            <a:pPr marL="174625" algn="just"/>
            <a:r>
              <a:rPr lang="fr-FR" sz="2400" dirty="0" smtClean="0"/>
              <a:t>- </a:t>
            </a:r>
            <a:r>
              <a:rPr lang="fr-FR" sz="2400" dirty="0" smtClean="0">
                <a:solidFill>
                  <a:schemeClr val="bg2"/>
                </a:solidFill>
              </a:rPr>
              <a:t>clavier QWERTY clavier ou le stylet </a:t>
            </a:r>
            <a:r>
              <a:rPr lang="fr-FR" sz="2400" dirty="0" smtClean="0"/>
              <a:t>pour la saisie, </a:t>
            </a:r>
          </a:p>
          <a:p>
            <a:pPr marL="174625" algn="just"/>
            <a:r>
              <a:rPr lang="fr-FR" sz="2400" dirty="0" smtClean="0">
                <a:solidFill>
                  <a:srgbClr val="0070C0"/>
                </a:solidFill>
              </a:rPr>
              <a:t>- </a:t>
            </a:r>
            <a:r>
              <a:rPr lang="fr-FR" sz="2400" dirty="0" smtClean="0">
                <a:solidFill>
                  <a:schemeClr val="bg2"/>
                </a:solidFill>
              </a:rPr>
              <a:t>connexion </a:t>
            </a:r>
            <a:r>
              <a:rPr lang="fr-FR" sz="2400" dirty="0" err="1" smtClean="0">
                <a:solidFill>
                  <a:schemeClr val="bg2"/>
                </a:solidFill>
              </a:rPr>
              <a:t>Wi-Fi</a:t>
            </a:r>
            <a:r>
              <a:rPr lang="fr-FR" sz="2400" dirty="0" smtClean="0">
                <a:solidFill>
                  <a:schemeClr val="bg2"/>
                </a:solidFill>
              </a:rPr>
              <a:t> </a:t>
            </a:r>
            <a:r>
              <a:rPr lang="fr-FR" sz="2400" dirty="0" smtClean="0"/>
              <a:t>ou une autre forme de connectivité </a:t>
            </a:r>
          </a:p>
          <a:p>
            <a:pPr marL="174625" algn="just"/>
            <a:r>
              <a:rPr lang="fr-FR" sz="2400" dirty="0" smtClean="0"/>
              <a:t>sans fil haute vitesse.</a:t>
            </a:r>
            <a:endParaRPr lang="fr-FR" sz="2400" dirty="0"/>
          </a:p>
        </p:txBody>
      </p:sp>
      <p:pic>
        <p:nvPicPr>
          <p:cNvPr id="12" name="Picture 3"/>
          <p:cNvPicPr>
            <a:picLocks noChangeAspect="1" noChangeArrowheads="1"/>
          </p:cNvPicPr>
          <p:nvPr/>
        </p:nvPicPr>
        <p:blipFill>
          <a:blip r:embed="rId4" cstate="print"/>
          <a:srcRect/>
          <a:stretch>
            <a:fillRect/>
          </a:stretch>
        </p:blipFill>
        <p:spPr bwMode="auto">
          <a:xfrm>
            <a:off x="7929586" y="3429000"/>
            <a:ext cx="979139"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600" b="1" kern="1200" dirty="0" smtClean="0">
                <a:solidFill>
                  <a:srgbClr val="0070C0"/>
                </a:solidFill>
                <a:latin typeface="Times New Roman" pitchFamily="18" charset="0"/>
                <a:cs typeface="Times New Roman" pitchFamily="18" charset="0"/>
              </a:rPr>
              <a:t>Types </a:t>
            </a:r>
            <a:r>
              <a:rPr lang="fr-FR" sz="3600" b="1" kern="1200" dirty="0">
                <a:solidFill>
                  <a:srgbClr val="0070C0"/>
                </a:solidFill>
                <a:latin typeface="Times New Roman" pitchFamily="18" charset="0"/>
                <a:cs typeface="Times New Roman" pitchFamily="18" charset="0"/>
              </a:rPr>
              <a:t>d'appareils mobiles</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12</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
          <p:cNvSpPr>
            <a:spLocks noChangeArrowheads="1"/>
          </p:cNvSpPr>
          <p:nvPr/>
        </p:nvSpPr>
        <p:spPr bwMode="auto">
          <a:xfrm>
            <a:off x="0" y="829300"/>
            <a:ext cx="9144000" cy="58400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buFont typeface="Arial" pitchFamily="34" charset="0"/>
              <a:buChar char="•"/>
            </a:pPr>
            <a:r>
              <a:rPr lang="fr-FR" sz="2400" dirty="0" smtClean="0">
                <a:latin typeface="+mn-lt"/>
                <a:ea typeface="Calibri" pitchFamily="34" charset="0"/>
                <a:cs typeface="Arial" pitchFamily="34" charset="0"/>
              </a:rPr>
              <a:t> aujourd'hui, u</a:t>
            </a: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ne </a:t>
            </a:r>
            <a:r>
              <a:rPr kumimoji="0" lang="fr-FR" sz="2400" b="1" i="0" u="none" strike="noStrike" cap="none" normalizeH="0" baseline="0" dirty="0" smtClean="0">
                <a:ln>
                  <a:noFill/>
                </a:ln>
                <a:solidFill>
                  <a:schemeClr val="tx1"/>
                </a:solidFill>
                <a:effectLst/>
                <a:latin typeface="+mn-lt"/>
                <a:ea typeface="Calibri" pitchFamily="34" charset="0"/>
                <a:cs typeface="Arial" pitchFamily="34" charset="0"/>
              </a:rPr>
              <a:t>large gamme d'appareils mobiles </a:t>
            </a: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existent sur le marché, </a:t>
            </a:r>
          </a:p>
          <a:p>
            <a:pPr lvl="0" algn="just" eaLnBrk="0" hangingPunct="0">
              <a:buFont typeface="Arial" pitchFamily="34" charset="0"/>
              <a:buChar char="•"/>
            </a:pPr>
            <a:endParaRPr kumimoji="0" lang="fr-FR" sz="1600" b="0" i="0" u="none" strike="noStrike" cap="none" normalizeH="0" baseline="0" dirty="0" smtClean="0">
              <a:ln>
                <a:noFill/>
              </a:ln>
              <a:solidFill>
                <a:schemeClr val="tx1"/>
              </a:solidFill>
              <a:effectLst/>
              <a:latin typeface="+mn-lt"/>
              <a:ea typeface="Calibri" pitchFamily="34" charset="0"/>
              <a:cs typeface="Arial" pitchFamily="34" charset="0"/>
            </a:endParaRPr>
          </a:p>
          <a:p>
            <a:pPr lvl="0" algn="just" eaLnBrk="0" hangingPunct="0">
              <a:buFont typeface="Arial" pitchFamily="34" charset="0"/>
              <a:buChar char="•"/>
            </a:pPr>
            <a:r>
              <a:rPr lang="fr-FR" sz="2400" dirty="0" smtClean="0">
                <a:latin typeface="+mn-lt"/>
                <a:ea typeface="Calibri" pitchFamily="34" charset="0"/>
                <a:cs typeface="Arial" pitchFamily="34" charset="0"/>
              </a:rPr>
              <a:t> Tout en </a:t>
            </a: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visant à la fois </a:t>
            </a:r>
            <a:r>
              <a:rPr lang="fr-FR" sz="2400" dirty="0" smtClean="0">
                <a:latin typeface="+mn-lt"/>
                <a:ea typeface="Calibri" pitchFamily="34" charset="0"/>
                <a:cs typeface="Arial" pitchFamily="34" charset="0"/>
              </a:rPr>
              <a:t>les </a:t>
            </a:r>
            <a:r>
              <a:rPr lang="fr-FR" sz="2400" b="1" dirty="0" smtClean="0">
                <a:latin typeface="+mn-lt"/>
                <a:ea typeface="Calibri" pitchFamily="34" charset="0"/>
                <a:cs typeface="Arial" pitchFamily="34" charset="0"/>
              </a:rPr>
              <a:t>consommateurs</a:t>
            </a:r>
            <a:r>
              <a:rPr lang="fr-FR" sz="2400" dirty="0" smtClean="0">
                <a:latin typeface="+mn-lt"/>
                <a:ea typeface="Calibri" pitchFamily="34" charset="0"/>
                <a:cs typeface="Arial" pitchFamily="34" charset="0"/>
              </a:rPr>
              <a:t> en général et </a:t>
            </a: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les </a:t>
            </a:r>
            <a:r>
              <a:rPr kumimoji="0" lang="fr-FR" sz="2400" b="1" i="0" u="none" strike="noStrike" cap="none" normalizeH="0" baseline="0" dirty="0" smtClean="0">
                <a:ln>
                  <a:noFill/>
                </a:ln>
                <a:solidFill>
                  <a:schemeClr val="tx1"/>
                </a:solidFill>
                <a:effectLst/>
                <a:latin typeface="+mn-lt"/>
                <a:ea typeface="Calibri" pitchFamily="34" charset="0"/>
                <a:cs typeface="Arial" pitchFamily="34" charset="0"/>
              </a:rPr>
              <a:t>utilisateurs d'entreprise</a:t>
            </a: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a:t>
            </a:r>
          </a:p>
          <a:p>
            <a:pPr lvl="0" algn="just" eaLnBrk="0" hangingPunct="0">
              <a:buFont typeface="Arial" pitchFamily="34" charset="0"/>
              <a:buChar char="•"/>
            </a:pPr>
            <a:endParaRPr kumimoji="0" lang="fr-FR" sz="1100" b="0" i="0" u="none" strike="noStrike" cap="none" normalizeH="0" baseline="0" dirty="0" smtClean="0">
              <a:ln>
                <a:noFill/>
              </a:ln>
              <a:solidFill>
                <a:schemeClr val="tx1"/>
              </a:solidFill>
              <a:effectLst/>
              <a:latin typeface="+mn-lt"/>
              <a:ea typeface="Calibri" pitchFamily="34" charset="0"/>
              <a:cs typeface="Arial" pitchFamily="34" charset="0"/>
            </a:endParaRPr>
          </a:p>
          <a:p>
            <a:pPr lvl="0" algn="just" eaLnBrk="0" hangingPunct="0">
              <a:buFont typeface="Arial" pitchFamily="34" charset="0"/>
              <a:buChar char="•"/>
            </a:pP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 </a:t>
            </a:r>
            <a:r>
              <a:rPr kumimoji="0" lang="fr-FR" sz="2400" b="1" i="0" u="none" strike="noStrike" cap="none" normalizeH="0" baseline="0" dirty="0" smtClean="0">
                <a:ln>
                  <a:noFill/>
                </a:ln>
                <a:solidFill>
                  <a:schemeClr val="tx1"/>
                </a:solidFill>
                <a:effectLst/>
                <a:latin typeface="+mn-lt"/>
                <a:ea typeface="Calibri" pitchFamily="34" charset="0"/>
                <a:cs typeface="Arial" pitchFamily="34" charset="0"/>
              </a:rPr>
              <a:t>Les capacités </a:t>
            </a: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intrinsèques, les </a:t>
            </a:r>
            <a:r>
              <a:rPr kumimoji="0" lang="fr-FR" sz="2400" b="1" i="0" u="none" strike="noStrike" cap="none" normalizeH="0" baseline="0" dirty="0" smtClean="0">
                <a:ln>
                  <a:noFill/>
                </a:ln>
                <a:solidFill>
                  <a:schemeClr val="tx1"/>
                </a:solidFill>
                <a:effectLst/>
                <a:latin typeface="+mn-lt"/>
                <a:ea typeface="Calibri" pitchFamily="34" charset="0"/>
                <a:cs typeface="Arial" pitchFamily="34" charset="0"/>
              </a:rPr>
              <a:t>fonctions</a:t>
            </a: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 la </a:t>
            </a:r>
            <a:r>
              <a:rPr kumimoji="0" lang="fr-FR" sz="2400" b="1" i="0" u="none" strike="noStrike" cap="none" normalizeH="0" baseline="0" dirty="0" smtClean="0">
                <a:ln>
                  <a:noFill/>
                </a:ln>
                <a:solidFill>
                  <a:schemeClr val="tx1"/>
                </a:solidFill>
                <a:effectLst/>
                <a:latin typeface="+mn-lt"/>
                <a:ea typeface="Calibri" pitchFamily="34" charset="0"/>
                <a:cs typeface="Arial" pitchFamily="34" charset="0"/>
              </a:rPr>
              <a:t>portabilité</a:t>
            </a: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 et le </a:t>
            </a:r>
            <a:r>
              <a:rPr kumimoji="0" lang="fr-FR" sz="2400" b="1" i="0" u="none" strike="noStrike" cap="none" normalizeH="0" baseline="0" dirty="0" smtClean="0">
                <a:ln>
                  <a:noFill/>
                </a:ln>
                <a:solidFill>
                  <a:schemeClr val="tx1"/>
                </a:solidFill>
                <a:effectLst/>
                <a:latin typeface="+mn-lt"/>
                <a:ea typeface="Calibri" pitchFamily="34" charset="0"/>
                <a:cs typeface="Arial" pitchFamily="34" charset="0"/>
              </a:rPr>
              <a:t>coût</a:t>
            </a: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 de chacun de ces appareils mobiles </a:t>
            </a:r>
            <a:r>
              <a:rPr kumimoji="0" lang="fr-FR" sz="2400" b="1" i="0" u="none" strike="noStrike" cap="none" normalizeH="0" baseline="0" dirty="0" smtClean="0">
                <a:ln>
                  <a:noFill/>
                </a:ln>
                <a:solidFill>
                  <a:schemeClr val="tx1"/>
                </a:solidFill>
                <a:effectLst/>
                <a:latin typeface="+mn-lt"/>
                <a:ea typeface="Calibri" pitchFamily="34" charset="0"/>
                <a:cs typeface="Arial" pitchFamily="34" charset="0"/>
              </a:rPr>
              <a:t>varient grandement</a:t>
            </a: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a:t>
            </a:r>
          </a:p>
          <a:p>
            <a:pPr lvl="0" algn="just" eaLnBrk="0" hangingPunct="0">
              <a:buFont typeface="Arial" pitchFamily="34" charset="0"/>
              <a:buChar char="•"/>
            </a:pPr>
            <a:endParaRPr kumimoji="0" lang="fr-FR" sz="2400" b="0" i="0" u="none" strike="noStrike" cap="none" normalizeH="0" baseline="0" dirty="0" smtClean="0">
              <a:ln>
                <a:noFill/>
              </a:ln>
              <a:solidFill>
                <a:schemeClr val="tx1"/>
              </a:solidFill>
              <a:effectLst/>
              <a:latin typeface="+mn-lt"/>
              <a:ea typeface="Calibri" pitchFamily="34" charset="0"/>
              <a:cs typeface="Arial" pitchFamily="34" charset="0"/>
            </a:endParaRPr>
          </a:p>
          <a:p>
            <a:pPr lvl="0" algn="just" eaLnBrk="0" hangingPunct="0">
              <a:buFont typeface="Arial" pitchFamily="34" charset="0"/>
              <a:buChar char="•"/>
            </a:pP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 Plusieurs types:</a:t>
            </a:r>
          </a:p>
          <a:p>
            <a:pPr lvl="0" algn="just" eaLnBrk="0" hangingPunct="0">
              <a:buFont typeface="Arial" pitchFamily="34" charset="0"/>
              <a:buChar char="•"/>
            </a:pPr>
            <a:endParaRPr kumimoji="0" lang="fr-FR" sz="1050" b="0" i="0" u="none" strike="noStrike" cap="none" normalizeH="0" baseline="0" dirty="0" smtClean="0">
              <a:ln>
                <a:noFill/>
              </a:ln>
              <a:solidFill>
                <a:schemeClr val="tx1"/>
              </a:solidFill>
              <a:effectLst/>
              <a:latin typeface="+mn-lt"/>
              <a:ea typeface="Calibri" pitchFamily="34" charset="0"/>
              <a:cs typeface="Arial" pitchFamily="34" charset="0"/>
            </a:endParaRPr>
          </a:p>
          <a:p>
            <a:pPr marL="180975" algn="just" eaLnBrk="0" hangingPunct="0">
              <a:buFont typeface="Wingdings" pitchFamily="2" charset="2"/>
              <a:buChar char="§"/>
            </a:pP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 </a:t>
            </a:r>
            <a:r>
              <a:rPr lang="fr-FR" sz="2400" dirty="0">
                <a:latin typeface="+mn-lt"/>
                <a:ea typeface="Calibri" pitchFamily="34" charset="0"/>
                <a:cs typeface="Arial" pitchFamily="34" charset="0"/>
              </a:rPr>
              <a:t>radiomessagerie</a:t>
            </a:r>
            <a:r>
              <a:rPr lang="fr-FR"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a:t>
            </a:r>
            <a:r>
              <a:rPr lang="fr-FR" sz="2400" dirty="0" smtClean="0"/>
              <a:t>Pagers)</a:t>
            </a: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 / appareils de RIM </a:t>
            </a:r>
            <a:r>
              <a:rPr lang="fr-FR" sz="2400" dirty="0" smtClean="0"/>
              <a:t>(RIM </a:t>
            </a:r>
            <a:r>
              <a:rPr lang="fr-FR" sz="2400" dirty="0" err="1" smtClean="0"/>
              <a:t>devices</a:t>
            </a:r>
            <a:r>
              <a:rPr lang="fr-FR" sz="2400" dirty="0" smtClean="0"/>
              <a:t>)</a:t>
            </a:r>
          </a:p>
          <a:p>
            <a:pPr marL="180975" algn="just" eaLnBrk="0" hangingPunct="0">
              <a:buFont typeface="Wingdings" pitchFamily="2" charset="2"/>
              <a:buChar char="§"/>
            </a:pP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 Les téléphones cellulaires (</a:t>
            </a:r>
            <a:r>
              <a:rPr lang="fr-FR" sz="2400" dirty="0" smtClean="0"/>
              <a:t>Cellular </a:t>
            </a:r>
            <a:r>
              <a:rPr lang="fr-FR" sz="2400" dirty="0" err="1" smtClean="0"/>
              <a:t>telephones</a:t>
            </a:r>
            <a:r>
              <a:rPr lang="fr-FR" sz="2400" dirty="0" smtClean="0"/>
              <a:t>)</a:t>
            </a:r>
          </a:p>
          <a:p>
            <a:pPr marL="180975" marR="0" lvl="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 PDA </a:t>
            </a:r>
            <a:endParaRPr kumimoji="0" lang="fr-FR" sz="2400" b="0" i="0" u="none" strike="noStrike" cap="none" normalizeH="0" baseline="0" dirty="0" smtClean="0">
              <a:ln>
                <a:noFill/>
              </a:ln>
              <a:solidFill>
                <a:schemeClr val="tx1"/>
              </a:solidFill>
              <a:effectLst/>
              <a:latin typeface="+mn-lt"/>
              <a:cs typeface="Arial" pitchFamily="34" charset="0"/>
            </a:endParaRPr>
          </a:p>
          <a:p>
            <a:pPr marL="180975" marR="0" lvl="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 Tablette</a:t>
            </a:r>
            <a:endParaRPr kumimoji="0" lang="fr-FR" sz="2400" b="0" i="0" u="none" strike="noStrike" cap="none" normalizeH="0" baseline="0" dirty="0" smtClean="0">
              <a:ln>
                <a:noFill/>
              </a:ln>
              <a:solidFill>
                <a:schemeClr val="tx1"/>
              </a:solidFill>
              <a:effectLst/>
              <a:latin typeface="+mn-lt"/>
              <a:cs typeface="Arial" pitchFamily="34" charset="0"/>
            </a:endParaRPr>
          </a:p>
          <a:p>
            <a:pPr marL="180975" algn="just" eaLnBrk="0" hangingPunct="0">
              <a:buFont typeface="Wingdings" pitchFamily="2" charset="2"/>
              <a:buChar char="§"/>
            </a:pPr>
            <a:r>
              <a:rPr kumimoji="0" lang="fr-FR" sz="2400" b="0" i="0" u="none" strike="noStrike" cap="none" normalizeH="0" baseline="0" dirty="0" smtClean="0">
                <a:ln>
                  <a:noFill/>
                </a:ln>
                <a:solidFill>
                  <a:schemeClr val="tx1"/>
                </a:solidFill>
                <a:effectLst/>
                <a:latin typeface="+mn-lt"/>
                <a:ea typeface="Calibri" pitchFamily="34" charset="0"/>
                <a:cs typeface="Arial" pitchFamily="34" charset="0"/>
              </a:rPr>
              <a:t> PC portable (</a:t>
            </a:r>
            <a:r>
              <a:rPr lang="en-US" sz="2400" dirty="0" smtClean="0"/>
              <a:t>Laptop pc)</a:t>
            </a:r>
          </a:p>
          <a:p>
            <a:pPr marL="180975" algn="just" eaLnBrk="0" hangingPunct="0">
              <a:buFont typeface="Wingdings" pitchFamily="2" charset="2"/>
              <a:buChar char="§"/>
            </a:pPr>
            <a:r>
              <a:rPr lang="en-US" sz="2400" dirty="0" smtClean="0"/>
              <a:t>Smart phones</a:t>
            </a:r>
            <a:endParaRPr lang="fr-FR" sz="2400" dirty="0" smtClean="0"/>
          </a:p>
        </p:txBody>
      </p:sp>
    </p:spTree>
    <p:extLst>
      <p:ext uri="{BB962C8B-B14F-4D97-AF65-F5344CB8AC3E}">
        <p14:creationId xmlns:p14="http://schemas.microsoft.com/office/powerpoint/2010/main" val="2613450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8389935" cy="1143000"/>
          </a:xfrm>
        </p:spPr>
        <p:txBody>
          <a:bodyPr/>
          <a:lstStyle/>
          <a:p>
            <a:pPr lvl="0"/>
            <a:r>
              <a:rPr lang="fr-FR" sz="3200" b="1" kern="1200" dirty="0" smtClean="0">
                <a:solidFill>
                  <a:srgbClr val="0070C0"/>
                </a:solidFill>
                <a:latin typeface="Times New Roman" pitchFamily="18" charset="0"/>
                <a:cs typeface="Times New Roman" pitchFamily="18" charset="0"/>
              </a:rPr>
              <a:t>La</a:t>
            </a:r>
            <a:r>
              <a:rPr lang="fr-FR" sz="3200" b="1" kern="1200" dirty="0">
                <a:solidFill>
                  <a:srgbClr val="0070C0"/>
                </a:solidFill>
                <a:latin typeface="Times New Roman" pitchFamily="18" charset="0"/>
                <a:cs typeface="Times New Roman" pitchFamily="18" charset="0"/>
              </a:rPr>
              <a:t> </a:t>
            </a:r>
            <a:r>
              <a:rPr lang="fr-FR" sz="3200" b="1" kern="1200" dirty="0" smtClean="0">
                <a:solidFill>
                  <a:srgbClr val="0070C0"/>
                </a:solidFill>
                <a:latin typeface="Times New Roman" pitchFamily="18" charset="0"/>
                <a:cs typeface="Times New Roman" pitchFamily="18" charset="0"/>
              </a:rPr>
              <a:t>radiomessagerie/RIM (</a:t>
            </a:r>
            <a:r>
              <a:rPr lang="fr-FR" sz="1800" b="1" kern="1200" dirty="0" err="1">
                <a:solidFill>
                  <a:srgbClr val="0070C0"/>
                </a:solidFill>
                <a:latin typeface="Times New Roman" pitchFamily="18" charset="0"/>
                <a:cs typeface="Times New Roman" pitchFamily="18" charset="0"/>
              </a:rPr>
              <a:t>Research</a:t>
            </a:r>
            <a:r>
              <a:rPr lang="fr-FR" sz="1800" b="1" kern="1200" dirty="0">
                <a:solidFill>
                  <a:srgbClr val="0070C0"/>
                </a:solidFill>
                <a:latin typeface="Times New Roman" pitchFamily="18" charset="0"/>
                <a:cs typeface="Times New Roman" pitchFamily="18" charset="0"/>
              </a:rPr>
              <a:t> </a:t>
            </a:r>
            <a:r>
              <a:rPr lang="fr-FR" sz="2000" b="1" kern="1200" dirty="0">
                <a:solidFill>
                  <a:srgbClr val="0070C0"/>
                </a:solidFill>
                <a:latin typeface="Times New Roman" pitchFamily="18" charset="0"/>
                <a:cs typeface="Times New Roman" pitchFamily="18" charset="0"/>
              </a:rPr>
              <a:t>In Motion </a:t>
            </a:r>
            <a:r>
              <a:rPr lang="fr-FR" sz="2000" b="1" kern="1200" dirty="0" smtClean="0">
                <a:solidFill>
                  <a:srgbClr val="0070C0"/>
                </a:solidFill>
                <a:latin typeface="Times New Roman" pitchFamily="18" charset="0"/>
                <a:cs typeface="Times New Roman" pitchFamily="18" charset="0"/>
              </a:rPr>
              <a:t>Limited</a:t>
            </a:r>
            <a:r>
              <a:rPr lang="fr-FR" sz="3600" b="1" kern="1200" dirty="0" smtClean="0">
                <a:solidFill>
                  <a:srgbClr val="0070C0"/>
                </a:solidFill>
                <a:latin typeface="Times New Roman" pitchFamily="18" charset="0"/>
                <a:cs typeface="Times New Roman" pitchFamily="18" charset="0"/>
              </a:rPr>
              <a:t>)</a:t>
            </a:r>
            <a:endParaRPr lang="fr-FR" sz="36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13</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9" name="Picture 2" descr="Afficher l'image d'origine"/>
          <p:cNvPicPr>
            <a:picLocks noChangeAspect="1" noChangeArrowheads="1"/>
          </p:cNvPicPr>
          <p:nvPr/>
        </p:nvPicPr>
        <p:blipFill>
          <a:blip r:embed="rId3" cstate="print"/>
          <a:srcRect/>
          <a:stretch>
            <a:fillRect/>
          </a:stretch>
        </p:blipFill>
        <p:spPr bwMode="auto">
          <a:xfrm>
            <a:off x="357174" y="1142976"/>
            <a:ext cx="2424287" cy="1637952"/>
          </a:xfrm>
          <a:prstGeom prst="rect">
            <a:avLst/>
          </a:prstGeom>
          <a:noFill/>
        </p:spPr>
      </p:pic>
      <p:pic>
        <p:nvPicPr>
          <p:cNvPr id="10" name="Picture 4" descr="Afficher l'image d'origine"/>
          <p:cNvPicPr>
            <a:picLocks noChangeAspect="1" noChangeArrowheads="1"/>
          </p:cNvPicPr>
          <p:nvPr/>
        </p:nvPicPr>
        <p:blipFill>
          <a:blip r:embed="rId4"/>
          <a:srcRect/>
          <a:stretch>
            <a:fillRect/>
          </a:stretch>
        </p:blipFill>
        <p:spPr bwMode="auto">
          <a:xfrm>
            <a:off x="1596270" y="3002671"/>
            <a:ext cx="2160240" cy="2160241"/>
          </a:xfrm>
          <a:prstGeom prst="rect">
            <a:avLst/>
          </a:prstGeom>
          <a:noFill/>
        </p:spPr>
      </p:pic>
      <p:pic>
        <p:nvPicPr>
          <p:cNvPr id="12" name="Picture 6" descr="Afficher l'image d'origine"/>
          <p:cNvPicPr>
            <a:picLocks noChangeAspect="1" noChangeArrowheads="1"/>
          </p:cNvPicPr>
          <p:nvPr/>
        </p:nvPicPr>
        <p:blipFill>
          <a:blip r:embed="rId5"/>
          <a:srcRect/>
          <a:stretch>
            <a:fillRect/>
          </a:stretch>
        </p:blipFill>
        <p:spPr bwMode="auto">
          <a:xfrm>
            <a:off x="108781" y="3777355"/>
            <a:ext cx="1487489" cy="1584176"/>
          </a:xfrm>
          <a:prstGeom prst="rect">
            <a:avLst/>
          </a:prstGeom>
          <a:noFill/>
        </p:spPr>
      </p:pic>
      <p:pic>
        <p:nvPicPr>
          <p:cNvPr id="14" name="Picture 2" descr="Afficher l'image d'origine"/>
          <p:cNvPicPr>
            <a:picLocks noChangeAspect="1" noChangeArrowheads="1"/>
          </p:cNvPicPr>
          <p:nvPr/>
        </p:nvPicPr>
        <p:blipFill>
          <a:blip r:embed="rId6"/>
          <a:srcRect/>
          <a:stretch>
            <a:fillRect/>
          </a:stretch>
        </p:blipFill>
        <p:spPr bwMode="auto">
          <a:xfrm>
            <a:off x="4202081" y="3561331"/>
            <a:ext cx="2947694" cy="2016224"/>
          </a:xfrm>
          <a:prstGeom prst="rect">
            <a:avLst/>
          </a:prstGeom>
          <a:noFill/>
        </p:spPr>
      </p:pic>
      <p:pic>
        <p:nvPicPr>
          <p:cNvPr id="15" name="Picture 3"/>
          <p:cNvPicPr>
            <a:picLocks noChangeAspect="1" noChangeArrowheads="1"/>
          </p:cNvPicPr>
          <p:nvPr/>
        </p:nvPicPr>
        <p:blipFill>
          <a:blip r:embed="rId7"/>
          <a:srcRect/>
          <a:stretch>
            <a:fillRect/>
          </a:stretch>
        </p:blipFill>
        <p:spPr bwMode="auto">
          <a:xfrm>
            <a:off x="7149775" y="1078471"/>
            <a:ext cx="1746643" cy="2896661"/>
          </a:xfrm>
          <a:prstGeom prst="rect">
            <a:avLst/>
          </a:prstGeom>
          <a:noFill/>
          <a:ln w="9525">
            <a:noFill/>
            <a:miter lim="800000"/>
            <a:headEnd/>
            <a:tailEnd/>
          </a:ln>
          <a:effectLst/>
        </p:spPr>
      </p:pic>
      <p:sp>
        <p:nvSpPr>
          <p:cNvPr id="16" name="Rectangle 15"/>
          <p:cNvSpPr/>
          <p:nvPr/>
        </p:nvSpPr>
        <p:spPr>
          <a:xfrm>
            <a:off x="6469150" y="5589164"/>
            <a:ext cx="2427268" cy="461665"/>
          </a:xfrm>
          <a:prstGeom prst="rect">
            <a:avLst/>
          </a:prstGeom>
        </p:spPr>
        <p:txBody>
          <a:bodyPr wrap="none">
            <a:spAutoFit/>
          </a:bodyPr>
          <a:lstStyle/>
          <a:p>
            <a:r>
              <a:rPr lang="fr-FR" sz="2400" b="1" dirty="0" smtClean="0"/>
              <a:t>RIM </a:t>
            </a:r>
            <a:r>
              <a:rPr lang="fr-FR" sz="2400" b="1" dirty="0" err="1" smtClean="0"/>
              <a:t>Blackberry</a:t>
            </a:r>
            <a:endParaRPr lang="fr-FR" sz="2400" dirty="0"/>
          </a:p>
        </p:txBody>
      </p:sp>
    </p:spTree>
    <p:extLst>
      <p:ext uri="{BB962C8B-B14F-4D97-AF65-F5344CB8AC3E}">
        <p14:creationId xmlns:p14="http://schemas.microsoft.com/office/powerpoint/2010/main" val="969406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600" b="1" kern="1200" dirty="0">
                <a:solidFill>
                  <a:srgbClr val="0070C0"/>
                </a:solidFill>
                <a:latin typeface="Times New Roman" pitchFamily="18" charset="0"/>
                <a:cs typeface="Times New Roman" pitchFamily="18" charset="0"/>
              </a:rPr>
              <a:t> Téléphones cellulaires</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14</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7" name="Rectangle 16"/>
          <p:cNvSpPr/>
          <p:nvPr/>
        </p:nvSpPr>
        <p:spPr>
          <a:xfrm>
            <a:off x="18721" y="1052736"/>
            <a:ext cx="9036496" cy="5947718"/>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fr-FR" sz="2400" dirty="0" smtClean="0">
                <a:latin typeface="+mj-lt"/>
                <a:ea typeface="Calibri" panose="020F0502020204030204" pitchFamily="34" charset="0"/>
                <a:cs typeface="Arial" panose="020B0604020202020204" pitchFamily="34" charset="0"/>
              </a:rPr>
              <a:t>une </a:t>
            </a:r>
            <a:r>
              <a:rPr lang="fr-FR" sz="2400" dirty="0">
                <a:latin typeface="+mj-lt"/>
                <a:ea typeface="Calibri" panose="020F0502020204030204" pitchFamily="34" charset="0"/>
                <a:cs typeface="Arial" panose="020B0604020202020204" pitchFamily="34" charset="0"/>
              </a:rPr>
              <a:t>très large gamme de téléphones cellulaires destinées à tous les types d'utilisateurs existent sur le marché </a:t>
            </a:r>
            <a:endParaRPr lang="fr-FR" sz="2400" dirty="0" smtClean="0">
              <a:latin typeface="+mj-lt"/>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r>
              <a:rPr lang="fr-FR" sz="2400" dirty="0">
                <a:ea typeface="Calibri" panose="020F0502020204030204" pitchFamily="34" charset="0"/>
              </a:rPr>
              <a:t>Certains téléphones cellulaires ont </a:t>
            </a:r>
            <a:r>
              <a:rPr lang="fr-FR" sz="2400" dirty="0" smtClean="0">
                <a:ea typeface="Calibri" panose="020F0502020204030204" pitchFamily="34" charset="0"/>
              </a:rPr>
              <a:t>des </a:t>
            </a:r>
            <a:r>
              <a:rPr lang="fr-FR" sz="2400" dirty="0">
                <a:ea typeface="Calibri" panose="020F0502020204030204" pitchFamily="34" charset="0"/>
              </a:rPr>
              <a:t>écrans </a:t>
            </a:r>
            <a:r>
              <a:rPr lang="fr-FR" sz="2400" b="1" dirty="0" smtClean="0">
                <a:ea typeface="Calibri" panose="020F0502020204030204" pitchFamily="34" charset="0"/>
              </a:rPr>
              <a:t>monochromes,</a:t>
            </a:r>
            <a:r>
              <a:rPr lang="fr-FR" sz="2400" dirty="0" smtClean="0">
                <a:ea typeface="Calibri" panose="020F0502020204030204" pitchFamily="34" charset="0"/>
              </a:rPr>
              <a:t> maintenant </a:t>
            </a:r>
            <a:r>
              <a:rPr lang="fr-FR" sz="2400" b="1" dirty="0" smtClean="0">
                <a:ea typeface="Calibri" panose="020F0502020204030204" pitchFamily="34" charset="0"/>
              </a:rPr>
              <a:t>téléphones </a:t>
            </a:r>
            <a:r>
              <a:rPr lang="fr-FR" sz="2400" b="1" dirty="0">
                <a:ea typeface="Calibri" panose="020F0502020204030204" pitchFamily="34" charset="0"/>
              </a:rPr>
              <a:t>cellulaires avancées </a:t>
            </a:r>
            <a:r>
              <a:rPr lang="fr-FR" sz="2400" dirty="0" smtClean="0">
                <a:ea typeface="Calibri" panose="020F0502020204030204" pitchFamily="34" charset="0"/>
              </a:rPr>
              <a:t>ont </a:t>
            </a:r>
            <a:r>
              <a:rPr lang="fr-FR" sz="2400" b="1" dirty="0" smtClean="0">
                <a:ea typeface="Calibri" panose="020F0502020204030204" pitchFamily="34" charset="0"/>
              </a:rPr>
              <a:t>petites</a:t>
            </a:r>
            <a:r>
              <a:rPr lang="fr-FR" sz="2400" dirty="0" smtClean="0">
                <a:ea typeface="Calibri" panose="020F0502020204030204" pitchFamily="34" charset="0"/>
              </a:rPr>
              <a:t> </a:t>
            </a:r>
            <a:r>
              <a:rPr lang="fr-FR" sz="2400" b="1" dirty="0">
                <a:ea typeface="Calibri" panose="020F0502020204030204" pitchFamily="34" charset="0"/>
              </a:rPr>
              <a:t>couleur écrans </a:t>
            </a:r>
            <a:r>
              <a:rPr lang="fr-FR" sz="2400" dirty="0">
                <a:ea typeface="Calibri" panose="020F0502020204030204" pitchFamily="34" charset="0"/>
              </a:rPr>
              <a:t>de </a:t>
            </a:r>
            <a:r>
              <a:rPr lang="fr-FR" sz="2400" b="1" dirty="0">
                <a:ea typeface="Calibri" panose="020F0502020204030204" pitchFamily="34" charset="0"/>
              </a:rPr>
              <a:t>128 * 128 </a:t>
            </a:r>
            <a:r>
              <a:rPr lang="fr-FR" sz="2400" dirty="0">
                <a:ea typeface="Calibri" panose="020F0502020204030204" pitchFamily="34" charset="0"/>
              </a:rPr>
              <a:t>pixels et </a:t>
            </a:r>
            <a:r>
              <a:rPr lang="fr-FR" sz="2400" b="1" dirty="0">
                <a:ea typeface="Calibri" panose="020F0502020204030204" pitchFamily="34" charset="0"/>
              </a:rPr>
              <a:t>clavier complet </a:t>
            </a:r>
            <a:endParaRPr lang="fr-FR" sz="2400" b="1" dirty="0" smtClean="0">
              <a:ea typeface="Calibri" panose="020F0502020204030204" pitchFamily="34" charset="0"/>
            </a:endParaRPr>
          </a:p>
          <a:p>
            <a:pPr marL="342900" indent="-342900" algn="just">
              <a:lnSpc>
                <a:spcPct val="107000"/>
              </a:lnSpc>
              <a:spcAft>
                <a:spcPts val="800"/>
              </a:spcAft>
              <a:buFont typeface="Arial" panose="020B0604020202020204" pitchFamily="34" charset="0"/>
              <a:buChar char="•"/>
            </a:pPr>
            <a:r>
              <a:rPr lang="fr-FR" sz="2400" dirty="0" smtClean="0">
                <a:ea typeface="Calibri" panose="020F0502020204030204" pitchFamily="34" charset="0"/>
                <a:cs typeface="Arial" panose="020B0604020202020204" pitchFamily="34" charset="0"/>
              </a:rPr>
              <a:t>En </a:t>
            </a:r>
            <a:r>
              <a:rPr lang="fr-FR" sz="2400" dirty="0">
                <a:ea typeface="Calibri" panose="020F0502020204030204" pitchFamily="34" charset="0"/>
                <a:cs typeface="Arial" panose="020B0604020202020204" pitchFamily="34" charset="0"/>
              </a:rPr>
              <a:t>plus des </a:t>
            </a:r>
            <a:r>
              <a:rPr lang="fr-FR" sz="2400" b="1" dirty="0">
                <a:ea typeface="Calibri" panose="020F0502020204030204" pitchFamily="34" charset="0"/>
                <a:cs typeface="Arial" panose="020B0604020202020204" pitchFamily="34" charset="0"/>
              </a:rPr>
              <a:t>services de base </a:t>
            </a:r>
            <a:r>
              <a:rPr lang="fr-FR" sz="2400" dirty="0">
                <a:ea typeface="Calibri" panose="020F0502020204030204" pitchFamily="34" charset="0"/>
                <a:cs typeface="Arial" panose="020B0604020202020204" pitchFamily="34" charset="0"/>
              </a:rPr>
              <a:t>du </a:t>
            </a:r>
            <a:r>
              <a:rPr lang="fr-FR" sz="2400" dirty="0" smtClean="0">
                <a:ea typeface="Calibri" panose="020F0502020204030204" pitchFamily="34" charset="0"/>
                <a:cs typeface="Arial" panose="020B0604020202020204" pitchFamily="34" charset="0"/>
              </a:rPr>
              <a:t>téléphone, les téléphones </a:t>
            </a:r>
            <a:r>
              <a:rPr lang="fr-FR" sz="2400" dirty="0">
                <a:ea typeface="Calibri" panose="020F0502020204030204" pitchFamily="34" charset="0"/>
                <a:cs typeface="Arial" panose="020B0604020202020204" pitchFamily="34" charset="0"/>
              </a:rPr>
              <a:t>cellulaires offrent maintenant des </a:t>
            </a:r>
            <a:r>
              <a:rPr lang="fr-FR" sz="2400" dirty="0" smtClean="0">
                <a:ea typeface="Calibri" panose="020F0502020204030204" pitchFamily="34" charset="0"/>
                <a:cs typeface="Arial" panose="020B0604020202020204" pitchFamily="34" charset="0"/>
              </a:rPr>
              <a:t>nouveaux services et fonctions :</a:t>
            </a:r>
          </a:p>
          <a:p>
            <a:pPr marL="631825" indent="-180975" algn="just">
              <a:lnSpc>
                <a:spcPct val="107000"/>
              </a:lnSpc>
              <a:spcAft>
                <a:spcPts val="800"/>
              </a:spcAft>
              <a:buFont typeface="Wingdings" panose="05000000000000000000" pitchFamily="2" charset="2"/>
              <a:buChar char="ü"/>
            </a:pPr>
            <a:r>
              <a:rPr lang="fr-FR" sz="2400" dirty="0" smtClean="0">
                <a:ea typeface="Calibri" panose="020F0502020204030204" pitchFamily="34" charset="0"/>
                <a:cs typeface="Arial" panose="020B0604020202020204" pitchFamily="34" charset="0"/>
              </a:rPr>
              <a:t> Service </a:t>
            </a:r>
            <a:r>
              <a:rPr lang="fr-FR" sz="2400" dirty="0">
                <a:ea typeface="Calibri" panose="020F0502020204030204" pitchFamily="34" charset="0"/>
                <a:cs typeface="Arial" panose="020B0604020202020204" pitchFamily="34" charset="0"/>
              </a:rPr>
              <a:t>de messagerie </a:t>
            </a:r>
            <a:r>
              <a:rPr lang="fr-FR" sz="1600" b="1" dirty="0" smtClean="0">
                <a:ea typeface="Calibri" panose="020F0502020204030204" pitchFamily="34" charset="0"/>
                <a:cs typeface="Arial" panose="020B0604020202020204" pitchFamily="34" charset="0"/>
              </a:rPr>
              <a:t>SMS-MMS-EMS</a:t>
            </a:r>
            <a:r>
              <a:rPr lang="fr-FR" sz="2400" dirty="0" smtClean="0">
                <a:ea typeface="Calibri" panose="020F0502020204030204" pitchFamily="34" charset="0"/>
                <a:cs typeface="Arial" panose="020B0604020202020204" pitchFamily="34" charset="0"/>
              </a:rPr>
              <a:t> (</a:t>
            </a:r>
            <a:r>
              <a:rPr lang="fr-FR" dirty="0" err="1" smtClean="0">
                <a:ea typeface="Calibri" panose="020F0502020204030204" pitchFamily="34" charset="0"/>
                <a:cs typeface="Arial" panose="020B0604020202020204" pitchFamily="34" charset="0"/>
              </a:rPr>
              <a:t>Enhanced</a:t>
            </a:r>
            <a:r>
              <a:rPr lang="fr-FR" dirty="0" smtClean="0">
                <a:ea typeface="Calibri" panose="020F0502020204030204" pitchFamily="34" charset="0"/>
                <a:cs typeface="Arial" panose="020B0604020202020204" pitchFamily="34" charset="0"/>
              </a:rPr>
              <a:t> </a:t>
            </a:r>
            <a:r>
              <a:rPr lang="fr-FR" dirty="0">
                <a:ea typeface="Calibri" panose="020F0502020204030204" pitchFamily="34" charset="0"/>
                <a:cs typeface="Arial" panose="020B0604020202020204" pitchFamily="34" charset="0"/>
              </a:rPr>
              <a:t>Messaging </a:t>
            </a:r>
            <a:r>
              <a:rPr lang="fr-FR" dirty="0" smtClean="0">
                <a:ea typeface="Calibri" panose="020F0502020204030204" pitchFamily="34" charset="0"/>
                <a:cs typeface="Arial" panose="020B0604020202020204" pitchFamily="34" charset="0"/>
              </a:rPr>
              <a:t>Service</a:t>
            </a:r>
            <a:r>
              <a:rPr lang="fr-FR" sz="2400" dirty="0" smtClean="0">
                <a:ea typeface="Calibri" panose="020F0502020204030204" pitchFamily="34" charset="0"/>
                <a:cs typeface="Arial" panose="020B0604020202020204" pitchFamily="34" charset="0"/>
              </a:rPr>
              <a:t>) </a:t>
            </a:r>
          </a:p>
          <a:p>
            <a:pPr marL="631825" indent="-180975" algn="just">
              <a:lnSpc>
                <a:spcPct val="107000"/>
              </a:lnSpc>
              <a:spcAft>
                <a:spcPts val="800"/>
              </a:spcAft>
              <a:buFont typeface="Wingdings" panose="05000000000000000000" pitchFamily="2" charset="2"/>
              <a:buChar char="ü"/>
            </a:pPr>
            <a:r>
              <a:rPr lang="fr-FR" sz="2400" dirty="0" smtClean="0">
                <a:ea typeface="Calibri" panose="020F0502020204030204" pitchFamily="34" charset="0"/>
                <a:cs typeface="Arial" panose="020B0604020202020204" pitchFamily="34" charset="0"/>
              </a:rPr>
              <a:t>Radio FM - Camera</a:t>
            </a:r>
            <a:r>
              <a:rPr lang="fr-FR" sz="2400" dirty="0">
                <a:ea typeface="Calibri" panose="020F0502020204030204" pitchFamily="34" charset="0"/>
                <a:cs typeface="Arial" panose="020B0604020202020204" pitchFamily="34" charset="0"/>
              </a:rPr>
              <a:t> </a:t>
            </a:r>
            <a:r>
              <a:rPr lang="fr-FR" sz="2400" dirty="0" smtClean="0">
                <a:ea typeface="Calibri" panose="020F0502020204030204" pitchFamily="34" charset="0"/>
                <a:cs typeface="Arial" panose="020B0604020202020204" pitchFamily="34" charset="0"/>
              </a:rPr>
              <a:t>- </a:t>
            </a:r>
            <a:r>
              <a:rPr lang="fr-FR" sz="2400" dirty="0">
                <a:ea typeface="Calibri" panose="020F0502020204030204" pitchFamily="34" charset="0"/>
                <a:cs typeface="Arial" panose="020B0604020202020204" pitchFamily="34" charset="0"/>
              </a:rPr>
              <a:t>Lampe de </a:t>
            </a:r>
            <a:r>
              <a:rPr lang="fr-FR" sz="2400" dirty="0" smtClean="0">
                <a:ea typeface="Calibri" panose="020F0502020204030204" pitchFamily="34" charset="0"/>
                <a:cs typeface="Arial" panose="020B0604020202020204" pitchFamily="34" charset="0"/>
              </a:rPr>
              <a:t>poche – Jeux –</a:t>
            </a:r>
          </a:p>
          <a:p>
            <a:pPr marL="631825" indent="-180975" algn="just">
              <a:lnSpc>
                <a:spcPct val="107000"/>
              </a:lnSpc>
              <a:spcAft>
                <a:spcPts val="800"/>
              </a:spcAft>
              <a:buFont typeface="Wingdings" panose="05000000000000000000" pitchFamily="2" charset="2"/>
              <a:buChar char="ü"/>
            </a:pPr>
            <a:r>
              <a:rPr lang="fr-FR" sz="2400" dirty="0" smtClean="0">
                <a:ea typeface="Calibri" panose="020F0502020204030204" pitchFamily="34" charset="0"/>
                <a:cs typeface="Arial" panose="020B0604020202020204" pitchFamily="34" charset="0"/>
              </a:rPr>
              <a:t>accès </a:t>
            </a:r>
            <a:r>
              <a:rPr lang="fr-FR" sz="2400" dirty="0">
                <a:ea typeface="Calibri" panose="020F0502020204030204" pitchFamily="34" charset="0"/>
                <a:cs typeface="Arial" panose="020B0604020202020204" pitchFamily="34" charset="0"/>
              </a:rPr>
              <a:t>à </a:t>
            </a:r>
            <a:r>
              <a:rPr lang="fr-FR" sz="2400" dirty="0" smtClean="0">
                <a:ea typeface="Calibri" panose="020F0502020204030204" pitchFamily="34" charset="0"/>
                <a:cs typeface="Arial" panose="020B0604020202020204" pitchFamily="34" charset="0"/>
              </a:rPr>
              <a:t>l’Internet </a:t>
            </a:r>
            <a:r>
              <a:rPr lang="fr-FR" sz="2400" dirty="0">
                <a:ea typeface="Calibri" panose="020F0502020204030204" pitchFamily="34" charset="0"/>
                <a:cs typeface="Arial" panose="020B0604020202020204" pitchFamily="34" charset="0"/>
              </a:rPr>
              <a:t>(</a:t>
            </a:r>
            <a:r>
              <a:rPr lang="fr-FR" dirty="0">
                <a:ea typeface="Calibri" panose="020F0502020204030204" pitchFamily="34" charset="0"/>
                <a:cs typeface="Arial" panose="020B0604020202020204" pitchFamily="34" charset="0"/>
              </a:rPr>
              <a:t>en utilisant</a:t>
            </a:r>
            <a:r>
              <a:rPr lang="fr-FR" b="1" dirty="0">
                <a:ea typeface="Calibri" panose="020F0502020204030204" pitchFamily="34" charset="0"/>
                <a:cs typeface="Arial" panose="020B0604020202020204" pitchFamily="34" charset="0"/>
              </a:rPr>
              <a:t> WAP </a:t>
            </a:r>
            <a:r>
              <a:rPr lang="fr-FR" dirty="0">
                <a:ea typeface="Calibri" panose="020F0502020204030204" pitchFamily="34" charset="0"/>
                <a:cs typeface="Arial" panose="020B0604020202020204" pitchFamily="34" charset="0"/>
              </a:rPr>
              <a:t>via </a:t>
            </a:r>
            <a:r>
              <a:rPr lang="fr-FR" b="1" dirty="0" smtClean="0">
                <a:ea typeface="Calibri" panose="020F0502020204030204" pitchFamily="34" charset="0"/>
                <a:cs typeface="Arial" panose="020B0604020202020204" pitchFamily="34" charset="0"/>
              </a:rPr>
              <a:t>GPRS</a:t>
            </a:r>
            <a:r>
              <a:rPr lang="fr-FR" dirty="0" smtClean="0">
                <a:ea typeface="Calibri" panose="020F0502020204030204" pitchFamily="34" charset="0"/>
                <a:cs typeface="Arial" panose="020B0604020202020204" pitchFamily="34" charset="0"/>
              </a:rPr>
              <a:t> ’’2G ’’</a:t>
            </a:r>
            <a:r>
              <a:rPr lang="fr-FR" sz="2400" dirty="0" smtClean="0">
                <a:ea typeface="Calibri" panose="020F0502020204030204" pitchFamily="34" charset="0"/>
                <a:cs typeface="Arial" panose="020B0604020202020204" pitchFamily="34" charset="0"/>
              </a:rPr>
              <a:t>), </a:t>
            </a:r>
            <a:r>
              <a:rPr lang="fr-FR" sz="2400" dirty="0">
                <a:ea typeface="Calibri" panose="020F0502020204030204" pitchFamily="34" charset="0"/>
                <a:cs typeface="Arial" panose="020B0604020202020204" pitchFamily="34" charset="0"/>
              </a:rPr>
              <a:t>E-mail sans fil </a:t>
            </a:r>
          </a:p>
          <a:p>
            <a:pPr marL="631825" indent="-180975" algn="just">
              <a:lnSpc>
                <a:spcPct val="107000"/>
              </a:lnSpc>
              <a:spcAft>
                <a:spcPts val="800"/>
              </a:spcAft>
              <a:buFont typeface="Wingdings" panose="05000000000000000000" pitchFamily="2" charset="2"/>
              <a:buChar char="ü"/>
            </a:pPr>
            <a:r>
              <a:rPr lang="fr-FR" sz="2400" dirty="0" smtClean="0">
                <a:ea typeface="Calibri" panose="020F0502020204030204" pitchFamily="34" charset="0"/>
                <a:cs typeface="Arial" panose="020B0604020202020204" pitchFamily="34" charset="0"/>
              </a:rPr>
              <a:t> Applications </a:t>
            </a:r>
            <a:r>
              <a:rPr lang="fr-FR" sz="2400" dirty="0">
                <a:ea typeface="Calibri" panose="020F0502020204030204" pitchFamily="34" charset="0"/>
                <a:cs typeface="Arial" panose="020B0604020202020204" pitchFamily="34" charset="0"/>
              </a:rPr>
              <a:t>personnalisées (</a:t>
            </a:r>
            <a:r>
              <a:rPr lang="fr-FR" sz="2400" dirty="0" err="1" smtClean="0">
                <a:ea typeface="Calibri" panose="020F0502020204030204" pitchFamily="34" charset="0"/>
                <a:cs typeface="Arial" panose="020B0604020202020204" pitchFamily="34" charset="0"/>
              </a:rPr>
              <a:t>e.g</a:t>
            </a:r>
            <a:r>
              <a:rPr lang="fr-FR" sz="2400" dirty="0" smtClean="0">
                <a:ea typeface="Calibri" panose="020F0502020204030204" pitchFamily="34" charset="0"/>
                <a:cs typeface="Arial" panose="020B0604020202020204" pitchFamily="34" charset="0"/>
              </a:rPr>
              <a:t>, </a:t>
            </a:r>
            <a:r>
              <a:rPr lang="fr-FR" sz="2400" dirty="0">
                <a:ea typeface="Calibri" panose="020F0502020204030204" pitchFamily="34" charset="0"/>
                <a:cs typeface="Arial" panose="020B0604020202020204" pitchFamily="34" charset="0"/>
              </a:rPr>
              <a:t>java)</a:t>
            </a:r>
            <a:endParaRPr lang="fr-FR" sz="2400" dirty="0"/>
          </a:p>
          <a:p>
            <a:pPr marL="342900" indent="-342900" algn="just">
              <a:lnSpc>
                <a:spcPct val="107000"/>
              </a:lnSpc>
              <a:spcAft>
                <a:spcPts val="800"/>
              </a:spcAft>
              <a:buFont typeface="Arial" panose="020B0604020202020204" pitchFamily="34" charset="0"/>
              <a:buChar char="•"/>
            </a:pPr>
            <a:endParaRPr lang="fr-FR" sz="2400" dirty="0" smtClean="0">
              <a:ea typeface="Calibri" panose="020F0502020204030204" pitchFamily="34" charset="0"/>
            </a:endParaRPr>
          </a:p>
        </p:txBody>
      </p:sp>
    </p:spTree>
    <p:extLst>
      <p:ext uri="{BB962C8B-B14F-4D97-AF65-F5344CB8AC3E}">
        <p14:creationId xmlns:p14="http://schemas.microsoft.com/office/powerpoint/2010/main" val="1198461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600" b="1" kern="1200" dirty="0">
                <a:solidFill>
                  <a:srgbClr val="0070C0"/>
                </a:solidFill>
                <a:latin typeface="Times New Roman" pitchFamily="18" charset="0"/>
                <a:cs typeface="Times New Roman" pitchFamily="18" charset="0"/>
              </a:rPr>
              <a:t> Téléphones cellulaires</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15</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9" name="Picture 2" descr="cellular device"/>
          <p:cNvPicPr>
            <a:picLocks noChangeAspect="1" noChangeArrowheads="1"/>
          </p:cNvPicPr>
          <p:nvPr/>
        </p:nvPicPr>
        <p:blipFill>
          <a:blip r:embed="rId3"/>
          <a:srcRect/>
          <a:stretch>
            <a:fillRect/>
          </a:stretch>
        </p:blipFill>
        <p:spPr bwMode="auto">
          <a:xfrm>
            <a:off x="827584" y="3306398"/>
            <a:ext cx="3189406" cy="2797482"/>
          </a:xfrm>
          <a:prstGeom prst="rect">
            <a:avLst/>
          </a:prstGeom>
          <a:noFill/>
        </p:spPr>
      </p:pic>
      <p:pic>
        <p:nvPicPr>
          <p:cNvPr id="10" name="Picture 4" descr="Afficher l'image d'origine"/>
          <p:cNvPicPr>
            <a:picLocks noChangeAspect="1" noChangeArrowheads="1"/>
          </p:cNvPicPr>
          <p:nvPr/>
        </p:nvPicPr>
        <p:blipFill>
          <a:blip r:embed="rId4"/>
          <a:srcRect/>
          <a:stretch>
            <a:fillRect/>
          </a:stretch>
        </p:blipFill>
        <p:spPr bwMode="auto">
          <a:xfrm>
            <a:off x="5387052" y="3162382"/>
            <a:ext cx="3256914" cy="3085514"/>
          </a:xfrm>
          <a:prstGeom prst="rect">
            <a:avLst/>
          </a:prstGeom>
          <a:noFill/>
        </p:spPr>
      </p:pic>
      <p:sp>
        <p:nvSpPr>
          <p:cNvPr id="12" name="Rectangle 11"/>
          <p:cNvSpPr/>
          <p:nvPr/>
        </p:nvSpPr>
        <p:spPr>
          <a:xfrm>
            <a:off x="136287" y="1070332"/>
            <a:ext cx="9007713" cy="1249125"/>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fr-FR" sz="2400" dirty="0">
                <a:ea typeface="Calibri" panose="020F0502020204030204" pitchFamily="34" charset="0"/>
                <a:cs typeface="Arial" panose="020B0604020202020204" pitchFamily="34" charset="0"/>
              </a:rPr>
              <a:t>Il existe un grand nombre de fournisseurs de téléphone cellulaire: </a:t>
            </a:r>
            <a:r>
              <a:rPr lang="en-US" sz="2400" dirty="0">
                <a:ea typeface="Calibri" panose="020F0502020204030204" pitchFamily="34" charset="0"/>
                <a:cs typeface="Arial" panose="020B0604020202020204" pitchFamily="34" charset="0"/>
              </a:rPr>
              <a:t>Audio </a:t>
            </a:r>
            <a:r>
              <a:rPr lang="en-US" sz="2400" dirty="0" err="1">
                <a:ea typeface="Calibri" panose="020F0502020204030204" pitchFamily="34" charset="0"/>
                <a:cs typeface="Arial" panose="020B0604020202020204" pitchFamily="34" charset="0"/>
              </a:rPr>
              <a:t>Vox</a:t>
            </a:r>
            <a:r>
              <a:rPr lang="en-US" sz="2400" dirty="0">
                <a:ea typeface="Calibri" panose="020F0502020204030204" pitchFamily="34" charset="0"/>
                <a:cs typeface="Arial" panose="020B0604020202020204" pitchFamily="34" charset="0"/>
              </a:rPr>
              <a:t>,  LG ,  Motorola ,  Nokia , Orange , </a:t>
            </a:r>
            <a:r>
              <a:rPr lang="fr-FR" sz="2400" dirty="0">
                <a:ea typeface="Calibri" panose="020F0502020204030204" pitchFamily="34" charset="0"/>
                <a:cs typeface="Arial" panose="020B0604020202020204" pitchFamily="34" charset="0"/>
              </a:rPr>
              <a:t> Samsung ,       Sony Ericsson</a:t>
            </a:r>
          </a:p>
        </p:txBody>
      </p:sp>
    </p:spTree>
    <p:extLst>
      <p:ext uri="{BB962C8B-B14F-4D97-AF65-F5344CB8AC3E}">
        <p14:creationId xmlns:p14="http://schemas.microsoft.com/office/powerpoint/2010/main" val="2471478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L'agenda </a:t>
            </a:r>
            <a:r>
              <a:rPr lang="fr-FR" sz="3200" b="1" kern="1200" dirty="0">
                <a:solidFill>
                  <a:srgbClr val="0070C0"/>
                </a:solidFill>
                <a:latin typeface="Times New Roman" pitchFamily="18" charset="0"/>
                <a:cs typeface="Times New Roman" pitchFamily="18" charset="0"/>
              </a:rPr>
              <a:t>électronique personnel (ou PDA)</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16</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0" y="1355284"/>
            <a:ext cx="9036496" cy="1754326"/>
          </a:xfrm>
          <a:prstGeom prst="rect">
            <a:avLst/>
          </a:prstGeom>
        </p:spPr>
        <p:txBody>
          <a:bodyPr wrap="square">
            <a:spAutoFit/>
          </a:bodyPr>
          <a:lstStyle/>
          <a:p>
            <a:pPr marL="342900" indent="-342900" algn="just">
              <a:buFont typeface="Arial" panose="020B0604020202020204" pitchFamily="34" charset="0"/>
              <a:buChar char="•"/>
            </a:pPr>
            <a:r>
              <a:rPr lang="fr-FR" sz="2400" dirty="0">
                <a:latin typeface="+mj-lt"/>
                <a:ea typeface="Calibri" panose="020F0502020204030204" pitchFamily="34" charset="0"/>
                <a:cs typeface="Arial" panose="020B0604020202020204" pitchFamily="34" charset="0"/>
              </a:rPr>
              <a:t>Le terme «(PDA) </a:t>
            </a:r>
            <a:r>
              <a:rPr lang="fr-FR" sz="2400" b="1" dirty="0" err="1" smtClean="0">
                <a:latin typeface="+mj-lt"/>
                <a:ea typeface="Calibri" panose="020F0502020204030204" pitchFamily="34" charset="0"/>
                <a:cs typeface="Arial" panose="020B0604020202020204" pitchFamily="34" charset="0"/>
              </a:rPr>
              <a:t>P</a:t>
            </a:r>
            <a:r>
              <a:rPr lang="fr-FR" sz="2400" dirty="0" err="1" smtClean="0">
                <a:latin typeface="+mj-lt"/>
                <a:ea typeface="Calibri" panose="020F0502020204030204" pitchFamily="34" charset="0"/>
                <a:cs typeface="Arial" panose="020B0604020202020204" pitchFamily="34" charset="0"/>
              </a:rPr>
              <a:t>ersonal</a:t>
            </a:r>
            <a:r>
              <a:rPr lang="fr-FR" sz="2400" b="1" dirty="0" smtClean="0">
                <a:latin typeface="+mj-lt"/>
                <a:ea typeface="Calibri" panose="020F0502020204030204" pitchFamily="34" charset="0"/>
                <a:cs typeface="Arial" panose="020B0604020202020204" pitchFamily="34" charset="0"/>
              </a:rPr>
              <a:t> </a:t>
            </a:r>
            <a:r>
              <a:rPr lang="fr-FR" sz="2400" b="1" dirty="0">
                <a:latin typeface="+mj-lt"/>
                <a:ea typeface="Calibri" panose="020F0502020204030204" pitchFamily="34" charset="0"/>
                <a:cs typeface="Arial" panose="020B0604020202020204" pitchFamily="34" charset="0"/>
              </a:rPr>
              <a:t>D</a:t>
            </a:r>
            <a:r>
              <a:rPr lang="fr-FR" sz="2400" dirty="0">
                <a:latin typeface="+mj-lt"/>
                <a:ea typeface="Calibri" panose="020F0502020204030204" pitchFamily="34" charset="0"/>
                <a:cs typeface="Arial" panose="020B0604020202020204" pitchFamily="34" charset="0"/>
              </a:rPr>
              <a:t>igital</a:t>
            </a:r>
            <a:r>
              <a:rPr lang="fr-FR" sz="2400" b="1" dirty="0">
                <a:latin typeface="+mj-lt"/>
                <a:ea typeface="Calibri" panose="020F0502020204030204" pitchFamily="34" charset="0"/>
                <a:cs typeface="Arial" panose="020B0604020202020204" pitchFamily="34" charset="0"/>
              </a:rPr>
              <a:t> A</a:t>
            </a:r>
            <a:r>
              <a:rPr lang="fr-FR" sz="2400" dirty="0">
                <a:latin typeface="+mj-lt"/>
                <a:ea typeface="Calibri" panose="020F0502020204030204" pitchFamily="34" charset="0"/>
                <a:cs typeface="Arial" panose="020B0604020202020204" pitchFamily="34" charset="0"/>
              </a:rPr>
              <a:t>ssistant» </a:t>
            </a:r>
            <a:r>
              <a:rPr lang="fr-FR" sz="2400" dirty="0" smtClean="0">
                <a:latin typeface="+mj-lt"/>
                <a:ea typeface="Calibri" panose="020F0502020204030204" pitchFamily="34" charset="0"/>
                <a:cs typeface="Arial" panose="020B0604020202020204" pitchFamily="34" charset="0"/>
              </a:rPr>
              <a:t>a </a:t>
            </a:r>
            <a:r>
              <a:rPr lang="fr-FR" sz="2400" dirty="0">
                <a:latin typeface="+mj-lt"/>
                <a:ea typeface="Calibri" panose="020F0502020204030204" pitchFamily="34" charset="0"/>
                <a:cs typeface="Arial" panose="020B0604020202020204" pitchFamily="34" charset="0"/>
              </a:rPr>
              <a:t>été inventé par </a:t>
            </a:r>
            <a:r>
              <a:rPr lang="fr-FR" sz="2400" b="1" dirty="0">
                <a:latin typeface="+mj-lt"/>
                <a:ea typeface="Calibri" panose="020F0502020204030204" pitchFamily="34" charset="0"/>
                <a:cs typeface="Arial" panose="020B0604020202020204" pitchFamily="34" charset="0"/>
              </a:rPr>
              <a:t>Apple Computers, Inc</a:t>
            </a:r>
            <a:r>
              <a:rPr lang="fr-FR" sz="2400" dirty="0">
                <a:latin typeface="+mj-lt"/>
                <a:ea typeface="Calibri" panose="020F0502020204030204" pitchFamily="34" charset="0"/>
                <a:cs typeface="Arial" panose="020B0604020202020204" pitchFamily="34" charset="0"/>
              </a:rPr>
              <a:t>. </a:t>
            </a:r>
            <a:endParaRPr lang="fr-FR" sz="2400" dirty="0" smtClean="0">
              <a:latin typeface="+mj-lt"/>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endParaRPr lang="fr-FR" sz="1100" dirty="0" smtClean="0">
              <a:latin typeface="+mj-lt"/>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fr-FR" sz="2400" dirty="0" smtClean="0">
                <a:latin typeface="+mj-lt"/>
                <a:ea typeface="Calibri" panose="020F0502020204030204" pitchFamily="34" charset="0"/>
                <a:cs typeface="Arial" panose="020B0604020202020204" pitchFamily="34" charset="0"/>
              </a:rPr>
              <a:t>ce </a:t>
            </a:r>
            <a:r>
              <a:rPr lang="fr-FR" sz="2400" dirty="0">
                <a:latin typeface="+mj-lt"/>
                <a:ea typeface="Calibri" panose="020F0502020204030204" pitchFamily="34" charset="0"/>
                <a:cs typeface="Arial" panose="020B0604020202020204" pitchFamily="34" charset="0"/>
              </a:rPr>
              <a:t>qui a permis aux utilisateurs d'écrire des données à </a:t>
            </a:r>
            <a:r>
              <a:rPr lang="fr-FR" sz="2400" dirty="0" smtClean="0">
                <a:latin typeface="+mj-lt"/>
                <a:ea typeface="Calibri" panose="020F0502020204030204" pitchFamily="34" charset="0"/>
                <a:cs typeface="Arial" panose="020B0604020202020204" pitchFamily="34" charset="0"/>
              </a:rPr>
              <a:t>l'appareil « Carnet </a:t>
            </a:r>
            <a:r>
              <a:rPr lang="fr-FR" sz="2400" dirty="0">
                <a:latin typeface="+mj-lt"/>
                <a:ea typeface="Calibri" panose="020F0502020204030204" pitchFamily="34" charset="0"/>
                <a:cs typeface="Arial" panose="020B0604020202020204" pitchFamily="34" charset="0"/>
              </a:rPr>
              <a:t>de </a:t>
            </a:r>
            <a:r>
              <a:rPr lang="fr-FR" sz="2400" dirty="0" smtClean="0">
                <a:latin typeface="+mj-lt"/>
                <a:ea typeface="Calibri" panose="020F0502020204030204" pitchFamily="34" charset="0"/>
                <a:cs typeface="Arial" panose="020B0604020202020204" pitchFamily="34" charset="0"/>
              </a:rPr>
              <a:t>messages »</a:t>
            </a:r>
            <a:endParaRPr lang="fr-FR" sz="2400" dirty="0">
              <a:latin typeface="+mj-lt"/>
            </a:endParaRPr>
          </a:p>
        </p:txBody>
      </p:sp>
      <p:sp>
        <p:nvSpPr>
          <p:cNvPr id="14" name="Rectangle 13"/>
          <p:cNvSpPr/>
          <p:nvPr/>
        </p:nvSpPr>
        <p:spPr>
          <a:xfrm>
            <a:off x="32100" y="3118712"/>
            <a:ext cx="9004396" cy="2960362"/>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fr-FR" sz="2400" dirty="0">
                <a:latin typeface="+mj-lt"/>
                <a:ea typeface="Calibri" panose="020F0502020204030204" pitchFamily="34" charset="0"/>
                <a:cs typeface="Arial" panose="020B0604020202020204" pitchFamily="34" charset="0"/>
              </a:rPr>
              <a:t>À l'origine, le PDA a été conçu pour être une version électronique d'un "agenda" </a:t>
            </a:r>
            <a:endParaRPr lang="fr-FR" sz="2400" dirty="0" smtClean="0">
              <a:latin typeface="+mj-lt"/>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r>
              <a:rPr lang="fr-FR" sz="2400" dirty="0" smtClean="0">
                <a:latin typeface="+mj-lt"/>
                <a:ea typeface="Calibri" panose="020F0502020204030204" pitchFamily="34" charset="0"/>
                <a:cs typeface="Arial" panose="020B0604020202020204" pitchFamily="34" charset="0"/>
              </a:rPr>
              <a:t>ainsi</a:t>
            </a:r>
            <a:r>
              <a:rPr lang="fr-FR" sz="2400" dirty="0">
                <a:latin typeface="+mj-lt"/>
                <a:ea typeface="Calibri" panose="020F0502020204030204" pitchFamily="34" charset="0"/>
                <a:cs typeface="Arial" panose="020B0604020202020204" pitchFamily="34" charset="0"/>
              </a:rPr>
              <a:t>, il </a:t>
            </a:r>
            <a:r>
              <a:rPr lang="fr-FR" sz="2400" dirty="0" smtClean="0">
                <a:latin typeface="+mj-lt"/>
                <a:ea typeface="Calibri" panose="020F0502020204030204" pitchFamily="34" charset="0"/>
                <a:cs typeface="Arial" panose="020B0604020202020204" pitchFamily="34" charset="0"/>
              </a:rPr>
              <a:t>avait d’autre </a:t>
            </a:r>
            <a:r>
              <a:rPr lang="fr-FR" sz="2400" dirty="0" smtClean="0">
                <a:ea typeface="Calibri" panose="020F0502020204030204" pitchFamily="34" charset="0"/>
                <a:cs typeface="Arial" panose="020B0604020202020204" pitchFamily="34" charset="0"/>
              </a:rPr>
              <a:t>fonctionnalités </a:t>
            </a:r>
            <a:r>
              <a:rPr lang="fr-FR" sz="2400" dirty="0">
                <a:ea typeface="Calibri" panose="020F0502020204030204" pitchFamily="34" charset="0"/>
                <a:cs typeface="Arial" panose="020B0604020202020204" pitchFamily="34" charset="0"/>
              </a:rPr>
              <a:t>de base </a:t>
            </a:r>
            <a:r>
              <a:rPr lang="fr-FR" sz="2400" dirty="0" smtClean="0">
                <a:latin typeface="+mj-lt"/>
                <a:ea typeface="Calibri" panose="020F0502020204030204" pitchFamily="34" charset="0"/>
                <a:cs typeface="Arial" panose="020B0604020202020204" pitchFamily="34" charset="0"/>
              </a:rPr>
              <a:t>: </a:t>
            </a:r>
          </a:p>
          <a:p>
            <a:pPr algn="just">
              <a:spcAft>
                <a:spcPts val="0"/>
              </a:spcAft>
            </a:pPr>
            <a:r>
              <a:rPr lang="fr-FR" sz="2400" dirty="0">
                <a:latin typeface="+mj-lt"/>
                <a:ea typeface="Calibri" panose="020F0502020204030204" pitchFamily="34" charset="0"/>
                <a:cs typeface="Arial" panose="020B0604020202020204" pitchFamily="34" charset="0"/>
              </a:rPr>
              <a:t> </a:t>
            </a:r>
            <a:r>
              <a:rPr lang="fr-FR" sz="2400" dirty="0" smtClean="0">
                <a:latin typeface="+mj-lt"/>
                <a:ea typeface="Calibri" panose="020F0502020204030204" pitchFamily="34" charset="0"/>
                <a:cs typeface="Arial" panose="020B0604020202020204" pitchFamily="34" charset="0"/>
              </a:rPr>
              <a:t>        - une </a:t>
            </a:r>
            <a:r>
              <a:rPr lang="fr-FR" sz="2400" dirty="0">
                <a:latin typeface="+mj-lt"/>
                <a:ea typeface="Calibri" panose="020F0502020204030204" pitchFamily="34" charset="0"/>
                <a:cs typeface="Arial" panose="020B0604020202020204" pitchFamily="34" charset="0"/>
              </a:rPr>
              <a:t>horloge, une liste de tâches, </a:t>
            </a:r>
          </a:p>
          <a:p>
            <a:pPr algn="just">
              <a:spcAft>
                <a:spcPts val="0"/>
              </a:spcAft>
            </a:pPr>
            <a:r>
              <a:rPr lang="fr-FR" sz="2400" dirty="0" smtClean="0">
                <a:latin typeface="+mj-lt"/>
                <a:ea typeface="Calibri" panose="020F0502020204030204" pitchFamily="34" charset="0"/>
                <a:cs typeface="Arial" panose="020B0604020202020204" pitchFamily="34" charset="0"/>
              </a:rPr>
              <a:t>         - un </a:t>
            </a:r>
            <a:r>
              <a:rPr lang="fr-FR" sz="2400" dirty="0">
                <a:latin typeface="+mj-lt"/>
                <a:ea typeface="Calibri" panose="020F0502020204030204" pitchFamily="34" charset="0"/>
                <a:cs typeface="Arial" panose="020B0604020202020204" pitchFamily="34" charset="0"/>
              </a:rPr>
              <a:t>calendrier de rendez-vous d'affaires</a:t>
            </a:r>
            <a:r>
              <a:rPr lang="fr-FR" sz="2400" dirty="0" smtClean="0">
                <a:latin typeface="+mj-lt"/>
                <a:ea typeface="Calibri" panose="020F0502020204030204" pitchFamily="34" charset="0"/>
                <a:cs typeface="Arial" panose="020B0604020202020204" pitchFamily="34" charset="0"/>
              </a:rPr>
              <a:t>,</a:t>
            </a:r>
          </a:p>
          <a:p>
            <a:pPr algn="just">
              <a:spcAft>
                <a:spcPts val="0"/>
              </a:spcAft>
            </a:pPr>
            <a:r>
              <a:rPr lang="fr-FR" sz="2400" dirty="0">
                <a:latin typeface="+mj-lt"/>
                <a:ea typeface="Calibri" panose="020F0502020204030204" pitchFamily="34" charset="0"/>
                <a:cs typeface="Arial" panose="020B0604020202020204" pitchFamily="34" charset="0"/>
              </a:rPr>
              <a:t> </a:t>
            </a:r>
            <a:r>
              <a:rPr lang="fr-FR" sz="2400" dirty="0" smtClean="0">
                <a:latin typeface="+mj-lt"/>
                <a:ea typeface="Calibri" panose="020F0502020204030204" pitchFamily="34" charset="0"/>
                <a:cs typeface="Arial" panose="020B0604020202020204" pitchFamily="34" charset="0"/>
              </a:rPr>
              <a:t>       - et </a:t>
            </a:r>
            <a:r>
              <a:rPr lang="fr-FR" sz="2400" dirty="0">
                <a:latin typeface="+mj-lt"/>
                <a:ea typeface="Calibri" panose="020F0502020204030204" pitchFamily="34" charset="0"/>
                <a:cs typeface="Arial" panose="020B0604020202020204" pitchFamily="34" charset="0"/>
              </a:rPr>
              <a:t>un annuaire téléphonique pour obtenir des informations de </a:t>
            </a:r>
            <a:r>
              <a:rPr lang="fr-FR" sz="2400" dirty="0" smtClean="0">
                <a:latin typeface="+mj-lt"/>
                <a:ea typeface="Calibri" panose="020F0502020204030204" pitchFamily="34" charset="0"/>
                <a:cs typeface="Arial" panose="020B0604020202020204" pitchFamily="34" charset="0"/>
              </a:rPr>
              <a:t>contact.</a:t>
            </a:r>
            <a:endParaRPr lang="fr-FR" sz="20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0140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L'agenda </a:t>
            </a:r>
            <a:r>
              <a:rPr lang="fr-FR" sz="3200" b="1" kern="1200" dirty="0">
                <a:solidFill>
                  <a:srgbClr val="0070C0"/>
                </a:solidFill>
                <a:latin typeface="Times New Roman" pitchFamily="18" charset="0"/>
                <a:cs typeface="Times New Roman" pitchFamily="18" charset="0"/>
              </a:rPr>
              <a:t>électronique personnel (ou PDA)</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17</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0" y="1150331"/>
            <a:ext cx="9144000" cy="2434641"/>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fr-FR" sz="2400" dirty="0">
                <a:latin typeface="+mj-lt"/>
                <a:ea typeface="Calibri" panose="020F0502020204030204" pitchFamily="34" charset="0"/>
                <a:cs typeface="Arial" panose="020B0604020202020204" pitchFamily="34" charset="0"/>
              </a:rPr>
              <a:t>Cependant, avec l'introduction de processeurs plus puissants, systèmes d'exploitation, et de la mémoire, PDA d'aujourd'hui a beaucoup plus de </a:t>
            </a:r>
            <a:r>
              <a:rPr lang="fr-FR" sz="2400" dirty="0" smtClean="0">
                <a:latin typeface="+mj-lt"/>
                <a:ea typeface="Calibri" panose="020F0502020204030204" pitchFamily="34" charset="0"/>
                <a:cs typeface="Arial" panose="020B0604020202020204" pitchFamily="34" charset="0"/>
              </a:rPr>
              <a:t>fonctions: Email, accès Internet, Jeux, Informations </a:t>
            </a:r>
            <a:r>
              <a:rPr lang="fr-FR" sz="2400" dirty="0">
                <a:latin typeface="+mj-lt"/>
                <a:ea typeface="Calibri" panose="020F0502020204030204" pitchFamily="34" charset="0"/>
                <a:cs typeface="Arial" panose="020B0604020202020204" pitchFamily="34" charset="0"/>
              </a:rPr>
              <a:t>(par ex. Citations, les conditions météorologiques, les services de localisation</a:t>
            </a:r>
            <a:r>
              <a:rPr lang="fr-FR" sz="2400" dirty="0" smtClean="0">
                <a:latin typeface="+mj-lt"/>
                <a:ea typeface="Calibri" panose="020F0502020204030204" pitchFamily="34" charset="0"/>
                <a:cs typeface="Arial" panose="020B0604020202020204" pitchFamily="34" charset="0"/>
              </a:rPr>
              <a:t>), Les </a:t>
            </a:r>
            <a:r>
              <a:rPr lang="fr-FR" sz="2400" dirty="0">
                <a:latin typeface="+mj-lt"/>
                <a:ea typeface="Calibri" panose="020F0502020204030204" pitchFamily="34" charset="0"/>
                <a:cs typeface="Arial" panose="020B0604020202020204" pitchFamily="34" charset="0"/>
              </a:rPr>
              <a:t>applications personnalisées </a:t>
            </a:r>
            <a:r>
              <a:rPr lang="fr-FR" sz="2400" dirty="0" smtClean="0">
                <a:latin typeface="+mj-lt"/>
                <a:ea typeface="Calibri" panose="020F0502020204030204" pitchFamily="34" charset="0"/>
                <a:cs typeface="Arial" panose="020B0604020202020204" pitchFamily="34" charset="0"/>
              </a:rPr>
              <a:t>(</a:t>
            </a:r>
            <a:r>
              <a:rPr lang="fr-FR" sz="2400" dirty="0">
                <a:latin typeface="+mj-lt"/>
                <a:ea typeface="Calibri" panose="020F0502020204030204" pitchFamily="34" charset="0"/>
                <a:cs typeface="Arial" panose="020B0604020202020204" pitchFamily="34" charset="0"/>
              </a:rPr>
              <a:t>.</a:t>
            </a:r>
            <a:r>
              <a:rPr lang="fr-FR" sz="2400" dirty="0" smtClean="0">
                <a:latin typeface="+mj-lt"/>
                <a:ea typeface="Calibri" panose="020F0502020204030204" pitchFamily="34" charset="0"/>
                <a:cs typeface="Arial" panose="020B0604020202020204" pitchFamily="34" charset="0"/>
              </a:rPr>
              <a:t>net</a:t>
            </a:r>
            <a:r>
              <a:rPr lang="fr-FR" sz="2400" dirty="0">
                <a:latin typeface="+mj-lt"/>
                <a:ea typeface="Calibri" panose="020F0502020204030204" pitchFamily="34" charset="0"/>
                <a:cs typeface="Arial" panose="020B0604020202020204" pitchFamily="34" charset="0"/>
              </a:rPr>
              <a:t>, java) </a:t>
            </a:r>
            <a:endParaRPr lang="fr-FR" sz="2400" dirty="0">
              <a:latin typeface="+mj-lt"/>
            </a:endParaRPr>
          </a:p>
        </p:txBody>
      </p:sp>
    </p:spTree>
    <p:extLst>
      <p:ext uri="{BB962C8B-B14F-4D97-AF65-F5344CB8AC3E}">
        <p14:creationId xmlns:p14="http://schemas.microsoft.com/office/powerpoint/2010/main" val="75922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Résultat de recherche d'images pour &quot;photo clip art ensignat&quot;"/>
          <p:cNvPicPr>
            <a:picLocks noChangeAspect="1" noChangeArrowheads="1"/>
          </p:cNvPicPr>
          <p:nvPr/>
        </p:nvPicPr>
        <p:blipFill>
          <a:blip r:embed="rId2"/>
          <a:srcRect/>
          <a:stretch>
            <a:fillRect/>
          </a:stretch>
        </p:blipFill>
        <p:spPr bwMode="auto">
          <a:xfrm>
            <a:off x="7633273" y="4277471"/>
            <a:ext cx="1428728" cy="1428760"/>
          </a:xfrm>
          <a:prstGeom prst="rect">
            <a:avLst/>
          </a:prstGeom>
          <a:noFill/>
        </p:spPr>
      </p:pic>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L'agenda </a:t>
            </a:r>
            <a:r>
              <a:rPr lang="fr-FR" sz="3200" b="1" kern="1200" dirty="0">
                <a:solidFill>
                  <a:srgbClr val="0070C0"/>
                </a:solidFill>
                <a:latin typeface="Times New Roman" pitchFamily="18" charset="0"/>
                <a:cs typeface="Times New Roman" pitchFamily="18" charset="0"/>
              </a:rPr>
              <a:t>électronique personnel (ou PDA)</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18</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3"/>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5468" y="1124744"/>
            <a:ext cx="9149467" cy="1277850"/>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fr-FR" sz="2400" dirty="0" smtClean="0">
                <a:latin typeface="+mj-lt"/>
                <a:ea typeface="Calibri" panose="020F0502020204030204" pitchFamily="34" charset="0"/>
                <a:cs typeface="Arial" panose="020B0604020202020204" pitchFamily="34" charset="0"/>
              </a:rPr>
              <a:t>de </a:t>
            </a:r>
            <a:r>
              <a:rPr lang="fr-FR" sz="2400" dirty="0">
                <a:latin typeface="+mj-lt"/>
                <a:ea typeface="Calibri" panose="020F0502020204030204" pitchFamily="34" charset="0"/>
                <a:cs typeface="Arial" panose="020B0604020202020204" pitchFamily="34" charset="0"/>
              </a:rPr>
              <a:t>nombreux fournisseurs de </a:t>
            </a:r>
            <a:r>
              <a:rPr lang="fr-FR" sz="2400" dirty="0" smtClean="0">
                <a:latin typeface="+mj-lt"/>
                <a:ea typeface="Calibri" panose="020F0502020204030204" pitchFamily="34" charset="0"/>
                <a:cs typeface="Arial" panose="020B0604020202020204" pitchFamily="34" charset="0"/>
              </a:rPr>
              <a:t>PDA: HP </a:t>
            </a:r>
            <a:r>
              <a:rPr lang="fr-FR" sz="2400" dirty="0">
                <a:latin typeface="+mj-lt"/>
                <a:ea typeface="Calibri" panose="020F0502020204030204" pitchFamily="34" charset="0"/>
                <a:cs typeface="Arial" panose="020B0604020202020204" pitchFamily="34" charset="0"/>
              </a:rPr>
              <a:t>(Microsoft Windows</a:t>
            </a:r>
            <a:r>
              <a:rPr lang="fr-FR" sz="2400" dirty="0" smtClean="0">
                <a:latin typeface="+mj-lt"/>
                <a:ea typeface="Calibri" panose="020F0502020204030204" pitchFamily="34" charset="0"/>
                <a:cs typeface="Arial" panose="020B0604020202020204" pitchFamily="34" charset="0"/>
              </a:rPr>
              <a:t>), </a:t>
            </a:r>
            <a:r>
              <a:rPr lang="en-US" sz="2400" dirty="0" smtClean="0">
                <a:latin typeface="+mj-lt"/>
                <a:ea typeface="Calibri" panose="020F0502020204030204" pitchFamily="34" charset="0"/>
                <a:cs typeface="Arial" panose="020B0604020202020204" pitchFamily="34" charset="0"/>
              </a:rPr>
              <a:t>Palm </a:t>
            </a:r>
            <a:r>
              <a:rPr lang="en-US" sz="2400" dirty="0">
                <a:latin typeface="+mj-lt"/>
                <a:ea typeface="Calibri" panose="020F0502020204030204" pitchFamily="34" charset="0"/>
                <a:cs typeface="Arial" panose="020B0604020202020204" pitchFamily="34" charset="0"/>
              </a:rPr>
              <a:t>One (Palm OS</a:t>
            </a:r>
            <a:r>
              <a:rPr lang="en-US" sz="2400" dirty="0" smtClean="0">
                <a:latin typeface="+mj-lt"/>
                <a:ea typeface="Calibri" panose="020F0502020204030204" pitchFamily="34" charset="0"/>
                <a:cs typeface="Arial" panose="020B0604020202020204" pitchFamily="34" charset="0"/>
              </a:rPr>
              <a:t>), </a:t>
            </a:r>
            <a:r>
              <a:rPr lang="en-US" sz="2400" dirty="0">
                <a:latin typeface="+mj-lt"/>
                <a:ea typeface="Calibri" panose="020F0502020204030204" pitchFamily="34" charset="0"/>
                <a:cs typeface="Arial" panose="020B0604020202020204" pitchFamily="34" charset="0"/>
              </a:rPr>
              <a:t>Sony (Palm OS</a:t>
            </a:r>
            <a:r>
              <a:rPr lang="en-US" sz="2400" dirty="0" smtClean="0">
                <a:latin typeface="+mj-lt"/>
                <a:ea typeface="Calibri" panose="020F0502020204030204" pitchFamily="34" charset="0"/>
                <a:cs typeface="Arial" panose="020B0604020202020204" pitchFamily="34" charset="0"/>
              </a:rPr>
              <a:t>), </a:t>
            </a:r>
            <a:r>
              <a:rPr lang="fr-FR" sz="2400" dirty="0" smtClean="0">
                <a:latin typeface="+mj-lt"/>
                <a:ea typeface="Calibri" panose="020F0502020204030204" pitchFamily="34" charset="0"/>
                <a:cs typeface="Arial" panose="020B0604020202020204" pitchFamily="34" charset="0"/>
              </a:rPr>
              <a:t>Toshiba </a:t>
            </a:r>
            <a:r>
              <a:rPr lang="fr-FR" sz="2400" dirty="0">
                <a:latin typeface="+mj-lt"/>
                <a:ea typeface="Calibri" panose="020F0502020204030204" pitchFamily="34" charset="0"/>
                <a:cs typeface="Arial" panose="020B0604020202020204" pitchFamily="34" charset="0"/>
              </a:rPr>
              <a:t>(Microsoft Windows)</a:t>
            </a:r>
            <a:endParaRPr lang="fr-FR" sz="2400" dirty="0">
              <a:latin typeface="+mj-lt"/>
            </a:endParaRPr>
          </a:p>
        </p:txBody>
      </p:sp>
      <p:pic>
        <p:nvPicPr>
          <p:cNvPr id="14" name="Picture 2" descr="Afficher l'image d'origine"/>
          <p:cNvPicPr>
            <a:picLocks noChangeAspect="1" noChangeArrowheads="1"/>
          </p:cNvPicPr>
          <p:nvPr/>
        </p:nvPicPr>
        <p:blipFill>
          <a:blip r:embed="rId4"/>
          <a:srcRect/>
          <a:stretch>
            <a:fillRect/>
          </a:stretch>
        </p:blipFill>
        <p:spPr bwMode="auto">
          <a:xfrm>
            <a:off x="251520" y="2308626"/>
            <a:ext cx="1646554" cy="1776167"/>
          </a:xfrm>
          <a:prstGeom prst="rect">
            <a:avLst/>
          </a:prstGeom>
          <a:noFill/>
        </p:spPr>
      </p:pic>
      <p:pic>
        <p:nvPicPr>
          <p:cNvPr id="15" name="Picture 4" descr="Afficher l'image d'origine"/>
          <p:cNvPicPr>
            <a:picLocks noChangeAspect="1" noChangeArrowheads="1"/>
          </p:cNvPicPr>
          <p:nvPr/>
        </p:nvPicPr>
        <p:blipFill>
          <a:blip r:embed="rId5"/>
          <a:srcRect/>
          <a:stretch>
            <a:fillRect/>
          </a:stretch>
        </p:blipFill>
        <p:spPr bwMode="auto">
          <a:xfrm>
            <a:off x="2168104" y="2424453"/>
            <a:ext cx="1487585" cy="1561964"/>
          </a:xfrm>
          <a:prstGeom prst="rect">
            <a:avLst/>
          </a:prstGeom>
          <a:noFill/>
        </p:spPr>
      </p:pic>
      <p:pic>
        <p:nvPicPr>
          <p:cNvPr id="16" name="Picture 6" descr="Afficher l'image d'origine"/>
          <p:cNvPicPr>
            <a:picLocks noChangeAspect="1" noChangeArrowheads="1"/>
          </p:cNvPicPr>
          <p:nvPr/>
        </p:nvPicPr>
        <p:blipFill>
          <a:blip r:embed="rId6"/>
          <a:srcRect/>
          <a:stretch>
            <a:fillRect/>
          </a:stretch>
        </p:blipFill>
        <p:spPr bwMode="auto">
          <a:xfrm>
            <a:off x="4116439" y="2308626"/>
            <a:ext cx="1103634" cy="1833399"/>
          </a:xfrm>
          <a:prstGeom prst="rect">
            <a:avLst/>
          </a:prstGeom>
          <a:noFill/>
        </p:spPr>
      </p:pic>
      <p:pic>
        <p:nvPicPr>
          <p:cNvPr id="17" name="Picture 8" descr="Afficher l'image d'origine"/>
          <p:cNvPicPr>
            <a:picLocks noChangeAspect="1" noChangeArrowheads="1"/>
          </p:cNvPicPr>
          <p:nvPr/>
        </p:nvPicPr>
        <p:blipFill>
          <a:blip r:embed="rId7"/>
          <a:srcRect/>
          <a:stretch>
            <a:fillRect/>
          </a:stretch>
        </p:blipFill>
        <p:spPr bwMode="auto">
          <a:xfrm>
            <a:off x="5854632" y="2767040"/>
            <a:ext cx="1327658" cy="1418438"/>
          </a:xfrm>
          <a:prstGeom prst="rect">
            <a:avLst/>
          </a:prstGeom>
          <a:noFill/>
        </p:spPr>
      </p:pic>
      <p:pic>
        <p:nvPicPr>
          <p:cNvPr id="18" name="Picture 10" descr="Résultat de recherche d'images pour &quot;pda motorola&quot;"/>
          <p:cNvPicPr>
            <a:picLocks noChangeAspect="1" noChangeArrowheads="1"/>
          </p:cNvPicPr>
          <p:nvPr/>
        </p:nvPicPr>
        <p:blipFill>
          <a:blip r:embed="rId8"/>
          <a:srcRect/>
          <a:stretch>
            <a:fillRect/>
          </a:stretch>
        </p:blipFill>
        <p:spPr bwMode="auto">
          <a:xfrm>
            <a:off x="7452320" y="2812748"/>
            <a:ext cx="1535920" cy="1392741"/>
          </a:xfrm>
          <a:prstGeom prst="rect">
            <a:avLst/>
          </a:prstGeom>
          <a:noFill/>
        </p:spPr>
      </p:pic>
      <p:sp>
        <p:nvSpPr>
          <p:cNvPr id="19" name="Rectangle 18"/>
          <p:cNvSpPr/>
          <p:nvPr/>
        </p:nvSpPr>
        <p:spPr>
          <a:xfrm>
            <a:off x="251520" y="4967567"/>
            <a:ext cx="8531040" cy="1477328"/>
          </a:xfrm>
          <a:prstGeom prst="rect">
            <a:avLst/>
          </a:prstGeom>
          <a:solidFill>
            <a:schemeClr val="accent6">
              <a:lumMod val="5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gn="just">
              <a:buFont typeface="Arial" panose="020B0604020202020204" pitchFamily="34" charset="0"/>
              <a:buChar char="•"/>
            </a:pPr>
            <a:r>
              <a:rPr lang="fr-FR" dirty="0">
                <a:solidFill>
                  <a:schemeClr val="bg1"/>
                </a:solidFill>
                <a:latin typeface="+mj-lt"/>
                <a:ea typeface="Calibri" panose="020F0502020204030204" pitchFamily="34" charset="0"/>
                <a:cs typeface="Arial" panose="020B0604020202020204" pitchFamily="34" charset="0"/>
              </a:rPr>
              <a:t>les systèmes d'exploitation de </a:t>
            </a:r>
            <a:r>
              <a:rPr lang="fr-FR" b="1" dirty="0">
                <a:solidFill>
                  <a:srgbClr val="FFFF00"/>
                </a:solidFill>
                <a:latin typeface="+mj-lt"/>
                <a:ea typeface="Calibri" panose="020F0502020204030204" pitchFamily="34" charset="0"/>
                <a:cs typeface="Arial" panose="020B0604020202020204" pitchFamily="34" charset="0"/>
              </a:rPr>
              <a:t>Palm Source </a:t>
            </a:r>
            <a:r>
              <a:rPr lang="fr-FR" dirty="0">
                <a:solidFill>
                  <a:schemeClr val="bg1"/>
                </a:solidFill>
                <a:latin typeface="+mj-lt"/>
                <a:ea typeface="Calibri" panose="020F0502020204030204" pitchFamily="34" charset="0"/>
                <a:cs typeface="Arial" panose="020B0604020202020204" pitchFamily="34" charset="0"/>
              </a:rPr>
              <a:t>et </a:t>
            </a:r>
            <a:r>
              <a:rPr lang="fr-FR" b="1" dirty="0">
                <a:solidFill>
                  <a:srgbClr val="FFFF00"/>
                </a:solidFill>
                <a:latin typeface="+mj-lt"/>
                <a:ea typeface="Calibri" panose="020F0502020204030204" pitchFamily="34" charset="0"/>
                <a:cs typeface="Arial" panose="020B0604020202020204" pitchFamily="34" charset="0"/>
              </a:rPr>
              <a:t>Microsoft</a:t>
            </a:r>
            <a:r>
              <a:rPr lang="fr-FR" dirty="0">
                <a:solidFill>
                  <a:srgbClr val="FFFF00"/>
                </a:solidFill>
                <a:latin typeface="+mj-lt"/>
                <a:ea typeface="Calibri" panose="020F0502020204030204" pitchFamily="34" charset="0"/>
                <a:cs typeface="Arial" panose="020B0604020202020204" pitchFamily="34" charset="0"/>
              </a:rPr>
              <a:t> </a:t>
            </a:r>
            <a:r>
              <a:rPr lang="fr-FR" dirty="0">
                <a:solidFill>
                  <a:schemeClr val="bg1"/>
                </a:solidFill>
                <a:latin typeface="+mj-lt"/>
                <a:ea typeface="Calibri" panose="020F0502020204030204" pitchFamily="34" charset="0"/>
                <a:cs typeface="Arial" panose="020B0604020202020204" pitchFamily="34" charset="0"/>
              </a:rPr>
              <a:t>actuellement dominé les PDA du </a:t>
            </a:r>
            <a:r>
              <a:rPr lang="fr-FR" dirty="0" smtClean="0">
                <a:solidFill>
                  <a:schemeClr val="bg1"/>
                </a:solidFill>
                <a:latin typeface="+mj-lt"/>
                <a:ea typeface="Calibri" panose="020F0502020204030204" pitchFamily="34" charset="0"/>
                <a:cs typeface="Arial" panose="020B0604020202020204" pitchFamily="34" charset="0"/>
              </a:rPr>
              <a:t>marché.</a:t>
            </a:r>
          </a:p>
          <a:p>
            <a:pPr algn="just"/>
            <a:r>
              <a:rPr lang="fr-FR" dirty="0" smtClean="0">
                <a:solidFill>
                  <a:schemeClr val="bg1"/>
                </a:solidFill>
                <a:latin typeface="+mj-lt"/>
                <a:ea typeface="Calibri" panose="020F0502020204030204" pitchFamily="34" charset="0"/>
                <a:cs typeface="Arial" panose="020B0604020202020204" pitchFamily="34" charset="0"/>
              </a:rPr>
              <a:t> </a:t>
            </a:r>
            <a:endParaRPr lang="fr-FR" sz="600" dirty="0" smtClean="0">
              <a:solidFill>
                <a:schemeClr val="bg1"/>
              </a:solidFill>
              <a:latin typeface="+mj-lt"/>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fr-FR" dirty="0" smtClean="0">
                <a:solidFill>
                  <a:schemeClr val="bg1"/>
                </a:solidFill>
                <a:latin typeface="+mj-lt"/>
                <a:ea typeface="Calibri" panose="020F0502020204030204" pitchFamily="34" charset="0"/>
                <a:cs typeface="Arial" panose="020B0604020202020204" pitchFamily="34" charset="0"/>
              </a:rPr>
              <a:t>Les PDA </a:t>
            </a:r>
            <a:r>
              <a:rPr lang="fr-FR" dirty="0">
                <a:solidFill>
                  <a:schemeClr val="bg1"/>
                </a:solidFill>
                <a:latin typeface="+mj-lt"/>
                <a:ea typeface="Calibri" panose="020F0502020204030204" pitchFamily="34" charset="0"/>
                <a:cs typeface="Arial" panose="020B0604020202020204" pitchFamily="34" charset="0"/>
              </a:rPr>
              <a:t>qui exécutent le système d'exploitation Microsoft sont souvent appelées les </a:t>
            </a:r>
            <a:r>
              <a:rPr lang="fr-FR" b="1" dirty="0">
                <a:solidFill>
                  <a:srgbClr val="FFFF00"/>
                </a:solidFill>
                <a:latin typeface="+mj-lt"/>
                <a:ea typeface="Calibri" panose="020F0502020204030204" pitchFamily="34" charset="0"/>
                <a:cs typeface="Arial" panose="020B0604020202020204" pitchFamily="34" charset="0"/>
              </a:rPr>
              <a:t>Pocket </a:t>
            </a:r>
            <a:r>
              <a:rPr lang="fr-FR" b="1" dirty="0" smtClean="0">
                <a:solidFill>
                  <a:srgbClr val="FFFF00"/>
                </a:solidFill>
                <a:latin typeface="+mj-lt"/>
                <a:ea typeface="Calibri" panose="020F0502020204030204" pitchFamily="34" charset="0"/>
                <a:cs typeface="Arial" panose="020B0604020202020204" pitchFamily="34" charset="0"/>
              </a:rPr>
              <a:t>PC</a:t>
            </a:r>
            <a:r>
              <a:rPr lang="fr-FR" b="1" dirty="0" smtClean="0">
                <a:solidFill>
                  <a:schemeClr val="bg1"/>
                </a:solidFill>
                <a:latin typeface="+mj-lt"/>
                <a:ea typeface="Calibri" panose="020F0502020204030204" pitchFamily="34" charset="0"/>
                <a:cs typeface="Arial" panose="020B0604020202020204" pitchFamily="34" charset="0"/>
              </a:rPr>
              <a:t>.</a:t>
            </a:r>
            <a:endParaRPr lang="fr-FR" b="1" dirty="0">
              <a:solidFill>
                <a:schemeClr val="bg1"/>
              </a:solidFill>
              <a:latin typeface="+mj-lt"/>
            </a:endParaRPr>
          </a:p>
        </p:txBody>
      </p:sp>
    </p:spTree>
    <p:extLst>
      <p:ext uri="{BB962C8B-B14F-4D97-AF65-F5344CB8AC3E}">
        <p14:creationId xmlns:p14="http://schemas.microsoft.com/office/powerpoint/2010/main" val="3939853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Tablette </a:t>
            </a:r>
            <a:r>
              <a:rPr lang="fr-FR" sz="3200" b="1" kern="1200" dirty="0">
                <a:solidFill>
                  <a:srgbClr val="0070C0"/>
                </a:solidFill>
                <a:latin typeface="Times New Roman" pitchFamily="18" charset="0"/>
                <a:cs typeface="Times New Roman" pitchFamily="18" charset="0"/>
              </a:rPr>
              <a:t>PC</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19</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20" name="Rectangle 19"/>
          <p:cNvSpPr/>
          <p:nvPr/>
        </p:nvSpPr>
        <p:spPr>
          <a:xfrm>
            <a:off x="35496" y="2742019"/>
            <a:ext cx="9073008" cy="830997"/>
          </a:xfrm>
          <a:prstGeom prst="rect">
            <a:avLst/>
          </a:prstGeom>
        </p:spPr>
        <p:txBody>
          <a:bodyPr wrap="square">
            <a:spAutoFit/>
          </a:bodyPr>
          <a:lstStyle/>
          <a:p>
            <a:pPr marL="342900" indent="-342900" algn="just">
              <a:buFont typeface="Arial" panose="020B0604020202020204" pitchFamily="34" charset="0"/>
              <a:buChar char="•"/>
            </a:pPr>
            <a:r>
              <a:rPr lang="fr-FR" sz="2400" dirty="0" smtClean="0">
                <a:latin typeface="+mj-lt"/>
                <a:ea typeface="Calibri" panose="020F0502020204030204" pitchFamily="34" charset="0"/>
                <a:cs typeface="Arial" panose="020B0604020202020204" pitchFamily="34" charset="0"/>
              </a:rPr>
              <a:t>C’est le </a:t>
            </a:r>
            <a:r>
              <a:rPr lang="fr-FR" sz="2400" dirty="0">
                <a:latin typeface="+mj-lt"/>
                <a:ea typeface="Calibri" panose="020F0502020204030204" pitchFamily="34" charset="0"/>
                <a:cs typeface="Arial" panose="020B0604020202020204" pitchFamily="34" charset="0"/>
              </a:rPr>
              <a:t>dispositif mobile de choix pour les </a:t>
            </a:r>
            <a:r>
              <a:rPr lang="fr-FR" sz="2400" b="1" dirty="0" smtClean="0">
                <a:latin typeface="+mj-lt"/>
                <a:ea typeface="Calibri" panose="020F0502020204030204" pitchFamily="34" charset="0"/>
                <a:cs typeface="Arial" panose="020B0604020202020204" pitchFamily="34" charset="0"/>
              </a:rPr>
              <a:t>employeurs</a:t>
            </a:r>
            <a:r>
              <a:rPr lang="fr-FR" sz="2400" dirty="0" smtClean="0">
                <a:latin typeface="+mj-lt"/>
                <a:ea typeface="Calibri" panose="020F0502020204030204" pitchFamily="34" charset="0"/>
                <a:cs typeface="Arial" panose="020B0604020202020204" pitchFamily="34" charset="0"/>
              </a:rPr>
              <a:t> </a:t>
            </a:r>
            <a:r>
              <a:rPr lang="fr-FR" sz="2400" dirty="0">
                <a:latin typeface="+mj-lt"/>
                <a:ea typeface="Calibri" panose="020F0502020204030204" pitchFamily="34" charset="0"/>
                <a:cs typeface="Arial" panose="020B0604020202020204" pitchFamily="34" charset="0"/>
              </a:rPr>
              <a:t>de </a:t>
            </a:r>
            <a:r>
              <a:rPr lang="fr-FR" sz="2400" dirty="0" smtClean="0">
                <a:latin typeface="+mj-lt"/>
                <a:ea typeface="Calibri" panose="020F0502020204030204" pitchFamily="34" charset="0"/>
                <a:cs typeface="Arial" panose="020B0604020202020204" pitchFamily="34" charset="0"/>
              </a:rPr>
              <a:t>l'entreprise</a:t>
            </a:r>
          </a:p>
        </p:txBody>
      </p:sp>
      <p:sp>
        <p:nvSpPr>
          <p:cNvPr id="21" name="Rectangle 20"/>
          <p:cNvSpPr/>
          <p:nvPr/>
        </p:nvSpPr>
        <p:spPr>
          <a:xfrm>
            <a:off x="-36512" y="1052736"/>
            <a:ext cx="9073008" cy="1569660"/>
          </a:xfrm>
          <a:prstGeom prst="rect">
            <a:avLst/>
          </a:prstGeom>
        </p:spPr>
        <p:txBody>
          <a:bodyPr wrap="square">
            <a:spAutoFit/>
          </a:bodyPr>
          <a:lstStyle/>
          <a:p>
            <a:pPr marL="342900" indent="-342900" algn="just">
              <a:buFont typeface="Arial" panose="020B0604020202020204" pitchFamily="34" charset="0"/>
              <a:buChar char="•"/>
            </a:pPr>
            <a:r>
              <a:rPr lang="fr-FR" sz="2400" dirty="0">
                <a:latin typeface="+mj-lt"/>
                <a:ea typeface="Calibri" panose="020F0502020204030204" pitchFamily="34" charset="0"/>
                <a:cs typeface="+mj-cs"/>
              </a:rPr>
              <a:t>depuis </a:t>
            </a:r>
            <a:r>
              <a:rPr lang="fr-FR" sz="2400" dirty="0" smtClean="0">
                <a:latin typeface="+mj-lt"/>
                <a:ea typeface="Calibri" panose="020F0502020204030204" pitchFamily="34" charset="0"/>
                <a:cs typeface="+mj-cs"/>
              </a:rPr>
              <a:t>1989, u</a:t>
            </a:r>
            <a:r>
              <a:rPr lang="fr-FR" sz="2400" dirty="0" smtClean="0">
                <a:latin typeface="+mj-lt"/>
                <a:ea typeface="Calibri" panose="020F0502020204030204" pitchFamily="34" charset="0"/>
                <a:cs typeface="Arial" panose="020B0604020202020204" pitchFamily="34" charset="0"/>
              </a:rPr>
              <a:t>ne </a:t>
            </a:r>
            <a:r>
              <a:rPr lang="fr-FR" sz="2400" dirty="0">
                <a:latin typeface="+mj-lt"/>
                <a:ea typeface="Calibri" panose="020F0502020204030204" pitchFamily="34" charset="0"/>
                <a:cs typeface="Arial" panose="020B0604020202020204" pitchFamily="34" charset="0"/>
              </a:rPr>
              <a:t>tablette PC est un ordinateur portable polyvalent avec un </a:t>
            </a:r>
            <a:r>
              <a:rPr lang="fr-FR" sz="2400" b="1" dirty="0">
                <a:latin typeface="+mj-lt"/>
                <a:ea typeface="Calibri" panose="020F0502020204030204" pitchFamily="34" charset="0"/>
                <a:cs typeface="Arial" panose="020B0604020202020204" pitchFamily="34" charset="0"/>
              </a:rPr>
              <a:t>grand </a:t>
            </a:r>
            <a:r>
              <a:rPr lang="fr-FR" sz="2400" b="1" dirty="0" smtClean="0">
                <a:latin typeface="+mj-lt"/>
                <a:ea typeface="Calibri" panose="020F0502020204030204" pitchFamily="34" charset="0"/>
                <a:cs typeface="Arial" panose="020B0604020202020204" pitchFamily="34" charset="0"/>
              </a:rPr>
              <a:t>écran intégré </a:t>
            </a:r>
            <a:r>
              <a:rPr lang="fr-FR" sz="2400" b="1" dirty="0" smtClean="0">
                <a:ea typeface="Calibri" panose="020F0502020204030204" pitchFamily="34" charset="0"/>
                <a:cs typeface="Arial" panose="020B0604020202020204" pitchFamily="34" charset="0"/>
              </a:rPr>
              <a:t>tactile </a:t>
            </a:r>
            <a:r>
              <a:rPr lang="fr-FR" sz="2400" b="1" dirty="0" smtClean="0">
                <a:latin typeface="+mj-lt"/>
                <a:ea typeface="Calibri" panose="020F0502020204030204" pitchFamily="34" charset="0"/>
                <a:cs typeface="Arial" panose="020B0604020202020204" pitchFamily="34" charset="0"/>
              </a:rPr>
              <a:t>et interactif</a:t>
            </a:r>
            <a:r>
              <a:rPr lang="fr-FR" sz="2400" dirty="0" smtClean="0">
                <a:latin typeface="+mj-lt"/>
                <a:ea typeface="Calibri" panose="020F0502020204030204" pitchFamily="34" charset="0"/>
                <a:cs typeface="Arial" panose="020B0604020202020204" pitchFamily="34" charset="0"/>
              </a:rPr>
              <a:t>, </a:t>
            </a:r>
            <a:r>
              <a:rPr lang="fr-FR" sz="2400" b="1" dirty="0" smtClean="0">
                <a:ea typeface="Calibri" panose="020F0502020204030204" pitchFamily="34" charset="0"/>
                <a:cs typeface="Arial" panose="020B0604020202020204" pitchFamily="34" charset="0"/>
              </a:rPr>
              <a:t>stylet</a:t>
            </a:r>
            <a:r>
              <a:rPr lang="fr-FR" sz="2400" dirty="0">
                <a:ea typeface="Calibri" panose="020F0502020204030204" pitchFamily="34" charset="0"/>
                <a:cs typeface="Arial" panose="020B0604020202020204" pitchFamily="34" charset="0"/>
              </a:rPr>
              <a:t>, </a:t>
            </a:r>
            <a:r>
              <a:rPr lang="fr-FR" sz="2400" b="1" dirty="0">
                <a:ea typeface="Calibri" panose="020F0502020204030204" pitchFamily="34" charset="0"/>
                <a:cs typeface="Arial" panose="020B0604020202020204" pitchFamily="34" charset="0"/>
              </a:rPr>
              <a:t>clavier</a:t>
            </a:r>
            <a:r>
              <a:rPr lang="fr-FR" sz="2400" dirty="0">
                <a:ea typeface="Calibri" panose="020F0502020204030204" pitchFamily="34" charset="0"/>
                <a:cs typeface="Arial" panose="020B0604020202020204" pitchFamily="34" charset="0"/>
              </a:rPr>
              <a:t>, </a:t>
            </a:r>
            <a:r>
              <a:rPr lang="fr-FR" sz="2400" b="1" dirty="0" smtClean="0">
                <a:ea typeface="Calibri" panose="020F0502020204030204" pitchFamily="34" charset="0"/>
                <a:cs typeface="Arial" panose="020B0604020202020204" pitchFamily="34" charset="0"/>
              </a:rPr>
              <a:t>reconnaissance </a:t>
            </a:r>
            <a:r>
              <a:rPr lang="fr-FR" sz="2400" b="1" dirty="0">
                <a:ea typeface="Calibri" panose="020F0502020204030204" pitchFamily="34" charset="0"/>
                <a:cs typeface="Arial" panose="020B0604020202020204" pitchFamily="34" charset="0"/>
              </a:rPr>
              <a:t>de l'écriture manuscrite</a:t>
            </a:r>
            <a:r>
              <a:rPr lang="fr-FR" sz="2400" dirty="0">
                <a:ea typeface="Calibri" panose="020F0502020204030204" pitchFamily="34" charset="0"/>
                <a:cs typeface="Arial" panose="020B0604020202020204" pitchFamily="34" charset="0"/>
              </a:rPr>
              <a:t> </a:t>
            </a:r>
            <a:r>
              <a:rPr lang="fr-FR" sz="2400" dirty="0" smtClean="0">
                <a:ea typeface="Calibri" panose="020F0502020204030204" pitchFamily="34" charset="0"/>
                <a:cs typeface="Arial" panose="020B0604020202020204" pitchFamily="34" charset="0"/>
              </a:rPr>
              <a:t>            et </a:t>
            </a:r>
            <a:r>
              <a:rPr lang="fr-FR" sz="2400" b="1" dirty="0" smtClean="0">
                <a:ea typeface="Calibri" panose="020F0502020204030204" pitchFamily="34" charset="0"/>
                <a:cs typeface="Arial" panose="020B0604020202020204" pitchFamily="34" charset="0"/>
              </a:rPr>
              <a:t>capacité </a:t>
            </a:r>
            <a:r>
              <a:rPr lang="fr-FR" sz="2400" b="1" dirty="0">
                <a:ea typeface="Calibri" panose="020F0502020204030204" pitchFamily="34" charset="0"/>
                <a:cs typeface="Arial" panose="020B0604020202020204" pitchFamily="34" charset="0"/>
              </a:rPr>
              <a:t>de dessin </a:t>
            </a:r>
          </a:p>
        </p:txBody>
      </p:sp>
      <p:sp>
        <p:nvSpPr>
          <p:cNvPr id="2" name="Rectangle 1"/>
          <p:cNvSpPr/>
          <p:nvPr/>
        </p:nvSpPr>
        <p:spPr>
          <a:xfrm>
            <a:off x="35496" y="3750131"/>
            <a:ext cx="9145016" cy="830997"/>
          </a:xfrm>
          <a:prstGeom prst="rect">
            <a:avLst/>
          </a:prstGeom>
        </p:spPr>
        <p:txBody>
          <a:bodyPr wrap="square">
            <a:spAutoFit/>
          </a:bodyPr>
          <a:lstStyle/>
          <a:p>
            <a:pPr marL="285750" indent="-285750" algn="just">
              <a:buFont typeface="Arial" panose="020B0604020202020204" pitchFamily="34" charset="0"/>
              <a:buChar char="•"/>
            </a:pPr>
            <a:r>
              <a:rPr lang="fr-FR" sz="2400" dirty="0">
                <a:ea typeface="Calibri" panose="020F0502020204030204" pitchFamily="34" charset="0"/>
              </a:rPr>
              <a:t>Comme un ordinateur portable à usage général, </a:t>
            </a:r>
            <a:r>
              <a:rPr lang="fr-FR" sz="2400" dirty="0" smtClean="0">
                <a:ea typeface="Calibri" panose="020F0502020204030204" pitchFamily="34" charset="0"/>
              </a:rPr>
              <a:t>Tablette </a:t>
            </a:r>
            <a:r>
              <a:rPr lang="fr-FR" sz="2400" dirty="0">
                <a:ea typeface="Calibri" panose="020F0502020204030204" pitchFamily="34" charset="0"/>
              </a:rPr>
              <a:t>PC a presque toutes les fonctions qu'un ordinateur de bureau. </a:t>
            </a:r>
            <a:endParaRPr lang="fr-FR" sz="2400" dirty="0"/>
          </a:p>
        </p:txBody>
      </p:sp>
      <p:sp>
        <p:nvSpPr>
          <p:cNvPr id="22" name="Rectangle 21"/>
          <p:cNvSpPr/>
          <p:nvPr/>
        </p:nvSpPr>
        <p:spPr>
          <a:xfrm>
            <a:off x="107504" y="4869160"/>
            <a:ext cx="8928992" cy="1249125"/>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fr-FR" sz="2400" dirty="0" smtClean="0">
                <a:latin typeface="+mj-lt"/>
                <a:ea typeface="Calibri" panose="020F0502020204030204" pitchFamily="34" charset="0"/>
                <a:cs typeface="Arial" panose="020B0604020202020204" pitchFamily="34" charset="0"/>
              </a:rPr>
              <a:t>Une </a:t>
            </a:r>
            <a:r>
              <a:rPr lang="fr-FR" sz="2400" dirty="0">
                <a:latin typeface="+mj-lt"/>
                <a:ea typeface="Calibri" panose="020F0502020204030204" pitchFamily="34" charset="0"/>
                <a:cs typeface="Arial" panose="020B0604020202020204" pitchFamily="34" charset="0"/>
              </a:rPr>
              <a:t>gamme de </a:t>
            </a:r>
            <a:r>
              <a:rPr lang="fr-FR" sz="2400" dirty="0" smtClean="0">
                <a:latin typeface="+mj-lt"/>
                <a:ea typeface="Calibri" panose="020F0502020204030204" pitchFamily="34" charset="0"/>
                <a:cs typeface="Arial" panose="020B0604020202020204" pitchFamily="34" charset="0"/>
              </a:rPr>
              <a:t>Tablette </a:t>
            </a:r>
            <a:r>
              <a:rPr lang="fr-FR" sz="2400" dirty="0">
                <a:latin typeface="+mj-lt"/>
                <a:ea typeface="Calibri" panose="020F0502020204030204" pitchFamily="34" charset="0"/>
                <a:cs typeface="Arial" panose="020B0604020202020204" pitchFamily="34" charset="0"/>
              </a:rPr>
              <a:t>PC </a:t>
            </a:r>
            <a:r>
              <a:rPr lang="fr-FR" sz="2400" dirty="0" smtClean="0">
                <a:latin typeface="+mj-lt"/>
                <a:ea typeface="Calibri" panose="020F0502020204030204" pitchFamily="34" charset="0"/>
                <a:cs typeface="Arial" panose="020B0604020202020204" pitchFamily="34" charset="0"/>
              </a:rPr>
              <a:t>existe </a:t>
            </a:r>
            <a:r>
              <a:rPr lang="fr-FR" sz="2400" dirty="0">
                <a:latin typeface="+mj-lt"/>
                <a:ea typeface="Calibri" panose="020F0502020204030204" pitchFamily="34" charset="0"/>
                <a:cs typeface="Arial" panose="020B0604020202020204" pitchFamily="34" charset="0"/>
              </a:rPr>
              <a:t>sur le marché aujourd'hui. Certains des principaux fournisseurs de </a:t>
            </a:r>
            <a:r>
              <a:rPr lang="fr-FR" sz="2400" dirty="0" smtClean="0">
                <a:latin typeface="+mj-lt"/>
                <a:ea typeface="Calibri" panose="020F0502020204030204" pitchFamily="34" charset="0"/>
                <a:cs typeface="Arial" panose="020B0604020202020204" pitchFamily="34" charset="0"/>
              </a:rPr>
              <a:t>Tablette </a:t>
            </a:r>
            <a:r>
              <a:rPr lang="fr-FR" sz="2400" dirty="0">
                <a:latin typeface="+mj-lt"/>
                <a:ea typeface="Calibri" panose="020F0502020204030204" pitchFamily="34" charset="0"/>
                <a:cs typeface="Arial" panose="020B0604020202020204" pitchFamily="34" charset="0"/>
              </a:rPr>
              <a:t>PC comprennent</a:t>
            </a:r>
            <a:r>
              <a:rPr lang="fr-FR" sz="2400" dirty="0" smtClean="0">
                <a:latin typeface="+mj-lt"/>
                <a:ea typeface="Calibri" panose="020F0502020204030204" pitchFamily="34" charset="0"/>
                <a:cs typeface="Arial" panose="020B0604020202020204" pitchFamily="34" charset="0"/>
              </a:rPr>
              <a:t>: Acer, Fujitsu, HP, NEC, Toshiba</a:t>
            </a:r>
            <a:endParaRPr lang="fr-FR" sz="24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0499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3429024" cy="928670"/>
          </a:xfrm>
        </p:spPr>
        <p:txBody>
          <a:bodyPr/>
          <a:lstStyle/>
          <a:p>
            <a:pPr>
              <a:defRPr/>
            </a:pPr>
            <a:r>
              <a:rPr lang="fr-FR" sz="3600" b="1" kern="1200" dirty="0" smtClean="0">
                <a:solidFill>
                  <a:srgbClr val="0070C0"/>
                </a:solidFill>
                <a:latin typeface="Times New Roman" pitchFamily="18" charset="0"/>
                <a:cs typeface="Times New Roman" pitchFamily="18" charset="0"/>
              </a:rPr>
              <a:t>Introduction</a:t>
            </a:r>
            <a:endParaRPr lang="fr-FR" sz="36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12/02/2018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2</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0" y="2071678"/>
            <a:ext cx="9125154" cy="2893100"/>
          </a:xfrm>
          <a:prstGeom prst="rect">
            <a:avLst/>
          </a:prstGeom>
        </p:spPr>
        <p:txBody>
          <a:bodyPr wrap="square">
            <a:spAutoFit/>
          </a:bodyPr>
          <a:lstStyle/>
          <a:p>
            <a:pPr marL="342900" indent="-342900" algn="just">
              <a:buFont typeface="Arial" panose="020B0604020202020204" pitchFamily="34" charset="0"/>
              <a:buChar char="•"/>
            </a:pPr>
            <a:r>
              <a:rPr lang="fr-FR" sz="2400" dirty="0">
                <a:latin typeface="+mj-lt"/>
                <a:cs typeface="Times New Roman" panose="02020603050405020304" pitchFamily="18" charset="0"/>
              </a:rPr>
              <a:t>Ils offrent des </a:t>
            </a:r>
            <a:r>
              <a:rPr lang="fr-FR" sz="2400" b="1" dirty="0">
                <a:latin typeface="+mj-lt"/>
                <a:cs typeface="Times New Roman" panose="02020603050405020304" pitchFamily="18" charset="0"/>
              </a:rPr>
              <a:t>capacités de calcul</a:t>
            </a:r>
            <a:r>
              <a:rPr lang="fr-FR" sz="2400" dirty="0">
                <a:latin typeface="+mj-lt"/>
                <a:cs typeface="Times New Roman" panose="02020603050405020304" pitchFamily="18" charset="0"/>
              </a:rPr>
              <a:t>, de </a:t>
            </a:r>
            <a:r>
              <a:rPr lang="fr-FR" sz="2400" b="1" dirty="0">
                <a:latin typeface="+mj-lt"/>
                <a:cs typeface="Times New Roman" panose="02020603050405020304" pitchFamily="18" charset="0"/>
              </a:rPr>
              <a:t>stockage</a:t>
            </a:r>
            <a:r>
              <a:rPr lang="fr-FR" sz="2400" dirty="0">
                <a:latin typeface="+mj-lt"/>
                <a:cs typeface="Times New Roman" panose="02020603050405020304" pitchFamily="18" charset="0"/>
              </a:rPr>
              <a:t> </a:t>
            </a:r>
            <a:r>
              <a:rPr lang="fr-FR" sz="2400" dirty="0" smtClean="0">
                <a:latin typeface="+mj-lt"/>
                <a:cs typeface="Times New Roman" panose="02020603050405020304" pitchFamily="18" charset="0"/>
              </a:rPr>
              <a:t>→ </a:t>
            </a:r>
            <a:r>
              <a:rPr lang="fr-FR" sz="2400" b="1" dirty="0" smtClean="0">
                <a:latin typeface="+mj-lt"/>
                <a:cs typeface="Times New Roman" panose="02020603050405020304" pitchFamily="18" charset="0"/>
              </a:rPr>
              <a:t>capacité de traitement</a:t>
            </a:r>
          </a:p>
          <a:p>
            <a:pPr algn="just"/>
            <a:endParaRPr lang="fr-FR" dirty="0">
              <a:latin typeface="+mj-lt"/>
              <a:cs typeface="Times New Roman" panose="02020603050405020304" pitchFamily="18" charset="0"/>
            </a:endParaRPr>
          </a:p>
          <a:p>
            <a:pPr marL="342900" indent="-342900" algn="just">
              <a:buFont typeface="Arial" panose="020B0604020202020204" pitchFamily="34" charset="0"/>
              <a:buChar char="•"/>
            </a:pPr>
            <a:r>
              <a:rPr lang="fr-FR" sz="2400" dirty="0">
                <a:latin typeface="+mj-lt"/>
                <a:cs typeface="Times New Roman" panose="02020603050405020304" pitchFamily="18" charset="0"/>
              </a:rPr>
              <a:t>Ainsi que des </a:t>
            </a:r>
            <a:r>
              <a:rPr lang="fr-FR" sz="2400" b="1" dirty="0">
                <a:latin typeface="+mj-lt"/>
                <a:cs typeface="Times New Roman" panose="02020603050405020304" pitchFamily="18" charset="0"/>
              </a:rPr>
              <a:t>capacités de communication</a:t>
            </a:r>
            <a:r>
              <a:rPr lang="fr-FR" sz="2400" dirty="0" smtClean="0">
                <a:latin typeface="+mj-lt"/>
                <a:cs typeface="Times New Roman" panose="02020603050405020304" pitchFamily="18" charset="0"/>
              </a:rPr>
              <a:t>.</a:t>
            </a:r>
          </a:p>
          <a:p>
            <a:pPr algn="just"/>
            <a:endParaRPr lang="fr-FR" dirty="0">
              <a:latin typeface="+mj-lt"/>
              <a:cs typeface="Times New Roman" panose="02020603050405020304" pitchFamily="18" charset="0"/>
            </a:endParaRPr>
          </a:p>
          <a:p>
            <a:pPr marL="342900" indent="-342900" algn="just">
              <a:buFont typeface="Arial" panose="020B0604020202020204" pitchFamily="34" charset="0"/>
              <a:buChar char="•"/>
            </a:pPr>
            <a:r>
              <a:rPr lang="fr-FR" sz="2400" dirty="0">
                <a:latin typeface="+mj-lt"/>
                <a:cs typeface="Times New Roman" panose="02020603050405020304" pitchFamily="18" charset="0"/>
              </a:rPr>
              <a:t>Mais ces outils ne seraient pas des outils de mobilité s'il n'y avait pas </a:t>
            </a:r>
            <a:r>
              <a:rPr lang="fr-FR" sz="2400" b="1" dirty="0">
                <a:latin typeface="+mj-lt"/>
                <a:cs typeface="Times New Roman" panose="02020603050405020304" pitchFamily="18" charset="0"/>
              </a:rPr>
              <a:t>d'infrastructures de réseaux sans fil</a:t>
            </a:r>
            <a:r>
              <a:rPr lang="fr-FR" sz="2400" dirty="0">
                <a:latin typeface="+mj-lt"/>
                <a:cs typeface="Times New Roman" panose="02020603050405020304" pitchFamily="18" charset="0"/>
              </a:rPr>
              <a:t> couvrant des zones plus ou moins étendues</a:t>
            </a:r>
          </a:p>
        </p:txBody>
      </p:sp>
      <p:sp>
        <p:nvSpPr>
          <p:cNvPr id="12" name="Rectangle 11"/>
          <p:cNvSpPr/>
          <p:nvPr/>
        </p:nvSpPr>
        <p:spPr>
          <a:xfrm>
            <a:off x="0" y="1071546"/>
            <a:ext cx="9144000" cy="830997"/>
          </a:xfrm>
          <a:prstGeom prst="rect">
            <a:avLst/>
          </a:prstGeom>
        </p:spPr>
        <p:txBody>
          <a:bodyPr wrap="square">
            <a:spAutoFit/>
          </a:bodyPr>
          <a:lstStyle/>
          <a:p>
            <a:pPr marL="342900" indent="-342900" algn="just">
              <a:buFont typeface="Arial" panose="020B0604020202020204" pitchFamily="34" charset="0"/>
              <a:buChar char="•"/>
            </a:pPr>
            <a:r>
              <a:rPr lang="fr-FR" sz="2400" dirty="0" smtClean="0">
                <a:latin typeface="+mj-lt"/>
                <a:cs typeface="Times New Roman" panose="02020603050405020304" pitchFamily="18" charset="0"/>
              </a:rPr>
              <a:t>Aujourd’hui, </a:t>
            </a:r>
            <a:r>
              <a:rPr lang="fr-FR" sz="2400" dirty="0">
                <a:latin typeface="+mj-lt"/>
                <a:cs typeface="Times New Roman" panose="02020603050405020304" pitchFamily="18" charset="0"/>
              </a:rPr>
              <a:t>les terminaux </a:t>
            </a:r>
            <a:r>
              <a:rPr lang="fr-FR" sz="2400" dirty="0" err="1">
                <a:latin typeface="+mj-lt"/>
                <a:cs typeface="Times New Roman" panose="02020603050405020304" pitchFamily="18" charset="0"/>
              </a:rPr>
              <a:t>ultra-légers</a:t>
            </a:r>
            <a:r>
              <a:rPr lang="fr-FR" sz="2400" dirty="0">
                <a:latin typeface="+mj-lt"/>
                <a:cs typeface="Times New Roman" panose="02020603050405020304" pitchFamily="18" charset="0"/>
              </a:rPr>
              <a:t> </a:t>
            </a:r>
            <a:r>
              <a:rPr lang="fr-FR" sz="2400" dirty="0" smtClean="0">
                <a:latin typeface="+mj-lt"/>
                <a:cs typeface="Times New Roman" panose="02020603050405020304" pitchFamily="18" charset="0"/>
              </a:rPr>
              <a:t>sont des outils avec usage </a:t>
            </a:r>
            <a:r>
              <a:rPr lang="fr-FR" sz="2400" b="1" dirty="0" smtClean="0">
                <a:latin typeface="+mj-lt"/>
                <a:cs typeface="Times New Roman" panose="02020603050405020304" pitchFamily="18" charset="0"/>
              </a:rPr>
              <a:t>professionnel</a:t>
            </a:r>
            <a:r>
              <a:rPr lang="fr-FR" sz="2400" dirty="0" smtClean="0">
                <a:latin typeface="+mj-lt"/>
                <a:cs typeface="Times New Roman" panose="02020603050405020304" pitchFamily="18" charset="0"/>
              </a:rPr>
              <a:t> ou </a:t>
            </a:r>
            <a:r>
              <a:rPr lang="fr-FR" sz="2400" b="1" dirty="0">
                <a:latin typeface="+mj-lt"/>
                <a:cs typeface="Times New Roman" panose="02020603050405020304" pitchFamily="18" charset="0"/>
              </a:rPr>
              <a:t>personnel</a:t>
            </a:r>
          </a:p>
        </p:txBody>
      </p:sp>
      <p:sp>
        <p:nvSpPr>
          <p:cNvPr id="16" name="Rectangle 15"/>
          <p:cNvSpPr/>
          <p:nvPr/>
        </p:nvSpPr>
        <p:spPr>
          <a:xfrm>
            <a:off x="0" y="5000636"/>
            <a:ext cx="9022973" cy="1569660"/>
          </a:xfrm>
          <a:prstGeom prst="rect">
            <a:avLst/>
          </a:prstGeom>
        </p:spPr>
        <p:txBody>
          <a:bodyPr wrap="square">
            <a:spAutoFit/>
          </a:bodyPr>
          <a:lstStyle/>
          <a:p>
            <a:pPr marL="342900" indent="-342900" algn="just">
              <a:buFont typeface="Arial" panose="020B0604020202020204" pitchFamily="34" charset="0"/>
              <a:buChar char="•"/>
            </a:pPr>
            <a:r>
              <a:rPr lang="fr-FR" sz="2400" dirty="0" smtClean="0"/>
              <a:t>La compréhension de </a:t>
            </a:r>
            <a:r>
              <a:rPr lang="fr-FR" sz="2400" b="1" dirty="0" smtClean="0"/>
              <a:t>l’infrastructure mobile </a:t>
            </a:r>
            <a:r>
              <a:rPr lang="fr-FR" sz="2400" dirty="0" smtClean="0"/>
              <a:t>permet au développeur d'applications de prendre des décisions au sujet de l'infrastructure sur laquelle l’application développée doit être exécutée.</a:t>
            </a:r>
            <a:endParaRPr lang="fr-F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Tablette </a:t>
            </a:r>
            <a:r>
              <a:rPr lang="fr-FR" sz="3200" b="1" kern="1200" dirty="0">
                <a:solidFill>
                  <a:srgbClr val="0070C0"/>
                </a:solidFill>
                <a:latin typeface="Times New Roman" pitchFamily="18" charset="0"/>
                <a:cs typeface="Times New Roman" pitchFamily="18" charset="0"/>
              </a:rPr>
              <a:t>PC</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20</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2" name="Picture 2" descr="Afficher l'image d'origine"/>
          <p:cNvPicPr>
            <a:picLocks noChangeAspect="1" noChangeArrowheads="1"/>
          </p:cNvPicPr>
          <p:nvPr/>
        </p:nvPicPr>
        <p:blipFill>
          <a:blip r:embed="rId3"/>
          <a:srcRect/>
          <a:stretch>
            <a:fillRect/>
          </a:stretch>
        </p:blipFill>
        <p:spPr bwMode="auto">
          <a:xfrm>
            <a:off x="285720" y="1643050"/>
            <a:ext cx="3214710" cy="2292336"/>
          </a:xfrm>
          <a:prstGeom prst="rect">
            <a:avLst/>
          </a:prstGeom>
          <a:noFill/>
        </p:spPr>
      </p:pic>
      <p:pic>
        <p:nvPicPr>
          <p:cNvPr id="13" name="Picture 4" descr="http://images.pcworld.com/images/article/2012/06/microsoft20surface20tablet-11374271.jpg"/>
          <p:cNvPicPr>
            <a:picLocks noChangeAspect="1" noChangeArrowheads="1"/>
          </p:cNvPicPr>
          <p:nvPr/>
        </p:nvPicPr>
        <p:blipFill>
          <a:blip r:embed="rId4"/>
          <a:srcRect/>
          <a:stretch>
            <a:fillRect/>
          </a:stretch>
        </p:blipFill>
        <p:spPr bwMode="auto">
          <a:xfrm>
            <a:off x="5286380" y="1714488"/>
            <a:ext cx="3333750" cy="2438400"/>
          </a:xfrm>
          <a:prstGeom prst="rect">
            <a:avLst/>
          </a:prstGeom>
          <a:noFill/>
        </p:spPr>
      </p:pic>
      <p:pic>
        <p:nvPicPr>
          <p:cNvPr id="14" name="Picture 6" descr="Afficher l'image d'origine"/>
          <p:cNvPicPr>
            <a:picLocks noChangeAspect="1" noChangeArrowheads="1"/>
          </p:cNvPicPr>
          <p:nvPr/>
        </p:nvPicPr>
        <p:blipFill>
          <a:blip r:embed="rId5"/>
          <a:srcRect/>
          <a:stretch>
            <a:fillRect/>
          </a:stretch>
        </p:blipFill>
        <p:spPr bwMode="auto">
          <a:xfrm>
            <a:off x="1643042" y="3929066"/>
            <a:ext cx="3341455" cy="2071702"/>
          </a:xfrm>
          <a:prstGeom prst="rect">
            <a:avLst/>
          </a:prstGeom>
          <a:noFill/>
        </p:spPr>
      </p:pic>
    </p:spTree>
    <p:extLst>
      <p:ext uri="{BB962C8B-B14F-4D97-AF65-F5344CB8AC3E}">
        <p14:creationId xmlns:p14="http://schemas.microsoft.com/office/powerpoint/2010/main" val="2956836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Appareils </a:t>
            </a:r>
            <a:r>
              <a:rPr lang="fr-FR" sz="3200" b="1" kern="1200" dirty="0">
                <a:solidFill>
                  <a:srgbClr val="0070C0"/>
                </a:solidFill>
                <a:latin typeface="Times New Roman" pitchFamily="18" charset="0"/>
                <a:cs typeface="Times New Roman" pitchFamily="18" charset="0"/>
              </a:rPr>
              <a:t>hybrides</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21</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5" name="Rectangle 14"/>
          <p:cNvSpPr/>
          <p:nvPr/>
        </p:nvSpPr>
        <p:spPr>
          <a:xfrm>
            <a:off x="0" y="1488864"/>
            <a:ext cx="9252520" cy="830997"/>
          </a:xfrm>
          <a:prstGeom prst="rect">
            <a:avLst/>
          </a:prstGeom>
        </p:spPr>
        <p:txBody>
          <a:bodyPr wrap="square">
            <a:spAutoFit/>
          </a:bodyPr>
          <a:lstStyle/>
          <a:p>
            <a:pPr marL="342900" indent="-342900">
              <a:buFont typeface="Arial" panose="020B0604020202020204" pitchFamily="34" charset="0"/>
              <a:buChar char="•"/>
            </a:pPr>
            <a:r>
              <a:rPr lang="fr-FR" sz="2400" b="1" dirty="0">
                <a:latin typeface="+mn-lt"/>
                <a:ea typeface="Calibri" panose="020F0502020204030204" pitchFamily="34" charset="0"/>
                <a:cs typeface="Arial" panose="020B0604020202020204" pitchFamily="34" charset="0"/>
              </a:rPr>
              <a:t>Les principales fonctions </a:t>
            </a:r>
            <a:r>
              <a:rPr lang="fr-FR" sz="2400" dirty="0">
                <a:latin typeface="+mn-lt"/>
                <a:ea typeface="Calibri" panose="020F0502020204030204" pitchFamily="34" charset="0"/>
                <a:cs typeface="Arial" panose="020B0604020202020204" pitchFamily="34" charset="0"/>
              </a:rPr>
              <a:t>de certains appareils mobiles </a:t>
            </a:r>
            <a:r>
              <a:rPr lang="fr-FR" sz="2400" b="1" dirty="0">
                <a:latin typeface="+mn-lt"/>
                <a:ea typeface="Calibri" panose="020F0502020204030204" pitchFamily="34" charset="0"/>
                <a:cs typeface="Arial" panose="020B0604020202020204" pitchFamily="34" charset="0"/>
              </a:rPr>
              <a:t>ont été combinés</a:t>
            </a:r>
            <a:r>
              <a:rPr lang="fr-FR" sz="2400" dirty="0">
                <a:latin typeface="+mn-lt"/>
                <a:ea typeface="Calibri" panose="020F0502020204030204" pitchFamily="34" charset="0"/>
                <a:cs typeface="Arial" panose="020B0604020202020204" pitchFamily="34" charset="0"/>
              </a:rPr>
              <a:t> dans de nouveaux </a:t>
            </a:r>
            <a:r>
              <a:rPr lang="fr-FR" sz="2400" b="1" dirty="0">
                <a:latin typeface="+mn-lt"/>
                <a:ea typeface="Calibri" panose="020F0502020204030204" pitchFamily="34" charset="0"/>
                <a:cs typeface="Arial" panose="020B0604020202020204" pitchFamily="34" charset="0"/>
              </a:rPr>
              <a:t>appareils </a:t>
            </a:r>
            <a:r>
              <a:rPr lang="fr-FR" sz="2400" b="1" dirty="0" smtClean="0">
                <a:latin typeface="+mn-lt"/>
                <a:ea typeface="Calibri" panose="020F0502020204030204" pitchFamily="34" charset="0"/>
                <a:cs typeface="Arial" panose="020B0604020202020204" pitchFamily="34" charset="0"/>
              </a:rPr>
              <a:t>mobiles hybrides</a:t>
            </a:r>
            <a:r>
              <a:rPr lang="fr-FR" sz="2400" dirty="0" smtClean="0">
                <a:latin typeface="+mn-lt"/>
                <a:ea typeface="Calibri" panose="020F0502020204030204" pitchFamily="34" charset="0"/>
                <a:cs typeface="Arial" panose="020B0604020202020204" pitchFamily="34" charset="0"/>
              </a:rPr>
              <a:t>.</a:t>
            </a:r>
            <a:endParaRPr lang="fr-FR" sz="2400" dirty="0">
              <a:latin typeface="+mn-lt"/>
            </a:endParaRPr>
          </a:p>
        </p:txBody>
      </p:sp>
      <p:sp>
        <p:nvSpPr>
          <p:cNvPr id="16" name="Rectangle 15"/>
          <p:cNvSpPr/>
          <p:nvPr/>
        </p:nvSpPr>
        <p:spPr>
          <a:xfrm>
            <a:off x="-36512" y="2492896"/>
            <a:ext cx="9180512" cy="1569660"/>
          </a:xfrm>
          <a:prstGeom prst="rect">
            <a:avLst/>
          </a:prstGeom>
        </p:spPr>
        <p:txBody>
          <a:bodyPr wrap="square">
            <a:spAutoFit/>
          </a:bodyPr>
          <a:lstStyle/>
          <a:p>
            <a:pPr marL="342900" indent="-342900" algn="just">
              <a:buFont typeface="Arial" panose="020B0604020202020204" pitchFamily="34" charset="0"/>
              <a:buChar char="•"/>
            </a:pPr>
            <a:r>
              <a:rPr lang="fr-FR" sz="2400" dirty="0">
                <a:latin typeface="+mj-lt"/>
                <a:ea typeface="Calibri" panose="020F0502020204030204" pitchFamily="34" charset="0"/>
                <a:cs typeface="Arial" panose="020B0604020202020204" pitchFamily="34" charset="0"/>
              </a:rPr>
              <a:t>En outre, «</a:t>
            </a:r>
            <a:r>
              <a:rPr lang="fr-FR" sz="2400" b="1" dirty="0">
                <a:latin typeface="+mj-lt"/>
                <a:ea typeface="Calibri" panose="020F0502020204030204" pitchFamily="34" charset="0"/>
                <a:cs typeface="Arial" panose="020B0604020202020204" pitchFamily="34" charset="0"/>
              </a:rPr>
              <a:t>téléphones </a:t>
            </a:r>
            <a:r>
              <a:rPr lang="fr-FR" sz="2400" b="1" dirty="0" smtClean="0">
                <a:latin typeface="+mj-lt"/>
                <a:ea typeface="Calibri" panose="020F0502020204030204" pitchFamily="34" charset="0"/>
                <a:cs typeface="Arial" panose="020B0604020202020204" pitchFamily="34" charset="0"/>
              </a:rPr>
              <a:t>intelligents</a:t>
            </a:r>
            <a:r>
              <a:rPr lang="fr-FR" sz="2400" b="1" dirty="0"/>
              <a:t> (smartphone) </a:t>
            </a:r>
            <a:r>
              <a:rPr lang="fr-FR" sz="2400" dirty="0" smtClean="0">
                <a:latin typeface="+mj-lt"/>
                <a:ea typeface="Calibri" panose="020F0502020204030204" pitchFamily="34" charset="0"/>
                <a:cs typeface="Arial" panose="020B0604020202020204" pitchFamily="34" charset="0"/>
              </a:rPr>
              <a:t>» </a:t>
            </a:r>
            <a:r>
              <a:rPr lang="fr-FR" sz="2400" dirty="0">
                <a:latin typeface="+mj-lt"/>
                <a:ea typeface="Calibri" panose="020F0502020204030204" pitchFamily="34" charset="0"/>
                <a:cs typeface="Arial" panose="020B0604020202020204" pitchFamily="34" charset="0"/>
              </a:rPr>
              <a:t>qui intègrent des </a:t>
            </a:r>
            <a:r>
              <a:rPr lang="fr-FR" sz="2400" b="1" dirty="0">
                <a:latin typeface="+mj-lt"/>
                <a:ea typeface="Calibri" panose="020F0502020204030204" pitchFamily="34" charset="0"/>
                <a:cs typeface="Arial" panose="020B0604020202020204" pitchFamily="34" charset="0"/>
              </a:rPr>
              <a:t>fonctionnalités de PDA </a:t>
            </a:r>
            <a:r>
              <a:rPr lang="fr-FR" sz="2400" dirty="0">
                <a:latin typeface="+mj-lt"/>
                <a:ea typeface="Calibri" panose="020F0502020204030204" pitchFamily="34" charset="0"/>
                <a:cs typeface="Arial" panose="020B0604020202020204" pitchFamily="34" charset="0"/>
              </a:rPr>
              <a:t>avec des </a:t>
            </a:r>
            <a:r>
              <a:rPr lang="fr-FR" sz="2400" b="1" dirty="0">
                <a:latin typeface="+mj-lt"/>
                <a:ea typeface="Calibri" panose="020F0502020204030204" pitchFamily="34" charset="0"/>
                <a:cs typeface="Arial" panose="020B0604020202020204" pitchFamily="34" charset="0"/>
              </a:rPr>
              <a:t>fonctionnalités de </a:t>
            </a:r>
            <a:r>
              <a:rPr lang="fr-FR" sz="2400" b="1" dirty="0" smtClean="0">
                <a:latin typeface="+mj-lt"/>
                <a:ea typeface="Calibri" panose="020F0502020204030204" pitchFamily="34" charset="0"/>
                <a:cs typeface="Arial" panose="020B0604020202020204" pitchFamily="34" charset="0"/>
              </a:rPr>
              <a:t>téléphone </a:t>
            </a:r>
            <a:r>
              <a:rPr lang="fr-FR" sz="2400" b="1" dirty="0">
                <a:latin typeface="+mj-lt"/>
                <a:ea typeface="Calibri" panose="020F0502020204030204" pitchFamily="34" charset="0"/>
                <a:cs typeface="Arial" panose="020B0604020202020204" pitchFamily="34" charset="0"/>
              </a:rPr>
              <a:t>cellulaire </a:t>
            </a:r>
            <a:r>
              <a:rPr lang="fr-FR" sz="2400" dirty="0">
                <a:latin typeface="+mj-lt"/>
                <a:ea typeface="Calibri" panose="020F0502020204030204" pitchFamily="34" charset="0"/>
                <a:cs typeface="Arial" panose="020B0604020202020204" pitchFamily="34" charset="0"/>
              </a:rPr>
              <a:t>ont également récemment devenus disponibles</a:t>
            </a:r>
            <a:endParaRPr lang="fr-FR" sz="2400" dirty="0">
              <a:latin typeface="+mj-lt"/>
            </a:endParaRPr>
          </a:p>
        </p:txBody>
      </p:sp>
      <p:sp>
        <p:nvSpPr>
          <p:cNvPr id="17" name="Rectangle 16"/>
          <p:cNvSpPr/>
          <p:nvPr/>
        </p:nvSpPr>
        <p:spPr>
          <a:xfrm>
            <a:off x="35496" y="4226312"/>
            <a:ext cx="8928992" cy="1938992"/>
          </a:xfrm>
          <a:prstGeom prst="rect">
            <a:avLst/>
          </a:prstGeom>
        </p:spPr>
        <p:txBody>
          <a:bodyPr wrap="square">
            <a:spAutoFit/>
          </a:bodyPr>
          <a:lstStyle/>
          <a:p>
            <a:pPr marL="342900" indent="-342900" algn="just">
              <a:buFont typeface="Arial" panose="020B0604020202020204" pitchFamily="34" charset="0"/>
              <a:buChar char="•"/>
            </a:pPr>
            <a:r>
              <a:rPr lang="fr-FR" sz="2400" dirty="0"/>
              <a:t>Un  </a:t>
            </a:r>
            <a:r>
              <a:rPr lang="fr-FR" sz="2400" b="1" dirty="0"/>
              <a:t>smartphone</a:t>
            </a:r>
            <a:r>
              <a:rPr lang="fr-FR" sz="2400" dirty="0"/>
              <a:t>  n’est  cependant  pas  une  tablette </a:t>
            </a:r>
            <a:endParaRPr lang="fr-FR" sz="2400" dirty="0" smtClean="0"/>
          </a:p>
          <a:p>
            <a:pPr algn="just"/>
            <a:endParaRPr lang="fr-FR" sz="2400" dirty="0"/>
          </a:p>
          <a:p>
            <a:pPr marL="342900" indent="-342900" algn="just">
              <a:buFont typeface="Arial" panose="020B0604020202020204" pitchFamily="34" charset="0"/>
              <a:buChar char="•"/>
            </a:pPr>
            <a:r>
              <a:rPr lang="fr-FR" sz="2400" dirty="0" smtClean="0"/>
              <a:t>même  </a:t>
            </a:r>
            <a:r>
              <a:rPr lang="fr-FR" sz="2400" dirty="0"/>
              <a:t>si  certains  constructeurs  comme </a:t>
            </a:r>
            <a:r>
              <a:rPr lang="fr-FR" sz="2400" b="1" dirty="0"/>
              <a:t>Samsung</a:t>
            </a:r>
            <a:r>
              <a:rPr lang="fr-FR" sz="2400" dirty="0"/>
              <a:t> ont tenté récemment de fusionner les deux afin de répondre aux attentes de certains </a:t>
            </a:r>
            <a:r>
              <a:rPr lang="fr-FR" sz="2400" dirty="0" smtClean="0"/>
              <a:t>consommateurs</a:t>
            </a:r>
            <a:r>
              <a:rPr lang="fr-FR" sz="2400" dirty="0"/>
              <a:t>. </a:t>
            </a:r>
          </a:p>
        </p:txBody>
      </p:sp>
    </p:spTree>
    <p:extLst>
      <p:ext uri="{BB962C8B-B14F-4D97-AF65-F5344CB8AC3E}">
        <p14:creationId xmlns:p14="http://schemas.microsoft.com/office/powerpoint/2010/main" val="251510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Appareils </a:t>
            </a:r>
            <a:r>
              <a:rPr lang="fr-FR" sz="3200" b="1" kern="1200" dirty="0">
                <a:solidFill>
                  <a:srgbClr val="0070C0"/>
                </a:solidFill>
                <a:latin typeface="Times New Roman" pitchFamily="18" charset="0"/>
                <a:cs typeface="Times New Roman" pitchFamily="18" charset="0"/>
              </a:rPr>
              <a:t>hybrides</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22</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0" y="1500174"/>
            <a:ext cx="9144000" cy="830997"/>
          </a:xfrm>
          <a:prstGeom prst="rect">
            <a:avLst/>
          </a:prstGeom>
        </p:spPr>
        <p:txBody>
          <a:bodyPr wrap="square">
            <a:spAutoFit/>
          </a:bodyPr>
          <a:lstStyle/>
          <a:p>
            <a:pPr marL="342900" indent="-342900" algn="just">
              <a:buFont typeface="Arial" panose="020B0604020202020204" pitchFamily="34" charset="0"/>
              <a:buChar char="•"/>
            </a:pPr>
            <a:r>
              <a:rPr lang="fr-FR" sz="2400" dirty="0" smtClean="0"/>
              <a:t>En  effet,  le  </a:t>
            </a:r>
            <a:r>
              <a:rPr lang="fr-FR" sz="2400" b="1" dirty="0" err="1" smtClean="0"/>
              <a:t>Galaxy</a:t>
            </a:r>
            <a:r>
              <a:rPr lang="fr-FR" sz="2400" b="1" dirty="0" smtClean="0"/>
              <a:t>  Note  </a:t>
            </a:r>
            <a:r>
              <a:rPr lang="fr-FR" sz="2400" dirty="0" smtClean="0"/>
              <a:t>est  l’hybride  parfait  entre  un smartphone  et  une tablette.</a:t>
            </a:r>
            <a:endParaRPr lang="fr-FR" sz="2400" dirty="0"/>
          </a:p>
        </p:txBody>
      </p:sp>
      <p:pic>
        <p:nvPicPr>
          <p:cNvPr id="13" name="Picture 2"/>
          <p:cNvPicPr>
            <a:picLocks noChangeAspect="1" noChangeArrowheads="1"/>
          </p:cNvPicPr>
          <p:nvPr/>
        </p:nvPicPr>
        <p:blipFill>
          <a:blip r:embed="rId3"/>
          <a:srcRect/>
          <a:stretch>
            <a:fillRect/>
          </a:stretch>
        </p:blipFill>
        <p:spPr bwMode="auto">
          <a:xfrm>
            <a:off x="899592" y="2331171"/>
            <a:ext cx="6624735" cy="4050157"/>
          </a:xfrm>
          <a:prstGeom prst="rect">
            <a:avLst/>
          </a:prstGeom>
          <a:noFill/>
          <a:ln w="9525">
            <a:noFill/>
            <a:miter lim="800000"/>
            <a:headEnd/>
            <a:tailEnd/>
          </a:ln>
          <a:effectLst/>
        </p:spPr>
      </p:pic>
    </p:spTree>
    <p:extLst>
      <p:ext uri="{BB962C8B-B14F-4D97-AF65-F5344CB8AC3E}">
        <p14:creationId xmlns:p14="http://schemas.microsoft.com/office/powerpoint/2010/main" val="1081737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Capacités </a:t>
            </a:r>
            <a:r>
              <a:rPr lang="fr-FR" sz="3200" b="1" kern="1200" dirty="0">
                <a:solidFill>
                  <a:srgbClr val="0070C0"/>
                </a:solidFill>
                <a:latin typeface="Times New Roman" pitchFamily="18" charset="0"/>
                <a:cs typeface="Times New Roman" pitchFamily="18" charset="0"/>
              </a:rPr>
              <a:t>et Considérations de coût </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23</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36512" y="965046"/>
            <a:ext cx="9180512" cy="892552"/>
          </a:xfrm>
          <a:prstGeom prst="rect">
            <a:avLst/>
          </a:prstGeom>
        </p:spPr>
        <p:txBody>
          <a:bodyPr wrap="square">
            <a:spAutoFit/>
          </a:bodyPr>
          <a:lstStyle/>
          <a:p>
            <a:pPr marL="285750" indent="-285750" algn="just">
              <a:buFont typeface="Arial" panose="020B0604020202020204" pitchFamily="34" charset="0"/>
              <a:buChar char="•"/>
            </a:pPr>
            <a:r>
              <a:rPr lang="fr-FR" sz="2400" dirty="0" smtClean="0"/>
              <a:t>Les capacités et les limites de l'appareil </a:t>
            </a:r>
            <a:r>
              <a:rPr lang="fr-FR" sz="2400" dirty="0"/>
              <a:t>mettent</a:t>
            </a:r>
            <a:r>
              <a:rPr lang="fr-FR" sz="2400" dirty="0" smtClean="0"/>
              <a:t> des </a:t>
            </a:r>
            <a:r>
              <a:rPr lang="fr-FR" sz="2400" b="1" dirty="0" smtClean="0"/>
              <a:t>contraintes </a:t>
            </a:r>
            <a:r>
              <a:rPr lang="fr-FR" sz="2400" dirty="0" smtClean="0"/>
              <a:t>sur son </a:t>
            </a:r>
            <a:r>
              <a:rPr lang="fr-FR" sz="2400" b="1" dirty="0" smtClean="0"/>
              <a:t>utilisation</a:t>
            </a:r>
            <a:r>
              <a:rPr lang="fr-FR" sz="2400" dirty="0" smtClean="0"/>
              <a:t> et sa </a:t>
            </a:r>
            <a:r>
              <a:rPr lang="fr-FR" sz="2400" b="1" dirty="0" smtClean="0"/>
              <a:t>fonctionnalité</a:t>
            </a:r>
            <a:r>
              <a:rPr lang="fr-FR" sz="2400" dirty="0" smtClean="0"/>
              <a:t>.</a:t>
            </a:r>
          </a:p>
          <a:p>
            <a:pPr marL="285750" indent="-285750" algn="just">
              <a:buFont typeface="Arial" panose="020B0604020202020204" pitchFamily="34" charset="0"/>
              <a:buChar char="•"/>
            </a:pPr>
            <a:endParaRPr lang="fr-FR" sz="400" dirty="0" smtClean="0"/>
          </a:p>
        </p:txBody>
      </p:sp>
      <p:sp>
        <p:nvSpPr>
          <p:cNvPr id="15" name="Rectangle 14"/>
          <p:cNvSpPr/>
          <p:nvPr/>
        </p:nvSpPr>
        <p:spPr>
          <a:xfrm>
            <a:off x="24088" y="4576854"/>
            <a:ext cx="9121116" cy="1200329"/>
          </a:xfrm>
          <a:prstGeom prst="rect">
            <a:avLst/>
          </a:prstGeom>
        </p:spPr>
        <p:txBody>
          <a:bodyPr wrap="square">
            <a:spAutoFit/>
          </a:bodyPr>
          <a:lstStyle/>
          <a:p>
            <a:pPr marL="342900" indent="-342900" algn="just">
              <a:buFont typeface="Arial" panose="020B0604020202020204" pitchFamily="34" charset="0"/>
              <a:buChar char="•"/>
            </a:pPr>
            <a:r>
              <a:rPr lang="fr-FR" sz="2400" dirty="0" smtClean="0">
                <a:latin typeface="+mj-lt"/>
                <a:ea typeface="Calibri" panose="020F0502020204030204" pitchFamily="34" charset="0"/>
                <a:cs typeface="Arial" panose="020B0604020202020204" pitchFamily="34" charset="0"/>
              </a:rPr>
              <a:t>En effet, </a:t>
            </a:r>
            <a:r>
              <a:rPr lang="fr-FR" sz="2400" dirty="0">
                <a:latin typeface="+mj-lt"/>
                <a:ea typeface="Calibri" panose="020F0502020204030204" pitchFamily="34" charset="0"/>
                <a:cs typeface="Arial" panose="020B0604020202020204" pitchFamily="34" charset="0"/>
              </a:rPr>
              <a:t>avec </a:t>
            </a:r>
            <a:r>
              <a:rPr lang="fr-FR" sz="2400" b="1" dirty="0">
                <a:latin typeface="+mj-lt"/>
                <a:ea typeface="Calibri" panose="020F0502020204030204" pitchFamily="34" charset="0"/>
                <a:cs typeface="Arial" panose="020B0604020202020204" pitchFamily="34" charset="0"/>
              </a:rPr>
              <a:t>l’augmentation de ses capacité et  </a:t>
            </a:r>
            <a:r>
              <a:rPr lang="fr-FR" sz="2400" b="1" dirty="0" smtClean="0">
                <a:latin typeface="+mj-lt"/>
                <a:ea typeface="Calibri" panose="020F0502020204030204" pitchFamily="34" charset="0"/>
                <a:cs typeface="Arial" panose="020B0604020202020204" pitchFamily="34" charset="0"/>
              </a:rPr>
              <a:t>fonctionnalité</a:t>
            </a:r>
            <a:r>
              <a:rPr lang="fr-FR" sz="2400" dirty="0" smtClean="0">
                <a:latin typeface="+mj-lt"/>
                <a:ea typeface="Calibri" panose="020F0502020204030204" pitchFamily="34" charset="0"/>
                <a:cs typeface="Arial" panose="020B0604020202020204" pitchFamily="34" charset="0"/>
              </a:rPr>
              <a:t>, le </a:t>
            </a:r>
            <a:r>
              <a:rPr lang="fr-FR" sz="2400" dirty="0">
                <a:latin typeface="+mj-lt"/>
                <a:ea typeface="Calibri" panose="020F0502020204030204" pitchFamily="34" charset="0"/>
                <a:cs typeface="Arial" panose="020B0604020202020204" pitchFamily="34" charset="0"/>
              </a:rPr>
              <a:t>dispositif mobile </a:t>
            </a:r>
            <a:r>
              <a:rPr lang="fr-FR" sz="2400" b="1" dirty="0" smtClean="0">
                <a:latin typeface="+mj-lt"/>
                <a:ea typeface="Calibri" panose="020F0502020204030204" pitchFamily="34" charset="0"/>
                <a:cs typeface="Arial" panose="020B0604020202020204" pitchFamily="34" charset="0"/>
              </a:rPr>
              <a:t>devra plus grand </a:t>
            </a:r>
            <a:r>
              <a:rPr lang="fr-FR" sz="2400" b="1" dirty="0">
                <a:latin typeface="+mj-lt"/>
                <a:ea typeface="Calibri" panose="020F0502020204030204" pitchFamily="34" charset="0"/>
                <a:cs typeface="Arial" panose="020B0604020202020204" pitchFamily="34" charset="0"/>
              </a:rPr>
              <a:t>et plus </a:t>
            </a:r>
            <a:r>
              <a:rPr lang="fr-FR" sz="2400" b="1" dirty="0" smtClean="0">
                <a:latin typeface="+mj-lt"/>
                <a:ea typeface="Calibri" panose="020F0502020204030204" pitchFamily="34" charset="0"/>
                <a:cs typeface="Arial" panose="020B0604020202020204" pitchFamily="34" charset="0"/>
              </a:rPr>
              <a:t>coûteux</a:t>
            </a:r>
            <a:r>
              <a:rPr lang="fr-FR" sz="2400" dirty="0" smtClean="0">
                <a:latin typeface="+mj-lt"/>
                <a:ea typeface="Calibri" panose="020F0502020204030204" pitchFamily="34" charset="0"/>
                <a:cs typeface="Arial" panose="020B0604020202020204" pitchFamily="34" charset="0"/>
              </a:rPr>
              <a:t>.</a:t>
            </a:r>
            <a:endParaRPr lang="fr-FR" sz="2400" dirty="0">
              <a:latin typeface="+mj-lt"/>
            </a:endParaRPr>
          </a:p>
        </p:txBody>
      </p:sp>
      <p:sp>
        <p:nvSpPr>
          <p:cNvPr id="2" name="Rectangle 1"/>
          <p:cNvSpPr/>
          <p:nvPr/>
        </p:nvSpPr>
        <p:spPr>
          <a:xfrm>
            <a:off x="1403648" y="5774455"/>
            <a:ext cx="6838389" cy="707886"/>
          </a:xfrm>
          <a:prstGeom prst="rect">
            <a:avLst/>
          </a:prstGeom>
          <a:solidFill>
            <a:schemeClr val="accent6">
              <a:lumMod val="5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fr-FR" sz="2000" dirty="0" smtClean="0">
                <a:solidFill>
                  <a:srgbClr val="FFFF00"/>
                </a:solidFill>
              </a:rPr>
              <a:t>Aujourd’hui, les </a:t>
            </a:r>
            <a:r>
              <a:rPr lang="fr-FR" sz="2000" dirty="0">
                <a:solidFill>
                  <a:srgbClr val="FFFF00"/>
                </a:solidFill>
              </a:rPr>
              <a:t>smartphones et </a:t>
            </a:r>
            <a:r>
              <a:rPr lang="fr-FR" sz="2000" dirty="0" smtClean="0">
                <a:solidFill>
                  <a:srgbClr val="FFFF00"/>
                </a:solidFill>
              </a:rPr>
              <a:t>les tablettes </a:t>
            </a:r>
            <a:r>
              <a:rPr lang="fr-FR" sz="2000" dirty="0">
                <a:solidFill>
                  <a:srgbClr val="FFFF00"/>
                </a:solidFill>
              </a:rPr>
              <a:t>s’imposent </a:t>
            </a:r>
            <a:r>
              <a:rPr lang="fr-FR" sz="2000" dirty="0" smtClean="0">
                <a:solidFill>
                  <a:srgbClr val="FFFF00"/>
                </a:solidFill>
              </a:rPr>
              <a:t>au </a:t>
            </a:r>
            <a:r>
              <a:rPr lang="fr-FR" sz="2000" dirty="0">
                <a:solidFill>
                  <a:srgbClr val="FFFF00"/>
                </a:solidFill>
              </a:rPr>
              <a:t>sein de notre société.</a:t>
            </a:r>
          </a:p>
        </p:txBody>
      </p:sp>
      <p:pic>
        <p:nvPicPr>
          <p:cNvPr id="3" name="Image 2"/>
          <p:cNvPicPr>
            <a:picLocks noChangeAspect="1"/>
          </p:cNvPicPr>
          <p:nvPr/>
        </p:nvPicPr>
        <p:blipFill>
          <a:blip r:embed="rId3" cstate="print"/>
          <a:stretch>
            <a:fillRect/>
          </a:stretch>
        </p:blipFill>
        <p:spPr>
          <a:xfrm>
            <a:off x="170298" y="2515020"/>
            <a:ext cx="2736304" cy="1919023"/>
          </a:xfrm>
          <a:prstGeom prst="rect">
            <a:avLst/>
          </a:prstGeom>
        </p:spPr>
      </p:pic>
      <p:pic>
        <p:nvPicPr>
          <p:cNvPr id="1026" name="Picture 2" descr="Résultat de recherche d'images pour &quot;affichage image tablette vs smartphone vs pc&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3589" y="2533191"/>
            <a:ext cx="2376264" cy="19008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affichage image tablette vs smartphone vs pc&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6840" y="2515020"/>
            <a:ext cx="3255640" cy="19008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9512" y="1784105"/>
            <a:ext cx="8784976" cy="67710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2000" dirty="0"/>
              <a:t> → </a:t>
            </a:r>
            <a:r>
              <a:rPr lang="fr-FR" dirty="0"/>
              <a:t>Par exemple, l’affichage des images et vidéos dans un </a:t>
            </a:r>
            <a:r>
              <a:rPr lang="fr-FR" b="1" dirty="0"/>
              <a:t>téléphone mobile </a:t>
            </a:r>
            <a:r>
              <a:rPr lang="fr-FR" dirty="0"/>
              <a:t>et </a:t>
            </a:r>
            <a:r>
              <a:rPr lang="fr-FR" b="1" dirty="0"/>
              <a:t>une tablette</a:t>
            </a:r>
            <a:r>
              <a:rPr lang="fr-FR" dirty="0"/>
              <a:t> est limitée.</a:t>
            </a:r>
          </a:p>
        </p:txBody>
      </p:sp>
    </p:spTree>
    <p:extLst>
      <p:ext uri="{BB962C8B-B14F-4D97-AF65-F5344CB8AC3E}">
        <p14:creationId xmlns:p14="http://schemas.microsoft.com/office/powerpoint/2010/main" val="217682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Capacité </a:t>
            </a:r>
            <a:r>
              <a:rPr lang="fr-FR" sz="3200" b="1" kern="1200" dirty="0">
                <a:solidFill>
                  <a:srgbClr val="0070C0"/>
                </a:solidFill>
                <a:latin typeface="Times New Roman" pitchFamily="18" charset="0"/>
                <a:cs typeface="Times New Roman" pitchFamily="18" charset="0"/>
              </a:rPr>
              <a:t>et Considérations de coût </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24</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grpSp>
        <p:nvGrpSpPr>
          <p:cNvPr id="12" name="Groupe 16"/>
          <p:cNvGrpSpPr/>
          <p:nvPr/>
        </p:nvGrpSpPr>
        <p:grpSpPr>
          <a:xfrm>
            <a:off x="785786" y="1373316"/>
            <a:ext cx="7072362" cy="4510912"/>
            <a:chOff x="500034" y="1428736"/>
            <a:chExt cx="7072362" cy="4510912"/>
          </a:xfrm>
        </p:grpSpPr>
        <p:cxnSp>
          <p:nvCxnSpPr>
            <p:cNvPr id="13" name="Connecteur droit avec flèche 12"/>
            <p:cNvCxnSpPr/>
            <p:nvPr/>
          </p:nvCxnSpPr>
          <p:spPr>
            <a:xfrm rot="16200000" flipV="1">
              <a:off x="-1715338" y="3644108"/>
              <a:ext cx="4501388" cy="706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Connecteur droit avec flèche 13"/>
            <p:cNvCxnSpPr/>
            <p:nvPr/>
          </p:nvCxnSpPr>
          <p:spPr>
            <a:xfrm flipV="1">
              <a:off x="571472" y="5929330"/>
              <a:ext cx="7000924" cy="1031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16" name="Rectangle 15"/>
          <p:cNvSpPr/>
          <p:nvPr/>
        </p:nvSpPr>
        <p:spPr>
          <a:xfrm rot="16200000">
            <a:off x="-1115920" y="3431754"/>
            <a:ext cx="3403496" cy="461665"/>
          </a:xfrm>
          <a:prstGeom prst="rect">
            <a:avLst/>
          </a:prstGeom>
        </p:spPr>
        <p:txBody>
          <a:bodyPr wrap="none">
            <a:spAutoFit/>
          </a:bodyPr>
          <a:lstStyle/>
          <a:p>
            <a:r>
              <a:rPr lang="fr-FR" sz="2400" dirty="0" smtClean="0"/>
              <a:t>capacité / fonctionnalité</a:t>
            </a:r>
            <a:endParaRPr lang="fr-FR" sz="2400" dirty="0"/>
          </a:p>
        </p:txBody>
      </p:sp>
      <p:sp>
        <p:nvSpPr>
          <p:cNvPr id="17" name="Rectangle 16"/>
          <p:cNvSpPr/>
          <p:nvPr/>
        </p:nvSpPr>
        <p:spPr>
          <a:xfrm>
            <a:off x="6121129" y="5876073"/>
            <a:ext cx="1656223" cy="461665"/>
          </a:xfrm>
          <a:prstGeom prst="rect">
            <a:avLst/>
          </a:prstGeom>
        </p:spPr>
        <p:txBody>
          <a:bodyPr wrap="none">
            <a:spAutoFit/>
          </a:bodyPr>
          <a:lstStyle/>
          <a:p>
            <a:r>
              <a:rPr lang="fr-FR" sz="2400" dirty="0" smtClean="0"/>
              <a:t>taille / coût</a:t>
            </a:r>
            <a:endParaRPr lang="fr-FR" sz="2400" dirty="0"/>
          </a:p>
        </p:txBody>
      </p:sp>
      <p:cxnSp>
        <p:nvCxnSpPr>
          <p:cNvPr id="18" name="Connecteur droit 17"/>
          <p:cNvCxnSpPr/>
          <p:nvPr/>
        </p:nvCxnSpPr>
        <p:spPr>
          <a:xfrm flipV="1">
            <a:off x="2000232" y="2357430"/>
            <a:ext cx="3500462" cy="3214710"/>
          </a:xfrm>
          <a:prstGeom prst="line">
            <a:avLst/>
          </a:prstGeom>
        </p:spPr>
        <p:style>
          <a:lnRef idx="3">
            <a:schemeClr val="dk1"/>
          </a:lnRef>
          <a:fillRef idx="0">
            <a:schemeClr val="dk1"/>
          </a:fillRef>
          <a:effectRef idx="2">
            <a:schemeClr val="dk1"/>
          </a:effectRef>
          <a:fontRef idx="minor">
            <a:schemeClr val="tx1"/>
          </a:fontRef>
        </p:style>
      </p:cxnSp>
      <p:sp>
        <p:nvSpPr>
          <p:cNvPr id="19" name="Rectangle 18"/>
          <p:cNvSpPr/>
          <p:nvPr/>
        </p:nvSpPr>
        <p:spPr>
          <a:xfrm>
            <a:off x="2714612" y="5143512"/>
            <a:ext cx="2842445" cy="369332"/>
          </a:xfrm>
          <a:prstGeom prst="rect">
            <a:avLst/>
          </a:prstGeom>
        </p:spPr>
        <p:txBody>
          <a:bodyPr wrap="none">
            <a:spAutoFit/>
          </a:bodyPr>
          <a:lstStyle/>
          <a:p>
            <a:pPr>
              <a:buFont typeface="Wingdings" pitchFamily="2" charset="2"/>
              <a:buChar char="§"/>
            </a:pPr>
            <a:r>
              <a:rPr lang="fr-FR" dirty="0" smtClean="0"/>
              <a:t> pager / dispositif de RIM</a:t>
            </a:r>
            <a:endParaRPr lang="fr-FR" dirty="0"/>
          </a:p>
        </p:txBody>
      </p:sp>
      <p:sp>
        <p:nvSpPr>
          <p:cNvPr id="20" name="Rectangle 19"/>
          <p:cNvSpPr/>
          <p:nvPr/>
        </p:nvSpPr>
        <p:spPr>
          <a:xfrm>
            <a:off x="3214678" y="4643446"/>
            <a:ext cx="2415085" cy="369332"/>
          </a:xfrm>
          <a:prstGeom prst="rect">
            <a:avLst/>
          </a:prstGeom>
        </p:spPr>
        <p:txBody>
          <a:bodyPr wrap="none">
            <a:spAutoFit/>
          </a:bodyPr>
          <a:lstStyle/>
          <a:p>
            <a:pPr>
              <a:buFont typeface="Wingdings" pitchFamily="2" charset="2"/>
              <a:buChar char="§"/>
            </a:pPr>
            <a:r>
              <a:rPr lang="fr-FR" dirty="0" smtClean="0"/>
              <a:t> Téléphone cellulaire</a:t>
            </a:r>
            <a:endParaRPr lang="fr-FR" dirty="0"/>
          </a:p>
        </p:txBody>
      </p:sp>
      <p:sp>
        <p:nvSpPr>
          <p:cNvPr id="21" name="Rectangle 20"/>
          <p:cNvSpPr/>
          <p:nvPr/>
        </p:nvSpPr>
        <p:spPr>
          <a:xfrm>
            <a:off x="3786182" y="4071942"/>
            <a:ext cx="4188967" cy="369332"/>
          </a:xfrm>
          <a:prstGeom prst="rect">
            <a:avLst/>
          </a:prstGeom>
        </p:spPr>
        <p:txBody>
          <a:bodyPr wrap="none">
            <a:spAutoFit/>
          </a:bodyPr>
          <a:lstStyle/>
          <a:p>
            <a:pPr>
              <a:buFont typeface="Wingdings" pitchFamily="2" charset="2"/>
              <a:buChar char="§"/>
            </a:pPr>
            <a:r>
              <a:rPr lang="fr-FR" dirty="0" smtClean="0"/>
              <a:t> assistant numérique personnel (PDA)</a:t>
            </a:r>
            <a:endParaRPr lang="fr-FR" dirty="0"/>
          </a:p>
        </p:txBody>
      </p:sp>
      <p:sp>
        <p:nvSpPr>
          <p:cNvPr id="22" name="Rectangle 21"/>
          <p:cNvSpPr/>
          <p:nvPr/>
        </p:nvSpPr>
        <p:spPr>
          <a:xfrm>
            <a:off x="4429124" y="3571876"/>
            <a:ext cx="1350754" cy="369332"/>
          </a:xfrm>
          <a:prstGeom prst="rect">
            <a:avLst/>
          </a:prstGeom>
        </p:spPr>
        <p:txBody>
          <a:bodyPr wrap="none">
            <a:spAutoFit/>
          </a:bodyPr>
          <a:lstStyle/>
          <a:p>
            <a:pPr>
              <a:buFont typeface="Wingdings" pitchFamily="2" charset="2"/>
              <a:buChar char="§"/>
            </a:pPr>
            <a:r>
              <a:rPr lang="fr-FR" dirty="0" smtClean="0"/>
              <a:t> Tablet PC</a:t>
            </a:r>
            <a:endParaRPr lang="fr-FR" dirty="0"/>
          </a:p>
        </p:txBody>
      </p:sp>
      <p:sp>
        <p:nvSpPr>
          <p:cNvPr id="23" name="Rectangle 22"/>
          <p:cNvSpPr/>
          <p:nvPr/>
        </p:nvSpPr>
        <p:spPr>
          <a:xfrm>
            <a:off x="4929190" y="2928934"/>
            <a:ext cx="1444626" cy="369332"/>
          </a:xfrm>
          <a:prstGeom prst="rect">
            <a:avLst/>
          </a:prstGeom>
        </p:spPr>
        <p:txBody>
          <a:bodyPr wrap="none">
            <a:spAutoFit/>
          </a:bodyPr>
          <a:lstStyle/>
          <a:p>
            <a:pPr>
              <a:buFont typeface="Wingdings" pitchFamily="2" charset="2"/>
              <a:buChar char="§"/>
            </a:pPr>
            <a:r>
              <a:rPr lang="fr-FR" dirty="0" smtClean="0"/>
              <a:t> Laptop PC</a:t>
            </a:r>
            <a:endParaRPr lang="fr-FR" dirty="0"/>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Description (spécification) matérielle</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25</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25" name="Rectangle 24"/>
          <p:cNvSpPr/>
          <p:nvPr/>
        </p:nvSpPr>
        <p:spPr>
          <a:xfrm>
            <a:off x="71406" y="1883623"/>
            <a:ext cx="9072594" cy="830997"/>
          </a:xfrm>
          <a:prstGeom prst="rect">
            <a:avLst/>
          </a:prstGeom>
        </p:spPr>
        <p:txBody>
          <a:bodyPr wrap="square">
            <a:spAutoFit/>
          </a:bodyPr>
          <a:lstStyle/>
          <a:p>
            <a:pPr algn="just">
              <a:buFont typeface="Arial" pitchFamily="34" charset="0"/>
              <a:buChar char="•"/>
            </a:pPr>
            <a:r>
              <a:rPr lang="fr-FR" sz="2400" dirty="0" smtClean="0"/>
              <a:t> Le </a:t>
            </a:r>
            <a:r>
              <a:rPr lang="fr-FR" sz="2400" b="1" dirty="0" smtClean="0"/>
              <a:t>matériel utilisé</a:t>
            </a:r>
            <a:r>
              <a:rPr lang="fr-FR" sz="2400" dirty="0" smtClean="0"/>
              <a:t> par la plupart des </a:t>
            </a:r>
            <a:r>
              <a:rPr lang="fr-FR" sz="2400" b="1" dirty="0" smtClean="0"/>
              <a:t>appareils mobiles</a:t>
            </a:r>
            <a:r>
              <a:rPr lang="fr-FR" sz="2400" dirty="0" smtClean="0"/>
              <a:t> </a:t>
            </a:r>
            <a:r>
              <a:rPr lang="fr-FR" sz="2400" b="1" dirty="0" smtClean="0"/>
              <a:t>est différent</a:t>
            </a:r>
            <a:r>
              <a:rPr lang="fr-FR" sz="2400" dirty="0" smtClean="0"/>
              <a:t> du </a:t>
            </a:r>
            <a:r>
              <a:rPr lang="fr-FR" sz="2400" b="1" dirty="0" smtClean="0"/>
              <a:t>matériel utilisé </a:t>
            </a:r>
            <a:r>
              <a:rPr lang="fr-FR" sz="2400" dirty="0" smtClean="0"/>
              <a:t>par les </a:t>
            </a:r>
            <a:r>
              <a:rPr lang="fr-FR" sz="2400" b="1" dirty="0" smtClean="0"/>
              <a:t>ordinateurs personnels</a:t>
            </a:r>
            <a:r>
              <a:rPr lang="fr-FR" sz="2400" dirty="0" smtClean="0"/>
              <a:t>. </a:t>
            </a:r>
            <a:endParaRPr lang="fr-FR" sz="2400" dirty="0"/>
          </a:p>
        </p:txBody>
      </p:sp>
      <p:sp>
        <p:nvSpPr>
          <p:cNvPr id="26" name="Rectangle 25"/>
          <p:cNvSpPr/>
          <p:nvPr/>
        </p:nvSpPr>
        <p:spPr>
          <a:xfrm>
            <a:off x="71406" y="928670"/>
            <a:ext cx="9072594" cy="830997"/>
          </a:xfrm>
          <a:prstGeom prst="rect">
            <a:avLst/>
          </a:prstGeom>
        </p:spPr>
        <p:txBody>
          <a:bodyPr wrap="square">
            <a:spAutoFit/>
          </a:bodyPr>
          <a:lstStyle/>
          <a:p>
            <a:pPr lvl="0" algn="just">
              <a:buFont typeface="Arial" pitchFamily="34" charset="0"/>
              <a:buChar char="•"/>
            </a:pPr>
            <a:r>
              <a:rPr lang="fr-FR" sz="2400" dirty="0" smtClean="0">
                <a:solidFill>
                  <a:srgbClr val="000000"/>
                </a:solidFill>
              </a:rPr>
              <a:t> En raisons  des besoins spécifiques en </a:t>
            </a:r>
            <a:r>
              <a:rPr lang="fr-FR" sz="2400" b="1" dirty="0" smtClean="0">
                <a:solidFill>
                  <a:srgbClr val="000000"/>
                </a:solidFill>
              </a:rPr>
              <a:t>taille,</a:t>
            </a:r>
            <a:r>
              <a:rPr lang="fr-FR" sz="2400" dirty="0" smtClean="0">
                <a:solidFill>
                  <a:srgbClr val="000000"/>
                </a:solidFill>
              </a:rPr>
              <a:t> </a:t>
            </a:r>
            <a:r>
              <a:rPr lang="fr-FR" sz="2400" b="1" dirty="0" smtClean="0">
                <a:solidFill>
                  <a:srgbClr val="000000"/>
                </a:solidFill>
              </a:rPr>
              <a:t>fonctionnalités</a:t>
            </a:r>
            <a:r>
              <a:rPr lang="fr-FR" sz="2400" dirty="0" smtClean="0">
                <a:solidFill>
                  <a:srgbClr val="000000"/>
                </a:solidFill>
              </a:rPr>
              <a:t> et </a:t>
            </a:r>
            <a:r>
              <a:rPr lang="fr-FR" sz="2400" b="1" dirty="0" smtClean="0">
                <a:solidFill>
                  <a:srgbClr val="000000"/>
                </a:solidFill>
              </a:rPr>
              <a:t>efficacité énergétique</a:t>
            </a:r>
            <a:r>
              <a:rPr lang="fr-FR" sz="2400" dirty="0" smtClean="0">
                <a:solidFill>
                  <a:srgbClr val="000000"/>
                </a:solidFill>
              </a:rPr>
              <a:t>.</a:t>
            </a:r>
            <a:endParaRPr lang="fr-FR" sz="2400" dirty="0">
              <a:solidFill>
                <a:srgbClr val="000000"/>
              </a:solidFill>
            </a:endParaRPr>
          </a:p>
        </p:txBody>
      </p:sp>
      <p:sp>
        <p:nvSpPr>
          <p:cNvPr id="27" name="Rectangle 26"/>
          <p:cNvSpPr/>
          <p:nvPr/>
        </p:nvSpPr>
        <p:spPr>
          <a:xfrm>
            <a:off x="285720" y="2750145"/>
            <a:ext cx="8858280" cy="3847207"/>
          </a:xfrm>
          <a:prstGeom prst="rect">
            <a:avLst/>
          </a:prstGeom>
        </p:spPr>
        <p:txBody>
          <a:bodyPr wrap="square">
            <a:spAutoFit/>
          </a:bodyPr>
          <a:lstStyle/>
          <a:p>
            <a:pPr marL="342900" indent="-342900" algn="just">
              <a:buFont typeface="Wingdings" panose="05000000000000000000" pitchFamily="2" charset="2"/>
              <a:buChar char="ü"/>
            </a:pPr>
            <a:r>
              <a:rPr lang="fr-FR" sz="2000" b="1" dirty="0" smtClean="0">
                <a:latin typeface="+mj-lt"/>
                <a:cs typeface="Times New Roman" pitchFamily="18" charset="0"/>
              </a:rPr>
              <a:t>Mobile processeurs </a:t>
            </a:r>
            <a:r>
              <a:rPr lang="fr-FR" sz="2000" dirty="0" smtClean="0">
                <a:latin typeface="+mj-lt"/>
                <a:cs typeface="Times New Roman" pitchFamily="18" charset="0"/>
              </a:rPr>
              <a:t>dits applicatifs (incluent une unité centrale(CPU), contrôleurs mémoires et périphériques)</a:t>
            </a:r>
          </a:p>
          <a:p>
            <a:pPr marL="623888" indent="-260350" algn="just"/>
            <a:r>
              <a:rPr lang="fr-FR" sz="2200" dirty="0" smtClean="0">
                <a:latin typeface="+mj-lt"/>
                <a:cs typeface="Times New Roman" pitchFamily="18" charset="0"/>
              </a:rPr>
              <a:t> - </a:t>
            </a:r>
            <a:r>
              <a:rPr lang="fr-FR" dirty="0" smtClean="0">
                <a:latin typeface="+mj-lt"/>
                <a:cs typeface="Times New Roman" pitchFamily="18" charset="0"/>
              </a:rPr>
              <a:t>Les processeurs applicatifs les plus répandus utilisent des microprocesseurs basés sur l’architecture </a:t>
            </a:r>
            <a:r>
              <a:rPr lang="fr-FR" b="1" dirty="0" smtClean="0">
                <a:latin typeface="+mj-lt"/>
                <a:cs typeface="Times New Roman" pitchFamily="18" charset="0"/>
              </a:rPr>
              <a:t>ARM</a:t>
            </a:r>
            <a:r>
              <a:rPr lang="fr-FR" dirty="0" smtClean="0">
                <a:latin typeface="+mj-lt"/>
                <a:cs typeface="Times New Roman" pitchFamily="18" charset="0"/>
              </a:rPr>
              <a:t> (</a:t>
            </a:r>
            <a:r>
              <a:rPr lang="fr-FR" b="1" dirty="0" smtClean="0">
                <a:latin typeface="+mj-lt"/>
                <a:cs typeface="Times New Roman" pitchFamily="18" charset="0"/>
              </a:rPr>
              <a:t>A</a:t>
            </a:r>
            <a:r>
              <a:rPr lang="fr-FR" dirty="0" smtClean="0">
                <a:latin typeface="+mj-lt"/>
                <a:cs typeface="Times New Roman" pitchFamily="18" charset="0"/>
              </a:rPr>
              <a:t>dvanced </a:t>
            </a:r>
            <a:r>
              <a:rPr lang="fr-FR" b="1" dirty="0" smtClean="0">
                <a:latin typeface="+mj-lt"/>
                <a:cs typeface="Times New Roman" pitchFamily="18" charset="0"/>
              </a:rPr>
              <a:t>R</a:t>
            </a:r>
            <a:r>
              <a:rPr lang="fr-FR" dirty="0" smtClean="0">
                <a:latin typeface="+mj-lt"/>
                <a:cs typeface="Times New Roman" pitchFamily="18" charset="0"/>
              </a:rPr>
              <a:t>ISC </a:t>
            </a:r>
            <a:r>
              <a:rPr lang="fr-FR" b="1" dirty="0" smtClean="0">
                <a:latin typeface="+mj-lt"/>
                <a:cs typeface="Times New Roman" pitchFamily="18" charset="0"/>
              </a:rPr>
              <a:t>M</a:t>
            </a:r>
            <a:r>
              <a:rPr lang="fr-FR" dirty="0" smtClean="0">
                <a:latin typeface="+mj-lt"/>
                <a:cs typeface="Times New Roman" pitchFamily="18" charset="0"/>
              </a:rPr>
              <a:t>achine)</a:t>
            </a:r>
          </a:p>
          <a:p>
            <a:pPr marL="623888" indent="-260350" algn="just"/>
            <a:endParaRPr lang="fr-FR" sz="900" dirty="0" smtClean="0">
              <a:latin typeface="+mj-lt"/>
              <a:cs typeface="Times New Roman" pitchFamily="18" charset="0"/>
            </a:endParaRPr>
          </a:p>
          <a:p>
            <a:pPr marL="342900" indent="-342900" algn="just">
              <a:buFont typeface="Wingdings" panose="05000000000000000000" pitchFamily="2" charset="2"/>
              <a:buChar char="ü"/>
            </a:pPr>
            <a:r>
              <a:rPr lang="fr-FR" sz="2000" dirty="0" smtClean="0">
                <a:latin typeface="+mj-lt"/>
                <a:cs typeface="Times New Roman" pitchFamily="18" charset="0"/>
              </a:rPr>
              <a:t>système d'exploitation mobile</a:t>
            </a:r>
          </a:p>
          <a:p>
            <a:pPr algn="just"/>
            <a:endParaRPr lang="fr-FR" sz="1100" dirty="0" smtClean="0">
              <a:latin typeface="+mj-lt"/>
              <a:cs typeface="Times New Roman" pitchFamily="18" charset="0"/>
            </a:endParaRPr>
          </a:p>
          <a:p>
            <a:pPr marL="431800" indent="-342900" algn="just">
              <a:buFont typeface="Wingdings" panose="05000000000000000000" pitchFamily="2" charset="2"/>
              <a:buChar char="ü"/>
            </a:pPr>
            <a:r>
              <a:rPr lang="fr-FR" sz="2000" dirty="0" smtClean="0">
                <a:latin typeface="+mj-lt"/>
                <a:cs typeface="Times New Roman" pitchFamily="18" charset="0"/>
              </a:rPr>
              <a:t>Mémoire, disque dure, batteries , mémoire interne, SD </a:t>
            </a:r>
            <a:r>
              <a:rPr lang="fr-FR" sz="2000" dirty="0" err="1" smtClean="0">
                <a:latin typeface="+mj-lt"/>
                <a:cs typeface="Times New Roman" pitchFamily="18" charset="0"/>
              </a:rPr>
              <a:t>card</a:t>
            </a:r>
            <a:r>
              <a:rPr lang="fr-FR" sz="2000" dirty="0" smtClean="0">
                <a:latin typeface="+mj-lt"/>
                <a:cs typeface="Times New Roman" pitchFamily="18" charset="0"/>
              </a:rPr>
              <a:t>.</a:t>
            </a:r>
          </a:p>
          <a:p>
            <a:pPr marL="265113" indent="-176213" algn="just">
              <a:buFontTx/>
              <a:buChar char="-"/>
            </a:pPr>
            <a:endParaRPr lang="fr-FR" sz="1100" dirty="0" smtClean="0">
              <a:latin typeface="+mj-lt"/>
              <a:cs typeface="Times New Roman" pitchFamily="18" charset="0"/>
            </a:endParaRPr>
          </a:p>
          <a:p>
            <a:pPr marL="431800" indent="-342900" algn="just">
              <a:buFont typeface="Wingdings" panose="05000000000000000000" pitchFamily="2" charset="2"/>
              <a:buChar char="ü"/>
            </a:pPr>
            <a:r>
              <a:rPr lang="fr-FR" sz="2000" dirty="0" smtClean="0">
                <a:latin typeface="+mj-lt"/>
                <a:cs typeface="Times New Roman" pitchFamily="18" charset="0"/>
              </a:rPr>
              <a:t> des ports (interfaces) de connexion (LAN, WLAN, Bluetooth, réseaux cellulaires, récepteur GPS, IR…). </a:t>
            </a:r>
          </a:p>
          <a:p>
            <a:pPr marL="265113" indent="-176213" algn="just">
              <a:buFontTx/>
              <a:buChar char="-"/>
            </a:pPr>
            <a:endParaRPr lang="fr-FR" sz="1000" dirty="0" smtClean="0">
              <a:latin typeface="+mj-lt"/>
              <a:cs typeface="Times New Roman" pitchFamily="18" charset="0"/>
            </a:endParaRPr>
          </a:p>
          <a:p>
            <a:pPr marL="431800" indent="-342900" algn="just">
              <a:buFont typeface="Wingdings" panose="05000000000000000000" pitchFamily="2" charset="2"/>
              <a:buChar char="ü"/>
            </a:pPr>
            <a:r>
              <a:rPr lang="fr-FR" sz="2000" dirty="0" smtClean="0">
                <a:latin typeface="+mj-lt"/>
                <a:cs typeface="Times New Roman" pitchFamily="18" charset="0"/>
              </a:rPr>
              <a:t>écran, clavier. Souris. stylet et un stylo. </a:t>
            </a:r>
          </a:p>
          <a:p>
            <a:pPr marL="265113" indent="-176213" algn="just">
              <a:buFontTx/>
              <a:buChar char="-"/>
            </a:pPr>
            <a:endParaRPr lang="fr-FR" sz="300" dirty="0" smtClean="0">
              <a:latin typeface="+mj-lt"/>
              <a:cs typeface="Times New Roman" pitchFamily="18" charset="0"/>
            </a:endParaRPr>
          </a:p>
          <a:p>
            <a:pPr marL="431800" indent="-342900" algn="just">
              <a:buFont typeface="Wingdings" panose="05000000000000000000" pitchFamily="2" charset="2"/>
              <a:buChar char="ü"/>
            </a:pPr>
            <a:r>
              <a:rPr lang="fr-FR" sz="2000" dirty="0" smtClean="0">
                <a:latin typeface="+mj-lt"/>
                <a:cs typeface="Times New Roman" pitchFamily="18" charset="0"/>
              </a:rPr>
              <a:t> et un ensemble de périphériques</a:t>
            </a:r>
            <a:endParaRPr lang="fr-FR" sz="2000" dirty="0">
              <a:latin typeface="+mj-lt"/>
              <a:cs typeface="Times New Roman" pitchFamily="18" charset="0"/>
            </a:endParaRPr>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a:solidFill>
                  <a:srgbClr val="0070C0"/>
                </a:solidFill>
                <a:latin typeface="Times New Roman" pitchFamily="18" charset="0"/>
                <a:cs typeface="Times New Roman" pitchFamily="18" charset="0"/>
              </a:rPr>
              <a:t>Description (spécification) matérielle</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26</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2" name="Picture 2"/>
          <p:cNvPicPr>
            <a:picLocks noChangeAspect="1" noChangeArrowheads="1"/>
          </p:cNvPicPr>
          <p:nvPr/>
        </p:nvPicPr>
        <p:blipFill>
          <a:blip r:embed="rId3"/>
          <a:srcRect/>
          <a:stretch>
            <a:fillRect/>
          </a:stretch>
        </p:blipFill>
        <p:spPr bwMode="auto">
          <a:xfrm>
            <a:off x="212507" y="941963"/>
            <a:ext cx="8407889" cy="2000264"/>
          </a:xfrm>
          <a:prstGeom prst="rect">
            <a:avLst/>
          </a:prstGeom>
          <a:noFill/>
          <a:ln w="9525">
            <a:noFill/>
            <a:miter lim="800000"/>
            <a:headEnd/>
            <a:tailEnd/>
          </a:ln>
          <a:effectLst/>
        </p:spPr>
      </p:pic>
      <p:sp>
        <p:nvSpPr>
          <p:cNvPr id="9" name="Rectangle 8"/>
          <p:cNvSpPr/>
          <p:nvPr/>
        </p:nvSpPr>
        <p:spPr>
          <a:xfrm>
            <a:off x="196726" y="3084939"/>
            <a:ext cx="8623746" cy="3416320"/>
          </a:xfrm>
          <a:prstGeom prst="rect">
            <a:avLst/>
          </a:prstGeom>
        </p:spPr>
        <p:txBody>
          <a:bodyPr wrap="square">
            <a:spAutoFit/>
          </a:bodyPr>
          <a:lstStyle/>
          <a:p>
            <a:r>
              <a:rPr lang="fr-FR" sz="2400" b="1" dirty="0" smtClean="0"/>
              <a:t>Le hardware </a:t>
            </a:r>
            <a:r>
              <a:rPr lang="fr-FR" sz="2400" b="1" dirty="0" smtClean="0"/>
              <a:t>aujourd’hui</a:t>
            </a:r>
          </a:p>
          <a:p>
            <a:pPr marL="342900" indent="-342900"/>
            <a:r>
              <a:rPr lang="fr-FR" sz="2400" dirty="0" smtClean="0"/>
              <a:t> </a:t>
            </a:r>
            <a:r>
              <a:rPr lang="fr-FR" sz="100" dirty="0" smtClean="0"/>
              <a:t/>
            </a:r>
            <a:br>
              <a:rPr lang="fr-FR" sz="100" dirty="0" smtClean="0"/>
            </a:br>
            <a:r>
              <a:rPr lang="fr-FR" sz="2400" dirty="0" smtClean="0"/>
              <a:t>• </a:t>
            </a:r>
            <a:r>
              <a:rPr lang="fr-FR" sz="2400" dirty="0" smtClean="0"/>
              <a:t>4G/</a:t>
            </a:r>
            <a:r>
              <a:rPr lang="fr-FR" sz="2400" dirty="0" err="1" smtClean="0"/>
              <a:t>WiFi</a:t>
            </a:r>
            <a:r>
              <a:rPr lang="fr-FR" sz="2400" dirty="0" smtClean="0"/>
              <a:t>/Bluetooth </a:t>
            </a:r>
            <a:r>
              <a:rPr lang="fr-FR" sz="2400" dirty="0" smtClean="0"/>
              <a:t/>
            </a:r>
            <a:br>
              <a:rPr lang="fr-FR" sz="2400" dirty="0" smtClean="0"/>
            </a:br>
            <a:r>
              <a:rPr lang="fr-FR" sz="2400" dirty="0" smtClean="0"/>
              <a:t>• GPS systématique (+triangulation) </a:t>
            </a:r>
            <a:br>
              <a:rPr lang="fr-FR" sz="2400" dirty="0" smtClean="0"/>
            </a:br>
            <a:r>
              <a:rPr lang="fr-FR" sz="2400" dirty="0" smtClean="0"/>
              <a:t>• Accéléromètre (+gyroscope..) </a:t>
            </a:r>
            <a:br>
              <a:rPr lang="fr-FR" sz="2400" dirty="0" smtClean="0"/>
            </a:br>
            <a:r>
              <a:rPr lang="fr-FR" sz="2400" dirty="0" smtClean="0"/>
              <a:t>• Caméra frontale </a:t>
            </a:r>
            <a:br>
              <a:rPr lang="fr-FR" sz="2400" dirty="0" smtClean="0"/>
            </a:br>
            <a:r>
              <a:rPr lang="fr-FR" sz="2400" dirty="0" smtClean="0"/>
              <a:t>• Appareil photo+vidéo 4K </a:t>
            </a:r>
          </a:p>
          <a:p>
            <a:pPr marL="342900" indent="-342900">
              <a:buFont typeface="Arial" panose="020B0604020202020204" pitchFamily="34" charset="0"/>
              <a:buChar char="•"/>
            </a:pPr>
            <a:r>
              <a:rPr lang="fr-FR" sz="2400" b="1" dirty="0"/>
              <a:t>NFC </a:t>
            </a:r>
            <a:r>
              <a:rPr lang="fr-FR" sz="2400" b="1" dirty="0" smtClean="0"/>
              <a:t>: </a:t>
            </a:r>
            <a:r>
              <a:rPr lang="fr-FR" sz="2400" b="1" dirty="0" err="1"/>
              <a:t>N</a:t>
            </a:r>
            <a:r>
              <a:rPr lang="fr-FR" sz="2400" dirty="0" err="1"/>
              <a:t>ear</a:t>
            </a:r>
            <a:r>
              <a:rPr lang="fr-FR" sz="2400" b="1" dirty="0"/>
              <a:t> F</a:t>
            </a:r>
            <a:r>
              <a:rPr lang="fr-FR" sz="2400" dirty="0"/>
              <a:t>ield</a:t>
            </a:r>
            <a:r>
              <a:rPr lang="fr-FR" sz="2400" b="1" dirty="0"/>
              <a:t> </a:t>
            </a:r>
            <a:r>
              <a:rPr lang="fr-FR" sz="2400" b="1" dirty="0" smtClean="0"/>
              <a:t>C</a:t>
            </a:r>
            <a:r>
              <a:rPr lang="fr-FR" sz="2400" dirty="0" smtClean="0"/>
              <a:t>ommunication</a:t>
            </a:r>
            <a:br>
              <a:rPr lang="fr-FR" sz="2400" dirty="0" smtClean="0"/>
            </a:br>
            <a:endParaRPr lang="fr-FR" sz="2400" dirty="0"/>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a:solidFill>
                  <a:srgbClr val="0070C0"/>
                </a:solidFill>
                <a:latin typeface="Times New Roman" pitchFamily="18" charset="0"/>
                <a:cs typeface="Times New Roman" pitchFamily="18" charset="0"/>
              </a:rPr>
              <a:t>Description (spécification) matérielle</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27</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030" name="Picture 6" descr="Résultat de recherche d'images pour &quot;appareil mobile et ses capteurs&quot;"/>
          <p:cNvPicPr>
            <a:picLocks noChangeAspect="1" noChangeArrowheads="1"/>
          </p:cNvPicPr>
          <p:nvPr/>
        </p:nvPicPr>
        <p:blipFill>
          <a:blip r:embed="rId3"/>
          <a:srcRect/>
          <a:stretch>
            <a:fillRect/>
          </a:stretch>
        </p:blipFill>
        <p:spPr bwMode="auto">
          <a:xfrm>
            <a:off x="1635737" y="3303293"/>
            <a:ext cx="4776853" cy="3195273"/>
          </a:xfrm>
          <a:prstGeom prst="rect">
            <a:avLst/>
          </a:prstGeom>
          <a:noFill/>
        </p:spPr>
      </p:pic>
      <p:pic>
        <p:nvPicPr>
          <p:cNvPr id="1032" name="Picture 8" descr="Résultat de recherche d'images pour &quot;appareil mobile et ses capteurs&quot;"/>
          <p:cNvPicPr>
            <a:picLocks noChangeAspect="1" noChangeArrowheads="1"/>
          </p:cNvPicPr>
          <p:nvPr/>
        </p:nvPicPr>
        <p:blipFill>
          <a:blip r:embed="rId4"/>
          <a:srcRect/>
          <a:stretch>
            <a:fillRect/>
          </a:stretch>
        </p:blipFill>
        <p:spPr bwMode="auto">
          <a:xfrm>
            <a:off x="1035284" y="899934"/>
            <a:ext cx="5517916" cy="2434781"/>
          </a:xfrm>
          <a:prstGeom prst="rect">
            <a:avLst/>
          </a:prstGeom>
          <a:noFill/>
        </p:spPr>
      </p:pic>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a:solidFill>
                  <a:srgbClr val="0070C0"/>
                </a:solidFill>
                <a:latin typeface="Times New Roman" pitchFamily="18" charset="0"/>
                <a:cs typeface="Times New Roman" pitchFamily="18" charset="0"/>
              </a:rPr>
              <a:t>Description (spécification) matérielle</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28</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56324" name="Picture 4" descr="Résultat de recherche d'images pour &quot;appareil mobile et ses capteurs&quot;"/>
          <p:cNvPicPr>
            <a:picLocks noChangeAspect="1" noChangeArrowheads="1"/>
          </p:cNvPicPr>
          <p:nvPr/>
        </p:nvPicPr>
        <p:blipFill>
          <a:blip r:embed="rId3"/>
          <a:srcRect/>
          <a:stretch>
            <a:fillRect/>
          </a:stretch>
        </p:blipFill>
        <p:spPr bwMode="auto">
          <a:xfrm>
            <a:off x="4699015" y="1268760"/>
            <a:ext cx="4427984" cy="4908555"/>
          </a:xfrm>
          <a:prstGeom prst="rect">
            <a:avLst/>
          </a:prstGeom>
          <a:noFill/>
        </p:spPr>
      </p:pic>
      <p:pic>
        <p:nvPicPr>
          <p:cNvPr id="56326" name="Picture 6" descr="Image associée"/>
          <p:cNvPicPr>
            <a:picLocks noChangeAspect="1" noChangeArrowheads="1"/>
          </p:cNvPicPr>
          <p:nvPr/>
        </p:nvPicPr>
        <p:blipFill>
          <a:blip r:embed="rId4"/>
          <a:srcRect/>
          <a:stretch>
            <a:fillRect/>
          </a:stretch>
        </p:blipFill>
        <p:spPr bwMode="auto">
          <a:xfrm>
            <a:off x="35496" y="1268760"/>
            <a:ext cx="4536504" cy="5052571"/>
          </a:xfrm>
          <a:prstGeom prst="rect">
            <a:avLst/>
          </a:prstGeom>
          <a:noFill/>
        </p:spPr>
      </p:pic>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a:solidFill>
                  <a:srgbClr val="0070C0"/>
                </a:solidFill>
                <a:latin typeface="Times New Roman" pitchFamily="18" charset="0"/>
                <a:cs typeface="Times New Roman" pitchFamily="18" charset="0"/>
              </a:rPr>
              <a:t>Description (spécification) matérielle</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29</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9" name="Picture 2" descr="Résultat de recherche d'images pour &quot;appareil mobile et ses capteurs&quot;"/>
          <p:cNvPicPr>
            <a:picLocks noChangeAspect="1" noChangeArrowheads="1"/>
          </p:cNvPicPr>
          <p:nvPr/>
        </p:nvPicPr>
        <p:blipFill>
          <a:blip r:embed="rId3"/>
          <a:srcRect/>
          <a:stretch>
            <a:fillRect/>
          </a:stretch>
        </p:blipFill>
        <p:spPr bwMode="auto">
          <a:xfrm>
            <a:off x="323528" y="1268761"/>
            <a:ext cx="8176444" cy="5052570"/>
          </a:xfrm>
          <a:prstGeom prst="rect">
            <a:avLst/>
          </a:prstGeom>
          <a:noFill/>
        </p:spPr>
      </p:pic>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600" b="1" kern="1200" dirty="0" smtClean="0">
                <a:solidFill>
                  <a:srgbClr val="0070C0"/>
                </a:solidFill>
                <a:latin typeface="Times New Roman" pitchFamily="18" charset="0"/>
                <a:cs typeface="Times New Roman" pitchFamily="18" charset="0"/>
              </a:rPr>
              <a:t>Dispositif de communication vocale</a:t>
            </a:r>
            <a:endParaRPr lang="fr-F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3</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9" name="Picture 5" descr="469370"/>
          <p:cNvPicPr>
            <a:picLocks noGrp="1" noChangeAspect="1" noChangeArrowheads="1"/>
          </p:cNvPicPr>
          <p:nvPr>
            <p:ph sz="half" idx="1"/>
          </p:nvPr>
        </p:nvPicPr>
        <p:blipFill>
          <a:blip r:embed="rId3"/>
          <a:srcRect/>
          <a:stretch>
            <a:fillRect/>
          </a:stretch>
        </p:blipFill>
        <p:spPr>
          <a:xfrm>
            <a:off x="714348" y="1643050"/>
            <a:ext cx="2647950" cy="1466850"/>
          </a:xfrm>
          <a:noFill/>
          <a:ln/>
        </p:spPr>
      </p:pic>
      <p:pic>
        <p:nvPicPr>
          <p:cNvPr id="12" name="Picture 7" descr="pic_contactus2"/>
          <p:cNvPicPr>
            <a:picLocks noChangeAspect="1" noChangeArrowheads="1"/>
          </p:cNvPicPr>
          <p:nvPr/>
        </p:nvPicPr>
        <p:blipFill>
          <a:blip r:embed="rId4"/>
          <a:srcRect/>
          <a:stretch>
            <a:fillRect/>
          </a:stretch>
        </p:blipFill>
        <p:spPr>
          <a:xfrm>
            <a:off x="4171923" y="1427150"/>
            <a:ext cx="3609975" cy="1724025"/>
          </a:xfrm>
          <a:prstGeom prst="rect">
            <a:avLst/>
          </a:prstGeom>
          <a:noFill/>
          <a:ln/>
        </p:spPr>
      </p:pic>
      <p:grpSp>
        <p:nvGrpSpPr>
          <p:cNvPr id="13" name="Group 14"/>
          <p:cNvGrpSpPr>
            <a:grpSpLocks/>
          </p:cNvGrpSpPr>
          <p:nvPr/>
        </p:nvGrpSpPr>
        <p:grpSpPr bwMode="auto">
          <a:xfrm>
            <a:off x="1003273" y="3500425"/>
            <a:ext cx="6553200" cy="2319338"/>
            <a:chOff x="839" y="2604"/>
            <a:chExt cx="4128" cy="1461"/>
          </a:xfrm>
        </p:grpSpPr>
        <p:grpSp>
          <p:nvGrpSpPr>
            <p:cNvPr id="14" name="Group 9"/>
            <p:cNvGrpSpPr>
              <a:grpSpLocks/>
            </p:cNvGrpSpPr>
            <p:nvPr/>
          </p:nvGrpSpPr>
          <p:grpSpPr bwMode="auto">
            <a:xfrm>
              <a:off x="839" y="2604"/>
              <a:ext cx="3126" cy="1315"/>
              <a:chOff x="839" y="2024"/>
              <a:chExt cx="3907" cy="1643"/>
            </a:xfrm>
          </p:grpSpPr>
          <p:pic>
            <p:nvPicPr>
              <p:cNvPr id="16" name="Picture 10" descr="old-telephone"/>
              <p:cNvPicPr>
                <a:picLocks noChangeAspect="1" noChangeArrowheads="1"/>
              </p:cNvPicPr>
              <p:nvPr/>
            </p:nvPicPr>
            <p:blipFill>
              <a:blip r:embed="rId5"/>
              <a:srcRect/>
              <a:stretch>
                <a:fillRect/>
              </a:stretch>
            </p:blipFill>
            <p:spPr bwMode="auto">
              <a:xfrm>
                <a:off x="839" y="2024"/>
                <a:ext cx="1065" cy="1643"/>
              </a:xfrm>
              <a:prstGeom prst="rect">
                <a:avLst/>
              </a:prstGeom>
              <a:noFill/>
              <a:ln w="9525">
                <a:noFill/>
                <a:miter lim="800000"/>
                <a:headEnd/>
                <a:tailEnd/>
              </a:ln>
            </p:spPr>
          </p:pic>
          <p:pic>
            <p:nvPicPr>
              <p:cNvPr id="17" name="Picture 11" descr="telephone"/>
              <p:cNvPicPr>
                <a:picLocks noChangeAspect="1" noChangeArrowheads="1"/>
              </p:cNvPicPr>
              <p:nvPr/>
            </p:nvPicPr>
            <p:blipFill>
              <a:blip r:embed="rId6" cstate="print"/>
              <a:srcRect/>
              <a:stretch>
                <a:fillRect/>
              </a:stretch>
            </p:blipFill>
            <p:spPr bwMode="auto">
              <a:xfrm>
                <a:off x="4014" y="2205"/>
                <a:ext cx="732" cy="985"/>
              </a:xfrm>
              <a:prstGeom prst="rect">
                <a:avLst/>
              </a:prstGeom>
              <a:noFill/>
              <a:ln w="9525">
                <a:noFill/>
                <a:miter lim="800000"/>
                <a:headEnd/>
                <a:tailEnd/>
              </a:ln>
            </p:spPr>
          </p:pic>
          <p:sp>
            <p:nvSpPr>
              <p:cNvPr id="18" name="Line 12"/>
              <p:cNvSpPr>
                <a:spLocks noChangeShapeType="1"/>
              </p:cNvSpPr>
              <p:nvPr/>
            </p:nvSpPr>
            <p:spPr bwMode="auto">
              <a:xfrm>
                <a:off x="1837" y="2523"/>
                <a:ext cx="2132" cy="0"/>
              </a:xfrm>
              <a:prstGeom prst="line">
                <a:avLst/>
              </a:prstGeom>
              <a:noFill/>
              <a:ln w="19050">
                <a:solidFill>
                  <a:schemeClr val="tx1"/>
                </a:solidFill>
                <a:round/>
                <a:headEnd type="triangle" w="med" len="med"/>
                <a:tailEnd type="triangle" w="med" len="med"/>
              </a:ln>
              <a:effectLst/>
            </p:spPr>
            <p:txBody>
              <a:bodyPr/>
              <a:lstStyle/>
              <a:p>
                <a:endParaRPr lang="fr-FR"/>
              </a:p>
            </p:txBody>
          </p:sp>
        </p:grpSp>
        <p:sp>
          <p:nvSpPr>
            <p:cNvPr id="15" name="Rectangle 13"/>
            <p:cNvSpPr>
              <a:spLocks noChangeArrowheads="1"/>
            </p:cNvSpPr>
            <p:nvPr/>
          </p:nvSpPr>
          <p:spPr bwMode="auto">
            <a:xfrm>
              <a:off x="1834" y="3748"/>
              <a:ext cx="3133" cy="317"/>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None/>
              </a:pPr>
              <a:r>
                <a:rPr lang="de-CH" sz="2400"/>
                <a:t>Alexander Graham Bell (1876)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a:solidFill>
                  <a:srgbClr val="0070C0"/>
                </a:solidFill>
                <a:latin typeface="Times New Roman" pitchFamily="18" charset="0"/>
                <a:cs typeface="Times New Roman" pitchFamily="18" charset="0"/>
              </a:rPr>
              <a:t>Description (spécification) matérielle</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30</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64514" name="Picture 2" descr="Résultat de recherche d'images pour &quot;smartphone architecture&quot;"/>
          <p:cNvPicPr>
            <a:picLocks noChangeAspect="1" noChangeArrowheads="1"/>
          </p:cNvPicPr>
          <p:nvPr/>
        </p:nvPicPr>
        <p:blipFill>
          <a:blip r:embed="rId3"/>
          <a:srcRect/>
          <a:stretch>
            <a:fillRect/>
          </a:stretch>
        </p:blipFill>
        <p:spPr bwMode="auto">
          <a:xfrm>
            <a:off x="251520" y="1161527"/>
            <a:ext cx="8435280" cy="5122736"/>
          </a:xfrm>
          <a:prstGeom prst="rect">
            <a:avLst/>
          </a:prstGeom>
          <a:noFill/>
        </p:spPr>
      </p:pic>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a:solidFill>
                  <a:srgbClr val="0070C0"/>
                </a:solidFill>
                <a:latin typeface="Times New Roman" pitchFamily="18" charset="0"/>
                <a:cs typeface="Times New Roman" pitchFamily="18" charset="0"/>
              </a:rPr>
              <a:t>Description (spécification) matérielle</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31</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59397" name="Picture 5"/>
          <p:cNvPicPr>
            <a:picLocks noChangeAspect="1" noChangeArrowheads="1"/>
          </p:cNvPicPr>
          <p:nvPr/>
        </p:nvPicPr>
        <p:blipFill>
          <a:blip r:embed="rId3"/>
          <a:srcRect/>
          <a:stretch>
            <a:fillRect/>
          </a:stretch>
        </p:blipFill>
        <p:spPr bwMode="auto">
          <a:xfrm>
            <a:off x="0" y="1342082"/>
            <a:ext cx="9001156" cy="5009984"/>
          </a:xfrm>
          <a:prstGeom prst="rect">
            <a:avLst/>
          </a:prstGeom>
          <a:noFill/>
          <a:ln w="9525">
            <a:noFill/>
            <a:miter lim="800000"/>
            <a:headEnd/>
            <a:tailEnd/>
          </a:ln>
          <a:effectLst/>
        </p:spPr>
      </p:pic>
      <p:sp>
        <p:nvSpPr>
          <p:cNvPr id="16" name="Rectangle 15"/>
          <p:cNvSpPr/>
          <p:nvPr/>
        </p:nvSpPr>
        <p:spPr>
          <a:xfrm>
            <a:off x="107504" y="957532"/>
            <a:ext cx="5357850" cy="1015663"/>
          </a:xfrm>
          <a:prstGeom prst="rect">
            <a:avLst/>
          </a:prstGeom>
        </p:spPr>
        <p:txBody>
          <a:bodyPr wrap="square">
            <a:spAutoFit/>
          </a:bodyPr>
          <a:lstStyle/>
          <a:p>
            <a:r>
              <a:rPr lang="fr-FR" sz="2000" b="1" dirty="0" err="1">
                <a:solidFill>
                  <a:schemeClr val="bg2"/>
                </a:solidFill>
                <a:cs typeface="Times New Roman" pitchFamily="18" charset="0"/>
              </a:rPr>
              <a:t>Example</a:t>
            </a:r>
            <a:r>
              <a:rPr lang="fr-FR" sz="2000" b="1" dirty="0">
                <a:solidFill>
                  <a:schemeClr val="bg2"/>
                </a:solidFill>
                <a:cs typeface="Times New Roman" pitchFamily="18" charset="0"/>
              </a:rPr>
              <a:t> — </a:t>
            </a:r>
            <a:r>
              <a:rPr lang="fr-FR" sz="2000" b="1" dirty="0" err="1">
                <a:solidFill>
                  <a:schemeClr val="bg2"/>
                </a:solidFill>
                <a:cs typeface="Times New Roman" pitchFamily="18" charset="0"/>
              </a:rPr>
              <a:t>iPhone</a:t>
            </a:r>
            <a:r>
              <a:rPr lang="fr-FR" sz="2000" b="1" dirty="0">
                <a:solidFill>
                  <a:schemeClr val="bg2"/>
                </a:solidFill>
                <a:cs typeface="Times New Roman" pitchFamily="18" charset="0"/>
              </a:rPr>
              <a:t> 4 Main </a:t>
            </a:r>
            <a:r>
              <a:rPr lang="fr-FR" sz="2000" b="1" dirty="0" err="1">
                <a:solidFill>
                  <a:schemeClr val="bg2"/>
                </a:solidFill>
                <a:cs typeface="Times New Roman" pitchFamily="18" charset="0"/>
              </a:rPr>
              <a:t>PCBFront</a:t>
            </a:r>
            <a:r>
              <a:rPr lang="fr-FR" sz="2000" b="1" dirty="0">
                <a:solidFill>
                  <a:schemeClr val="bg2"/>
                </a:solidFill>
                <a:cs typeface="Times New Roman" pitchFamily="18" charset="0"/>
              </a:rPr>
              <a:t> </a:t>
            </a:r>
            <a:br>
              <a:rPr lang="fr-FR" sz="2000" b="1" dirty="0">
                <a:solidFill>
                  <a:schemeClr val="bg2"/>
                </a:solidFill>
                <a:cs typeface="Times New Roman" pitchFamily="18" charset="0"/>
              </a:rPr>
            </a:br>
            <a:r>
              <a:rPr lang="fr-FR" sz="2000" b="1" dirty="0">
                <a:solidFill>
                  <a:schemeClr val="bg2"/>
                </a:solidFill>
                <a:cs typeface="Times New Roman" pitchFamily="18" charset="0"/>
              </a:rPr>
              <a:t/>
            </a:r>
            <a:br>
              <a:rPr lang="fr-FR" sz="2000" b="1" dirty="0">
                <a:solidFill>
                  <a:schemeClr val="bg2"/>
                </a:solidFill>
                <a:cs typeface="Times New Roman" pitchFamily="18" charset="0"/>
              </a:rPr>
            </a:br>
            <a:endParaRPr lang="fr-FR" sz="2000" b="1" dirty="0">
              <a:solidFill>
                <a:schemeClr val="bg2"/>
              </a:solidFill>
              <a:cs typeface="Times New Roman" pitchFamily="18" charset="0"/>
            </a:endParaRPr>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a:solidFill>
                  <a:srgbClr val="0070C0"/>
                </a:solidFill>
                <a:latin typeface="Times New Roman" pitchFamily="18" charset="0"/>
                <a:cs typeface="Times New Roman" pitchFamily="18" charset="0"/>
              </a:rPr>
              <a:t>Description (spécification) matérielle</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32</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61442" name="Picture 2" descr="Résultat de recherche d'images pour &quot;smartphone processor list&quot;"/>
          <p:cNvPicPr>
            <a:picLocks noChangeAspect="1" noChangeArrowheads="1"/>
          </p:cNvPicPr>
          <p:nvPr/>
        </p:nvPicPr>
        <p:blipFill>
          <a:blip r:embed="rId3"/>
          <a:srcRect/>
          <a:stretch>
            <a:fillRect/>
          </a:stretch>
        </p:blipFill>
        <p:spPr bwMode="auto">
          <a:xfrm>
            <a:off x="67583" y="4276835"/>
            <a:ext cx="4211569" cy="2121579"/>
          </a:xfrm>
          <a:prstGeom prst="rect">
            <a:avLst/>
          </a:prstGeom>
          <a:noFill/>
        </p:spPr>
      </p:pic>
      <p:sp>
        <p:nvSpPr>
          <p:cNvPr id="13" name="Rectangle 12"/>
          <p:cNvSpPr/>
          <p:nvPr/>
        </p:nvSpPr>
        <p:spPr>
          <a:xfrm>
            <a:off x="109382" y="1031119"/>
            <a:ext cx="6748601" cy="400110"/>
          </a:xfrm>
          <a:prstGeom prst="rect">
            <a:avLst/>
          </a:prstGeom>
        </p:spPr>
        <p:txBody>
          <a:bodyPr wrap="square">
            <a:spAutoFit/>
          </a:bodyPr>
          <a:lstStyle/>
          <a:p>
            <a:r>
              <a:rPr lang="en-US" sz="2000" b="1" dirty="0" smtClean="0">
                <a:solidFill>
                  <a:schemeClr val="bg2"/>
                </a:solidFill>
                <a:cs typeface="Times New Roman" pitchFamily="18" charset="0"/>
              </a:rPr>
              <a:t>Mobile </a:t>
            </a:r>
            <a:r>
              <a:rPr lang="en-US" sz="2000" b="1" dirty="0">
                <a:solidFill>
                  <a:schemeClr val="bg2"/>
                </a:solidFill>
                <a:cs typeface="Times New Roman" pitchFamily="18" charset="0"/>
              </a:rPr>
              <a:t>Processors</a:t>
            </a:r>
          </a:p>
        </p:txBody>
      </p:sp>
      <p:pic>
        <p:nvPicPr>
          <p:cNvPr id="10" name="Picture 2" descr="Image associée"/>
          <p:cNvPicPr>
            <a:picLocks noChangeAspect="1" noChangeArrowheads="1"/>
          </p:cNvPicPr>
          <p:nvPr/>
        </p:nvPicPr>
        <p:blipFill>
          <a:blip r:embed="rId4"/>
          <a:srcRect/>
          <a:stretch>
            <a:fillRect/>
          </a:stretch>
        </p:blipFill>
        <p:spPr bwMode="auto">
          <a:xfrm>
            <a:off x="6353043" y="4838071"/>
            <a:ext cx="2331996" cy="1517867"/>
          </a:xfrm>
          <a:prstGeom prst="rect">
            <a:avLst/>
          </a:prstGeom>
          <a:noFill/>
        </p:spPr>
      </p:pic>
      <p:pic>
        <p:nvPicPr>
          <p:cNvPr id="12" name="Picture 7" descr="Résultat de recherche d'images pour &quot;smartphone processor architecture&quot;"/>
          <p:cNvPicPr>
            <a:picLocks noChangeAspect="1" noChangeArrowheads="1"/>
          </p:cNvPicPr>
          <p:nvPr/>
        </p:nvPicPr>
        <p:blipFill>
          <a:blip r:embed="rId5"/>
          <a:srcRect/>
          <a:stretch>
            <a:fillRect/>
          </a:stretch>
        </p:blipFill>
        <p:spPr bwMode="auto">
          <a:xfrm>
            <a:off x="4555563" y="5232751"/>
            <a:ext cx="1356414" cy="1017311"/>
          </a:xfrm>
          <a:prstGeom prst="rect">
            <a:avLst/>
          </a:prstGeom>
          <a:noFill/>
        </p:spPr>
      </p:pic>
      <p:sp>
        <p:nvSpPr>
          <p:cNvPr id="14" name="Rectangle 13"/>
          <p:cNvSpPr/>
          <p:nvPr/>
        </p:nvSpPr>
        <p:spPr>
          <a:xfrm>
            <a:off x="357174" y="1493409"/>
            <a:ext cx="7786742" cy="2369880"/>
          </a:xfrm>
          <a:prstGeom prst="rect">
            <a:avLst/>
          </a:prstGeom>
        </p:spPr>
        <p:txBody>
          <a:bodyPr wrap="square">
            <a:spAutoFit/>
          </a:bodyPr>
          <a:lstStyle/>
          <a:p>
            <a:r>
              <a:rPr lang="fr-FR" sz="2400" b="1" dirty="0" smtClean="0"/>
              <a:t>• Smartphone Processor: </a:t>
            </a:r>
          </a:p>
          <a:p>
            <a:endParaRPr lang="fr-FR" sz="1400" b="1" dirty="0" smtClean="0"/>
          </a:p>
          <a:p>
            <a:pPr marL="541338" indent="-179388">
              <a:buFont typeface="Wingdings" panose="05000000000000000000" pitchFamily="2" charset="2"/>
              <a:buChar char="ü"/>
            </a:pPr>
            <a:r>
              <a:rPr lang="fr-FR" sz="2400" dirty="0"/>
              <a:t> </a:t>
            </a:r>
            <a:r>
              <a:rPr lang="fr-FR" sz="2400" dirty="0" smtClean="0"/>
              <a:t> </a:t>
            </a:r>
            <a:r>
              <a:rPr lang="fr-FR" sz="2000" dirty="0" err="1" smtClean="0"/>
              <a:t>Based</a:t>
            </a:r>
            <a:r>
              <a:rPr lang="fr-FR" sz="2000" dirty="0" smtClean="0"/>
              <a:t> on ARM (Advanced RISC Machine) architecture,</a:t>
            </a:r>
          </a:p>
          <a:p>
            <a:pPr marL="801688" indent="-439738">
              <a:buFont typeface="Wingdings" panose="05000000000000000000" pitchFamily="2" charset="2"/>
              <a:buChar char="ü"/>
            </a:pPr>
            <a:r>
              <a:rPr lang="fr-FR" sz="2000" dirty="0" smtClean="0"/>
              <a:t>Apple A4, A5 and A6 in iPhone and iPad</a:t>
            </a:r>
            <a:r>
              <a:rPr lang="fr-FR" sz="2400" dirty="0" smtClean="0"/>
              <a:t>,</a:t>
            </a:r>
          </a:p>
          <a:p>
            <a:pPr marL="722313" indent="-271463">
              <a:buFont typeface="Wingdings" panose="05000000000000000000" pitchFamily="2" charset="2"/>
              <a:buChar char="ü"/>
            </a:pPr>
            <a:r>
              <a:rPr lang="fr-FR" sz="2000" dirty="0"/>
              <a:t> </a:t>
            </a:r>
            <a:r>
              <a:rPr lang="fr-FR" sz="2000" dirty="0" smtClean="0"/>
              <a:t> </a:t>
            </a:r>
            <a:r>
              <a:rPr lang="fr-FR" sz="2000" dirty="0" err="1" smtClean="0"/>
              <a:t>Exynos</a:t>
            </a:r>
            <a:r>
              <a:rPr lang="fr-FR" sz="2000" dirty="0" smtClean="0"/>
              <a:t> Cortex A-9 quad-</a:t>
            </a:r>
            <a:r>
              <a:rPr lang="fr-FR" sz="2000" dirty="0" err="1" smtClean="0"/>
              <a:t>core</a:t>
            </a:r>
            <a:r>
              <a:rPr lang="fr-FR" sz="2000" dirty="0" smtClean="0"/>
              <a:t> processor in </a:t>
            </a:r>
            <a:r>
              <a:rPr lang="fr-FR" sz="2000" dirty="0" err="1" smtClean="0"/>
              <a:t>Galaxy</a:t>
            </a:r>
            <a:r>
              <a:rPr lang="fr-FR" sz="2000" dirty="0" smtClean="0"/>
              <a:t> Note 2 </a:t>
            </a:r>
            <a:br>
              <a:rPr lang="fr-FR" sz="2000" dirty="0" smtClean="0"/>
            </a:br>
            <a:r>
              <a:rPr lang="fr-FR" sz="2000" dirty="0" smtClean="0"/>
              <a:t/>
            </a:r>
            <a:br>
              <a:rPr lang="fr-FR" sz="2000" dirty="0" smtClean="0"/>
            </a:br>
            <a:endParaRPr lang="fr-FR" sz="2000" dirty="0"/>
          </a:p>
        </p:txBody>
      </p:sp>
      <p:sp>
        <p:nvSpPr>
          <p:cNvPr id="15" name="Rectangle 14"/>
          <p:cNvSpPr/>
          <p:nvPr/>
        </p:nvSpPr>
        <p:spPr>
          <a:xfrm>
            <a:off x="357174" y="3439120"/>
            <a:ext cx="6899600" cy="461665"/>
          </a:xfrm>
          <a:prstGeom prst="rect">
            <a:avLst/>
          </a:prstGeom>
        </p:spPr>
        <p:txBody>
          <a:bodyPr wrap="square">
            <a:spAutoFit/>
          </a:bodyPr>
          <a:lstStyle/>
          <a:p>
            <a:pPr marL="285750" indent="-285750">
              <a:buFont typeface="Arial" panose="020B0604020202020204" pitchFamily="34" charset="0"/>
              <a:buChar char="•"/>
            </a:pPr>
            <a:r>
              <a:rPr lang="fr-FR" sz="2400" b="1" dirty="0" err="1" smtClean="0"/>
              <a:t>Laptop</a:t>
            </a:r>
            <a:r>
              <a:rPr lang="fr-FR" sz="2400" b="1" dirty="0" smtClean="0"/>
              <a:t> Processor</a:t>
            </a:r>
            <a:r>
              <a:rPr lang="fr-FR" sz="2400" dirty="0" smtClean="0"/>
              <a:t>: </a:t>
            </a:r>
            <a:r>
              <a:rPr lang="fr-FR" sz="2000" dirty="0" smtClean="0"/>
              <a:t>Intel i3, i5, i7 Mobile </a:t>
            </a:r>
            <a:endParaRPr lang="fr-FR" sz="2400" dirty="0"/>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a:solidFill>
                  <a:srgbClr val="0070C0"/>
                </a:solidFill>
                <a:latin typeface="Times New Roman" pitchFamily="18" charset="0"/>
                <a:cs typeface="Times New Roman" pitchFamily="18" charset="0"/>
              </a:rPr>
              <a:t>Description (spécification) matérielle</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33</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59396" name="Picture 4" descr="Image associée"/>
          <p:cNvPicPr>
            <a:picLocks noChangeAspect="1" noChangeArrowheads="1"/>
          </p:cNvPicPr>
          <p:nvPr/>
        </p:nvPicPr>
        <p:blipFill>
          <a:blip r:embed="rId3"/>
          <a:srcRect/>
          <a:stretch>
            <a:fillRect/>
          </a:stretch>
        </p:blipFill>
        <p:spPr bwMode="auto">
          <a:xfrm>
            <a:off x="494767" y="1340768"/>
            <a:ext cx="8185632" cy="4608512"/>
          </a:xfrm>
          <a:prstGeom prst="rect">
            <a:avLst/>
          </a:prstGeom>
          <a:noFill/>
        </p:spPr>
      </p:pic>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a:solidFill>
                  <a:srgbClr val="0070C0"/>
                </a:solidFill>
                <a:latin typeface="Times New Roman" pitchFamily="18" charset="0"/>
                <a:cs typeface="Times New Roman" pitchFamily="18" charset="0"/>
              </a:rPr>
              <a:t>Description (spécification) matérielle</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34</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60418" name="Picture 2" descr="Display sizes (the percentages denote relative screen area, compared to the Lumia 1520)"/>
          <p:cNvPicPr>
            <a:picLocks noChangeAspect="1" noChangeArrowheads="1"/>
          </p:cNvPicPr>
          <p:nvPr/>
        </p:nvPicPr>
        <p:blipFill>
          <a:blip r:embed="rId3"/>
          <a:srcRect/>
          <a:stretch>
            <a:fillRect/>
          </a:stretch>
        </p:blipFill>
        <p:spPr bwMode="auto">
          <a:xfrm>
            <a:off x="251520" y="1751139"/>
            <a:ext cx="8640960" cy="4615577"/>
          </a:xfrm>
          <a:prstGeom prst="rect">
            <a:avLst/>
          </a:prstGeom>
          <a:noFill/>
        </p:spPr>
      </p:pic>
      <p:sp>
        <p:nvSpPr>
          <p:cNvPr id="12" name="Rectangle 11"/>
          <p:cNvSpPr/>
          <p:nvPr/>
        </p:nvSpPr>
        <p:spPr>
          <a:xfrm>
            <a:off x="357158" y="1071546"/>
            <a:ext cx="1821332" cy="400110"/>
          </a:xfrm>
          <a:prstGeom prst="rect">
            <a:avLst/>
          </a:prstGeom>
        </p:spPr>
        <p:txBody>
          <a:bodyPr wrap="none">
            <a:spAutoFit/>
          </a:bodyPr>
          <a:lstStyle/>
          <a:p>
            <a:r>
              <a:rPr lang="fr-FR" sz="2000" b="1" dirty="0">
                <a:solidFill>
                  <a:schemeClr val="bg2"/>
                </a:solidFill>
                <a:cs typeface="Times New Roman" pitchFamily="18" charset="0"/>
              </a:rPr>
              <a:t>Display (size)</a:t>
            </a:r>
            <a:endParaRPr lang="fr-FR" sz="2000" b="1" dirty="0">
              <a:solidFill>
                <a:schemeClr val="bg2"/>
              </a:solidFill>
              <a:cs typeface="Times New Roman" pitchFamily="18" charset="0"/>
            </a:endParaRPr>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a:solidFill>
                  <a:srgbClr val="0070C0"/>
                </a:solidFill>
                <a:latin typeface="Times New Roman" pitchFamily="18" charset="0"/>
                <a:cs typeface="Times New Roman" pitchFamily="18" charset="0"/>
              </a:rPr>
              <a:t>Description (spécification) matérielle</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35</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55298" name="Picture 2" descr="Image associée"/>
          <p:cNvPicPr>
            <a:picLocks noChangeAspect="1" noChangeArrowheads="1"/>
          </p:cNvPicPr>
          <p:nvPr/>
        </p:nvPicPr>
        <p:blipFill>
          <a:blip r:embed="rId3"/>
          <a:srcRect/>
          <a:stretch>
            <a:fillRect/>
          </a:stretch>
        </p:blipFill>
        <p:spPr bwMode="auto">
          <a:xfrm>
            <a:off x="0" y="1000108"/>
            <a:ext cx="4762500" cy="4400551"/>
          </a:xfrm>
          <a:prstGeom prst="rect">
            <a:avLst/>
          </a:prstGeom>
          <a:noFill/>
        </p:spPr>
      </p:pic>
      <p:pic>
        <p:nvPicPr>
          <p:cNvPr id="55300" name="Picture 4" descr="Image associée"/>
          <p:cNvPicPr>
            <a:picLocks noChangeAspect="1" noChangeArrowheads="1"/>
          </p:cNvPicPr>
          <p:nvPr/>
        </p:nvPicPr>
        <p:blipFill>
          <a:blip r:embed="rId4"/>
          <a:srcRect/>
          <a:stretch>
            <a:fillRect/>
          </a:stretch>
        </p:blipFill>
        <p:spPr bwMode="auto">
          <a:xfrm>
            <a:off x="5786446" y="857232"/>
            <a:ext cx="2496067" cy="4357718"/>
          </a:xfrm>
          <a:prstGeom prst="rect">
            <a:avLst/>
          </a:prstGeom>
          <a:noFill/>
        </p:spPr>
      </p:pic>
      <p:pic>
        <p:nvPicPr>
          <p:cNvPr id="55302" name="Picture 6" descr="Image associée"/>
          <p:cNvPicPr>
            <a:picLocks noChangeAspect="1" noChangeArrowheads="1"/>
          </p:cNvPicPr>
          <p:nvPr/>
        </p:nvPicPr>
        <p:blipFill>
          <a:blip r:embed="rId5"/>
          <a:srcRect/>
          <a:stretch>
            <a:fillRect/>
          </a:stretch>
        </p:blipFill>
        <p:spPr bwMode="auto">
          <a:xfrm>
            <a:off x="4929190" y="2714620"/>
            <a:ext cx="3551826" cy="3390884"/>
          </a:xfrm>
          <a:prstGeom prst="rect">
            <a:avLst/>
          </a:prstGeom>
          <a:noFill/>
        </p:spPr>
      </p:pic>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a:solidFill>
                  <a:srgbClr val="0070C0"/>
                </a:solidFill>
                <a:latin typeface="Times New Roman" pitchFamily="18" charset="0"/>
                <a:cs typeface="Times New Roman" pitchFamily="18" charset="0"/>
              </a:rPr>
              <a:t>Description (spécification) matérielle</a:t>
            </a: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36</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59394" name="Picture 2" descr="Image associée"/>
          <p:cNvPicPr>
            <a:picLocks noChangeAspect="1" noChangeArrowheads="1"/>
          </p:cNvPicPr>
          <p:nvPr/>
        </p:nvPicPr>
        <p:blipFill>
          <a:blip r:embed="rId3"/>
          <a:srcRect/>
          <a:stretch>
            <a:fillRect/>
          </a:stretch>
        </p:blipFill>
        <p:spPr bwMode="auto">
          <a:xfrm>
            <a:off x="179512" y="980728"/>
            <a:ext cx="8784976" cy="5544616"/>
          </a:xfrm>
          <a:prstGeom prst="rect">
            <a:avLst/>
          </a:prstGeom>
          <a:noFill/>
        </p:spPr>
      </p:pic>
    </p:spTree>
    <p:extLst>
      <p:ext uri="{BB962C8B-B14F-4D97-AF65-F5344CB8AC3E}">
        <p14:creationId xmlns:p14="http://schemas.microsoft.com/office/powerpoint/2010/main" val="2985177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37</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p:cNvSpPr/>
          <p:nvPr/>
        </p:nvSpPr>
        <p:spPr>
          <a:xfrm>
            <a:off x="71422" y="4901525"/>
            <a:ext cx="9001156" cy="1384995"/>
          </a:xfrm>
          <a:prstGeom prst="rect">
            <a:avLst/>
          </a:prstGeom>
        </p:spPr>
        <p:txBody>
          <a:bodyPr wrap="square">
            <a:spAutoFit/>
          </a:bodyPr>
          <a:lstStyle/>
          <a:p>
            <a:pPr algn="just">
              <a:buFont typeface="Arial" pitchFamily="34" charset="0"/>
              <a:buChar char="•"/>
            </a:pPr>
            <a:r>
              <a:rPr lang="fr-FR" sz="2400" dirty="0" smtClean="0"/>
              <a:t> Pour </a:t>
            </a:r>
            <a:r>
              <a:rPr lang="fr-FR" sz="2400" b="1" dirty="0" smtClean="0"/>
              <a:t>envoyer</a:t>
            </a:r>
            <a:r>
              <a:rPr lang="fr-FR" sz="2400" dirty="0" smtClean="0"/>
              <a:t> et </a:t>
            </a:r>
            <a:r>
              <a:rPr lang="fr-FR" sz="2400" b="1" dirty="0" smtClean="0"/>
              <a:t>recevoir</a:t>
            </a:r>
            <a:r>
              <a:rPr lang="fr-FR" sz="2400" dirty="0" smtClean="0"/>
              <a:t> des informations (communication).</a:t>
            </a:r>
          </a:p>
          <a:p>
            <a:pPr algn="just">
              <a:buFont typeface="Arial" pitchFamily="34" charset="0"/>
              <a:buChar char="•"/>
            </a:pPr>
            <a:endParaRPr lang="fr-FR" sz="1000" dirty="0" smtClean="0"/>
          </a:p>
          <a:p>
            <a:pPr algn="just">
              <a:buFont typeface="Arial" pitchFamily="34" charset="0"/>
              <a:buChar char="•"/>
            </a:pPr>
            <a:r>
              <a:rPr lang="fr-FR" sz="2400" dirty="0" smtClean="0"/>
              <a:t> Les appareils mobiles peuvent utiliser une </a:t>
            </a:r>
            <a:r>
              <a:rPr lang="fr-FR" sz="2400" b="1" dirty="0" smtClean="0"/>
              <a:t>liaison filaire </a:t>
            </a:r>
            <a:r>
              <a:rPr lang="fr-FR" sz="2400" dirty="0" smtClean="0"/>
              <a:t>ou </a:t>
            </a:r>
            <a:r>
              <a:rPr lang="fr-FR" sz="2400" b="1" dirty="0" smtClean="0"/>
              <a:t>sans fil</a:t>
            </a:r>
            <a:r>
              <a:rPr lang="fr-FR" sz="2400" dirty="0" smtClean="0"/>
              <a:t>  pour se connecter à un réseau. </a:t>
            </a:r>
            <a:endParaRPr lang="fr-FR" sz="2400" dirty="0"/>
          </a:p>
        </p:txBody>
      </p:sp>
      <p:sp>
        <p:nvSpPr>
          <p:cNvPr id="2" name="Rectangle 1"/>
          <p:cNvSpPr/>
          <p:nvPr/>
        </p:nvSpPr>
        <p:spPr>
          <a:xfrm>
            <a:off x="571472" y="2355171"/>
            <a:ext cx="7429520" cy="430887"/>
          </a:xfrm>
          <a:prstGeom prst="rect">
            <a:avLst/>
          </a:prstGeom>
        </p:spPr>
        <p:txBody>
          <a:bodyPr wrap="square">
            <a:spAutoFit/>
          </a:bodyPr>
          <a:lstStyle/>
          <a:p>
            <a:pPr>
              <a:buFont typeface="Wingdings" pitchFamily="2" charset="2"/>
              <a:buChar char="§"/>
            </a:pPr>
            <a:r>
              <a:rPr lang="fr-FR" sz="2200" dirty="0" smtClean="0">
                <a:solidFill>
                  <a:srgbClr val="212121"/>
                </a:solidFill>
                <a:latin typeface="arial" panose="020B0604020202020204" pitchFamily="34" charset="0"/>
              </a:rPr>
              <a:t> ont besoin de communication pour un variété de raisons:</a:t>
            </a:r>
            <a:endParaRPr lang="fr-FR" sz="2200" dirty="0"/>
          </a:p>
        </p:txBody>
      </p:sp>
      <p:sp>
        <p:nvSpPr>
          <p:cNvPr id="10" name="Rectangle 9"/>
          <p:cNvSpPr/>
          <p:nvPr/>
        </p:nvSpPr>
        <p:spPr>
          <a:xfrm>
            <a:off x="0" y="1000108"/>
            <a:ext cx="9144000" cy="1200329"/>
          </a:xfrm>
          <a:prstGeom prst="rect">
            <a:avLst/>
          </a:prstGeom>
        </p:spPr>
        <p:txBody>
          <a:bodyPr wrap="square">
            <a:spAutoFit/>
          </a:bodyPr>
          <a:lstStyle/>
          <a:p>
            <a:pPr algn="just">
              <a:buFont typeface="Arial" pitchFamily="34" charset="0"/>
              <a:buChar char="•"/>
            </a:pPr>
            <a:r>
              <a:rPr lang="fr-FR" sz="2400" dirty="0" smtClean="0">
                <a:solidFill>
                  <a:srgbClr val="212121"/>
                </a:solidFill>
                <a:latin typeface="arial" panose="020B0604020202020204" pitchFamily="34" charset="0"/>
              </a:rPr>
              <a:t> Au contraire des </a:t>
            </a:r>
            <a:r>
              <a:rPr lang="fr-FR" sz="2400" b="1" dirty="0" smtClean="0">
                <a:solidFill>
                  <a:srgbClr val="212121"/>
                </a:solidFill>
                <a:latin typeface="arial" panose="020B0604020202020204" pitchFamily="34" charset="0"/>
              </a:rPr>
              <a:t>applications autonomes </a:t>
            </a:r>
            <a:r>
              <a:rPr lang="fr-FR" sz="2400" dirty="0" smtClean="0">
                <a:solidFill>
                  <a:srgbClr val="212121"/>
                </a:solidFill>
                <a:latin typeface="arial" panose="020B0604020202020204" pitchFamily="34" charset="0"/>
              </a:rPr>
              <a:t>(standalone), les </a:t>
            </a:r>
            <a:r>
              <a:rPr lang="fr-FR" sz="2400" b="1" dirty="0" smtClean="0">
                <a:solidFill>
                  <a:srgbClr val="212121"/>
                </a:solidFill>
                <a:latin typeface="arial" panose="020B0604020202020204" pitchFamily="34" charset="0"/>
              </a:rPr>
              <a:t>applications dépendantes </a:t>
            </a:r>
            <a:r>
              <a:rPr lang="fr-FR" sz="2400" dirty="0" smtClean="0">
                <a:solidFill>
                  <a:srgbClr val="212121"/>
                </a:solidFill>
                <a:latin typeface="arial" panose="020B0604020202020204" pitchFamily="34" charset="0"/>
              </a:rPr>
              <a:t>ont besoin de </a:t>
            </a:r>
            <a:r>
              <a:rPr lang="fr-FR" sz="2400" b="1" dirty="0" smtClean="0">
                <a:solidFill>
                  <a:srgbClr val="212121"/>
                </a:solidFill>
                <a:latin typeface="arial" panose="020B0604020202020204" pitchFamily="34" charset="0"/>
              </a:rPr>
              <a:t>connecter à un réseau de communication </a:t>
            </a:r>
            <a:r>
              <a:rPr lang="fr-FR" sz="2400" dirty="0" smtClean="0">
                <a:solidFill>
                  <a:srgbClr val="212121"/>
                </a:solidFill>
                <a:latin typeface="arial" panose="020B0604020202020204" pitchFamily="34" charset="0"/>
              </a:rPr>
              <a:t>pour </a:t>
            </a:r>
            <a:r>
              <a:rPr lang="fr-FR" sz="2400" b="1" dirty="0" smtClean="0">
                <a:solidFill>
                  <a:srgbClr val="212121"/>
                </a:solidFill>
                <a:latin typeface="arial" panose="020B0604020202020204" pitchFamily="34" charset="0"/>
              </a:rPr>
              <a:t>fonctionner</a:t>
            </a:r>
            <a:r>
              <a:rPr lang="fr-FR" sz="2400" dirty="0" smtClean="0">
                <a:solidFill>
                  <a:srgbClr val="212121"/>
                </a:solidFill>
                <a:latin typeface="arial" panose="020B0604020202020204" pitchFamily="34" charset="0"/>
              </a:rPr>
              <a:t>.</a:t>
            </a:r>
            <a:endParaRPr lang="fr-FR" sz="2400" dirty="0"/>
          </a:p>
        </p:txBody>
      </p:sp>
      <p:sp>
        <p:nvSpPr>
          <p:cNvPr id="12" name="Rectangle 11"/>
          <p:cNvSpPr/>
          <p:nvPr/>
        </p:nvSpPr>
        <p:spPr>
          <a:xfrm>
            <a:off x="928662" y="2857496"/>
            <a:ext cx="7572428" cy="1631216"/>
          </a:xfrm>
          <a:prstGeom prst="rect">
            <a:avLst/>
          </a:prstGeom>
        </p:spPr>
        <p:txBody>
          <a:bodyPr wrap="square">
            <a:spAutoFit/>
          </a:bodyPr>
          <a:lstStyle/>
          <a:p>
            <a:pPr>
              <a:buFont typeface="Wingdings" pitchFamily="2" charset="2"/>
              <a:buChar char="ü"/>
            </a:pPr>
            <a:r>
              <a:rPr lang="fr-FR" sz="2000" dirty="0" smtClean="0">
                <a:latin typeface="arial" panose="020B0604020202020204" pitchFamily="34" charset="0"/>
              </a:rPr>
              <a:t> Accéder (naviguer) au Web</a:t>
            </a:r>
          </a:p>
          <a:p>
            <a:pPr>
              <a:buFont typeface="Wingdings" pitchFamily="2" charset="2"/>
              <a:buChar char="ü"/>
            </a:pPr>
            <a:r>
              <a:rPr lang="fr-FR" sz="2000" dirty="0" smtClean="0">
                <a:latin typeface="arial" panose="020B0604020202020204" pitchFamily="34" charset="0"/>
              </a:rPr>
              <a:t> Activer les fonctionnalités de réseautage social (</a:t>
            </a:r>
            <a:r>
              <a:rPr lang="fr-FR" sz="2000" dirty="0" err="1" smtClean="0">
                <a:latin typeface="arial" panose="020B0604020202020204" pitchFamily="34" charset="0"/>
              </a:rPr>
              <a:t>Facebook</a:t>
            </a:r>
            <a:r>
              <a:rPr lang="fr-FR" sz="2000" dirty="0" smtClean="0">
                <a:latin typeface="arial" panose="020B0604020202020204" pitchFamily="34" charset="0"/>
              </a:rPr>
              <a:t>)</a:t>
            </a:r>
          </a:p>
          <a:p>
            <a:pPr>
              <a:buFont typeface="Wingdings" pitchFamily="2" charset="2"/>
              <a:buChar char="ü"/>
            </a:pPr>
            <a:r>
              <a:rPr lang="fr-FR" sz="2000" dirty="0" smtClean="0">
                <a:latin typeface="arial" panose="020B0604020202020204" pitchFamily="34" charset="0"/>
              </a:rPr>
              <a:t> Décharger un traitement intensif sur des serveurs puissants, </a:t>
            </a:r>
          </a:p>
          <a:p>
            <a:pPr>
              <a:buFont typeface="Wingdings" pitchFamily="2" charset="2"/>
              <a:buChar char="ü"/>
            </a:pPr>
            <a:r>
              <a:rPr lang="fr-FR" sz="2000" dirty="0" smtClean="0">
                <a:latin typeface="arial" panose="020B0604020202020204" pitchFamily="34" charset="0"/>
              </a:rPr>
              <a:t> Stocker de données volumineuses sur serveur (contenu mis à jour)</a:t>
            </a:r>
            <a:endParaRPr lang="fr-FR" sz="2000" dirty="0"/>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38</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p:cNvPicPr>
            <a:picLocks noChangeAspect="1" noChangeArrowheads="1"/>
          </p:cNvPicPr>
          <p:nvPr/>
        </p:nvPicPr>
        <p:blipFill>
          <a:blip r:embed="rId3"/>
          <a:srcRect/>
          <a:stretch>
            <a:fillRect/>
          </a:stretch>
        </p:blipFill>
        <p:spPr bwMode="auto">
          <a:xfrm>
            <a:off x="2123728" y="3446418"/>
            <a:ext cx="4608511" cy="3000396"/>
          </a:xfrm>
          <a:prstGeom prst="rect">
            <a:avLst/>
          </a:prstGeom>
          <a:noFill/>
          <a:ln w="9525">
            <a:noFill/>
            <a:miter lim="800000"/>
            <a:headEnd/>
            <a:tailEnd/>
          </a:ln>
          <a:effectLst/>
        </p:spPr>
      </p:pic>
      <p:sp>
        <p:nvSpPr>
          <p:cNvPr id="12" name="Rectangle 11"/>
          <p:cNvSpPr/>
          <p:nvPr/>
        </p:nvSpPr>
        <p:spPr>
          <a:xfrm>
            <a:off x="0" y="980728"/>
            <a:ext cx="9144000" cy="2554545"/>
          </a:xfrm>
          <a:prstGeom prst="rect">
            <a:avLst/>
          </a:prstGeom>
        </p:spPr>
        <p:txBody>
          <a:bodyPr wrap="square">
            <a:spAutoFit/>
          </a:bodyPr>
          <a:lstStyle/>
          <a:p>
            <a:pPr algn="just">
              <a:buFont typeface="Arial" pitchFamily="34" charset="0"/>
              <a:buChar char="•"/>
            </a:pPr>
            <a:r>
              <a:rPr lang="fr-FR" sz="2400" dirty="0" smtClean="0"/>
              <a:t> certains dispositifs mobiles, comme les </a:t>
            </a:r>
            <a:r>
              <a:rPr lang="fr-FR" sz="2400" b="1" dirty="0" smtClean="0"/>
              <a:t>téléphones cellulaires</a:t>
            </a:r>
            <a:r>
              <a:rPr lang="fr-FR" sz="2400" dirty="0" smtClean="0"/>
              <a:t>, les </a:t>
            </a:r>
            <a:r>
              <a:rPr lang="fr-FR" sz="2400" b="1" dirty="0" smtClean="0"/>
              <a:t>Pagers (radiomessagerie)</a:t>
            </a:r>
            <a:r>
              <a:rPr lang="fr-FR" sz="2400" dirty="0" smtClean="0"/>
              <a:t> et appareils </a:t>
            </a:r>
            <a:r>
              <a:rPr lang="fr-FR" sz="2400" b="1" dirty="0" smtClean="0"/>
              <a:t>RIM</a:t>
            </a:r>
            <a:r>
              <a:rPr lang="fr-FR" sz="2400" dirty="0" smtClean="0"/>
              <a:t>, se communiquent en utilisant </a:t>
            </a:r>
            <a:r>
              <a:rPr lang="fr-FR" sz="2400" b="1" dirty="0" smtClean="0"/>
              <a:t>exclusivement</a:t>
            </a:r>
            <a:r>
              <a:rPr lang="fr-FR" sz="2400" dirty="0" smtClean="0"/>
              <a:t> des </a:t>
            </a:r>
            <a:r>
              <a:rPr lang="fr-FR" sz="2400" b="1" dirty="0" smtClean="0"/>
              <a:t>connexions sans fil</a:t>
            </a:r>
            <a:r>
              <a:rPr lang="fr-FR" sz="2400" dirty="0" smtClean="0"/>
              <a:t>. </a:t>
            </a:r>
          </a:p>
          <a:p>
            <a:pPr algn="just"/>
            <a:endParaRPr lang="fr-FR" sz="1050" dirty="0" smtClean="0"/>
          </a:p>
          <a:p>
            <a:pPr algn="just">
              <a:buFont typeface="Arial" pitchFamily="34" charset="0"/>
              <a:buChar char="•"/>
            </a:pPr>
            <a:r>
              <a:rPr lang="fr-FR" sz="2400" dirty="0" smtClean="0"/>
              <a:t> Autres appareils mobiles peuvent communiquer par le biais </a:t>
            </a:r>
            <a:r>
              <a:rPr lang="fr-FR" sz="2400" b="1" dirty="0" smtClean="0"/>
              <a:t>sans fil  et filaire</a:t>
            </a:r>
            <a:r>
              <a:rPr lang="fr-FR" sz="2400" dirty="0" smtClean="0"/>
              <a:t>: </a:t>
            </a:r>
            <a:r>
              <a:rPr lang="fr-FR" sz="2400" b="1" dirty="0" smtClean="0"/>
              <a:t>PDA</a:t>
            </a:r>
            <a:r>
              <a:rPr lang="fr-FR" sz="2400" dirty="0" smtClean="0"/>
              <a:t>, </a:t>
            </a:r>
            <a:r>
              <a:rPr lang="fr-FR" sz="2400" b="1" dirty="0" smtClean="0"/>
              <a:t>Tablet PC </a:t>
            </a:r>
            <a:r>
              <a:rPr lang="fr-FR" sz="2400" dirty="0" smtClean="0"/>
              <a:t>et les </a:t>
            </a:r>
            <a:r>
              <a:rPr lang="fr-FR" sz="2400" b="1" dirty="0" smtClean="0"/>
              <a:t>ordinateurs portables.</a:t>
            </a:r>
          </a:p>
        </p:txBody>
      </p:sp>
    </p:spTree>
    <p:extLst>
      <p:ext uri="{BB962C8B-B14F-4D97-AF65-F5344CB8AC3E}">
        <p14:creationId xmlns:p14="http://schemas.microsoft.com/office/powerpoint/2010/main" val="4231559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39</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0" y="1571612"/>
            <a:ext cx="9144000" cy="1200329"/>
          </a:xfrm>
          <a:prstGeom prst="rect">
            <a:avLst/>
          </a:prstGeom>
        </p:spPr>
        <p:txBody>
          <a:bodyPr wrap="square">
            <a:spAutoFit/>
          </a:bodyPr>
          <a:lstStyle/>
          <a:p>
            <a:pPr algn="just"/>
            <a:r>
              <a:rPr lang="fr-FR" sz="2400" dirty="0" smtClean="0"/>
              <a:t>un appareil mobile peut utiliser plusieurs méthodes basées sur câble filaire pour se connecter à un réseau afin d'envoyer et de recevoir des informations</a:t>
            </a:r>
            <a:endParaRPr lang="fr-FR" sz="2400" dirty="0"/>
          </a:p>
        </p:txBody>
      </p:sp>
      <p:sp>
        <p:nvSpPr>
          <p:cNvPr id="13" name="Rectangle 12"/>
          <p:cNvSpPr/>
          <p:nvPr/>
        </p:nvSpPr>
        <p:spPr>
          <a:xfrm>
            <a:off x="4929190" y="928670"/>
            <a:ext cx="2335896" cy="461665"/>
          </a:xfrm>
          <a:prstGeom prst="rect">
            <a:avLst/>
          </a:prstGeom>
        </p:spPr>
        <p:txBody>
          <a:bodyPr wrap="none">
            <a:spAutoFit/>
          </a:bodyPr>
          <a:lstStyle/>
          <a:p>
            <a:r>
              <a:rPr lang="fr-FR" sz="2400" b="1" dirty="0" smtClean="0">
                <a:solidFill>
                  <a:schemeClr val="bg2"/>
                </a:solidFill>
              </a:rPr>
              <a:t> Liaison filaire </a:t>
            </a:r>
            <a:endParaRPr lang="fr-FR" sz="2400" b="1" dirty="0">
              <a:solidFill>
                <a:schemeClr val="bg2"/>
              </a:solidFill>
            </a:endParaRPr>
          </a:p>
        </p:txBody>
      </p:sp>
      <p:sp>
        <p:nvSpPr>
          <p:cNvPr id="14" name="Rectangle 13"/>
          <p:cNvSpPr/>
          <p:nvPr/>
        </p:nvSpPr>
        <p:spPr>
          <a:xfrm>
            <a:off x="1071538" y="3000372"/>
            <a:ext cx="4429156" cy="461665"/>
          </a:xfrm>
          <a:prstGeom prst="rect">
            <a:avLst/>
          </a:prstGeom>
        </p:spPr>
        <p:txBody>
          <a:bodyPr wrap="square">
            <a:spAutoFit/>
          </a:bodyPr>
          <a:lstStyle/>
          <a:p>
            <a:pPr>
              <a:buFont typeface="Wingdings" pitchFamily="2" charset="2"/>
              <a:buChar char="§"/>
            </a:pPr>
            <a:r>
              <a:rPr lang="fr-FR" sz="2400" dirty="0" smtClean="0"/>
              <a:t> Connexion directe au réseau</a:t>
            </a:r>
            <a:endParaRPr lang="fr-FR" sz="2400" dirty="0"/>
          </a:p>
        </p:txBody>
      </p:sp>
      <p:sp>
        <p:nvSpPr>
          <p:cNvPr id="15" name="Rectangle 14"/>
          <p:cNvSpPr/>
          <p:nvPr/>
        </p:nvSpPr>
        <p:spPr>
          <a:xfrm>
            <a:off x="1142976" y="3643314"/>
            <a:ext cx="4982454" cy="461665"/>
          </a:xfrm>
          <a:prstGeom prst="rect">
            <a:avLst/>
          </a:prstGeom>
        </p:spPr>
        <p:txBody>
          <a:bodyPr wrap="none">
            <a:spAutoFit/>
          </a:bodyPr>
          <a:lstStyle/>
          <a:p>
            <a:pPr>
              <a:buFont typeface="Wingdings" pitchFamily="2" charset="2"/>
              <a:buChar char="§"/>
            </a:pPr>
            <a:r>
              <a:rPr lang="fr-FR" sz="2400" dirty="0" smtClean="0"/>
              <a:t> Connexion à travers câble </a:t>
            </a:r>
            <a:r>
              <a:rPr lang="fr-FR" sz="2400" b="1" dirty="0" err="1" smtClean="0"/>
              <a:t>cradle</a:t>
            </a:r>
            <a:endParaRPr lang="fr-FR" sz="2400" b="1" dirty="0"/>
          </a:p>
        </p:txBody>
      </p:sp>
      <p:sp>
        <p:nvSpPr>
          <p:cNvPr id="16" name="Rectangle 15"/>
          <p:cNvSpPr/>
          <p:nvPr/>
        </p:nvSpPr>
        <p:spPr>
          <a:xfrm>
            <a:off x="1142976" y="4214818"/>
            <a:ext cx="7000924" cy="461665"/>
          </a:xfrm>
          <a:prstGeom prst="rect">
            <a:avLst/>
          </a:prstGeom>
        </p:spPr>
        <p:txBody>
          <a:bodyPr wrap="square">
            <a:spAutoFit/>
          </a:bodyPr>
          <a:lstStyle/>
          <a:p>
            <a:pPr>
              <a:buFont typeface="Wingdings" pitchFamily="2" charset="2"/>
              <a:buChar char="§"/>
            </a:pPr>
            <a:r>
              <a:rPr lang="fr-FR" sz="2400" dirty="0" smtClean="0"/>
              <a:t> Accès par ligne commutée (Dial Up)</a:t>
            </a:r>
            <a:endParaRPr lang="fr-FR" sz="2400" dirty="0"/>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600" b="1" kern="1200" dirty="0" smtClean="0">
                <a:solidFill>
                  <a:srgbClr val="0070C0"/>
                </a:solidFill>
                <a:latin typeface="Times New Roman" pitchFamily="18" charset="0"/>
                <a:cs typeface="Times New Roman" pitchFamily="18" charset="0"/>
              </a:rPr>
              <a:t>Dispositif de communication vocale</a:t>
            </a:r>
            <a:endParaRPr lang="fr-F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4</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20" name="Picture 2"/>
          <p:cNvPicPr>
            <a:picLocks noChangeAspect="1" noChangeArrowheads="1"/>
          </p:cNvPicPr>
          <p:nvPr/>
        </p:nvPicPr>
        <p:blipFill>
          <a:blip r:embed="rId3"/>
          <a:srcRect/>
          <a:stretch>
            <a:fillRect/>
          </a:stretch>
        </p:blipFill>
        <p:spPr bwMode="auto">
          <a:xfrm>
            <a:off x="457200" y="3789040"/>
            <a:ext cx="2888141" cy="1928826"/>
          </a:xfrm>
          <a:prstGeom prst="rect">
            <a:avLst/>
          </a:prstGeom>
          <a:noFill/>
          <a:ln w="9525">
            <a:noFill/>
            <a:miter lim="800000"/>
            <a:headEnd/>
            <a:tailEnd/>
          </a:ln>
          <a:effectLst/>
        </p:spPr>
      </p:pic>
      <p:pic>
        <p:nvPicPr>
          <p:cNvPr id="21" name="Picture 3"/>
          <p:cNvPicPr>
            <a:picLocks noChangeAspect="1" noChangeArrowheads="1"/>
          </p:cNvPicPr>
          <p:nvPr/>
        </p:nvPicPr>
        <p:blipFill>
          <a:blip r:embed="rId4"/>
          <a:srcRect/>
          <a:stretch>
            <a:fillRect/>
          </a:stretch>
        </p:blipFill>
        <p:spPr bwMode="auto">
          <a:xfrm>
            <a:off x="6444208" y="3040194"/>
            <a:ext cx="1928826" cy="3048999"/>
          </a:xfrm>
          <a:prstGeom prst="rect">
            <a:avLst/>
          </a:prstGeom>
          <a:noFill/>
          <a:ln w="9525">
            <a:noFill/>
            <a:miter lim="800000"/>
            <a:headEnd/>
            <a:tailEnd/>
          </a:ln>
          <a:effectLst/>
        </p:spPr>
      </p:pic>
      <p:sp>
        <p:nvSpPr>
          <p:cNvPr id="22" name="Rectangle 21"/>
          <p:cNvSpPr/>
          <p:nvPr/>
        </p:nvSpPr>
        <p:spPr>
          <a:xfrm>
            <a:off x="0" y="1214422"/>
            <a:ext cx="9144000" cy="1754326"/>
          </a:xfrm>
          <a:prstGeom prst="rect">
            <a:avLst/>
          </a:prstGeom>
        </p:spPr>
        <p:txBody>
          <a:bodyPr wrap="square">
            <a:spAutoFit/>
          </a:bodyPr>
          <a:lstStyle/>
          <a:p>
            <a:pPr algn="just">
              <a:buFont typeface="Arial" pitchFamily="34" charset="0"/>
              <a:buChar char="•"/>
            </a:pPr>
            <a:r>
              <a:rPr lang="fr-FR" sz="2400" dirty="0" smtClean="0"/>
              <a:t> le téléphone mobile moderne est l’évolution du </a:t>
            </a:r>
            <a:r>
              <a:rPr lang="fr-FR" sz="2400" b="1" dirty="0" smtClean="0"/>
              <a:t>téléphone fixe</a:t>
            </a:r>
          </a:p>
          <a:p>
            <a:pPr algn="just">
              <a:buFont typeface="Arial" pitchFamily="34" charset="0"/>
              <a:buChar char="•"/>
            </a:pPr>
            <a:endParaRPr lang="fr-FR" sz="1600" dirty="0" smtClean="0"/>
          </a:p>
          <a:p>
            <a:pPr algn="just">
              <a:buFont typeface="Arial" pitchFamily="34" charset="0"/>
              <a:buChar char="•"/>
            </a:pPr>
            <a:r>
              <a:rPr lang="fr-FR" sz="2400" dirty="0"/>
              <a:t> </a:t>
            </a:r>
            <a:r>
              <a:rPr lang="fr-FR" sz="2400" dirty="0" smtClean="0"/>
              <a:t> il est </a:t>
            </a:r>
            <a:r>
              <a:rPr lang="fr-FR" sz="2400" b="1" dirty="0" smtClean="0"/>
              <a:t>un dispositif de communication et d'information</a:t>
            </a:r>
            <a:r>
              <a:rPr lang="fr-FR" sz="2400" dirty="0" smtClean="0"/>
              <a:t>.</a:t>
            </a:r>
          </a:p>
          <a:p>
            <a:pPr algn="just">
              <a:buFont typeface="Arial" pitchFamily="34" charset="0"/>
              <a:buChar char="•"/>
            </a:pPr>
            <a:endParaRPr lang="fr-FR" dirty="0" smtClean="0"/>
          </a:p>
          <a:p>
            <a:pPr algn="just">
              <a:buFont typeface="Arial" pitchFamily="34" charset="0"/>
              <a:buChar char="•"/>
            </a:pPr>
            <a:r>
              <a:rPr lang="fr-FR" sz="2400" dirty="0" smtClean="0"/>
              <a:t> Il est presque toujours connecté à </a:t>
            </a:r>
            <a:r>
              <a:rPr lang="fr-FR" sz="2400" b="1" dirty="0" smtClean="0"/>
              <a:t>l'Internet</a:t>
            </a:r>
            <a:endParaRPr lang="fr-FR" sz="2400" b="1" dirty="0"/>
          </a:p>
        </p:txBody>
      </p:sp>
      <p:sp>
        <p:nvSpPr>
          <p:cNvPr id="2" name="Flèche courbée vers la droite 1"/>
          <p:cNvSpPr/>
          <p:nvPr/>
        </p:nvSpPr>
        <p:spPr>
          <a:xfrm rot="16200000">
            <a:off x="4450017" y="4383282"/>
            <a:ext cx="970460" cy="3161937"/>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3" name="Rectangle 2"/>
          <p:cNvSpPr/>
          <p:nvPr/>
        </p:nvSpPr>
        <p:spPr>
          <a:xfrm>
            <a:off x="4098362" y="5661248"/>
            <a:ext cx="1782860" cy="523220"/>
          </a:xfrm>
          <a:prstGeom prst="rect">
            <a:avLst/>
          </a:prstGeom>
        </p:spPr>
        <p:txBody>
          <a:bodyPr wrap="none">
            <a:spAutoFit/>
          </a:bodyPr>
          <a:lstStyle/>
          <a:p>
            <a:r>
              <a:rPr lang="fr-FR" sz="2800" b="1" dirty="0"/>
              <a:t>évolution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40</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2335896" cy="461665"/>
          </a:xfrm>
          <a:prstGeom prst="rect">
            <a:avLst/>
          </a:prstGeom>
        </p:spPr>
        <p:txBody>
          <a:bodyPr wrap="none">
            <a:spAutoFit/>
          </a:bodyPr>
          <a:lstStyle/>
          <a:p>
            <a:r>
              <a:rPr lang="fr-FR" sz="2400" b="1" dirty="0" smtClean="0">
                <a:solidFill>
                  <a:schemeClr val="bg2"/>
                </a:solidFill>
              </a:rPr>
              <a:t> Liaison filaire </a:t>
            </a:r>
            <a:endParaRPr lang="fr-FR" sz="2400" b="1" dirty="0">
              <a:solidFill>
                <a:schemeClr val="bg2"/>
              </a:solidFill>
            </a:endParaRPr>
          </a:p>
        </p:txBody>
      </p:sp>
      <p:sp>
        <p:nvSpPr>
          <p:cNvPr id="17" name="Rectangle 16"/>
          <p:cNvSpPr/>
          <p:nvPr/>
        </p:nvSpPr>
        <p:spPr>
          <a:xfrm>
            <a:off x="214282" y="1285860"/>
            <a:ext cx="4701928" cy="461665"/>
          </a:xfrm>
          <a:prstGeom prst="rect">
            <a:avLst/>
          </a:prstGeom>
        </p:spPr>
        <p:txBody>
          <a:bodyPr wrap="none">
            <a:spAutoFit/>
          </a:bodyPr>
          <a:lstStyle/>
          <a:p>
            <a:pPr>
              <a:buFont typeface="Wingdings" pitchFamily="2" charset="2"/>
              <a:buChar char="§"/>
            </a:pPr>
            <a:r>
              <a:rPr lang="fr-FR" sz="2400" b="1" dirty="0" smtClean="0">
                <a:solidFill>
                  <a:srgbClr val="0070C0"/>
                </a:solidFill>
              </a:rPr>
              <a:t>  Connexion directe au réseau</a:t>
            </a:r>
          </a:p>
        </p:txBody>
      </p:sp>
      <p:sp>
        <p:nvSpPr>
          <p:cNvPr id="18" name="Rectangle 17"/>
          <p:cNvSpPr/>
          <p:nvPr/>
        </p:nvSpPr>
        <p:spPr>
          <a:xfrm>
            <a:off x="428596" y="1873741"/>
            <a:ext cx="8715404" cy="769441"/>
          </a:xfrm>
          <a:prstGeom prst="rect">
            <a:avLst/>
          </a:prstGeom>
        </p:spPr>
        <p:txBody>
          <a:bodyPr wrap="square">
            <a:spAutoFit/>
          </a:bodyPr>
          <a:lstStyle/>
          <a:p>
            <a:pPr algn="just">
              <a:buFont typeface="Arial" pitchFamily="34" charset="0"/>
              <a:buChar char="•"/>
            </a:pPr>
            <a:r>
              <a:rPr lang="fr-FR" sz="2200" dirty="0" smtClean="0"/>
              <a:t>PDA, Tablet PC et PC portables peuvent établir ces connexions à travers des </a:t>
            </a:r>
            <a:r>
              <a:rPr lang="fr-FR" sz="2200" b="1" dirty="0" smtClean="0"/>
              <a:t>carte d'interface réseau </a:t>
            </a:r>
            <a:r>
              <a:rPr lang="fr-FR" sz="2200" dirty="0" smtClean="0"/>
              <a:t>(NIC). </a:t>
            </a:r>
          </a:p>
        </p:txBody>
      </p:sp>
      <p:pic>
        <p:nvPicPr>
          <p:cNvPr id="19" name="Picture 2" descr="Afficher l'image d'origine"/>
          <p:cNvPicPr>
            <a:picLocks noChangeAspect="1" noChangeArrowheads="1"/>
          </p:cNvPicPr>
          <p:nvPr/>
        </p:nvPicPr>
        <p:blipFill>
          <a:blip r:embed="rId3"/>
          <a:srcRect/>
          <a:stretch>
            <a:fillRect/>
          </a:stretch>
        </p:blipFill>
        <p:spPr bwMode="auto">
          <a:xfrm>
            <a:off x="4572000" y="3571876"/>
            <a:ext cx="2643206" cy="264320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4" descr="Afficher l'image d'origine"/>
          <p:cNvPicPr>
            <a:picLocks noChangeAspect="1" noChangeArrowheads="1"/>
          </p:cNvPicPr>
          <p:nvPr/>
        </p:nvPicPr>
        <p:blipFill>
          <a:blip r:embed="rId4"/>
          <a:srcRect/>
          <a:stretch>
            <a:fillRect/>
          </a:stretch>
        </p:blipFill>
        <p:spPr bwMode="auto">
          <a:xfrm>
            <a:off x="1857356" y="3571876"/>
            <a:ext cx="2643206" cy="2643206"/>
          </a:xfrm>
          <a:prstGeom prst="rect">
            <a:avLst/>
          </a:prstGeom>
          <a:noFill/>
          <a:ln w="19050">
            <a:solidFill>
              <a:schemeClr val="tx1"/>
            </a:solidFill>
          </a:ln>
        </p:spPr>
      </p:pic>
      <p:sp>
        <p:nvSpPr>
          <p:cNvPr id="21" name="Rectangle 20"/>
          <p:cNvSpPr/>
          <p:nvPr/>
        </p:nvSpPr>
        <p:spPr>
          <a:xfrm>
            <a:off x="428596" y="2714620"/>
            <a:ext cx="8715404" cy="769441"/>
          </a:xfrm>
          <a:prstGeom prst="rect">
            <a:avLst/>
          </a:prstGeom>
        </p:spPr>
        <p:txBody>
          <a:bodyPr wrap="square">
            <a:spAutoFit/>
          </a:bodyPr>
          <a:lstStyle/>
          <a:p>
            <a:pPr algn="just">
              <a:buFont typeface="Arial" pitchFamily="34" charset="0"/>
              <a:buChar char="•"/>
            </a:pPr>
            <a:r>
              <a:rPr lang="fr-FR" sz="2200" dirty="0" smtClean="0"/>
              <a:t> La plupart des Tablet PC et ordinateurs portables ont aujourd'hui ces cartes </a:t>
            </a:r>
            <a:r>
              <a:rPr lang="fr-FR" sz="2200" dirty="0" err="1" smtClean="0"/>
              <a:t>pré-installées</a:t>
            </a:r>
            <a:r>
              <a:rPr lang="fr-FR" sz="2200" dirty="0" smtClean="0"/>
              <a:t>. </a:t>
            </a:r>
            <a:endParaRPr lang="fr-FR" sz="2200" dirty="0"/>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41</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2335896" cy="461665"/>
          </a:xfrm>
          <a:prstGeom prst="rect">
            <a:avLst/>
          </a:prstGeom>
        </p:spPr>
        <p:txBody>
          <a:bodyPr wrap="none">
            <a:spAutoFit/>
          </a:bodyPr>
          <a:lstStyle/>
          <a:p>
            <a:r>
              <a:rPr lang="fr-FR" sz="2400" b="1" dirty="0" smtClean="0">
                <a:solidFill>
                  <a:schemeClr val="bg2"/>
                </a:solidFill>
              </a:rPr>
              <a:t> Liaison filaire </a:t>
            </a:r>
            <a:endParaRPr lang="fr-FR" sz="2400" b="1" dirty="0">
              <a:solidFill>
                <a:schemeClr val="bg2"/>
              </a:solidFill>
            </a:endParaRPr>
          </a:p>
        </p:txBody>
      </p:sp>
      <p:sp>
        <p:nvSpPr>
          <p:cNvPr id="17" name="Rectangle 16"/>
          <p:cNvSpPr/>
          <p:nvPr/>
        </p:nvSpPr>
        <p:spPr>
          <a:xfrm>
            <a:off x="214282" y="1467137"/>
            <a:ext cx="5319085" cy="461665"/>
          </a:xfrm>
          <a:prstGeom prst="rect">
            <a:avLst/>
          </a:prstGeom>
        </p:spPr>
        <p:txBody>
          <a:bodyPr wrap="none">
            <a:spAutoFit/>
          </a:bodyPr>
          <a:lstStyle/>
          <a:p>
            <a:pPr>
              <a:buFont typeface="Wingdings" pitchFamily="2" charset="2"/>
              <a:buChar char="§"/>
            </a:pPr>
            <a:r>
              <a:rPr lang="fr-FR" sz="2400" b="1" dirty="0" smtClean="0">
                <a:solidFill>
                  <a:srgbClr val="0070C0"/>
                </a:solidFill>
              </a:rPr>
              <a:t>  Connexion à travers câble </a:t>
            </a:r>
            <a:r>
              <a:rPr lang="fr-FR" sz="2400" b="1" dirty="0" err="1" smtClean="0">
                <a:solidFill>
                  <a:srgbClr val="0070C0"/>
                </a:solidFill>
              </a:rPr>
              <a:t>cradle</a:t>
            </a:r>
            <a:endParaRPr lang="fr-FR" sz="2400" b="1" dirty="0" smtClean="0">
              <a:solidFill>
                <a:srgbClr val="0070C0"/>
              </a:solidFill>
            </a:endParaRPr>
          </a:p>
        </p:txBody>
      </p:sp>
      <p:pic>
        <p:nvPicPr>
          <p:cNvPr id="14" name="Picture 2" descr="Afficher l'image d'origine"/>
          <p:cNvPicPr>
            <a:picLocks noChangeAspect="1" noChangeArrowheads="1"/>
          </p:cNvPicPr>
          <p:nvPr/>
        </p:nvPicPr>
        <p:blipFill>
          <a:blip r:embed="rId3"/>
          <a:srcRect/>
          <a:stretch>
            <a:fillRect/>
          </a:stretch>
        </p:blipFill>
        <p:spPr bwMode="auto">
          <a:xfrm>
            <a:off x="6923340" y="4214818"/>
            <a:ext cx="2220660" cy="1928826"/>
          </a:xfrm>
          <a:prstGeom prst="rect">
            <a:avLst/>
          </a:prstGeom>
          <a:noFill/>
        </p:spPr>
      </p:pic>
      <p:pic>
        <p:nvPicPr>
          <p:cNvPr id="15" name="Picture 4" descr="Afficher l'image d'origine"/>
          <p:cNvPicPr>
            <a:picLocks noChangeAspect="1" noChangeArrowheads="1"/>
          </p:cNvPicPr>
          <p:nvPr/>
        </p:nvPicPr>
        <p:blipFill>
          <a:blip r:embed="rId4"/>
          <a:srcRect/>
          <a:stretch>
            <a:fillRect/>
          </a:stretch>
        </p:blipFill>
        <p:spPr bwMode="auto">
          <a:xfrm>
            <a:off x="6842972" y="1428736"/>
            <a:ext cx="2301027" cy="2428892"/>
          </a:xfrm>
          <a:prstGeom prst="rect">
            <a:avLst/>
          </a:prstGeom>
          <a:noFill/>
        </p:spPr>
      </p:pic>
      <p:sp>
        <p:nvSpPr>
          <p:cNvPr id="16" name="Rectangle 15"/>
          <p:cNvSpPr/>
          <p:nvPr/>
        </p:nvSpPr>
        <p:spPr>
          <a:xfrm>
            <a:off x="357158" y="3606888"/>
            <a:ext cx="6643734" cy="1107996"/>
          </a:xfrm>
          <a:prstGeom prst="rect">
            <a:avLst/>
          </a:prstGeom>
        </p:spPr>
        <p:txBody>
          <a:bodyPr wrap="square">
            <a:spAutoFit/>
          </a:bodyPr>
          <a:lstStyle/>
          <a:p>
            <a:pPr algn="just">
              <a:buFont typeface="Arial" pitchFamily="34" charset="0"/>
              <a:buChar char="•"/>
            </a:pPr>
            <a:r>
              <a:rPr lang="fr-FR" sz="2200" dirty="0" smtClean="0"/>
              <a:t> en plus du logiciel de synchronisation (</a:t>
            </a:r>
            <a:r>
              <a:rPr lang="en-US" sz="2200" b="1" dirty="0" smtClean="0"/>
              <a:t>Microsoft ActiveSync</a:t>
            </a:r>
            <a:r>
              <a:rPr lang="en-US" sz="2200" dirty="0" smtClean="0"/>
              <a:t>) un </a:t>
            </a:r>
            <a:r>
              <a:rPr lang="fr-FR" sz="2200" dirty="0" smtClean="0"/>
              <a:t> utilisateur peut transférer des données entre un PDA et un ordinateur hôte:</a:t>
            </a:r>
          </a:p>
        </p:txBody>
      </p:sp>
      <p:sp>
        <p:nvSpPr>
          <p:cNvPr id="22" name="Rectangle 21"/>
          <p:cNvSpPr/>
          <p:nvPr/>
        </p:nvSpPr>
        <p:spPr>
          <a:xfrm>
            <a:off x="357158" y="2373807"/>
            <a:ext cx="6929486" cy="769441"/>
          </a:xfrm>
          <a:prstGeom prst="rect">
            <a:avLst/>
          </a:prstGeom>
        </p:spPr>
        <p:txBody>
          <a:bodyPr wrap="square">
            <a:spAutoFit/>
          </a:bodyPr>
          <a:lstStyle/>
          <a:p>
            <a:pPr>
              <a:buFont typeface="Arial" pitchFamily="34" charset="0"/>
              <a:buChar char="•"/>
            </a:pPr>
            <a:r>
              <a:rPr lang="fr-FR" sz="2200" dirty="0" smtClean="0">
                <a:solidFill>
                  <a:srgbClr val="000000"/>
                </a:solidFill>
              </a:rPr>
              <a:t> un </a:t>
            </a:r>
            <a:r>
              <a:rPr lang="fr-FR" sz="2200" b="1" dirty="0" smtClean="0">
                <a:solidFill>
                  <a:srgbClr val="000000"/>
                </a:solidFill>
              </a:rPr>
              <a:t>paquet de PDA complet  contient un </a:t>
            </a:r>
            <a:r>
              <a:rPr lang="fr-FR" sz="2200" b="1" dirty="0" err="1" smtClean="0"/>
              <a:t>cradle</a:t>
            </a:r>
            <a:r>
              <a:rPr lang="fr-FR" sz="2200" dirty="0" smtClean="0"/>
              <a:t> et le </a:t>
            </a:r>
            <a:r>
              <a:rPr lang="fr-FR" sz="2200" b="1" dirty="0" smtClean="0"/>
              <a:t>câble de synchronisation</a:t>
            </a:r>
            <a:r>
              <a:rPr lang="fr-FR" sz="2200" b="1" dirty="0" smtClean="0">
                <a:solidFill>
                  <a:srgbClr val="000000"/>
                </a:solidFill>
              </a:rPr>
              <a:t>  </a:t>
            </a:r>
            <a:endParaRPr lang="fr-FR" sz="2200" dirty="0"/>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42</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2335896" cy="461665"/>
          </a:xfrm>
          <a:prstGeom prst="rect">
            <a:avLst/>
          </a:prstGeom>
        </p:spPr>
        <p:txBody>
          <a:bodyPr wrap="none">
            <a:spAutoFit/>
          </a:bodyPr>
          <a:lstStyle/>
          <a:p>
            <a:r>
              <a:rPr lang="fr-FR" sz="2400" b="1" dirty="0" smtClean="0">
                <a:solidFill>
                  <a:schemeClr val="bg2"/>
                </a:solidFill>
              </a:rPr>
              <a:t> Liaison filaire </a:t>
            </a:r>
            <a:endParaRPr lang="fr-FR" sz="2400" b="1" dirty="0">
              <a:solidFill>
                <a:schemeClr val="bg2"/>
              </a:solidFill>
            </a:endParaRPr>
          </a:p>
        </p:txBody>
      </p:sp>
      <p:sp>
        <p:nvSpPr>
          <p:cNvPr id="17" name="Rectangle 16"/>
          <p:cNvSpPr/>
          <p:nvPr/>
        </p:nvSpPr>
        <p:spPr>
          <a:xfrm>
            <a:off x="214282" y="1467137"/>
            <a:ext cx="5575565" cy="461665"/>
          </a:xfrm>
          <a:prstGeom prst="rect">
            <a:avLst/>
          </a:prstGeom>
        </p:spPr>
        <p:txBody>
          <a:bodyPr wrap="none">
            <a:spAutoFit/>
          </a:bodyPr>
          <a:lstStyle/>
          <a:p>
            <a:pPr>
              <a:buFont typeface="Wingdings" pitchFamily="2" charset="2"/>
              <a:buChar char="§"/>
            </a:pPr>
            <a:r>
              <a:rPr lang="fr-FR" sz="2400" b="1" dirty="0" smtClean="0">
                <a:solidFill>
                  <a:srgbClr val="0070C0"/>
                </a:solidFill>
              </a:rPr>
              <a:t>Accès par ligne commutée (Dial Up)</a:t>
            </a:r>
          </a:p>
        </p:txBody>
      </p:sp>
      <p:sp>
        <p:nvSpPr>
          <p:cNvPr id="19" name="Rectangle 18"/>
          <p:cNvSpPr/>
          <p:nvPr/>
        </p:nvSpPr>
        <p:spPr>
          <a:xfrm>
            <a:off x="357158" y="2000240"/>
            <a:ext cx="8786842" cy="1107996"/>
          </a:xfrm>
          <a:prstGeom prst="rect">
            <a:avLst/>
          </a:prstGeom>
        </p:spPr>
        <p:txBody>
          <a:bodyPr wrap="square">
            <a:spAutoFit/>
          </a:bodyPr>
          <a:lstStyle/>
          <a:p>
            <a:pPr lvl="0" algn="just">
              <a:buFont typeface="Arial" pitchFamily="34" charset="0"/>
              <a:buChar char="•"/>
            </a:pPr>
            <a:r>
              <a:rPr lang="fr-FR" sz="2200" dirty="0" smtClean="0">
                <a:solidFill>
                  <a:srgbClr val="000000"/>
                </a:solidFill>
              </a:rPr>
              <a:t> Afin de connecter à un réseau, l'appareil mobile doit disposer d'un modem pour établir </a:t>
            </a:r>
            <a:r>
              <a:rPr lang="fr-FR" sz="2200" b="1" dirty="0" smtClean="0"/>
              <a:t>connexions commutées </a:t>
            </a:r>
            <a:r>
              <a:rPr lang="fr-FR" sz="2200" dirty="0" smtClean="0"/>
              <a:t> via </a:t>
            </a:r>
            <a:r>
              <a:rPr lang="fr-FR" sz="2200" b="1" dirty="0" smtClean="0"/>
              <a:t>ligne téléphonique RTC</a:t>
            </a:r>
            <a:endParaRPr lang="fr-FR" sz="2200" dirty="0" smtClean="0">
              <a:solidFill>
                <a:srgbClr val="000000"/>
              </a:solidFill>
            </a:endParaRPr>
          </a:p>
        </p:txBody>
      </p:sp>
      <p:sp>
        <p:nvSpPr>
          <p:cNvPr id="20" name="Rectangle 19"/>
          <p:cNvSpPr/>
          <p:nvPr/>
        </p:nvSpPr>
        <p:spPr>
          <a:xfrm>
            <a:off x="428596" y="3143248"/>
            <a:ext cx="8715404" cy="769441"/>
          </a:xfrm>
          <a:prstGeom prst="rect">
            <a:avLst/>
          </a:prstGeom>
        </p:spPr>
        <p:txBody>
          <a:bodyPr wrap="square">
            <a:spAutoFit/>
          </a:bodyPr>
          <a:lstStyle/>
          <a:p>
            <a:pPr algn="just">
              <a:buFont typeface="Arial" pitchFamily="34" charset="0"/>
              <a:buChar char="•"/>
            </a:pPr>
            <a:r>
              <a:rPr lang="fr-FR" sz="2200" dirty="0" smtClean="0"/>
              <a:t> Ce modem peut être un </a:t>
            </a:r>
            <a:r>
              <a:rPr lang="fr-FR" sz="2200" b="1" dirty="0" smtClean="0"/>
              <a:t>dispositif interne </a:t>
            </a:r>
            <a:r>
              <a:rPr lang="fr-FR" sz="2200" dirty="0" smtClean="0"/>
              <a:t>(</a:t>
            </a:r>
            <a:r>
              <a:rPr lang="fr-FR" sz="2200" b="1" dirty="0" smtClean="0"/>
              <a:t>intégré</a:t>
            </a:r>
            <a:r>
              <a:rPr lang="fr-FR" sz="2200" dirty="0" smtClean="0"/>
              <a:t>) ou un périphérique </a:t>
            </a:r>
            <a:r>
              <a:rPr lang="fr-FR" sz="2200" b="1" dirty="0" smtClean="0"/>
              <a:t>externe</a:t>
            </a:r>
            <a:r>
              <a:rPr lang="fr-FR" sz="2200" dirty="0" smtClean="0"/>
              <a:t>.</a:t>
            </a:r>
            <a:endParaRPr lang="fr-FR" sz="2200" dirty="0"/>
          </a:p>
        </p:txBody>
      </p:sp>
      <p:sp>
        <p:nvSpPr>
          <p:cNvPr id="21" name="Rectangle 20"/>
          <p:cNvSpPr/>
          <p:nvPr/>
        </p:nvSpPr>
        <p:spPr>
          <a:xfrm>
            <a:off x="428628" y="4057233"/>
            <a:ext cx="8643966" cy="2431435"/>
          </a:xfrm>
          <a:prstGeom prst="rect">
            <a:avLst/>
          </a:prstGeom>
        </p:spPr>
        <p:txBody>
          <a:bodyPr wrap="square">
            <a:spAutoFit/>
          </a:bodyPr>
          <a:lstStyle/>
          <a:p>
            <a:pPr algn="just">
              <a:buFont typeface="Arial" pitchFamily="34" charset="0"/>
              <a:buChar char="•"/>
            </a:pPr>
            <a:r>
              <a:rPr lang="fr-FR" sz="2200" dirty="0" smtClean="0"/>
              <a:t> En plus du matériel nécessaire (modem), un utilisateur doit disposer :</a:t>
            </a:r>
          </a:p>
          <a:p>
            <a:pPr algn="just">
              <a:buFont typeface="Arial" pitchFamily="34" charset="0"/>
              <a:buChar char="•"/>
            </a:pPr>
            <a:endParaRPr lang="fr-FR" sz="800" dirty="0" smtClean="0"/>
          </a:p>
          <a:p>
            <a:pPr algn="just"/>
            <a:r>
              <a:rPr lang="fr-FR" sz="2200" dirty="0" smtClean="0"/>
              <a:t>      - d'un </a:t>
            </a:r>
            <a:r>
              <a:rPr lang="fr-FR" sz="2200" b="1" dirty="0" smtClean="0"/>
              <a:t>compte</a:t>
            </a:r>
            <a:r>
              <a:rPr lang="fr-FR" sz="2200" dirty="0" smtClean="0"/>
              <a:t> ou </a:t>
            </a:r>
            <a:r>
              <a:rPr lang="fr-FR" sz="2200" b="1" dirty="0" smtClean="0"/>
              <a:t>numéro</a:t>
            </a:r>
            <a:r>
              <a:rPr lang="fr-FR" sz="2200" dirty="0" smtClean="0"/>
              <a:t>  soit sur un réseau d'entreprise ou chez un fournisseur d'accès Internet (FAI) qui permet l'accès par ligne commutée</a:t>
            </a:r>
          </a:p>
          <a:p>
            <a:pPr algn="just"/>
            <a:endParaRPr lang="fr-FR" sz="1200" dirty="0" smtClean="0"/>
          </a:p>
          <a:p>
            <a:pPr algn="just"/>
            <a:r>
              <a:rPr lang="fr-FR" sz="2200" dirty="0" smtClean="0"/>
              <a:t>       - entre un </a:t>
            </a:r>
            <a:r>
              <a:rPr lang="fr-FR" sz="2200" b="1" dirty="0" smtClean="0"/>
              <a:t>identifiant</a:t>
            </a:r>
            <a:r>
              <a:rPr lang="fr-FR" sz="2200" dirty="0" smtClean="0"/>
              <a:t> et un </a:t>
            </a:r>
            <a:r>
              <a:rPr lang="fr-FR" sz="2200" b="1" dirty="0" smtClean="0"/>
              <a:t>mot de passe </a:t>
            </a:r>
            <a:r>
              <a:rPr lang="fr-FR" sz="2200" dirty="0" smtClean="0"/>
              <a:t>pour se connecter.</a:t>
            </a:r>
            <a:endParaRPr lang="fr-FR" sz="2200" dirty="0"/>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43</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4128566" cy="830997"/>
          </a:xfrm>
          <a:prstGeom prst="rect">
            <a:avLst/>
          </a:prstGeom>
        </p:spPr>
        <p:txBody>
          <a:bodyPr wrap="none">
            <a:spAutoFit/>
          </a:bodyPr>
          <a:lstStyle/>
          <a:p>
            <a:r>
              <a:rPr lang="fr-FR" sz="2400" b="1" dirty="0" smtClean="0">
                <a:solidFill>
                  <a:schemeClr val="bg2"/>
                </a:solidFill>
              </a:rPr>
              <a:t> Liaison sans fil (Wireless) </a:t>
            </a:r>
          </a:p>
          <a:p>
            <a:endParaRPr lang="fr-FR" sz="2400" b="1" dirty="0">
              <a:solidFill>
                <a:schemeClr val="bg2"/>
              </a:solidFill>
            </a:endParaRPr>
          </a:p>
        </p:txBody>
      </p:sp>
      <p:sp>
        <p:nvSpPr>
          <p:cNvPr id="14" name="Rectangle 13"/>
          <p:cNvSpPr/>
          <p:nvPr/>
        </p:nvSpPr>
        <p:spPr>
          <a:xfrm>
            <a:off x="12642" y="1292567"/>
            <a:ext cx="9144000" cy="1200329"/>
          </a:xfrm>
          <a:prstGeom prst="rect">
            <a:avLst/>
          </a:prstGeom>
        </p:spPr>
        <p:txBody>
          <a:bodyPr wrap="square">
            <a:spAutoFit/>
          </a:bodyPr>
          <a:lstStyle/>
          <a:p>
            <a:pPr marL="342900" indent="-342900" algn="just">
              <a:buFont typeface="Arial" panose="020B0604020202020204" pitchFamily="34" charset="0"/>
              <a:buChar char="•"/>
            </a:pPr>
            <a:r>
              <a:rPr lang="fr-FR" sz="2400" dirty="0" smtClean="0"/>
              <a:t>un appareil mobile peut utiliser un </a:t>
            </a:r>
            <a:r>
              <a:rPr lang="fr-FR" sz="2400" b="1" dirty="0" smtClean="0"/>
              <a:t>support sans fil </a:t>
            </a:r>
            <a:r>
              <a:rPr lang="fr-FR" sz="2400" dirty="0" smtClean="0"/>
              <a:t>pour se connecter à un réseau </a:t>
            </a:r>
            <a:r>
              <a:rPr lang="fr-FR" sz="2400" b="1" dirty="0" smtClean="0"/>
              <a:t>sans fil </a:t>
            </a:r>
            <a:r>
              <a:rPr lang="fr-FR" sz="2400" dirty="0" smtClean="0"/>
              <a:t>ou </a:t>
            </a:r>
            <a:r>
              <a:rPr lang="fr-FR" sz="2400" b="1" dirty="0" smtClean="0"/>
              <a:t>mobile</a:t>
            </a:r>
            <a:r>
              <a:rPr lang="fr-FR" sz="2400" dirty="0" smtClean="0"/>
              <a:t> afin </a:t>
            </a:r>
            <a:r>
              <a:rPr lang="fr-FR" sz="2400" b="1" dirty="0" smtClean="0"/>
              <a:t>d'envoyer</a:t>
            </a:r>
            <a:r>
              <a:rPr lang="fr-FR" sz="2400" dirty="0" smtClean="0"/>
              <a:t> et de </a:t>
            </a:r>
            <a:r>
              <a:rPr lang="fr-FR" sz="2400" b="1" dirty="0" smtClean="0"/>
              <a:t>recevoir</a:t>
            </a:r>
            <a:r>
              <a:rPr lang="fr-FR" sz="2400" dirty="0" smtClean="0"/>
              <a:t> des informations</a:t>
            </a:r>
            <a:endParaRPr lang="fr-FR" sz="2400" dirty="0"/>
          </a:p>
        </p:txBody>
      </p:sp>
      <p:sp>
        <p:nvSpPr>
          <p:cNvPr id="15" name="Rectangle 14"/>
          <p:cNvSpPr/>
          <p:nvPr/>
        </p:nvSpPr>
        <p:spPr>
          <a:xfrm>
            <a:off x="1043608" y="3285819"/>
            <a:ext cx="6566221" cy="461665"/>
          </a:xfrm>
          <a:prstGeom prst="rect">
            <a:avLst/>
          </a:prstGeom>
        </p:spPr>
        <p:txBody>
          <a:bodyPr wrap="none">
            <a:spAutoFit/>
          </a:bodyPr>
          <a:lstStyle/>
          <a:p>
            <a:pPr>
              <a:buFont typeface="Wingdings" pitchFamily="2" charset="2"/>
              <a:buChar char="§"/>
            </a:pPr>
            <a:r>
              <a:rPr lang="fr-FR" sz="2400" b="1" dirty="0" smtClean="0"/>
              <a:t> Les réseaux cellulaires (voix et données)  </a:t>
            </a:r>
            <a:endParaRPr lang="fr-FR" sz="2400" b="1" dirty="0"/>
          </a:p>
        </p:txBody>
      </p:sp>
      <p:sp>
        <p:nvSpPr>
          <p:cNvPr id="16" name="Rectangle 15"/>
          <p:cNvSpPr/>
          <p:nvPr/>
        </p:nvSpPr>
        <p:spPr>
          <a:xfrm>
            <a:off x="1698822" y="3851756"/>
            <a:ext cx="6538970" cy="400110"/>
          </a:xfrm>
          <a:prstGeom prst="rect">
            <a:avLst/>
          </a:prstGeom>
        </p:spPr>
        <p:txBody>
          <a:bodyPr wrap="none">
            <a:spAutoFit/>
          </a:bodyPr>
          <a:lstStyle/>
          <a:p>
            <a:pPr marL="285750" indent="-285750">
              <a:buFont typeface="Wingdings" panose="05000000000000000000" pitchFamily="2" charset="2"/>
              <a:buChar char="ü"/>
            </a:pPr>
            <a:r>
              <a:rPr lang="fr-FR" sz="2000" b="1" dirty="0" smtClean="0"/>
              <a:t> Les réseaux de données sans fil (</a:t>
            </a:r>
            <a:r>
              <a:rPr lang="en-US" sz="2000" b="1" dirty="0" smtClean="0"/>
              <a:t>Data networks)</a:t>
            </a:r>
            <a:r>
              <a:rPr lang="fr-FR" sz="2000" b="1" dirty="0" smtClean="0"/>
              <a:t> </a:t>
            </a:r>
          </a:p>
        </p:txBody>
      </p:sp>
      <p:sp>
        <p:nvSpPr>
          <p:cNvPr id="18" name="Rectangle 17"/>
          <p:cNvSpPr/>
          <p:nvPr/>
        </p:nvSpPr>
        <p:spPr>
          <a:xfrm>
            <a:off x="1755993" y="4797152"/>
            <a:ext cx="3749744" cy="400110"/>
          </a:xfrm>
          <a:prstGeom prst="rect">
            <a:avLst/>
          </a:prstGeom>
        </p:spPr>
        <p:txBody>
          <a:bodyPr wrap="none">
            <a:spAutoFit/>
          </a:bodyPr>
          <a:lstStyle/>
          <a:p>
            <a:pPr marL="342900" indent="-342900">
              <a:buFont typeface="Wingdings" panose="05000000000000000000" pitchFamily="2" charset="2"/>
              <a:buChar char="ü"/>
            </a:pPr>
            <a:r>
              <a:rPr lang="fr-FR" sz="2000" b="1" dirty="0" smtClean="0"/>
              <a:t> La technologie Bluetooth </a:t>
            </a:r>
          </a:p>
        </p:txBody>
      </p:sp>
      <p:sp>
        <p:nvSpPr>
          <p:cNvPr id="22" name="Rectangle 21"/>
          <p:cNvSpPr/>
          <p:nvPr/>
        </p:nvSpPr>
        <p:spPr>
          <a:xfrm>
            <a:off x="1821136" y="5242976"/>
            <a:ext cx="3902992" cy="400110"/>
          </a:xfrm>
          <a:prstGeom prst="rect">
            <a:avLst/>
          </a:prstGeom>
        </p:spPr>
        <p:txBody>
          <a:bodyPr wrap="none">
            <a:spAutoFit/>
          </a:bodyPr>
          <a:lstStyle/>
          <a:p>
            <a:pPr marL="342900" indent="-342900">
              <a:buFont typeface="Wingdings" panose="05000000000000000000" pitchFamily="2" charset="2"/>
              <a:buChar char="ü"/>
            </a:pPr>
            <a:r>
              <a:rPr lang="fr-FR" sz="2000" b="1" dirty="0" smtClean="0"/>
              <a:t>LAN sans fil (</a:t>
            </a:r>
            <a:r>
              <a:rPr lang="en-US" sz="2000" b="1" dirty="0" smtClean="0"/>
              <a:t>Wireless LAN)</a:t>
            </a:r>
            <a:endParaRPr lang="fr-FR" sz="2000" b="1" dirty="0" smtClean="0"/>
          </a:p>
        </p:txBody>
      </p:sp>
      <p:sp>
        <p:nvSpPr>
          <p:cNvPr id="23" name="Rectangle 22"/>
          <p:cNvSpPr/>
          <p:nvPr/>
        </p:nvSpPr>
        <p:spPr>
          <a:xfrm>
            <a:off x="1000100" y="5800966"/>
            <a:ext cx="3970959" cy="461665"/>
          </a:xfrm>
          <a:prstGeom prst="rect">
            <a:avLst/>
          </a:prstGeom>
        </p:spPr>
        <p:txBody>
          <a:bodyPr wrap="none">
            <a:spAutoFit/>
          </a:bodyPr>
          <a:lstStyle/>
          <a:p>
            <a:pPr>
              <a:buFont typeface="Wingdings" pitchFamily="2" charset="2"/>
              <a:buChar char="§"/>
            </a:pPr>
            <a:r>
              <a:rPr lang="fr-FR" sz="2400" b="1" dirty="0" smtClean="0"/>
              <a:t> Les réseaux satellitaires</a:t>
            </a:r>
          </a:p>
        </p:txBody>
      </p:sp>
      <p:sp>
        <p:nvSpPr>
          <p:cNvPr id="17" name="Rectangle 16"/>
          <p:cNvSpPr/>
          <p:nvPr/>
        </p:nvSpPr>
        <p:spPr>
          <a:xfrm>
            <a:off x="-36512" y="2535287"/>
            <a:ext cx="9144000" cy="461665"/>
          </a:xfrm>
          <a:prstGeom prst="rect">
            <a:avLst/>
          </a:prstGeom>
        </p:spPr>
        <p:txBody>
          <a:bodyPr wrap="square">
            <a:spAutoFit/>
          </a:bodyPr>
          <a:lstStyle/>
          <a:p>
            <a:pPr marL="342900" indent="-342900" algn="just">
              <a:buFont typeface="Arial" panose="020B0604020202020204" pitchFamily="34" charset="0"/>
              <a:buChar char="•"/>
            </a:pPr>
            <a:r>
              <a:rPr lang="fr-FR" sz="2400" dirty="0" smtClean="0"/>
              <a:t>Plusieurs types de réseaux</a:t>
            </a:r>
            <a:endParaRPr lang="fr-FR" sz="2400" dirty="0"/>
          </a:p>
        </p:txBody>
      </p:sp>
      <p:sp>
        <p:nvSpPr>
          <p:cNvPr id="19" name="Rectangle 18"/>
          <p:cNvSpPr/>
          <p:nvPr/>
        </p:nvSpPr>
        <p:spPr>
          <a:xfrm>
            <a:off x="1043608" y="4263479"/>
            <a:ext cx="5232523" cy="461665"/>
          </a:xfrm>
          <a:prstGeom prst="rect">
            <a:avLst/>
          </a:prstGeom>
        </p:spPr>
        <p:txBody>
          <a:bodyPr wrap="none">
            <a:spAutoFit/>
          </a:bodyPr>
          <a:lstStyle/>
          <a:p>
            <a:pPr>
              <a:buFont typeface="Wingdings" pitchFamily="2" charset="2"/>
              <a:buChar char="§"/>
            </a:pPr>
            <a:r>
              <a:rPr lang="fr-FR" sz="2400" b="1" dirty="0" smtClean="0"/>
              <a:t> Les réseaux sans fil (données)  </a:t>
            </a:r>
            <a:endParaRPr lang="fr-FR" sz="2400" b="1" dirty="0"/>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44</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4128566" cy="830997"/>
          </a:xfrm>
          <a:prstGeom prst="rect">
            <a:avLst/>
          </a:prstGeom>
        </p:spPr>
        <p:txBody>
          <a:bodyPr wrap="none">
            <a:spAutoFit/>
          </a:bodyPr>
          <a:lstStyle/>
          <a:p>
            <a:r>
              <a:rPr lang="fr-FR" sz="2400" b="1" dirty="0" smtClean="0">
                <a:solidFill>
                  <a:schemeClr val="bg2"/>
                </a:solidFill>
              </a:rPr>
              <a:t> Liaison sans fil (Wireless) </a:t>
            </a:r>
          </a:p>
          <a:p>
            <a:endParaRPr lang="fr-FR" sz="2400" b="1" dirty="0">
              <a:solidFill>
                <a:schemeClr val="bg2"/>
              </a:solidFill>
            </a:endParaRPr>
          </a:p>
        </p:txBody>
      </p:sp>
      <p:pic>
        <p:nvPicPr>
          <p:cNvPr id="58370" name="Picture 2" descr="https://software.intel.com/sites/default/files/nfc_android_fig01.jpg"/>
          <p:cNvPicPr>
            <a:picLocks noChangeAspect="1" noChangeArrowheads="1"/>
          </p:cNvPicPr>
          <p:nvPr/>
        </p:nvPicPr>
        <p:blipFill>
          <a:blip r:embed="rId3"/>
          <a:srcRect/>
          <a:stretch>
            <a:fillRect/>
          </a:stretch>
        </p:blipFill>
        <p:spPr bwMode="auto">
          <a:xfrm>
            <a:off x="-29991" y="1493425"/>
            <a:ext cx="8850463" cy="4827906"/>
          </a:xfrm>
          <a:prstGeom prst="rect">
            <a:avLst/>
          </a:prstGeom>
          <a:noFill/>
        </p:spPr>
      </p:pic>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45</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4128566" cy="830997"/>
          </a:xfrm>
          <a:prstGeom prst="rect">
            <a:avLst/>
          </a:prstGeom>
        </p:spPr>
        <p:txBody>
          <a:bodyPr wrap="none">
            <a:spAutoFit/>
          </a:bodyPr>
          <a:lstStyle/>
          <a:p>
            <a:r>
              <a:rPr lang="fr-FR" sz="2400" b="1" dirty="0" smtClean="0">
                <a:solidFill>
                  <a:schemeClr val="bg2"/>
                </a:solidFill>
              </a:rPr>
              <a:t> Liaison sans fil (Wireless) </a:t>
            </a:r>
          </a:p>
          <a:p>
            <a:endParaRPr lang="fr-FR" sz="2400" b="1" dirty="0">
              <a:solidFill>
                <a:schemeClr val="bg2"/>
              </a:solidFill>
            </a:endParaRPr>
          </a:p>
        </p:txBody>
      </p:sp>
      <p:sp>
        <p:nvSpPr>
          <p:cNvPr id="15" name="Rectangle 14"/>
          <p:cNvSpPr/>
          <p:nvPr/>
        </p:nvSpPr>
        <p:spPr>
          <a:xfrm>
            <a:off x="26404" y="1324253"/>
            <a:ext cx="3866764" cy="461665"/>
          </a:xfrm>
          <a:prstGeom prst="rect">
            <a:avLst/>
          </a:prstGeom>
        </p:spPr>
        <p:txBody>
          <a:bodyPr wrap="none">
            <a:spAutoFit/>
          </a:bodyPr>
          <a:lstStyle/>
          <a:p>
            <a:pPr>
              <a:buFont typeface="Wingdings" pitchFamily="2" charset="2"/>
              <a:buChar char="§"/>
            </a:pPr>
            <a:r>
              <a:rPr lang="fr-FR" sz="2400" b="1" dirty="0" smtClean="0">
                <a:solidFill>
                  <a:schemeClr val="bg2"/>
                </a:solidFill>
              </a:rPr>
              <a:t> </a:t>
            </a:r>
            <a:r>
              <a:rPr lang="fr-FR" sz="2400" b="1" dirty="0" smtClean="0">
                <a:solidFill>
                  <a:srgbClr val="0070C0"/>
                </a:solidFill>
              </a:rPr>
              <a:t>Les réseaux cellulaires </a:t>
            </a:r>
            <a:endParaRPr lang="fr-FR" sz="2400" b="1" dirty="0">
              <a:solidFill>
                <a:srgbClr val="0070C0"/>
              </a:solidFill>
            </a:endParaRPr>
          </a:p>
        </p:txBody>
      </p:sp>
      <p:sp>
        <p:nvSpPr>
          <p:cNvPr id="17" name="Rectangle 16"/>
          <p:cNvSpPr/>
          <p:nvPr/>
        </p:nvSpPr>
        <p:spPr>
          <a:xfrm>
            <a:off x="112956" y="1909233"/>
            <a:ext cx="6168386" cy="2123658"/>
          </a:xfrm>
          <a:prstGeom prst="rect">
            <a:avLst/>
          </a:prstGeom>
        </p:spPr>
        <p:txBody>
          <a:bodyPr wrap="square">
            <a:spAutoFit/>
          </a:bodyPr>
          <a:lstStyle/>
          <a:p>
            <a:pPr algn="just">
              <a:buFont typeface="Arial" pitchFamily="34" charset="0"/>
              <a:buChar char="•"/>
            </a:pPr>
            <a:r>
              <a:rPr lang="fr-FR" sz="2200" dirty="0" smtClean="0"/>
              <a:t> les utilisateurs de </a:t>
            </a:r>
            <a:r>
              <a:rPr lang="fr-FR" sz="2200" b="1" dirty="0" smtClean="0"/>
              <a:t>terminaux mobiles sont </a:t>
            </a:r>
            <a:r>
              <a:rPr lang="fr-FR" sz="2200" dirty="0" smtClean="0"/>
              <a:t>capables de transmettre et de recevoir des informations lorsque se trouvent dans une cellule (zone radio) couverte par une ou plusieurs </a:t>
            </a:r>
            <a:r>
              <a:rPr lang="fr-FR" sz="2200" b="1" dirty="0" smtClean="0"/>
              <a:t>antennes omnidirectionnelles (BTS) </a:t>
            </a:r>
            <a:r>
              <a:rPr lang="fr-FR" sz="2200" dirty="0" smtClean="0"/>
              <a:t>situées au </a:t>
            </a:r>
            <a:r>
              <a:rPr lang="fr-FR" sz="2200" b="1" dirty="0" smtClean="0"/>
              <a:t>centre de chaque cellule</a:t>
            </a:r>
            <a:r>
              <a:rPr lang="fr-FR" sz="2200" dirty="0" smtClean="0"/>
              <a:t>, </a:t>
            </a:r>
          </a:p>
        </p:txBody>
      </p:sp>
      <p:pic>
        <p:nvPicPr>
          <p:cNvPr id="19" name="Image 18"/>
          <p:cNvPicPr/>
          <p:nvPr/>
        </p:nvPicPr>
        <p:blipFill>
          <a:blip r:embed="rId3"/>
          <a:srcRect/>
          <a:stretch>
            <a:fillRect/>
          </a:stretch>
        </p:blipFill>
        <p:spPr bwMode="auto">
          <a:xfrm>
            <a:off x="6281342" y="1882982"/>
            <a:ext cx="2862658" cy="2075184"/>
          </a:xfrm>
          <a:prstGeom prst="rect">
            <a:avLst/>
          </a:prstGeom>
          <a:noFill/>
          <a:ln w="9525">
            <a:noFill/>
            <a:miter lim="800000"/>
            <a:headEnd/>
            <a:tailEnd/>
          </a:ln>
        </p:spPr>
      </p:pic>
      <p:sp>
        <p:nvSpPr>
          <p:cNvPr id="12" name="Rectangle 11"/>
          <p:cNvSpPr/>
          <p:nvPr/>
        </p:nvSpPr>
        <p:spPr>
          <a:xfrm>
            <a:off x="91794" y="4423633"/>
            <a:ext cx="6064381" cy="1138773"/>
          </a:xfrm>
          <a:prstGeom prst="rect">
            <a:avLst/>
          </a:prstGeom>
        </p:spPr>
        <p:txBody>
          <a:bodyPr wrap="square">
            <a:spAutoFit/>
          </a:bodyPr>
          <a:lstStyle/>
          <a:p>
            <a:pPr algn="just">
              <a:buFont typeface="Arial" pitchFamily="34" charset="0"/>
              <a:buChar char="•"/>
            </a:pPr>
            <a:r>
              <a:rPr lang="fr-FR" sz="2200" dirty="0" smtClean="0"/>
              <a:t> pour se connecter, le terminal doit disposer </a:t>
            </a:r>
            <a:r>
              <a:rPr lang="fr-FR" sz="2200" dirty="0" smtClean="0"/>
              <a:t>d’une </a:t>
            </a:r>
            <a:r>
              <a:rPr lang="fr-FR" sz="2200" b="1" dirty="0" smtClean="0"/>
              <a:t>carte SIM </a:t>
            </a:r>
            <a:r>
              <a:rPr lang="fr-FR" sz="2200" dirty="0" smtClean="0"/>
              <a:t>(</a:t>
            </a:r>
            <a:r>
              <a:rPr lang="fr-FR" sz="2400" b="1" i="1" dirty="0" err="1"/>
              <a:t>S</a:t>
            </a:r>
            <a:r>
              <a:rPr lang="fr-FR" sz="2400" i="1" dirty="0" err="1"/>
              <a:t>ubscriber</a:t>
            </a:r>
            <a:r>
              <a:rPr lang="fr-FR" sz="2400" i="1" dirty="0"/>
              <a:t> </a:t>
            </a:r>
            <a:r>
              <a:rPr lang="fr-FR" sz="2400" b="1" i="1" dirty="0" err="1"/>
              <a:t>I</a:t>
            </a:r>
            <a:r>
              <a:rPr lang="fr-FR" sz="2400" i="1" dirty="0" err="1"/>
              <a:t>dentity</a:t>
            </a:r>
            <a:r>
              <a:rPr lang="fr-FR" sz="2400" i="1" dirty="0"/>
              <a:t> </a:t>
            </a:r>
            <a:r>
              <a:rPr lang="fr-FR" sz="2400" b="1" i="1" dirty="0"/>
              <a:t>M</a:t>
            </a:r>
            <a:r>
              <a:rPr lang="fr-FR" sz="2400" i="1" dirty="0"/>
              <a:t>odule</a:t>
            </a:r>
            <a:r>
              <a:rPr lang="fr-FR" sz="2200" b="1" dirty="0" smtClean="0"/>
              <a:t> </a:t>
            </a:r>
            <a:r>
              <a:rPr lang="fr-FR" sz="2200" b="1" dirty="0" err="1" smtClean="0"/>
              <a:t>card</a:t>
            </a:r>
            <a:r>
              <a:rPr lang="fr-FR" sz="2200" dirty="0" smtClean="0"/>
              <a:t>) comme une interface d’</a:t>
            </a:r>
            <a:r>
              <a:rPr lang="fr-FR" sz="2200" dirty="0" err="1" smtClean="0"/>
              <a:t>accés</a:t>
            </a:r>
            <a:r>
              <a:rPr lang="fr-FR" sz="2200" dirty="0" smtClean="0"/>
              <a:t>. </a:t>
            </a:r>
          </a:p>
        </p:txBody>
      </p:sp>
      <p:pic>
        <p:nvPicPr>
          <p:cNvPr id="2" name="Image 1"/>
          <p:cNvPicPr>
            <a:picLocks noChangeAspect="1"/>
          </p:cNvPicPr>
          <p:nvPr/>
        </p:nvPicPr>
        <p:blipFill>
          <a:blip r:embed="rId4"/>
          <a:stretch>
            <a:fillRect/>
          </a:stretch>
        </p:blipFill>
        <p:spPr>
          <a:xfrm>
            <a:off x="6444208" y="4038059"/>
            <a:ext cx="2427934" cy="2638796"/>
          </a:xfrm>
          <a:prstGeom prst="rect">
            <a:avLst/>
          </a:prstGeom>
        </p:spPr>
      </p:pic>
      <p:pic>
        <p:nvPicPr>
          <p:cNvPr id="2050" name="Picture 2" descr="Résultat de recherche d'images pour &quot;carte sim&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6711" y="5235158"/>
            <a:ext cx="1263089" cy="84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46</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4128566" cy="830997"/>
          </a:xfrm>
          <a:prstGeom prst="rect">
            <a:avLst/>
          </a:prstGeom>
        </p:spPr>
        <p:txBody>
          <a:bodyPr wrap="none">
            <a:spAutoFit/>
          </a:bodyPr>
          <a:lstStyle/>
          <a:p>
            <a:r>
              <a:rPr lang="fr-FR" sz="2400" b="1" dirty="0" smtClean="0">
                <a:solidFill>
                  <a:schemeClr val="bg2"/>
                </a:solidFill>
              </a:rPr>
              <a:t> Liaison sans fil (Wireless) </a:t>
            </a:r>
          </a:p>
          <a:p>
            <a:endParaRPr lang="fr-FR" sz="2400" b="1" dirty="0">
              <a:solidFill>
                <a:schemeClr val="bg2"/>
              </a:solidFill>
            </a:endParaRPr>
          </a:p>
        </p:txBody>
      </p:sp>
      <p:sp>
        <p:nvSpPr>
          <p:cNvPr id="15" name="Rectangle 14"/>
          <p:cNvSpPr/>
          <p:nvPr/>
        </p:nvSpPr>
        <p:spPr>
          <a:xfrm>
            <a:off x="0" y="1142984"/>
            <a:ext cx="3866764" cy="461665"/>
          </a:xfrm>
          <a:prstGeom prst="rect">
            <a:avLst/>
          </a:prstGeom>
        </p:spPr>
        <p:txBody>
          <a:bodyPr wrap="none">
            <a:spAutoFit/>
          </a:bodyPr>
          <a:lstStyle/>
          <a:p>
            <a:pPr>
              <a:buFont typeface="Wingdings" pitchFamily="2" charset="2"/>
              <a:buChar char="§"/>
            </a:pPr>
            <a:r>
              <a:rPr lang="fr-FR" sz="2400" b="1" dirty="0" smtClean="0">
                <a:solidFill>
                  <a:schemeClr val="bg2"/>
                </a:solidFill>
              </a:rPr>
              <a:t> </a:t>
            </a:r>
            <a:r>
              <a:rPr lang="fr-FR" sz="2400" b="1" dirty="0" smtClean="0">
                <a:solidFill>
                  <a:srgbClr val="0070C0"/>
                </a:solidFill>
              </a:rPr>
              <a:t>Les réseaux cellulaires </a:t>
            </a:r>
            <a:endParaRPr lang="fr-FR" sz="2400" b="1" dirty="0">
              <a:solidFill>
                <a:srgbClr val="0070C0"/>
              </a:solidFill>
            </a:endParaRPr>
          </a:p>
        </p:txBody>
      </p:sp>
      <p:sp>
        <p:nvSpPr>
          <p:cNvPr id="12" name="Rectangle 11"/>
          <p:cNvSpPr/>
          <p:nvPr/>
        </p:nvSpPr>
        <p:spPr>
          <a:xfrm>
            <a:off x="285752" y="1571612"/>
            <a:ext cx="8786842" cy="830997"/>
          </a:xfrm>
          <a:prstGeom prst="rect">
            <a:avLst/>
          </a:prstGeom>
        </p:spPr>
        <p:txBody>
          <a:bodyPr wrap="square">
            <a:spAutoFit/>
          </a:bodyPr>
          <a:lstStyle/>
          <a:p>
            <a:pPr algn="just">
              <a:buFont typeface="Arial" pitchFamily="34" charset="0"/>
              <a:buChar char="•"/>
            </a:pPr>
            <a:r>
              <a:rPr lang="fr-FR" sz="2400" dirty="0" smtClean="0"/>
              <a:t> Il existe plusieurs </a:t>
            </a:r>
            <a:r>
              <a:rPr lang="fr-FR" sz="2400" dirty="0"/>
              <a:t>types de réseau mobile </a:t>
            </a:r>
            <a:r>
              <a:rPr lang="fr-FR" sz="2400" dirty="0" smtClean="0"/>
              <a:t>(réseau cellulaire générale)</a:t>
            </a:r>
            <a:endParaRPr lang="fr-FR" sz="2400" dirty="0"/>
          </a:p>
        </p:txBody>
      </p:sp>
      <p:pic>
        <p:nvPicPr>
          <p:cNvPr id="14" name="Picture 2"/>
          <p:cNvPicPr>
            <a:picLocks noChangeAspect="1" noChangeArrowheads="1"/>
          </p:cNvPicPr>
          <p:nvPr/>
        </p:nvPicPr>
        <p:blipFill>
          <a:blip r:embed="rId3"/>
          <a:srcRect/>
          <a:stretch>
            <a:fillRect/>
          </a:stretch>
        </p:blipFill>
        <p:spPr bwMode="auto">
          <a:xfrm>
            <a:off x="1853320" y="2188294"/>
            <a:ext cx="6103056" cy="3231277"/>
          </a:xfrm>
          <a:prstGeom prst="rect">
            <a:avLst/>
          </a:prstGeom>
          <a:noFill/>
          <a:ln w="9525">
            <a:noFill/>
            <a:miter lim="800000"/>
            <a:headEnd/>
            <a:tailEnd/>
          </a:ln>
          <a:effectLst/>
        </p:spPr>
      </p:pic>
      <p:sp>
        <p:nvSpPr>
          <p:cNvPr id="16" name="Rectangle 15"/>
          <p:cNvSpPr/>
          <p:nvPr/>
        </p:nvSpPr>
        <p:spPr>
          <a:xfrm>
            <a:off x="296310" y="5419572"/>
            <a:ext cx="8805410" cy="1138773"/>
          </a:xfrm>
          <a:prstGeom prst="rect">
            <a:avLst/>
          </a:prstGeom>
        </p:spPr>
        <p:txBody>
          <a:bodyPr wrap="square">
            <a:spAutoFit/>
          </a:bodyPr>
          <a:lstStyle/>
          <a:p>
            <a:pPr marL="342900" indent="-342900">
              <a:buFont typeface="Arial" panose="020B0604020202020204" pitchFamily="34" charset="0"/>
              <a:buChar char="•"/>
            </a:pPr>
            <a:r>
              <a:rPr lang="fr-FR" sz="2400" dirty="0" smtClean="0"/>
              <a:t>Nouvelle génération</a:t>
            </a:r>
          </a:p>
          <a:p>
            <a:pPr marL="793750" indent="-342900">
              <a:buFont typeface="Wingdings" panose="05000000000000000000" pitchFamily="2" charset="2"/>
              <a:buChar char="ü"/>
            </a:pPr>
            <a:r>
              <a:rPr lang="fr-FR" sz="2400" dirty="0" smtClean="0"/>
              <a:t> </a:t>
            </a:r>
            <a:r>
              <a:rPr lang="fr-FR" b="1" dirty="0" smtClean="0"/>
              <a:t>4G</a:t>
            </a:r>
            <a:r>
              <a:rPr lang="fr-FR" dirty="0" smtClean="0"/>
              <a:t>: jusqu’à 300Mbps </a:t>
            </a:r>
            <a:endParaRPr lang="fr-FR" dirty="0"/>
          </a:p>
          <a:p>
            <a:pPr marL="793750" indent="-342900">
              <a:buFont typeface="Wingdings" panose="05000000000000000000" pitchFamily="2" charset="2"/>
              <a:buChar char="ü"/>
            </a:pPr>
            <a:r>
              <a:rPr lang="fr-FR" dirty="0" smtClean="0"/>
              <a:t> La </a:t>
            </a:r>
            <a:r>
              <a:rPr lang="fr-FR" b="1" dirty="0" smtClean="0"/>
              <a:t>5G</a:t>
            </a:r>
            <a:r>
              <a:rPr lang="fr-FR" dirty="0" smtClean="0"/>
              <a:t> commence a être déployée au Japon et France</a:t>
            </a:r>
            <a:endParaRPr lang="fr-FR" dirty="0"/>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47</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4128566" cy="830997"/>
          </a:xfrm>
          <a:prstGeom prst="rect">
            <a:avLst/>
          </a:prstGeom>
        </p:spPr>
        <p:txBody>
          <a:bodyPr wrap="none">
            <a:spAutoFit/>
          </a:bodyPr>
          <a:lstStyle/>
          <a:p>
            <a:r>
              <a:rPr lang="fr-FR" sz="2400" b="1" dirty="0" smtClean="0">
                <a:solidFill>
                  <a:schemeClr val="bg2"/>
                </a:solidFill>
              </a:rPr>
              <a:t> Liaison sans fil (Wireless) </a:t>
            </a:r>
          </a:p>
          <a:p>
            <a:endParaRPr lang="fr-FR" sz="2400" b="1" dirty="0">
              <a:solidFill>
                <a:schemeClr val="bg2"/>
              </a:solidFill>
            </a:endParaRPr>
          </a:p>
        </p:txBody>
      </p:sp>
      <p:sp>
        <p:nvSpPr>
          <p:cNvPr id="15" name="Rectangle 14"/>
          <p:cNvSpPr/>
          <p:nvPr/>
        </p:nvSpPr>
        <p:spPr>
          <a:xfrm>
            <a:off x="0" y="1324261"/>
            <a:ext cx="7694735" cy="461665"/>
          </a:xfrm>
          <a:prstGeom prst="rect">
            <a:avLst/>
          </a:prstGeom>
        </p:spPr>
        <p:txBody>
          <a:bodyPr wrap="none">
            <a:spAutoFit/>
          </a:bodyPr>
          <a:lstStyle/>
          <a:p>
            <a:pPr>
              <a:buFont typeface="Wingdings" pitchFamily="2" charset="2"/>
              <a:buChar char="§"/>
            </a:pPr>
            <a:r>
              <a:rPr lang="fr-FR" sz="2400" b="1" dirty="0" smtClean="0">
                <a:solidFill>
                  <a:schemeClr val="bg2"/>
                </a:solidFill>
              </a:rPr>
              <a:t> </a:t>
            </a:r>
            <a:r>
              <a:rPr lang="fr-FR" sz="2400" b="1" dirty="0" smtClean="0">
                <a:solidFill>
                  <a:srgbClr val="0070C0"/>
                </a:solidFill>
              </a:rPr>
              <a:t>Les réseaux </a:t>
            </a:r>
            <a:r>
              <a:rPr lang="fr-FR" sz="2400" b="1" dirty="0" smtClean="0">
                <a:solidFill>
                  <a:srgbClr val="C00000"/>
                </a:solidFill>
              </a:rPr>
              <a:t> </a:t>
            </a:r>
            <a:r>
              <a:rPr lang="fr-FR" sz="2400" b="1" dirty="0" smtClean="0">
                <a:solidFill>
                  <a:srgbClr val="0070C0"/>
                </a:solidFill>
              </a:rPr>
              <a:t>de données sans fil (</a:t>
            </a:r>
            <a:r>
              <a:rPr lang="en-US" sz="2400" b="1" dirty="0" smtClean="0">
                <a:solidFill>
                  <a:srgbClr val="0070C0"/>
                </a:solidFill>
              </a:rPr>
              <a:t>Data networks)</a:t>
            </a:r>
            <a:r>
              <a:rPr lang="fr-FR" sz="2400" b="1" dirty="0" smtClean="0">
                <a:solidFill>
                  <a:srgbClr val="0070C0"/>
                </a:solidFill>
              </a:rPr>
              <a:t> </a:t>
            </a:r>
          </a:p>
        </p:txBody>
      </p:sp>
      <p:sp>
        <p:nvSpPr>
          <p:cNvPr id="16" name="Rectangle 15"/>
          <p:cNvSpPr/>
          <p:nvPr/>
        </p:nvSpPr>
        <p:spPr>
          <a:xfrm>
            <a:off x="0" y="1845784"/>
            <a:ext cx="9144000" cy="2031325"/>
          </a:xfrm>
          <a:prstGeom prst="rect">
            <a:avLst/>
          </a:prstGeom>
        </p:spPr>
        <p:txBody>
          <a:bodyPr wrap="square">
            <a:spAutoFit/>
          </a:bodyPr>
          <a:lstStyle/>
          <a:p>
            <a:pPr algn="just">
              <a:buFont typeface="Arial" pitchFamily="34" charset="0"/>
              <a:buChar char="•"/>
            </a:pPr>
            <a:r>
              <a:rPr lang="fr-FR" sz="2200" dirty="0" smtClean="0"/>
              <a:t> les réseaux de données sans fil existent également pour fournir des </a:t>
            </a:r>
            <a:r>
              <a:rPr lang="fr-FR" sz="2200" b="1" dirty="0" smtClean="0"/>
              <a:t>services de données </a:t>
            </a:r>
            <a:r>
              <a:rPr lang="fr-FR" sz="2200" dirty="0" smtClean="0"/>
              <a:t>sans fil </a:t>
            </a:r>
          </a:p>
          <a:p>
            <a:pPr algn="just">
              <a:buFont typeface="Arial" pitchFamily="34" charset="0"/>
              <a:buChar char="•"/>
            </a:pPr>
            <a:endParaRPr lang="fr-FR" sz="1200" dirty="0" smtClean="0"/>
          </a:p>
          <a:p>
            <a:pPr algn="just">
              <a:buFont typeface="Arial" pitchFamily="34" charset="0"/>
              <a:buChar char="•"/>
            </a:pPr>
            <a:r>
              <a:rPr lang="fr-FR" sz="2200" dirty="0" smtClean="0"/>
              <a:t>Deux réseaux de données les plus importantes sont:</a:t>
            </a:r>
          </a:p>
          <a:p>
            <a:pPr algn="just"/>
            <a:r>
              <a:rPr lang="fr-FR" sz="2200" dirty="0" smtClean="0"/>
              <a:t>        - </a:t>
            </a:r>
            <a:r>
              <a:rPr lang="fr-FR" sz="2200" b="1" dirty="0" err="1" smtClean="0"/>
              <a:t>Mobitex</a:t>
            </a:r>
            <a:endParaRPr lang="fr-FR" sz="2200" b="1" dirty="0" smtClean="0"/>
          </a:p>
          <a:p>
            <a:pPr algn="just"/>
            <a:r>
              <a:rPr lang="fr-FR" sz="2200" dirty="0" smtClean="0"/>
              <a:t>        - </a:t>
            </a:r>
            <a:r>
              <a:rPr lang="fr-FR" sz="2200" b="1" dirty="0" err="1" smtClean="0"/>
              <a:t>DataTAC</a:t>
            </a:r>
            <a:endParaRPr lang="fr-FR" sz="2200" b="1" dirty="0" smtClean="0"/>
          </a:p>
        </p:txBody>
      </p:sp>
      <p:sp>
        <p:nvSpPr>
          <p:cNvPr id="17" name="Rectangle 16"/>
          <p:cNvSpPr/>
          <p:nvPr/>
        </p:nvSpPr>
        <p:spPr>
          <a:xfrm>
            <a:off x="0" y="4143380"/>
            <a:ext cx="5572132" cy="1107996"/>
          </a:xfrm>
          <a:prstGeom prst="rect">
            <a:avLst/>
          </a:prstGeom>
        </p:spPr>
        <p:txBody>
          <a:bodyPr wrap="square">
            <a:spAutoFit/>
          </a:bodyPr>
          <a:lstStyle/>
          <a:p>
            <a:pPr algn="just">
              <a:buFont typeface="Arial" pitchFamily="34" charset="0"/>
              <a:buChar char="•"/>
            </a:pPr>
            <a:r>
              <a:rPr lang="fr-FR" sz="2200" dirty="0" smtClean="0"/>
              <a:t> Les deux appareils mobiles </a:t>
            </a:r>
            <a:r>
              <a:rPr lang="fr-FR" sz="2200" b="1" dirty="0" smtClean="0"/>
              <a:t>Palm</a:t>
            </a:r>
            <a:r>
              <a:rPr lang="fr-FR" sz="2200" dirty="0" smtClean="0"/>
              <a:t> et </a:t>
            </a:r>
            <a:r>
              <a:rPr lang="fr-FR" sz="2200" b="1" dirty="0" smtClean="0"/>
              <a:t>RIM </a:t>
            </a:r>
            <a:r>
              <a:rPr lang="fr-FR" sz="2200" b="1" dirty="0" err="1" smtClean="0"/>
              <a:t>BlackBerry</a:t>
            </a:r>
            <a:r>
              <a:rPr lang="fr-FR" sz="2200" b="1" dirty="0" smtClean="0"/>
              <a:t> </a:t>
            </a:r>
            <a:r>
              <a:rPr lang="fr-FR" sz="2200" dirty="0" smtClean="0"/>
              <a:t>utilisent </a:t>
            </a:r>
            <a:r>
              <a:rPr lang="fr-FR" sz="2200" b="1" dirty="0" err="1" smtClean="0"/>
              <a:t>Mobitex</a:t>
            </a:r>
            <a:r>
              <a:rPr lang="fr-FR" sz="2200" dirty="0" smtClean="0"/>
              <a:t> en plus de plusieurs autres réseaux.</a:t>
            </a:r>
            <a:endParaRPr lang="fr-FR" sz="2200" dirty="0"/>
          </a:p>
        </p:txBody>
      </p:sp>
      <p:pic>
        <p:nvPicPr>
          <p:cNvPr id="18" name="Image 17"/>
          <p:cNvPicPr/>
          <p:nvPr/>
        </p:nvPicPr>
        <p:blipFill>
          <a:blip r:embed="rId3"/>
          <a:srcRect/>
          <a:stretch>
            <a:fillRect/>
          </a:stretch>
        </p:blipFill>
        <p:spPr bwMode="auto">
          <a:xfrm>
            <a:off x="5643538" y="3214686"/>
            <a:ext cx="3500462" cy="321471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48</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4128566" cy="830997"/>
          </a:xfrm>
          <a:prstGeom prst="rect">
            <a:avLst/>
          </a:prstGeom>
        </p:spPr>
        <p:txBody>
          <a:bodyPr wrap="none">
            <a:spAutoFit/>
          </a:bodyPr>
          <a:lstStyle/>
          <a:p>
            <a:r>
              <a:rPr lang="fr-FR" sz="2400" b="1" dirty="0" smtClean="0">
                <a:solidFill>
                  <a:schemeClr val="bg2"/>
                </a:solidFill>
              </a:rPr>
              <a:t> Liaison sans fil (Wireless) </a:t>
            </a:r>
          </a:p>
          <a:p>
            <a:endParaRPr lang="fr-FR" sz="2400" b="1" dirty="0">
              <a:solidFill>
                <a:schemeClr val="bg2"/>
              </a:solidFill>
            </a:endParaRPr>
          </a:p>
        </p:txBody>
      </p:sp>
      <p:sp>
        <p:nvSpPr>
          <p:cNvPr id="15" name="Rectangle 14"/>
          <p:cNvSpPr/>
          <p:nvPr/>
        </p:nvSpPr>
        <p:spPr>
          <a:xfrm>
            <a:off x="0" y="1324261"/>
            <a:ext cx="4184159" cy="461665"/>
          </a:xfrm>
          <a:prstGeom prst="rect">
            <a:avLst/>
          </a:prstGeom>
        </p:spPr>
        <p:txBody>
          <a:bodyPr wrap="none">
            <a:spAutoFit/>
          </a:bodyPr>
          <a:lstStyle/>
          <a:p>
            <a:pPr>
              <a:buFont typeface="Wingdings" pitchFamily="2" charset="2"/>
              <a:buChar char="§"/>
            </a:pPr>
            <a:r>
              <a:rPr lang="fr-FR" sz="2400" b="1" dirty="0" smtClean="0">
                <a:solidFill>
                  <a:srgbClr val="0070C0"/>
                </a:solidFill>
              </a:rPr>
              <a:t> La technologie Bluetooth </a:t>
            </a:r>
          </a:p>
        </p:txBody>
      </p:sp>
      <p:sp>
        <p:nvSpPr>
          <p:cNvPr id="14" name="Rectangle 13"/>
          <p:cNvSpPr/>
          <p:nvPr/>
        </p:nvSpPr>
        <p:spPr>
          <a:xfrm>
            <a:off x="214282" y="1857364"/>
            <a:ext cx="8929718" cy="3477875"/>
          </a:xfrm>
          <a:prstGeom prst="rect">
            <a:avLst/>
          </a:prstGeom>
        </p:spPr>
        <p:txBody>
          <a:bodyPr wrap="square">
            <a:spAutoFit/>
          </a:bodyPr>
          <a:lstStyle/>
          <a:p>
            <a:pPr algn="just">
              <a:buFont typeface="Arial" pitchFamily="34" charset="0"/>
              <a:buChar char="•"/>
            </a:pPr>
            <a:r>
              <a:rPr lang="fr-FR" sz="2200" dirty="0" smtClean="0"/>
              <a:t> La technologie </a:t>
            </a:r>
            <a:r>
              <a:rPr lang="fr-FR" sz="2200" b="1" dirty="0" smtClean="0"/>
              <a:t>Bluetooth</a:t>
            </a:r>
            <a:r>
              <a:rPr lang="fr-FR" sz="2200" dirty="0" smtClean="0"/>
              <a:t> permet une </a:t>
            </a:r>
            <a:r>
              <a:rPr lang="fr-FR" sz="2200" b="1" dirty="0" smtClean="0"/>
              <a:t>connexion sans fil </a:t>
            </a:r>
            <a:r>
              <a:rPr lang="fr-FR" sz="2200" dirty="0" smtClean="0"/>
              <a:t>aux différents appareils informatiques, électroniques et de télécommunications tels que les </a:t>
            </a:r>
            <a:r>
              <a:rPr lang="fr-FR" sz="2200" b="1" dirty="0" smtClean="0"/>
              <a:t>imprimantes, les téléphones cellulaires, les PDA, Tablet PC, PC portables et Smartphones</a:t>
            </a:r>
            <a:r>
              <a:rPr lang="fr-FR" sz="2200" dirty="0" smtClean="0"/>
              <a:t>.</a:t>
            </a:r>
          </a:p>
          <a:p>
            <a:pPr algn="just">
              <a:buFont typeface="Arial" pitchFamily="34" charset="0"/>
              <a:buChar char="•"/>
            </a:pPr>
            <a:endParaRPr lang="fr-FR" sz="2200" dirty="0" smtClean="0"/>
          </a:p>
          <a:p>
            <a:pPr algn="just">
              <a:buFont typeface="Arial" pitchFamily="34" charset="0"/>
              <a:buChar char="•"/>
            </a:pPr>
            <a:r>
              <a:rPr lang="fr-FR" sz="2200" dirty="0" smtClean="0"/>
              <a:t> </a:t>
            </a:r>
            <a:r>
              <a:rPr lang="fr-FR" sz="2200" b="1" dirty="0" smtClean="0"/>
              <a:t>Bluetooth</a:t>
            </a:r>
            <a:r>
              <a:rPr lang="fr-FR" sz="2200" dirty="0" smtClean="0"/>
              <a:t> est une spécification de fréquence radio pour des communications à courte portée (10 mètres).</a:t>
            </a:r>
          </a:p>
          <a:p>
            <a:pPr algn="just">
              <a:buFont typeface="Arial" pitchFamily="34" charset="0"/>
              <a:buChar char="•"/>
            </a:pPr>
            <a:endParaRPr lang="fr-FR" sz="2200" dirty="0" smtClean="0"/>
          </a:p>
          <a:p>
            <a:pPr algn="just">
              <a:buFont typeface="Arial" pitchFamily="34" charset="0"/>
              <a:buChar char="•"/>
            </a:pPr>
            <a:r>
              <a:rPr lang="fr-FR" sz="2200" dirty="0" smtClean="0"/>
              <a:t> Bluetooth utilise une technologie radio où le débit de transmission de données brutes est de 1 Mbps. </a:t>
            </a:r>
          </a:p>
        </p:txBody>
      </p:sp>
      <p:pic>
        <p:nvPicPr>
          <p:cNvPr id="19" name="Image 18"/>
          <p:cNvPicPr/>
          <p:nvPr/>
        </p:nvPicPr>
        <p:blipFill>
          <a:blip r:embed="rId3"/>
          <a:srcRect/>
          <a:stretch>
            <a:fillRect/>
          </a:stretch>
        </p:blipFill>
        <p:spPr bwMode="auto">
          <a:xfrm>
            <a:off x="928662" y="5357826"/>
            <a:ext cx="6572296" cy="992237"/>
          </a:xfrm>
          <a:prstGeom prst="rect">
            <a:avLst/>
          </a:prstGeom>
          <a:noFill/>
          <a:ln w="9525">
            <a:noFill/>
            <a:miter lim="800000"/>
            <a:headEnd/>
            <a:tailEnd/>
          </a:ln>
        </p:spPr>
      </p:pic>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49</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4128566" cy="830997"/>
          </a:xfrm>
          <a:prstGeom prst="rect">
            <a:avLst/>
          </a:prstGeom>
        </p:spPr>
        <p:txBody>
          <a:bodyPr wrap="none">
            <a:spAutoFit/>
          </a:bodyPr>
          <a:lstStyle/>
          <a:p>
            <a:r>
              <a:rPr lang="fr-FR" sz="2400" b="1" dirty="0" smtClean="0">
                <a:solidFill>
                  <a:schemeClr val="bg2"/>
                </a:solidFill>
              </a:rPr>
              <a:t> Liaison sans fil (Wireless) </a:t>
            </a:r>
          </a:p>
          <a:p>
            <a:endParaRPr lang="fr-FR" sz="2400" b="1" dirty="0">
              <a:solidFill>
                <a:schemeClr val="bg2"/>
              </a:solidFill>
            </a:endParaRPr>
          </a:p>
        </p:txBody>
      </p:sp>
      <p:sp>
        <p:nvSpPr>
          <p:cNvPr id="15" name="Rectangle 14"/>
          <p:cNvSpPr/>
          <p:nvPr/>
        </p:nvSpPr>
        <p:spPr>
          <a:xfrm>
            <a:off x="0" y="1324261"/>
            <a:ext cx="4184159" cy="461665"/>
          </a:xfrm>
          <a:prstGeom prst="rect">
            <a:avLst/>
          </a:prstGeom>
        </p:spPr>
        <p:txBody>
          <a:bodyPr wrap="none">
            <a:spAutoFit/>
          </a:bodyPr>
          <a:lstStyle/>
          <a:p>
            <a:pPr>
              <a:buFont typeface="Wingdings" pitchFamily="2" charset="2"/>
              <a:buChar char="§"/>
            </a:pPr>
            <a:r>
              <a:rPr lang="fr-FR" sz="2400" b="1" dirty="0" smtClean="0">
                <a:solidFill>
                  <a:srgbClr val="0070C0"/>
                </a:solidFill>
              </a:rPr>
              <a:t> La technologie Bluetooth </a:t>
            </a:r>
          </a:p>
        </p:txBody>
      </p:sp>
      <p:sp>
        <p:nvSpPr>
          <p:cNvPr id="12" name="Rectangle 11"/>
          <p:cNvSpPr/>
          <p:nvPr/>
        </p:nvSpPr>
        <p:spPr>
          <a:xfrm>
            <a:off x="0" y="1785926"/>
            <a:ext cx="9144000" cy="2123658"/>
          </a:xfrm>
          <a:prstGeom prst="rect">
            <a:avLst/>
          </a:prstGeom>
        </p:spPr>
        <p:txBody>
          <a:bodyPr wrap="square">
            <a:spAutoFit/>
          </a:bodyPr>
          <a:lstStyle/>
          <a:p>
            <a:pPr algn="just">
              <a:buFont typeface="Arial" pitchFamily="34" charset="0"/>
              <a:buChar char="•"/>
            </a:pPr>
            <a:r>
              <a:rPr lang="fr-FR" sz="2200" dirty="0" smtClean="0"/>
              <a:t> Un utilisateur peut former un réseau personnel (WPAN) contenant de multiples dispositifs mobiles qui communiquent les uns avec les autres en utilisant la technologie Bluetooth sans fil </a:t>
            </a:r>
          </a:p>
          <a:p>
            <a:pPr algn="just"/>
            <a:endParaRPr lang="fr-FR" dirty="0" smtClean="0"/>
          </a:p>
          <a:p>
            <a:pPr algn="just">
              <a:buFont typeface="Arial" pitchFamily="34" charset="0"/>
              <a:buChar char="•"/>
            </a:pPr>
            <a:r>
              <a:rPr lang="fr-FR" sz="2200" dirty="0" smtClean="0"/>
              <a:t> Une collection de périphériques Bluetooth connectés est appelé un             « </a:t>
            </a:r>
            <a:r>
              <a:rPr lang="fr-FR" sz="2200" b="1" dirty="0" err="1" smtClean="0"/>
              <a:t>piconet</a:t>
            </a:r>
            <a:r>
              <a:rPr lang="fr-FR" sz="2200" dirty="0" smtClean="0"/>
              <a:t> »</a:t>
            </a:r>
            <a:endParaRPr lang="fr-FR" sz="2200" dirty="0"/>
          </a:p>
        </p:txBody>
      </p:sp>
      <p:pic>
        <p:nvPicPr>
          <p:cNvPr id="16" name="Image 15"/>
          <p:cNvPicPr/>
          <p:nvPr/>
        </p:nvPicPr>
        <p:blipFill>
          <a:blip r:embed="rId3"/>
          <a:srcRect/>
          <a:stretch>
            <a:fillRect/>
          </a:stretch>
        </p:blipFill>
        <p:spPr bwMode="auto">
          <a:xfrm>
            <a:off x="3143240" y="3714752"/>
            <a:ext cx="3286148" cy="2643206"/>
          </a:xfrm>
          <a:prstGeom prst="rect">
            <a:avLst/>
          </a:prstGeom>
          <a:noFill/>
          <a:ln w="9525">
            <a:noFill/>
            <a:miter lim="800000"/>
            <a:headEnd/>
            <a:tailEnd/>
          </a:ln>
        </p:spPr>
      </p:pic>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r>
              <a:rPr lang="fr-FR" sz="3600" b="1" kern="1200" dirty="0" smtClean="0">
                <a:solidFill>
                  <a:srgbClr val="0070C0"/>
                </a:solidFill>
                <a:latin typeface="Times New Roman" pitchFamily="18" charset="0"/>
                <a:cs typeface="Times New Roman" pitchFamily="18" charset="0"/>
              </a:rPr>
              <a:t>outils de la vie quotidienne</a:t>
            </a:r>
            <a:endParaRPr lang="fr-F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5</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2" name="Picture 30" descr="question mark"/>
          <p:cNvPicPr>
            <a:picLocks noChangeAspect="1" noChangeArrowheads="1"/>
          </p:cNvPicPr>
          <p:nvPr/>
        </p:nvPicPr>
        <p:blipFill>
          <a:blip r:embed="rId3" cstate="print"/>
          <a:srcRect/>
          <a:stretch>
            <a:fillRect/>
          </a:stretch>
        </p:blipFill>
        <p:spPr bwMode="auto">
          <a:xfrm>
            <a:off x="4068734" y="1214422"/>
            <a:ext cx="669925" cy="669925"/>
          </a:xfrm>
          <a:prstGeom prst="rect">
            <a:avLst/>
          </a:prstGeom>
          <a:noFill/>
          <a:ln w="9525">
            <a:noFill/>
            <a:miter lim="800000"/>
            <a:headEnd/>
            <a:tailEnd/>
          </a:ln>
        </p:spPr>
      </p:pic>
      <p:grpSp>
        <p:nvGrpSpPr>
          <p:cNvPr id="13" name="Group 22"/>
          <p:cNvGrpSpPr>
            <a:grpSpLocks/>
          </p:cNvGrpSpPr>
          <p:nvPr/>
        </p:nvGrpSpPr>
        <p:grpSpPr bwMode="auto">
          <a:xfrm>
            <a:off x="1941484" y="1341422"/>
            <a:ext cx="1584325" cy="1152525"/>
            <a:chOff x="1429" y="1298"/>
            <a:chExt cx="998" cy="726"/>
          </a:xfrm>
        </p:grpSpPr>
        <p:pic>
          <p:nvPicPr>
            <p:cNvPr id="14" name="Picture 14" descr="macintosh"/>
            <p:cNvPicPr>
              <a:picLocks noChangeAspect="1" noChangeArrowheads="1"/>
            </p:cNvPicPr>
            <p:nvPr/>
          </p:nvPicPr>
          <p:blipFill>
            <a:blip r:embed="rId4" cstate="print"/>
            <a:srcRect/>
            <a:stretch>
              <a:fillRect/>
            </a:stretch>
          </p:blipFill>
          <p:spPr bwMode="auto">
            <a:xfrm>
              <a:off x="1429" y="1298"/>
              <a:ext cx="601" cy="490"/>
            </a:xfrm>
            <a:prstGeom prst="rect">
              <a:avLst/>
            </a:prstGeom>
            <a:noFill/>
            <a:ln w="9525">
              <a:noFill/>
              <a:miter lim="800000"/>
              <a:headEnd/>
              <a:tailEnd/>
            </a:ln>
          </p:spPr>
        </p:pic>
        <p:sp>
          <p:nvSpPr>
            <p:cNvPr id="15" name="Rectangle 16"/>
            <p:cNvSpPr>
              <a:spLocks noChangeArrowheads="1"/>
            </p:cNvSpPr>
            <p:nvPr/>
          </p:nvSpPr>
          <p:spPr bwMode="auto">
            <a:xfrm>
              <a:off x="1429" y="1797"/>
              <a:ext cx="998" cy="227"/>
            </a:xfrm>
            <a:prstGeom prst="rect">
              <a:avLst/>
            </a:prstGeom>
            <a:noFill/>
            <a:ln w="9525">
              <a:noFill/>
              <a:miter lim="800000"/>
              <a:headEnd/>
              <a:tailEnd/>
            </a:ln>
            <a:effectLst/>
          </p:spPr>
          <p:txBody>
            <a:bodyPr wrap="none" anchor="ctr"/>
            <a:lstStyle/>
            <a:p>
              <a:pPr algn="ctr"/>
              <a:r>
                <a:rPr lang="de-CH" b="1" dirty="0"/>
                <a:t>Computer</a:t>
              </a:r>
            </a:p>
          </p:txBody>
        </p:sp>
      </p:grpSp>
      <p:grpSp>
        <p:nvGrpSpPr>
          <p:cNvPr id="16" name="Group 27"/>
          <p:cNvGrpSpPr>
            <a:grpSpLocks/>
          </p:cNvGrpSpPr>
          <p:nvPr/>
        </p:nvGrpSpPr>
        <p:grpSpPr bwMode="auto">
          <a:xfrm>
            <a:off x="500034" y="3070210"/>
            <a:ext cx="1584325" cy="1223962"/>
            <a:chOff x="521" y="2387"/>
            <a:chExt cx="998" cy="771"/>
          </a:xfrm>
        </p:grpSpPr>
        <p:pic>
          <p:nvPicPr>
            <p:cNvPr id="17" name="Picture 4" descr="email"/>
            <p:cNvPicPr>
              <a:picLocks noChangeAspect="1" noChangeArrowheads="1"/>
            </p:cNvPicPr>
            <p:nvPr/>
          </p:nvPicPr>
          <p:blipFill>
            <a:blip r:embed="rId5" cstate="print"/>
            <a:srcRect/>
            <a:stretch>
              <a:fillRect/>
            </a:stretch>
          </p:blipFill>
          <p:spPr bwMode="auto">
            <a:xfrm>
              <a:off x="657" y="2387"/>
              <a:ext cx="748" cy="501"/>
            </a:xfrm>
            <a:prstGeom prst="rect">
              <a:avLst/>
            </a:prstGeom>
            <a:noFill/>
            <a:ln>
              <a:noFill/>
            </a:ln>
            <a:effectLst/>
          </p:spPr>
        </p:pic>
        <p:sp>
          <p:nvSpPr>
            <p:cNvPr id="18" name="Rectangle 17"/>
            <p:cNvSpPr>
              <a:spLocks noChangeArrowheads="1"/>
            </p:cNvSpPr>
            <p:nvPr/>
          </p:nvSpPr>
          <p:spPr bwMode="auto">
            <a:xfrm>
              <a:off x="521" y="2931"/>
              <a:ext cx="998" cy="227"/>
            </a:xfrm>
            <a:prstGeom prst="rect">
              <a:avLst/>
            </a:prstGeom>
            <a:noFill/>
            <a:ln w="9525">
              <a:noFill/>
              <a:miter lim="800000"/>
              <a:headEnd/>
              <a:tailEnd/>
            </a:ln>
            <a:effectLst/>
          </p:spPr>
          <p:txBody>
            <a:bodyPr wrap="none" anchor="ctr"/>
            <a:lstStyle/>
            <a:p>
              <a:pPr algn="ctr"/>
              <a:r>
                <a:rPr lang="de-CH" b="1" dirty="0"/>
                <a:t>Email</a:t>
              </a:r>
            </a:p>
          </p:txBody>
        </p:sp>
      </p:grpSp>
      <p:grpSp>
        <p:nvGrpSpPr>
          <p:cNvPr id="19" name="Group 23"/>
          <p:cNvGrpSpPr>
            <a:grpSpLocks/>
          </p:cNvGrpSpPr>
          <p:nvPr/>
        </p:nvGrpSpPr>
        <p:grpSpPr bwMode="auto">
          <a:xfrm>
            <a:off x="5384771" y="1557322"/>
            <a:ext cx="1584325" cy="1152525"/>
            <a:chOff x="3598" y="1434"/>
            <a:chExt cx="998" cy="726"/>
          </a:xfrm>
        </p:grpSpPr>
        <p:pic>
          <p:nvPicPr>
            <p:cNvPr id="23" name="Picture 6" descr="fax"/>
            <p:cNvPicPr>
              <a:picLocks noChangeAspect="1" noChangeArrowheads="1"/>
            </p:cNvPicPr>
            <p:nvPr/>
          </p:nvPicPr>
          <p:blipFill>
            <a:blip r:embed="rId6" cstate="print"/>
            <a:srcRect/>
            <a:stretch>
              <a:fillRect/>
            </a:stretch>
          </p:blipFill>
          <p:spPr bwMode="auto">
            <a:xfrm>
              <a:off x="3878" y="1434"/>
              <a:ext cx="481" cy="467"/>
            </a:xfrm>
            <a:prstGeom prst="rect">
              <a:avLst/>
            </a:prstGeom>
            <a:noFill/>
            <a:ln w="9525">
              <a:noFill/>
              <a:miter lim="800000"/>
              <a:headEnd/>
              <a:tailEnd/>
            </a:ln>
          </p:spPr>
        </p:pic>
        <p:sp>
          <p:nvSpPr>
            <p:cNvPr id="24" name="Rectangle 18"/>
            <p:cNvSpPr>
              <a:spLocks noChangeArrowheads="1"/>
            </p:cNvSpPr>
            <p:nvPr/>
          </p:nvSpPr>
          <p:spPr bwMode="auto">
            <a:xfrm>
              <a:off x="3598" y="1933"/>
              <a:ext cx="998" cy="227"/>
            </a:xfrm>
            <a:prstGeom prst="rect">
              <a:avLst/>
            </a:prstGeom>
            <a:noFill/>
            <a:ln w="9525">
              <a:noFill/>
              <a:miter lim="800000"/>
              <a:headEnd/>
              <a:tailEnd/>
            </a:ln>
            <a:effectLst/>
          </p:spPr>
          <p:txBody>
            <a:bodyPr wrap="none" anchor="ctr"/>
            <a:lstStyle/>
            <a:p>
              <a:pPr algn="ctr"/>
              <a:r>
                <a:rPr lang="de-CH" b="1" dirty="0"/>
                <a:t>Fax</a:t>
              </a:r>
            </a:p>
          </p:txBody>
        </p:sp>
      </p:grpSp>
      <p:grpSp>
        <p:nvGrpSpPr>
          <p:cNvPr id="25" name="Group 24"/>
          <p:cNvGrpSpPr>
            <a:grpSpLocks/>
          </p:cNvGrpSpPr>
          <p:nvPr/>
        </p:nvGrpSpPr>
        <p:grpSpPr bwMode="auto">
          <a:xfrm>
            <a:off x="6476971" y="2636822"/>
            <a:ext cx="1584325" cy="1152525"/>
            <a:chOff x="4286" y="2432"/>
            <a:chExt cx="998" cy="726"/>
          </a:xfrm>
        </p:grpSpPr>
        <p:pic>
          <p:nvPicPr>
            <p:cNvPr id="26" name="Picture 10" descr="OldRadio"/>
            <p:cNvPicPr>
              <a:picLocks noChangeAspect="1" noChangeArrowheads="1"/>
            </p:cNvPicPr>
            <p:nvPr/>
          </p:nvPicPr>
          <p:blipFill>
            <a:blip r:embed="rId7" cstate="print"/>
            <a:srcRect/>
            <a:stretch>
              <a:fillRect/>
            </a:stretch>
          </p:blipFill>
          <p:spPr bwMode="auto">
            <a:xfrm>
              <a:off x="4513" y="2432"/>
              <a:ext cx="553" cy="414"/>
            </a:xfrm>
            <a:prstGeom prst="rect">
              <a:avLst/>
            </a:prstGeom>
            <a:noFill/>
            <a:ln w="9525">
              <a:noFill/>
              <a:miter lim="800000"/>
              <a:headEnd/>
              <a:tailEnd/>
            </a:ln>
          </p:spPr>
        </p:pic>
        <p:sp>
          <p:nvSpPr>
            <p:cNvPr id="27" name="Rectangle 19"/>
            <p:cNvSpPr>
              <a:spLocks noChangeArrowheads="1"/>
            </p:cNvSpPr>
            <p:nvPr/>
          </p:nvSpPr>
          <p:spPr bwMode="auto">
            <a:xfrm>
              <a:off x="4286" y="2931"/>
              <a:ext cx="998" cy="227"/>
            </a:xfrm>
            <a:prstGeom prst="rect">
              <a:avLst/>
            </a:prstGeom>
            <a:noFill/>
            <a:ln w="9525">
              <a:noFill/>
              <a:miter lim="800000"/>
              <a:headEnd/>
              <a:tailEnd/>
            </a:ln>
            <a:effectLst/>
          </p:spPr>
          <p:txBody>
            <a:bodyPr wrap="none" anchor="ctr"/>
            <a:lstStyle/>
            <a:p>
              <a:pPr algn="ctr"/>
              <a:r>
                <a:rPr lang="de-CH" b="1" dirty="0"/>
                <a:t>Radio</a:t>
              </a:r>
            </a:p>
          </p:txBody>
        </p:sp>
      </p:grpSp>
      <p:grpSp>
        <p:nvGrpSpPr>
          <p:cNvPr id="28" name="Group 25"/>
          <p:cNvGrpSpPr>
            <a:grpSpLocks/>
          </p:cNvGrpSpPr>
          <p:nvPr/>
        </p:nvGrpSpPr>
        <p:grpSpPr bwMode="auto">
          <a:xfrm>
            <a:off x="6548409" y="3983022"/>
            <a:ext cx="1584325" cy="1390650"/>
            <a:chOff x="3285" y="3249"/>
            <a:chExt cx="998" cy="876"/>
          </a:xfrm>
        </p:grpSpPr>
        <p:pic>
          <p:nvPicPr>
            <p:cNvPr id="29" name="Picture 12" descr="music"/>
            <p:cNvPicPr>
              <a:picLocks noChangeAspect="1" noChangeArrowheads="1"/>
            </p:cNvPicPr>
            <p:nvPr/>
          </p:nvPicPr>
          <p:blipFill>
            <a:blip r:embed="rId8"/>
            <a:srcRect/>
            <a:stretch>
              <a:fillRect/>
            </a:stretch>
          </p:blipFill>
          <p:spPr bwMode="auto">
            <a:xfrm>
              <a:off x="3515" y="3249"/>
              <a:ext cx="499" cy="630"/>
            </a:xfrm>
            <a:prstGeom prst="rect">
              <a:avLst/>
            </a:prstGeom>
            <a:noFill/>
            <a:ln w="9525">
              <a:noFill/>
              <a:miter lim="800000"/>
              <a:headEnd/>
              <a:tailEnd/>
            </a:ln>
          </p:spPr>
        </p:pic>
        <p:sp>
          <p:nvSpPr>
            <p:cNvPr id="30" name="Rectangle 20"/>
            <p:cNvSpPr>
              <a:spLocks noChangeArrowheads="1"/>
            </p:cNvSpPr>
            <p:nvPr/>
          </p:nvSpPr>
          <p:spPr bwMode="auto">
            <a:xfrm>
              <a:off x="3285" y="3898"/>
              <a:ext cx="998" cy="227"/>
            </a:xfrm>
            <a:prstGeom prst="rect">
              <a:avLst/>
            </a:prstGeom>
            <a:noFill/>
            <a:ln w="9525">
              <a:noFill/>
              <a:miter lim="800000"/>
              <a:headEnd/>
              <a:tailEnd/>
            </a:ln>
            <a:effectLst/>
          </p:spPr>
          <p:txBody>
            <a:bodyPr wrap="none" anchor="ctr"/>
            <a:lstStyle/>
            <a:p>
              <a:pPr algn="ctr"/>
              <a:r>
                <a:rPr lang="de-CH" b="1" dirty="0"/>
                <a:t>Music </a:t>
              </a:r>
              <a:r>
                <a:rPr lang="de-CH" b="1" dirty="0" err="1"/>
                <a:t>player</a:t>
              </a:r>
              <a:endParaRPr lang="de-CH" b="1" dirty="0"/>
            </a:p>
          </p:txBody>
        </p:sp>
      </p:grpSp>
      <p:grpSp>
        <p:nvGrpSpPr>
          <p:cNvPr id="31" name="Group 26"/>
          <p:cNvGrpSpPr>
            <a:grpSpLocks/>
          </p:cNvGrpSpPr>
          <p:nvPr/>
        </p:nvGrpSpPr>
        <p:grpSpPr bwMode="auto">
          <a:xfrm>
            <a:off x="1581121" y="4510072"/>
            <a:ext cx="1584325" cy="1368425"/>
            <a:chOff x="1540" y="3294"/>
            <a:chExt cx="998" cy="862"/>
          </a:xfrm>
        </p:grpSpPr>
        <p:pic>
          <p:nvPicPr>
            <p:cNvPr id="32" name="Picture 8" descr="bar chart-fr"/>
            <p:cNvPicPr>
              <a:picLocks noChangeAspect="1" noChangeArrowheads="1"/>
            </p:cNvPicPr>
            <p:nvPr/>
          </p:nvPicPr>
          <p:blipFill>
            <a:blip r:embed="rId9" cstate="print"/>
            <a:srcRect/>
            <a:stretch>
              <a:fillRect/>
            </a:stretch>
          </p:blipFill>
          <p:spPr bwMode="auto">
            <a:xfrm>
              <a:off x="1701" y="3294"/>
              <a:ext cx="721" cy="553"/>
            </a:xfrm>
            <a:prstGeom prst="rect">
              <a:avLst/>
            </a:prstGeom>
            <a:noFill/>
            <a:ln w="9525">
              <a:noFill/>
              <a:miter lim="800000"/>
              <a:headEnd/>
              <a:tailEnd/>
            </a:ln>
          </p:spPr>
        </p:pic>
        <p:sp>
          <p:nvSpPr>
            <p:cNvPr id="33" name="Rectangle 21"/>
            <p:cNvSpPr>
              <a:spLocks noChangeArrowheads="1"/>
            </p:cNvSpPr>
            <p:nvPr/>
          </p:nvSpPr>
          <p:spPr bwMode="auto">
            <a:xfrm>
              <a:off x="1540" y="3929"/>
              <a:ext cx="998" cy="227"/>
            </a:xfrm>
            <a:prstGeom prst="rect">
              <a:avLst/>
            </a:prstGeom>
            <a:noFill/>
            <a:ln w="9525">
              <a:noFill/>
              <a:miter lim="800000"/>
              <a:headEnd/>
              <a:tailEnd/>
            </a:ln>
            <a:effectLst/>
          </p:spPr>
          <p:txBody>
            <a:bodyPr wrap="none" anchor="ctr"/>
            <a:lstStyle/>
            <a:p>
              <a:pPr algn="ctr"/>
              <a:r>
                <a:rPr lang="de-CH" b="1" dirty="0"/>
                <a:t>Word </a:t>
              </a:r>
              <a:r>
                <a:rPr lang="de-CH" b="1" dirty="0" err="1"/>
                <a:t>processor</a:t>
              </a:r>
              <a:endParaRPr lang="de-CH" b="1" dirty="0"/>
            </a:p>
          </p:txBody>
        </p:sp>
      </p:grpSp>
      <p:pic>
        <p:nvPicPr>
          <p:cNvPr id="34" name="Picture 28" descr="question"/>
          <p:cNvPicPr>
            <a:picLocks noChangeAspect="1" noChangeArrowheads="1"/>
          </p:cNvPicPr>
          <p:nvPr/>
        </p:nvPicPr>
        <p:blipFill>
          <a:blip r:embed="rId10"/>
          <a:srcRect/>
          <a:stretch>
            <a:fillRect/>
          </a:stretch>
        </p:blipFill>
        <p:spPr bwMode="auto">
          <a:xfrm>
            <a:off x="3381346" y="1846247"/>
            <a:ext cx="2008188" cy="2862263"/>
          </a:xfrm>
          <a:prstGeom prst="rect">
            <a:avLst/>
          </a:prstGeom>
          <a:noFill/>
          <a:ln w="9525">
            <a:noFill/>
            <a:miter lim="800000"/>
            <a:headEnd/>
            <a:tailEnd/>
          </a:ln>
        </p:spPr>
      </p:pic>
      <p:grpSp>
        <p:nvGrpSpPr>
          <p:cNvPr id="35" name="Group 35"/>
          <p:cNvGrpSpPr>
            <a:grpSpLocks/>
          </p:cNvGrpSpPr>
          <p:nvPr/>
        </p:nvGrpSpPr>
        <p:grpSpPr bwMode="auto">
          <a:xfrm>
            <a:off x="3884584" y="4797410"/>
            <a:ext cx="1803400" cy="1225550"/>
            <a:chOff x="2653" y="3475"/>
            <a:chExt cx="1136" cy="772"/>
          </a:xfrm>
        </p:grpSpPr>
        <p:pic>
          <p:nvPicPr>
            <p:cNvPr id="36" name="Picture 32" descr="credit_card_layout4"/>
            <p:cNvPicPr>
              <a:picLocks noChangeAspect="1" noChangeArrowheads="1"/>
            </p:cNvPicPr>
            <p:nvPr/>
          </p:nvPicPr>
          <p:blipFill>
            <a:blip r:embed="rId11"/>
            <a:srcRect/>
            <a:stretch>
              <a:fillRect/>
            </a:stretch>
          </p:blipFill>
          <p:spPr bwMode="auto">
            <a:xfrm>
              <a:off x="3107" y="3475"/>
              <a:ext cx="682" cy="622"/>
            </a:xfrm>
            <a:prstGeom prst="rect">
              <a:avLst/>
            </a:prstGeom>
            <a:noFill/>
            <a:ln w="9525">
              <a:noFill/>
              <a:miter lim="800000"/>
              <a:headEnd/>
              <a:tailEnd/>
            </a:ln>
          </p:spPr>
        </p:pic>
        <p:sp>
          <p:nvSpPr>
            <p:cNvPr id="37" name="Rectangle 34"/>
            <p:cNvSpPr>
              <a:spLocks noChangeArrowheads="1"/>
            </p:cNvSpPr>
            <p:nvPr/>
          </p:nvSpPr>
          <p:spPr bwMode="auto">
            <a:xfrm>
              <a:off x="2653" y="3974"/>
              <a:ext cx="862" cy="273"/>
            </a:xfrm>
            <a:prstGeom prst="rect">
              <a:avLst/>
            </a:prstGeom>
            <a:noFill/>
            <a:ln w="9525">
              <a:noFill/>
              <a:miter lim="800000"/>
              <a:headEnd/>
              <a:tailEnd/>
            </a:ln>
            <a:effectLst/>
          </p:spPr>
          <p:txBody>
            <a:bodyPr wrap="none" anchor="ctr"/>
            <a:lstStyle/>
            <a:p>
              <a:pPr algn="ctr"/>
              <a:r>
                <a:rPr lang="de-CH" b="1" dirty="0" err="1"/>
                <a:t>Credit</a:t>
              </a:r>
              <a:r>
                <a:rPr lang="de-CH" b="1" dirty="0"/>
                <a:t> </a:t>
              </a:r>
              <a:r>
                <a:rPr lang="de-CH" b="1" dirty="0" err="1"/>
                <a:t>cards</a:t>
              </a:r>
              <a:endParaRPr lang="de-CH"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50</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4128566" cy="830997"/>
          </a:xfrm>
          <a:prstGeom prst="rect">
            <a:avLst/>
          </a:prstGeom>
        </p:spPr>
        <p:txBody>
          <a:bodyPr wrap="none">
            <a:spAutoFit/>
          </a:bodyPr>
          <a:lstStyle/>
          <a:p>
            <a:r>
              <a:rPr lang="fr-FR" sz="2400" b="1" dirty="0" smtClean="0">
                <a:solidFill>
                  <a:schemeClr val="bg2"/>
                </a:solidFill>
              </a:rPr>
              <a:t> Liaison sans fil (Wireless) </a:t>
            </a:r>
          </a:p>
          <a:p>
            <a:endParaRPr lang="fr-FR" sz="2400" b="1" dirty="0">
              <a:solidFill>
                <a:schemeClr val="bg2"/>
              </a:solidFill>
            </a:endParaRPr>
          </a:p>
        </p:txBody>
      </p:sp>
      <p:sp>
        <p:nvSpPr>
          <p:cNvPr id="15" name="Rectangle 14"/>
          <p:cNvSpPr/>
          <p:nvPr/>
        </p:nvSpPr>
        <p:spPr>
          <a:xfrm>
            <a:off x="0" y="1324261"/>
            <a:ext cx="4545347" cy="461665"/>
          </a:xfrm>
          <a:prstGeom prst="rect">
            <a:avLst/>
          </a:prstGeom>
        </p:spPr>
        <p:txBody>
          <a:bodyPr wrap="none">
            <a:spAutoFit/>
          </a:bodyPr>
          <a:lstStyle/>
          <a:p>
            <a:pPr>
              <a:buFont typeface="Wingdings" pitchFamily="2" charset="2"/>
              <a:buChar char="§"/>
            </a:pPr>
            <a:r>
              <a:rPr lang="fr-FR" sz="2400" b="1" dirty="0" smtClean="0">
                <a:solidFill>
                  <a:srgbClr val="0070C0"/>
                </a:solidFill>
              </a:rPr>
              <a:t>  LAN sans fil (</a:t>
            </a:r>
            <a:r>
              <a:rPr lang="en-US" sz="2400" b="1" dirty="0" smtClean="0">
                <a:solidFill>
                  <a:srgbClr val="0070C0"/>
                </a:solidFill>
              </a:rPr>
              <a:t>Wireless LAN)</a:t>
            </a:r>
            <a:endParaRPr lang="fr-FR" sz="2400" b="1" dirty="0" smtClean="0">
              <a:solidFill>
                <a:srgbClr val="0070C0"/>
              </a:solidFill>
            </a:endParaRPr>
          </a:p>
        </p:txBody>
      </p:sp>
      <p:sp>
        <p:nvSpPr>
          <p:cNvPr id="14" name="Rectangle 13"/>
          <p:cNvSpPr/>
          <p:nvPr/>
        </p:nvSpPr>
        <p:spPr>
          <a:xfrm>
            <a:off x="0" y="1857364"/>
            <a:ext cx="9144000" cy="3477875"/>
          </a:xfrm>
          <a:prstGeom prst="rect">
            <a:avLst/>
          </a:prstGeom>
        </p:spPr>
        <p:txBody>
          <a:bodyPr wrap="square">
            <a:spAutoFit/>
          </a:bodyPr>
          <a:lstStyle/>
          <a:p>
            <a:pPr algn="just">
              <a:buFont typeface="Arial" pitchFamily="34" charset="0"/>
              <a:buChar char="•"/>
            </a:pPr>
            <a:r>
              <a:rPr lang="fr-FR" sz="2200" dirty="0" smtClean="0"/>
              <a:t>  est un réseau local qui utilise la </a:t>
            </a:r>
            <a:r>
              <a:rPr lang="fr-FR" sz="2200" b="1" dirty="0" smtClean="0"/>
              <a:t>technologie sans fil </a:t>
            </a:r>
            <a:r>
              <a:rPr lang="fr-FR" sz="2200" dirty="0" smtClean="0"/>
              <a:t>pour communiquer avec les appareils mobiles. </a:t>
            </a:r>
          </a:p>
          <a:p>
            <a:pPr algn="just"/>
            <a:endParaRPr lang="fr-FR" sz="2200" dirty="0" smtClean="0"/>
          </a:p>
          <a:p>
            <a:pPr algn="just">
              <a:buFont typeface="Arial" pitchFamily="34" charset="0"/>
              <a:buChar char="•"/>
            </a:pPr>
            <a:r>
              <a:rPr lang="fr-FR" sz="2200" dirty="0" smtClean="0"/>
              <a:t> Les réseaux sans fil sont souvent mis en place dans les bureaux des entreprises pour permettre aux utilisateurs de se déplacer dans tout le bâtiment tout en conservant une connexion réseau. </a:t>
            </a:r>
          </a:p>
          <a:p>
            <a:pPr algn="just"/>
            <a:endParaRPr lang="fr-FR" sz="2200" dirty="0" smtClean="0"/>
          </a:p>
          <a:p>
            <a:pPr algn="just">
              <a:buFont typeface="Arial" pitchFamily="34" charset="0"/>
              <a:buChar char="•"/>
            </a:pPr>
            <a:r>
              <a:rPr lang="fr-FR" sz="2200" dirty="0" smtClean="0"/>
              <a:t> Une </a:t>
            </a:r>
            <a:r>
              <a:rPr lang="fr-FR" sz="2200" b="1" dirty="0" smtClean="0"/>
              <a:t>carte LAN sans fil </a:t>
            </a:r>
            <a:r>
              <a:rPr lang="fr-FR" sz="2200" dirty="0" smtClean="0"/>
              <a:t>peut être insérée dans un appareil mobile (par exemple un PC portable), qui permet une connectivité sans fil à un réseau.</a:t>
            </a:r>
            <a:endParaRPr lang="fr-FR" sz="2200" dirty="0"/>
          </a:p>
        </p:txBody>
      </p:sp>
      <p:sp>
        <p:nvSpPr>
          <p:cNvPr id="17" name="Rectangle 16"/>
          <p:cNvSpPr/>
          <p:nvPr/>
        </p:nvSpPr>
        <p:spPr>
          <a:xfrm>
            <a:off x="428596" y="5500702"/>
            <a:ext cx="8429684" cy="8309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fr-FR" sz="2400" dirty="0" smtClean="0">
                <a:solidFill>
                  <a:schemeClr val="tx1"/>
                </a:solidFill>
              </a:rPr>
              <a:t>La norme 802.11b ou </a:t>
            </a:r>
            <a:r>
              <a:rPr lang="fr-FR" sz="2400" dirty="0" err="1" smtClean="0">
                <a:solidFill>
                  <a:schemeClr val="tx1"/>
                </a:solidFill>
              </a:rPr>
              <a:t>Wi-Fi</a:t>
            </a:r>
            <a:r>
              <a:rPr lang="fr-FR" sz="2400" dirty="0" smtClean="0">
                <a:solidFill>
                  <a:schemeClr val="tx1"/>
                </a:solidFill>
              </a:rPr>
              <a:t> (Wireless </a:t>
            </a:r>
            <a:r>
              <a:rPr lang="fr-FR" sz="2400" dirty="0" err="1" smtClean="0">
                <a:solidFill>
                  <a:schemeClr val="tx1"/>
                </a:solidFill>
              </a:rPr>
              <a:t>Fidelity</a:t>
            </a:r>
            <a:r>
              <a:rPr lang="fr-FR" sz="2400" dirty="0" smtClean="0">
                <a:solidFill>
                  <a:schemeClr val="tx1"/>
                </a:solidFill>
              </a:rPr>
              <a:t>) est                           le standard le plus utilisé </a:t>
            </a:r>
            <a:endParaRPr lang="fr-FR" sz="2400" dirty="0">
              <a:solidFill>
                <a:schemeClr val="tx1"/>
              </a:solidFill>
            </a:endParaRPr>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51</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4128566" cy="830997"/>
          </a:xfrm>
          <a:prstGeom prst="rect">
            <a:avLst/>
          </a:prstGeom>
        </p:spPr>
        <p:txBody>
          <a:bodyPr wrap="none">
            <a:spAutoFit/>
          </a:bodyPr>
          <a:lstStyle/>
          <a:p>
            <a:r>
              <a:rPr lang="fr-FR" sz="2400" b="1" dirty="0" smtClean="0">
                <a:solidFill>
                  <a:schemeClr val="bg2"/>
                </a:solidFill>
              </a:rPr>
              <a:t> Liaison sans fil (Wireless) </a:t>
            </a:r>
          </a:p>
          <a:p>
            <a:endParaRPr lang="fr-FR" sz="2400" b="1" dirty="0">
              <a:solidFill>
                <a:schemeClr val="bg2"/>
              </a:solidFill>
            </a:endParaRPr>
          </a:p>
        </p:txBody>
      </p:sp>
      <p:sp>
        <p:nvSpPr>
          <p:cNvPr id="15" name="Rectangle 14"/>
          <p:cNvSpPr/>
          <p:nvPr/>
        </p:nvSpPr>
        <p:spPr>
          <a:xfrm>
            <a:off x="0" y="1196752"/>
            <a:ext cx="1128835" cy="461665"/>
          </a:xfrm>
          <a:prstGeom prst="rect">
            <a:avLst/>
          </a:prstGeom>
        </p:spPr>
        <p:txBody>
          <a:bodyPr wrap="none">
            <a:spAutoFit/>
          </a:bodyPr>
          <a:lstStyle/>
          <a:p>
            <a:pPr>
              <a:buFont typeface="Wingdings" pitchFamily="2" charset="2"/>
              <a:buChar char="§"/>
            </a:pPr>
            <a:r>
              <a:rPr lang="fr-FR" sz="2400" b="1" dirty="0" smtClean="0">
                <a:solidFill>
                  <a:srgbClr val="0070C0"/>
                </a:solidFill>
              </a:rPr>
              <a:t>  NFC</a:t>
            </a:r>
          </a:p>
        </p:txBody>
      </p:sp>
      <p:pic>
        <p:nvPicPr>
          <p:cNvPr id="2050" name="Picture 2" descr="Résultat de recherche d'images pour &quot;application NFC&quot;"/>
          <p:cNvPicPr>
            <a:picLocks noChangeAspect="1" noChangeArrowheads="1"/>
          </p:cNvPicPr>
          <p:nvPr/>
        </p:nvPicPr>
        <p:blipFill>
          <a:blip r:embed="rId3"/>
          <a:srcRect/>
          <a:stretch>
            <a:fillRect/>
          </a:stretch>
        </p:blipFill>
        <p:spPr bwMode="auto">
          <a:xfrm>
            <a:off x="4632863" y="3033693"/>
            <a:ext cx="4417162" cy="3491651"/>
          </a:xfrm>
          <a:prstGeom prst="rect">
            <a:avLst/>
          </a:prstGeom>
          <a:noFill/>
        </p:spPr>
      </p:pic>
      <p:pic>
        <p:nvPicPr>
          <p:cNvPr id="2052" name="Picture 4" descr="Résultat de recherche d'images pour &quot;application NFC&quot;"/>
          <p:cNvPicPr>
            <a:picLocks noChangeAspect="1" noChangeArrowheads="1"/>
          </p:cNvPicPr>
          <p:nvPr/>
        </p:nvPicPr>
        <p:blipFill>
          <a:blip r:embed="rId4"/>
          <a:srcRect/>
          <a:stretch>
            <a:fillRect/>
          </a:stretch>
        </p:blipFill>
        <p:spPr bwMode="auto">
          <a:xfrm>
            <a:off x="107504" y="3135564"/>
            <a:ext cx="4821686" cy="3317772"/>
          </a:xfrm>
          <a:prstGeom prst="rect">
            <a:avLst/>
          </a:prstGeom>
          <a:noFill/>
        </p:spPr>
      </p:pic>
      <p:sp>
        <p:nvSpPr>
          <p:cNvPr id="3" name="Rectangle 2"/>
          <p:cNvSpPr/>
          <p:nvPr/>
        </p:nvSpPr>
        <p:spPr>
          <a:xfrm>
            <a:off x="107504" y="1632356"/>
            <a:ext cx="8950252" cy="1323439"/>
          </a:xfrm>
          <a:prstGeom prst="rect">
            <a:avLst/>
          </a:prstGeom>
        </p:spPr>
        <p:txBody>
          <a:bodyPr wrap="square">
            <a:spAutoFit/>
          </a:bodyPr>
          <a:lstStyle/>
          <a:p>
            <a:pPr algn="just"/>
            <a:r>
              <a:rPr lang="fr-FR" sz="2000" dirty="0"/>
              <a:t>communication en </a:t>
            </a:r>
            <a:r>
              <a:rPr lang="fr-FR" sz="2000" b="1" dirty="0"/>
              <a:t>champ proche </a:t>
            </a:r>
            <a:r>
              <a:rPr lang="fr-FR" sz="2000" dirty="0" smtClean="0"/>
              <a:t>ou </a:t>
            </a:r>
            <a:r>
              <a:rPr lang="fr-FR" sz="2000" b="1" dirty="0" smtClean="0"/>
              <a:t>sans contact</a:t>
            </a:r>
            <a:r>
              <a:rPr lang="fr-FR" sz="2000" dirty="0" smtClean="0"/>
              <a:t>: technologie </a:t>
            </a:r>
            <a:r>
              <a:rPr lang="fr-FR" sz="2000" dirty="0"/>
              <a:t>de communication </a:t>
            </a:r>
            <a:r>
              <a:rPr lang="fr-FR" sz="2000" b="1" dirty="0"/>
              <a:t>sans fil </a:t>
            </a:r>
            <a:r>
              <a:rPr lang="fr-FR" sz="2000" dirty="0"/>
              <a:t>à </a:t>
            </a:r>
            <a:r>
              <a:rPr lang="fr-FR" sz="2000" b="1" dirty="0"/>
              <a:t>courte portée </a:t>
            </a:r>
            <a:r>
              <a:rPr lang="fr-FR" sz="2000" dirty="0"/>
              <a:t>et à </a:t>
            </a:r>
            <a:r>
              <a:rPr lang="fr-FR" sz="2000" b="1" dirty="0"/>
              <a:t>haute fréquence</a:t>
            </a:r>
            <a:r>
              <a:rPr lang="fr-FR" sz="2000" dirty="0"/>
              <a:t>, permettant l'échange d'informations entre des périphériques jusqu'à une distance d'environ </a:t>
            </a:r>
            <a:r>
              <a:rPr lang="fr-FR" sz="2000" b="1" dirty="0"/>
              <a:t>10 cm </a:t>
            </a:r>
            <a:r>
              <a:rPr lang="fr-FR" sz="2000" dirty="0"/>
              <a:t>dans le cas général</a:t>
            </a:r>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52</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4128566" cy="830997"/>
          </a:xfrm>
          <a:prstGeom prst="rect">
            <a:avLst/>
          </a:prstGeom>
        </p:spPr>
        <p:txBody>
          <a:bodyPr wrap="none">
            <a:spAutoFit/>
          </a:bodyPr>
          <a:lstStyle/>
          <a:p>
            <a:r>
              <a:rPr lang="fr-FR" sz="2400" b="1" dirty="0" smtClean="0">
                <a:solidFill>
                  <a:schemeClr val="bg2"/>
                </a:solidFill>
              </a:rPr>
              <a:t> Liaison sans fil (Wireless) </a:t>
            </a:r>
          </a:p>
          <a:p>
            <a:endParaRPr lang="fr-FR" sz="2400" b="1" dirty="0">
              <a:solidFill>
                <a:schemeClr val="bg2"/>
              </a:solidFill>
            </a:endParaRPr>
          </a:p>
        </p:txBody>
      </p:sp>
      <p:sp>
        <p:nvSpPr>
          <p:cNvPr id="15" name="Rectangle 14"/>
          <p:cNvSpPr/>
          <p:nvPr/>
        </p:nvSpPr>
        <p:spPr>
          <a:xfrm>
            <a:off x="0" y="1324261"/>
            <a:ext cx="4055919" cy="461665"/>
          </a:xfrm>
          <a:prstGeom prst="rect">
            <a:avLst/>
          </a:prstGeom>
        </p:spPr>
        <p:txBody>
          <a:bodyPr wrap="none">
            <a:spAutoFit/>
          </a:bodyPr>
          <a:lstStyle/>
          <a:p>
            <a:pPr>
              <a:buFont typeface="Wingdings" pitchFamily="2" charset="2"/>
              <a:buChar char="§"/>
            </a:pPr>
            <a:r>
              <a:rPr lang="fr-FR" sz="2400" b="1" dirty="0" smtClean="0">
                <a:solidFill>
                  <a:srgbClr val="0070C0"/>
                </a:solidFill>
              </a:rPr>
              <a:t>  Les réseaux satellitaires</a:t>
            </a:r>
          </a:p>
        </p:txBody>
      </p:sp>
      <p:sp>
        <p:nvSpPr>
          <p:cNvPr id="12" name="Rectangle 11"/>
          <p:cNvSpPr/>
          <p:nvPr/>
        </p:nvSpPr>
        <p:spPr>
          <a:xfrm>
            <a:off x="0" y="2071678"/>
            <a:ext cx="9144000" cy="461665"/>
          </a:xfrm>
          <a:prstGeom prst="rect">
            <a:avLst/>
          </a:prstGeom>
        </p:spPr>
        <p:txBody>
          <a:bodyPr wrap="square">
            <a:spAutoFit/>
          </a:bodyPr>
          <a:lstStyle/>
          <a:p>
            <a:pPr algn="just">
              <a:buFont typeface="Arial" pitchFamily="34" charset="0"/>
              <a:buChar char="•"/>
            </a:pPr>
            <a:r>
              <a:rPr lang="fr-FR" sz="2400" dirty="0" smtClean="0"/>
              <a:t> Une utilisation populaire des réseaux de satellites est </a:t>
            </a:r>
            <a:r>
              <a:rPr lang="fr-FR" sz="2400" b="1" dirty="0" smtClean="0"/>
              <a:t>GPS</a:t>
            </a:r>
            <a:endParaRPr lang="fr-FR" sz="2400" b="1" dirty="0"/>
          </a:p>
        </p:txBody>
      </p:sp>
      <p:sp>
        <p:nvSpPr>
          <p:cNvPr id="16" name="Rectangle 15"/>
          <p:cNvSpPr/>
          <p:nvPr/>
        </p:nvSpPr>
        <p:spPr>
          <a:xfrm>
            <a:off x="0" y="2786058"/>
            <a:ext cx="9144000" cy="1938992"/>
          </a:xfrm>
          <a:prstGeom prst="rect">
            <a:avLst/>
          </a:prstGeom>
        </p:spPr>
        <p:txBody>
          <a:bodyPr wrap="square">
            <a:spAutoFit/>
          </a:bodyPr>
          <a:lstStyle/>
          <a:p>
            <a:pPr algn="just">
              <a:buFont typeface="Arial" pitchFamily="34" charset="0"/>
              <a:buChar char="•"/>
            </a:pPr>
            <a:r>
              <a:rPr lang="fr-FR" sz="2400" dirty="0" smtClean="0"/>
              <a:t> Aujourd'hui, il existe de nombreux appareils mobiles multifonctionnels qui contiennent des </a:t>
            </a:r>
            <a:r>
              <a:rPr lang="fr-FR" sz="2400" b="1" dirty="0" smtClean="0"/>
              <a:t>récepteurs GPS</a:t>
            </a:r>
            <a:r>
              <a:rPr lang="fr-FR" sz="2400" dirty="0" smtClean="0"/>
              <a:t>. </a:t>
            </a:r>
          </a:p>
          <a:p>
            <a:pPr algn="just">
              <a:buFont typeface="Arial" pitchFamily="34" charset="0"/>
              <a:buChar char="•"/>
            </a:pPr>
            <a:endParaRPr lang="fr-FR" sz="2400" dirty="0" smtClean="0"/>
          </a:p>
          <a:p>
            <a:pPr algn="just">
              <a:buFont typeface="Arial" pitchFamily="34" charset="0"/>
              <a:buChar char="•"/>
            </a:pPr>
            <a:r>
              <a:rPr lang="fr-FR" sz="2400" dirty="0" smtClean="0"/>
              <a:t> Par exemple: les </a:t>
            </a:r>
            <a:r>
              <a:rPr lang="fr-FR" sz="2400" b="1" dirty="0" smtClean="0"/>
              <a:t>PDA</a:t>
            </a:r>
            <a:r>
              <a:rPr lang="fr-FR" sz="2400" dirty="0" smtClean="0"/>
              <a:t>, les </a:t>
            </a:r>
            <a:r>
              <a:rPr lang="fr-FR" sz="2400" b="1" dirty="0" smtClean="0"/>
              <a:t>téléphones cellulaires, </a:t>
            </a:r>
            <a:r>
              <a:rPr lang="fr-FR" sz="2400" dirty="0" smtClean="0"/>
              <a:t>les </a:t>
            </a:r>
            <a:r>
              <a:rPr lang="fr-FR" sz="2400" b="1" dirty="0" smtClean="0"/>
              <a:t>talkies-walkies </a:t>
            </a:r>
            <a:r>
              <a:rPr lang="fr-FR" sz="2400" dirty="0" smtClean="0"/>
              <a:t>et  les </a:t>
            </a:r>
            <a:r>
              <a:rPr lang="fr-FR" sz="2400" b="1" dirty="0" smtClean="0"/>
              <a:t>Smartphones</a:t>
            </a:r>
            <a:endParaRPr lang="fr-FR" sz="2400" b="1" dirty="0"/>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Méthodes de connexion</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53</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4128566" cy="830997"/>
          </a:xfrm>
          <a:prstGeom prst="rect">
            <a:avLst/>
          </a:prstGeom>
        </p:spPr>
        <p:txBody>
          <a:bodyPr wrap="none">
            <a:spAutoFit/>
          </a:bodyPr>
          <a:lstStyle/>
          <a:p>
            <a:r>
              <a:rPr lang="fr-FR" sz="2400" b="1" dirty="0" smtClean="0">
                <a:solidFill>
                  <a:schemeClr val="bg2"/>
                </a:solidFill>
              </a:rPr>
              <a:t> Liaison sans fil (Wireless) </a:t>
            </a:r>
          </a:p>
          <a:p>
            <a:endParaRPr lang="fr-FR" sz="2400" b="1" dirty="0">
              <a:solidFill>
                <a:schemeClr val="bg2"/>
              </a:solidFill>
            </a:endParaRPr>
          </a:p>
        </p:txBody>
      </p:sp>
      <p:sp>
        <p:nvSpPr>
          <p:cNvPr id="15" name="Rectangle 14"/>
          <p:cNvSpPr/>
          <p:nvPr/>
        </p:nvSpPr>
        <p:spPr>
          <a:xfrm>
            <a:off x="0" y="1324261"/>
            <a:ext cx="4055919" cy="461665"/>
          </a:xfrm>
          <a:prstGeom prst="rect">
            <a:avLst/>
          </a:prstGeom>
        </p:spPr>
        <p:txBody>
          <a:bodyPr wrap="none">
            <a:spAutoFit/>
          </a:bodyPr>
          <a:lstStyle/>
          <a:p>
            <a:pPr>
              <a:buFont typeface="Wingdings" pitchFamily="2" charset="2"/>
              <a:buChar char="§"/>
            </a:pPr>
            <a:r>
              <a:rPr lang="fr-FR" sz="2400" b="1" dirty="0" smtClean="0">
                <a:solidFill>
                  <a:srgbClr val="0070C0"/>
                </a:solidFill>
              </a:rPr>
              <a:t>  Les réseaux satellitaires</a:t>
            </a:r>
          </a:p>
        </p:txBody>
      </p:sp>
      <p:pic>
        <p:nvPicPr>
          <p:cNvPr id="14" name="Picture 2" descr="Résultat de recherche d'images pour &quot;mobile data&quot;"/>
          <p:cNvPicPr>
            <a:picLocks noChangeAspect="1" noChangeArrowheads="1"/>
          </p:cNvPicPr>
          <p:nvPr/>
        </p:nvPicPr>
        <p:blipFill>
          <a:blip r:embed="rId3"/>
          <a:srcRect/>
          <a:stretch>
            <a:fillRect/>
          </a:stretch>
        </p:blipFill>
        <p:spPr bwMode="auto">
          <a:xfrm>
            <a:off x="2833970" y="2492896"/>
            <a:ext cx="4024014" cy="2811061"/>
          </a:xfrm>
          <a:prstGeom prst="rect">
            <a:avLst/>
          </a:prstGeom>
          <a:noFill/>
        </p:spPr>
      </p:pic>
      <p:sp>
        <p:nvSpPr>
          <p:cNvPr id="17" name="Ellipse 16"/>
          <p:cNvSpPr/>
          <p:nvPr/>
        </p:nvSpPr>
        <p:spPr>
          <a:xfrm>
            <a:off x="4211960" y="3789040"/>
            <a:ext cx="950890" cy="936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87642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r>
              <a:rPr lang="fr-FR" sz="3200" b="1" kern="1200" dirty="0" smtClean="0">
                <a:solidFill>
                  <a:srgbClr val="0070C0"/>
                </a:solidFill>
                <a:latin typeface="Times New Roman" pitchFamily="18" charset="0"/>
                <a:cs typeface="Times New Roman" pitchFamily="18" charset="0"/>
              </a:rPr>
              <a:t>Accès mobile à Internet</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54</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0" y="3284984"/>
            <a:ext cx="9144000" cy="2954655"/>
          </a:xfrm>
          <a:prstGeom prst="rect">
            <a:avLst/>
          </a:prstGeom>
        </p:spPr>
        <p:txBody>
          <a:bodyPr wrap="square">
            <a:spAutoFit/>
          </a:bodyPr>
          <a:lstStyle/>
          <a:p>
            <a:pPr marL="342900" indent="-342900">
              <a:buFont typeface="Arial" panose="020B0604020202020204" pitchFamily="34" charset="0"/>
              <a:buChar char="•"/>
            </a:pPr>
            <a:r>
              <a:rPr lang="fr-FR" sz="2400" dirty="0" smtClean="0"/>
              <a:t>Deux possibilités pour accéder </a:t>
            </a:r>
            <a:r>
              <a:rPr lang="fr-FR" sz="2400" dirty="0" smtClean="0"/>
              <a:t>à </a:t>
            </a:r>
            <a:r>
              <a:rPr lang="fr-FR" sz="2400" b="1" dirty="0" smtClean="0"/>
              <a:t>Internet </a:t>
            </a:r>
            <a:r>
              <a:rPr lang="fr-FR" sz="2400" b="1" dirty="0" smtClean="0"/>
              <a:t>mobile </a:t>
            </a:r>
            <a:r>
              <a:rPr lang="fr-FR" sz="2400" dirty="0" smtClean="0"/>
              <a:t>(données)</a:t>
            </a:r>
          </a:p>
          <a:p>
            <a:pPr marL="342900" indent="-342900">
              <a:buFont typeface="Arial" panose="020B0604020202020204" pitchFamily="34" charset="0"/>
              <a:buChar char="•"/>
            </a:pPr>
            <a:endParaRPr lang="fr-FR" sz="1600" dirty="0" smtClean="0"/>
          </a:p>
          <a:p>
            <a:pPr marL="722313" indent="-180975">
              <a:buFont typeface="Wingdings" panose="05000000000000000000" pitchFamily="2" charset="2"/>
              <a:buChar char="§"/>
            </a:pPr>
            <a:r>
              <a:rPr lang="fr-FR" sz="2000" dirty="0" smtClean="0"/>
              <a:t>À l’aide d’un réseau sans fil local (WLAN) </a:t>
            </a:r>
          </a:p>
          <a:p>
            <a:endParaRPr lang="fr-FR" sz="1200" dirty="0" smtClean="0"/>
          </a:p>
          <a:p>
            <a:pPr marL="1252538" indent="-269875">
              <a:buFont typeface="Wingdings" panose="05000000000000000000" pitchFamily="2" charset="2"/>
              <a:buChar char="ü"/>
            </a:pPr>
            <a:r>
              <a:rPr lang="fr-FR" dirty="0" smtClean="0"/>
              <a:t>Nécessite un point d’</a:t>
            </a:r>
            <a:r>
              <a:rPr lang="fr-FR" dirty="0" err="1" smtClean="0"/>
              <a:t>accés</a:t>
            </a:r>
            <a:r>
              <a:rPr lang="fr-FR" dirty="0" smtClean="0"/>
              <a:t> (</a:t>
            </a:r>
            <a:r>
              <a:rPr lang="fr-FR" b="1" dirty="0" smtClean="0"/>
              <a:t>Access Point</a:t>
            </a:r>
            <a:r>
              <a:rPr lang="fr-FR" dirty="0" smtClean="0"/>
              <a:t>) mobile ou stationnaire</a:t>
            </a:r>
          </a:p>
          <a:p>
            <a:endParaRPr lang="fr-FR" sz="1200" dirty="0" smtClean="0"/>
          </a:p>
          <a:p>
            <a:pPr marL="722313" indent="-180975">
              <a:buFont typeface="Wingdings" panose="05000000000000000000" pitchFamily="2" charset="2"/>
              <a:buChar char="§"/>
            </a:pPr>
            <a:r>
              <a:rPr lang="fr-FR" sz="2000" dirty="0" smtClean="0"/>
              <a:t>ou à l'aide des réseaux mobiles « </a:t>
            </a:r>
            <a:r>
              <a:rPr lang="fr-FR" sz="2000" b="1" dirty="0" smtClean="0"/>
              <a:t>Mobile Data</a:t>
            </a:r>
            <a:r>
              <a:rPr lang="fr-FR" sz="2000" dirty="0" smtClean="0"/>
              <a:t> »  .</a:t>
            </a:r>
          </a:p>
          <a:p>
            <a:endParaRPr lang="fr-FR" sz="1050" dirty="0" smtClean="0"/>
          </a:p>
          <a:p>
            <a:pPr marL="1252538" indent="-285750">
              <a:buFont typeface="Wingdings" panose="05000000000000000000" pitchFamily="2" charset="2"/>
              <a:buChar char="ü"/>
            </a:pPr>
            <a:r>
              <a:rPr lang="fr-FR" dirty="0" smtClean="0"/>
              <a:t>via </a:t>
            </a:r>
            <a:r>
              <a:rPr lang="fr-FR" dirty="0" smtClean="0"/>
              <a:t>les réseaux </a:t>
            </a:r>
            <a:r>
              <a:rPr lang="fr-FR" b="1" dirty="0" smtClean="0"/>
              <a:t>GSM</a:t>
            </a:r>
            <a:r>
              <a:rPr lang="fr-FR" dirty="0" smtClean="0"/>
              <a:t>, à l’aide de la technologie </a:t>
            </a:r>
            <a:r>
              <a:rPr lang="fr-FR" b="1" dirty="0" smtClean="0"/>
              <a:t>WAP</a:t>
            </a:r>
            <a:r>
              <a:rPr lang="fr-FR" dirty="0" smtClean="0"/>
              <a:t>.</a:t>
            </a:r>
          </a:p>
          <a:p>
            <a:pPr marL="1252538" indent="-285750"/>
            <a:r>
              <a:rPr lang="fr-FR" sz="1100" dirty="0" smtClean="0"/>
              <a:t> </a:t>
            </a:r>
            <a:endParaRPr lang="fr-FR" sz="700" dirty="0" smtClean="0"/>
          </a:p>
          <a:p>
            <a:pPr marL="1252538" indent="-285750">
              <a:buFont typeface="Wingdings" panose="05000000000000000000" pitchFamily="2" charset="2"/>
              <a:buChar char="ü"/>
            </a:pPr>
            <a:r>
              <a:rPr lang="fr-FR" dirty="0" smtClean="0"/>
              <a:t>réseaux </a:t>
            </a:r>
            <a:r>
              <a:rPr lang="fr-FR" dirty="0" smtClean="0"/>
              <a:t>mobiles </a:t>
            </a:r>
            <a:r>
              <a:rPr lang="fr-FR" b="1" dirty="0" smtClean="0"/>
              <a:t>3G</a:t>
            </a:r>
            <a:r>
              <a:rPr lang="fr-FR" dirty="0" smtClean="0"/>
              <a:t> (</a:t>
            </a:r>
            <a:r>
              <a:rPr lang="fr-FR" b="1" dirty="0" smtClean="0"/>
              <a:t>CDMA</a:t>
            </a:r>
            <a:r>
              <a:rPr lang="fr-FR" dirty="0" smtClean="0"/>
              <a:t> ou </a:t>
            </a:r>
            <a:r>
              <a:rPr lang="fr-FR" b="1" dirty="0" smtClean="0"/>
              <a:t>UMTS</a:t>
            </a:r>
            <a:r>
              <a:rPr lang="fr-FR" dirty="0" smtClean="0"/>
              <a:t>) et </a:t>
            </a:r>
            <a:r>
              <a:rPr lang="fr-FR" b="1" dirty="0" smtClean="0"/>
              <a:t>4G</a:t>
            </a:r>
            <a:r>
              <a:rPr lang="fr-FR" dirty="0" smtClean="0"/>
              <a:t> (</a:t>
            </a:r>
            <a:r>
              <a:rPr lang="fr-FR" b="1" dirty="0" smtClean="0"/>
              <a:t>LTE</a:t>
            </a:r>
            <a:r>
              <a:rPr lang="fr-FR" dirty="0" smtClean="0"/>
              <a:t>) </a:t>
            </a:r>
            <a:endParaRPr lang="fr-FR" dirty="0" smtClean="0"/>
          </a:p>
        </p:txBody>
      </p:sp>
      <p:sp>
        <p:nvSpPr>
          <p:cNvPr id="10" name="Rectangle 9"/>
          <p:cNvSpPr/>
          <p:nvPr/>
        </p:nvSpPr>
        <p:spPr>
          <a:xfrm>
            <a:off x="0" y="1425521"/>
            <a:ext cx="9144000" cy="1200329"/>
          </a:xfrm>
          <a:prstGeom prst="rect">
            <a:avLst/>
          </a:prstGeom>
        </p:spPr>
        <p:txBody>
          <a:bodyPr wrap="square">
            <a:spAutoFit/>
          </a:bodyPr>
          <a:lstStyle/>
          <a:p>
            <a:pPr marL="342900" indent="-342900" algn="just">
              <a:buFont typeface="Arial" panose="020B0604020202020204" pitchFamily="34" charset="0"/>
              <a:buChar char="•"/>
            </a:pPr>
            <a:r>
              <a:rPr lang="fr-FR" sz="2400" dirty="0" smtClean="0"/>
              <a:t>Avec l’</a:t>
            </a:r>
            <a:r>
              <a:rPr lang="fr-FR" sz="2400" dirty="0"/>
              <a:t>é</a:t>
            </a:r>
            <a:r>
              <a:rPr lang="fr-FR" sz="2400" dirty="0" smtClean="0"/>
              <a:t>volution des </a:t>
            </a:r>
            <a:r>
              <a:rPr lang="fr-FR" sz="2400" dirty="0" smtClean="0"/>
              <a:t>technologies sans fil et </a:t>
            </a:r>
            <a:r>
              <a:rPr lang="fr-FR" sz="2400" dirty="0"/>
              <a:t>la commercialisation de smartphones et de tablettes équipés d'écrans haute </a:t>
            </a:r>
            <a:r>
              <a:rPr lang="fr-FR" sz="2400" dirty="0" smtClean="0"/>
              <a:t>définition</a:t>
            </a:r>
            <a:endParaRPr lang="fr-FR" sz="2400" dirty="0"/>
          </a:p>
        </p:txBody>
      </p:sp>
      <p:sp>
        <p:nvSpPr>
          <p:cNvPr id="2" name="Rectangle 1"/>
          <p:cNvSpPr/>
          <p:nvPr/>
        </p:nvSpPr>
        <p:spPr>
          <a:xfrm>
            <a:off x="1140419" y="2751311"/>
            <a:ext cx="7536037" cy="461665"/>
          </a:xfrm>
          <a:prstGeom prst="rect">
            <a:avLst/>
          </a:prstGeom>
        </p:spPr>
        <p:txBody>
          <a:bodyPr wrap="none">
            <a:spAutoFit/>
          </a:bodyPr>
          <a:lstStyle/>
          <a:p>
            <a:r>
              <a:rPr lang="fr-FR" sz="2400" dirty="0" smtClean="0"/>
              <a:t>L‘</a:t>
            </a:r>
            <a:r>
              <a:rPr lang="fr-FR" sz="2400" b="1" dirty="0" smtClean="0"/>
              <a:t>Internet </a:t>
            </a:r>
            <a:r>
              <a:rPr lang="fr-FR" sz="2400" dirty="0" smtClean="0"/>
              <a:t>est devenu </a:t>
            </a:r>
            <a:r>
              <a:rPr lang="fr-FR" sz="2400" b="1" dirty="0" smtClean="0"/>
              <a:t>mobile </a:t>
            </a:r>
            <a:r>
              <a:rPr lang="fr-FR" sz="2400" dirty="0" smtClean="0"/>
              <a:t>ou</a:t>
            </a:r>
            <a:r>
              <a:rPr lang="fr-FR" sz="2400" b="1" dirty="0" smtClean="0"/>
              <a:t> « Internet mobile » </a:t>
            </a:r>
            <a:endParaRPr lang="fr-FR" sz="2400" dirty="0"/>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Accès mobile à Internet</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55</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descr="Résultat de recherche d'images pour &quot;mobile data&quot;"/>
          <p:cNvPicPr>
            <a:picLocks noChangeAspect="1" noChangeArrowheads="1"/>
          </p:cNvPicPr>
          <p:nvPr/>
        </p:nvPicPr>
        <p:blipFill>
          <a:blip r:embed="rId3"/>
          <a:srcRect/>
          <a:stretch>
            <a:fillRect/>
          </a:stretch>
        </p:blipFill>
        <p:spPr bwMode="auto">
          <a:xfrm>
            <a:off x="10958" y="1065997"/>
            <a:ext cx="3840962" cy="2388388"/>
          </a:xfrm>
          <a:prstGeom prst="rect">
            <a:avLst/>
          </a:prstGeom>
          <a:noFill/>
        </p:spPr>
      </p:pic>
      <p:pic>
        <p:nvPicPr>
          <p:cNvPr id="12" name="Picture 2" descr="Résultat de recherche d'images pour &quot;mobile data&quot;"/>
          <p:cNvPicPr>
            <a:picLocks noChangeAspect="1" noChangeArrowheads="1"/>
          </p:cNvPicPr>
          <p:nvPr/>
        </p:nvPicPr>
        <p:blipFill>
          <a:blip r:embed="rId4"/>
          <a:srcRect/>
          <a:stretch>
            <a:fillRect/>
          </a:stretch>
        </p:blipFill>
        <p:spPr bwMode="auto">
          <a:xfrm>
            <a:off x="35496" y="3641293"/>
            <a:ext cx="3582377" cy="2811061"/>
          </a:xfrm>
          <a:prstGeom prst="rect">
            <a:avLst/>
          </a:prstGeom>
          <a:noFill/>
        </p:spPr>
      </p:pic>
      <p:sp>
        <p:nvSpPr>
          <p:cNvPr id="13" name="Ellipse 12"/>
          <p:cNvSpPr/>
          <p:nvPr/>
        </p:nvSpPr>
        <p:spPr>
          <a:xfrm>
            <a:off x="179512" y="4077072"/>
            <a:ext cx="1503734" cy="14401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6" name="Picture 2" descr="Résultat de recherche d'images pour &quot;connexion Internert WIFI&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510" y="927080"/>
            <a:ext cx="4976986" cy="25273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ésultat de recherche d'images pour &quot;connexion Internert WIFI&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7874" y="3637721"/>
            <a:ext cx="5526126" cy="280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Accès mobile à Internet</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56</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1911101" cy="830997"/>
          </a:xfrm>
          <a:prstGeom prst="rect">
            <a:avLst/>
          </a:prstGeom>
        </p:spPr>
        <p:txBody>
          <a:bodyPr wrap="none">
            <a:spAutoFit/>
          </a:bodyPr>
          <a:lstStyle/>
          <a:p>
            <a:r>
              <a:rPr lang="fr-FR" sz="2400" b="1" dirty="0" smtClean="0">
                <a:solidFill>
                  <a:schemeClr val="bg2"/>
                </a:solidFill>
              </a:rPr>
              <a:t>Mobile Data</a:t>
            </a:r>
          </a:p>
          <a:p>
            <a:endParaRPr lang="fr-FR" sz="2400" b="1" dirty="0">
              <a:solidFill>
                <a:schemeClr val="bg2"/>
              </a:solidFill>
            </a:endParaRPr>
          </a:p>
        </p:txBody>
      </p:sp>
      <p:sp>
        <p:nvSpPr>
          <p:cNvPr id="18" name="Rectangle 17"/>
          <p:cNvSpPr/>
          <p:nvPr/>
        </p:nvSpPr>
        <p:spPr>
          <a:xfrm>
            <a:off x="0" y="1285860"/>
            <a:ext cx="6120586" cy="461665"/>
          </a:xfrm>
          <a:prstGeom prst="rect">
            <a:avLst/>
          </a:prstGeom>
        </p:spPr>
        <p:txBody>
          <a:bodyPr wrap="none">
            <a:spAutoFit/>
          </a:bodyPr>
          <a:lstStyle/>
          <a:p>
            <a:pPr marL="271463" indent="-271463">
              <a:buFont typeface="Wingdings" pitchFamily="2" charset="2"/>
              <a:buChar char="§"/>
            </a:pPr>
            <a:r>
              <a:rPr lang="fr-FR" sz="2400" b="1" dirty="0" smtClean="0">
                <a:solidFill>
                  <a:srgbClr val="0070C0"/>
                </a:solidFill>
              </a:rPr>
              <a:t>Comment configurer l'Internet mobile</a:t>
            </a:r>
            <a:endParaRPr lang="fr-FR" sz="2400" b="1" dirty="0">
              <a:solidFill>
                <a:srgbClr val="0070C0"/>
              </a:solidFill>
            </a:endParaRPr>
          </a:p>
        </p:txBody>
      </p:sp>
      <p:sp>
        <p:nvSpPr>
          <p:cNvPr id="2" name="Rectangle 1"/>
          <p:cNvSpPr/>
          <p:nvPr/>
        </p:nvSpPr>
        <p:spPr>
          <a:xfrm>
            <a:off x="428596" y="1928802"/>
            <a:ext cx="8501122" cy="830997"/>
          </a:xfrm>
          <a:prstGeom prst="rect">
            <a:avLst/>
          </a:prstGeom>
        </p:spPr>
        <p:txBody>
          <a:bodyPr wrap="square">
            <a:spAutoFit/>
          </a:bodyPr>
          <a:lstStyle/>
          <a:p>
            <a:pPr algn="just">
              <a:buFont typeface="Wingdings" pitchFamily="2" charset="2"/>
              <a:buChar char="§"/>
            </a:pPr>
            <a:r>
              <a:rPr lang="fr-FR" dirty="0" smtClean="0">
                <a:solidFill>
                  <a:srgbClr val="222222"/>
                </a:solidFill>
                <a:latin typeface="Arial" panose="020B0604020202020204" pitchFamily="34" charset="0"/>
              </a:rPr>
              <a:t> </a:t>
            </a:r>
            <a:r>
              <a:rPr lang="fr-FR" dirty="0">
                <a:solidFill>
                  <a:srgbClr val="222222"/>
                </a:solidFill>
                <a:latin typeface="Arial" panose="020B0604020202020204" pitchFamily="34" charset="0"/>
              </a:rPr>
              <a:t> </a:t>
            </a:r>
            <a:r>
              <a:rPr lang="fr-FR" sz="2400" b="1" dirty="0">
                <a:latin typeface="Arial" panose="020B0604020202020204" pitchFamily="34" charset="0"/>
              </a:rPr>
              <a:t>protocole WAP</a:t>
            </a:r>
            <a:r>
              <a:rPr lang="fr-FR" sz="2400" dirty="0">
                <a:latin typeface="Arial" panose="020B0604020202020204" pitchFamily="34" charset="0"/>
              </a:rPr>
              <a:t> </a:t>
            </a:r>
            <a:r>
              <a:rPr lang="fr-FR" sz="2400" dirty="0" smtClean="0">
                <a:latin typeface="Arial" panose="020B0604020202020204" pitchFamily="34" charset="0"/>
              </a:rPr>
              <a:t>(</a:t>
            </a:r>
            <a:r>
              <a:rPr lang="fr-FR" sz="2400" b="1" i="1" dirty="0" smtClean="0">
                <a:latin typeface="Arial" panose="020B0604020202020204" pitchFamily="34" charset="0"/>
              </a:rPr>
              <a:t>Wireless </a:t>
            </a:r>
            <a:r>
              <a:rPr lang="fr-FR" sz="2400" b="1" i="1" dirty="0">
                <a:latin typeface="Arial" panose="020B0604020202020204" pitchFamily="34" charset="0"/>
              </a:rPr>
              <a:t>Application Protocol</a:t>
            </a:r>
            <a:r>
              <a:rPr lang="fr-FR" sz="2400" dirty="0" smtClean="0">
                <a:latin typeface="Arial" panose="020B0604020202020204" pitchFamily="34" charset="0"/>
              </a:rPr>
              <a:t>) </a:t>
            </a:r>
            <a:r>
              <a:rPr lang="fr-FR" sz="2400" dirty="0">
                <a:latin typeface="Arial" panose="020B0604020202020204" pitchFamily="34" charset="0"/>
              </a:rPr>
              <a:t> qui permettait d'accéder à Internet </a:t>
            </a:r>
            <a:endParaRPr lang="fr-FR" dirty="0"/>
          </a:p>
        </p:txBody>
      </p:sp>
      <p:sp>
        <p:nvSpPr>
          <p:cNvPr id="3" name="Rectangle 2"/>
          <p:cNvSpPr/>
          <p:nvPr/>
        </p:nvSpPr>
        <p:spPr>
          <a:xfrm>
            <a:off x="857224" y="2928934"/>
            <a:ext cx="8286776" cy="1200329"/>
          </a:xfrm>
          <a:prstGeom prst="rect">
            <a:avLst/>
          </a:prstGeom>
        </p:spPr>
        <p:txBody>
          <a:bodyPr wrap="square">
            <a:spAutoFit/>
          </a:bodyPr>
          <a:lstStyle/>
          <a:p>
            <a:pPr algn="just">
              <a:buFont typeface="Wingdings" pitchFamily="2" charset="2"/>
              <a:buChar char="ü"/>
            </a:pPr>
            <a:r>
              <a:rPr lang="fr-FR" sz="2000" dirty="0" smtClean="0">
                <a:latin typeface="Arial" panose="020B0604020202020204" pitchFamily="34" charset="0"/>
              </a:rPr>
              <a:t> Configurer une</a:t>
            </a:r>
            <a:r>
              <a:rPr lang="fr-FR" sz="2000" dirty="0">
                <a:latin typeface="Arial" panose="020B0604020202020204" pitchFamily="34" charset="0"/>
              </a:rPr>
              <a:t> </a:t>
            </a:r>
            <a:r>
              <a:rPr lang="fr-FR" sz="2000" b="1" dirty="0">
                <a:latin typeface="Arial" panose="020B0604020202020204" pitchFamily="34" charset="0"/>
              </a:rPr>
              <a:t>passerelle </a:t>
            </a:r>
            <a:r>
              <a:rPr lang="fr-FR" sz="2000" b="1" dirty="0" smtClean="0">
                <a:latin typeface="Arial" panose="020B0604020202020204" pitchFamily="34" charset="0"/>
              </a:rPr>
              <a:t>(</a:t>
            </a:r>
            <a:r>
              <a:rPr lang="fr-FR" sz="2000" b="1" dirty="0" err="1" smtClean="0">
                <a:latin typeface="Arial" panose="020B0604020202020204" pitchFamily="34" charset="0"/>
              </a:rPr>
              <a:t>gateway</a:t>
            </a:r>
            <a:r>
              <a:rPr lang="fr-FR" sz="2000" b="1" dirty="0">
                <a:latin typeface="Arial" panose="020B0604020202020204" pitchFamily="34" charset="0"/>
              </a:rPr>
              <a:t>) </a:t>
            </a:r>
            <a:r>
              <a:rPr lang="fr-FR" sz="2000" dirty="0" smtClean="0">
                <a:latin typeface="Arial" panose="020B0604020202020204" pitchFamily="34" charset="0"/>
              </a:rPr>
              <a:t>qui est </a:t>
            </a:r>
            <a:r>
              <a:rPr lang="fr-FR" sz="2000" dirty="0">
                <a:latin typeface="Arial" panose="020B0604020202020204" pitchFamily="34" charset="0"/>
              </a:rPr>
              <a:t>connectée au réseau mobile, </a:t>
            </a:r>
            <a:r>
              <a:rPr lang="fr-FR" sz="2000" dirty="0" smtClean="0">
                <a:latin typeface="Arial" panose="020B0604020202020204" pitchFamily="34" charset="0"/>
              </a:rPr>
              <a:t>pour qu’un </a:t>
            </a:r>
            <a:r>
              <a:rPr lang="fr-FR" sz="2000" b="1" dirty="0" smtClean="0">
                <a:latin typeface="Arial" panose="020B0604020202020204" pitchFamily="34" charset="0"/>
              </a:rPr>
              <a:t>client </a:t>
            </a:r>
            <a:r>
              <a:rPr lang="fr-FR" sz="2000" dirty="0" smtClean="0">
                <a:latin typeface="Arial" panose="020B0604020202020204" pitchFamily="34" charset="0"/>
              </a:rPr>
              <a:t>puisse se connecter </a:t>
            </a:r>
            <a:r>
              <a:rPr lang="fr-FR" sz="2000" dirty="0">
                <a:latin typeface="Arial" panose="020B0604020202020204" pitchFamily="34" charset="0"/>
              </a:rPr>
              <a:t>à un </a:t>
            </a:r>
            <a:r>
              <a:rPr lang="fr-FR" sz="2000" b="1" dirty="0">
                <a:latin typeface="Arial" panose="020B0604020202020204" pitchFamily="34" charset="0"/>
              </a:rPr>
              <a:t>serveur </a:t>
            </a:r>
            <a:r>
              <a:rPr lang="fr-FR" sz="2000" b="1" dirty="0" smtClean="0">
                <a:latin typeface="Arial" panose="020B0604020202020204" pitchFamily="34" charset="0"/>
              </a:rPr>
              <a:t>WAP</a:t>
            </a:r>
            <a:r>
              <a:rPr lang="fr-FR" sz="2000" dirty="0" smtClean="0">
                <a:latin typeface="Arial" panose="020B0604020202020204" pitchFamily="34" charset="0"/>
              </a:rPr>
              <a:t>.</a:t>
            </a:r>
          </a:p>
          <a:p>
            <a:pPr algn="just">
              <a:buFont typeface="Wingdings" pitchFamily="2" charset="2"/>
              <a:buChar char="ü"/>
            </a:pPr>
            <a:endParaRPr lang="fr-FR" sz="1200" dirty="0" smtClean="0">
              <a:latin typeface="Arial" panose="020B0604020202020204" pitchFamily="34" charset="0"/>
            </a:endParaRPr>
          </a:p>
          <a:p>
            <a:pPr algn="just">
              <a:buFont typeface="Wingdings" pitchFamily="2" charset="2"/>
              <a:buChar char="ü"/>
            </a:pPr>
            <a:r>
              <a:rPr lang="fr-FR" sz="2000" dirty="0" smtClean="0">
                <a:latin typeface="Arial" panose="020B0604020202020204" pitchFamily="34" charset="0"/>
              </a:rPr>
              <a:t>  les données utilisées sont au </a:t>
            </a:r>
            <a:r>
              <a:rPr lang="fr-FR" sz="2000" dirty="0">
                <a:latin typeface="Arial" panose="020B0604020202020204" pitchFamily="34" charset="0"/>
              </a:rPr>
              <a:t>format </a:t>
            </a:r>
            <a:r>
              <a:rPr lang="fr-FR" sz="2000" b="1" dirty="0" smtClean="0">
                <a:latin typeface="Arial" panose="020B0604020202020204" pitchFamily="34" charset="0"/>
              </a:rPr>
              <a:t>WML</a:t>
            </a:r>
            <a:r>
              <a:rPr lang="fr-FR" sz="2000" dirty="0" smtClean="0">
                <a:latin typeface="Arial" panose="020B0604020202020204" pitchFamily="34" charset="0"/>
              </a:rPr>
              <a:t> </a:t>
            </a:r>
            <a:r>
              <a:rPr lang="fr-FR" sz="2000" b="1" dirty="0" smtClean="0">
                <a:latin typeface="Arial" panose="020B0604020202020204" pitchFamily="34" charset="0"/>
              </a:rPr>
              <a:t>spécifique </a:t>
            </a:r>
            <a:r>
              <a:rPr lang="fr-FR" sz="2000" b="1" dirty="0">
                <a:latin typeface="Arial" panose="020B0604020202020204" pitchFamily="34" charset="0"/>
              </a:rPr>
              <a:t>a</a:t>
            </a:r>
            <a:r>
              <a:rPr lang="fr-FR" sz="2000" b="1" dirty="0" smtClean="0">
                <a:latin typeface="Arial" panose="020B0604020202020204" pitchFamily="34" charset="0"/>
              </a:rPr>
              <a:t>u </a:t>
            </a:r>
            <a:r>
              <a:rPr lang="fr-FR" sz="2000" b="1" dirty="0" smtClean="0">
                <a:latin typeface="Arial" panose="020B0604020202020204" pitchFamily="34" charset="0"/>
              </a:rPr>
              <a:t>WAP</a:t>
            </a:r>
            <a:endParaRPr lang="fr-FR" sz="2000" b="1" i="0" dirty="0">
              <a:effectLst/>
              <a:latin typeface="Arial" panose="020B0604020202020204" pitchFamily="34" charset="0"/>
            </a:endParaRPr>
          </a:p>
        </p:txBody>
      </p:sp>
      <p:sp>
        <p:nvSpPr>
          <p:cNvPr id="14" name="Rectangle 13"/>
          <p:cNvSpPr/>
          <p:nvPr/>
        </p:nvSpPr>
        <p:spPr>
          <a:xfrm>
            <a:off x="571472" y="4538971"/>
            <a:ext cx="6786610" cy="461665"/>
          </a:xfrm>
          <a:prstGeom prst="rect">
            <a:avLst/>
          </a:prstGeom>
        </p:spPr>
        <p:txBody>
          <a:bodyPr wrap="square">
            <a:spAutoFit/>
          </a:bodyPr>
          <a:lstStyle/>
          <a:p>
            <a:pPr algn="just">
              <a:buFont typeface="Wingdings" pitchFamily="2" charset="2"/>
              <a:buChar char="§"/>
            </a:pPr>
            <a:r>
              <a:rPr lang="fr-FR" sz="2400" dirty="0" smtClean="0">
                <a:solidFill>
                  <a:srgbClr val="222222"/>
                </a:solidFill>
                <a:latin typeface="Arial" panose="020B0604020202020204" pitchFamily="34" charset="0"/>
              </a:rPr>
              <a:t> </a:t>
            </a:r>
            <a:r>
              <a:rPr lang="fr-FR" sz="2400" dirty="0">
                <a:solidFill>
                  <a:srgbClr val="222222"/>
                </a:solidFill>
                <a:latin typeface="Arial" panose="020B0604020202020204" pitchFamily="34" charset="0"/>
              </a:rPr>
              <a:t> </a:t>
            </a:r>
            <a:r>
              <a:rPr lang="fr-FR" sz="2400" dirty="0" smtClean="0">
                <a:latin typeface="Arial" panose="020B0604020202020204" pitchFamily="34" charset="0"/>
              </a:rPr>
              <a:t>activer le service </a:t>
            </a:r>
            <a:r>
              <a:rPr lang="fr-FR" sz="2400" b="1" dirty="0" smtClean="0">
                <a:latin typeface="Arial" panose="020B0604020202020204" pitchFamily="34" charset="0"/>
              </a:rPr>
              <a:t>Mobile Data </a:t>
            </a:r>
            <a:r>
              <a:rPr lang="fr-FR" sz="2400" dirty="0" smtClean="0">
                <a:latin typeface="Arial" panose="020B0604020202020204" pitchFamily="34" charset="0"/>
              </a:rPr>
              <a:t>sur l’appareil</a:t>
            </a:r>
            <a:endParaRPr lang="fr-FR" sz="2400" dirty="0"/>
          </a:p>
        </p:txBody>
      </p:sp>
    </p:spTree>
    <p:extLst>
      <p:ext uri="{BB962C8B-B14F-4D97-AF65-F5344CB8AC3E}">
        <p14:creationId xmlns:p14="http://schemas.microsoft.com/office/powerpoint/2010/main" val="22401524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Accès mobile à Internet</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57</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1911101" cy="830997"/>
          </a:xfrm>
          <a:prstGeom prst="rect">
            <a:avLst/>
          </a:prstGeom>
        </p:spPr>
        <p:txBody>
          <a:bodyPr wrap="none">
            <a:spAutoFit/>
          </a:bodyPr>
          <a:lstStyle/>
          <a:p>
            <a:r>
              <a:rPr lang="fr-FR" sz="2400" b="1" dirty="0" smtClean="0">
                <a:solidFill>
                  <a:schemeClr val="bg2"/>
                </a:solidFill>
              </a:rPr>
              <a:t>Mobile Data</a:t>
            </a:r>
          </a:p>
          <a:p>
            <a:endParaRPr lang="fr-FR" sz="2400" b="1" dirty="0">
              <a:solidFill>
                <a:schemeClr val="bg2"/>
              </a:solidFill>
            </a:endParaRPr>
          </a:p>
        </p:txBody>
      </p:sp>
      <p:pic>
        <p:nvPicPr>
          <p:cNvPr id="69634" name="Picture 2" descr="Résultat de recherche d'images pour &quot;mobile data&quot;"/>
          <p:cNvPicPr>
            <a:picLocks noChangeAspect="1" noChangeArrowheads="1"/>
          </p:cNvPicPr>
          <p:nvPr/>
        </p:nvPicPr>
        <p:blipFill>
          <a:blip r:embed="rId3"/>
          <a:srcRect/>
          <a:stretch>
            <a:fillRect/>
          </a:stretch>
        </p:blipFill>
        <p:spPr bwMode="auto">
          <a:xfrm>
            <a:off x="4572000" y="2149239"/>
            <a:ext cx="4286280" cy="2994273"/>
          </a:xfrm>
          <a:prstGeom prst="rect">
            <a:avLst/>
          </a:prstGeom>
          <a:noFill/>
        </p:spPr>
      </p:pic>
      <p:pic>
        <p:nvPicPr>
          <p:cNvPr id="69636" name="Picture 4" descr="Résultat de recherche d'images pour &quot;mobile data&quot;"/>
          <p:cNvPicPr>
            <a:picLocks noChangeAspect="1" noChangeArrowheads="1"/>
          </p:cNvPicPr>
          <p:nvPr/>
        </p:nvPicPr>
        <p:blipFill>
          <a:blip r:embed="rId4" cstate="print"/>
          <a:srcRect/>
          <a:stretch>
            <a:fillRect/>
          </a:stretch>
        </p:blipFill>
        <p:spPr bwMode="auto">
          <a:xfrm>
            <a:off x="0" y="3643314"/>
            <a:ext cx="4572000" cy="2571768"/>
          </a:xfrm>
          <a:prstGeom prst="rect">
            <a:avLst/>
          </a:prstGeom>
          <a:noFill/>
        </p:spPr>
      </p:pic>
      <p:sp>
        <p:nvSpPr>
          <p:cNvPr id="17" name="Ellipse 16"/>
          <p:cNvSpPr/>
          <p:nvPr/>
        </p:nvSpPr>
        <p:spPr>
          <a:xfrm>
            <a:off x="5436096" y="3068960"/>
            <a:ext cx="979748" cy="10801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0" y="1285860"/>
            <a:ext cx="6120586" cy="461665"/>
          </a:xfrm>
          <a:prstGeom prst="rect">
            <a:avLst/>
          </a:prstGeom>
        </p:spPr>
        <p:txBody>
          <a:bodyPr wrap="none">
            <a:spAutoFit/>
          </a:bodyPr>
          <a:lstStyle/>
          <a:p>
            <a:pPr marL="271463" indent="-271463">
              <a:buFont typeface="Wingdings" pitchFamily="2" charset="2"/>
              <a:buChar char="§"/>
            </a:pPr>
            <a:r>
              <a:rPr lang="fr-FR" sz="2400" b="1" dirty="0" smtClean="0">
                <a:solidFill>
                  <a:srgbClr val="0070C0"/>
                </a:solidFill>
              </a:rPr>
              <a:t>Comment configurer l'Internet mobile</a:t>
            </a:r>
            <a:endParaRPr lang="fr-FR" sz="2400" b="1" dirty="0">
              <a:solidFill>
                <a:srgbClr val="0070C0"/>
              </a:solidFill>
            </a:endParaRPr>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Accès mobile à Internet</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58</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4929190" y="928670"/>
            <a:ext cx="1911101" cy="830997"/>
          </a:xfrm>
          <a:prstGeom prst="rect">
            <a:avLst/>
          </a:prstGeom>
        </p:spPr>
        <p:txBody>
          <a:bodyPr wrap="none">
            <a:spAutoFit/>
          </a:bodyPr>
          <a:lstStyle/>
          <a:p>
            <a:r>
              <a:rPr lang="fr-FR" sz="2400" b="1" dirty="0" smtClean="0">
                <a:solidFill>
                  <a:schemeClr val="bg2"/>
                </a:solidFill>
              </a:rPr>
              <a:t>Mobile Data</a:t>
            </a:r>
          </a:p>
          <a:p>
            <a:endParaRPr lang="fr-FR" sz="2400" b="1" dirty="0">
              <a:solidFill>
                <a:schemeClr val="bg2"/>
              </a:solidFill>
            </a:endParaRPr>
          </a:p>
        </p:txBody>
      </p:sp>
      <p:grpSp>
        <p:nvGrpSpPr>
          <p:cNvPr id="14" name="Group 4"/>
          <p:cNvGrpSpPr>
            <a:grpSpLocks/>
          </p:cNvGrpSpPr>
          <p:nvPr/>
        </p:nvGrpSpPr>
        <p:grpSpPr bwMode="auto">
          <a:xfrm>
            <a:off x="142844" y="2000240"/>
            <a:ext cx="8715436" cy="4241945"/>
            <a:chOff x="721" y="1204"/>
            <a:chExt cx="4942" cy="2227"/>
          </a:xfrm>
        </p:grpSpPr>
        <p:sp>
          <p:nvSpPr>
            <p:cNvPr id="16" name="Rectangle 15"/>
            <p:cNvSpPr>
              <a:spLocks noChangeArrowheads="1"/>
            </p:cNvSpPr>
            <p:nvPr/>
          </p:nvSpPr>
          <p:spPr bwMode="auto">
            <a:xfrm>
              <a:off x="4369" y="1801"/>
              <a:ext cx="1294" cy="1630"/>
            </a:xfrm>
            <a:prstGeom prst="rect">
              <a:avLst/>
            </a:prstGeom>
            <a:solidFill>
              <a:srgbClr val="FFCC00"/>
            </a:solidFill>
            <a:ln w="12700">
              <a:solidFill>
                <a:schemeClr val="tx1"/>
              </a:solidFill>
              <a:miter lim="800000"/>
              <a:headEnd/>
              <a:tailEnd/>
            </a:ln>
            <a:effectLst>
              <a:outerShdw dist="107763" dir="189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7" name="Rectangle 16"/>
            <p:cNvSpPr>
              <a:spLocks noChangeArrowheads="1"/>
            </p:cNvSpPr>
            <p:nvPr/>
          </p:nvSpPr>
          <p:spPr bwMode="auto">
            <a:xfrm>
              <a:off x="4509" y="1797"/>
              <a:ext cx="1089"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r>
                <a:rPr lang="en-US">
                  <a:latin typeface="Times New Roman" panose="02020603050405020304" pitchFamily="18" charset="0"/>
                </a:rPr>
                <a:t>Web Server</a:t>
              </a:r>
            </a:p>
          </p:txBody>
        </p:sp>
        <p:grpSp>
          <p:nvGrpSpPr>
            <p:cNvPr id="20" name="Group 7"/>
            <p:cNvGrpSpPr>
              <a:grpSpLocks/>
            </p:cNvGrpSpPr>
            <p:nvPr/>
          </p:nvGrpSpPr>
          <p:grpSpPr bwMode="auto">
            <a:xfrm>
              <a:off x="4581" y="2949"/>
              <a:ext cx="518" cy="422"/>
              <a:chOff x="4581" y="2949"/>
              <a:chExt cx="518" cy="422"/>
            </a:xfrm>
          </p:grpSpPr>
          <p:pic>
            <p:nvPicPr>
              <p:cNvPr id="239"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1" y="2949"/>
                <a:ext cx="518"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 name="Rectangle 239"/>
              <p:cNvSpPr>
                <a:spLocks noChangeArrowheads="1"/>
              </p:cNvSpPr>
              <p:nvPr/>
            </p:nvSpPr>
            <p:spPr bwMode="auto">
              <a:xfrm>
                <a:off x="4581" y="3045"/>
                <a:ext cx="469"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r>
                  <a:rPr lang="en-US" sz="1400" b="0" i="1">
                    <a:solidFill>
                      <a:schemeClr val="bg1"/>
                    </a:solidFill>
                    <a:latin typeface="Times New Roman" panose="02020603050405020304" pitchFamily="18" charset="0"/>
                  </a:rPr>
                  <a:t>Content</a:t>
                </a:r>
              </a:p>
            </p:txBody>
          </p:sp>
        </p:grpSp>
        <p:grpSp>
          <p:nvGrpSpPr>
            <p:cNvPr id="21" name="Group 10"/>
            <p:cNvGrpSpPr>
              <a:grpSpLocks/>
            </p:cNvGrpSpPr>
            <p:nvPr/>
          </p:nvGrpSpPr>
          <p:grpSpPr bwMode="auto">
            <a:xfrm>
              <a:off x="4513" y="2235"/>
              <a:ext cx="622" cy="584"/>
              <a:chOff x="4513" y="2235"/>
              <a:chExt cx="622" cy="584"/>
            </a:xfrm>
          </p:grpSpPr>
          <p:sp>
            <p:nvSpPr>
              <p:cNvPr id="237" name="Oval 11"/>
              <p:cNvSpPr>
                <a:spLocks noChangeArrowheads="1"/>
              </p:cNvSpPr>
              <p:nvPr/>
            </p:nvSpPr>
            <p:spPr bwMode="auto">
              <a:xfrm>
                <a:off x="4513" y="2235"/>
                <a:ext cx="622" cy="5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38" name="Rectangle 237"/>
              <p:cNvSpPr>
                <a:spLocks noChangeArrowheads="1"/>
              </p:cNvSpPr>
              <p:nvPr/>
            </p:nvSpPr>
            <p:spPr bwMode="auto">
              <a:xfrm>
                <a:off x="4588" y="2263"/>
                <a:ext cx="471"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pPr algn="ctr"/>
                <a:r>
                  <a:rPr lang="en-US" sz="1600" b="0">
                    <a:latin typeface="Times New Roman" panose="02020603050405020304" pitchFamily="18" charset="0"/>
                  </a:rPr>
                  <a:t>CGI</a:t>
                </a:r>
              </a:p>
              <a:p>
                <a:pPr algn="ctr"/>
                <a:r>
                  <a:rPr lang="en-US" sz="1600" b="0">
                    <a:latin typeface="Times New Roman" panose="02020603050405020304" pitchFamily="18" charset="0"/>
                  </a:rPr>
                  <a:t>Scripts</a:t>
                </a:r>
              </a:p>
              <a:p>
                <a:pPr algn="ctr"/>
                <a:r>
                  <a:rPr lang="en-US" sz="1600" b="0">
                    <a:latin typeface="Times New Roman" panose="02020603050405020304" pitchFamily="18" charset="0"/>
                  </a:rPr>
                  <a:t>etc.</a:t>
                </a:r>
              </a:p>
            </p:txBody>
          </p:sp>
        </p:grpSp>
        <p:sp>
          <p:nvSpPr>
            <p:cNvPr id="22" name="Rectangle 21"/>
            <p:cNvSpPr>
              <a:spLocks noChangeArrowheads="1"/>
            </p:cNvSpPr>
            <p:nvPr/>
          </p:nvSpPr>
          <p:spPr bwMode="auto">
            <a:xfrm rot="16200000">
              <a:off x="4829" y="2534"/>
              <a:ext cx="1177" cy="3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pPr algn="ctr"/>
              <a:r>
                <a:rPr lang="en-US" sz="1600" b="0">
                  <a:latin typeface="Times New Roman" panose="02020603050405020304" pitchFamily="18" charset="0"/>
                </a:rPr>
                <a:t>WML Decks</a:t>
              </a:r>
            </a:p>
            <a:p>
              <a:pPr algn="ctr"/>
              <a:r>
                <a:rPr lang="en-US" sz="1600" b="0">
                  <a:latin typeface="Times New Roman" panose="02020603050405020304" pitchFamily="18" charset="0"/>
                </a:rPr>
                <a:t>with WML-Script</a:t>
              </a:r>
            </a:p>
          </p:txBody>
        </p:sp>
        <p:grpSp>
          <p:nvGrpSpPr>
            <p:cNvPr id="23" name="Group 14"/>
            <p:cNvGrpSpPr>
              <a:grpSpLocks/>
            </p:cNvGrpSpPr>
            <p:nvPr/>
          </p:nvGrpSpPr>
          <p:grpSpPr bwMode="auto">
            <a:xfrm>
              <a:off x="2305" y="1917"/>
              <a:ext cx="1342" cy="1394"/>
              <a:chOff x="2305" y="1917"/>
              <a:chExt cx="1342" cy="1394"/>
            </a:xfrm>
          </p:grpSpPr>
          <p:sp>
            <p:nvSpPr>
              <p:cNvPr id="231" name="Rectangle 230"/>
              <p:cNvSpPr>
                <a:spLocks noChangeArrowheads="1"/>
              </p:cNvSpPr>
              <p:nvPr/>
            </p:nvSpPr>
            <p:spPr bwMode="auto">
              <a:xfrm>
                <a:off x="2305" y="1921"/>
                <a:ext cx="1294" cy="1390"/>
              </a:xfrm>
              <a:prstGeom prst="rect">
                <a:avLst/>
              </a:prstGeom>
              <a:solidFill>
                <a:srgbClr val="FFCC00"/>
              </a:solidFill>
              <a:ln w="12700">
                <a:solidFill>
                  <a:schemeClr val="tx1"/>
                </a:solidFill>
                <a:miter lim="800000"/>
                <a:headEnd/>
                <a:tailEnd/>
              </a:ln>
              <a:effectLst>
                <a:outerShdw dist="107763" dir="189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32" name="Rectangle 231"/>
              <p:cNvSpPr>
                <a:spLocks noChangeArrowheads="1"/>
              </p:cNvSpPr>
              <p:nvPr/>
            </p:nvSpPr>
            <p:spPr bwMode="auto">
              <a:xfrm>
                <a:off x="2312" y="1917"/>
                <a:ext cx="133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r>
                  <a:rPr lang="en-US">
                    <a:latin typeface="Times New Roman" panose="02020603050405020304" pitchFamily="18" charset="0"/>
                  </a:rPr>
                  <a:t>WAP Gateway</a:t>
                </a:r>
              </a:p>
            </p:txBody>
          </p:sp>
          <p:grpSp>
            <p:nvGrpSpPr>
              <p:cNvPr id="233" name="Group 17"/>
              <p:cNvGrpSpPr>
                <a:grpSpLocks/>
              </p:cNvGrpSpPr>
              <p:nvPr/>
            </p:nvGrpSpPr>
            <p:grpSpPr bwMode="auto">
              <a:xfrm>
                <a:off x="2365" y="2310"/>
                <a:ext cx="1166" cy="934"/>
                <a:chOff x="2365" y="2310"/>
                <a:chExt cx="1166" cy="934"/>
              </a:xfrm>
            </p:grpSpPr>
            <p:sp>
              <p:nvSpPr>
                <p:cNvPr id="234" name="Rectangle 233"/>
                <p:cNvSpPr>
                  <a:spLocks noChangeArrowheads="1"/>
                </p:cNvSpPr>
                <p:nvPr/>
              </p:nvSpPr>
              <p:spPr bwMode="auto">
                <a:xfrm>
                  <a:off x="2457" y="2310"/>
                  <a:ext cx="990" cy="21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r>
                    <a:rPr lang="en-US" sz="1800" b="0">
                      <a:latin typeface="Times New Roman" panose="02020603050405020304" pitchFamily="18" charset="0"/>
                    </a:rPr>
                    <a:t>WML Encoder</a:t>
                  </a:r>
                </a:p>
              </p:txBody>
            </p:sp>
            <p:sp>
              <p:nvSpPr>
                <p:cNvPr id="235" name="Rectangle 234"/>
                <p:cNvSpPr>
                  <a:spLocks noChangeArrowheads="1"/>
                </p:cNvSpPr>
                <p:nvPr/>
              </p:nvSpPr>
              <p:spPr bwMode="auto">
                <a:xfrm>
                  <a:off x="2543" y="2582"/>
                  <a:ext cx="818" cy="37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pPr algn="ctr"/>
                  <a:r>
                    <a:rPr lang="en-US" sz="1800" b="0">
                      <a:latin typeface="Times New Roman" panose="02020603050405020304" pitchFamily="18" charset="0"/>
                    </a:rPr>
                    <a:t>WMLScript</a:t>
                  </a:r>
                </a:p>
                <a:p>
                  <a:pPr algn="ctr"/>
                  <a:r>
                    <a:rPr lang="en-US" sz="1800" b="0">
                      <a:latin typeface="Times New Roman" panose="02020603050405020304" pitchFamily="18" charset="0"/>
                    </a:rPr>
                    <a:t>Compiler</a:t>
                  </a:r>
                </a:p>
              </p:txBody>
            </p:sp>
            <p:sp>
              <p:nvSpPr>
                <p:cNvPr id="236" name="Rectangle 235"/>
                <p:cNvSpPr>
                  <a:spLocks noChangeArrowheads="1"/>
                </p:cNvSpPr>
                <p:nvPr/>
              </p:nvSpPr>
              <p:spPr bwMode="auto">
                <a:xfrm>
                  <a:off x="2365" y="3027"/>
                  <a:ext cx="1166" cy="21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r>
                    <a:rPr lang="en-US" sz="1800" b="0">
                      <a:latin typeface="Times New Roman" panose="02020603050405020304" pitchFamily="18" charset="0"/>
                    </a:rPr>
                    <a:t>Protocol Adapters</a:t>
                  </a:r>
                </a:p>
              </p:txBody>
            </p:sp>
          </p:grpSp>
        </p:grpSp>
        <p:grpSp>
          <p:nvGrpSpPr>
            <p:cNvPr id="24" name="Group 21"/>
            <p:cNvGrpSpPr>
              <a:grpSpLocks/>
            </p:cNvGrpSpPr>
            <p:nvPr/>
          </p:nvGrpSpPr>
          <p:grpSpPr bwMode="auto">
            <a:xfrm>
              <a:off x="912" y="1296"/>
              <a:ext cx="479" cy="456"/>
              <a:chOff x="912" y="1296"/>
              <a:chExt cx="479" cy="456"/>
            </a:xfrm>
          </p:grpSpPr>
          <p:sp>
            <p:nvSpPr>
              <p:cNvPr id="171" name="Freeform 22"/>
              <p:cNvSpPr>
                <a:spLocks/>
              </p:cNvSpPr>
              <p:nvPr/>
            </p:nvSpPr>
            <p:spPr bwMode="auto">
              <a:xfrm>
                <a:off x="1352" y="1350"/>
                <a:ext cx="39" cy="77"/>
              </a:xfrm>
              <a:custGeom>
                <a:avLst/>
                <a:gdLst>
                  <a:gd name="T0" fmla="*/ 38 w 39"/>
                  <a:gd name="T1" fmla="*/ 41 h 77"/>
                  <a:gd name="T2" fmla="*/ 38 w 39"/>
                  <a:gd name="T3" fmla="*/ 48 h 77"/>
                  <a:gd name="T4" fmla="*/ 37 w 39"/>
                  <a:gd name="T5" fmla="*/ 53 h 77"/>
                  <a:gd name="T6" fmla="*/ 34 w 39"/>
                  <a:gd name="T7" fmla="*/ 59 h 77"/>
                  <a:gd name="T8" fmla="*/ 30 w 39"/>
                  <a:gd name="T9" fmla="*/ 64 h 77"/>
                  <a:gd name="T10" fmla="*/ 25 w 39"/>
                  <a:gd name="T11" fmla="*/ 68 h 77"/>
                  <a:gd name="T12" fmla="*/ 20 w 39"/>
                  <a:gd name="T13" fmla="*/ 72 h 77"/>
                  <a:gd name="T14" fmla="*/ 14 w 39"/>
                  <a:gd name="T15" fmla="*/ 74 h 77"/>
                  <a:gd name="T16" fmla="*/ 7 w 39"/>
                  <a:gd name="T17" fmla="*/ 76 h 77"/>
                  <a:gd name="T18" fmla="*/ 5 w 39"/>
                  <a:gd name="T19" fmla="*/ 76 h 77"/>
                  <a:gd name="T20" fmla="*/ 3 w 39"/>
                  <a:gd name="T21" fmla="*/ 75 h 77"/>
                  <a:gd name="T22" fmla="*/ 2 w 39"/>
                  <a:gd name="T23" fmla="*/ 74 h 77"/>
                  <a:gd name="T24" fmla="*/ 1 w 39"/>
                  <a:gd name="T25" fmla="*/ 73 h 77"/>
                  <a:gd name="T26" fmla="*/ 1 w 39"/>
                  <a:gd name="T27" fmla="*/ 71 h 77"/>
                  <a:gd name="T28" fmla="*/ 1 w 39"/>
                  <a:gd name="T29" fmla="*/ 69 h 77"/>
                  <a:gd name="T30" fmla="*/ 3 w 39"/>
                  <a:gd name="T31" fmla="*/ 67 h 77"/>
                  <a:gd name="T32" fmla="*/ 5 w 39"/>
                  <a:gd name="T33" fmla="*/ 67 h 77"/>
                  <a:gd name="T34" fmla="*/ 11 w 39"/>
                  <a:gd name="T35" fmla="*/ 65 h 77"/>
                  <a:gd name="T36" fmla="*/ 17 w 39"/>
                  <a:gd name="T37" fmla="*/ 62 h 77"/>
                  <a:gd name="T38" fmla="*/ 21 w 39"/>
                  <a:gd name="T39" fmla="*/ 58 h 77"/>
                  <a:gd name="T40" fmla="*/ 25 w 39"/>
                  <a:gd name="T41" fmla="*/ 53 h 77"/>
                  <a:gd name="T42" fmla="*/ 27 w 39"/>
                  <a:gd name="T43" fmla="*/ 48 h 77"/>
                  <a:gd name="T44" fmla="*/ 28 w 39"/>
                  <a:gd name="T45" fmla="*/ 42 h 77"/>
                  <a:gd name="T46" fmla="*/ 28 w 39"/>
                  <a:gd name="T47" fmla="*/ 35 h 77"/>
                  <a:gd name="T48" fmla="*/ 26 w 39"/>
                  <a:gd name="T49" fmla="*/ 29 h 77"/>
                  <a:gd name="T50" fmla="*/ 24 w 39"/>
                  <a:gd name="T51" fmla="*/ 24 h 77"/>
                  <a:gd name="T52" fmla="*/ 19 w 39"/>
                  <a:gd name="T53" fmla="*/ 19 h 77"/>
                  <a:gd name="T54" fmla="*/ 15 w 39"/>
                  <a:gd name="T55" fmla="*/ 15 h 77"/>
                  <a:gd name="T56" fmla="*/ 10 w 39"/>
                  <a:gd name="T57" fmla="*/ 11 h 77"/>
                  <a:gd name="T58" fmla="*/ 5 w 39"/>
                  <a:gd name="T59" fmla="*/ 7 h 77"/>
                  <a:gd name="T60" fmla="*/ 2 w 39"/>
                  <a:gd name="T61" fmla="*/ 4 h 77"/>
                  <a:gd name="T62" fmla="*/ 0 w 39"/>
                  <a:gd name="T63" fmla="*/ 2 h 77"/>
                  <a:gd name="T64" fmla="*/ 0 w 39"/>
                  <a:gd name="T65" fmla="*/ 0 h 77"/>
                  <a:gd name="T66" fmla="*/ 4 w 39"/>
                  <a:gd name="T67" fmla="*/ 2 h 77"/>
                  <a:gd name="T68" fmla="*/ 10 w 39"/>
                  <a:gd name="T69" fmla="*/ 4 h 77"/>
                  <a:gd name="T70" fmla="*/ 16 w 39"/>
                  <a:gd name="T71" fmla="*/ 9 h 77"/>
                  <a:gd name="T72" fmla="*/ 22 w 39"/>
                  <a:gd name="T73" fmla="*/ 14 h 77"/>
                  <a:gd name="T74" fmla="*/ 28 w 39"/>
                  <a:gd name="T75" fmla="*/ 20 h 77"/>
                  <a:gd name="T76" fmla="*/ 32 w 39"/>
                  <a:gd name="T77" fmla="*/ 27 h 77"/>
                  <a:gd name="T78" fmla="*/ 36 w 39"/>
                  <a:gd name="T79" fmla="*/ 34 h 77"/>
                  <a:gd name="T80" fmla="*/ 38 w 39"/>
                  <a:gd name="T8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77">
                    <a:moveTo>
                      <a:pt x="38" y="41"/>
                    </a:moveTo>
                    <a:lnTo>
                      <a:pt x="38" y="48"/>
                    </a:lnTo>
                    <a:lnTo>
                      <a:pt x="37" y="53"/>
                    </a:lnTo>
                    <a:lnTo>
                      <a:pt x="34" y="59"/>
                    </a:lnTo>
                    <a:lnTo>
                      <a:pt x="30" y="64"/>
                    </a:lnTo>
                    <a:lnTo>
                      <a:pt x="25" y="68"/>
                    </a:lnTo>
                    <a:lnTo>
                      <a:pt x="20" y="72"/>
                    </a:lnTo>
                    <a:lnTo>
                      <a:pt x="14" y="74"/>
                    </a:lnTo>
                    <a:lnTo>
                      <a:pt x="7" y="76"/>
                    </a:lnTo>
                    <a:lnTo>
                      <a:pt x="5" y="76"/>
                    </a:lnTo>
                    <a:lnTo>
                      <a:pt x="3" y="75"/>
                    </a:lnTo>
                    <a:lnTo>
                      <a:pt x="2" y="74"/>
                    </a:lnTo>
                    <a:lnTo>
                      <a:pt x="1" y="73"/>
                    </a:lnTo>
                    <a:lnTo>
                      <a:pt x="1" y="71"/>
                    </a:lnTo>
                    <a:lnTo>
                      <a:pt x="1" y="69"/>
                    </a:lnTo>
                    <a:lnTo>
                      <a:pt x="3" y="67"/>
                    </a:lnTo>
                    <a:lnTo>
                      <a:pt x="5" y="67"/>
                    </a:lnTo>
                    <a:lnTo>
                      <a:pt x="11" y="65"/>
                    </a:lnTo>
                    <a:lnTo>
                      <a:pt x="17" y="62"/>
                    </a:lnTo>
                    <a:lnTo>
                      <a:pt x="21" y="58"/>
                    </a:lnTo>
                    <a:lnTo>
                      <a:pt x="25" y="53"/>
                    </a:lnTo>
                    <a:lnTo>
                      <a:pt x="27" y="48"/>
                    </a:lnTo>
                    <a:lnTo>
                      <a:pt x="28" y="42"/>
                    </a:lnTo>
                    <a:lnTo>
                      <a:pt x="28" y="35"/>
                    </a:lnTo>
                    <a:lnTo>
                      <a:pt x="26" y="29"/>
                    </a:lnTo>
                    <a:lnTo>
                      <a:pt x="24" y="24"/>
                    </a:lnTo>
                    <a:lnTo>
                      <a:pt x="19" y="19"/>
                    </a:lnTo>
                    <a:lnTo>
                      <a:pt x="15" y="15"/>
                    </a:lnTo>
                    <a:lnTo>
                      <a:pt x="10" y="11"/>
                    </a:lnTo>
                    <a:lnTo>
                      <a:pt x="5" y="7"/>
                    </a:lnTo>
                    <a:lnTo>
                      <a:pt x="2" y="4"/>
                    </a:lnTo>
                    <a:lnTo>
                      <a:pt x="0" y="2"/>
                    </a:lnTo>
                    <a:lnTo>
                      <a:pt x="0" y="0"/>
                    </a:lnTo>
                    <a:lnTo>
                      <a:pt x="4" y="2"/>
                    </a:lnTo>
                    <a:lnTo>
                      <a:pt x="10" y="4"/>
                    </a:lnTo>
                    <a:lnTo>
                      <a:pt x="16" y="9"/>
                    </a:lnTo>
                    <a:lnTo>
                      <a:pt x="22" y="14"/>
                    </a:lnTo>
                    <a:lnTo>
                      <a:pt x="28" y="20"/>
                    </a:lnTo>
                    <a:lnTo>
                      <a:pt x="32" y="27"/>
                    </a:lnTo>
                    <a:lnTo>
                      <a:pt x="36" y="34"/>
                    </a:lnTo>
                    <a:lnTo>
                      <a:pt x="38" y="41"/>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72" name="Freeform 23"/>
              <p:cNvSpPr>
                <a:spLocks/>
              </p:cNvSpPr>
              <p:nvPr/>
            </p:nvSpPr>
            <p:spPr bwMode="auto">
              <a:xfrm>
                <a:off x="957" y="1451"/>
                <a:ext cx="212" cy="293"/>
              </a:xfrm>
              <a:custGeom>
                <a:avLst/>
                <a:gdLst>
                  <a:gd name="T0" fmla="*/ 131 w 212"/>
                  <a:gd name="T1" fmla="*/ 0 h 293"/>
                  <a:gd name="T2" fmla="*/ 141 w 212"/>
                  <a:gd name="T3" fmla="*/ 0 h 293"/>
                  <a:gd name="T4" fmla="*/ 152 w 212"/>
                  <a:gd name="T5" fmla="*/ 1 h 293"/>
                  <a:gd name="T6" fmla="*/ 166 w 212"/>
                  <a:gd name="T7" fmla="*/ 3 h 293"/>
                  <a:gd name="T8" fmla="*/ 180 w 212"/>
                  <a:gd name="T9" fmla="*/ 6 h 293"/>
                  <a:gd name="T10" fmla="*/ 193 w 212"/>
                  <a:gd name="T11" fmla="*/ 12 h 293"/>
                  <a:gd name="T12" fmla="*/ 203 w 212"/>
                  <a:gd name="T13" fmla="*/ 19 h 293"/>
                  <a:gd name="T14" fmla="*/ 209 w 212"/>
                  <a:gd name="T15" fmla="*/ 28 h 293"/>
                  <a:gd name="T16" fmla="*/ 211 w 212"/>
                  <a:gd name="T17" fmla="*/ 35 h 293"/>
                  <a:gd name="T18" fmla="*/ 210 w 212"/>
                  <a:gd name="T19" fmla="*/ 39 h 293"/>
                  <a:gd name="T20" fmla="*/ 207 w 212"/>
                  <a:gd name="T21" fmla="*/ 51 h 293"/>
                  <a:gd name="T22" fmla="*/ 200 w 212"/>
                  <a:gd name="T23" fmla="*/ 75 h 293"/>
                  <a:gd name="T24" fmla="*/ 191 w 212"/>
                  <a:gd name="T25" fmla="*/ 105 h 293"/>
                  <a:gd name="T26" fmla="*/ 178 w 212"/>
                  <a:gd name="T27" fmla="*/ 139 h 293"/>
                  <a:gd name="T28" fmla="*/ 164 w 212"/>
                  <a:gd name="T29" fmla="*/ 175 h 293"/>
                  <a:gd name="T30" fmla="*/ 148 w 212"/>
                  <a:gd name="T31" fmla="*/ 211 h 293"/>
                  <a:gd name="T32" fmla="*/ 132 w 212"/>
                  <a:gd name="T33" fmla="*/ 243 h 293"/>
                  <a:gd name="T34" fmla="*/ 117 w 212"/>
                  <a:gd name="T35" fmla="*/ 270 h 293"/>
                  <a:gd name="T36" fmla="*/ 107 w 212"/>
                  <a:gd name="T37" fmla="*/ 284 h 293"/>
                  <a:gd name="T38" fmla="*/ 102 w 212"/>
                  <a:gd name="T39" fmla="*/ 290 h 293"/>
                  <a:gd name="T40" fmla="*/ 94 w 212"/>
                  <a:gd name="T41" fmla="*/ 290 h 293"/>
                  <a:gd name="T42" fmla="*/ 80 w 212"/>
                  <a:gd name="T43" fmla="*/ 285 h 293"/>
                  <a:gd name="T44" fmla="*/ 65 w 212"/>
                  <a:gd name="T45" fmla="*/ 279 h 293"/>
                  <a:gd name="T46" fmla="*/ 48 w 212"/>
                  <a:gd name="T47" fmla="*/ 272 h 293"/>
                  <a:gd name="T48" fmla="*/ 32 w 212"/>
                  <a:gd name="T49" fmla="*/ 266 h 293"/>
                  <a:gd name="T50" fmla="*/ 18 w 212"/>
                  <a:gd name="T51" fmla="*/ 259 h 293"/>
                  <a:gd name="T52" fmla="*/ 7 w 212"/>
                  <a:gd name="T53" fmla="*/ 253 h 293"/>
                  <a:gd name="T54" fmla="*/ 1 w 212"/>
                  <a:gd name="T55" fmla="*/ 248 h 293"/>
                  <a:gd name="T56" fmla="*/ 9 w 212"/>
                  <a:gd name="T57" fmla="*/ 235 h 293"/>
                  <a:gd name="T58" fmla="*/ 27 w 212"/>
                  <a:gd name="T59" fmla="*/ 209 h 293"/>
                  <a:gd name="T60" fmla="*/ 47 w 212"/>
                  <a:gd name="T61" fmla="*/ 178 h 293"/>
                  <a:gd name="T62" fmla="*/ 67 w 212"/>
                  <a:gd name="T63" fmla="*/ 144 h 293"/>
                  <a:gd name="T64" fmla="*/ 86 w 212"/>
                  <a:gd name="T65" fmla="*/ 108 h 293"/>
                  <a:gd name="T66" fmla="*/ 103 w 212"/>
                  <a:gd name="T67" fmla="*/ 74 h 293"/>
                  <a:gd name="T68" fmla="*/ 117 w 212"/>
                  <a:gd name="T69" fmla="*/ 41 h 293"/>
                  <a:gd name="T70" fmla="*/ 126 w 212"/>
                  <a:gd name="T71" fmla="*/ 1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2" h="293">
                    <a:moveTo>
                      <a:pt x="128" y="0"/>
                    </a:moveTo>
                    <a:lnTo>
                      <a:pt x="131" y="0"/>
                    </a:lnTo>
                    <a:lnTo>
                      <a:pt x="136" y="0"/>
                    </a:lnTo>
                    <a:lnTo>
                      <a:pt x="141" y="0"/>
                    </a:lnTo>
                    <a:lnTo>
                      <a:pt x="146" y="0"/>
                    </a:lnTo>
                    <a:lnTo>
                      <a:pt x="152" y="1"/>
                    </a:lnTo>
                    <a:lnTo>
                      <a:pt x="159" y="2"/>
                    </a:lnTo>
                    <a:lnTo>
                      <a:pt x="166" y="3"/>
                    </a:lnTo>
                    <a:lnTo>
                      <a:pt x="173" y="5"/>
                    </a:lnTo>
                    <a:lnTo>
                      <a:pt x="180" y="6"/>
                    </a:lnTo>
                    <a:lnTo>
                      <a:pt x="187" y="9"/>
                    </a:lnTo>
                    <a:lnTo>
                      <a:pt x="193" y="12"/>
                    </a:lnTo>
                    <a:lnTo>
                      <a:pt x="198" y="15"/>
                    </a:lnTo>
                    <a:lnTo>
                      <a:pt x="203" y="19"/>
                    </a:lnTo>
                    <a:lnTo>
                      <a:pt x="207" y="23"/>
                    </a:lnTo>
                    <a:lnTo>
                      <a:pt x="209" y="28"/>
                    </a:lnTo>
                    <a:lnTo>
                      <a:pt x="211" y="34"/>
                    </a:lnTo>
                    <a:lnTo>
                      <a:pt x="211" y="35"/>
                    </a:lnTo>
                    <a:lnTo>
                      <a:pt x="211" y="37"/>
                    </a:lnTo>
                    <a:lnTo>
                      <a:pt x="210" y="39"/>
                    </a:lnTo>
                    <a:lnTo>
                      <a:pt x="210" y="42"/>
                    </a:lnTo>
                    <a:lnTo>
                      <a:pt x="207" y="51"/>
                    </a:lnTo>
                    <a:lnTo>
                      <a:pt x="204" y="62"/>
                    </a:lnTo>
                    <a:lnTo>
                      <a:pt x="200" y="75"/>
                    </a:lnTo>
                    <a:lnTo>
                      <a:pt x="196" y="89"/>
                    </a:lnTo>
                    <a:lnTo>
                      <a:pt x="191" y="105"/>
                    </a:lnTo>
                    <a:lnTo>
                      <a:pt x="184" y="122"/>
                    </a:lnTo>
                    <a:lnTo>
                      <a:pt x="178" y="139"/>
                    </a:lnTo>
                    <a:lnTo>
                      <a:pt x="171" y="157"/>
                    </a:lnTo>
                    <a:lnTo>
                      <a:pt x="164" y="175"/>
                    </a:lnTo>
                    <a:lnTo>
                      <a:pt x="156" y="193"/>
                    </a:lnTo>
                    <a:lnTo>
                      <a:pt x="148" y="211"/>
                    </a:lnTo>
                    <a:lnTo>
                      <a:pt x="140" y="227"/>
                    </a:lnTo>
                    <a:lnTo>
                      <a:pt x="132" y="243"/>
                    </a:lnTo>
                    <a:lnTo>
                      <a:pt x="125" y="258"/>
                    </a:lnTo>
                    <a:lnTo>
                      <a:pt x="117" y="270"/>
                    </a:lnTo>
                    <a:lnTo>
                      <a:pt x="109" y="282"/>
                    </a:lnTo>
                    <a:lnTo>
                      <a:pt x="107" y="284"/>
                    </a:lnTo>
                    <a:lnTo>
                      <a:pt x="104" y="287"/>
                    </a:lnTo>
                    <a:lnTo>
                      <a:pt x="102" y="290"/>
                    </a:lnTo>
                    <a:lnTo>
                      <a:pt x="100" y="292"/>
                    </a:lnTo>
                    <a:lnTo>
                      <a:pt x="94" y="290"/>
                    </a:lnTo>
                    <a:lnTo>
                      <a:pt x="88" y="287"/>
                    </a:lnTo>
                    <a:lnTo>
                      <a:pt x="80" y="285"/>
                    </a:lnTo>
                    <a:lnTo>
                      <a:pt x="73" y="282"/>
                    </a:lnTo>
                    <a:lnTo>
                      <a:pt x="65" y="279"/>
                    </a:lnTo>
                    <a:lnTo>
                      <a:pt x="56" y="276"/>
                    </a:lnTo>
                    <a:lnTo>
                      <a:pt x="48" y="272"/>
                    </a:lnTo>
                    <a:lnTo>
                      <a:pt x="40" y="269"/>
                    </a:lnTo>
                    <a:lnTo>
                      <a:pt x="32" y="266"/>
                    </a:lnTo>
                    <a:lnTo>
                      <a:pt x="24" y="262"/>
                    </a:lnTo>
                    <a:lnTo>
                      <a:pt x="18" y="259"/>
                    </a:lnTo>
                    <a:lnTo>
                      <a:pt x="12" y="256"/>
                    </a:lnTo>
                    <a:lnTo>
                      <a:pt x="7" y="253"/>
                    </a:lnTo>
                    <a:lnTo>
                      <a:pt x="3" y="251"/>
                    </a:lnTo>
                    <a:lnTo>
                      <a:pt x="1" y="248"/>
                    </a:lnTo>
                    <a:lnTo>
                      <a:pt x="0" y="246"/>
                    </a:lnTo>
                    <a:lnTo>
                      <a:pt x="9" y="235"/>
                    </a:lnTo>
                    <a:lnTo>
                      <a:pt x="18" y="223"/>
                    </a:lnTo>
                    <a:lnTo>
                      <a:pt x="27" y="209"/>
                    </a:lnTo>
                    <a:lnTo>
                      <a:pt x="37" y="193"/>
                    </a:lnTo>
                    <a:lnTo>
                      <a:pt x="47" y="178"/>
                    </a:lnTo>
                    <a:lnTo>
                      <a:pt x="57" y="161"/>
                    </a:lnTo>
                    <a:lnTo>
                      <a:pt x="67" y="144"/>
                    </a:lnTo>
                    <a:lnTo>
                      <a:pt x="77" y="126"/>
                    </a:lnTo>
                    <a:lnTo>
                      <a:pt x="86" y="108"/>
                    </a:lnTo>
                    <a:lnTo>
                      <a:pt x="95" y="91"/>
                    </a:lnTo>
                    <a:lnTo>
                      <a:pt x="103" y="74"/>
                    </a:lnTo>
                    <a:lnTo>
                      <a:pt x="110" y="57"/>
                    </a:lnTo>
                    <a:lnTo>
                      <a:pt x="117" y="41"/>
                    </a:lnTo>
                    <a:lnTo>
                      <a:pt x="122" y="26"/>
                    </a:lnTo>
                    <a:lnTo>
                      <a:pt x="126" y="13"/>
                    </a:lnTo>
                    <a:lnTo>
                      <a:pt x="128" y="0"/>
                    </a:lnTo>
                  </a:path>
                </a:pathLst>
              </a:custGeom>
              <a:solidFill>
                <a:srgbClr val="F4FCE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73" name="Freeform 24"/>
              <p:cNvSpPr>
                <a:spLocks/>
              </p:cNvSpPr>
              <p:nvPr/>
            </p:nvSpPr>
            <p:spPr bwMode="auto">
              <a:xfrm>
                <a:off x="1056" y="1483"/>
                <a:ext cx="136" cy="269"/>
              </a:xfrm>
              <a:custGeom>
                <a:avLst/>
                <a:gdLst>
                  <a:gd name="T0" fmla="*/ 120 w 136"/>
                  <a:gd name="T1" fmla="*/ 0 h 269"/>
                  <a:gd name="T2" fmla="*/ 120 w 136"/>
                  <a:gd name="T3" fmla="*/ 1 h 269"/>
                  <a:gd name="T4" fmla="*/ 120 w 136"/>
                  <a:gd name="T5" fmla="*/ 3 h 269"/>
                  <a:gd name="T6" fmla="*/ 121 w 136"/>
                  <a:gd name="T7" fmla="*/ 6 h 269"/>
                  <a:gd name="T8" fmla="*/ 122 w 136"/>
                  <a:gd name="T9" fmla="*/ 10 h 269"/>
                  <a:gd name="T10" fmla="*/ 125 w 136"/>
                  <a:gd name="T11" fmla="*/ 16 h 269"/>
                  <a:gd name="T12" fmla="*/ 129 w 136"/>
                  <a:gd name="T13" fmla="*/ 23 h 269"/>
                  <a:gd name="T14" fmla="*/ 133 w 136"/>
                  <a:gd name="T15" fmla="*/ 33 h 269"/>
                  <a:gd name="T16" fmla="*/ 135 w 136"/>
                  <a:gd name="T17" fmla="*/ 40 h 269"/>
                  <a:gd name="T18" fmla="*/ 135 w 136"/>
                  <a:gd name="T19" fmla="*/ 51 h 269"/>
                  <a:gd name="T20" fmla="*/ 134 w 136"/>
                  <a:gd name="T21" fmla="*/ 63 h 269"/>
                  <a:gd name="T22" fmla="*/ 131 w 136"/>
                  <a:gd name="T23" fmla="*/ 77 h 269"/>
                  <a:gd name="T24" fmla="*/ 127 w 136"/>
                  <a:gd name="T25" fmla="*/ 93 h 269"/>
                  <a:gd name="T26" fmla="*/ 122 w 136"/>
                  <a:gd name="T27" fmla="*/ 110 h 269"/>
                  <a:gd name="T28" fmla="*/ 116 w 136"/>
                  <a:gd name="T29" fmla="*/ 128 h 269"/>
                  <a:gd name="T30" fmla="*/ 110 w 136"/>
                  <a:gd name="T31" fmla="*/ 146 h 269"/>
                  <a:gd name="T32" fmla="*/ 104 w 136"/>
                  <a:gd name="T33" fmla="*/ 163 h 269"/>
                  <a:gd name="T34" fmla="*/ 97 w 136"/>
                  <a:gd name="T35" fmla="*/ 180 h 269"/>
                  <a:gd name="T36" fmla="*/ 91 w 136"/>
                  <a:gd name="T37" fmla="*/ 195 h 269"/>
                  <a:gd name="T38" fmla="*/ 85 w 136"/>
                  <a:gd name="T39" fmla="*/ 210 h 269"/>
                  <a:gd name="T40" fmla="*/ 79 w 136"/>
                  <a:gd name="T41" fmla="*/ 222 h 269"/>
                  <a:gd name="T42" fmla="*/ 75 w 136"/>
                  <a:gd name="T43" fmla="*/ 231 h 269"/>
                  <a:gd name="T44" fmla="*/ 71 w 136"/>
                  <a:gd name="T45" fmla="*/ 238 h 269"/>
                  <a:gd name="T46" fmla="*/ 69 w 136"/>
                  <a:gd name="T47" fmla="*/ 241 h 269"/>
                  <a:gd name="T48" fmla="*/ 64 w 136"/>
                  <a:gd name="T49" fmla="*/ 244 h 269"/>
                  <a:gd name="T50" fmla="*/ 59 w 136"/>
                  <a:gd name="T51" fmla="*/ 247 h 269"/>
                  <a:gd name="T52" fmla="*/ 53 w 136"/>
                  <a:gd name="T53" fmla="*/ 250 h 269"/>
                  <a:gd name="T54" fmla="*/ 45 w 136"/>
                  <a:gd name="T55" fmla="*/ 253 h 269"/>
                  <a:gd name="T56" fmla="*/ 37 w 136"/>
                  <a:gd name="T57" fmla="*/ 256 h 269"/>
                  <a:gd name="T58" fmla="*/ 27 w 136"/>
                  <a:gd name="T59" fmla="*/ 260 h 269"/>
                  <a:gd name="T60" fmla="*/ 14 w 136"/>
                  <a:gd name="T61" fmla="*/ 264 h 269"/>
                  <a:gd name="T62" fmla="*/ 0 w 136"/>
                  <a:gd name="T63" fmla="*/ 268 h 269"/>
                  <a:gd name="T64" fmla="*/ 9 w 136"/>
                  <a:gd name="T65" fmla="*/ 255 h 269"/>
                  <a:gd name="T66" fmla="*/ 19 w 136"/>
                  <a:gd name="T67" fmla="*/ 241 h 269"/>
                  <a:gd name="T68" fmla="*/ 28 w 136"/>
                  <a:gd name="T69" fmla="*/ 225 h 269"/>
                  <a:gd name="T70" fmla="*/ 37 w 136"/>
                  <a:gd name="T71" fmla="*/ 207 h 269"/>
                  <a:gd name="T72" fmla="*/ 46 w 136"/>
                  <a:gd name="T73" fmla="*/ 189 h 269"/>
                  <a:gd name="T74" fmla="*/ 56 w 136"/>
                  <a:gd name="T75" fmla="*/ 169 h 269"/>
                  <a:gd name="T76" fmla="*/ 65 w 136"/>
                  <a:gd name="T77" fmla="*/ 149 h 269"/>
                  <a:gd name="T78" fmla="*/ 74 w 136"/>
                  <a:gd name="T79" fmla="*/ 129 h 269"/>
                  <a:gd name="T80" fmla="*/ 82 w 136"/>
                  <a:gd name="T81" fmla="*/ 109 h 269"/>
                  <a:gd name="T82" fmla="*/ 89 w 136"/>
                  <a:gd name="T83" fmla="*/ 89 h 269"/>
                  <a:gd name="T84" fmla="*/ 97 w 136"/>
                  <a:gd name="T85" fmla="*/ 71 h 269"/>
                  <a:gd name="T86" fmla="*/ 103 w 136"/>
                  <a:gd name="T87" fmla="*/ 53 h 269"/>
                  <a:gd name="T88" fmla="*/ 108 w 136"/>
                  <a:gd name="T89" fmla="*/ 37 h 269"/>
                  <a:gd name="T90" fmla="*/ 113 w 136"/>
                  <a:gd name="T91" fmla="*/ 22 h 269"/>
                  <a:gd name="T92" fmla="*/ 117 w 136"/>
                  <a:gd name="T93" fmla="*/ 10 h 269"/>
                  <a:gd name="T94" fmla="*/ 120 w 136"/>
                  <a:gd name="T9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 h="269">
                    <a:moveTo>
                      <a:pt x="120" y="0"/>
                    </a:moveTo>
                    <a:lnTo>
                      <a:pt x="120" y="1"/>
                    </a:lnTo>
                    <a:lnTo>
                      <a:pt x="120" y="3"/>
                    </a:lnTo>
                    <a:lnTo>
                      <a:pt x="121" y="6"/>
                    </a:lnTo>
                    <a:lnTo>
                      <a:pt x="122" y="10"/>
                    </a:lnTo>
                    <a:lnTo>
                      <a:pt x="125" y="16"/>
                    </a:lnTo>
                    <a:lnTo>
                      <a:pt x="129" y="23"/>
                    </a:lnTo>
                    <a:lnTo>
                      <a:pt x="133" y="33"/>
                    </a:lnTo>
                    <a:lnTo>
                      <a:pt x="135" y="40"/>
                    </a:lnTo>
                    <a:lnTo>
                      <a:pt x="135" y="51"/>
                    </a:lnTo>
                    <a:lnTo>
                      <a:pt x="134" y="63"/>
                    </a:lnTo>
                    <a:lnTo>
                      <a:pt x="131" y="77"/>
                    </a:lnTo>
                    <a:lnTo>
                      <a:pt x="127" y="93"/>
                    </a:lnTo>
                    <a:lnTo>
                      <a:pt x="122" y="110"/>
                    </a:lnTo>
                    <a:lnTo>
                      <a:pt x="116" y="128"/>
                    </a:lnTo>
                    <a:lnTo>
                      <a:pt x="110" y="146"/>
                    </a:lnTo>
                    <a:lnTo>
                      <a:pt x="104" y="163"/>
                    </a:lnTo>
                    <a:lnTo>
                      <a:pt x="97" y="180"/>
                    </a:lnTo>
                    <a:lnTo>
                      <a:pt x="91" y="195"/>
                    </a:lnTo>
                    <a:lnTo>
                      <a:pt x="85" y="210"/>
                    </a:lnTo>
                    <a:lnTo>
                      <a:pt x="79" y="222"/>
                    </a:lnTo>
                    <a:lnTo>
                      <a:pt x="75" y="231"/>
                    </a:lnTo>
                    <a:lnTo>
                      <a:pt x="71" y="238"/>
                    </a:lnTo>
                    <a:lnTo>
                      <a:pt x="69" y="241"/>
                    </a:lnTo>
                    <a:lnTo>
                      <a:pt x="64" y="244"/>
                    </a:lnTo>
                    <a:lnTo>
                      <a:pt x="59" y="247"/>
                    </a:lnTo>
                    <a:lnTo>
                      <a:pt x="53" y="250"/>
                    </a:lnTo>
                    <a:lnTo>
                      <a:pt x="45" y="253"/>
                    </a:lnTo>
                    <a:lnTo>
                      <a:pt x="37" y="256"/>
                    </a:lnTo>
                    <a:lnTo>
                      <a:pt x="27" y="260"/>
                    </a:lnTo>
                    <a:lnTo>
                      <a:pt x="14" y="264"/>
                    </a:lnTo>
                    <a:lnTo>
                      <a:pt x="0" y="268"/>
                    </a:lnTo>
                    <a:lnTo>
                      <a:pt x="9" y="255"/>
                    </a:lnTo>
                    <a:lnTo>
                      <a:pt x="19" y="241"/>
                    </a:lnTo>
                    <a:lnTo>
                      <a:pt x="28" y="225"/>
                    </a:lnTo>
                    <a:lnTo>
                      <a:pt x="37" y="207"/>
                    </a:lnTo>
                    <a:lnTo>
                      <a:pt x="46" y="189"/>
                    </a:lnTo>
                    <a:lnTo>
                      <a:pt x="56" y="169"/>
                    </a:lnTo>
                    <a:lnTo>
                      <a:pt x="65" y="149"/>
                    </a:lnTo>
                    <a:lnTo>
                      <a:pt x="74" y="129"/>
                    </a:lnTo>
                    <a:lnTo>
                      <a:pt x="82" y="109"/>
                    </a:lnTo>
                    <a:lnTo>
                      <a:pt x="89" y="89"/>
                    </a:lnTo>
                    <a:lnTo>
                      <a:pt x="97" y="71"/>
                    </a:lnTo>
                    <a:lnTo>
                      <a:pt x="103" y="53"/>
                    </a:lnTo>
                    <a:lnTo>
                      <a:pt x="108" y="37"/>
                    </a:lnTo>
                    <a:lnTo>
                      <a:pt x="113" y="22"/>
                    </a:lnTo>
                    <a:lnTo>
                      <a:pt x="117" y="10"/>
                    </a:lnTo>
                    <a:lnTo>
                      <a:pt x="120" y="0"/>
                    </a:lnTo>
                  </a:path>
                </a:pathLst>
              </a:custGeom>
              <a:solidFill>
                <a:schemeClr val="fo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74" name="Freeform 25"/>
              <p:cNvSpPr>
                <a:spLocks/>
              </p:cNvSpPr>
              <p:nvPr/>
            </p:nvSpPr>
            <p:spPr bwMode="auto">
              <a:xfrm>
                <a:off x="1000" y="1637"/>
                <a:ext cx="67" cy="65"/>
              </a:xfrm>
              <a:custGeom>
                <a:avLst/>
                <a:gdLst>
                  <a:gd name="T0" fmla="*/ 57 w 67"/>
                  <a:gd name="T1" fmla="*/ 7 h 65"/>
                  <a:gd name="T2" fmla="*/ 61 w 67"/>
                  <a:gd name="T3" fmla="*/ 11 h 65"/>
                  <a:gd name="T4" fmla="*/ 63 w 67"/>
                  <a:gd name="T5" fmla="*/ 15 h 65"/>
                  <a:gd name="T6" fmla="*/ 65 w 67"/>
                  <a:gd name="T7" fmla="*/ 20 h 65"/>
                  <a:gd name="T8" fmla="*/ 66 w 67"/>
                  <a:gd name="T9" fmla="*/ 25 h 65"/>
                  <a:gd name="T10" fmla="*/ 66 w 67"/>
                  <a:gd name="T11" fmla="*/ 30 h 65"/>
                  <a:gd name="T12" fmla="*/ 65 w 67"/>
                  <a:gd name="T13" fmla="*/ 34 h 65"/>
                  <a:gd name="T14" fmla="*/ 63 w 67"/>
                  <a:gd name="T15" fmla="*/ 39 h 65"/>
                  <a:gd name="T16" fmla="*/ 59 w 67"/>
                  <a:gd name="T17" fmla="*/ 43 h 65"/>
                  <a:gd name="T18" fmla="*/ 55 w 67"/>
                  <a:gd name="T19" fmla="*/ 47 h 65"/>
                  <a:gd name="T20" fmla="*/ 51 w 67"/>
                  <a:gd name="T21" fmla="*/ 52 h 65"/>
                  <a:gd name="T22" fmla="*/ 46 w 67"/>
                  <a:gd name="T23" fmla="*/ 56 h 65"/>
                  <a:gd name="T24" fmla="*/ 40 w 67"/>
                  <a:gd name="T25" fmla="*/ 59 h 65"/>
                  <a:gd name="T26" fmla="*/ 36 w 67"/>
                  <a:gd name="T27" fmla="*/ 62 h 65"/>
                  <a:gd name="T28" fmla="*/ 31 w 67"/>
                  <a:gd name="T29" fmla="*/ 64 h 65"/>
                  <a:gd name="T30" fmla="*/ 26 w 67"/>
                  <a:gd name="T31" fmla="*/ 64 h 65"/>
                  <a:gd name="T32" fmla="*/ 22 w 67"/>
                  <a:gd name="T33" fmla="*/ 63 h 65"/>
                  <a:gd name="T34" fmla="*/ 18 w 67"/>
                  <a:gd name="T35" fmla="*/ 60 h 65"/>
                  <a:gd name="T36" fmla="*/ 14 w 67"/>
                  <a:gd name="T37" fmla="*/ 58 h 65"/>
                  <a:gd name="T38" fmla="*/ 10 w 67"/>
                  <a:gd name="T39" fmla="*/ 56 h 65"/>
                  <a:gd name="T40" fmla="*/ 7 w 67"/>
                  <a:gd name="T41" fmla="*/ 54 h 65"/>
                  <a:gd name="T42" fmla="*/ 4 w 67"/>
                  <a:gd name="T43" fmla="*/ 52 h 65"/>
                  <a:gd name="T44" fmla="*/ 2 w 67"/>
                  <a:gd name="T45" fmla="*/ 49 h 65"/>
                  <a:gd name="T46" fmla="*/ 0 w 67"/>
                  <a:gd name="T47" fmla="*/ 45 h 65"/>
                  <a:gd name="T48" fmla="*/ 0 w 67"/>
                  <a:gd name="T49" fmla="*/ 41 h 65"/>
                  <a:gd name="T50" fmla="*/ 1 w 67"/>
                  <a:gd name="T51" fmla="*/ 36 h 65"/>
                  <a:gd name="T52" fmla="*/ 2 w 67"/>
                  <a:gd name="T53" fmla="*/ 31 h 65"/>
                  <a:gd name="T54" fmla="*/ 5 w 67"/>
                  <a:gd name="T55" fmla="*/ 25 h 65"/>
                  <a:gd name="T56" fmla="*/ 9 w 67"/>
                  <a:gd name="T57" fmla="*/ 18 h 65"/>
                  <a:gd name="T58" fmla="*/ 12 w 67"/>
                  <a:gd name="T59" fmla="*/ 13 h 65"/>
                  <a:gd name="T60" fmla="*/ 17 w 67"/>
                  <a:gd name="T61" fmla="*/ 8 h 65"/>
                  <a:gd name="T62" fmla="*/ 22 w 67"/>
                  <a:gd name="T63" fmla="*/ 4 h 65"/>
                  <a:gd name="T64" fmla="*/ 27 w 67"/>
                  <a:gd name="T65" fmla="*/ 2 h 65"/>
                  <a:gd name="T66" fmla="*/ 31 w 67"/>
                  <a:gd name="T67" fmla="*/ 1 h 65"/>
                  <a:gd name="T68" fmla="*/ 36 w 67"/>
                  <a:gd name="T69" fmla="*/ 0 h 65"/>
                  <a:gd name="T70" fmla="*/ 41 w 67"/>
                  <a:gd name="T71" fmla="*/ 0 h 65"/>
                  <a:gd name="T72" fmla="*/ 45 w 67"/>
                  <a:gd name="T73" fmla="*/ 1 h 65"/>
                  <a:gd name="T74" fmla="*/ 49 w 67"/>
                  <a:gd name="T75" fmla="*/ 2 h 65"/>
                  <a:gd name="T76" fmla="*/ 52 w 67"/>
                  <a:gd name="T77" fmla="*/ 3 h 65"/>
                  <a:gd name="T78" fmla="*/ 55 w 67"/>
                  <a:gd name="T79" fmla="*/ 5 h 65"/>
                  <a:gd name="T80" fmla="*/ 57 w 67"/>
                  <a:gd name="T81"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5">
                    <a:moveTo>
                      <a:pt x="57" y="7"/>
                    </a:moveTo>
                    <a:lnTo>
                      <a:pt x="61" y="11"/>
                    </a:lnTo>
                    <a:lnTo>
                      <a:pt x="63" y="15"/>
                    </a:lnTo>
                    <a:lnTo>
                      <a:pt x="65" y="20"/>
                    </a:lnTo>
                    <a:lnTo>
                      <a:pt x="66" y="25"/>
                    </a:lnTo>
                    <a:lnTo>
                      <a:pt x="66" y="30"/>
                    </a:lnTo>
                    <a:lnTo>
                      <a:pt x="65" y="34"/>
                    </a:lnTo>
                    <a:lnTo>
                      <a:pt x="63" y="39"/>
                    </a:lnTo>
                    <a:lnTo>
                      <a:pt x="59" y="43"/>
                    </a:lnTo>
                    <a:lnTo>
                      <a:pt x="55" y="47"/>
                    </a:lnTo>
                    <a:lnTo>
                      <a:pt x="51" y="52"/>
                    </a:lnTo>
                    <a:lnTo>
                      <a:pt x="46" y="56"/>
                    </a:lnTo>
                    <a:lnTo>
                      <a:pt x="40" y="59"/>
                    </a:lnTo>
                    <a:lnTo>
                      <a:pt x="36" y="62"/>
                    </a:lnTo>
                    <a:lnTo>
                      <a:pt x="31" y="64"/>
                    </a:lnTo>
                    <a:lnTo>
                      <a:pt x="26" y="64"/>
                    </a:lnTo>
                    <a:lnTo>
                      <a:pt x="22" y="63"/>
                    </a:lnTo>
                    <a:lnTo>
                      <a:pt x="18" y="60"/>
                    </a:lnTo>
                    <a:lnTo>
                      <a:pt x="14" y="58"/>
                    </a:lnTo>
                    <a:lnTo>
                      <a:pt x="10" y="56"/>
                    </a:lnTo>
                    <a:lnTo>
                      <a:pt x="7" y="54"/>
                    </a:lnTo>
                    <a:lnTo>
                      <a:pt x="4" y="52"/>
                    </a:lnTo>
                    <a:lnTo>
                      <a:pt x="2" y="49"/>
                    </a:lnTo>
                    <a:lnTo>
                      <a:pt x="0" y="45"/>
                    </a:lnTo>
                    <a:lnTo>
                      <a:pt x="0" y="41"/>
                    </a:lnTo>
                    <a:lnTo>
                      <a:pt x="1" y="36"/>
                    </a:lnTo>
                    <a:lnTo>
                      <a:pt x="2" y="31"/>
                    </a:lnTo>
                    <a:lnTo>
                      <a:pt x="5" y="25"/>
                    </a:lnTo>
                    <a:lnTo>
                      <a:pt x="9" y="18"/>
                    </a:lnTo>
                    <a:lnTo>
                      <a:pt x="12" y="13"/>
                    </a:lnTo>
                    <a:lnTo>
                      <a:pt x="17" y="8"/>
                    </a:lnTo>
                    <a:lnTo>
                      <a:pt x="22" y="4"/>
                    </a:lnTo>
                    <a:lnTo>
                      <a:pt x="27" y="2"/>
                    </a:lnTo>
                    <a:lnTo>
                      <a:pt x="31" y="1"/>
                    </a:lnTo>
                    <a:lnTo>
                      <a:pt x="36" y="0"/>
                    </a:lnTo>
                    <a:lnTo>
                      <a:pt x="41" y="0"/>
                    </a:lnTo>
                    <a:lnTo>
                      <a:pt x="45" y="1"/>
                    </a:lnTo>
                    <a:lnTo>
                      <a:pt x="49" y="2"/>
                    </a:lnTo>
                    <a:lnTo>
                      <a:pt x="52" y="3"/>
                    </a:lnTo>
                    <a:lnTo>
                      <a:pt x="55" y="5"/>
                    </a:lnTo>
                    <a:lnTo>
                      <a:pt x="57" y="7"/>
                    </a:lnTo>
                  </a:path>
                </a:pathLst>
              </a:custGeom>
              <a:solidFill>
                <a:schemeClr val="fo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75" name="Freeform 26"/>
              <p:cNvSpPr>
                <a:spLocks/>
              </p:cNvSpPr>
              <p:nvPr/>
            </p:nvSpPr>
            <p:spPr bwMode="auto">
              <a:xfrm>
                <a:off x="986" y="1634"/>
                <a:ext cx="76" cy="71"/>
              </a:xfrm>
              <a:custGeom>
                <a:avLst/>
                <a:gdLst>
                  <a:gd name="T0" fmla="*/ 59 w 76"/>
                  <a:gd name="T1" fmla="*/ 2 h 71"/>
                  <a:gd name="T2" fmla="*/ 66 w 76"/>
                  <a:gd name="T3" fmla="*/ 7 h 71"/>
                  <a:gd name="T4" fmla="*/ 71 w 76"/>
                  <a:gd name="T5" fmla="*/ 13 h 71"/>
                  <a:gd name="T6" fmla="*/ 74 w 76"/>
                  <a:gd name="T7" fmla="*/ 21 h 71"/>
                  <a:gd name="T8" fmla="*/ 75 w 76"/>
                  <a:gd name="T9" fmla="*/ 29 h 71"/>
                  <a:gd name="T10" fmla="*/ 73 w 76"/>
                  <a:gd name="T11" fmla="*/ 37 h 71"/>
                  <a:gd name="T12" fmla="*/ 70 w 76"/>
                  <a:gd name="T13" fmla="*/ 45 h 71"/>
                  <a:gd name="T14" fmla="*/ 65 w 76"/>
                  <a:gd name="T15" fmla="*/ 53 h 71"/>
                  <a:gd name="T16" fmla="*/ 58 w 76"/>
                  <a:gd name="T17" fmla="*/ 60 h 71"/>
                  <a:gd name="T18" fmla="*/ 48 w 76"/>
                  <a:gd name="T19" fmla="*/ 66 h 71"/>
                  <a:gd name="T20" fmla="*/ 37 w 76"/>
                  <a:gd name="T21" fmla="*/ 70 h 71"/>
                  <a:gd name="T22" fmla="*/ 25 w 76"/>
                  <a:gd name="T23" fmla="*/ 68 h 71"/>
                  <a:gd name="T24" fmla="*/ 16 w 76"/>
                  <a:gd name="T25" fmla="*/ 62 h 71"/>
                  <a:gd name="T26" fmla="*/ 9 w 76"/>
                  <a:gd name="T27" fmla="*/ 56 h 71"/>
                  <a:gd name="T28" fmla="*/ 4 w 76"/>
                  <a:gd name="T29" fmla="*/ 49 h 71"/>
                  <a:gd name="T30" fmla="*/ 1 w 76"/>
                  <a:gd name="T31" fmla="*/ 41 h 71"/>
                  <a:gd name="T32" fmla="*/ 0 w 76"/>
                  <a:gd name="T33" fmla="*/ 35 h 71"/>
                  <a:gd name="T34" fmla="*/ 2 w 76"/>
                  <a:gd name="T35" fmla="*/ 31 h 71"/>
                  <a:gd name="T36" fmla="*/ 5 w 76"/>
                  <a:gd name="T37" fmla="*/ 30 h 71"/>
                  <a:gd name="T38" fmla="*/ 9 w 76"/>
                  <a:gd name="T39" fmla="*/ 32 h 71"/>
                  <a:gd name="T40" fmla="*/ 10 w 76"/>
                  <a:gd name="T41" fmla="*/ 34 h 71"/>
                  <a:gd name="T42" fmla="*/ 12 w 76"/>
                  <a:gd name="T43" fmla="*/ 39 h 71"/>
                  <a:gd name="T44" fmla="*/ 16 w 76"/>
                  <a:gd name="T45" fmla="*/ 46 h 71"/>
                  <a:gd name="T46" fmla="*/ 22 w 76"/>
                  <a:gd name="T47" fmla="*/ 52 h 71"/>
                  <a:gd name="T48" fmla="*/ 33 w 76"/>
                  <a:gd name="T49" fmla="*/ 55 h 71"/>
                  <a:gd name="T50" fmla="*/ 48 w 76"/>
                  <a:gd name="T51" fmla="*/ 51 h 71"/>
                  <a:gd name="T52" fmla="*/ 59 w 76"/>
                  <a:gd name="T53" fmla="*/ 42 h 71"/>
                  <a:gd name="T54" fmla="*/ 64 w 76"/>
                  <a:gd name="T55" fmla="*/ 29 h 71"/>
                  <a:gd name="T56" fmla="*/ 63 w 76"/>
                  <a:gd name="T57" fmla="*/ 19 h 71"/>
                  <a:gd name="T58" fmla="*/ 59 w 76"/>
                  <a:gd name="T59" fmla="*/ 13 h 71"/>
                  <a:gd name="T60" fmla="*/ 53 w 76"/>
                  <a:gd name="T61" fmla="*/ 8 h 71"/>
                  <a:gd name="T62" fmla="*/ 47 w 76"/>
                  <a:gd name="T63" fmla="*/ 4 h 71"/>
                  <a:gd name="T64" fmla="*/ 46 w 76"/>
                  <a:gd name="T65" fmla="*/ 1 h 71"/>
                  <a:gd name="T66" fmla="*/ 51 w 76"/>
                  <a:gd name="T6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71">
                    <a:moveTo>
                      <a:pt x="55" y="1"/>
                    </a:moveTo>
                    <a:lnTo>
                      <a:pt x="59" y="2"/>
                    </a:lnTo>
                    <a:lnTo>
                      <a:pt x="62" y="4"/>
                    </a:lnTo>
                    <a:lnTo>
                      <a:pt x="66" y="7"/>
                    </a:lnTo>
                    <a:lnTo>
                      <a:pt x="69" y="10"/>
                    </a:lnTo>
                    <a:lnTo>
                      <a:pt x="71" y="13"/>
                    </a:lnTo>
                    <a:lnTo>
                      <a:pt x="73" y="17"/>
                    </a:lnTo>
                    <a:lnTo>
                      <a:pt x="74" y="21"/>
                    </a:lnTo>
                    <a:lnTo>
                      <a:pt x="75" y="25"/>
                    </a:lnTo>
                    <a:lnTo>
                      <a:pt x="75" y="29"/>
                    </a:lnTo>
                    <a:lnTo>
                      <a:pt x="74" y="33"/>
                    </a:lnTo>
                    <a:lnTo>
                      <a:pt x="73" y="37"/>
                    </a:lnTo>
                    <a:lnTo>
                      <a:pt x="72" y="42"/>
                    </a:lnTo>
                    <a:lnTo>
                      <a:pt x="70" y="45"/>
                    </a:lnTo>
                    <a:lnTo>
                      <a:pt x="68" y="49"/>
                    </a:lnTo>
                    <a:lnTo>
                      <a:pt x="65" y="53"/>
                    </a:lnTo>
                    <a:lnTo>
                      <a:pt x="62" y="56"/>
                    </a:lnTo>
                    <a:lnTo>
                      <a:pt x="58" y="60"/>
                    </a:lnTo>
                    <a:lnTo>
                      <a:pt x="53" y="63"/>
                    </a:lnTo>
                    <a:lnTo>
                      <a:pt x="48" y="66"/>
                    </a:lnTo>
                    <a:lnTo>
                      <a:pt x="42" y="69"/>
                    </a:lnTo>
                    <a:lnTo>
                      <a:pt x="37" y="70"/>
                    </a:lnTo>
                    <a:lnTo>
                      <a:pt x="31" y="70"/>
                    </a:lnTo>
                    <a:lnTo>
                      <a:pt x="25" y="68"/>
                    </a:lnTo>
                    <a:lnTo>
                      <a:pt x="20" y="65"/>
                    </a:lnTo>
                    <a:lnTo>
                      <a:pt x="16" y="62"/>
                    </a:lnTo>
                    <a:lnTo>
                      <a:pt x="13" y="59"/>
                    </a:lnTo>
                    <a:lnTo>
                      <a:pt x="9" y="56"/>
                    </a:lnTo>
                    <a:lnTo>
                      <a:pt x="7" y="52"/>
                    </a:lnTo>
                    <a:lnTo>
                      <a:pt x="4" y="49"/>
                    </a:lnTo>
                    <a:lnTo>
                      <a:pt x="2" y="45"/>
                    </a:lnTo>
                    <a:lnTo>
                      <a:pt x="1" y="41"/>
                    </a:lnTo>
                    <a:lnTo>
                      <a:pt x="0" y="36"/>
                    </a:lnTo>
                    <a:lnTo>
                      <a:pt x="0" y="35"/>
                    </a:lnTo>
                    <a:lnTo>
                      <a:pt x="0" y="33"/>
                    </a:lnTo>
                    <a:lnTo>
                      <a:pt x="2" y="31"/>
                    </a:lnTo>
                    <a:lnTo>
                      <a:pt x="4" y="30"/>
                    </a:lnTo>
                    <a:lnTo>
                      <a:pt x="5" y="30"/>
                    </a:lnTo>
                    <a:lnTo>
                      <a:pt x="7" y="30"/>
                    </a:lnTo>
                    <a:lnTo>
                      <a:pt x="9" y="32"/>
                    </a:lnTo>
                    <a:lnTo>
                      <a:pt x="10" y="33"/>
                    </a:lnTo>
                    <a:lnTo>
                      <a:pt x="10" y="34"/>
                    </a:lnTo>
                    <a:lnTo>
                      <a:pt x="11" y="36"/>
                    </a:lnTo>
                    <a:lnTo>
                      <a:pt x="12" y="39"/>
                    </a:lnTo>
                    <a:lnTo>
                      <a:pt x="13" y="42"/>
                    </a:lnTo>
                    <a:lnTo>
                      <a:pt x="16" y="46"/>
                    </a:lnTo>
                    <a:lnTo>
                      <a:pt x="18" y="50"/>
                    </a:lnTo>
                    <a:lnTo>
                      <a:pt x="22" y="52"/>
                    </a:lnTo>
                    <a:lnTo>
                      <a:pt x="26" y="54"/>
                    </a:lnTo>
                    <a:lnTo>
                      <a:pt x="33" y="55"/>
                    </a:lnTo>
                    <a:lnTo>
                      <a:pt x="41" y="54"/>
                    </a:lnTo>
                    <a:lnTo>
                      <a:pt x="48" y="51"/>
                    </a:lnTo>
                    <a:lnTo>
                      <a:pt x="54" y="47"/>
                    </a:lnTo>
                    <a:lnTo>
                      <a:pt x="59" y="42"/>
                    </a:lnTo>
                    <a:lnTo>
                      <a:pt x="63" y="36"/>
                    </a:lnTo>
                    <a:lnTo>
                      <a:pt x="64" y="29"/>
                    </a:lnTo>
                    <a:lnTo>
                      <a:pt x="64" y="22"/>
                    </a:lnTo>
                    <a:lnTo>
                      <a:pt x="63" y="19"/>
                    </a:lnTo>
                    <a:lnTo>
                      <a:pt x="61" y="16"/>
                    </a:lnTo>
                    <a:lnTo>
                      <a:pt x="59" y="13"/>
                    </a:lnTo>
                    <a:lnTo>
                      <a:pt x="56" y="10"/>
                    </a:lnTo>
                    <a:lnTo>
                      <a:pt x="53" y="8"/>
                    </a:lnTo>
                    <a:lnTo>
                      <a:pt x="50" y="6"/>
                    </a:lnTo>
                    <a:lnTo>
                      <a:pt x="47" y="4"/>
                    </a:lnTo>
                    <a:lnTo>
                      <a:pt x="45" y="3"/>
                    </a:lnTo>
                    <a:lnTo>
                      <a:pt x="46" y="1"/>
                    </a:lnTo>
                    <a:lnTo>
                      <a:pt x="48" y="0"/>
                    </a:lnTo>
                    <a:lnTo>
                      <a:pt x="51" y="0"/>
                    </a:lnTo>
                    <a:lnTo>
                      <a:pt x="55" y="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76" name="Freeform 27"/>
              <p:cNvSpPr>
                <a:spLocks/>
              </p:cNvSpPr>
              <p:nvPr/>
            </p:nvSpPr>
            <p:spPr bwMode="auto">
              <a:xfrm>
                <a:off x="1094" y="1553"/>
                <a:ext cx="21" cy="20"/>
              </a:xfrm>
              <a:custGeom>
                <a:avLst/>
                <a:gdLst>
                  <a:gd name="T0" fmla="*/ 18 w 21"/>
                  <a:gd name="T1" fmla="*/ 16 h 20"/>
                  <a:gd name="T2" fmla="*/ 16 w 21"/>
                  <a:gd name="T3" fmla="*/ 18 h 20"/>
                  <a:gd name="T4" fmla="*/ 13 w 21"/>
                  <a:gd name="T5" fmla="*/ 19 h 20"/>
                  <a:gd name="T6" fmla="*/ 11 w 21"/>
                  <a:gd name="T7" fmla="*/ 19 h 20"/>
                  <a:gd name="T8" fmla="*/ 10 w 21"/>
                  <a:gd name="T9" fmla="*/ 19 h 20"/>
                  <a:gd name="T10" fmla="*/ 9 w 21"/>
                  <a:gd name="T11" fmla="*/ 18 h 20"/>
                  <a:gd name="T12" fmla="*/ 7 w 21"/>
                  <a:gd name="T13" fmla="*/ 18 h 20"/>
                  <a:gd name="T14" fmla="*/ 5 w 21"/>
                  <a:gd name="T15" fmla="*/ 17 h 20"/>
                  <a:gd name="T16" fmla="*/ 2 w 21"/>
                  <a:gd name="T17" fmla="*/ 15 h 20"/>
                  <a:gd name="T18" fmla="*/ 1 w 21"/>
                  <a:gd name="T19" fmla="*/ 14 h 20"/>
                  <a:gd name="T20" fmla="*/ 0 w 21"/>
                  <a:gd name="T21" fmla="*/ 13 h 20"/>
                  <a:gd name="T22" fmla="*/ 0 w 21"/>
                  <a:gd name="T23" fmla="*/ 12 h 20"/>
                  <a:gd name="T24" fmla="*/ 1 w 21"/>
                  <a:gd name="T25" fmla="*/ 11 h 20"/>
                  <a:gd name="T26" fmla="*/ 1 w 21"/>
                  <a:gd name="T27" fmla="*/ 10 h 20"/>
                  <a:gd name="T28" fmla="*/ 3 w 21"/>
                  <a:gd name="T29" fmla="*/ 10 h 20"/>
                  <a:gd name="T30" fmla="*/ 4 w 21"/>
                  <a:gd name="T31" fmla="*/ 9 h 20"/>
                  <a:gd name="T32" fmla="*/ 5 w 21"/>
                  <a:gd name="T33" fmla="*/ 10 h 20"/>
                  <a:gd name="T34" fmla="*/ 6 w 21"/>
                  <a:gd name="T35" fmla="*/ 11 h 20"/>
                  <a:gd name="T36" fmla="*/ 9 w 21"/>
                  <a:gd name="T37" fmla="*/ 12 h 20"/>
                  <a:gd name="T38" fmla="*/ 11 w 21"/>
                  <a:gd name="T39" fmla="*/ 13 h 20"/>
                  <a:gd name="T40" fmla="*/ 12 w 21"/>
                  <a:gd name="T41" fmla="*/ 13 h 20"/>
                  <a:gd name="T42" fmla="*/ 13 w 21"/>
                  <a:gd name="T43" fmla="*/ 11 h 20"/>
                  <a:gd name="T44" fmla="*/ 14 w 21"/>
                  <a:gd name="T45" fmla="*/ 6 h 20"/>
                  <a:gd name="T46" fmla="*/ 17 w 21"/>
                  <a:gd name="T47" fmla="*/ 2 h 20"/>
                  <a:gd name="T48" fmla="*/ 19 w 21"/>
                  <a:gd name="T49" fmla="*/ 0 h 20"/>
                  <a:gd name="T50" fmla="*/ 20 w 21"/>
                  <a:gd name="T51" fmla="*/ 4 h 20"/>
                  <a:gd name="T52" fmla="*/ 19 w 21"/>
                  <a:gd name="T53" fmla="*/ 10 h 20"/>
                  <a:gd name="T54" fmla="*/ 18 w 21"/>
                  <a:gd name="T55" fmla="*/ 15 h 20"/>
                  <a:gd name="T56" fmla="*/ 18 w 21"/>
                  <a:gd name="T5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 h="20">
                    <a:moveTo>
                      <a:pt x="18" y="16"/>
                    </a:moveTo>
                    <a:lnTo>
                      <a:pt x="16" y="18"/>
                    </a:lnTo>
                    <a:lnTo>
                      <a:pt x="13" y="19"/>
                    </a:lnTo>
                    <a:lnTo>
                      <a:pt x="11" y="19"/>
                    </a:lnTo>
                    <a:lnTo>
                      <a:pt x="10" y="19"/>
                    </a:lnTo>
                    <a:lnTo>
                      <a:pt x="9" y="18"/>
                    </a:lnTo>
                    <a:lnTo>
                      <a:pt x="7" y="18"/>
                    </a:lnTo>
                    <a:lnTo>
                      <a:pt x="5" y="17"/>
                    </a:lnTo>
                    <a:lnTo>
                      <a:pt x="2" y="15"/>
                    </a:lnTo>
                    <a:lnTo>
                      <a:pt x="1" y="14"/>
                    </a:lnTo>
                    <a:lnTo>
                      <a:pt x="0" y="13"/>
                    </a:lnTo>
                    <a:lnTo>
                      <a:pt x="0" y="12"/>
                    </a:lnTo>
                    <a:lnTo>
                      <a:pt x="1" y="11"/>
                    </a:lnTo>
                    <a:lnTo>
                      <a:pt x="1" y="10"/>
                    </a:lnTo>
                    <a:lnTo>
                      <a:pt x="3" y="10"/>
                    </a:lnTo>
                    <a:lnTo>
                      <a:pt x="4" y="9"/>
                    </a:lnTo>
                    <a:lnTo>
                      <a:pt x="5" y="10"/>
                    </a:lnTo>
                    <a:lnTo>
                      <a:pt x="6" y="11"/>
                    </a:lnTo>
                    <a:lnTo>
                      <a:pt x="9" y="12"/>
                    </a:lnTo>
                    <a:lnTo>
                      <a:pt x="11" y="13"/>
                    </a:lnTo>
                    <a:lnTo>
                      <a:pt x="12" y="13"/>
                    </a:lnTo>
                    <a:lnTo>
                      <a:pt x="13" y="11"/>
                    </a:lnTo>
                    <a:lnTo>
                      <a:pt x="14" y="6"/>
                    </a:lnTo>
                    <a:lnTo>
                      <a:pt x="17" y="2"/>
                    </a:lnTo>
                    <a:lnTo>
                      <a:pt x="19" y="0"/>
                    </a:lnTo>
                    <a:lnTo>
                      <a:pt x="20" y="4"/>
                    </a:lnTo>
                    <a:lnTo>
                      <a:pt x="19" y="10"/>
                    </a:lnTo>
                    <a:lnTo>
                      <a:pt x="18" y="15"/>
                    </a:lnTo>
                    <a:lnTo>
                      <a:pt x="18"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77" name="Freeform 28"/>
              <p:cNvSpPr>
                <a:spLocks/>
              </p:cNvSpPr>
              <p:nvPr/>
            </p:nvSpPr>
            <p:spPr bwMode="auto">
              <a:xfrm>
                <a:off x="1076" y="1549"/>
                <a:ext cx="20" cy="16"/>
              </a:xfrm>
              <a:custGeom>
                <a:avLst/>
                <a:gdLst>
                  <a:gd name="T0" fmla="*/ 15 w 20"/>
                  <a:gd name="T1" fmla="*/ 14 h 16"/>
                  <a:gd name="T2" fmla="*/ 13 w 20"/>
                  <a:gd name="T3" fmla="*/ 15 h 16"/>
                  <a:gd name="T4" fmla="*/ 12 w 20"/>
                  <a:gd name="T5" fmla="*/ 15 h 16"/>
                  <a:gd name="T6" fmla="*/ 10 w 20"/>
                  <a:gd name="T7" fmla="*/ 15 h 16"/>
                  <a:gd name="T8" fmla="*/ 7 w 20"/>
                  <a:gd name="T9" fmla="*/ 14 h 16"/>
                  <a:gd name="T10" fmla="*/ 4 w 20"/>
                  <a:gd name="T11" fmla="*/ 14 h 16"/>
                  <a:gd name="T12" fmla="*/ 2 w 20"/>
                  <a:gd name="T13" fmla="*/ 13 h 16"/>
                  <a:gd name="T14" fmla="*/ 1 w 20"/>
                  <a:gd name="T15" fmla="*/ 12 h 16"/>
                  <a:gd name="T16" fmla="*/ 0 w 20"/>
                  <a:gd name="T17" fmla="*/ 11 h 16"/>
                  <a:gd name="T18" fmla="*/ 0 w 20"/>
                  <a:gd name="T19" fmla="*/ 10 h 16"/>
                  <a:gd name="T20" fmla="*/ 4 w 20"/>
                  <a:gd name="T21" fmla="*/ 8 h 16"/>
                  <a:gd name="T22" fmla="*/ 8 w 20"/>
                  <a:gd name="T23" fmla="*/ 8 h 16"/>
                  <a:gd name="T24" fmla="*/ 10 w 20"/>
                  <a:gd name="T25" fmla="*/ 10 h 16"/>
                  <a:gd name="T26" fmla="*/ 11 w 20"/>
                  <a:gd name="T27" fmla="*/ 10 h 16"/>
                  <a:gd name="T28" fmla="*/ 13 w 20"/>
                  <a:gd name="T29" fmla="*/ 8 h 16"/>
                  <a:gd name="T30" fmla="*/ 15 w 20"/>
                  <a:gd name="T31" fmla="*/ 4 h 16"/>
                  <a:gd name="T32" fmla="*/ 16 w 20"/>
                  <a:gd name="T33" fmla="*/ 1 h 16"/>
                  <a:gd name="T34" fmla="*/ 18 w 20"/>
                  <a:gd name="T35" fmla="*/ 0 h 16"/>
                  <a:gd name="T36" fmla="*/ 19 w 20"/>
                  <a:gd name="T37" fmla="*/ 5 h 16"/>
                  <a:gd name="T38" fmla="*/ 18 w 20"/>
                  <a:gd name="T39" fmla="*/ 9 h 16"/>
                  <a:gd name="T40" fmla="*/ 16 w 20"/>
                  <a:gd name="T41" fmla="*/ 12 h 16"/>
                  <a:gd name="T42" fmla="*/ 15 w 20"/>
                  <a:gd name="T4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6">
                    <a:moveTo>
                      <a:pt x="15" y="14"/>
                    </a:moveTo>
                    <a:lnTo>
                      <a:pt x="13" y="15"/>
                    </a:lnTo>
                    <a:lnTo>
                      <a:pt x="12" y="15"/>
                    </a:lnTo>
                    <a:lnTo>
                      <a:pt x="10" y="15"/>
                    </a:lnTo>
                    <a:lnTo>
                      <a:pt x="7" y="14"/>
                    </a:lnTo>
                    <a:lnTo>
                      <a:pt x="4" y="14"/>
                    </a:lnTo>
                    <a:lnTo>
                      <a:pt x="2" y="13"/>
                    </a:lnTo>
                    <a:lnTo>
                      <a:pt x="1" y="12"/>
                    </a:lnTo>
                    <a:lnTo>
                      <a:pt x="0" y="11"/>
                    </a:lnTo>
                    <a:lnTo>
                      <a:pt x="0" y="10"/>
                    </a:lnTo>
                    <a:lnTo>
                      <a:pt x="4" y="8"/>
                    </a:lnTo>
                    <a:lnTo>
                      <a:pt x="8" y="8"/>
                    </a:lnTo>
                    <a:lnTo>
                      <a:pt x="10" y="10"/>
                    </a:lnTo>
                    <a:lnTo>
                      <a:pt x="11" y="10"/>
                    </a:lnTo>
                    <a:lnTo>
                      <a:pt x="13" y="8"/>
                    </a:lnTo>
                    <a:lnTo>
                      <a:pt x="15" y="4"/>
                    </a:lnTo>
                    <a:lnTo>
                      <a:pt x="16" y="1"/>
                    </a:lnTo>
                    <a:lnTo>
                      <a:pt x="18" y="0"/>
                    </a:lnTo>
                    <a:lnTo>
                      <a:pt x="19" y="5"/>
                    </a:lnTo>
                    <a:lnTo>
                      <a:pt x="18" y="9"/>
                    </a:lnTo>
                    <a:lnTo>
                      <a:pt x="16" y="12"/>
                    </a:lnTo>
                    <a:lnTo>
                      <a:pt x="15" y="1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78" name="Freeform 29"/>
              <p:cNvSpPr>
                <a:spLocks/>
              </p:cNvSpPr>
              <p:nvPr/>
            </p:nvSpPr>
            <p:spPr bwMode="auto">
              <a:xfrm>
                <a:off x="1062" y="1542"/>
                <a:ext cx="18" cy="16"/>
              </a:xfrm>
              <a:custGeom>
                <a:avLst/>
                <a:gdLst>
                  <a:gd name="T0" fmla="*/ 16 w 18"/>
                  <a:gd name="T1" fmla="*/ 11 h 16"/>
                  <a:gd name="T2" fmla="*/ 15 w 18"/>
                  <a:gd name="T3" fmla="*/ 14 h 16"/>
                  <a:gd name="T4" fmla="*/ 12 w 18"/>
                  <a:gd name="T5" fmla="*/ 15 h 16"/>
                  <a:gd name="T6" fmla="*/ 9 w 18"/>
                  <a:gd name="T7" fmla="*/ 15 h 16"/>
                  <a:gd name="T8" fmla="*/ 8 w 18"/>
                  <a:gd name="T9" fmla="*/ 15 h 16"/>
                  <a:gd name="T10" fmla="*/ 6 w 18"/>
                  <a:gd name="T11" fmla="*/ 14 h 16"/>
                  <a:gd name="T12" fmla="*/ 3 w 18"/>
                  <a:gd name="T13" fmla="*/ 13 h 16"/>
                  <a:gd name="T14" fmla="*/ 1 w 18"/>
                  <a:gd name="T15" fmla="*/ 11 h 16"/>
                  <a:gd name="T16" fmla="*/ 0 w 18"/>
                  <a:gd name="T17" fmla="*/ 10 h 16"/>
                  <a:gd name="T18" fmla="*/ 0 w 18"/>
                  <a:gd name="T19" fmla="*/ 9 h 16"/>
                  <a:gd name="T20" fmla="*/ 1 w 18"/>
                  <a:gd name="T21" fmla="*/ 9 h 16"/>
                  <a:gd name="T22" fmla="*/ 2 w 18"/>
                  <a:gd name="T23" fmla="*/ 8 h 16"/>
                  <a:gd name="T24" fmla="*/ 4 w 18"/>
                  <a:gd name="T25" fmla="*/ 8 h 16"/>
                  <a:gd name="T26" fmla="*/ 10 w 18"/>
                  <a:gd name="T27" fmla="*/ 9 h 16"/>
                  <a:gd name="T28" fmla="*/ 11 w 18"/>
                  <a:gd name="T29" fmla="*/ 7 h 16"/>
                  <a:gd name="T30" fmla="*/ 12 w 18"/>
                  <a:gd name="T31" fmla="*/ 4 h 16"/>
                  <a:gd name="T32" fmla="*/ 15 w 18"/>
                  <a:gd name="T33" fmla="*/ 1 h 16"/>
                  <a:gd name="T34" fmla="*/ 17 w 18"/>
                  <a:gd name="T35" fmla="*/ 0 h 16"/>
                  <a:gd name="T36" fmla="*/ 17 w 18"/>
                  <a:gd name="T37" fmla="*/ 4 h 16"/>
                  <a:gd name="T38" fmla="*/ 17 w 18"/>
                  <a:gd name="T39" fmla="*/ 7 h 16"/>
                  <a:gd name="T40" fmla="*/ 16 w 18"/>
                  <a:gd name="T41" fmla="*/ 10 h 16"/>
                  <a:gd name="T42" fmla="*/ 16 w 18"/>
                  <a:gd name="T4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6">
                    <a:moveTo>
                      <a:pt x="16" y="11"/>
                    </a:moveTo>
                    <a:lnTo>
                      <a:pt x="15" y="14"/>
                    </a:lnTo>
                    <a:lnTo>
                      <a:pt x="12" y="15"/>
                    </a:lnTo>
                    <a:lnTo>
                      <a:pt x="9" y="15"/>
                    </a:lnTo>
                    <a:lnTo>
                      <a:pt x="8" y="15"/>
                    </a:lnTo>
                    <a:lnTo>
                      <a:pt x="6" y="14"/>
                    </a:lnTo>
                    <a:lnTo>
                      <a:pt x="3" y="13"/>
                    </a:lnTo>
                    <a:lnTo>
                      <a:pt x="1" y="11"/>
                    </a:lnTo>
                    <a:lnTo>
                      <a:pt x="0" y="10"/>
                    </a:lnTo>
                    <a:lnTo>
                      <a:pt x="0" y="9"/>
                    </a:lnTo>
                    <a:lnTo>
                      <a:pt x="1" y="9"/>
                    </a:lnTo>
                    <a:lnTo>
                      <a:pt x="2" y="8"/>
                    </a:lnTo>
                    <a:lnTo>
                      <a:pt x="4" y="8"/>
                    </a:lnTo>
                    <a:lnTo>
                      <a:pt x="10" y="9"/>
                    </a:lnTo>
                    <a:lnTo>
                      <a:pt x="11" y="7"/>
                    </a:lnTo>
                    <a:lnTo>
                      <a:pt x="12" y="4"/>
                    </a:lnTo>
                    <a:lnTo>
                      <a:pt x="15" y="1"/>
                    </a:lnTo>
                    <a:lnTo>
                      <a:pt x="17" y="0"/>
                    </a:lnTo>
                    <a:lnTo>
                      <a:pt x="17" y="4"/>
                    </a:lnTo>
                    <a:lnTo>
                      <a:pt x="17" y="7"/>
                    </a:lnTo>
                    <a:lnTo>
                      <a:pt x="16" y="10"/>
                    </a:lnTo>
                    <a:lnTo>
                      <a:pt x="16" y="1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79" name="Freeform 30"/>
              <p:cNvSpPr>
                <a:spLocks/>
              </p:cNvSpPr>
              <p:nvPr/>
            </p:nvSpPr>
            <p:spPr bwMode="auto">
              <a:xfrm>
                <a:off x="1083" y="1583"/>
                <a:ext cx="20" cy="13"/>
              </a:xfrm>
              <a:custGeom>
                <a:avLst/>
                <a:gdLst>
                  <a:gd name="T0" fmla="*/ 17 w 20"/>
                  <a:gd name="T1" fmla="*/ 12 h 13"/>
                  <a:gd name="T2" fmla="*/ 16 w 20"/>
                  <a:gd name="T3" fmla="*/ 12 h 13"/>
                  <a:gd name="T4" fmla="*/ 15 w 20"/>
                  <a:gd name="T5" fmla="*/ 12 h 13"/>
                  <a:gd name="T6" fmla="*/ 13 w 20"/>
                  <a:gd name="T7" fmla="*/ 12 h 13"/>
                  <a:gd name="T8" fmla="*/ 11 w 20"/>
                  <a:gd name="T9" fmla="*/ 12 h 13"/>
                  <a:gd name="T10" fmla="*/ 8 w 20"/>
                  <a:gd name="T11" fmla="*/ 11 h 13"/>
                  <a:gd name="T12" fmla="*/ 6 w 20"/>
                  <a:gd name="T13" fmla="*/ 11 h 13"/>
                  <a:gd name="T14" fmla="*/ 4 w 20"/>
                  <a:gd name="T15" fmla="*/ 9 h 13"/>
                  <a:gd name="T16" fmla="*/ 2 w 20"/>
                  <a:gd name="T17" fmla="*/ 9 h 13"/>
                  <a:gd name="T18" fmla="*/ 1 w 20"/>
                  <a:gd name="T19" fmla="*/ 8 h 13"/>
                  <a:gd name="T20" fmla="*/ 0 w 20"/>
                  <a:gd name="T21" fmla="*/ 6 h 13"/>
                  <a:gd name="T22" fmla="*/ 1 w 20"/>
                  <a:gd name="T23" fmla="*/ 5 h 13"/>
                  <a:gd name="T24" fmla="*/ 2 w 20"/>
                  <a:gd name="T25" fmla="*/ 4 h 13"/>
                  <a:gd name="T26" fmla="*/ 4 w 20"/>
                  <a:gd name="T27" fmla="*/ 4 h 13"/>
                  <a:gd name="T28" fmla="*/ 6 w 20"/>
                  <a:gd name="T29" fmla="*/ 4 h 13"/>
                  <a:gd name="T30" fmla="*/ 8 w 20"/>
                  <a:gd name="T31" fmla="*/ 5 h 13"/>
                  <a:gd name="T32" fmla="*/ 10 w 20"/>
                  <a:gd name="T33" fmla="*/ 5 h 13"/>
                  <a:gd name="T34" fmla="*/ 12 w 20"/>
                  <a:gd name="T35" fmla="*/ 6 h 13"/>
                  <a:gd name="T36" fmla="*/ 13 w 20"/>
                  <a:gd name="T37" fmla="*/ 6 h 13"/>
                  <a:gd name="T38" fmla="*/ 14 w 20"/>
                  <a:gd name="T39" fmla="*/ 5 h 13"/>
                  <a:gd name="T40" fmla="*/ 15 w 20"/>
                  <a:gd name="T41" fmla="*/ 4 h 13"/>
                  <a:gd name="T42" fmla="*/ 16 w 20"/>
                  <a:gd name="T43" fmla="*/ 2 h 13"/>
                  <a:gd name="T44" fmla="*/ 16 w 20"/>
                  <a:gd name="T45" fmla="*/ 1 h 13"/>
                  <a:gd name="T46" fmla="*/ 17 w 20"/>
                  <a:gd name="T47" fmla="*/ 0 h 13"/>
                  <a:gd name="T48" fmla="*/ 18 w 20"/>
                  <a:gd name="T49" fmla="*/ 0 h 13"/>
                  <a:gd name="T50" fmla="*/ 19 w 20"/>
                  <a:gd name="T51" fmla="*/ 1 h 13"/>
                  <a:gd name="T52" fmla="*/ 19 w 20"/>
                  <a:gd name="T53" fmla="*/ 3 h 13"/>
                  <a:gd name="T54" fmla="*/ 18 w 20"/>
                  <a:gd name="T55" fmla="*/ 6 h 13"/>
                  <a:gd name="T56" fmla="*/ 17 w 20"/>
                  <a:gd name="T57" fmla="*/ 10 h 13"/>
                  <a:gd name="T58" fmla="*/ 17 w 20"/>
                  <a:gd name="T5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13">
                    <a:moveTo>
                      <a:pt x="17" y="12"/>
                    </a:moveTo>
                    <a:lnTo>
                      <a:pt x="16" y="12"/>
                    </a:lnTo>
                    <a:lnTo>
                      <a:pt x="15" y="12"/>
                    </a:lnTo>
                    <a:lnTo>
                      <a:pt x="13" y="12"/>
                    </a:lnTo>
                    <a:lnTo>
                      <a:pt x="11" y="12"/>
                    </a:lnTo>
                    <a:lnTo>
                      <a:pt x="8" y="11"/>
                    </a:lnTo>
                    <a:lnTo>
                      <a:pt x="6" y="11"/>
                    </a:lnTo>
                    <a:lnTo>
                      <a:pt x="4" y="9"/>
                    </a:lnTo>
                    <a:lnTo>
                      <a:pt x="2" y="9"/>
                    </a:lnTo>
                    <a:lnTo>
                      <a:pt x="1" y="8"/>
                    </a:lnTo>
                    <a:lnTo>
                      <a:pt x="0" y="6"/>
                    </a:lnTo>
                    <a:lnTo>
                      <a:pt x="1" y="5"/>
                    </a:lnTo>
                    <a:lnTo>
                      <a:pt x="2" y="4"/>
                    </a:lnTo>
                    <a:lnTo>
                      <a:pt x="4" y="4"/>
                    </a:lnTo>
                    <a:lnTo>
                      <a:pt x="6" y="4"/>
                    </a:lnTo>
                    <a:lnTo>
                      <a:pt x="8" y="5"/>
                    </a:lnTo>
                    <a:lnTo>
                      <a:pt x="10" y="5"/>
                    </a:lnTo>
                    <a:lnTo>
                      <a:pt x="12" y="6"/>
                    </a:lnTo>
                    <a:lnTo>
                      <a:pt x="13" y="6"/>
                    </a:lnTo>
                    <a:lnTo>
                      <a:pt x="14" y="5"/>
                    </a:lnTo>
                    <a:lnTo>
                      <a:pt x="15" y="4"/>
                    </a:lnTo>
                    <a:lnTo>
                      <a:pt x="16" y="2"/>
                    </a:lnTo>
                    <a:lnTo>
                      <a:pt x="16" y="1"/>
                    </a:lnTo>
                    <a:lnTo>
                      <a:pt x="17" y="0"/>
                    </a:lnTo>
                    <a:lnTo>
                      <a:pt x="18" y="0"/>
                    </a:lnTo>
                    <a:lnTo>
                      <a:pt x="19" y="1"/>
                    </a:lnTo>
                    <a:lnTo>
                      <a:pt x="19" y="3"/>
                    </a:lnTo>
                    <a:lnTo>
                      <a:pt x="18" y="6"/>
                    </a:lnTo>
                    <a:lnTo>
                      <a:pt x="17" y="10"/>
                    </a:lnTo>
                    <a:lnTo>
                      <a:pt x="17" y="12"/>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80" name="Freeform 31"/>
              <p:cNvSpPr>
                <a:spLocks/>
              </p:cNvSpPr>
              <p:nvPr/>
            </p:nvSpPr>
            <p:spPr bwMode="auto">
              <a:xfrm>
                <a:off x="1063" y="1574"/>
                <a:ext cx="17" cy="16"/>
              </a:xfrm>
              <a:custGeom>
                <a:avLst/>
                <a:gdLst>
                  <a:gd name="T0" fmla="*/ 12 w 17"/>
                  <a:gd name="T1" fmla="*/ 13 h 16"/>
                  <a:gd name="T2" fmla="*/ 10 w 17"/>
                  <a:gd name="T3" fmla="*/ 14 h 16"/>
                  <a:gd name="T4" fmla="*/ 7 w 17"/>
                  <a:gd name="T5" fmla="*/ 15 h 16"/>
                  <a:gd name="T6" fmla="*/ 4 w 17"/>
                  <a:gd name="T7" fmla="*/ 14 h 16"/>
                  <a:gd name="T8" fmla="*/ 1 w 17"/>
                  <a:gd name="T9" fmla="*/ 13 h 16"/>
                  <a:gd name="T10" fmla="*/ 0 w 17"/>
                  <a:gd name="T11" fmla="*/ 13 h 16"/>
                  <a:gd name="T12" fmla="*/ 0 w 17"/>
                  <a:gd name="T13" fmla="*/ 12 h 16"/>
                  <a:gd name="T14" fmla="*/ 0 w 17"/>
                  <a:gd name="T15" fmla="*/ 11 h 16"/>
                  <a:gd name="T16" fmla="*/ 0 w 17"/>
                  <a:gd name="T17" fmla="*/ 10 h 16"/>
                  <a:gd name="T18" fmla="*/ 0 w 17"/>
                  <a:gd name="T19" fmla="*/ 9 h 16"/>
                  <a:gd name="T20" fmla="*/ 1 w 17"/>
                  <a:gd name="T21" fmla="*/ 9 h 16"/>
                  <a:gd name="T22" fmla="*/ 3 w 17"/>
                  <a:gd name="T23" fmla="*/ 8 h 16"/>
                  <a:gd name="T24" fmla="*/ 4 w 17"/>
                  <a:gd name="T25" fmla="*/ 8 h 16"/>
                  <a:gd name="T26" fmla="*/ 6 w 17"/>
                  <a:gd name="T27" fmla="*/ 9 h 16"/>
                  <a:gd name="T28" fmla="*/ 8 w 17"/>
                  <a:gd name="T29" fmla="*/ 9 h 16"/>
                  <a:gd name="T30" fmla="*/ 10 w 17"/>
                  <a:gd name="T31" fmla="*/ 9 h 16"/>
                  <a:gd name="T32" fmla="*/ 11 w 17"/>
                  <a:gd name="T33" fmla="*/ 9 h 16"/>
                  <a:gd name="T34" fmla="*/ 11 w 17"/>
                  <a:gd name="T35" fmla="*/ 7 h 16"/>
                  <a:gd name="T36" fmla="*/ 11 w 17"/>
                  <a:gd name="T37" fmla="*/ 4 h 16"/>
                  <a:gd name="T38" fmla="*/ 12 w 17"/>
                  <a:gd name="T39" fmla="*/ 1 h 16"/>
                  <a:gd name="T40" fmla="*/ 14 w 17"/>
                  <a:gd name="T41" fmla="*/ 0 h 16"/>
                  <a:gd name="T42" fmla="*/ 16 w 17"/>
                  <a:gd name="T43" fmla="*/ 3 h 16"/>
                  <a:gd name="T44" fmla="*/ 16 w 17"/>
                  <a:gd name="T45" fmla="*/ 7 h 16"/>
                  <a:gd name="T46" fmla="*/ 15 w 17"/>
                  <a:gd name="T47" fmla="*/ 10 h 16"/>
                  <a:gd name="T48" fmla="*/ 12 w 17"/>
                  <a:gd name="T4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12" y="13"/>
                    </a:moveTo>
                    <a:lnTo>
                      <a:pt x="10" y="14"/>
                    </a:lnTo>
                    <a:lnTo>
                      <a:pt x="7" y="15"/>
                    </a:lnTo>
                    <a:lnTo>
                      <a:pt x="4" y="14"/>
                    </a:lnTo>
                    <a:lnTo>
                      <a:pt x="1" y="13"/>
                    </a:lnTo>
                    <a:lnTo>
                      <a:pt x="0" y="13"/>
                    </a:lnTo>
                    <a:lnTo>
                      <a:pt x="0" y="12"/>
                    </a:lnTo>
                    <a:lnTo>
                      <a:pt x="0" y="11"/>
                    </a:lnTo>
                    <a:lnTo>
                      <a:pt x="0" y="10"/>
                    </a:lnTo>
                    <a:lnTo>
                      <a:pt x="0" y="9"/>
                    </a:lnTo>
                    <a:lnTo>
                      <a:pt x="1" y="9"/>
                    </a:lnTo>
                    <a:lnTo>
                      <a:pt x="3" y="8"/>
                    </a:lnTo>
                    <a:lnTo>
                      <a:pt x="4" y="8"/>
                    </a:lnTo>
                    <a:lnTo>
                      <a:pt x="6" y="9"/>
                    </a:lnTo>
                    <a:lnTo>
                      <a:pt x="8" y="9"/>
                    </a:lnTo>
                    <a:lnTo>
                      <a:pt x="10" y="9"/>
                    </a:lnTo>
                    <a:lnTo>
                      <a:pt x="11" y="9"/>
                    </a:lnTo>
                    <a:lnTo>
                      <a:pt x="11" y="7"/>
                    </a:lnTo>
                    <a:lnTo>
                      <a:pt x="11" y="4"/>
                    </a:lnTo>
                    <a:lnTo>
                      <a:pt x="12" y="1"/>
                    </a:lnTo>
                    <a:lnTo>
                      <a:pt x="14" y="0"/>
                    </a:lnTo>
                    <a:lnTo>
                      <a:pt x="16" y="3"/>
                    </a:lnTo>
                    <a:lnTo>
                      <a:pt x="16" y="7"/>
                    </a:lnTo>
                    <a:lnTo>
                      <a:pt x="15" y="10"/>
                    </a:lnTo>
                    <a:lnTo>
                      <a:pt x="12" y="1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81" name="Freeform 32"/>
              <p:cNvSpPr>
                <a:spLocks/>
              </p:cNvSpPr>
              <p:nvPr/>
            </p:nvSpPr>
            <p:spPr bwMode="auto">
              <a:xfrm>
                <a:off x="1046" y="1568"/>
                <a:ext cx="17" cy="15"/>
              </a:xfrm>
              <a:custGeom>
                <a:avLst/>
                <a:gdLst>
                  <a:gd name="T0" fmla="*/ 11 w 17"/>
                  <a:gd name="T1" fmla="*/ 13 h 15"/>
                  <a:gd name="T2" fmla="*/ 8 w 17"/>
                  <a:gd name="T3" fmla="*/ 14 h 15"/>
                  <a:gd name="T4" fmla="*/ 4 w 17"/>
                  <a:gd name="T5" fmla="*/ 13 h 15"/>
                  <a:gd name="T6" fmla="*/ 2 w 17"/>
                  <a:gd name="T7" fmla="*/ 12 h 15"/>
                  <a:gd name="T8" fmla="*/ 0 w 17"/>
                  <a:gd name="T9" fmla="*/ 9 h 15"/>
                  <a:gd name="T10" fmla="*/ 1 w 17"/>
                  <a:gd name="T11" fmla="*/ 8 h 15"/>
                  <a:gd name="T12" fmla="*/ 1 w 17"/>
                  <a:gd name="T13" fmla="*/ 7 h 15"/>
                  <a:gd name="T14" fmla="*/ 3 w 17"/>
                  <a:gd name="T15" fmla="*/ 7 h 15"/>
                  <a:gd name="T16" fmla="*/ 4 w 17"/>
                  <a:gd name="T17" fmla="*/ 7 h 15"/>
                  <a:gd name="T18" fmla="*/ 5 w 17"/>
                  <a:gd name="T19" fmla="*/ 8 h 15"/>
                  <a:gd name="T20" fmla="*/ 6 w 17"/>
                  <a:gd name="T21" fmla="*/ 9 h 15"/>
                  <a:gd name="T22" fmla="*/ 7 w 17"/>
                  <a:gd name="T23" fmla="*/ 9 h 15"/>
                  <a:gd name="T24" fmla="*/ 8 w 17"/>
                  <a:gd name="T25" fmla="*/ 10 h 15"/>
                  <a:gd name="T26" fmla="*/ 8 w 17"/>
                  <a:gd name="T27" fmla="*/ 8 h 15"/>
                  <a:gd name="T28" fmla="*/ 10 w 17"/>
                  <a:gd name="T29" fmla="*/ 4 h 15"/>
                  <a:gd name="T30" fmla="*/ 13 w 17"/>
                  <a:gd name="T31" fmla="*/ 1 h 15"/>
                  <a:gd name="T32" fmla="*/ 16 w 17"/>
                  <a:gd name="T33" fmla="*/ 0 h 15"/>
                  <a:gd name="T34" fmla="*/ 15 w 17"/>
                  <a:gd name="T35" fmla="*/ 4 h 15"/>
                  <a:gd name="T36" fmla="*/ 14 w 17"/>
                  <a:gd name="T37" fmla="*/ 9 h 15"/>
                  <a:gd name="T38" fmla="*/ 12 w 17"/>
                  <a:gd name="T39" fmla="*/ 12 h 15"/>
                  <a:gd name="T40" fmla="*/ 11 w 17"/>
                  <a:gd name="T4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5">
                    <a:moveTo>
                      <a:pt x="11" y="13"/>
                    </a:moveTo>
                    <a:lnTo>
                      <a:pt x="8" y="14"/>
                    </a:lnTo>
                    <a:lnTo>
                      <a:pt x="4" y="13"/>
                    </a:lnTo>
                    <a:lnTo>
                      <a:pt x="2" y="12"/>
                    </a:lnTo>
                    <a:lnTo>
                      <a:pt x="0" y="9"/>
                    </a:lnTo>
                    <a:lnTo>
                      <a:pt x="1" y="8"/>
                    </a:lnTo>
                    <a:lnTo>
                      <a:pt x="1" y="7"/>
                    </a:lnTo>
                    <a:lnTo>
                      <a:pt x="3" y="7"/>
                    </a:lnTo>
                    <a:lnTo>
                      <a:pt x="4" y="7"/>
                    </a:lnTo>
                    <a:lnTo>
                      <a:pt x="5" y="8"/>
                    </a:lnTo>
                    <a:lnTo>
                      <a:pt x="6" y="9"/>
                    </a:lnTo>
                    <a:lnTo>
                      <a:pt x="7" y="9"/>
                    </a:lnTo>
                    <a:lnTo>
                      <a:pt x="8" y="10"/>
                    </a:lnTo>
                    <a:lnTo>
                      <a:pt x="8" y="8"/>
                    </a:lnTo>
                    <a:lnTo>
                      <a:pt x="10" y="4"/>
                    </a:lnTo>
                    <a:lnTo>
                      <a:pt x="13" y="1"/>
                    </a:lnTo>
                    <a:lnTo>
                      <a:pt x="16" y="0"/>
                    </a:lnTo>
                    <a:lnTo>
                      <a:pt x="15" y="4"/>
                    </a:lnTo>
                    <a:lnTo>
                      <a:pt x="14" y="9"/>
                    </a:lnTo>
                    <a:lnTo>
                      <a:pt x="12" y="12"/>
                    </a:lnTo>
                    <a:lnTo>
                      <a:pt x="11" y="1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82" name="Freeform 33"/>
              <p:cNvSpPr>
                <a:spLocks/>
              </p:cNvSpPr>
              <p:nvPr/>
            </p:nvSpPr>
            <p:spPr bwMode="auto">
              <a:xfrm>
                <a:off x="1070" y="1608"/>
                <a:ext cx="23" cy="20"/>
              </a:xfrm>
              <a:custGeom>
                <a:avLst/>
                <a:gdLst>
                  <a:gd name="T0" fmla="*/ 13 w 23"/>
                  <a:gd name="T1" fmla="*/ 19 h 20"/>
                  <a:gd name="T2" fmla="*/ 12 w 23"/>
                  <a:gd name="T3" fmla="*/ 19 h 20"/>
                  <a:gd name="T4" fmla="*/ 10 w 23"/>
                  <a:gd name="T5" fmla="*/ 19 h 20"/>
                  <a:gd name="T6" fmla="*/ 8 w 23"/>
                  <a:gd name="T7" fmla="*/ 19 h 20"/>
                  <a:gd name="T8" fmla="*/ 6 w 23"/>
                  <a:gd name="T9" fmla="*/ 19 h 20"/>
                  <a:gd name="T10" fmla="*/ 5 w 23"/>
                  <a:gd name="T11" fmla="*/ 18 h 20"/>
                  <a:gd name="T12" fmla="*/ 4 w 23"/>
                  <a:gd name="T13" fmla="*/ 17 h 20"/>
                  <a:gd name="T14" fmla="*/ 3 w 23"/>
                  <a:gd name="T15" fmla="*/ 16 h 20"/>
                  <a:gd name="T16" fmla="*/ 1 w 23"/>
                  <a:gd name="T17" fmla="*/ 15 h 20"/>
                  <a:gd name="T18" fmla="*/ 0 w 23"/>
                  <a:gd name="T19" fmla="*/ 14 h 20"/>
                  <a:gd name="T20" fmla="*/ 0 w 23"/>
                  <a:gd name="T21" fmla="*/ 13 h 20"/>
                  <a:gd name="T22" fmla="*/ 0 w 23"/>
                  <a:gd name="T23" fmla="*/ 12 h 20"/>
                  <a:gd name="T24" fmla="*/ 1 w 23"/>
                  <a:gd name="T25" fmla="*/ 11 h 20"/>
                  <a:gd name="T26" fmla="*/ 3 w 23"/>
                  <a:gd name="T27" fmla="*/ 10 h 20"/>
                  <a:gd name="T28" fmla="*/ 5 w 23"/>
                  <a:gd name="T29" fmla="*/ 9 h 20"/>
                  <a:gd name="T30" fmla="*/ 7 w 23"/>
                  <a:gd name="T31" fmla="*/ 10 h 20"/>
                  <a:gd name="T32" fmla="*/ 9 w 23"/>
                  <a:gd name="T33" fmla="*/ 10 h 20"/>
                  <a:gd name="T34" fmla="*/ 11 w 23"/>
                  <a:gd name="T35" fmla="*/ 11 h 20"/>
                  <a:gd name="T36" fmla="*/ 12 w 23"/>
                  <a:gd name="T37" fmla="*/ 12 h 20"/>
                  <a:gd name="T38" fmla="*/ 13 w 23"/>
                  <a:gd name="T39" fmla="*/ 13 h 20"/>
                  <a:gd name="T40" fmla="*/ 14 w 23"/>
                  <a:gd name="T41" fmla="*/ 13 h 20"/>
                  <a:gd name="T42" fmla="*/ 14 w 23"/>
                  <a:gd name="T43" fmla="*/ 11 h 20"/>
                  <a:gd name="T44" fmla="*/ 16 w 23"/>
                  <a:gd name="T45" fmla="*/ 6 h 20"/>
                  <a:gd name="T46" fmla="*/ 18 w 23"/>
                  <a:gd name="T47" fmla="*/ 1 h 20"/>
                  <a:gd name="T48" fmla="*/ 21 w 23"/>
                  <a:gd name="T49" fmla="*/ 0 h 20"/>
                  <a:gd name="T50" fmla="*/ 22 w 23"/>
                  <a:gd name="T51" fmla="*/ 4 h 20"/>
                  <a:gd name="T52" fmla="*/ 22 w 23"/>
                  <a:gd name="T53" fmla="*/ 8 h 20"/>
                  <a:gd name="T54" fmla="*/ 21 w 23"/>
                  <a:gd name="T55" fmla="*/ 11 h 20"/>
                  <a:gd name="T56" fmla="*/ 19 w 23"/>
                  <a:gd name="T57" fmla="*/ 14 h 20"/>
                  <a:gd name="T58" fmla="*/ 17 w 23"/>
                  <a:gd name="T59" fmla="*/ 16 h 20"/>
                  <a:gd name="T60" fmla="*/ 15 w 23"/>
                  <a:gd name="T61" fmla="*/ 18 h 20"/>
                  <a:gd name="T62" fmla="*/ 14 w 23"/>
                  <a:gd name="T63" fmla="*/ 18 h 20"/>
                  <a:gd name="T64" fmla="*/ 13 w 23"/>
                  <a:gd name="T6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0">
                    <a:moveTo>
                      <a:pt x="13" y="19"/>
                    </a:moveTo>
                    <a:lnTo>
                      <a:pt x="12" y="19"/>
                    </a:lnTo>
                    <a:lnTo>
                      <a:pt x="10" y="19"/>
                    </a:lnTo>
                    <a:lnTo>
                      <a:pt x="8" y="19"/>
                    </a:lnTo>
                    <a:lnTo>
                      <a:pt x="6" y="19"/>
                    </a:lnTo>
                    <a:lnTo>
                      <a:pt x="5" y="18"/>
                    </a:lnTo>
                    <a:lnTo>
                      <a:pt x="4" y="17"/>
                    </a:lnTo>
                    <a:lnTo>
                      <a:pt x="3" y="16"/>
                    </a:lnTo>
                    <a:lnTo>
                      <a:pt x="1" y="15"/>
                    </a:lnTo>
                    <a:lnTo>
                      <a:pt x="0" y="14"/>
                    </a:lnTo>
                    <a:lnTo>
                      <a:pt x="0" y="13"/>
                    </a:lnTo>
                    <a:lnTo>
                      <a:pt x="0" y="12"/>
                    </a:lnTo>
                    <a:lnTo>
                      <a:pt x="1" y="11"/>
                    </a:lnTo>
                    <a:lnTo>
                      <a:pt x="3" y="10"/>
                    </a:lnTo>
                    <a:lnTo>
                      <a:pt x="5" y="9"/>
                    </a:lnTo>
                    <a:lnTo>
                      <a:pt x="7" y="10"/>
                    </a:lnTo>
                    <a:lnTo>
                      <a:pt x="9" y="10"/>
                    </a:lnTo>
                    <a:lnTo>
                      <a:pt x="11" y="11"/>
                    </a:lnTo>
                    <a:lnTo>
                      <a:pt x="12" y="12"/>
                    </a:lnTo>
                    <a:lnTo>
                      <a:pt x="13" y="13"/>
                    </a:lnTo>
                    <a:lnTo>
                      <a:pt x="14" y="13"/>
                    </a:lnTo>
                    <a:lnTo>
                      <a:pt x="14" y="11"/>
                    </a:lnTo>
                    <a:lnTo>
                      <a:pt x="16" y="6"/>
                    </a:lnTo>
                    <a:lnTo>
                      <a:pt x="18" y="1"/>
                    </a:lnTo>
                    <a:lnTo>
                      <a:pt x="21" y="0"/>
                    </a:lnTo>
                    <a:lnTo>
                      <a:pt x="22" y="4"/>
                    </a:lnTo>
                    <a:lnTo>
                      <a:pt x="22" y="8"/>
                    </a:lnTo>
                    <a:lnTo>
                      <a:pt x="21" y="11"/>
                    </a:lnTo>
                    <a:lnTo>
                      <a:pt x="19" y="14"/>
                    </a:lnTo>
                    <a:lnTo>
                      <a:pt x="17" y="16"/>
                    </a:lnTo>
                    <a:lnTo>
                      <a:pt x="15" y="18"/>
                    </a:lnTo>
                    <a:lnTo>
                      <a:pt x="14" y="18"/>
                    </a:lnTo>
                    <a:lnTo>
                      <a:pt x="13" y="19"/>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83" name="Freeform 34"/>
              <p:cNvSpPr>
                <a:spLocks/>
              </p:cNvSpPr>
              <p:nvPr/>
            </p:nvSpPr>
            <p:spPr bwMode="auto">
              <a:xfrm>
                <a:off x="1048" y="1600"/>
                <a:ext cx="21" cy="18"/>
              </a:xfrm>
              <a:custGeom>
                <a:avLst/>
                <a:gdLst>
                  <a:gd name="T0" fmla="*/ 17 w 21"/>
                  <a:gd name="T1" fmla="*/ 14 h 18"/>
                  <a:gd name="T2" fmla="*/ 16 w 21"/>
                  <a:gd name="T3" fmla="*/ 14 h 18"/>
                  <a:gd name="T4" fmla="*/ 15 w 21"/>
                  <a:gd name="T5" fmla="*/ 15 h 18"/>
                  <a:gd name="T6" fmla="*/ 13 w 21"/>
                  <a:gd name="T7" fmla="*/ 16 h 18"/>
                  <a:gd name="T8" fmla="*/ 11 w 21"/>
                  <a:gd name="T9" fmla="*/ 17 h 18"/>
                  <a:gd name="T10" fmla="*/ 9 w 21"/>
                  <a:gd name="T11" fmla="*/ 17 h 18"/>
                  <a:gd name="T12" fmla="*/ 7 w 21"/>
                  <a:gd name="T13" fmla="*/ 17 h 18"/>
                  <a:gd name="T14" fmla="*/ 5 w 21"/>
                  <a:gd name="T15" fmla="*/ 17 h 18"/>
                  <a:gd name="T16" fmla="*/ 3 w 21"/>
                  <a:gd name="T17" fmla="*/ 16 h 18"/>
                  <a:gd name="T18" fmla="*/ 1 w 21"/>
                  <a:gd name="T19" fmla="*/ 15 h 18"/>
                  <a:gd name="T20" fmla="*/ 0 w 21"/>
                  <a:gd name="T21" fmla="*/ 14 h 18"/>
                  <a:gd name="T22" fmla="*/ 0 w 21"/>
                  <a:gd name="T23" fmla="*/ 12 h 18"/>
                  <a:gd name="T24" fmla="*/ 1 w 21"/>
                  <a:gd name="T25" fmla="*/ 10 h 18"/>
                  <a:gd name="T26" fmla="*/ 2 w 21"/>
                  <a:gd name="T27" fmla="*/ 9 h 18"/>
                  <a:gd name="T28" fmla="*/ 4 w 21"/>
                  <a:gd name="T29" fmla="*/ 8 h 18"/>
                  <a:gd name="T30" fmla="*/ 7 w 21"/>
                  <a:gd name="T31" fmla="*/ 8 h 18"/>
                  <a:gd name="T32" fmla="*/ 9 w 21"/>
                  <a:gd name="T33" fmla="*/ 9 h 18"/>
                  <a:gd name="T34" fmla="*/ 11 w 21"/>
                  <a:gd name="T35" fmla="*/ 9 h 18"/>
                  <a:gd name="T36" fmla="*/ 13 w 21"/>
                  <a:gd name="T37" fmla="*/ 10 h 18"/>
                  <a:gd name="T38" fmla="*/ 13 w 21"/>
                  <a:gd name="T39" fmla="*/ 8 h 18"/>
                  <a:gd name="T40" fmla="*/ 15 w 21"/>
                  <a:gd name="T41" fmla="*/ 4 h 18"/>
                  <a:gd name="T42" fmla="*/ 17 w 21"/>
                  <a:gd name="T43" fmla="*/ 1 h 18"/>
                  <a:gd name="T44" fmla="*/ 20 w 21"/>
                  <a:gd name="T45" fmla="*/ 0 h 18"/>
                  <a:gd name="T46" fmla="*/ 20 w 21"/>
                  <a:gd name="T47" fmla="*/ 6 h 18"/>
                  <a:gd name="T48" fmla="*/ 19 w 21"/>
                  <a:gd name="T49" fmla="*/ 10 h 18"/>
                  <a:gd name="T50" fmla="*/ 18 w 21"/>
                  <a:gd name="T51" fmla="*/ 13 h 18"/>
                  <a:gd name="T52" fmla="*/ 17 w 21"/>
                  <a:gd name="T53"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18">
                    <a:moveTo>
                      <a:pt x="17" y="14"/>
                    </a:moveTo>
                    <a:lnTo>
                      <a:pt x="16" y="14"/>
                    </a:lnTo>
                    <a:lnTo>
                      <a:pt x="15" y="15"/>
                    </a:lnTo>
                    <a:lnTo>
                      <a:pt x="13" y="16"/>
                    </a:lnTo>
                    <a:lnTo>
                      <a:pt x="11" y="17"/>
                    </a:lnTo>
                    <a:lnTo>
                      <a:pt x="9" y="17"/>
                    </a:lnTo>
                    <a:lnTo>
                      <a:pt x="7" y="17"/>
                    </a:lnTo>
                    <a:lnTo>
                      <a:pt x="5" y="17"/>
                    </a:lnTo>
                    <a:lnTo>
                      <a:pt x="3" y="16"/>
                    </a:lnTo>
                    <a:lnTo>
                      <a:pt x="1" y="15"/>
                    </a:lnTo>
                    <a:lnTo>
                      <a:pt x="0" y="14"/>
                    </a:lnTo>
                    <a:lnTo>
                      <a:pt x="0" y="12"/>
                    </a:lnTo>
                    <a:lnTo>
                      <a:pt x="1" y="10"/>
                    </a:lnTo>
                    <a:lnTo>
                      <a:pt x="2" y="9"/>
                    </a:lnTo>
                    <a:lnTo>
                      <a:pt x="4" y="8"/>
                    </a:lnTo>
                    <a:lnTo>
                      <a:pt x="7" y="8"/>
                    </a:lnTo>
                    <a:lnTo>
                      <a:pt x="9" y="9"/>
                    </a:lnTo>
                    <a:lnTo>
                      <a:pt x="11" y="9"/>
                    </a:lnTo>
                    <a:lnTo>
                      <a:pt x="13" y="10"/>
                    </a:lnTo>
                    <a:lnTo>
                      <a:pt x="13" y="8"/>
                    </a:lnTo>
                    <a:lnTo>
                      <a:pt x="15" y="4"/>
                    </a:lnTo>
                    <a:lnTo>
                      <a:pt x="17" y="1"/>
                    </a:lnTo>
                    <a:lnTo>
                      <a:pt x="20" y="0"/>
                    </a:lnTo>
                    <a:lnTo>
                      <a:pt x="20" y="6"/>
                    </a:lnTo>
                    <a:lnTo>
                      <a:pt x="19" y="10"/>
                    </a:lnTo>
                    <a:lnTo>
                      <a:pt x="18" y="13"/>
                    </a:lnTo>
                    <a:lnTo>
                      <a:pt x="17" y="1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84" name="Freeform 35"/>
              <p:cNvSpPr>
                <a:spLocks/>
              </p:cNvSpPr>
              <p:nvPr/>
            </p:nvSpPr>
            <p:spPr bwMode="auto">
              <a:xfrm>
                <a:off x="1024" y="1597"/>
                <a:ext cx="21" cy="17"/>
              </a:xfrm>
              <a:custGeom>
                <a:avLst/>
                <a:gdLst>
                  <a:gd name="T0" fmla="*/ 19 w 21"/>
                  <a:gd name="T1" fmla="*/ 11 h 17"/>
                  <a:gd name="T2" fmla="*/ 19 w 21"/>
                  <a:gd name="T3" fmla="*/ 12 h 17"/>
                  <a:gd name="T4" fmla="*/ 17 w 21"/>
                  <a:gd name="T5" fmla="*/ 13 h 17"/>
                  <a:gd name="T6" fmla="*/ 16 w 21"/>
                  <a:gd name="T7" fmla="*/ 14 h 17"/>
                  <a:gd name="T8" fmla="*/ 16 w 21"/>
                  <a:gd name="T9" fmla="*/ 15 h 17"/>
                  <a:gd name="T10" fmla="*/ 14 w 21"/>
                  <a:gd name="T11" fmla="*/ 15 h 17"/>
                  <a:gd name="T12" fmla="*/ 11 w 21"/>
                  <a:gd name="T13" fmla="*/ 16 h 17"/>
                  <a:gd name="T14" fmla="*/ 9 w 21"/>
                  <a:gd name="T15" fmla="*/ 16 h 17"/>
                  <a:gd name="T16" fmla="*/ 5 w 21"/>
                  <a:gd name="T17" fmla="*/ 16 h 17"/>
                  <a:gd name="T18" fmla="*/ 3 w 21"/>
                  <a:gd name="T19" fmla="*/ 15 h 17"/>
                  <a:gd name="T20" fmla="*/ 1 w 21"/>
                  <a:gd name="T21" fmla="*/ 14 h 17"/>
                  <a:gd name="T22" fmla="*/ 0 w 21"/>
                  <a:gd name="T23" fmla="*/ 12 h 17"/>
                  <a:gd name="T24" fmla="*/ 0 w 21"/>
                  <a:gd name="T25" fmla="*/ 10 h 17"/>
                  <a:gd name="T26" fmla="*/ 2 w 21"/>
                  <a:gd name="T27" fmla="*/ 9 h 17"/>
                  <a:gd name="T28" fmla="*/ 4 w 21"/>
                  <a:gd name="T29" fmla="*/ 8 h 17"/>
                  <a:gd name="T30" fmla="*/ 6 w 21"/>
                  <a:gd name="T31" fmla="*/ 7 h 17"/>
                  <a:gd name="T32" fmla="*/ 8 w 21"/>
                  <a:gd name="T33" fmla="*/ 8 h 17"/>
                  <a:gd name="T34" fmla="*/ 10 w 21"/>
                  <a:gd name="T35" fmla="*/ 8 h 17"/>
                  <a:gd name="T36" fmla="*/ 12 w 21"/>
                  <a:gd name="T37" fmla="*/ 8 h 17"/>
                  <a:gd name="T38" fmla="*/ 13 w 21"/>
                  <a:gd name="T39" fmla="*/ 9 h 17"/>
                  <a:gd name="T40" fmla="*/ 14 w 21"/>
                  <a:gd name="T41" fmla="*/ 8 h 17"/>
                  <a:gd name="T42" fmla="*/ 15 w 21"/>
                  <a:gd name="T43" fmla="*/ 4 h 17"/>
                  <a:gd name="T44" fmla="*/ 17 w 21"/>
                  <a:gd name="T45" fmla="*/ 1 h 17"/>
                  <a:gd name="T46" fmla="*/ 20 w 21"/>
                  <a:gd name="T47" fmla="*/ 0 h 17"/>
                  <a:gd name="T48" fmla="*/ 20 w 21"/>
                  <a:gd name="T49" fmla="*/ 4 h 17"/>
                  <a:gd name="T50" fmla="*/ 20 w 21"/>
                  <a:gd name="T51" fmla="*/ 7 h 17"/>
                  <a:gd name="T52" fmla="*/ 19 w 21"/>
                  <a:gd name="T53" fmla="*/ 10 h 17"/>
                  <a:gd name="T54" fmla="*/ 19 w 21"/>
                  <a:gd name="T5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17">
                    <a:moveTo>
                      <a:pt x="19" y="11"/>
                    </a:moveTo>
                    <a:lnTo>
                      <a:pt x="19" y="12"/>
                    </a:lnTo>
                    <a:lnTo>
                      <a:pt x="17" y="13"/>
                    </a:lnTo>
                    <a:lnTo>
                      <a:pt x="16" y="14"/>
                    </a:lnTo>
                    <a:lnTo>
                      <a:pt x="16" y="15"/>
                    </a:lnTo>
                    <a:lnTo>
                      <a:pt x="14" y="15"/>
                    </a:lnTo>
                    <a:lnTo>
                      <a:pt x="11" y="16"/>
                    </a:lnTo>
                    <a:lnTo>
                      <a:pt x="9" y="16"/>
                    </a:lnTo>
                    <a:lnTo>
                      <a:pt x="5" y="16"/>
                    </a:lnTo>
                    <a:lnTo>
                      <a:pt x="3" y="15"/>
                    </a:lnTo>
                    <a:lnTo>
                      <a:pt x="1" y="14"/>
                    </a:lnTo>
                    <a:lnTo>
                      <a:pt x="0" y="12"/>
                    </a:lnTo>
                    <a:lnTo>
                      <a:pt x="0" y="10"/>
                    </a:lnTo>
                    <a:lnTo>
                      <a:pt x="2" y="9"/>
                    </a:lnTo>
                    <a:lnTo>
                      <a:pt x="4" y="8"/>
                    </a:lnTo>
                    <a:lnTo>
                      <a:pt x="6" y="7"/>
                    </a:lnTo>
                    <a:lnTo>
                      <a:pt x="8" y="8"/>
                    </a:lnTo>
                    <a:lnTo>
                      <a:pt x="10" y="8"/>
                    </a:lnTo>
                    <a:lnTo>
                      <a:pt x="12" y="8"/>
                    </a:lnTo>
                    <a:lnTo>
                      <a:pt x="13" y="9"/>
                    </a:lnTo>
                    <a:lnTo>
                      <a:pt x="14" y="8"/>
                    </a:lnTo>
                    <a:lnTo>
                      <a:pt x="15" y="4"/>
                    </a:lnTo>
                    <a:lnTo>
                      <a:pt x="17" y="1"/>
                    </a:lnTo>
                    <a:lnTo>
                      <a:pt x="20" y="0"/>
                    </a:lnTo>
                    <a:lnTo>
                      <a:pt x="20" y="4"/>
                    </a:lnTo>
                    <a:lnTo>
                      <a:pt x="20" y="7"/>
                    </a:lnTo>
                    <a:lnTo>
                      <a:pt x="19" y="10"/>
                    </a:lnTo>
                    <a:lnTo>
                      <a:pt x="19" y="1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85" name="Freeform 36"/>
              <p:cNvSpPr>
                <a:spLocks/>
              </p:cNvSpPr>
              <p:nvPr/>
            </p:nvSpPr>
            <p:spPr bwMode="auto">
              <a:xfrm>
                <a:off x="1225" y="1320"/>
                <a:ext cx="68" cy="75"/>
              </a:xfrm>
              <a:custGeom>
                <a:avLst/>
                <a:gdLst>
                  <a:gd name="T0" fmla="*/ 43 w 68"/>
                  <a:gd name="T1" fmla="*/ 9 h 75"/>
                  <a:gd name="T2" fmla="*/ 48 w 68"/>
                  <a:gd name="T3" fmla="*/ 12 h 75"/>
                  <a:gd name="T4" fmla="*/ 53 w 68"/>
                  <a:gd name="T5" fmla="*/ 16 h 75"/>
                  <a:gd name="T6" fmla="*/ 57 w 68"/>
                  <a:gd name="T7" fmla="*/ 20 h 75"/>
                  <a:gd name="T8" fmla="*/ 60 w 68"/>
                  <a:gd name="T9" fmla="*/ 25 h 75"/>
                  <a:gd name="T10" fmla="*/ 63 w 68"/>
                  <a:gd name="T11" fmla="*/ 29 h 75"/>
                  <a:gd name="T12" fmla="*/ 65 w 68"/>
                  <a:gd name="T13" fmla="*/ 34 h 75"/>
                  <a:gd name="T14" fmla="*/ 66 w 68"/>
                  <a:gd name="T15" fmla="*/ 40 h 75"/>
                  <a:gd name="T16" fmla="*/ 67 w 68"/>
                  <a:gd name="T17" fmla="*/ 45 h 75"/>
                  <a:gd name="T18" fmla="*/ 66 w 68"/>
                  <a:gd name="T19" fmla="*/ 53 h 75"/>
                  <a:gd name="T20" fmla="*/ 63 w 68"/>
                  <a:gd name="T21" fmla="*/ 59 h 75"/>
                  <a:gd name="T22" fmla="*/ 58 w 68"/>
                  <a:gd name="T23" fmla="*/ 65 h 75"/>
                  <a:gd name="T24" fmla="*/ 52 w 68"/>
                  <a:gd name="T25" fmla="*/ 69 h 75"/>
                  <a:gd name="T26" fmla="*/ 45 w 68"/>
                  <a:gd name="T27" fmla="*/ 72 h 75"/>
                  <a:gd name="T28" fmla="*/ 37 w 68"/>
                  <a:gd name="T29" fmla="*/ 74 h 75"/>
                  <a:gd name="T30" fmla="*/ 29 w 68"/>
                  <a:gd name="T31" fmla="*/ 74 h 75"/>
                  <a:gd name="T32" fmla="*/ 22 w 68"/>
                  <a:gd name="T33" fmla="*/ 73 h 75"/>
                  <a:gd name="T34" fmla="*/ 20 w 68"/>
                  <a:gd name="T35" fmla="*/ 73 h 75"/>
                  <a:gd name="T36" fmla="*/ 19 w 68"/>
                  <a:gd name="T37" fmla="*/ 72 h 75"/>
                  <a:gd name="T38" fmla="*/ 18 w 68"/>
                  <a:gd name="T39" fmla="*/ 71 h 75"/>
                  <a:gd name="T40" fmla="*/ 17 w 68"/>
                  <a:gd name="T41" fmla="*/ 70 h 75"/>
                  <a:gd name="T42" fmla="*/ 18 w 68"/>
                  <a:gd name="T43" fmla="*/ 68 h 75"/>
                  <a:gd name="T44" fmla="*/ 20 w 68"/>
                  <a:gd name="T45" fmla="*/ 66 h 75"/>
                  <a:gd name="T46" fmla="*/ 22 w 68"/>
                  <a:gd name="T47" fmla="*/ 65 h 75"/>
                  <a:gd name="T48" fmla="*/ 24 w 68"/>
                  <a:gd name="T49" fmla="*/ 64 h 75"/>
                  <a:gd name="T50" fmla="*/ 27 w 68"/>
                  <a:gd name="T51" fmla="*/ 63 h 75"/>
                  <a:gd name="T52" fmla="*/ 31 w 68"/>
                  <a:gd name="T53" fmla="*/ 62 h 75"/>
                  <a:gd name="T54" fmla="*/ 35 w 68"/>
                  <a:gd name="T55" fmla="*/ 61 h 75"/>
                  <a:gd name="T56" fmla="*/ 39 w 68"/>
                  <a:gd name="T57" fmla="*/ 61 h 75"/>
                  <a:gd name="T58" fmla="*/ 42 w 68"/>
                  <a:gd name="T59" fmla="*/ 60 h 75"/>
                  <a:gd name="T60" fmla="*/ 46 w 68"/>
                  <a:gd name="T61" fmla="*/ 58 h 75"/>
                  <a:gd name="T62" fmla="*/ 49 w 68"/>
                  <a:gd name="T63" fmla="*/ 56 h 75"/>
                  <a:gd name="T64" fmla="*/ 52 w 68"/>
                  <a:gd name="T65" fmla="*/ 53 h 75"/>
                  <a:gd name="T66" fmla="*/ 53 w 68"/>
                  <a:gd name="T67" fmla="*/ 41 h 75"/>
                  <a:gd name="T68" fmla="*/ 50 w 68"/>
                  <a:gd name="T69" fmla="*/ 31 h 75"/>
                  <a:gd name="T70" fmla="*/ 44 w 68"/>
                  <a:gd name="T71" fmla="*/ 23 h 75"/>
                  <a:gd name="T72" fmla="*/ 35 w 68"/>
                  <a:gd name="T73" fmla="*/ 16 h 75"/>
                  <a:gd name="T74" fmla="*/ 26 w 68"/>
                  <a:gd name="T75" fmla="*/ 11 h 75"/>
                  <a:gd name="T76" fmla="*/ 16 w 68"/>
                  <a:gd name="T77" fmla="*/ 7 h 75"/>
                  <a:gd name="T78" fmla="*/ 7 w 68"/>
                  <a:gd name="T79" fmla="*/ 4 h 75"/>
                  <a:gd name="T80" fmla="*/ 0 w 68"/>
                  <a:gd name="T81" fmla="*/ 1 h 75"/>
                  <a:gd name="T82" fmla="*/ 4 w 68"/>
                  <a:gd name="T83" fmla="*/ 0 h 75"/>
                  <a:gd name="T84" fmla="*/ 9 w 68"/>
                  <a:gd name="T85" fmla="*/ 0 h 75"/>
                  <a:gd name="T86" fmla="*/ 14 w 68"/>
                  <a:gd name="T87" fmla="*/ 1 h 75"/>
                  <a:gd name="T88" fmla="*/ 20 w 68"/>
                  <a:gd name="T89" fmla="*/ 1 h 75"/>
                  <a:gd name="T90" fmla="*/ 26 w 68"/>
                  <a:gd name="T91" fmla="*/ 3 h 75"/>
                  <a:gd name="T92" fmla="*/ 32 w 68"/>
                  <a:gd name="T93" fmla="*/ 5 h 75"/>
                  <a:gd name="T94" fmla="*/ 38 w 68"/>
                  <a:gd name="T95" fmla="*/ 7 h 75"/>
                  <a:gd name="T96" fmla="*/ 43 w 68"/>
                  <a:gd name="T97"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 h="75">
                    <a:moveTo>
                      <a:pt x="43" y="9"/>
                    </a:moveTo>
                    <a:lnTo>
                      <a:pt x="48" y="12"/>
                    </a:lnTo>
                    <a:lnTo>
                      <a:pt x="53" y="16"/>
                    </a:lnTo>
                    <a:lnTo>
                      <a:pt x="57" y="20"/>
                    </a:lnTo>
                    <a:lnTo>
                      <a:pt x="60" y="25"/>
                    </a:lnTo>
                    <a:lnTo>
                      <a:pt x="63" y="29"/>
                    </a:lnTo>
                    <a:lnTo>
                      <a:pt x="65" y="34"/>
                    </a:lnTo>
                    <a:lnTo>
                      <a:pt x="66" y="40"/>
                    </a:lnTo>
                    <a:lnTo>
                      <a:pt x="67" y="45"/>
                    </a:lnTo>
                    <a:lnTo>
                      <a:pt x="66" y="53"/>
                    </a:lnTo>
                    <a:lnTo>
                      <a:pt x="63" y="59"/>
                    </a:lnTo>
                    <a:lnTo>
                      <a:pt x="58" y="65"/>
                    </a:lnTo>
                    <a:lnTo>
                      <a:pt x="52" y="69"/>
                    </a:lnTo>
                    <a:lnTo>
                      <a:pt x="45" y="72"/>
                    </a:lnTo>
                    <a:lnTo>
                      <a:pt x="37" y="74"/>
                    </a:lnTo>
                    <a:lnTo>
                      <a:pt x="29" y="74"/>
                    </a:lnTo>
                    <a:lnTo>
                      <a:pt x="22" y="73"/>
                    </a:lnTo>
                    <a:lnTo>
                      <a:pt x="20" y="73"/>
                    </a:lnTo>
                    <a:lnTo>
                      <a:pt x="19" y="72"/>
                    </a:lnTo>
                    <a:lnTo>
                      <a:pt x="18" y="71"/>
                    </a:lnTo>
                    <a:lnTo>
                      <a:pt x="17" y="70"/>
                    </a:lnTo>
                    <a:lnTo>
                      <a:pt x="18" y="68"/>
                    </a:lnTo>
                    <a:lnTo>
                      <a:pt x="20" y="66"/>
                    </a:lnTo>
                    <a:lnTo>
                      <a:pt x="22" y="65"/>
                    </a:lnTo>
                    <a:lnTo>
                      <a:pt x="24" y="64"/>
                    </a:lnTo>
                    <a:lnTo>
                      <a:pt x="27" y="63"/>
                    </a:lnTo>
                    <a:lnTo>
                      <a:pt x="31" y="62"/>
                    </a:lnTo>
                    <a:lnTo>
                      <a:pt x="35" y="61"/>
                    </a:lnTo>
                    <a:lnTo>
                      <a:pt x="39" y="61"/>
                    </a:lnTo>
                    <a:lnTo>
                      <a:pt x="42" y="60"/>
                    </a:lnTo>
                    <a:lnTo>
                      <a:pt x="46" y="58"/>
                    </a:lnTo>
                    <a:lnTo>
                      <a:pt x="49" y="56"/>
                    </a:lnTo>
                    <a:lnTo>
                      <a:pt x="52" y="53"/>
                    </a:lnTo>
                    <a:lnTo>
                      <a:pt x="53" y="41"/>
                    </a:lnTo>
                    <a:lnTo>
                      <a:pt x="50" y="31"/>
                    </a:lnTo>
                    <a:lnTo>
                      <a:pt x="44" y="23"/>
                    </a:lnTo>
                    <a:lnTo>
                      <a:pt x="35" y="16"/>
                    </a:lnTo>
                    <a:lnTo>
                      <a:pt x="26" y="11"/>
                    </a:lnTo>
                    <a:lnTo>
                      <a:pt x="16" y="7"/>
                    </a:lnTo>
                    <a:lnTo>
                      <a:pt x="7" y="4"/>
                    </a:lnTo>
                    <a:lnTo>
                      <a:pt x="0" y="1"/>
                    </a:lnTo>
                    <a:lnTo>
                      <a:pt x="4" y="0"/>
                    </a:lnTo>
                    <a:lnTo>
                      <a:pt x="9" y="0"/>
                    </a:lnTo>
                    <a:lnTo>
                      <a:pt x="14" y="1"/>
                    </a:lnTo>
                    <a:lnTo>
                      <a:pt x="20" y="1"/>
                    </a:lnTo>
                    <a:lnTo>
                      <a:pt x="26" y="3"/>
                    </a:lnTo>
                    <a:lnTo>
                      <a:pt x="32" y="5"/>
                    </a:lnTo>
                    <a:lnTo>
                      <a:pt x="38" y="7"/>
                    </a:lnTo>
                    <a:lnTo>
                      <a:pt x="43" y="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86" name="Freeform 37"/>
              <p:cNvSpPr>
                <a:spLocks/>
              </p:cNvSpPr>
              <p:nvPr/>
            </p:nvSpPr>
            <p:spPr bwMode="auto">
              <a:xfrm>
                <a:off x="1135" y="1319"/>
                <a:ext cx="43" cy="59"/>
              </a:xfrm>
              <a:custGeom>
                <a:avLst/>
                <a:gdLst>
                  <a:gd name="T0" fmla="*/ 7 w 43"/>
                  <a:gd name="T1" fmla="*/ 19 h 59"/>
                  <a:gd name="T2" fmla="*/ 5 w 43"/>
                  <a:gd name="T3" fmla="*/ 25 h 59"/>
                  <a:gd name="T4" fmla="*/ 5 w 43"/>
                  <a:gd name="T5" fmla="*/ 30 h 59"/>
                  <a:gd name="T6" fmla="*/ 8 w 43"/>
                  <a:gd name="T7" fmla="*/ 35 h 59"/>
                  <a:gd name="T8" fmla="*/ 12 w 43"/>
                  <a:gd name="T9" fmla="*/ 39 h 59"/>
                  <a:gd name="T10" fmla="*/ 17 w 43"/>
                  <a:gd name="T11" fmla="*/ 42 h 59"/>
                  <a:gd name="T12" fmla="*/ 22 w 43"/>
                  <a:gd name="T13" fmla="*/ 46 h 59"/>
                  <a:gd name="T14" fmla="*/ 27 w 43"/>
                  <a:gd name="T15" fmla="*/ 49 h 59"/>
                  <a:gd name="T16" fmla="*/ 32 w 43"/>
                  <a:gd name="T17" fmla="*/ 53 h 59"/>
                  <a:gd name="T18" fmla="*/ 33 w 43"/>
                  <a:gd name="T19" fmla="*/ 54 h 59"/>
                  <a:gd name="T20" fmla="*/ 33 w 43"/>
                  <a:gd name="T21" fmla="*/ 55 h 59"/>
                  <a:gd name="T22" fmla="*/ 33 w 43"/>
                  <a:gd name="T23" fmla="*/ 56 h 59"/>
                  <a:gd name="T24" fmla="*/ 33 w 43"/>
                  <a:gd name="T25" fmla="*/ 57 h 59"/>
                  <a:gd name="T26" fmla="*/ 31 w 43"/>
                  <a:gd name="T27" fmla="*/ 57 h 59"/>
                  <a:gd name="T28" fmla="*/ 31 w 43"/>
                  <a:gd name="T29" fmla="*/ 58 h 59"/>
                  <a:gd name="T30" fmla="*/ 30 w 43"/>
                  <a:gd name="T31" fmla="*/ 58 h 59"/>
                  <a:gd name="T32" fmla="*/ 29 w 43"/>
                  <a:gd name="T33" fmla="*/ 57 h 59"/>
                  <a:gd name="T34" fmla="*/ 22 w 43"/>
                  <a:gd name="T35" fmla="*/ 54 h 59"/>
                  <a:gd name="T36" fmla="*/ 17 w 43"/>
                  <a:gd name="T37" fmla="*/ 50 h 59"/>
                  <a:gd name="T38" fmla="*/ 11 w 43"/>
                  <a:gd name="T39" fmla="*/ 46 h 59"/>
                  <a:gd name="T40" fmla="*/ 6 w 43"/>
                  <a:gd name="T41" fmla="*/ 42 h 59"/>
                  <a:gd name="T42" fmla="*/ 3 w 43"/>
                  <a:gd name="T43" fmla="*/ 36 h 59"/>
                  <a:gd name="T44" fmla="*/ 0 w 43"/>
                  <a:gd name="T45" fmla="*/ 31 h 59"/>
                  <a:gd name="T46" fmla="*/ 0 w 43"/>
                  <a:gd name="T47" fmla="*/ 24 h 59"/>
                  <a:gd name="T48" fmla="*/ 1 w 43"/>
                  <a:gd name="T49" fmla="*/ 18 h 59"/>
                  <a:gd name="T50" fmla="*/ 5 w 43"/>
                  <a:gd name="T51" fmla="*/ 13 h 59"/>
                  <a:gd name="T52" fmla="*/ 10 w 43"/>
                  <a:gd name="T53" fmla="*/ 8 h 59"/>
                  <a:gd name="T54" fmla="*/ 16 w 43"/>
                  <a:gd name="T55" fmla="*/ 5 h 59"/>
                  <a:gd name="T56" fmla="*/ 23 w 43"/>
                  <a:gd name="T57" fmla="*/ 2 h 59"/>
                  <a:gd name="T58" fmla="*/ 30 w 43"/>
                  <a:gd name="T59" fmla="*/ 1 h 59"/>
                  <a:gd name="T60" fmla="*/ 36 w 43"/>
                  <a:gd name="T61" fmla="*/ 0 h 59"/>
                  <a:gd name="T62" fmla="*/ 40 w 43"/>
                  <a:gd name="T63" fmla="*/ 0 h 59"/>
                  <a:gd name="T64" fmla="*/ 42 w 43"/>
                  <a:gd name="T65" fmla="*/ 1 h 59"/>
                  <a:gd name="T66" fmla="*/ 37 w 43"/>
                  <a:gd name="T67" fmla="*/ 3 h 59"/>
                  <a:gd name="T68" fmla="*/ 32 w 43"/>
                  <a:gd name="T69" fmla="*/ 4 h 59"/>
                  <a:gd name="T70" fmla="*/ 27 w 43"/>
                  <a:gd name="T71" fmla="*/ 6 h 59"/>
                  <a:gd name="T72" fmla="*/ 22 w 43"/>
                  <a:gd name="T73" fmla="*/ 7 h 59"/>
                  <a:gd name="T74" fmla="*/ 17 w 43"/>
                  <a:gd name="T75" fmla="*/ 9 h 59"/>
                  <a:gd name="T76" fmla="*/ 13 w 43"/>
                  <a:gd name="T77" fmla="*/ 12 h 59"/>
                  <a:gd name="T78" fmla="*/ 9 w 43"/>
                  <a:gd name="T79" fmla="*/ 15 h 59"/>
                  <a:gd name="T80" fmla="*/ 7 w 43"/>
                  <a:gd name="T81"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59">
                    <a:moveTo>
                      <a:pt x="7" y="19"/>
                    </a:moveTo>
                    <a:lnTo>
                      <a:pt x="5" y="25"/>
                    </a:lnTo>
                    <a:lnTo>
                      <a:pt x="5" y="30"/>
                    </a:lnTo>
                    <a:lnTo>
                      <a:pt x="8" y="35"/>
                    </a:lnTo>
                    <a:lnTo>
                      <a:pt x="12" y="39"/>
                    </a:lnTo>
                    <a:lnTo>
                      <a:pt x="17" y="42"/>
                    </a:lnTo>
                    <a:lnTo>
                      <a:pt x="22" y="46"/>
                    </a:lnTo>
                    <a:lnTo>
                      <a:pt x="27" y="49"/>
                    </a:lnTo>
                    <a:lnTo>
                      <a:pt x="32" y="53"/>
                    </a:lnTo>
                    <a:lnTo>
                      <a:pt x="33" y="54"/>
                    </a:lnTo>
                    <a:lnTo>
                      <a:pt x="33" y="55"/>
                    </a:lnTo>
                    <a:lnTo>
                      <a:pt x="33" y="56"/>
                    </a:lnTo>
                    <a:lnTo>
                      <a:pt x="33" y="57"/>
                    </a:lnTo>
                    <a:lnTo>
                      <a:pt x="31" y="57"/>
                    </a:lnTo>
                    <a:lnTo>
                      <a:pt x="31" y="58"/>
                    </a:lnTo>
                    <a:lnTo>
                      <a:pt x="30" y="58"/>
                    </a:lnTo>
                    <a:lnTo>
                      <a:pt x="29" y="57"/>
                    </a:lnTo>
                    <a:lnTo>
                      <a:pt x="22" y="54"/>
                    </a:lnTo>
                    <a:lnTo>
                      <a:pt x="17" y="50"/>
                    </a:lnTo>
                    <a:lnTo>
                      <a:pt x="11" y="46"/>
                    </a:lnTo>
                    <a:lnTo>
                      <a:pt x="6" y="42"/>
                    </a:lnTo>
                    <a:lnTo>
                      <a:pt x="3" y="36"/>
                    </a:lnTo>
                    <a:lnTo>
                      <a:pt x="0" y="31"/>
                    </a:lnTo>
                    <a:lnTo>
                      <a:pt x="0" y="24"/>
                    </a:lnTo>
                    <a:lnTo>
                      <a:pt x="1" y="18"/>
                    </a:lnTo>
                    <a:lnTo>
                      <a:pt x="5" y="13"/>
                    </a:lnTo>
                    <a:lnTo>
                      <a:pt x="10" y="8"/>
                    </a:lnTo>
                    <a:lnTo>
                      <a:pt x="16" y="5"/>
                    </a:lnTo>
                    <a:lnTo>
                      <a:pt x="23" y="2"/>
                    </a:lnTo>
                    <a:lnTo>
                      <a:pt x="30" y="1"/>
                    </a:lnTo>
                    <a:lnTo>
                      <a:pt x="36" y="0"/>
                    </a:lnTo>
                    <a:lnTo>
                      <a:pt x="40" y="0"/>
                    </a:lnTo>
                    <a:lnTo>
                      <a:pt x="42" y="1"/>
                    </a:lnTo>
                    <a:lnTo>
                      <a:pt x="37" y="3"/>
                    </a:lnTo>
                    <a:lnTo>
                      <a:pt x="32" y="4"/>
                    </a:lnTo>
                    <a:lnTo>
                      <a:pt x="27" y="6"/>
                    </a:lnTo>
                    <a:lnTo>
                      <a:pt x="22" y="7"/>
                    </a:lnTo>
                    <a:lnTo>
                      <a:pt x="17" y="9"/>
                    </a:lnTo>
                    <a:lnTo>
                      <a:pt x="13" y="12"/>
                    </a:lnTo>
                    <a:lnTo>
                      <a:pt x="9" y="15"/>
                    </a:lnTo>
                    <a:lnTo>
                      <a:pt x="7" y="1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87" name="Freeform 38"/>
              <p:cNvSpPr>
                <a:spLocks/>
              </p:cNvSpPr>
              <p:nvPr/>
            </p:nvSpPr>
            <p:spPr bwMode="auto">
              <a:xfrm>
                <a:off x="1226" y="1305"/>
                <a:ext cx="109" cy="122"/>
              </a:xfrm>
              <a:custGeom>
                <a:avLst/>
                <a:gdLst>
                  <a:gd name="T0" fmla="*/ 74 w 109"/>
                  <a:gd name="T1" fmla="*/ 22 h 122"/>
                  <a:gd name="T2" fmla="*/ 90 w 109"/>
                  <a:gd name="T3" fmla="*/ 37 h 122"/>
                  <a:gd name="T4" fmla="*/ 102 w 109"/>
                  <a:gd name="T5" fmla="*/ 53 h 122"/>
                  <a:gd name="T6" fmla="*/ 108 w 109"/>
                  <a:gd name="T7" fmla="*/ 72 h 122"/>
                  <a:gd name="T8" fmla="*/ 107 w 109"/>
                  <a:gd name="T9" fmla="*/ 85 h 122"/>
                  <a:gd name="T10" fmla="*/ 105 w 109"/>
                  <a:gd name="T11" fmla="*/ 90 h 122"/>
                  <a:gd name="T12" fmla="*/ 101 w 109"/>
                  <a:gd name="T13" fmla="*/ 95 h 122"/>
                  <a:gd name="T14" fmla="*/ 97 w 109"/>
                  <a:gd name="T15" fmla="*/ 99 h 122"/>
                  <a:gd name="T16" fmla="*/ 89 w 109"/>
                  <a:gd name="T17" fmla="*/ 104 h 122"/>
                  <a:gd name="T18" fmla="*/ 79 w 109"/>
                  <a:gd name="T19" fmla="*/ 109 h 122"/>
                  <a:gd name="T20" fmla="*/ 68 w 109"/>
                  <a:gd name="T21" fmla="*/ 112 h 122"/>
                  <a:gd name="T22" fmla="*/ 57 w 109"/>
                  <a:gd name="T23" fmla="*/ 115 h 122"/>
                  <a:gd name="T24" fmla="*/ 46 w 109"/>
                  <a:gd name="T25" fmla="*/ 117 h 122"/>
                  <a:gd name="T26" fmla="*/ 34 w 109"/>
                  <a:gd name="T27" fmla="*/ 119 h 122"/>
                  <a:gd name="T28" fmla="*/ 23 w 109"/>
                  <a:gd name="T29" fmla="*/ 120 h 122"/>
                  <a:gd name="T30" fmla="*/ 11 w 109"/>
                  <a:gd name="T31" fmla="*/ 121 h 122"/>
                  <a:gd name="T32" fmla="*/ 3 w 109"/>
                  <a:gd name="T33" fmla="*/ 121 h 122"/>
                  <a:gd name="T34" fmla="*/ 1 w 109"/>
                  <a:gd name="T35" fmla="*/ 119 h 122"/>
                  <a:gd name="T36" fmla="*/ 0 w 109"/>
                  <a:gd name="T37" fmla="*/ 116 h 122"/>
                  <a:gd name="T38" fmla="*/ 2 w 109"/>
                  <a:gd name="T39" fmla="*/ 113 h 122"/>
                  <a:gd name="T40" fmla="*/ 9 w 109"/>
                  <a:gd name="T41" fmla="*/ 111 h 122"/>
                  <a:gd name="T42" fmla="*/ 20 w 109"/>
                  <a:gd name="T43" fmla="*/ 109 h 122"/>
                  <a:gd name="T44" fmla="*/ 30 w 109"/>
                  <a:gd name="T45" fmla="*/ 108 h 122"/>
                  <a:gd name="T46" fmla="*/ 41 w 109"/>
                  <a:gd name="T47" fmla="*/ 106 h 122"/>
                  <a:gd name="T48" fmla="*/ 51 w 109"/>
                  <a:gd name="T49" fmla="*/ 104 h 122"/>
                  <a:gd name="T50" fmla="*/ 61 w 109"/>
                  <a:gd name="T51" fmla="*/ 102 h 122"/>
                  <a:gd name="T52" fmla="*/ 71 w 109"/>
                  <a:gd name="T53" fmla="*/ 99 h 122"/>
                  <a:gd name="T54" fmla="*/ 81 w 109"/>
                  <a:gd name="T55" fmla="*/ 95 h 122"/>
                  <a:gd name="T56" fmla="*/ 90 w 109"/>
                  <a:gd name="T57" fmla="*/ 90 h 122"/>
                  <a:gd name="T58" fmla="*/ 95 w 109"/>
                  <a:gd name="T59" fmla="*/ 83 h 122"/>
                  <a:gd name="T60" fmla="*/ 97 w 109"/>
                  <a:gd name="T61" fmla="*/ 74 h 122"/>
                  <a:gd name="T62" fmla="*/ 95 w 109"/>
                  <a:gd name="T63" fmla="*/ 64 h 122"/>
                  <a:gd name="T64" fmla="*/ 91 w 109"/>
                  <a:gd name="T65" fmla="*/ 54 h 122"/>
                  <a:gd name="T66" fmla="*/ 84 w 109"/>
                  <a:gd name="T67" fmla="*/ 44 h 122"/>
                  <a:gd name="T68" fmla="*/ 76 w 109"/>
                  <a:gd name="T69" fmla="*/ 35 h 122"/>
                  <a:gd name="T70" fmla="*/ 67 w 109"/>
                  <a:gd name="T71" fmla="*/ 26 h 122"/>
                  <a:gd name="T72" fmla="*/ 56 w 109"/>
                  <a:gd name="T73" fmla="*/ 18 h 122"/>
                  <a:gd name="T74" fmla="*/ 42 w 109"/>
                  <a:gd name="T75" fmla="*/ 12 h 122"/>
                  <a:gd name="T76" fmla="*/ 28 w 109"/>
                  <a:gd name="T77" fmla="*/ 7 h 122"/>
                  <a:gd name="T78" fmla="*/ 19 w 109"/>
                  <a:gd name="T79" fmla="*/ 2 h 122"/>
                  <a:gd name="T80" fmla="*/ 22 w 109"/>
                  <a:gd name="T81" fmla="*/ 0 h 122"/>
                  <a:gd name="T82" fmla="*/ 34 w 109"/>
                  <a:gd name="T83" fmla="*/ 1 h 122"/>
                  <a:gd name="T84" fmla="*/ 48 w 109"/>
                  <a:gd name="T85" fmla="*/ 6 h 122"/>
                  <a:gd name="T86" fmla="*/ 60 w 109"/>
                  <a:gd name="T87" fmla="*/ 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 h="122">
                    <a:moveTo>
                      <a:pt x="66" y="16"/>
                    </a:moveTo>
                    <a:lnTo>
                      <a:pt x="74" y="22"/>
                    </a:lnTo>
                    <a:lnTo>
                      <a:pt x="82" y="29"/>
                    </a:lnTo>
                    <a:lnTo>
                      <a:pt x="90" y="37"/>
                    </a:lnTo>
                    <a:lnTo>
                      <a:pt x="97" y="45"/>
                    </a:lnTo>
                    <a:lnTo>
                      <a:pt x="102" y="53"/>
                    </a:lnTo>
                    <a:lnTo>
                      <a:pt x="106" y="62"/>
                    </a:lnTo>
                    <a:lnTo>
                      <a:pt x="108" y="72"/>
                    </a:lnTo>
                    <a:lnTo>
                      <a:pt x="108" y="83"/>
                    </a:lnTo>
                    <a:lnTo>
                      <a:pt x="107" y="85"/>
                    </a:lnTo>
                    <a:lnTo>
                      <a:pt x="106" y="88"/>
                    </a:lnTo>
                    <a:lnTo>
                      <a:pt x="105" y="90"/>
                    </a:lnTo>
                    <a:lnTo>
                      <a:pt x="103" y="93"/>
                    </a:lnTo>
                    <a:lnTo>
                      <a:pt x="101" y="95"/>
                    </a:lnTo>
                    <a:lnTo>
                      <a:pt x="99" y="97"/>
                    </a:lnTo>
                    <a:lnTo>
                      <a:pt x="97" y="99"/>
                    </a:lnTo>
                    <a:lnTo>
                      <a:pt x="94" y="101"/>
                    </a:lnTo>
                    <a:lnTo>
                      <a:pt x="89" y="104"/>
                    </a:lnTo>
                    <a:lnTo>
                      <a:pt x="84" y="106"/>
                    </a:lnTo>
                    <a:lnTo>
                      <a:pt x="79" y="109"/>
                    </a:lnTo>
                    <a:lnTo>
                      <a:pt x="73" y="110"/>
                    </a:lnTo>
                    <a:lnTo>
                      <a:pt x="68" y="112"/>
                    </a:lnTo>
                    <a:lnTo>
                      <a:pt x="62" y="114"/>
                    </a:lnTo>
                    <a:lnTo>
                      <a:pt x="57" y="115"/>
                    </a:lnTo>
                    <a:lnTo>
                      <a:pt x="52" y="116"/>
                    </a:lnTo>
                    <a:lnTo>
                      <a:pt x="46" y="117"/>
                    </a:lnTo>
                    <a:lnTo>
                      <a:pt x="40" y="118"/>
                    </a:lnTo>
                    <a:lnTo>
                      <a:pt x="34" y="119"/>
                    </a:lnTo>
                    <a:lnTo>
                      <a:pt x="28" y="120"/>
                    </a:lnTo>
                    <a:lnTo>
                      <a:pt x="23" y="120"/>
                    </a:lnTo>
                    <a:lnTo>
                      <a:pt x="17" y="120"/>
                    </a:lnTo>
                    <a:lnTo>
                      <a:pt x="11" y="121"/>
                    </a:lnTo>
                    <a:lnTo>
                      <a:pt x="5" y="121"/>
                    </a:lnTo>
                    <a:lnTo>
                      <a:pt x="3" y="121"/>
                    </a:lnTo>
                    <a:lnTo>
                      <a:pt x="2" y="120"/>
                    </a:lnTo>
                    <a:lnTo>
                      <a:pt x="1" y="119"/>
                    </a:lnTo>
                    <a:lnTo>
                      <a:pt x="0" y="117"/>
                    </a:lnTo>
                    <a:lnTo>
                      <a:pt x="0" y="116"/>
                    </a:lnTo>
                    <a:lnTo>
                      <a:pt x="1" y="114"/>
                    </a:lnTo>
                    <a:lnTo>
                      <a:pt x="2" y="113"/>
                    </a:lnTo>
                    <a:lnTo>
                      <a:pt x="4" y="112"/>
                    </a:lnTo>
                    <a:lnTo>
                      <a:pt x="9" y="111"/>
                    </a:lnTo>
                    <a:lnTo>
                      <a:pt x="15" y="110"/>
                    </a:lnTo>
                    <a:lnTo>
                      <a:pt x="20" y="109"/>
                    </a:lnTo>
                    <a:lnTo>
                      <a:pt x="25" y="109"/>
                    </a:lnTo>
                    <a:lnTo>
                      <a:pt x="30" y="108"/>
                    </a:lnTo>
                    <a:lnTo>
                      <a:pt x="35" y="107"/>
                    </a:lnTo>
                    <a:lnTo>
                      <a:pt x="41" y="106"/>
                    </a:lnTo>
                    <a:lnTo>
                      <a:pt x="46" y="105"/>
                    </a:lnTo>
                    <a:lnTo>
                      <a:pt x="51" y="104"/>
                    </a:lnTo>
                    <a:lnTo>
                      <a:pt x="56" y="103"/>
                    </a:lnTo>
                    <a:lnTo>
                      <a:pt x="61" y="102"/>
                    </a:lnTo>
                    <a:lnTo>
                      <a:pt x="66" y="101"/>
                    </a:lnTo>
                    <a:lnTo>
                      <a:pt x="71" y="99"/>
                    </a:lnTo>
                    <a:lnTo>
                      <a:pt x="76" y="97"/>
                    </a:lnTo>
                    <a:lnTo>
                      <a:pt x="81" y="95"/>
                    </a:lnTo>
                    <a:lnTo>
                      <a:pt x="86" y="93"/>
                    </a:lnTo>
                    <a:lnTo>
                      <a:pt x="90" y="90"/>
                    </a:lnTo>
                    <a:lnTo>
                      <a:pt x="93" y="87"/>
                    </a:lnTo>
                    <a:lnTo>
                      <a:pt x="95" y="83"/>
                    </a:lnTo>
                    <a:lnTo>
                      <a:pt x="96" y="79"/>
                    </a:lnTo>
                    <a:lnTo>
                      <a:pt x="97" y="74"/>
                    </a:lnTo>
                    <a:lnTo>
                      <a:pt x="96" y="69"/>
                    </a:lnTo>
                    <a:lnTo>
                      <a:pt x="95" y="64"/>
                    </a:lnTo>
                    <a:lnTo>
                      <a:pt x="93" y="60"/>
                    </a:lnTo>
                    <a:lnTo>
                      <a:pt x="91" y="54"/>
                    </a:lnTo>
                    <a:lnTo>
                      <a:pt x="88" y="49"/>
                    </a:lnTo>
                    <a:lnTo>
                      <a:pt x="84" y="44"/>
                    </a:lnTo>
                    <a:lnTo>
                      <a:pt x="80" y="40"/>
                    </a:lnTo>
                    <a:lnTo>
                      <a:pt x="76" y="35"/>
                    </a:lnTo>
                    <a:lnTo>
                      <a:pt x="72" y="31"/>
                    </a:lnTo>
                    <a:lnTo>
                      <a:pt x="67" y="26"/>
                    </a:lnTo>
                    <a:lnTo>
                      <a:pt x="62" y="22"/>
                    </a:lnTo>
                    <a:lnTo>
                      <a:pt x="56" y="18"/>
                    </a:lnTo>
                    <a:lnTo>
                      <a:pt x="50" y="15"/>
                    </a:lnTo>
                    <a:lnTo>
                      <a:pt x="42" y="12"/>
                    </a:lnTo>
                    <a:lnTo>
                      <a:pt x="35" y="9"/>
                    </a:lnTo>
                    <a:lnTo>
                      <a:pt x="28" y="7"/>
                    </a:lnTo>
                    <a:lnTo>
                      <a:pt x="23" y="4"/>
                    </a:lnTo>
                    <a:lnTo>
                      <a:pt x="19" y="2"/>
                    </a:lnTo>
                    <a:lnTo>
                      <a:pt x="18" y="1"/>
                    </a:lnTo>
                    <a:lnTo>
                      <a:pt x="22" y="0"/>
                    </a:lnTo>
                    <a:lnTo>
                      <a:pt x="28" y="0"/>
                    </a:lnTo>
                    <a:lnTo>
                      <a:pt x="34" y="1"/>
                    </a:lnTo>
                    <a:lnTo>
                      <a:pt x="41" y="3"/>
                    </a:lnTo>
                    <a:lnTo>
                      <a:pt x="48" y="6"/>
                    </a:lnTo>
                    <a:lnTo>
                      <a:pt x="54" y="9"/>
                    </a:lnTo>
                    <a:lnTo>
                      <a:pt x="60" y="12"/>
                    </a:lnTo>
                    <a:lnTo>
                      <a:pt x="66" y="1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88" name="Freeform 39"/>
              <p:cNvSpPr>
                <a:spLocks/>
              </p:cNvSpPr>
              <p:nvPr/>
            </p:nvSpPr>
            <p:spPr bwMode="auto">
              <a:xfrm>
                <a:off x="1086" y="1301"/>
                <a:ext cx="96" cy="82"/>
              </a:xfrm>
              <a:custGeom>
                <a:avLst/>
                <a:gdLst>
                  <a:gd name="T0" fmla="*/ 16 w 96"/>
                  <a:gd name="T1" fmla="*/ 25 h 82"/>
                  <a:gd name="T2" fmla="*/ 12 w 96"/>
                  <a:gd name="T3" fmla="*/ 29 h 82"/>
                  <a:gd name="T4" fmla="*/ 9 w 96"/>
                  <a:gd name="T5" fmla="*/ 34 h 82"/>
                  <a:gd name="T6" fmla="*/ 8 w 96"/>
                  <a:gd name="T7" fmla="*/ 40 h 82"/>
                  <a:gd name="T8" fmla="*/ 8 w 96"/>
                  <a:gd name="T9" fmla="*/ 46 h 82"/>
                  <a:gd name="T10" fmla="*/ 8 w 96"/>
                  <a:gd name="T11" fmla="*/ 51 h 82"/>
                  <a:gd name="T12" fmla="*/ 10 w 96"/>
                  <a:gd name="T13" fmla="*/ 55 h 82"/>
                  <a:gd name="T14" fmla="*/ 13 w 96"/>
                  <a:gd name="T15" fmla="*/ 59 h 82"/>
                  <a:gd name="T16" fmla="*/ 16 w 96"/>
                  <a:gd name="T17" fmla="*/ 62 h 82"/>
                  <a:gd name="T18" fmla="*/ 19 w 96"/>
                  <a:gd name="T19" fmla="*/ 66 h 82"/>
                  <a:gd name="T20" fmla="*/ 23 w 96"/>
                  <a:gd name="T21" fmla="*/ 69 h 82"/>
                  <a:gd name="T22" fmla="*/ 26 w 96"/>
                  <a:gd name="T23" fmla="*/ 72 h 82"/>
                  <a:gd name="T24" fmla="*/ 30 w 96"/>
                  <a:gd name="T25" fmla="*/ 75 h 82"/>
                  <a:gd name="T26" fmla="*/ 31 w 96"/>
                  <a:gd name="T27" fmla="*/ 77 h 82"/>
                  <a:gd name="T28" fmla="*/ 31 w 96"/>
                  <a:gd name="T29" fmla="*/ 78 h 82"/>
                  <a:gd name="T30" fmla="*/ 31 w 96"/>
                  <a:gd name="T31" fmla="*/ 79 h 82"/>
                  <a:gd name="T32" fmla="*/ 30 w 96"/>
                  <a:gd name="T33" fmla="*/ 80 h 82"/>
                  <a:gd name="T34" fmla="*/ 29 w 96"/>
                  <a:gd name="T35" fmla="*/ 81 h 82"/>
                  <a:gd name="T36" fmla="*/ 27 w 96"/>
                  <a:gd name="T37" fmla="*/ 81 h 82"/>
                  <a:gd name="T38" fmla="*/ 26 w 96"/>
                  <a:gd name="T39" fmla="*/ 81 h 82"/>
                  <a:gd name="T40" fmla="*/ 25 w 96"/>
                  <a:gd name="T41" fmla="*/ 80 h 82"/>
                  <a:gd name="T42" fmla="*/ 17 w 96"/>
                  <a:gd name="T43" fmla="*/ 75 h 82"/>
                  <a:gd name="T44" fmla="*/ 10 w 96"/>
                  <a:gd name="T45" fmla="*/ 69 h 82"/>
                  <a:gd name="T46" fmla="*/ 5 w 96"/>
                  <a:gd name="T47" fmla="*/ 62 h 82"/>
                  <a:gd name="T48" fmla="*/ 1 w 96"/>
                  <a:gd name="T49" fmla="*/ 54 h 82"/>
                  <a:gd name="T50" fmla="*/ 0 w 96"/>
                  <a:gd name="T51" fmla="*/ 46 h 82"/>
                  <a:gd name="T52" fmla="*/ 1 w 96"/>
                  <a:gd name="T53" fmla="*/ 37 h 82"/>
                  <a:gd name="T54" fmla="*/ 4 w 96"/>
                  <a:gd name="T55" fmla="*/ 29 h 82"/>
                  <a:gd name="T56" fmla="*/ 10 w 96"/>
                  <a:gd name="T57" fmla="*/ 22 h 82"/>
                  <a:gd name="T58" fmla="*/ 15 w 96"/>
                  <a:gd name="T59" fmla="*/ 18 h 82"/>
                  <a:gd name="T60" fmla="*/ 20 w 96"/>
                  <a:gd name="T61" fmla="*/ 16 h 82"/>
                  <a:gd name="T62" fmla="*/ 26 w 96"/>
                  <a:gd name="T63" fmla="*/ 13 h 82"/>
                  <a:gd name="T64" fmla="*/ 33 w 96"/>
                  <a:gd name="T65" fmla="*/ 10 h 82"/>
                  <a:gd name="T66" fmla="*/ 40 w 96"/>
                  <a:gd name="T67" fmla="*/ 7 h 82"/>
                  <a:gd name="T68" fmla="*/ 46 w 96"/>
                  <a:gd name="T69" fmla="*/ 6 h 82"/>
                  <a:gd name="T70" fmla="*/ 53 w 96"/>
                  <a:gd name="T71" fmla="*/ 4 h 82"/>
                  <a:gd name="T72" fmla="*/ 60 w 96"/>
                  <a:gd name="T73" fmla="*/ 3 h 82"/>
                  <a:gd name="T74" fmla="*/ 67 w 96"/>
                  <a:gd name="T75" fmla="*/ 2 h 82"/>
                  <a:gd name="T76" fmla="*/ 73 w 96"/>
                  <a:gd name="T77" fmla="*/ 1 h 82"/>
                  <a:gd name="T78" fmla="*/ 79 w 96"/>
                  <a:gd name="T79" fmla="*/ 0 h 82"/>
                  <a:gd name="T80" fmla="*/ 83 w 96"/>
                  <a:gd name="T81" fmla="*/ 0 h 82"/>
                  <a:gd name="T82" fmla="*/ 88 w 96"/>
                  <a:gd name="T83" fmla="*/ 0 h 82"/>
                  <a:gd name="T84" fmla="*/ 91 w 96"/>
                  <a:gd name="T85" fmla="*/ 0 h 82"/>
                  <a:gd name="T86" fmla="*/ 94 w 96"/>
                  <a:gd name="T87" fmla="*/ 1 h 82"/>
                  <a:gd name="T88" fmla="*/ 95 w 96"/>
                  <a:gd name="T89" fmla="*/ 2 h 82"/>
                  <a:gd name="T90" fmla="*/ 91 w 96"/>
                  <a:gd name="T91" fmla="*/ 2 h 82"/>
                  <a:gd name="T92" fmla="*/ 87 w 96"/>
                  <a:gd name="T93" fmla="*/ 3 h 82"/>
                  <a:gd name="T94" fmla="*/ 82 w 96"/>
                  <a:gd name="T95" fmla="*/ 3 h 82"/>
                  <a:gd name="T96" fmla="*/ 77 w 96"/>
                  <a:gd name="T97" fmla="*/ 4 h 82"/>
                  <a:gd name="T98" fmla="*/ 73 w 96"/>
                  <a:gd name="T99" fmla="*/ 5 h 82"/>
                  <a:gd name="T100" fmla="*/ 67 w 96"/>
                  <a:gd name="T101" fmla="*/ 6 h 82"/>
                  <a:gd name="T102" fmla="*/ 62 w 96"/>
                  <a:gd name="T103" fmla="*/ 7 h 82"/>
                  <a:gd name="T104" fmla="*/ 57 w 96"/>
                  <a:gd name="T105" fmla="*/ 8 h 82"/>
                  <a:gd name="T106" fmla="*/ 51 w 96"/>
                  <a:gd name="T107" fmla="*/ 10 h 82"/>
                  <a:gd name="T108" fmla="*/ 46 w 96"/>
                  <a:gd name="T109" fmla="*/ 11 h 82"/>
                  <a:gd name="T110" fmla="*/ 40 w 96"/>
                  <a:gd name="T111" fmla="*/ 13 h 82"/>
                  <a:gd name="T112" fmla="*/ 35 w 96"/>
                  <a:gd name="T113" fmla="*/ 14 h 82"/>
                  <a:gd name="T114" fmla="*/ 30 w 96"/>
                  <a:gd name="T115" fmla="*/ 17 h 82"/>
                  <a:gd name="T116" fmla="*/ 25 w 96"/>
                  <a:gd name="T117" fmla="*/ 19 h 82"/>
                  <a:gd name="T118" fmla="*/ 20 w 96"/>
                  <a:gd name="T119" fmla="*/ 22 h 82"/>
                  <a:gd name="T120" fmla="*/ 16 w 96"/>
                  <a:gd name="T121" fmla="*/ 2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82">
                    <a:moveTo>
                      <a:pt x="16" y="25"/>
                    </a:moveTo>
                    <a:lnTo>
                      <a:pt x="12" y="29"/>
                    </a:lnTo>
                    <a:lnTo>
                      <a:pt x="9" y="34"/>
                    </a:lnTo>
                    <a:lnTo>
                      <a:pt x="8" y="40"/>
                    </a:lnTo>
                    <a:lnTo>
                      <a:pt x="8" y="46"/>
                    </a:lnTo>
                    <a:lnTo>
                      <a:pt x="8" y="51"/>
                    </a:lnTo>
                    <a:lnTo>
                      <a:pt x="10" y="55"/>
                    </a:lnTo>
                    <a:lnTo>
                      <a:pt x="13" y="59"/>
                    </a:lnTo>
                    <a:lnTo>
                      <a:pt x="16" y="62"/>
                    </a:lnTo>
                    <a:lnTo>
                      <a:pt x="19" y="66"/>
                    </a:lnTo>
                    <a:lnTo>
                      <a:pt x="23" y="69"/>
                    </a:lnTo>
                    <a:lnTo>
                      <a:pt x="26" y="72"/>
                    </a:lnTo>
                    <a:lnTo>
                      <a:pt x="30" y="75"/>
                    </a:lnTo>
                    <a:lnTo>
                      <a:pt x="31" y="77"/>
                    </a:lnTo>
                    <a:lnTo>
                      <a:pt x="31" y="78"/>
                    </a:lnTo>
                    <a:lnTo>
                      <a:pt x="31" y="79"/>
                    </a:lnTo>
                    <a:lnTo>
                      <a:pt x="30" y="80"/>
                    </a:lnTo>
                    <a:lnTo>
                      <a:pt x="29" y="81"/>
                    </a:lnTo>
                    <a:lnTo>
                      <a:pt x="27" y="81"/>
                    </a:lnTo>
                    <a:lnTo>
                      <a:pt x="26" y="81"/>
                    </a:lnTo>
                    <a:lnTo>
                      <a:pt x="25" y="80"/>
                    </a:lnTo>
                    <a:lnTo>
                      <a:pt x="17" y="75"/>
                    </a:lnTo>
                    <a:lnTo>
                      <a:pt x="10" y="69"/>
                    </a:lnTo>
                    <a:lnTo>
                      <a:pt x="5" y="62"/>
                    </a:lnTo>
                    <a:lnTo>
                      <a:pt x="1" y="54"/>
                    </a:lnTo>
                    <a:lnTo>
                      <a:pt x="0" y="46"/>
                    </a:lnTo>
                    <a:lnTo>
                      <a:pt x="1" y="37"/>
                    </a:lnTo>
                    <a:lnTo>
                      <a:pt x="4" y="29"/>
                    </a:lnTo>
                    <a:lnTo>
                      <a:pt x="10" y="22"/>
                    </a:lnTo>
                    <a:lnTo>
                      <a:pt x="15" y="18"/>
                    </a:lnTo>
                    <a:lnTo>
                      <a:pt x="20" y="16"/>
                    </a:lnTo>
                    <a:lnTo>
                      <a:pt x="26" y="13"/>
                    </a:lnTo>
                    <a:lnTo>
                      <a:pt x="33" y="10"/>
                    </a:lnTo>
                    <a:lnTo>
                      <a:pt x="40" y="7"/>
                    </a:lnTo>
                    <a:lnTo>
                      <a:pt x="46" y="6"/>
                    </a:lnTo>
                    <a:lnTo>
                      <a:pt x="53" y="4"/>
                    </a:lnTo>
                    <a:lnTo>
                      <a:pt x="60" y="3"/>
                    </a:lnTo>
                    <a:lnTo>
                      <a:pt x="67" y="2"/>
                    </a:lnTo>
                    <a:lnTo>
                      <a:pt x="73" y="1"/>
                    </a:lnTo>
                    <a:lnTo>
                      <a:pt x="79" y="0"/>
                    </a:lnTo>
                    <a:lnTo>
                      <a:pt x="83" y="0"/>
                    </a:lnTo>
                    <a:lnTo>
                      <a:pt x="88" y="0"/>
                    </a:lnTo>
                    <a:lnTo>
                      <a:pt x="91" y="0"/>
                    </a:lnTo>
                    <a:lnTo>
                      <a:pt x="94" y="1"/>
                    </a:lnTo>
                    <a:lnTo>
                      <a:pt x="95" y="2"/>
                    </a:lnTo>
                    <a:lnTo>
                      <a:pt x="91" y="2"/>
                    </a:lnTo>
                    <a:lnTo>
                      <a:pt x="87" y="3"/>
                    </a:lnTo>
                    <a:lnTo>
                      <a:pt x="82" y="3"/>
                    </a:lnTo>
                    <a:lnTo>
                      <a:pt x="77" y="4"/>
                    </a:lnTo>
                    <a:lnTo>
                      <a:pt x="73" y="5"/>
                    </a:lnTo>
                    <a:lnTo>
                      <a:pt x="67" y="6"/>
                    </a:lnTo>
                    <a:lnTo>
                      <a:pt x="62" y="7"/>
                    </a:lnTo>
                    <a:lnTo>
                      <a:pt x="57" y="8"/>
                    </a:lnTo>
                    <a:lnTo>
                      <a:pt x="51" y="10"/>
                    </a:lnTo>
                    <a:lnTo>
                      <a:pt x="46" y="11"/>
                    </a:lnTo>
                    <a:lnTo>
                      <a:pt x="40" y="13"/>
                    </a:lnTo>
                    <a:lnTo>
                      <a:pt x="35" y="14"/>
                    </a:lnTo>
                    <a:lnTo>
                      <a:pt x="30" y="17"/>
                    </a:lnTo>
                    <a:lnTo>
                      <a:pt x="25" y="19"/>
                    </a:lnTo>
                    <a:lnTo>
                      <a:pt x="20" y="22"/>
                    </a:lnTo>
                    <a:lnTo>
                      <a:pt x="16" y="2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89" name="Freeform 40"/>
              <p:cNvSpPr>
                <a:spLocks/>
              </p:cNvSpPr>
              <p:nvPr/>
            </p:nvSpPr>
            <p:spPr bwMode="auto">
              <a:xfrm>
                <a:off x="1336" y="1338"/>
                <a:ext cx="40" cy="78"/>
              </a:xfrm>
              <a:custGeom>
                <a:avLst/>
                <a:gdLst>
                  <a:gd name="T0" fmla="*/ 39 w 40"/>
                  <a:gd name="T1" fmla="*/ 42 h 78"/>
                  <a:gd name="T2" fmla="*/ 39 w 40"/>
                  <a:gd name="T3" fmla="*/ 48 h 78"/>
                  <a:gd name="T4" fmla="*/ 37 w 40"/>
                  <a:gd name="T5" fmla="*/ 54 h 78"/>
                  <a:gd name="T6" fmla="*/ 34 w 40"/>
                  <a:gd name="T7" fmla="*/ 60 h 78"/>
                  <a:gd name="T8" fmla="*/ 31 w 40"/>
                  <a:gd name="T9" fmla="*/ 65 h 78"/>
                  <a:gd name="T10" fmla="*/ 26 w 40"/>
                  <a:gd name="T11" fmla="*/ 69 h 78"/>
                  <a:gd name="T12" fmla="*/ 20 w 40"/>
                  <a:gd name="T13" fmla="*/ 72 h 78"/>
                  <a:gd name="T14" fmla="*/ 14 w 40"/>
                  <a:gd name="T15" fmla="*/ 75 h 78"/>
                  <a:gd name="T16" fmla="*/ 8 w 40"/>
                  <a:gd name="T17" fmla="*/ 76 h 78"/>
                  <a:gd name="T18" fmla="*/ 6 w 40"/>
                  <a:gd name="T19" fmla="*/ 77 h 78"/>
                  <a:gd name="T20" fmla="*/ 4 w 40"/>
                  <a:gd name="T21" fmla="*/ 76 h 78"/>
                  <a:gd name="T22" fmla="*/ 2 w 40"/>
                  <a:gd name="T23" fmla="*/ 75 h 78"/>
                  <a:gd name="T24" fmla="*/ 1 w 40"/>
                  <a:gd name="T25" fmla="*/ 73 h 78"/>
                  <a:gd name="T26" fmla="*/ 1 w 40"/>
                  <a:gd name="T27" fmla="*/ 72 h 78"/>
                  <a:gd name="T28" fmla="*/ 2 w 40"/>
                  <a:gd name="T29" fmla="*/ 70 h 78"/>
                  <a:gd name="T30" fmla="*/ 3 w 40"/>
                  <a:gd name="T31" fmla="*/ 68 h 78"/>
                  <a:gd name="T32" fmla="*/ 5 w 40"/>
                  <a:gd name="T33" fmla="*/ 68 h 78"/>
                  <a:gd name="T34" fmla="*/ 11 w 40"/>
                  <a:gd name="T35" fmla="*/ 65 h 78"/>
                  <a:gd name="T36" fmla="*/ 17 w 40"/>
                  <a:gd name="T37" fmla="*/ 62 h 78"/>
                  <a:gd name="T38" fmla="*/ 22 w 40"/>
                  <a:gd name="T39" fmla="*/ 58 h 78"/>
                  <a:gd name="T40" fmla="*/ 25 w 40"/>
                  <a:gd name="T41" fmla="*/ 54 h 78"/>
                  <a:gd name="T42" fmla="*/ 28 w 40"/>
                  <a:gd name="T43" fmla="*/ 48 h 78"/>
                  <a:gd name="T44" fmla="*/ 29 w 40"/>
                  <a:gd name="T45" fmla="*/ 42 h 78"/>
                  <a:gd name="T46" fmla="*/ 29 w 40"/>
                  <a:gd name="T47" fmla="*/ 36 h 78"/>
                  <a:gd name="T48" fmla="*/ 27 w 40"/>
                  <a:gd name="T49" fmla="*/ 29 h 78"/>
                  <a:gd name="T50" fmla="*/ 25 w 40"/>
                  <a:gd name="T51" fmla="*/ 24 h 78"/>
                  <a:gd name="T52" fmla="*/ 21 w 40"/>
                  <a:gd name="T53" fmla="*/ 20 h 78"/>
                  <a:gd name="T54" fmla="*/ 18 w 40"/>
                  <a:gd name="T55" fmla="*/ 16 h 78"/>
                  <a:gd name="T56" fmla="*/ 14 w 40"/>
                  <a:gd name="T57" fmla="*/ 12 h 78"/>
                  <a:gd name="T58" fmla="*/ 10 w 40"/>
                  <a:gd name="T59" fmla="*/ 9 h 78"/>
                  <a:gd name="T60" fmla="*/ 6 w 40"/>
                  <a:gd name="T61" fmla="*/ 6 h 78"/>
                  <a:gd name="T62" fmla="*/ 3 w 40"/>
                  <a:gd name="T63" fmla="*/ 3 h 78"/>
                  <a:gd name="T64" fmla="*/ 0 w 40"/>
                  <a:gd name="T65" fmla="*/ 0 h 78"/>
                  <a:gd name="T66" fmla="*/ 3 w 40"/>
                  <a:gd name="T67" fmla="*/ 0 h 78"/>
                  <a:gd name="T68" fmla="*/ 7 w 40"/>
                  <a:gd name="T69" fmla="*/ 2 h 78"/>
                  <a:gd name="T70" fmla="*/ 13 w 40"/>
                  <a:gd name="T71" fmla="*/ 6 h 78"/>
                  <a:gd name="T72" fmla="*/ 20 w 40"/>
                  <a:gd name="T73" fmla="*/ 11 h 78"/>
                  <a:gd name="T74" fmla="*/ 26 w 40"/>
                  <a:gd name="T75" fmla="*/ 18 h 78"/>
                  <a:gd name="T76" fmla="*/ 32 w 40"/>
                  <a:gd name="T77" fmla="*/ 26 h 78"/>
                  <a:gd name="T78" fmla="*/ 36 w 40"/>
                  <a:gd name="T79" fmla="*/ 34 h 78"/>
                  <a:gd name="T80" fmla="*/ 39 w 40"/>
                  <a:gd name="T81"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78">
                    <a:moveTo>
                      <a:pt x="39" y="42"/>
                    </a:moveTo>
                    <a:lnTo>
                      <a:pt x="39" y="48"/>
                    </a:lnTo>
                    <a:lnTo>
                      <a:pt x="37" y="54"/>
                    </a:lnTo>
                    <a:lnTo>
                      <a:pt x="34" y="60"/>
                    </a:lnTo>
                    <a:lnTo>
                      <a:pt x="31" y="65"/>
                    </a:lnTo>
                    <a:lnTo>
                      <a:pt x="26" y="69"/>
                    </a:lnTo>
                    <a:lnTo>
                      <a:pt x="20" y="72"/>
                    </a:lnTo>
                    <a:lnTo>
                      <a:pt x="14" y="75"/>
                    </a:lnTo>
                    <a:lnTo>
                      <a:pt x="8" y="76"/>
                    </a:lnTo>
                    <a:lnTo>
                      <a:pt x="6" y="77"/>
                    </a:lnTo>
                    <a:lnTo>
                      <a:pt x="4" y="76"/>
                    </a:lnTo>
                    <a:lnTo>
                      <a:pt x="2" y="75"/>
                    </a:lnTo>
                    <a:lnTo>
                      <a:pt x="1" y="73"/>
                    </a:lnTo>
                    <a:lnTo>
                      <a:pt x="1" y="72"/>
                    </a:lnTo>
                    <a:lnTo>
                      <a:pt x="2" y="70"/>
                    </a:lnTo>
                    <a:lnTo>
                      <a:pt x="3" y="68"/>
                    </a:lnTo>
                    <a:lnTo>
                      <a:pt x="5" y="68"/>
                    </a:lnTo>
                    <a:lnTo>
                      <a:pt x="11" y="65"/>
                    </a:lnTo>
                    <a:lnTo>
                      <a:pt x="17" y="62"/>
                    </a:lnTo>
                    <a:lnTo>
                      <a:pt x="22" y="58"/>
                    </a:lnTo>
                    <a:lnTo>
                      <a:pt x="25" y="54"/>
                    </a:lnTo>
                    <a:lnTo>
                      <a:pt x="28" y="48"/>
                    </a:lnTo>
                    <a:lnTo>
                      <a:pt x="29" y="42"/>
                    </a:lnTo>
                    <a:lnTo>
                      <a:pt x="29" y="36"/>
                    </a:lnTo>
                    <a:lnTo>
                      <a:pt x="27" y="29"/>
                    </a:lnTo>
                    <a:lnTo>
                      <a:pt x="25" y="24"/>
                    </a:lnTo>
                    <a:lnTo>
                      <a:pt x="21" y="20"/>
                    </a:lnTo>
                    <a:lnTo>
                      <a:pt x="18" y="16"/>
                    </a:lnTo>
                    <a:lnTo>
                      <a:pt x="14" y="12"/>
                    </a:lnTo>
                    <a:lnTo>
                      <a:pt x="10" y="9"/>
                    </a:lnTo>
                    <a:lnTo>
                      <a:pt x="6" y="6"/>
                    </a:lnTo>
                    <a:lnTo>
                      <a:pt x="3" y="3"/>
                    </a:lnTo>
                    <a:lnTo>
                      <a:pt x="0" y="0"/>
                    </a:lnTo>
                    <a:lnTo>
                      <a:pt x="3" y="0"/>
                    </a:lnTo>
                    <a:lnTo>
                      <a:pt x="7" y="2"/>
                    </a:lnTo>
                    <a:lnTo>
                      <a:pt x="13" y="6"/>
                    </a:lnTo>
                    <a:lnTo>
                      <a:pt x="20" y="11"/>
                    </a:lnTo>
                    <a:lnTo>
                      <a:pt x="26" y="18"/>
                    </a:lnTo>
                    <a:lnTo>
                      <a:pt x="32" y="26"/>
                    </a:lnTo>
                    <a:lnTo>
                      <a:pt x="36" y="34"/>
                    </a:lnTo>
                    <a:lnTo>
                      <a:pt x="39" y="4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90" name="Freeform 41"/>
              <p:cNvSpPr>
                <a:spLocks/>
              </p:cNvSpPr>
              <p:nvPr/>
            </p:nvSpPr>
            <p:spPr bwMode="auto">
              <a:xfrm>
                <a:off x="1020" y="1296"/>
                <a:ext cx="84" cy="100"/>
              </a:xfrm>
              <a:custGeom>
                <a:avLst/>
                <a:gdLst>
                  <a:gd name="T0" fmla="*/ 13 w 84"/>
                  <a:gd name="T1" fmla="*/ 40 h 100"/>
                  <a:gd name="T2" fmla="*/ 9 w 84"/>
                  <a:gd name="T3" fmla="*/ 46 h 100"/>
                  <a:gd name="T4" fmla="*/ 7 w 84"/>
                  <a:gd name="T5" fmla="*/ 52 h 100"/>
                  <a:gd name="T6" fmla="*/ 8 w 84"/>
                  <a:gd name="T7" fmla="*/ 60 h 100"/>
                  <a:gd name="T8" fmla="*/ 13 w 84"/>
                  <a:gd name="T9" fmla="*/ 67 h 100"/>
                  <a:gd name="T10" fmla="*/ 19 w 84"/>
                  <a:gd name="T11" fmla="*/ 73 h 100"/>
                  <a:gd name="T12" fmla="*/ 27 w 84"/>
                  <a:gd name="T13" fmla="*/ 79 h 100"/>
                  <a:gd name="T14" fmla="*/ 35 w 84"/>
                  <a:gd name="T15" fmla="*/ 85 h 100"/>
                  <a:gd name="T16" fmla="*/ 40 w 84"/>
                  <a:gd name="T17" fmla="*/ 89 h 100"/>
                  <a:gd name="T18" fmla="*/ 41 w 84"/>
                  <a:gd name="T19" fmla="*/ 92 h 100"/>
                  <a:gd name="T20" fmla="*/ 42 w 84"/>
                  <a:gd name="T21" fmla="*/ 95 h 100"/>
                  <a:gd name="T22" fmla="*/ 42 w 84"/>
                  <a:gd name="T23" fmla="*/ 98 h 100"/>
                  <a:gd name="T24" fmla="*/ 39 w 84"/>
                  <a:gd name="T25" fmla="*/ 99 h 100"/>
                  <a:gd name="T26" fmla="*/ 36 w 84"/>
                  <a:gd name="T27" fmla="*/ 99 h 100"/>
                  <a:gd name="T28" fmla="*/ 31 w 84"/>
                  <a:gd name="T29" fmla="*/ 94 h 100"/>
                  <a:gd name="T30" fmla="*/ 22 w 84"/>
                  <a:gd name="T31" fmla="*/ 86 h 100"/>
                  <a:gd name="T32" fmla="*/ 13 w 84"/>
                  <a:gd name="T33" fmla="*/ 79 h 100"/>
                  <a:gd name="T34" fmla="*/ 5 w 84"/>
                  <a:gd name="T35" fmla="*/ 70 h 100"/>
                  <a:gd name="T36" fmla="*/ 0 w 84"/>
                  <a:gd name="T37" fmla="*/ 60 h 100"/>
                  <a:gd name="T38" fmla="*/ 1 w 84"/>
                  <a:gd name="T39" fmla="*/ 49 h 100"/>
                  <a:gd name="T40" fmla="*/ 6 w 84"/>
                  <a:gd name="T41" fmla="*/ 38 h 100"/>
                  <a:gd name="T42" fmla="*/ 15 w 84"/>
                  <a:gd name="T43" fmla="*/ 30 h 100"/>
                  <a:gd name="T44" fmla="*/ 23 w 84"/>
                  <a:gd name="T45" fmla="*/ 24 h 100"/>
                  <a:gd name="T46" fmla="*/ 32 w 84"/>
                  <a:gd name="T47" fmla="*/ 19 h 100"/>
                  <a:gd name="T48" fmla="*/ 40 w 84"/>
                  <a:gd name="T49" fmla="*/ 14 h 100"/>
                  <a:gd name="T50" fmla="*/ 50 w 84"/>
                  <a:gd name="T51" fmla="*/ 9 h 100"/>
                  <a:gd name="T52" fmla="*/ 58 w 84"/>
                  <a:gd name="T53" fmla="*/ 5 h 100"/>
                  <a:gd name="T54" fmla="*/ 67 w 84"/>
                  <a:gd name="T55" fmla="*/ 2 h 100"/>
                  <a:gd name="T56" fmla="*/ 75 w 84"/>
                  <a:gd name="T57" fmla="*/ 0 h 100"/>
                  <a:gd name="T58" fmla="*/ 80 w 84"/>
                  <a:gd name="T59" fmla="*/ 0 h 100"/>
                  <a:gd name="T60" fmla="*/ 80 w 84"/>
                  <a:gd name="T61" fmla="*/ 2 h 100"/>
                  <a:gd name="T62" fmla="*/ 73 w 84"/>
                  <a:gd name="T63" fmla="*/ 4 h 100"/>
                  <a:gd name="T64" fmla="*/ 66 w 84"/>
                  <a:gd name="T65" fmla="*/ 8 h 100"/>
                  <a:gd name="T66" fmla="*/ 56 w 84"/>
                  <a:gd name="T67" fmla="*/ 12 h 100"/>
                  <a:gd name="T68" fmla="*/ 47 w 84"/>
                  <a:gd name="T69" fmla="*/ 16 h 100"/>
                  <a:gd name="T70" fmla="*/ 38 w 84"/>
                  <a:gd name="T71" fmla="*/ 22 h 100"/>
                  <a:gd name="T72" fmla="*/ 28 w 84"/>
                  <a:gd name="T73" fmla="*/ 28 h 100"/>
                  <a:gd name="T74" fmla="*/ 20 w 84"/>
                  <a:gd name="T75"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00">
                    <a:moveTo>
                      <a:pt x="16" y="37"/>
                    </a:moveTo>
                    <a:lnTo>
                      <a:pt x="13" y="40"/>
                    </a:lnTo>
                    <a:lnTo>
                      <a:pt x="11" y="43"/>
                    </a:lnTo>
                    <a:lnTo>
                      <a:pt x="9" y="46"/>
                    </a:lnTo>
                    <a:lnTo>
                      <a:pt x="8" y="49"/>
                    </a:lnTo>
                    <a:lnTo>
                      <a:pt x="7" y="52"/>
                    </a:lnTo>
                    <a:lnTo>
                      <a:pt x="7" y="56"/>
                    </a:lnTo>
                    <a:lnTo>
                      <a:pt x="8" y="60"/>
                    </a:lnTo>
                    <a:lnTo>
                      <a:pt x="10" y="63"/>
                    </a:lnTo>
                    <a:lnTo>
                      <a:pt x="13" y="67"/>
                    </a:lnTo>
                    <a:lnTo>
                      <a:pt x="16" y="70"/>
                    </a:lnTo>
                    <a:lnTo>
                      <a:pt x="19" y="73"/>
                    </a:lnTo>
                    <a:lnTo>
                      <a:pt x="23" y="76"/>
                    </a:lnTo>
                    <a:lnTo>
                      <a:pt x="27" y="79"/>
                    </a:lnTo>
                    <a:lnTo>
                      <a:pt x="31" y="82"/>
                    </a:lnTo>
                    <a:lnTo>
                      <a:pt x="35" y="85"/>
                    </a:lnTo>
                    <a:lnTo>
                      <a:pt x="38" y="88"/>
                    </a:lnTo>
                    <a:lnTo>
                      <a:pt x="40" y="89"/>
                    </a:lnTo>
                    <a:lnTo>
                      <a:pt x="40" y="90"/>
                    </a:lnTo>
                    <a:lnTo>
                      <a:pt x="41" y="92"/>
                    </a:lnTo>
                    <a:lnTo>
                      <a:pt x="42" y="93"/>
                    </a:lnTo>
                    <a:lnTo>
                      <a:pt x="42" y="95"/>
                    </a:lnTo>
                    <a:lnTo>
                      <a:pt x="42" y="96"/>
                    </a:lnTo>
                    <a:lnTo>
                      <a:pt x="42" y="98"/>
                    </a:lnTo>
                    <a:lnTo>
                      <a:pt x="41" y="99"/>
                    </a:lnTo>
                    <a:lnTo>
                      <a:pt x="39" y="99"/>
                    </a:lnTo>
                    <a:lnTo>
                      <a:pt x="38" y="99"/>
                    </a:lnTo>
                    <a:lnTo>
                      <a:pt x="36" y="99"/>
                    </a:lnTo>
                    <a:lnTo>
                      <a:pt x="35" y="98"/>
                    </a:lnTo>
                    <a:lnTo>
                      <a:pt x="31" y="94"/>
                    </a:lnTo>
                    <a:lnTo>
                      <a:pt x="27" y="90"/>
                    </a:lnTo>
                    <a:lnTo>
                      <a:pt x="22" y="86"/>
                    </a:lnTo>
                    <a:lnTo>
                      <a:pt x="17" y="82"/>
                    </a:lnTo>
                    <a:lnTo>
                      <a:pt x="13" y="79"/>
                    </a:lnTo>
                    <a:lnTo>
                      <a:pt x="9" y="75"/>
                    </a:lnTo>
                    <a:lnTo>
                      <a:pt x="5" y="70"/>
                    </a:lnTo>
                    <a:lnTo>
                      <a:pt x="2" y="65"/>
                    </a:lnTo>
                    <a:lnTo>
                      <a:pt x="0" y="60"/>
                    </a:lnTo>
                    <a:lnTo>
                      <a:pt x="0" y="54"/>
                    </a:lnTo>
                    <a:lnTo>
                      <a:pt x="1" y="49"/>
                    </a:lnTo>
                    <a:lnTo>
                      <a:pt x="3" y="44"/>
                    </a:lnTo>
                    <a:lnTo>
                      <a:pt x="6" y="38"/>
                    </a:lnTo>
                    <a:lnTo>
                      <a:pt x="10" y="34"/>
                    </a:lnTo>
                    <a:lnTo>
                      <a:pt x="15" y="30"/>
                    </a:lnTo>
                    <a:lnTo>
                      <a:pt x="20" y="26"/>
                    </a:lnTo>
                    <a:lnTo>
                      <a:pt x="23" y="24"/>
                    </a:lnTo>
                    <a:lnTo>
                      <a:pt x="27" y="22"/>
                    </a:lnTo>
                    <a:lnTo>
                      <a:pt x="32" y="19"/>
                    </a:lnTo>
                    <a:lnTo>
                      <a:pt x="36" y="16"/>
                    </a:lnTo>
                    <a:lnTo>
                      <a:pt x="40" y="14"/>
                    </a:lnTo>
                    <a:lnTo>
                      <a:pt x="45" y="11"/>
                    </a:lnTo>
                    <a:lnTo>
                      <a:pt x="50" y="9"/>
                    </a:lnTo>
                    <a:lnTo>
                      <a:pt x="54" y="7"/>
                    </a:lnTo>
                    <a:lnTo>
                      <a:pt x="58" y="5"/>
                    </a:lnTo>
                    <a:lnTo>
                      <a:pt x="63" y="3"/>
                    </a:lnTo>
                    <a:lnTo>
                      <a:pt x="67" y="2"/>
                    </a:lnTo>
                    <a:lnTo>
                      <a:pt x="71" y="1"/>
                    </a:lnTo>
                    <a:lnTo>
                      <a:pt x="75" y="0"/>
                    </a:lnTo>
                    <a:lnTo>
                      <a:pt x="78" y="0"/>
                    </a:lnTo>
                    <a:lnTo>
                      <a:pt x="80" y="0"/>
                    </a:lnTo>
                    <a:lnTo>
                      <a:pt x="83" y="1"/>
                    </a:lnTo>
                    <a:lnTo>
                      <a:pt x="80" y="2"/>
                    </a:lnTo>
                    <a:lnTo>
                      <a:pt x="77" y="3"/>
                    </a:lnTo>
                    <a:lnTo>
                      <a:pt x="73" y="4"/>
                    </a:lnTo>
                    <a:lnTo>
                      <a:pt x="70" y="6"/>
                    </a:lnTo>
                    <a:lnTo>
                      <a:pt x="66" y="8"/>
                    </a:lnTo>
                    <a:lnTo>
                      <a:pt x="61" y="9"/>
                    </a:lnTo>
                    <a:lnTo>
                      <a:pt x="56" y="12"/>
                    </a:lnTo>
                    <a:lnTo>
                      <a:pt x="52" y="14"/>
                    </a:lnTo>
                    <a:lnTo>
                      <a:pt x="47" y="16"/>
                    </a:lnTo>
                    <a:lnTo>
                      <a:pt x="42" y="19"/>
                    </a:lnTo>
                    <a:lnTo>
                      <a:pt x="38" y="22"/>
                    </a:lnTo>
                    <a:lnTo>
                      <a:pt x="33" y="25"/>
                    </a:lnTo>
                    <a:lnTo>
                      <a:pt x="28" y="28"/>
                    </a:lnTo>
                    <a:lnTo>
                      <a:pt x="24" y="31"/>
                    </a:lnTo>
                    <a:lnTo>
                      <a:pt x="20" y="34"/>
                    </a:lnTo>
                    <a:lnTo>
                      <a:pt x="16" y="3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91" name="Freeform 42"/>
              <p:cNvSpPr>
                <a:spLocks/>
              </p:cNvSpPr>
              <p:nvPr/>
            </p:nvSpPr>
            <p:spPr bwMode="auto">
              <a:xfrm>
                <a:off x="1054" y="1440"/>
                <a:ext cx="121" cy="96"/>
              </a:xfrm>
              <a:custGeom>
                <a:avLst/>
                <a:gdLst>
                  <a:gd name="T0" fmla="*/ 22 w 121"/>
                  <a:gd name="T1" fmla="*/ 21 h 96"/>
                  <a:gd name="T2" fmla="*/ 16 w 121"/>
                  <a:gd name="T3" fmla="*/ 40 h 96"/>
                  <a:gd name="T4" fmla="*/ 10 w 121"/>
                  <a:gd name="T5" fmla="*/ 59 h 96"/>
                  <a:gd name="T6" fmla="*/ 4 w 121"/>
                  <a:gd name="T7" fmla="*/ 77 h 96"/>
                  <a:gd name="T8" fmla="*/ 0 w 121"/>
                  <a:gd name="T9" fmla="*/ 89 h 96"/>
                  <a:gd name="T10" fmla="*/ 1 w 121"/>
                  <a:gd name="T11" fmla="*/ 93 h 96"/>
                  <a:gd name="T12" fmla="*/ 4 w 121"/>
                  <a:gd name="T13" fmla="*/ 95 h 96"/>
                  <a:gd name="T14" fmla="*/ 7 w 121"/>
                  <a:gd name="T15" fmla="*/ 94 h 96"/>
                  <a:gd name="T16" fmla="*/ 13 w 121"/>
                  <a:gd name="T17" fmla="*/ 82 h 96"/>
                  <a:gd name="T18" fmla="*/ 20 w 121"/>
                  <a:gd name="T19" fmla="*/ 56 h 96"/>
                  <a:gd name="T20" fmla="*/ 26 w 121"/>
                  <a:gd name="T21" fmla="*/ 31 h 96"/>
                  <a:gd name="T22" fmla="*/ 29 w 121"/>
                  <a:gd name="T23" fmla="*/ 14 h 96"/>
                  <a:gd name="T24" fmla="*/ 36 w 121"/>
                  <a:gd name="T25" fmla="*/ 11 h 96"/>
                  <a:gd name="T26" fmla="*/ 49 w 121"/>
                  <a:gd name="T27" fmla="*/ 13 h 96"/>
                  <a:gd name="T28" fmla="*/ 63 w 121"/>
                  <a:gd name="T29" fmla="*/ 17 h 96"/>
                  <a:gd name="T30" fmla="*/ 76 w 121"/>
                  <a:gd name="T31" fmla="*/ 21 h 96"/>
                  <a:gd name="T32" fmla="*/ 89 w 121"/>
                  <a:gd name="T33" fmla="*/ 27 h 96"/>
                  <a:gd name="T34" fmla="*/ 100 w 121"/>
                  <a:gd name="T35" fmla="*/ 34 h 96"/>
                  <a:gd name="T36" fmla="*/ 110 w 121"/>
                  <a:gd name="T37" fmla="*/ 40 h 96"/>
                  <a:gd name="T38" fmla="*/ 117 w 121"/>
                  <a:gd name="T39" fmla="*/ 46 h 96"/>
                  <a:gd name="T40" fmla="*/ 120 w 121"/>
                  <a:gd name="T41" fmla="*/ 44 h 96"/>
                  <a:gd name="T42" fmla="*/ 114 w 121"/>
                  <a:gd name="T43" fmla="*/ 33 h 96"/>
                  <a:gd name="T44" fmla="*/ 104 w 121"/>
                  <a:gd name="T45" fmla="*/ 23 h 96"/>
                  <a:gd name="T46" fmla="*/ 93 w 121"/>
                  <a:gd name="T47" fmla="*/ 14 h 96"/>
                  <a:gd name="T48" fmla="*/ 79 w 121"/>
                  <a:gd name="T49" fmla="*/ 8 h 96"/>
                  <a:gd name="T50" fmla="*/ 58 w 121"/>
                  <a:gd name="T51" fmla="*/ 3 h 96"/>
                  <a:gd name="T52" fmla="*/ 38 w 121"/>
                  <a:gd name="T53" fmla="*/ 1 h 96"/>
                  <a:gd name="T54" fmla="*/ 25 w 121"/>
                  <a:gd name="T55" fmla="*/ 0 h 96"/>
                  <a:gd name="T56" fmla="*/ 21 w 121"/>
                  <a:gd name="T57" fmla="*/ 1 h 96"/>
                  <a:gd name="T58" fmla="*/ 18 w 121"/>
                  <a:gd name="T59" fmla="*/ 4 h 96"/>
                  <a:gd name="T60" fmla="*/ 18 w 121"/>
                  <a:gd name="T61" fmla="*/ 9 h 96"/>
                  <a:gd name="T62" fmla="*/ 21 w 121"/>
                  <a:gd name="T63"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96">
                    <a:moveTo>
                      <a:pt x="24" y="12"/>
                    </a:moveTo>
                    <a:lnTo>
                      <a:pt x="22" y="21"/>
                    </a:lnTo>
                    <a:lnTo>
                      <a:pt x="19" y="31"/>
                    </a:lnTo>
                    <a:lnTo>
                      <a:pt x="16" y="40"/>
                    </a:lnTo>
                    <a:lnTo>
                      <a:pt x="13" y="50"/>
                    </a:lnTo>
                    <a:lnTo>
                      <a:pt x="10" y="59"/>
                    </a:lnTo>
                    <a:lnTo>
                      <a:pt x="7" y="68"/>
                    </a:lnTo>
                    <a:lnTo>
                      <a:pt x="4" y="77"/>
                    </a:lnTo>
                    <a:lnTo>
                      <a:pt x="1" y="87"/>
                    </a:lnTo>
                    <a:lnTo>
                      <a:pt x="0" y="89"/>
                    </a:lnTo>
                    <a:lnTo>
                      <a:pt x="0" y="91"/>
                    </a:lnTo>
                    <a:lnTo>
                      <a:pt x="1" y="93"/>
                    </a:lnTo>
                    <a:lnTo>
                      <a:pt x="2" y="94"/>
                    </a:lnTo>
                    <a:lnTo>
                      <a:pt x="4" y="95"/>
                    </a:lnTo>
                    <a:lnTo>
                      <a:pt x="5" y="95"/>
                    </a:lnTo>
                    <a:lnTo>
                      <a:pt x="7" y="94"/>
                    </a:lnTo>
                    <a:lnTo>
                      <a:pt x="9" y="92"/>
                    </a:lnTo>
                    <a:lnTo>
                      <a:pt x="13" y="82"/>
                    </a:lnTo>
                    <a:lnTo>
                      <a:pt x="16" y="69"/>
                    </a:lnTo>
                    <a:lnTo>
                      <a:pt x="20" y="56"/>
                    </a:lnTo>
                    <a:lnTo>
                      <a:pt x="23" y="43"/>
                    </a:lnTo>
                    <a:lnTo>
                      <a:pt x="26" y="31"/>
                    </a:lnTo>
                    <a:lnTo>
                      <a:pt x="28" y="21"/>
                    </a:lnTo>
                    <a:lnTo>
                      <a:pt x="29" y="14"/>
                    </a:lnTo>
                    <a:lnTo>
                      <a:pt x="30" y="11"/>
                    </a:lnTo>
                    <a:lnTo>
                      <a:pt x="36" y="11"/>
                    </a:lnTo>
                    <a:lnTo>
                      <a:pt x="43" y="12"/>
                    </a:lnTo>
                    <a:lnTo>
                      <a:pt x="49" y="13"/>
                    </a:lnTo>
                    <a:lnTo>
                      <a:pt x="56" y="14"/>
                    </a:lnTo>
                    <a:lnTo>
                      <a:pt x="63" y="17"/>
                    </a:lnTo>
                    <a:lnTo>
                      <a:pt x="70" y="19"/>
                    </a:lnTo>
                    <a:lnTo>
                      <a:pt x="76" y="21"/>
                    </a:lnTo>
                    <a:lnTo>
                      <a:pt x="83" y="24"/>
                    </a:lnTo>
                    <a:lnTo>
                      <a:pt x="89" y="27"/>
                    </a:lnTo>
                    <a:lnTo>
                      <a:pt x="95" y="31"/>
                    </a:lnTo>
                    <a:lnTo>
                      <a:pt x="100" y="34"/>
                    </a:lnTo>
                    <a:lnTo>
                      <a:pt x="105" y="37"/>
                    </a:lnTo>
                    <a:lnTo>
                      <a:pt x="110" y="40"/>
                    </a:lnTo>
                    <a:lnTo>
                      <a:pt x="114" y="43"/>
                    </a:lnTo>
                    <a:lnTo>
                      <a:pt x="117" y="46"/>
                    </a:lnTo>
                    <a:lnTo>
                      <a:pt x="120" y="48"/>
                    </a:lnTo>
                    <a:lnTo>
                      <a:pt x="120" y="44"/>
                    </a:lnTo>
                    <a:lnTo>
                      <a:pt x="118" y="38"/>
                    </a:lnTo>
                    <a:lnTo>
                      <a:pt x="114" y="33"/>
                    </a:lnTo>
                    <a:lnTo>
                      <a:pt x="110" y="28"/>
                    </a:lnTo>
                    <a:lnTo>
                      <a:pt x="104" y="23"/>
                    </a:lnTo>
                    <a:lnTo>
                      <a:pt x="98" y="18"/>
                    </a:lnTo>
                    <a:lnTo>
                      <a:pt x="93" y="14"/>
                    </a:lnTo>
                    <a:lnTo>
                      <a:pt x="87" y="11"/>
                    </a:lnTo>
                    <a:lnTo>
                      <a:pt x="79" y="8"/>
                    </a:lnTo>
                    <a:lnTo>
                      <a:pt x="69" y="5"/>
                    </a:lnTo>
                    <a:lnTo>
                      <a:pt x="58" y="3"/>
                    </a:lnTo>
                    <a:lnTo>
                      <a:pt x="48" y="2"/>
                    </a:lnTo>
                    <a:lnTo>
                      <a:pt x="38" y="1"/>
                    </a:lnTo>
                    <a:lnTo>
                      <a:pt x="30" y="0"/>
                    </a:lnTo>
                    <a:lnTo>
                      <a:pt x="25" y="0"/>
                    </a:lnTo>
                    <a:lnTo>
                      <a:pt x="23" y="0"/>
                    </a:lnTo>
                    <a:lnTo>
                      <a:pt x="21" y="1"/>
                    </a:lnTo>
                    <a:lnTo>
                      <a:pt x="19" y="2"/>
                    </a:lnTo>
                    <a:lnTo>
                      <a:pt x="18" y="4"/>
                    </a:lnTo>
                    <a:lnTo>
                      <a:pt x="18" y="6"/>
                    </a:lnTo>
                    <a:lnTo>
                      <a:pt x="18" y="9"/>
                    </a:lnTo>
                    <a:lnTo>
                      <a:pt x="19" y="10"/>
                    </a:lnTo>
                    <a:lnTo>
                      <a:pt x="21" y="11"/>
                    </a:lnTo>
                    <a:lnTo>
                      <a:pt x="24" y="12"/>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92" name="Freeform 43"/>
              <p:cNvSpPr>
                <a:spLocks/>
              </p:cNvSpPr>
              <p:nvPr/>
            </p:nvSpPr>
            <p:spPr bwMode="auto">
              <a:xfrm>
                <a:off x="1054" y="1485"/>
                <a:ext cx="121" cy="267"/>
              </a:xfrm>
              <a:custGeom>
                <a:avLst/>
                <a:gdLst>
                  <a:gd name="T0" fmla="*/ 97 w 121"/>
                  <a:gd name="T1" fmla="*/ 80 h 267"/>
                  <a:gd name="T2" fmla="*/ 96 w 121"/>
                  <a:gd name="T3" fmla="*/ 88 h 267"/>
                  <a:gd name="T4" fmla="*/ 91 w 121"/>
                  <a:gd name="T5" fmla="*/ 104 h 267"/>
                  <a:gd name="T6" fmla="*/ 81 w 121"/>
                  <a:gd name="T7" fmla="*/ 126 h 267"/>
                  <a:gd name="T8" fmla="*/ 72 w 121"/>
                  <a:gd name="T9" fmla="*/ 148 h 267"/>
                  <a:gd name="T10" fmla="*/ 63 w 121"/>
                  <a:gd name="T11" fmla="*/ 169 h 267"/>
                  <a:gd name="T12" fmla="*/ 52 w 121"/>
                  <a:gd name="T13" fmla="*/ 190 h 267"/>
                  <a:gd name="T14" fmla="*/ 42 w 121"/>
                  <a:gd name="T15" fmla="*/ 211 h 267"/>
                  <a:gd name="T16" fmla="*/ 31 w 121"/>
                  <a:gd name="T17" fmla="*/ 232 h 267"/>
                  <a:gd name="T18" fmla="*/ 20 w 121"/>
                  <a:gd name="T19" fmla="*/ 254 h 267"/>
                  <a:gd name="T20" fmla="*/ 13 w 121"/>
                  <a:gd name="T21" fmla="*/ 265 h 267"/>
                  <a:gd name="T22" fmla="*/ 10 w 121"/>
                  <a:gd name="T23" fmla="*/ 266 h 267"/>
                  <a:gd name="T24" fmla="*/ 5 w 121"/>
                  <a:gd name="T25" fmla="*/ 266 h 267"/>
                  <a:gd name="T26" fmla="*/ 2 w 121"/>
                  <a:gd name="T27" fmla="*/ 265 h 267"/>
                  <a:gd name="T28" fmla="*/ 0 w 121"/>
                  <a:gd name="T29" fmla="*/ 263 h 267"/>
                  <a:gd name="T30" fmla="*/ 1 w 121"/>
                  <a:gd name="T31" fmla="*/ 260 h 267"/>
                  <a:gd name="T32" fmla="*/ 7 w 121"/>
                  <a:gd name="T33" fmla="*/ 250 h 267"/>
                  <a:gd name="T34" fmla="*/ 16 w 121"/>
                  <a:gd name="T35" fmla="*/ 234 h 267"/>
                  <a:gd name="T36" fmla="*/ 25 w 121"/>
                  <a:gd name="T37" fmla="*/ 217 h 267"/>
                  <a:gd name="T38" fmla="*/ 34 w 121"/>
                  <a:gd name="T39" fmla="*/ 201 h 267"/>
                  <a:gd name="T40" fmla="*/ 47 w 121"/>
                  <a:gd name="T41" fmla="*/ 177 h 267"/>
                  <a:gd name="T42" fmla="*/ 61 w 121"/>
                  <a:gd name="T43" fmla="*/ 147 h 267"/>
                  <a:gd name="T44" fmla="*/ 74 w 121"/>
                  <a:gd name="T45" fmla="*/ 118 h 267"/>
                  <a:gd name="T46" fmla="*/ 85 w 121"/>
                  <a:gd name="T47" fmla="*/ 87 h 267"/>
                  <a:gd name="T48" fmla="*/ 95 w 121"/>
                  <a:gd name="T49" fmla="*/ 61 h 267"/>
                  <a:gd name="T50" fmla="*/ 103 w 121"/>
                  <a:gd name="T51" fmla="*/ 39 h 267"/>
                  <a:gd name="T52" fmla="*/ 110 w 121"/>
                  <a:gd name="T53" fmla="*/ 17 h 267"/>
                  <a:gd name="T54" fmla="*/ 116 w 121"/>
                  <a:gd name="T55" fmla="*/ 3 h 267"/>
                  <a:gd name="T56" fmla="*/ 119 w 121"/>
                  <a:gd name="T57" fmla="*/ 0 h 267"/>
                  <a:gd name="T58" fmla="*/ 120 w 121"/>
                  <a:gd name="T59" fmla="*/ 3 h 267"/>
                  <a:gd name="T60" fmla="*/ 118 w 121"/>
                  <a:gd name="T61" fmla="*/ 13 h 267"/>
                  <a:gd name="T62" fmla="*/ 115 w 121"/>
                  <a:gd name="T63" fmla="*/ 32 h 267"/>
                  <a:gd name="T64" fmla="*/ 111 w 121"/>
                  <a:gd name="T65" fmla="*/ 50 h 267"/>
                  <a:gd name="T66" fmla="*/ 105 w 121"/>
                  <a:gd name="T67" fmla="*/ 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 h="267">
                    <a:moveTo>
                      <a:pt x="100" y="75"/>
                    </a:moveTo>
                    <a:lnTo>
                      <a:pt x="97" y="80"/>
                    </a:lnTo>
                    <a:lnTo>
                      <a:pt x="97" y="84"/>
                    </a:lnTo>
                    <a:lnTo>
                      <a:pt x="96" y="88"/>
                    </a:lnTo>
                    <a:lnTo>
                      <a:pt x="95" y="93"/>
                    </a:lnTo>
                    <a:lnTo>
                      <a:pt x="91" y="104"/>
                    </a:lnTo>
                    <a:lnTo>
                      <a:pt x="86" y="115"/>
                    </a:lnTo>
                    <a:lnTo>
                      <a:pt x="81" y="126"/>
                    </a:lnTo>
                    <a:lnTo>
                      <a:pt x="77" y="137"/>
                    </a:lnTo>
                    <a:lnTo>
                      <a:pt x="72" y="148"/>
                    </a:lnTo>
                    <a:lnTo>
                      <a:pt x="67" y="158"/>
                    </a:lnTo>
                    <a:lnTo>
                      <a:pt x="63" y="169"/>
                    </a:lnTo>
                    <a:lnTo>
                      <a:pt x="57" y="180"/>
                    </a:lnTo>
                    <a:lnTo>
                      <a:pt x="52" y="190"/>
                    </a:lnTo>
                    <a:lnTo>
                      <a:pt x="47" y="201"/>
                    </a:lnTo>
                    <a:lnTo>
                      <a:pt x="42" y="211"/>
                    </a:lnTo>
                    <a:lnTo>
                      <a:pt x="36" y="222"/>
                    </a:lnTo>
                    <a:lnTo>
                      <a:pt x="31" y="232"/>
                    </a:lnTo>
                    <a:lnTo>
                      <a:pt x="25" y="243"/>
                    </a:lnTo>
                    <a:lnTo>
                      <a:pt x="20" y="254"/>
                    </a:lnTo>
                    <a:lnTo>
                      <a:pt x="14" y="264"/>
                    </a:lnTo>
                    <a:lnTo>
                      <a:pt x="13" y="265"/>
                    </a:lnTo>
                    <a:lnTo>
                      <a:pt x="12" y="266"/>
                    </a:lnTo>
                    <a:lnTo>
                      <a:pt x="10" y="266"/>
                    </a:lnTo>
                    <a:lnTo>
                      <a:pt x="7" y="266"/>
                    </a:lnTo>
                    <a:lnTo>
                      <a:pt x="5" y="266"/>
                    </a:lnTo>
                    <a:lnTo>
                      <a:pt x="3" y="266"/>
                    </a:lnTo>
                    <a:lnTo>
                      <a:pt x="2" y="265"/>
                    </a:lnTo>
                    <a:lnTo>
                      <a:pt x="1" y="264"/>
                    </a:lnTo>
                    <a:lnTo>
                      <a:pt x="0" y="263"/>
                    </a:lnTo>
                    <a:lnTo>
                      <a:pt x="0" y="261"/>
                    </a:lnTo>
                    <a:lnTo>
                      <a:pt x="1" y="260"/>
                    </a:lnTo>
                    <a:lnTo>
                      <a:pt x="2" y="258"/>
                    </a:lnTo>
                    <a:lnTo>
                      <a:pt x="7" y="250"/>
                    </a:lnTo>
                    <a:lnTo>
                      <a:pt x="11" y="242"/>
                    </a:lnTo>
                    <a:lnTo>
                      <a:pt x="16" y="234"/>
                    </a:lnTo>
                    <a:lnTo>
                      <a:pt x="21" y="225"/>
                    </a:lnTo>
                    <a:lnTo>
                      <a:pt x="25" y="217"/>
                    </a:lnTo>
                    <a:lnTo>
                      <a:pt x="29" y="209"/>
                    </a:lnTo>
                    <a:lnTo>
                      <a:pt x="34" y="201"/>
                    </a:lnTo>
                    <a:lnTo>
                      <a:pt x="39" y="192"/>
                    </a:lnTo>
                    <a:lnTo>
                      <a:pt x="47" y="177"/>
                    </a:lnTo>
                    <a:lnTo>
                      <a:pt x="54" y="162"/>
                    </a:lnTo>
                    <a:lnTo>
                      <a:pt x="61" y="147"/>
                    </a:lnTo>
                    <a:lnTo>
                      <a:pt x="67" y="132"/>
                    </a:lnTo>
                    <a:lnTo>
                      <a:pt x="74" y="118"/>
                    </a:lnTo>
                    <a:lnTo>
                      <a:pt x="79" y="102"/>
                    </a:lnTo>
                    <a:lnTo>
                      <a:pt x="85" y="87"/>
                    </a:lnTo>
                    <a:lnTo>
                      <a:pt x="91" y="70"/>
                    </a:lnTo>
                    <a:lnTo>
                      <a:pt x="95" y="61"/>
                    </a:lnTo>
                    <a:lnTo>
                      <a:pt x="99" y="50"/>
                    </a:lnTo>
                    <a:lnTo>
                      <a:pt x="103" y="39"/>
                    </a:lnTo>
                    <a:lnTo>
                      <a:pt x="107" y="28"/>
                    </a:lnTo>
                    <a:lnTo>
                      <a:pt x="110" y="17"/>
                    </a:lnTo>
                    <a:lnTo>
                      <a:pt x="113" y="9"/>
                    </a:lnTo>
                    <a:lnTo>
                      <a:pt x="116" y="3"/>
                    </a:lnTo>
                    <a:lnTo>
                      <a:pt x="118" y="0"/>
                    </a:lnTo>
                    <a:lnTo>
                      <a:pt x="119" y="0"/>
                    </a:lnTo>
                    <a:lnTo>
                      <a:pt x="119" y="1"/>
                    </a:lnTo>
                    <a:lnTo>
                      <a:pt x="120" y="3"/>
                    </a:lnTo>
                    <a:lnTo>
                      <a:pt x="120" y="4"/>
                    </a:lnTo>
                    <a:lnTo>
                      <a:pt x="118" y="13"/>
                    </a:lnTo>
                    <a:lnTo>
                      <a:pt x="117" y="23"/>
                    </a:lnTo>
                    <a:lnTo>
                      <a:pt x="115" y="32"/>
                    </a:lnTo>
                    <a:lnTo>
                      <a:pt x="113" y="41"/>
                    </a:lnTo>
                    <a:lnTo>
                      <a:pt x="111" y="50"/>
                    </a:lnTo>
                    <a:lnTo>
                      <a:pt x="108" y="59"/>
                    </a:lnTo>
                    <a:lnTo>
                      <a:pt x="105" y="67"/>
                    </a:lnTo>
                    <a:lnTo>
                      <a:pt x="100" y="75"/>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93" name="Freeform 44"/>
              <p:cNvSpPr>
                <a:spLocks/>
              </p:cNvSpPr>
              <p:nvPr/>
            </p:nvSpPr>
            <p:spPr bwMode="auto">
              <a:xfrm>
                <a:off x="955" y="1696"/>
                <a:ext cx="104" cy="52"/>
              </a:xfrm>
              <a:custGeom>
                <a:avLst/>
                <a:gdLst>
                  <a:gd name="T0" fmla="*/ 102 w 104"/>
                  <a:gd name="T1" fmla="*/ 47 h 52"/>
                  <a:gd name="T2" fmla="*/ 103 w 104"/>
                  <a:gd name="T3" fmla="*/ 48 h 52"/>
                  <a:gd name="T4" fmla="*/ 103 w 104"/>
                  <a:gd name="T5" fmla="*/ 49 h 52"/>
                  <a:gd name="T6" fmla="*/ 102 w 104"/>
                  <a:gd name="T7" fmla="*/ 50 h 52"/>
                  <a:gd name="T8" fmla="*/ 101 w 104"/>
                  <a:gd name="T9" fmla="*/ 51 h 52"/>
                  <a:gd name="T10" fmla="*/ 95 w 104"/>
                  <a:gd name="T11" fmla="*/ 48 h 52"/>
                  <a:gd name="T12" fmla="*/ 89 w 104"/>
                  <a:gd name="T13" fmla="*/ 45 h 52"/>
                  <a:gd name="T14" fmla="*/ 83 w 104"/>
                  <a:gd name="T15" fmla="*/ 43 h 52"/>
                  <a:gd name="T16" fmla="*/ 76 w 104"/>
                  <a:gd name="T17" fmla="*/ 40 h 52"/>
                  <a:gd name="T18" fmla="*/ 70 w 104"/>
                  <a:gd name="T19" fmla="*/ 38 h 52"/>
                  <a:gd name="T20" fmla="*/ 63 w 104"/>
                  <a:gd name="T21" fmla="*/ 35 h 52"/>
                  <a:gd name="T22" fmla="*/ 57 w 104"/>
                  <a:gd name="T23" fmla="*/ 33 h 52"/>
                  <a:gd name="T24" fmla="*/ 51 w 104"/>
                  <a:gd name="T25" fmla="*/ 31 h 52"/>
                  <a:gd name="T26" fmla="*/ 44 w 104"/>
                  <a:gd name="T27" fmla="*/ 28 h 52"/>
                  <a:gd name="T28" fmla="*/ 38 w 104"/>
                  <a:gd name="T29" fmla="*/ 25 h 52"/>
                  <a:gd name="T30" fmla="*/ 32 w 104"/>
                  <a:gd name="T31" fmla="*/ 23 h 52"/>
                  <a:gd name="T32" fmla="*/ 26 w 104"/>
                  <a:gd name="T33" fmla="*/ 20 h 52"/>
                  <a:gd name="T34" fmla="*/ 19 w 104"/>
                  <a:gd name="T35" fmla="*/ 17 h 52"/>
                  <a:gd name="T36" fmla="*/ 13 w 104"/>
                  <a:gd name="T37" fmla="*/ 14 h 52"/>
                  <a:gd name="T38" fmla="*/ 8 w 104"/>
                  <a:gd name="T39" fmla="*/ 11 h 52"/>
                  <a:gd name="T40" fmla="*/ 2 w 104"/>
                  <a:gd name="T41" fmla="*/ 7 h 52"/>
                  <a:gd name="T42" fmla="*/ 0 w 104"/>
                  <a:gd name="T43" fmla="*/ 6 h 52"/>
                  <a:gd name="T44" fmla="*/ 0 w 104"/>
                  <a:gd name="T45" fmla="*/ 4 h 52"/>
                  <a:gd name="T46" fmla="*/ 0 w 104"/>
                  <a:gd name="T47" fmla="*/ 3 h 52"/>
                  <a:gd name="T48" fmla="*/ 1 w 104"/>
                  <a:gd name="T49" fmla="*/ 2 h 52"/>
                  <a:gd name="T50" fmla="*/ 2 w 104"/>
                  <a:gd name="T51" fmla="*/ 1 h 52"/>
                  <a:gd name="T52" fmla="*/ 4 w 104"/>
                  <a:gd name="T53" fmla="*/ 0 h 52"/>
                  <a:gd name="T54" fmla="*/ 5 w 104"/>
                  <a:gd name="T55" fmla="*/ 0 h 52"/>
                  <a:gd name="T56" fmla="*/ 6 w 104"/>
                  <a:gd name="T57" fmla="*/ 1 h 52"/>
                  <a:gd name="T58" fmla="*/ 13 w 104"/>
                  <a:gd name="T59" fmla="*/ 4 h 52"/>
                  <a:gd name="T60" fmla="*/ 20 w 104"/>
                  <a:gd name="T61" fmla="*/ 7 h 52"/>
                  <a:gd name="T62" fmla="*/ 27 w 104"/>
                  <a:gd name="T63" fmla="*/ 11 h 52"/>
                  <a:gd name="T64" fmla="*/ 35 w 104"/>
                  <a:gd name="T65" fmla="*/ 14 h 52"/>
                  <a:gd name="T66" fmla="*/ 43 w 104"/>
                  <a:gd name="T67" fmla="*/ 18 h 52"/>
                  <a:gd name="T68" fmla="*/ 51 w 104"/>
                  <a:gd name="T69" fmla="*/ 22 h 52"/>
                  <a:gd name="T70" fmla="*/ 59 w 104"/>
                  <a:gd name="T71" fmla="*/ 25 h 52"/>
                  <a:gd name="T72" fmla="*/ 67 w 104"/>
                  <a:gd name="T73" fmla="*/ 29 h 52"/>
                  <a:gd name="T74" fmla="*/ 74 w 104"/>
                  <a:gd name="T75" fmla="*/ 32 h 52"/>
                  <a:gd name="T76" fmla="*/ 81 w 104"/>
                  <a:gd name="T77" fmla="*/ 35 h 52"/>
                  <a:gd name="T78" fmla="*/ 87 w 104"/>
                  <a:gd name="T79" fmla="*/ 38 h 52"/>
                  <a:gd name="T80" fmla="*/ 92 w 104"/>
                  <a:gd name="T81" fmla="*/ 41 h 52"/>
                  <a:gd name="T82" fmla="*/ 96 w 104"/>
                  <a:gd name="T83" fmla="*/ 43 h 52"/>
                  <a:gd name="T84" fmla="*/ 100 w 104"/>
                  <a:gd name="T85" fmla="*/ 45 h 52"/>
                  <a:gd name="T86" fmla="*/ 102 w 104"/>
                  <a:gd name="T87" fmla="*/ 46 h 52"/>
                  <a:gd name="T88" fmla="*/ 102 w 104"/>
                  <a:gd name="T89"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52">
                    <a:moveTo>
                      <a:pt x="102" y="47"/>
                    </a:moveTo>
                    <a:lnTo>
                      <a:pt x="103" y="48"/>
                    </a:lnTo>
                    <a:lnTo>
                      <a:pt x="103" y="49"/>
                    </a:lnTo>
                    <a:lnTo>
                      <a:pt x="102" y="50"/>
                    </a:lnTo>
                    <a:lnTo>
                      <a:pt x="101" y="51"/>
                    </a:lnTo>
                    <a:lnTo>
                      <a:pt x="95" y="48"/>
                    </a:lnTo>
                    <a:lnTo>
                      <a:pt x="89" y="45"/>
                    </a:lnTo>
                    <a:lnTo>
                      <a:pt x="83" y="43"/>
                    </a:lnTo>
                    <a:lnTo>
                      <a:pt x="76" y="40"/>
                    </a:lnTo>
                    <a:lnTo>
                      <a:pt x="70" y="38"/>
                    </a:lnTo>
                    <a:lnTo>
                      <a:pt x="63" y="35"/>
                    </a:lnTo>
                    <a:lnTo>
                      <a:pt x="57" y="33"/>
                    </a:lnTo>
                    <a:lnTo>
                      <a:pt x="51" y="31"/>
                    </a:lnTo>
                    <a:lnTo>
                      <a:pt x="44" y="28"/>
                    </a:lnTo>
                    <a:lnTo>
                      <a:pt x="38" y="25"/>
                    </a:lnTo>
                    <a:lnTo>
                      <a:pt x="32" y="23"/>
                    </a:lnTo>
                    <a:lnTo>
                      <a:pt x="26" y="20"/>
                    </a:lnTo>
                    <a:lnTo>
                      <a:pt x="19" y="17"/>
                    </a:lnTo>
                    <a:lnTo>
                      <a:pt x="13" y="14"/>
                    </a:lnTo>
                    <a:lnTo>
                      <a:pt x="8" y="11"/>
                    </a:lnTo>
                    <a:lnTo>
                      <a:pt x="2" y="7"/>
                    </a:lnTo>
                    <a:lnTo>
                      <a:pt x="0" y="6"/>
                    </a:lnTo>
                    <a:lnTo>
                      <a:pt x="0" y="4"/>
                    </a:lnTo>
                    <a:lnTo>
                      <a:pt x="0" y="3"/>
                    </a:lnTo>
                    <a:lnTo>
                      <a:pt x="1" y="2"/>
                    </a:lnTo>
                    <a:lnTo>
                      <a:pt x="2" y="1"/>
                    </a:lnTo>
                    <a:lnTo>
                      <a:pt x="4" y="0"/>
                    </a:lnTo>
                    <a:lnTo>
                      <a:pt x="5" y="0"/>
                    </a:lnTo>
                    <a:lnTo>
                      <a:pt x="6" y="1"/>
                    </a:lnTo>
                    <a:lnTo>
                      <a:pt x="13" y="4"/>
                    </a:lnTo>
                    <a:lnTo>
                      <a:pt x="20" y="7"/>
                    </a:lnTo>
                    <a:lnTo>
                      <a:pt x="27" y="11"/>
                    </a:lnTo>
                    <a:lnTo>
                      <a:pt x="35" y="14"/>
                    </a:lnTo>
                    <a:lnTo>
                      <a:pt x="43" y="18"/>
                    </a:lnTo>
                    <a:lnTo>
                      <a:pt x="51" y="22"/>
                    </a:lnTo>
                    <a:lnTo>
                      <a:pt x="59" y="25"/>
                    </a:lnTo>
                    <a:lnTo>
                      <a:pt x="67" y="29"/>
                    </a:lnTo>
                    <a:lnTo>
                      <a:pt x="74" y="32"/>
                    </a:lnTo>
                    <a:lnTo>
                      <a:pt x="81" y="35"/>
                    </a:lnTo>
                    <a:lnTo>
                      <a:pt x="87" y="38"/>
                    </a:lnTo>
                    <a:lnTo>
                      <a:pt x="92" y="41"/>
                    </a:lnTo>
                    <a:lnTo>
                      <a:pt x="96" y="43"/>
                    </a:lnTo>
                    <a:lnTo>
                      <a:pt x="100" y="45"/>
                    </a:lnTo>
                    <a:lnTo>
                      <a:pt x="102" y="46"/>
                    </a:lnTo>
                    <a:lnTo>
                      <a:pt x="102" y="47"/>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94" name="Freeform 45"/>
              <p:cNvSpPr>
                <a:spLocks/>
              </p:cNvSpPr>
              <p:nvPr/>
            </p:nvSpPr>
            <p:spPr bwMode="auto">
              <a:xfrm>
                <a:off x="1166" y="1412"/>
                <a:ext cx="29" cy="61"/>
              </a:xfrm>
              <a:custGeom>
                <a:avLst/>
                <a:gdLst>
                  <a:gd name="T0" fmla="*/ 17 w 29"/>
                  <a:gd name="T1" fmla="*/ 4 h 61"/>
                  <a:gd name="T2" fmla="*/ 18 w 29"/>
                  <a:gd name="T3" fmla="*/ 3 h 61"/>
                  <a:gd name="T4" fmla="*/ 19 w 29"/>
                  <a:gd name="T5" fmla="*/ 1 h 61"/>
                  <a:gd name="T6" fmla="*/ 21 w 29"/>
                  <a:gd name="T7" fmla="*/ 0 h 61"/>
                  <a:gd name="T8" fmla="*/ 23 w 29"/>
                  <a:gd name="T9" fmla="*/ 0 h 61"/>
                  <a:gd name="T10" fmla="*/ 25 w 29"/>
                  <a:gd name="T11" fmla="*/ 1 h 61"/>
                  <a:gd name="T12" fmla="*/ 27 w 29"/>
                  <a:gd name="T13" fmla="*/ 2 h 61"/>
                  <a:gd name="T14" fmla="*/ 28 w 29"/>
                  <a:gd name="T15" fmla="*/ 4 h 61"/>
                  <a:gd name="T16" fmla="*/ 28 w 29"/>
                  <a:gd name="T17" fmla="*/ 5 h 61"/>
                  <a:gd name="T18" fmla="*/ 26 w 29"/>
                  <a:gd name="T19" fmla="*/ 14 h 61"/>
                  <a:gd name="T20" fmla="*/ 23 w 29"/>
                  <a:gd name="T21" fmla="*/ 23 h 61"/>
                  <a:gd name="T22" fmla="*/ 19 w 29"/>
                  <a:gd name="T23" fmla="*/ 32 h 61"/>
                  <a:gd name="T24" fmla="*/ 14 w 29"/>
                  <a:gd name="T25" fmla="*/ 41 h 61"/>
                  <a:gd name="T26" fmla="*/ 9 w 29"/>
                  <a:gd name="T27" fmla="*/ 49 h 61"/>
                  <a:gd name="T28" fmla="*/ 5 w 29"/>
                  <a:gd name="T29" fmla="*/ 55 h 61"/>
                  <a:gd name="T30" fmla="*/ 2 w 29"/>
                  <a:gd name="T31" fmla="*/ 59 h 61"/>
                  <a:gd name="T32" fmla="*/ 0 w 29"/>
                  <a:gd name="T33" fmla="*/ 60 h 61"/>
                  <a:gd name="T34" fmla="*/ 1 w 29"/>
                  <a:gd name="T35" fmla="*/ 56 h 61"/>
                  <a:gd name="T36" fmla="*/ 3 w 29"/>
                  <a:gd name="T37" fmla="*/ 51 h 61"/>
                  <a:gd name="T38" fmla="*/ 5 w 29"/>
                  <a:gd name="T39" fmla="*/ 44 h 61"/>
                  <a:gd name="T40" fmla="*/ 8 w 29"/>
                  <a:gd name="T41" fmla="*/ 36 h 61"/>
                  <a:gd name="T42" fmla="*/ 10 w 29"/>
                  <a:gd name="T43" fmla="*/ 28 h 61"/>
                  <a:gd name="T44" fmla="*/ 13 w 29"/>
                  <a:gd name="T45" fmla="*/ 20 h 61"/>
                  <a:gd name="T46" fmla="*/ 16 w 29"/>
                  <a:gd name="T47" fmla="*/ 12 h 61"/>
                  <a:gd name="T48" fmla="*/ 17 w 29"/>
                  <a:gd name="T4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61">
                    <a:moveTo>
                      <a:pt x="17" y="4"/>
                    </a:moveTo>
                    <a:lnTo>
                      <a:pt x="18" y="3"/>
                    </a:lnTo>
                    <a:lnTo>
                      <a:pt x="19" y="1"/>
                    </a:lnTo>
                    <a:lnTo>
                      <a:pt x="21" y="0"/>
                    </a:lnTo>
                    <a:lnTo>
                      <a:pt x="23" y="0"/>
                    </a:lnTo>
                    <a:lnTo>
                      <a:pt x="25" y="1"/>
                    </a:lnTo>
                    <a:lnTo>
                      <a:pt x="27" y="2"/>
                    </a:lnTo>
                    <a:lnTo>
                      <a:pt x="28" y="4"/>
                    </a:lnTo>
                    <a:lnTo>
                      <a:pt x="28" y="5"/>
                    </a:lnTo>
                    <a:lnTo>
                      <a:pt x="26" y="14"/>
                    </a:lnTo>
                    <a:lnTo>
                      <a:pt x="23" y="23"/>
                    </a:lnTo>
                    <a:lnTo>
                      <a:pt x="19" y="32"/>
                    </a:lnTo>
                    <a:lnTo>
                      <a:pt x="14" y="41"/>
                    </a:lnTo>
                    <a:lnTo>
                      <a:pt x="9" y="49"/>
                    </a:lnTo>
                    <a:lnTo>
                      <a:pt x="5" y="55"/>
                    </a:lnTo>
                    <a:lnTo>
                      <a:pt x="2" y="59"/>
                    </a:lnTo>
                    <a:lnTo>
                      <a:pt x="0" y="60"/>
                    </a:lnTo>
                    <a:lnTo>
                      <a:pt x="1" y="56"/>
                    </a:lnTo>
                    <a:lnTo>
                      <a:pt x="3" y="51"/>
                    </a:lnTo>
                    <a:lnTo>
                      <a:pt x="5" y="44"/>
                    </a:lnTo>
                    <a:lnTo>
                      <a:pt x="8" y="36"/>
                    </a:lnTo>
                    <a:lnTo>
                      <a:pt x="10" y="28"/>
                    </a:lnTo>
                    <a:lnTo>
                      <a:pt x="13" y="20"/>
                    </a:lnTo>
                    <a:lnTo>
                      <a:pt x="16" y="12"/>
                    </a:lnTo>
                    <a:lnTo>
                      <a:pt x="17" y="4"/>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95" name="Freeform 46"/>
              <p:cNvSpPr>
                <a:spLocks/>
              </p:cNvSpPr>
              <p:nvPr/>
            </p:nvSpPr>
            <p:spPr bwMode="auto">
              <a:xfrm>
                <a:off x="1192" y="1380"/>
                <a:ext cx="16" cy="31"/>
              </a:xfrm>
              <a:custGeom>
                <a:avLst/>
                <a:gdLst>
                  <a:gd name="T0" fmla="*/ 7 w 16"/>
                  <a:gd name="T1" fmla="*/ 3 h 31"/>
                  <a:gd name="T2" fmla="*/ 8 w 16"/>
                  <a:gd name="T3" fmla="*/ 2 h 31"/>
                  <a:gd name="T4" fmla="*/ 9 w 16"/>
                  <a:gd name="T5" fmla="*/ 1 h 31"/>
                  <a:gd name="T6" fmla="*/ 10 w 16"/>
                  <a:gd name="T7" fmla="*/ 0 h 31"/>
                  <a:gd name="T8" fmla="*/ 12 w 16"/>
                  <a:gd name="T9" fmla="*/ 0 h 31"/>
                  <a:gd name="T10" fmla="*/ 13 w 16"/>
                  <a:gd name="T11" fmla="*/ 0 h 31"/>
                  <a:gd name="T12" fmla="*/ 14 w 16"/>
                  <a:gd name="T13" fmla="*/ 1 h 31"/>
                  <a:gd name="T14" fmla="*/ 15 w 16"/>
                  <a:gd name="T15" fmla="*/ 2 h 31"/>
                  <a:gd name="T16" fmla="*/ 15 w 16"/>
                  <a:gd name="T17" fmla="*/ 4 h 31"/>
                  <a:gd name="T18" fmla="*/ 15 w 16"/>
                  <a:gd name="T19" fmla="*/ 8 h 31"/>
                  <a:gd name="T20" fmla="*/ 14 w 16"/>
                  <a:gd name="T21" fmla="*/ 12 h 31"/>
                  <a:gd name="T22" fmla="*/ 12 w 16"/>
                  <a:gd name="T23" fmla="*/ 16 h 31"/>
                  <a:gd name="T24" fmla="*/ 10 w 16"/>
                  <a:gd name="T25" fmla="*/ 21 h 31"/>
                  <a:gd name="T26" fmla="*/ 8 w 16"/>
                  <a:gd name="T27" fmla="*/ 25 h 31"/>
                  <a:gd name="T28" fmla="*/ 5 w 16"/>
                  <a:gd name="T29" fmla="*/ 28 h 31"/>
                  <a:gd name="T30" fmla="*/ 3 w 16"/>
                  <a:gd name="T31" fmla="*/ 30 h 31"/>
                  <a:gd name="T32" fmla="*/ 1 w 16"/>
                  <a:gd name="T33" fmla="*/ 30 h 31"/>
                  <a:gd name="T34" fmla="*/ 0 w 16"/>
                  <a:gd name="T35" fmla="*/ 24 h 31"/>
                  <a:gd name="T36" fmla="*/ 2 w 16"/>
                  <a:gd name="T37" fmla="*/ 17 h 31"/>
                  <a:gd name="T38" fmla="*/ 5 w 16"/>
                  <a:gd name="T39" fmla="*/ 10 h 31"/>
                  <a:gd name="T40" fmla="*/ 7 w 16"/>
                  <a:gd name="T41"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1">
                    <a:moveTo>
                      <a:pt x="7" y="3"/>
                    </a:moveTo>
                    <a:lnTo>
                      <a:pt x="8" y="2"/>
                    </a:lnTo>
                    <a:lnTo>
                      <a:pt x="9" y="1"/>
                    </a:lnTo>
                    <a:lnTo>
                      <a:pt x="10" y="0"/>
                    </a:lnTo>
                    <a:lnTo>
                      <a:pt x="12" y="0"/>
                    </a:lnTo>
                    <a:lnTo>
                      <a:pt x="13" y="0"/>
                    </a:lnTo>
                    <a:lnTo>
                      <a:pt x="14" y="1"/>
                    </a:lnTo>
                    <a:lnTo>
                      <a:pt x="15" y="2"/>
                    </a:lnTo>
                    <a:lnTo>
                      <a:pt x="15" y="4"/>
                    </a:lnTo>
                    <a:lnTo>
                      <a:pt x="15" y="8"/>
                    </a:lnTo>
                    <a:lnTo>
                      <a:pt x="14" y="12"/>
                    </a:lnTo>
                    <a:lnTo>
                      <a:pt x="12" y="16"/>
                    </a:lnTo>
                    <a:lnTo>
                      <a:pt x="10" y="21"/>
                    </a:lnTo>
                    <a:lnTo>
                      <a:pt x="8" y="25"/>
                    </a:lnTo>
                    <a:lnTo>
                      <a:pt x="5" y="28"/>
                    </a:lnTo>
                    <a:lnTo>
                      <a:pt x="3" y="30"/>
                    </a:lnTo>
                    <a:lnTo>
                      <a:pt x="1" y="30"/>
                    </a:lnTo>
                    <a:lnTo>
                      <a:pt x="0" y="24"/>
                    </a:lnTo>
                    <a:lnTo>
                      <a:pt x="2" y="17"/>
                    </a:lnTo>
                    <a:lnTo>
                      <a:pt x="5" y="10"/>
                    </a:lnTo>
                    <a:lnTo>
                      <a:pt x="7" y="3"/>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96" name="Freeform 47"/>
              <p:cNvSpPr>
                <a:spLocks/>
              </p:cNvSpPr>
              <p:nvPr/>
            </p:nvSpPr>
            <p:spPr bwMode="auto">
              <a:xfrm>
                <a:off x="1206" y="1358"/>
                <a:ext cx="13" cy="18"/>
              </a:xfrm>
              <a:custGeom>
                <a:avLst/>
                <a:gdLst>
                  <a:gd name="T0" fmla="*/ 6 w 13"/>
                  <a:gd name="T1" fmla="*/ 2 h 18"/>
                  <a:gd name="T2" fmla="*/ 6 w 13"/>
                  <a:gd name="T3" fmla="*/ 1 h 18"/>
                  <a:gd name="T4" fmla="*/ 7 w 13"/>
                  <a:gd name="T5" fmla="*/ 0 h 18"/>
                  <a:gd name="T6" fmla="*/ 8 w 13"/>
                  <a:gd name="T7" fmla="*/ 0 h 18"/>
                  <a:gd name="T8" fmla="*/ 10 w 13"/>
                  <a:gd name="T9" fmla="*/ 0 h 18"/>
                  <a:gd name="T10" fmla="*/ 11 w 13"/>
                  <a:gd name="T11" fmla="*/ 0 h 18"/>
                  <a:gd name="T12" fmla="*/ 12 w 13"/>
                  <a:gd name="T13" fmla="*/ 1 h 18"/>
                  <a:gd name="T14" fmla="*/ 12 w 13"/>
                  <a:gd name="T15" fmla="*/ 2 h 18"/>
                  <a:gd name="T16" fmla="*/ 12 w 13"/>
                  <a:gd name="T17" fmla="*/ 3 h 18"/>
                  <a:gd name="T18" fmla="*/ 12 w 13"/>
                  <a:gd name="T19" fmla="*/ 5 h 18"/>
                  <a:gd name="T20" fmla="*/ 11 w 13"/>
                  <a:gd name="T21" fmla="*/ 8 h 18"/>
                  <a:gd name="T22" fmla="*/ 9 w 13"/>
                  <a:gd name="T23" fmla="*/ 10 h 18"/>
                  <a:gd name="T24" fmla="*/ 8 w 13"/>
                  <a:gd name="T25" fmla="*/ 12 h 18"/>
                  <a:gd name="T26" fmla="*/ 6 w 13"/>
                  <a:gd name="T27" fmla="*/ 15 h 18"/>
                  <a:gd name="T28" fmla="*/ 4 w 13"/>
                  <a:gd name="T29" fmla="*/ 16 h 18"/>
                  <a:gd name="T30" fmla="*/ 2 w 13"/>
                  <a:gd name="T31" fmla="*/ 17 h 18"/>
                  <a:gd name="T32" fmla="*/ 0 w 13"/>
                  <a:gd name="T33" fmla="*/ 17 h 18"/>
                  <a:gd name="T34" fmla="*/ 0 w 13"/>
                  <a:gd name="T35" fmla="*/ 13 h 18"/>
                  <a:gd name="T36" fmla="*/ 2 w 13"/>
                  <a:gd name="T37" fmla="*/ 9 h 18"/>
                  <a:gd name="T38" fmla="*/ 4 w 13"/>
                  <a:gd name="T39" fmla="*/ 5 h 18"/>
                  <a:gd name="T40" fmla="*/ 6 w 13"/>
                  <a:gd name="T41"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8">
                    <a:moveTo>
                      <a:pt x="6" y="2"/>
                    </a:moveTo>
                    <a:lnTo>
                      <a:pt x="6" y="1"/>
                    </a:lnTo>
                    <a:lnTo>
                      <a:pt x="7" y="0"/>
                    </a:lnTo>
                    <a:lnTo>
                      <a:pt x="8" y="0"/>
                    </a:lnTo>
                    <a:lnTo>
                      <a:pt x="10" y="0"/>
                    </a:lnTo>
                    <a:lnTo>
                      <a:pt x="11" y="0"/>
                    </a:lnTo>
                    <a:lnTo>
                      <a:pt x="12" y="1"/>
                    </a:lnTo>
                    <a:lnTo>
                      <a:pt x="12" y="2"/>
                    </a:lnTo>
                    <a:lnTo>
                      <a:pt x="12" y="3"/>
                    </a:lnTo>
                    <a:lnTo>
                      <a:pt x="12" y="5"/>
                    </a:lnTo>
                    <a:lnTo>
                      <a:pt x="11" y="8"/>
                    </a:lnTo>
                    <a:lnTo>
                      <a:pt x="9" y="10"/>
                    </a:lnTo>
                    <a:lnTo>
                      <a:pt x="8" y="12"/>
                    </a:lnTo>
                    <a:lnTo>
                      <a:pt x="6" y="15"/>
                    </a:lnTo>
                    <a:lnTo>
                      <a:pt x="4" y="16"/>
                    </a:lnTo>
                    <a:lnTo>
                      <a:pt x="2" y="17"/>
                    </a:lnTo>
                    <a:lnTo>
                      <a:pt x="0" y="17"/>
                    </a:lnTo>
                    <a:lnTo>
                      <a:pt x="0" y="13"/>
                    </a:lnTo>
                    <a:lnTo>
                      <a:pt x="2" y="9"/>
                    </a:lnTo>
                    <a:lnTo>
                      <a:pt x="4" y="5"/>
                    </a:lnTo>
                    <a:lnTo>
                      <a:pt x="6" y="2"/>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97" name="Freeform 48"/>
              <p:cNvSpPr>
                <a:spLocks/>
              </p:cNvSpPr>
              <p:nvPr/>
            </p:nvSpPr>
            <p:spPr bwMode="auto">
              <a:xfrm>
                <a:off x="1212" y="1344"/>
                <a:ext cx="18" cy="12"/>
              </a:xfrm>
              <a:custGeom>
                <a:avLst/>
                <a:gdLst>
                  <a:gd name="T0" fmla="*/ 3 w 18"/>
                  <a:gd name="T1" fmla="*/ 8 h 12"/>
                  <a:gd name="T2" fmla="*/ 2 w 18"/>
                  <a:gd name="T3" fmla="*/ 7 h 12"/>
                  <a:gd name="T4" fmla="*/ 0 w 18"/>
                  <a:gd name="T5" fmla="*/ 6 h 12"/>
                  <a:gd name="T6" fmla="*/ 0 w 18"/>
                  <a:gd name="T7" fmla="*/ 5 h 12"/>
                  <a:gd name="T8" fmla="*/ 0 w 18"/>
                  <a:gd name="T9" fmla="*/ 4 h 12"/>
                  <a:gd name="T10" fmla="*/ 1 w 18"/>
                  <a:gd name="T11" fmla="*/ 2 h 12"/>
                  <a:gd name="T12" fmla="*/ 2 w 18"/>
                  <a:gd name="T13" fmla="*/ 1 h 12"/>
                  <a:gd name="T14" fmla="*/ 3 w 18"/>
                  <a:gd name="T15" fmla="*/ 0 h 12"/>
                  <a:gd name="T16" fmla="*/ 5 w 18"/>
                  <a:gd name="T17" fmla="*/ 0 h 12"/>
                  <a:gd name="T18" fmla="*/ 6 w 18"/>
                  <a:gd name="T19" fmla="*/ 0 h 12"/>
                  <a:gd name="T20" fmla="*/ 8 w 18"/>
                  <a:gd name="T21" fmla="*/ 0 h 12"/>
                  <a:gd name="T22" fmla="*/ 10 w 18"/>
                  <a:gd name="T23" fmla="*/ 1 h 12"/>
                  <a:gd name="T24" fmla="*/ 13 w 18"/>
                  <a:gd name="T25" fmla="*/ 3 h 12"/>
                  <a:gd name="T26" fmla="*/ 15 w 18"/>
                  <a:gd name="T27" fmla="*/ 5 h 12"/>
                  <a:gd name="T28" fmla="*/ 16 w 18"/>
                  <a:gd name="T29" fmla="*/ 7 h 12"/>
                  <a:gd name="T30" fmla="*/ 17 w 18"/>
                  <a:gd name="T31" fmla="*/ 9 h 12"/>
                  <a:gd name="T32" fmla="*/ 17 w 18"/>
                  <a:gd name="T33" fmla="*/ 10 h 12"/>
                  <a:gd name="T34" fmla="*/ 16 w 18"/>
                  <a:gd name="T35" fmla="*/ 10 h 12"/>
                  <a:gd name="T36" fmla="*/ 14 w 18"/>
                  <a:gd name="T37" fmla="*/ 11 h 12"/>
                  <a:gd name="T38" fmla="*/ 13 w 18"/>
                  <a:gd name="T39" fmla="*/ 11 h 12"/>
                  <a:gd name="T40" fmla="*/ 11 w 18"/>
                  <a:gd name="T41" fmla="*/ 11 h 12"/>
                  <a:gd name="T42" fmla="*/ 9 w 18"/>
                  <a:gd name="T43" fmla="*/ 10 h 12"/>
                  <a:gd name="T44" fmla="*/ 7 w 18"/>
                  <a:gd name="T45" fmla="*/ 10 h 12"/>
                  <a:gd name="T46" fmla="*/ 5 w 18"/>
                  <a:gd name="T47" fmla="*/ 9 h 12"/>
                  <a:gd name="T48" fmla="*/ 3 w 18"/>
                  <a:gd name="T4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2">
                    <a:moveTo>
                      <a:pt x="3" y="8"/>
                    </a:moveTo>
                    <a:lnTo>
                      <a:pt x="2" y="7"/>
                    </a:lnTo>
                    <a:lnTo>
                      <a:pt x="0" y="6"/>
                    </a:lnTo>
                    <a:lnTo>
                      <a:pt x="0" y="5"/>
                    </a:lnTo>
                    <a:lnTo>
                      <a:pt x="0" y="4"/>
                    </a:lnTo>
                    <a:lnTo>
                      <a:pt x="1" y="2"/>
                    </a:lnTo>
                    <a:lnTo>
                      <a:pt x="2" y="1"/>
                    </a:lnTo>
                    <a:lnTo>
                      <a:pt x="3" y="0"/>
                    </a:lnTo>
                    <a:lnTo>
                      <a:pt x="5" y="0"/>
                    </a:lnTo>
                    <a:lnTo>
                      <a:pt x="6" y="0"/>
                    </a:lnTo>
                    <a:lnTo>
                      <a:pt x="8" y="0"/>
                    </a:lnTo>
                    <a:lnTo>
                      <a:pt x="10" y="1"/>
                    </a:lnTo>
                    <a:lnTo>
                      <a:pt x="13" y="3"/>
                    </a:lnTo>
                    <a:lnTo>
                      <a:pt x="15" y="5"/>
                    </a:lnTo>
                    <a:lnTo>
                      <a:pt x="16" y="7"/>
                    </a:lnTo>
                    <a:lnTo>
                      <a:pt x="17" y="9"/>
                    </a:lnTo>
                    <a:lnTo>
                      <a:pt x="17" y="10"/>
                    </a:lnTo>
                    <a:lnTo>
                      <a:pt x="16" y="10"/>
                    </a:lnTo>
                    <a:lnTo>
                      <a:pt x="14" y="11"/>
                    </a:lnTo>
                    <a:lnTo>
                      <a:pt x="13" y="11"/>
                    </a:lnTo>
                    <a:lnTo>
                      <a:pt x="11" y="11"/>
                    </a:lnTo>
                    <a:lnTo>
                      <a:pt x="9" y="10"/>
                    </a:lnTo>
                    <a:lnTo>
                      <a:pt x="7" y="10"/>
                    </a:lnTo>
                    <a:lnTo>
                      <a:pt x="5" y="9"/>
                    </a:lnTo>
                    <a:lnTo>
                      <a:pt x="3" y="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98" name="Freeform 49"/>
              <p:cNvSpPr>
                <a:spLocks/>
              </p:cNvSpPr>
              <p:nvPr/>
            </p:nvSpPr>
            <p:spPr bwMode="auto">
              <a:xfrm>
                <a:off x="995" y="1637"/>
                <a:ext cx="76" cy="70"/>
              </a:xfrm>
              <a:custGeom>
                <a:avLst/>
                <a:gdLst>
                  <a:gd name="T0" fmla="*/ 59 w 76"/>
                  <a:gd name="T1" fmla="*/ 3 h 70"/>
                  <a:gd name="T2" fmla="*/ 66 w 76"/>
                  <a:gd name="T3" fmla="*/ 7 h 70"/>
                  <a:gd name="T4" fmla="*/ 71 w 76"/>
                  <a:gd name="T5" fmla="*/ 13 h 70"/>
                  <a:gd name="T6" fmla="*/ 74 w 76"/>
                  <a:gd name="T7" fmla="*/ 21 h 70"/>
                  <a:gd name="T8" fmla="*/ 75 w 76"/>
                  <a:gd name="T9" fmla="*/ 29 h 70"/>
                  <a:gd name="T10" fmla="*/ 74 w 76"/>
                  <a:gd name="T11" fmla="*/ 37 h 70"/>
                  <a:gd name="T12" fmla="*/ 70 w 76"/>
                  <a:gd name="T13" fmla="*/ 45 h 70"/>
                  <a:gd name="T14" fmla="*/ 65 w 76"/>
                  <a:gd name="T15" fmla="*/ 52 h 70"/>
                  <a:gd name="T16" fmla="*/ 58 w 76"/>
                  <a:gd name="T17" fmla="*/ 59 h 70"/>
                  <a:gd name="T18" fmla="*/ 48 w 76"/>
                  <a:gd name="T19" fmla="*/ 66 h 70"/>
                  <a:gd name="T20" fmla="*/ 37 w 76"/>
                  <a:gd name="T21" fmla="*/ 69 h 70"/>
                  <a:gd name="T22" fmla="*/ 25 w 76"/>
                  <a:gd name="T23" fmla="*/ 68 h 70"/>
                  <a:gd name="T24" fmla="*/ 16 w 76"/>
                  <a:gd name="T25" fmla="*/ 62 h 70"/>
                  <a:gd name="T26" fmla="*/ 10 w 76"/>
                  <a:gd name="T27" fmla="*/ 55 h 70"/>
                  <a:gd name="T28" fmla="*/ 5 w 76"/>
                  <a:gd name="T29" fmla="*/ 48 h 70"/>
                  <a:gd name="T30" fmla="*/ 1 w 76"/>
                  <a:gd name="T31" fmla="*/ 41 h 70"/>
                  <a:gd name="T32" fmla="*/ 0 w 76"/>
                  <a:gd name="T33" fmla="*/ 34 h 70"/>
                  <a:gd name="T34" fmla="*/ 1 w 76"/>
                  <a:gd name="T35" fmla="*/ 31 h 70"/>
                  <a:gd name="T36" fmla="*/ 6 w 76"/>
                  <a:gd name="T37" fmla="*/ 30 h 70"/>
                  <a:gd name="T38" fmla="*/ 9 w 76"/>
                  <a:gd name="T39" fmla="*/ 31 h 70"/>
                  <a:gd name="T40" fmla="*/ 10 w 76"/>
                  <a:gd name="T41" fmla="*/ 34 h 70"/>
                  <a:gd name="T42" fmla="*/ 12 w 76"/>
                  <a:gd name="T43" fmla="*/ 39 h 70"/>
                  <a:gd name="T44" fmla="*/ 16 w 76"/>
                  <a:gd name="T45" fmla="*/ 46 h 70"/>
                  <a:gd name="T46" fmla="*/ 22 w 76"/>
                  <a:gd name="T47" fmla="*/ 52 h 70"/>
                  <a:gd name="T48" fmla="*/ 34 w 76"/>
                  <a:gd name="T49" fmla="*/ 54 h 70"/>
                  <a:gd name="T50" fmla="*/ 48 w 76"/>
                  <a:gd name="T51" fmla="*/ 50 h 70"/>
                  <a:gd name="T52" fmla="*/ 59 w 76"/>
                  <a:gd name="T53" fmla="*/ 42 h 70"/>
                  <a:gd name="T54" fmla="*/ 65 w 76"/>
                  <a:gd name="T55" fmla="*/ 29 h 70"/>
                  <a:gd name="T56" fmla="*/ 63 w 76"/>
                  <a:gd name="T57" fmla="*/ 19 h 70"/>
                  <a:gd name="T58" fmla="*/ 59 w 76"/>
                  <a:gd name="T59" fmla="*/ 13 h 70"/>
                  <a:gd name="T60" fmla="*/ 54 w 76"/>
                  <a:gd name="T61" fmla="*/ 8 h 70"/>
                  <a:gd name="T62" fmla="*/ 48 w 76"/>
                  <a:gd name="T63" fmla="*/ 5 h 70"/>
                  <a:gd name="T64" fmla="*/ 46 w 76"/>
                  <a:gd name="T65" fmla="*/ 1 h 70"/>
                  <a:gd name="T66" fmla="*/ 52 w 76"/>
                  <a:gd name="T6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70">
                    <a:moveTo>
                      <a:pt x="55" y="1"/>
                    </a:moveTo>
                    <a:lnTo>
                      <a:pt x="59" y="3"/>
                    </a:lnTo>
                    <a:lnTo>
                      <a:pt x="63" y="5"/>
                    </a:lnTo>
                    <a:lnTo>
                      <a:pt x="66" y="7"/>
                    </a:lnTo>
                    <a:lnTo>
                      <a:pt x="69" y="10"/>
                    </a:lnTo>
                    <a:lnTo>
                      <a:pt x="71" y="13"/>
                    </a:lnTo>
                    <a:lnTo>
                      <a:pt x="73" y="17"/>
                    </a:lnTo>
                    <a:lnTo>
                      <a:pt x="74" y="21"/>
                    </a:lnTo>
                    <a:lnTo>
                      <a:pt x="75" y="25"/>
                    </a:lnTo>
                    <a:lnTo>
                      <a:pt x="75" y="29"/>
                    </a:lnTo>
                    <a:lnTo>
                      <a:pt x="75" y="33"/>
                    </a:lnTo>
                    <a:lnTo>
                      <a:pt x="74" y="37"/>
                    </a:lnTo>
                    <a:lnTo>
                      <a:pt x="72" y="41"/>
                    </a:lnTo>
                    <a:lnTo>
                      <a:pt x="70" y="45"/>
                    </a:lnTo>
                    <a:lnTo>
                      <a:pt x="68" y="49"/>
                    </a:lnTo>
                    <a:lnTo>
                      <a:pt x="65" y="52"/>
                    </a:lnTo>
                    <a:lnTo>
                      <a:pt x="62" y="56"/>
                    </a:lnTo>
                    <a:lnTo>
                      <a:pt x="58" y="59"/>
                    </a:lnTo>
                    <a:lnTo>
                      <a:pt x="53" y="63"/>
                    </a:lnTo>
                    <a:lnTo>
                      <a:pt x="48" y="66"/>
                    </a:lnTo>
                    <a:lnTo>
                      <a:pt x="42" y="68"/>
                    </a:lnTo>
                    <a:lnTo>
                      <a:pt x="37" y="69"/>
                    </a:lnTo>
                    <a:lnTo>
                      <a:pt x="31" y="69"/>
                    </a:lnTo>
                    <a:lnTo>
                      <a:pt x="25" y="68"/>
                    </a:lnTo>
                    <a:lnTo>
                      <a:pt x="20" y="64"/>
                    </a:lnTo>
                    <a:lnTo>
                      <a:pt x="16" y="62"/>
                    </a:lnTo>
                    <a:lnTo>
                      <a:pt x="13" y="59"/>
                    </a:lnTo>
                    <a:lnTo>
                      <a:pt x="10" y="55"/>
                    </a:lnTo>
                    <a:lnTo>
                      <a:pt x="7" y="52"/>
                    </a:lnTo>
                    <a:lnTo>
                      <a:pt x="5" y="48"/>
                    </a:lnTo>
                    <a:lnTo>
                      <a:pt x="3" y="45"/>
                    </a:lnTo>
                    <a:lnTo>
                      <a:pt x="1" y="41"/>
                    </a:lnTo>
                    <a:lnTo>
                      <a:pt x="0" y="36"/>
                    </a:lnTo>
                    <a:lnTo>
                      <a:pt x="0" y="34"/>
                    </a:lnTo>
                    <a:lnTo>
                      <a:pt x="0" y="32"/>
                    </a:lnTo>
                    <a:lnTo>
                      <a:pt x="1" y="31"/>
                    </a:lnTo>
                    <a:lnTo>
                      <a:pt x="3" y="30"/>
                    </a:lnTo>
                    <a:lnTo>
                      <a:pt x="6" y="30"/>
                    </a:lnTo>
                    <a:lnTo>
                      <a:pt x="8" y="30"/>
                    </a:lnTo>
                    <a:lnTo>
                      <a:pt x="9" y="31"/>
                    </a:lnTo>
                    <a:lnTo>
                      <a:pt x="10" y="33"/>
                    </a:lnTo>
                    <a:lnTo>
                      <a:pt x="10" y="34"/>
                    </a:lnTo>
                    <a:lnTo>
                      <a:pt x="11" y="36"/>
                    </a:lnTo>
                    <a:lnTo>
                      <a:pt x="12" y="39"/>
                    </a:lnTo>
                    <a:lnTo>
                      <a:pt x="14" y="42"/>
                    </a:lnTo>
                    <a:lnTo>
                      <a:pt x="16" y="46"/>
                    </a:lnTo>
                    <a:lnTo>
                      <a:pt x="19" y="49"/>
                    </a:lnTo>
                    <a:lnTo>
                      <a:pt x="22" y="52"/>
                    </a:lnTo>
                    <a:lnTo>
                      <a:pt x="26" y="54"/>
                    </a:lnTo>
                    <a:lnTo>
                      <a:pt x="34" y="54"/>
                    </a:lnTo>
                    <a:lnTo>
                      <a:pt x="41" y="53"/>
                    </a:lnTo>
                    <a:lnTo>
                      <a:pt x="48" y="50"/>
                    </a:lnTo>
                    <a:lnTo>
                      <a:pt x="54" y="46"/>
                    </a:lnTo>
                    <a:lnTo>
                      <a:pt x="59" y="42"/>
                    </a:lnTo>
                    <a:lnTo>
                      <a:pt x="63" y="36"/>
                    </a:lnTo>
                    <a:lnTo>
                      <a:pt x="65" y="29"/>
                    </a:lnTo>
                    <a:lnTo>
                      <a:pt x="65" y="22"/>
                    </a:lnTo>
                    <a:lnTo>
                      <a:pt x="63" y="19"/>
                    </a:lnTo>
                    <a:lnTo>
                      <a:pt x="62" y="16"/>
                    </a:lnTo>
                    <a:lnTo>
                      <a:pt x="59" y="13"/>
                    </a:lnTo>
                    <a:lnTo>
                      <a:pt x="57" y="10"/>
                    </a:lnTo>
                    <a:lnTo>
                      <a:pt x="54" y="8"/>
                    </a:lnTo>
                    <a:lnTo>
                      <a:pt x="51" y="6"/>
                    </a:lnTo>
                    <a:lnTo>
                      <a:pt x="48" y="5"/>
                    </a:lnTo>
                    <a:lnTo>
                      <a:pt x="45" y="4"/>
                    </a:lnTo>
                    <a:lnTo>
                      <a:pt x="46" y="1"/>
                    </a:lnTo>
                    <a:lnTo>
                      <a:pt x="48" y="0"/>
                    </a:lnTo>
                    <a:lnTo>
                      <a:pt x="52" y="0"/>
                    </a:lnTo>
                    <a:lnTo>
                      <a:pt x="55" y="1"/>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99" name="Freeform 50"/>
              <p:cNvSpPr>
                <a:spLocks/>
              </p:cNvSpPr>
              <p:nvPr/>
            </p:nvSpPr>
            <p:spPr bwMode="auto">
              <a:xfrm>
                <a:off x="1042" y="1657"/>
                <a:ext cx="5" cy="4"/>
              </a:xfrm>
              <a:custGeom>
                <a:avLst/>
                <a:gdLst>
                  <a:gd name="T0" fmla="*/ 4 w 5"/>
                  <a:gd name="T1" fmla="*/ 1 h 4"/>
                  <a:gd name="T2" fmla="*/ 4 w 5"/>
                  <a:gd name="T3" fmla="*/ 2 h 4"/>
                  <a:gd name="T4" fmla="*/ 3 w 5"/>
                  <a:gd name="T5" fmla="*/ 3 h 4"/>
                  <a:gd name="T6" fmla="*/ 2 w 5"/>
                  <a:gd name="T7" fmla="*/ 3 h 4"/>
                  <a:gd name="T8" fmla="*/ 1 w 5"/>
                  <a:gd name="T9" fmla="*/ 3 h 4"/>
                  <a:gd name="T10" fmla="*/ 0 w 5"/>
                  <a:gd name="T11" fmla="*/ 3 h 4"/>
                  <a:gd name="T12" fmla="*/ 0 w 5"/>
                  <a:gd name="T13" fmla="*/ 2 h 4"/>
                  <a:gd name="T14" fmla="*/ 0 w 5"/>
                  <a:gd name="T15" fmla="*/ 1 h 4"/>
                  <a:gd name="T16" fmla="*/ 0 w 5"/>
                  <a:gd name="T17" fmla="*/ 0 h 4"/>
                  <a:gd name="T18" fmla="*/ 1 w 5"/>
                  <a:gd name="T19" fmla="*/ 0 h 4"/>
                  <a:gd name="T20" fmla="*/ 2 w 5"/>
                  <a:gd name="T21" fmla="*/ 0 h 4"/>
                  <a:gd name="T22" fmla="*/ 3 w 5"/>
                  <a:gd name="T23" fmla="*/ 0 h 4"/>
                  <a:gd name="T24" fmla="*/ 4 w 5"/>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4" y="1"/>
                    </a:moveTo>
                    <a:lnTo>
                      <a:pt x="4" y="2"/>
                    </a:lnTo>
                    <a:lnTo>
                      <a:pt x="3" y="3"/>
                    </a:lnTo>
                    <a:lnTo>
                      <a:pt x="2" y="3"/>
                    </a:lnTo>
                    <a:lnTo>
                      <a:pt x="1" y="3"/>
                    </a:lnTo>
                    <a:lnTo>
                      <a:pt x="0" y="3"/>
                    </a:lnTo>
                    <a:lnTo>
                      <a:pt x="0" y="2"/>
                    </a:lnTo>
                    <a:lnTo>
                      <a:pt x="0" y="1"/>
                    </a:lnTo>
                    <a:lnTo>
                      <a:pt x="0" y="0"/>
                    </a:lnTo>
                    <a:lnTo>
                      <a:pt x="1" y="0"/>
                    </a:lnTo>
                    <a:lnTo>
                      <a:pt x="2" y="0"/>
                    </a:lnTo>
                    <a:lnTo>
                      <a:pt x="3" y="0"/>
                    </a:lnTo>
                    <a:lnTo>
                      <a:pt x="4" y="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00" name="Freeform 51"/>
              <p:cNvSpPr>
                <a:spLocks/>
              </p:cNvSpPr>
              <p:nvPr/>
            </p:nvSpPr>
            <p:spPr bwMode="auto">
              <a:xfrm>
                <a:off x="1028" y="1649"/>
                <a:ext cx="6" cy="6"/>
              </a:xfrm>
              <a:custGeom>
                <a:avLst/>
                <a:gdLst>
                  <a:gd name="T0" fmla="*/ 5 w 6"/>
                  <a:gd name="T1" fmla="*/ 2 h 6"/>
                  <a:gd name="T2" fmla="*/ 5 w 6"/>
                  <a:gd name="T3" fmla="*/ 4 h 6"/>
                  <a:gd name="T4" fmla="*/ 4 w 6"/>
                  <a:gd name="T5" fmla="*/ 4 h 6"/>
                  <a:gd name="T6" fmla="*/ 3 w 6"/>
                  <a:gd name="T7" fmla="*/ 5 h 6"/>
                  <a:gd name="T8" fmla="*/ 1 w 6"/>
                  <a:gd name="T9" fmla="*/ 5 h 6"/>
                  <a:gd name="T10" fmla="*/ 1 w 6"/>
                  <a:gd name="T11" fmla="*/ 4 h 6"/>
                  <a:gd name="T12" fmla="*/ 0 w 6"/>
                  <a:gd name="T13" fmla="*/ 4 h 6"/>
                  <a:gd name="T14" fmla="*/ 0 w 6"/>
                  <a:gd name="T15" fmla="*/ 2 h 6"/>
                  <a:gd name="T16" fmla="*/ 0 w 6"/>
                  <a:gd name="T17" fmla="*/ 1 h 6"/>
                  <a:gd name="T18" fmla="*/ 1 w 6"/>
                  <a:gd name="T19" fmla="*/ 1 h 6"/>
                  <a:gd name="T20" fmla="*/ 1 w 6"/>
                  <a:gd name="T21" fmla="*/ 0 h 6"/>
                  <a:gd name="T22" fmla="*/ 3 w 6"/>
                  <a:gd name="T23" fmla="*/ 0 h 6"/>
                  <a:gd name="T24" fmla="*/ 4 w 6"/>
                  <a:gd name="T25" fmla="*/ 1 h 6"/>
                  <a:gd name="T26" fmla="*/ 5 w 6"/>
                  <a:gd name="T27" fmla="*/ 1 h 6"/>
                  <a:gd name="T28" fmla="*/ 5 w 6"/>
                  <a:gd name="T2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5" y="2"/>
                    </a:moveTo>
                    <a:lnTo>
                      <a:pt x="5" y="4"/>
                    </a:lnTo>
                    <a:lnTo>
                      <a:pt x="4" y="4"/>
                    </a:lnTo>
                    <a:lnTo>
                      <a:pt x="3" y="5"/>
                    </a:lnTo>
                    <a:lnTo>
                      <a:pt x="1" y="5"/>
                    </a:lnTo>
                    <a:lnTo>
                      <a:pt x="1" y="4"/>
                    </a:lnTo>
                    <a:lnTo>
                      <a:pt x="0" y="4"/>
                    </a:lnTo>
                    <a:lnTo>
                      <a:pt x="0" y="2"/>
                    </a:lnTo>
                    <a:lnTo>
                      <a:pt x="0" y="1"/>
                    </a:lnTo>
                    <a:lnTo>
                      <a:pt x="1" y="1"/>
                    </a:lnTo>
                    <a:lnTo>
                      <a:pt x="1" y="0"/>
                    </a:lnTo>
                    <a:lnTo>
                      <a:pt x="3" y="0"/>
                    </a:lnTo>
                    <a:lnTo>
                      <a:pt x="4" y="1"/>
                    </a:lnTo>
                    <a:lnTo>
                      <a:pt x="5" y="1"/>
                    </a:lnTo>
                    <a:lnTo>
                      <a:pt x="5" y="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01" name="Freeform 52"/>
              <p:cNvSpPr>
                <a:spLocks/>
              </p:cNvSpPr>
              <p:nvPr/>
            </p:nvSpPr>
            <p:spPr bwMode="auto">
              <a:xfrm>
                <a:off x="1014" y="1644"/>
                <a:ext cx="3" cy="3"/>
              </a:xfrm>
              <a:custGeom>
                <a:avLst/>
                <a:gdLst>
                  <a:gd name="T0" fmla="*/ 2 w 3"/>
                  <a:gd name="T1" fmla="*/ 1 h 3"/>
                  <a:gd name="T2" fmla="*/ 2 w 3"/>
                  <a:gd name="T3" fmla="*/ 2 h 3"/>
                  <a:gd name="T4" fmla="*/ 1 w 3"/>
                  <a:gd name="T5" fmla="*/ 2 h 3"/>
                  <a:gd name="T6" fmla="*/ 0 w 3"/>
                  <a:gd name="T7" fmla="*/ 2 h 3"/>
                  <a:gd name="T8" fmla="*/ 0 w 3"/>
                  <a:gd name="T9" fmla="*/ 1 h 3"/>
                  <a:gd name="T10" fmla="*/ 0 w 3"/>
                  <a:gd name="T11" fmla="*/ 0 h 3"/>
                  <a:gd name="T12" fmla="*/ 1 w 3"/>
                  <a:gd name="T13" fmla="*/ 0 h 3"/>
                  <a:gd name="T14" fmla="*/ 2 w 3"/>
                  <a:gd name="T15" fmla="*/ 0 h 3"/>
                  <a:gd name="T16" fmla="*/ 2 w 3"/>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2" y="1"/>
                    </a:moveTo>
                    <a:lnTo>
                      <a:pt x="2" y="2"/>
                    </a:lnTo>
                    <a:lnTo>
                      <a:pt x="1" y="2"/>
                    </a:lnTo>
                    <a:lnTo>
                      <a:pt x="0" y="2"/>
                    </a:lnTo>
                    <a:lnTo>
                      <a:pt x="0" y="1"/>
                    </a:lnTo>
                    <a:lnTo>
                      <a:pt x="0" y="0"/>
                    </a:lnTo>
                    <a:lnTo>
                      <a:pt x="1" y="0"/>
                    </a:lnTo>
                    <a:lnTo>
                      <a:pt x="2" y="0"/>
                    </a:lnTo>
                    <a:lnTo>
                      <a:pt x="2" y="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02" name="Freeform 53"/>
              <p:cNvSpPr>
                <a:spLocks/>
              </p:cNvSpPr>
              <p:nvPr/>
            </p:nvSpPr>
            <p:spPr bwMode="auto">
              <a:xfrm>
                <a:off x="1021" y="1661"/>
                <a:ext cx="3" cy="4"/>
              </a:xfrm>
              <a:custGeom>
                <a:avLst/>
                <a:gdLst>
                  <a:gd name="T0" fmla="*/ 2 w 3"/>
                  <a:gd name="T1" fmla="*/ 2 h 4"/>
                  <a:gd name="T2" fmla="*/ 1 w 3"/>
                  <a:gd name="T3" fmla="*/ 3 h 4"/>
                  <a:gd name="T4" fmla="*/ 0 w 3"/>
                  <a:gd name="T5" fmla="*/ 3 h 4"/>
                  <a:gd name="T6" fmla="*/ 0 w 3"/>
                  <a:gd name="T7" fmla="*/ 2 h 4"/>
                  <a:gd name="T8" fmla="*/ 0 w 3"/>
                  <a:gd name="T9" fmla="*/ 1 h 4"/>
                  <a:gd name="T10" fmla="*/ 0 w 3"/>
                  <a:gd name="T11" fmla="*/ 0 h 4"/>
                  <a:gd name="T12" fmla="*/ 1 w 3"/>
                  <a:gd name="T13" fmla="*/ 0 h 4"/>
                  <a:gd name="T14" fmla="*/ 1 w 3"/>
                  <a:gd name="T15" fmla="*/ 1 h 4"/>
                  <a:gd name="T16" fmla="*/ 2 w 3"/>
                  <a:gd name="T17" fmla="*/ 1 h 4"/>
                  <a:gd name="T18" fmla="*/ 2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2"/>
                    </a:moveTo>
                    <a:lnTo>
                      <a:pt x="1" y="3"/>
                    </a:lnTo>
                    <a:lnTo>
                      <a:pt x="0" y="3"/>
                    </a:lnTo>
                    <a:lnTo>
                      <a:pt x="0" y="2"/>
                    </a:lnTo>
                    <a:lnTo>
                      <a:pt x="0" y="1"/>
                    </a:lnTo>
                    <a:lnTo>
                      <a:pt x="0" y="0"/>
                    </a:lnTo>
                    <a:lnTo>
                      <a:pt x="1" y="0"/>
                    </a:lnTo>
                    <a:lnTo>
                      <a:pt x="1" y="1"/>
                    </a:lnTo>
                    <a:lnTo>
                      <a:pt x="2" y="1"/>
                    </a:lnTo>
                    <a:lnTo>
                      <a:pt x="2" y="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03" name="Freeform 54"/>
              <p:cNvSpPr>
                <a:spLocks/>
              </p:cNvSpPr>
              <p:nvPr/>
            </p:nvSpPr>
            <p:spPr bwMode="auto">
              <a:xfrm>
                <a:off x="1034" y="1668"/>
                <a:ext cx="3" cy="4"/>
              </a:xfrm>
              <a:custGeom>
                <a:avLst/>
                <a:gdLst>
                  <a:gd name="T0" fmla="*/ 2 w 3"/>
                  <a:gd name="T1" fmla="*/ 2 h 4"/>
                  <a:gd name="T2" fmla="*/ 1 w 3"/>
                  <a:gd name="T3" fmla="*/ 3 h 4"/>
                  <a:gd name="T4" fmla="*/ 0 w 3"/>
                  <a:gd name="T5" fmla="*/ 3 h 4"/>
                  <a:gd name="T6" fmla="*/ 0 w 3"/>
                  <a:gd name="T7" fmla="*/ 2 h 4"/>
                  <a:gd name="T8" fmla="*/ 0 w 3"/>
                  <a:gd name="T9" fmla="*/ 1 h 4"/>
                  <a:gd name="T10" fmla="*/ 0 w 3"/>
                  <a:gd name="T11" fmla="*/ 0 h 4"/>
                  <a:gd name="T12" fmla="*/ 1 w 3"/>
                  <a:gd name="T13" fmla="*/ 0 h 4"/>
                  <a:gd name="T14" fmla="*/ 1 w 3"/>
                  <a:gd name="T15" fmla="*/ 1 h 4"/>
                  <a:gd name="T16" fmla="*/ 2 w 3"/>
                  <a:gd name="T17" fmla="*/ 1 h 4"/>
                  <a:gd name="T18" fmla="*/ 2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2"/>
                    </a:moveTo>
                    <a:lnTo>
                      <a:pt x="1" y="3"/>
                    </a:lnTo>
                    <a:lnTo>
                      <a:pt x="0" y="3"/>
                    </a:lnTo>
                    <a:lnTo>
                      <a:pt x="0" y="2"/>
                    </a:lnTo>
                    <a:lnTo>
                      <a:pt x="0" y="1"/>
                    </a:lnTo>
                    <a:lnTo>
                      <a:pt x="0" y="0"/>
                    </a:lnTo>
                    <a:lnTo>
                      <a:pt x="1" y="0"/>
                    </a:lnTo>
                    <a:lnTo>
                      <a:pt x="1" y="1"/>
                    </a:lnTo>
                    <a:lnTo>
                      <a:pt x="2" y="1"/>
                    </a:lnTo>
                    <a:lnTo>
                      <a:pt x="2" y="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04" name="Freeform 55"/>
              <p:cNvSpPr>
                <a:spLocks/>
              </p:cNvSpPr>
              <p:nvPr/>
            </p:nvSpPr>
            <p:spPr bwMode="auto">
              <a:xfrm>
                <a:off x="1006" y="1655"/>
                <a:ext cx="6" cy="6"/>
              </a:xfrm>
              <a:custGeom>
                <a:avLst/>
                <a:gdLst>
                  <a:gd name="T0" fmla="*/ 5 w 6"/>
                  <a:gd name="T1" fmla="*/ 2 h 6"/>
                  <a:gd name="T2" fmla="*/ 5 w 6"/>
                  <a:gd name="T3" fmla="*/ 4 h 6"/>
                  <a:gd name="T4" fmla="*/ 4 w 6"/>
                  <a:gd name="T5" fmla="*/ 4 h 6"/>
                  <a:gd name="T6" fmla="*/ 3 w 6"/>
                  <a:gd name="T7" fmla="*/ 5 h 6"/>
                  <a:gd name="T8" fmla="*/ 2 w 6"/>
                  <a:gd name="T9" fmla="*/ 5 h 6"/>
                  <a:gd name="T10" fmla="*/ 1 w 6"/>
                  <a:gd name="T11" fmla="*/ 5 h 6"/>
                  <a:gd name="T12" fmla="*/ 1 w 6"/>
                  <a:gd name="T13" fmla="*/ 4 h 6"/>
                  <a:gd name="T14" fmla="*/ 0 w 6"/>
                  <a:gd name="T15" fmla="*/ 4 h 6"/>
                  <a:gd name="T16" fmla="*/ 0 w 6"/>
                  <a:gd name="T17" fmla="*/ 2 h 6"/>
                  <a:gd name="T18" fmla="*/ 0 w 6"/>
                  <a:gd name="T19" fmla="*/ 1 h 6"/>
                  <a:gd name="T20" fmla="*/ 1 w 6"/>
                  <a:gd name="T21" fmla="*/ 1 h 6"/>
                  <a:gd name="T22" fmla="*/ 1 w 6"/>
                  <a:gd name="T23" fmla="*/ 0 h 6"/>
                  <a:gd name="T24" fmla="*/ 2 w 6"/>
                  <a:gd name="T25" fmla="*/ 0 h 6"/>
                  <a:gd name="T26" fmla="*/ 3 w 6"/>
                  <a:gd name="T27" fmla="*/ 0 h 6"/>
                  <a:gd name="T28" fmla="*/ 4 w 6"/>
                  <a:gd name="T29" fmla="*/ 1 h 6"/>
                  <a:gd name="T30" fmla="*/ 5 w 6"/>
                  <a:gd name="T31" fmla="*/ 1 h 6"/>
                  <a:gd name="T32" fmla="*/ 5 w 6"/>
                  <a:gd name="T3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5" y="2"/>
                    </a:moveTo>
                    <a:lnTo>
                      <a:pt x="5" y="4"/>
                    </a:lnTo>
                    <a:lnTo>
                      <a:pt x="4" y="4"/>
                    </a:lnTo>
                    <a:lnTo>
                      <a:pt x="3" y="5"/>
                    </a:lnTo>
                    <a:lnTo>
                      <a:pt x="2" y="5"/>
                    </a:lnTo>
                    <a:lnTo>
                      <a:pt x="1" y="5"/>
                    </a:lnTo>
                    <a:lnTo>
                      <a:pt x="1" y="4"/>
                    </a:lnTo>
                    <a:lnTo>
                      <a:pt x="0" y="4"/>
                    </a:lnTo>
                    <a:lnTo>
                      <a:pt x="0" y="2"/>
                    </a:lnTo>
                    <a:lnTo>
                      <a:pt x="0" y="1"/>
                    </a:lnTo>
                    <a:lnTo>
                      <a:pt x="1" y="1"/>
                    </a:lnTo>
                    <a:lnTo>
                      <a:pt x="1" y="0"/>
                    </a:lnTo>
                    <a:lnTo>
                      <a:pt x="2" y="0"/>
                    </a:lnTo>
                    <a:lnTo>
                      <a:pt x="3" y="0"/>
                    </a:lnTo>
                    <a:lnTo>
                      <a:pt x="4" y="1"/>
                    </a:lnTo>
                    <a:lnTo>
                      <a:pt x="5" y="1"/>
                    </a:lnTo>
                    <a:lnTo>
                      <a:pt x="5" y="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05" name="Freeform 56"/>
              <p:cNvSpPr>
                <a:spLocks/>
              </p:cNvSpPr>
              <p:nvPr/>
            </p:nvSpPr>
            <p:spPr bwMode="auto">
              <a:xfrm>
                <a:off x="1123" y="1497"/>
                <a:ext cx="4" cy="4"/>
              </a:xfrm>
              <a:custGeom>
                <a:avLst/>
                <a:gdLst>
                  <a:gd name="T0" fmla="*/ 3 w 4"/>
                  <a:gd name="T1" fmla="*/ 2 h 4"/>
                  <a:gd name="T2" fmla="*/ 3 w 4"/>
                  <a:gd name="T3" fmla="*/ 3 h 4"/>
                  <a:gd name="T4" fmla="*/ 2 w 4"/>
                  <a:gd name="T5" fmla="*/ 3 h 4"/>
                  <a:gd name="T6" fmla="*/ 1 w 4"/>
                  <a:gd name="T7" fmla="*/ 3 h 4"/>
                  <a:gd name="T8" fmla="*/ 0 w 4"/>
                  <a:gd name="T9" fmla="*/ 3 h 4"/>
                  <a:gd name="T10" fmla="*/ 0 w 4"/>
                  <a:gd name="T11" fmla="*/ 2 h 4"/>
                  <a:gd name="T12" fmla="*/ 0 w 4"/>
                  <a:gd name="T13" fmla="*/ 1 h 4"/>
                  <a:gd name="T14" fmla="*/ 0 w 4"/>
                  <a:gd name="T15" fmla="*/ 0 h 4"/>
                  <a:gd name="T16" fmla="*/ 1 w 4"/>
                  <a:gd name="T17" fmla="*/ 0 h 4"/>
                  <a:gd name="T18" fmla="*/ 2 w 4"/>
                  <a:gd name="T19" fmla="*/ 0 h 4"/>
                  <a:gd name="T20" fmla="*/ 3 w 4"/>
                  <a:gd name="T21" fmla="*/ 0 h 4"/>
                  <a:gd name="T22" fmla="*/ 3 w 4"/>
                  <a:gd name="T23" fmla="*/ 1 h 4"/>
                  <a:gd name="T24" fmla="*/ 3 w 4"/>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3" y="2"/>
                    </a:moveTo>
                    <a:lnTo>
                      <a:pt x="3" y="3"/>
                    </a:lnTo>
                    <a:lnTo>
                      <a:pt x="2" y="3"/>
                    </a:lnTo>
                    <a:lnTo>
                      <a:pt x="1" y="3"/>
                    </a:lnTo>
                    <a:lnTo>
                      <a:pt x="0" y="3"/>
                    </a:lnTo>
                    <a:lnTo>
                      <a:pt x="0" y="2"/>
                    </a:lnTo>
                    <a:lnTo>
                      <a:pt x="0" y="1"/>
                    </a:lnTo>
                    <a:lnTo>
                      <a:pt x="0" y="0"/>
                    </a:lnTo>
                    <a:lnTo>
                      <a:pt x="1" y="0"/>
                    </a:lnTo>
                    <a:lnTo>
                      <a:pt x="2" y="0"/>
                    </a:lnTo>
                    <a:lnTo>
                      <a:pt x="3" y="0"/>
                    </a:lnTo>
                    <a:lnTo>
                      <a:pt x="3" y="1"/>
                    </a:lnTo>
                    <a:lnTo>
                      <a:pt x="3" y="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06" name="Freeform 57"/>
              <p:cNvSpPr>
                <a:spLocks/>
              </p:cNvSpPr>
              <p:nvPr/>
            </p:nvSpPr>
            <p:spPr bwMode="auto">
              <a:xfrm>
                <a:off x="1108" y="1494"/>
                <a:ext cx="5" cy="4"/>
              </a:xfrm>
              <a:custGeom>
                <a:avLst/>
                <a:gdLst>
                  <a:gd name="T0" fmla="*/ 4 w 5"/>
                  <a:gd name="T1" fmla="*/ 1 h 4"/>
                  <a:gd name="T2" fmla="*/ 4 w 5"/>
                  <a:gd name="T3" fmla="*/ 2 h 4"/>
                  <a:gd name="T4" fmla="*/ 3 w 5"/>
                  <a:gd name="T5" fmla="*/ 3 h 4"/>
                  <a:gd name="T6" fmla="*/ 2 w 5"/>
                  <a:gd name="T7" fmla="*/ 3 h 4"/>
                  <a:gd name="T8" fmla="*/ 1 w 5"/>
                  <a:gd name="T9" fmla="*/ 3 h 4"/>
                  <a:gd name="T10" fmla="*/ 0 w 5"/>
                  <a:gd name="T11" fmla="*/ 2 h 4"/>
                  <a:gd name="T12" fmla="*/ 0 w 5"/>
                  <a:gd name="T13" fmla="*/ 1 h 4"/>
                  <a:gd name="T14" fmla="*/ 1 w 5"/>
                  <a:gd name="T15" fmla="*/ 0 h 4"/>
                  <a:gd name="T16" fmla="*/ 2 w 5"/>
                  <a:gd name="T17" fmla="*/ 0 h 4"/>
                  <a:gd name="T18" fmla="*/ 3 w 5"/>
                  <a:gd name="T19" fmla="*/ 0 h 4"/>
                  <a:gd name="T20" fmla="*/ 4 w 5"/>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4" y="1"/>
                    </a:moveTo>
                    <a:lnTo>
                      <a:pt x="4" y="2"/>
                    </a:lnTo>
                    <a:lnTo>
                      <a:pt x="3" y="3"/>
                    </a:lnTo>
                    <a:lnTo>
                      <a:pt x="2" y="3"/>
                    </a:lnTo>
                    <a:lnTo>
                      <a:pt x="1" y="3"/>
                    </a:lnTo>
                    <a:lnTo>
                      <a:pt x="0" y="2"/>
                    </a:lnTo>
                    <a:lnTo>
                      <a:pt x="0" y="1"/>
                    </a:lnTo>
                    <a:lnTo>
                      <a:pt x="1" y="0"/>
                    </a:lnTo>
                    <a:lnTo>
                      <a:pt x="2" y="0"/>
                    </a:lnTo>
                    <a:lnTo>
                      <a:pt x="3" y="0"/>
                    </a:lnTo>
                    <a:lnTo>
                      <a:pt x="4" y="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07" name="Freeform 58"/>
              <p:cNvSpPr>
                <a:spLocks/>
              </p:cNvSpPr>
              <p:nvPr/>
            </p:nvSpPr>
            <p:spPr bwMode="auto">
              <a:xfrm>
                <a:off x="1096" y="1490"/>
                <a:ext cx="4" cy="3"/>
              </a:xfrm>
              <a:custGeom>
                <a:avLst/>
                <a:gdLst>
                  <a:gd name="T0" fmla="*/ 3 w 4"/>
                  <a:gd name="T1" fmla="*/ 1 h 3"/>
                  <a:gd name="T2" fmla="*/ 2 w 4"/>
                  <a:gd name="T3" fmla="*/ 1 h 3"/>
                  <a:gd name="T4" fmla="*/ 2 w 4"/>
                  <a:gd name="T5" fmla="*/ 2 h 3"/>
                  <a:gd name="T6" fmla="*/ 1 w 4"/>
                  <a:gd name="T7" fmla="*/ 2 h 3"/>
                  <a:gd name="T8" fmla="*/ 1 w 4"/>
                  <a:gd name="T9" fmla="*/ 1 h 3"/>
                  <a:gd name="T10" fmla="*/ 0 w 4"/>
                  <a:gd name="T11" fmla="*/ 1 h 3"/>
                  <a:gd name="T12" fmla="*/ 0 w 4"/>
                  <a:gd name="T13" fmla="*/ 0 h 3"/>
                  <a:gd name="T14" fmla="*/ 1 w 4"/>
                  <a:gd name="T15" fmla="*/ 0 h 3"/>
                  <a:gd name="T16" fmla="*/ 2 w 4"/>
                  <a:gd name="T17" fmla="*/ 0 h 3"/>
                  <a:gd name="T18" fmla="*/ 3 w 4"/>
                  <a:gd name="T19" fmla="*/ 0 h 3"/>
                  <a:gd name="T20" fmla="*/ 3 w 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1"/>
                    </a:moveTo>
                    <a:lnTo>
                      <a:pt x="2" y="1"/>
                    </a:lnTo>
                    <a:lnTo>
                      <a:pt x="2" y="2"/>
                    </a:lnTo>
                    <a:lnTo>
                      <a:pt x="1" y="2"/>
                    </a:lnTo>
                    <a:lnTo>
                      <a:pt x="1" y="1"/>
                    </a:lnTo>
                    <a:lnTo>
                      <a:pt x="0" y="1"/>
                    </a:lnTo>
                    <a:lnTo>
                      <a:pt x="0" y="0"/>
                    </a:lnTo>
                    <a:lnTo>
                      <a:pt x="1" y="0"/>
                    </a:lnTo>
                    <a:lnTo>
                      <a:pt x="2" y="0"/>
                    </a:lnTo>
                    <a:lnTo>
                      <a:pt x="3" y="0"/>
                    </a:lnTo>
                    <a:lnTo>
                      <a:pt x="3" y="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08" name="Freeform 59"/>
              <p:cNvSpPr>
                <a:spLocks/>
              </p:cNvSpPr>
              <p:nvPr/>
            </p:nvSpPr>
            <p:spPr bwMode="auto">
              <a:xfrm>
                <a:off x="1119" y="1511"/>
                <a:ext cx="3" cy="3"/>
              </a:xfrm>
              <a:custGeom>
                <a:avLst/>
                <a:gdLst>
                  <a:gd name="T0" fmla="*/ 2 w 3"/>
                  <a:gd name="T1" fmla="*/ 1 h 3"/>
                  <a:gd name="T2" fmla="*/ 2 w 3"/>
                  <a:gd name="T3" fmla="*/ 2 h 3"/>
                  <a:gd name="T4" fmla="*/ 1 w 3"/>
                  <a:gd name="T5" fmla="*/ 2 h 3"/>
                  <a:gd name="T6" fmla="*/ 0 w 3"/>
                  <a:gd name="T7" fmla="*/ 2 h 3"/>
                  <a:gd name="T8" fmla="*/ 0 w 3"/>
                  <a:gd name="T9" fmla="*/ 1 h 3"/>
                  <a:gd name="T10" fmla="*/ 0 w 3"/>
                  <a:gd name="T11" fmla="*/ 0 h 3"/>
                  <a:gd name="T12" fmla="*/ 1 w 3"/>
                  <a:gd name="T13" fmla="*/ 0 h 3"/>
                  <a:gd name="T14" fmla="*/ 2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1"/>
                    </a:moveTo>
                    <a:lnTo>
                      <a:pt x="2" y="2"/>
                    </a:lnTo>
                    <a:lnTo>
                      <a:pt x="1" y="2"/>
                    </a:lnTo>
                    <a:lnTo>
                      <a:pt x="0" y="2"/>
                    </a:lnTo>
                    <a:lnTo>
                      <a:pt x="0" y="1"/>
                    </a:lnTo>
                    <a:lnTo>
                      <a:pt x="0" y="0"/>
                    </a:lnTo>
                    <a:lnTo>
                      <a:pt x="1" y="0"/>
                    </a:lnTo>
                    <a:lnTo>
                      <a:pt x="2" y="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09" name="Freeform 60"/>
              <p:cNvSpPr>
                <a:spLocks/>
              </p:cNvSpPr>
              <p:nvPr/>
            </p:nvSpPr>
            <p:spPr bwMode="auto">
              <a:xfrm>
                <a:off x="1090" y="1498"/>
                <a:ext cx="6" cy="5"/>
              </a:xfrm>
              <a:custGeom>
                <a:avLst/>
                <a:gdLst>
                  <a:gd name="T0" fmla="*/ 5 w 6"/>
                  <a:gd name="T1" fmla="*/ 2 h 5"/>
                  <a:gd name="T2" fmla="*/ 5 w 6"/>
                  <a:gd name="T3" fmla="*/ 3 h 5"/>
                  <a:gd name="T4" fmla="*/ 4 w 6"/>
                  <a:gd name="T5" fmla="*/ 3 h 5"/>
                  <a:gd name="T6" fmla="*/ 4 w 6"/>
                  <a:gd name="T7" fmla="*/ 4 h 5"/>
                  <a:gd name="T8" fmla="*/ 2 w 6"/>
                  <a:gd name="T9" fmla="*/ 4 h 5"/>
                  <a:gd name="T10" fmla="*/ 1 w 6"/>
                  <a:gd name="T11" fmla="*/ 4 h 5"/>
                  <a:gd name="T12" fmla="*/ 0 w 6"/>
                  <a:gd name="T13" fmla="*/ 3 h 5"/>
                  <a:gd name="T14" fmla="*/ 0 w 6"/>
                  <a:gd name="T15" fmla="*/ 2 h 5"/>
                  <a:gd name="T16" fmla="*/ 0 w 6"/>
                  <a:gd name="T17" fmla="*/ 1 h 5"/>
                  <a:gd name="T18" fmla="*/ 1 w 6"/>
                  <a:gd name="T19" fmla="*/ 0 h 5"/>
                  <a:gd name="T20" fmla="*/ 2 w 6"/>
                  <a:gd name="T21" fmla="*/ 0 h 5"/>
                  <a:gd name="T22" fmla="*/ 4 w 6"/>
                  <a:gd name="T23" fmla="*/ 0 h 5"/>
                  <a:gd name="T24" fmla="*/ 4 w 6"/>
                  <a:gd name="T25" fmla="*/ 1 h 5"/>
                  <a:gd name="T26" fmla="*/ 5 w 6"/>
                  <a:gd name="T27" fmla="*/ 1 h 5"/>
                  <a:gd name="T28" fmla="*/ 5 w 6"/>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5" y="2"/>
                    </a:moveTo>
                    <a:lnTo>
                      <a:pt x="5" y="3"/>
                    </a:lnTo>
                    <a:lnTo>
                      <a:pt x="4" y="3"/>
                    </a:lnTo>
                    <a:lnTo>
                      <a:pt x="4" y="4"/>
                    </a:lnTo>
                    <a:lnTo>
                      <a:pt x="2" y="4"/>
                    </a:lnTo>
                    <a:lnTo>
                      <a:pt x="1" y="4"/>
                    </a:lnTo>
                    <a:lnTo>
                      <a:pt x="0" y="3"/>
                    </a:lnTo>
                    <a:lnTo>
                      <a:pt x="0" y="2"/>
                    </a:lnTo>
                    <a:lnTo>
                      <a:pt x="0" y="1"/>
                    </a:lnTo>
                    <a:lnTo>
                      <a:pt x="1" y="0"/>
                    </a:lnTo>
                    <a:lnTo>
                      <a:pt x="2" y="0"/>
                    </a:lnTo>
                    <a:lnTo>
                      <a:pt x="4" y="0"/>
                    </a:lnTo>
                    <a:lnTo>
                      <a:pt x="4" y="1"/>
                    </a:lnTo>
                    <a:lnTo>
                      <a:pt x="5" y="1"/>
                    </a:lnTo>
                    <a:lnTo>
                      <a:pt x="5" y="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10" name="Freeform 61"/>
              <p:cNvSpPr>
                <a:spLocks/>
              </p:cNvSpPr>
              <p:nvPr/>
            </p:nvSpPr>
            <p:spPr bwMode="auto">
              <a:xfrm>
                <a:off x="1105" y="1504"/>
                <a:ext cx="5" cy="4"/>
              </a:xfrm>
              <a:custGeom>
                <a:avLst/>
                <a:gdLst>
                  <a:gd name="T0" fmla="*/ 4 w 5"/>
                  <a:gd name="T1" fmla="*/ 1 h 4"/>
                  <a:gd name="T2" fmla="*/ 4 w 5"/>
                  <a:gd name="T3" fmla="*/ 2 h 4"/>
                  <a:gd name="T4" fmla="*/ 3 w 5"/>
                  <a:gd name="T5" fmla="*/ 2 h 4"/>
                  <a:gd name="T6" fmla="*/ 2 w 5"/>
                  <a:gd name="T7" fmla="*/ 3 h 4"/>
                  <a:gd name="T8" fmla="*/ 1 w 5"/>
                  <a:gd name="T9" fmla="*/ 2 h 4"/>
                  <a:gd name="T10" fmla="*/ 0 w 5"/>
                  <a:gd name="T11" fmla="*/ 2 h 4"/>
                  <a:gd name="T12" fmla="*/ 0 w 5"/>
                  <a:gd name="T13" fmla="*/ 1 h 4"/>
                  <a:gd name="T14" fmla="*/ 1 w 5"/>
                  <a:gd name="T15" fmla="*/ 0 h 4"/>
                  <a:gd name="T16" fmla="*/ 2 w 5"/>
                  <a:gd name="T17" fmla="*/ 0 h 4"/>
                  <a:gd name="T18" fmla="*/ 3 w 5"/>
                  <a:gd name="T19" fmla="*/ 0 h 4"/>
                  <a:gd name="T20" fmla="*/ 4 w 5"/>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4" y="1"/>
                    </a:moveTo>
                    <a:lnTo>
                      <a:pt x="4" y="2"/>
                    </a:lnTo>
                    <a:lnTo>
                      <a:pt x="3" y="2"/>
                    </a:lnTo>
                    <a:lnTo>
                      <a:pt x="2" y="3"/>
                    </a:lnTo>
                    <a:lnTo>
                      <a:pt x="1" y="2"/>
                    </a:lnTo>
                    <a:lnTo>
                      <a:pt x="0" y="2"/>
                    </a:lnTo>
                    <a:lnTo>
                      <a:pt x="0" y="1"/>
                    </a:lnTo>
                    <a:lnTo>
                      <a:pt x="1" y="0"/>
                    </a:lnTo>
                    <a:lnTo>
                      <a:pt x="2" y="0"/>
                    </a:lnTo>
                    <a:lnTo>
                      <a:pt x="3" y="0"/>
                    </a:lnTo>
                    <a:lnTo>
                      <a:pt x="4" y="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11" name="Freeform 62"/>
              <p:cNvSpPr>
                <a:spLocks/>
              </p:cNvSpPr>
              <p:nvPr/>
            </p:nvSpPr>
            <p:spPr bwMode="auto">
              <a:xfrm>
                <a:off x="1097" y="1559"/>
                <a:ext cx="21" cy="20"/>
              </a:xfrm>
              <a:custGeom>
                <a:avLst/>
                <a:gdLst>
                  <a:gd name="T0" fmla="*/ 18 w 21"/>
                  <a:gd name="T1" fmla="*/ 16 h 20"/>
                  <a:gd name="T2" fmla="*/ 16 w 21"/>
                  <a:gd name="T3" fmla="*/ 18 h 20"/>
                  <a:gd name="T4" fmla="*/ 13 w 21"/>
                  <a:gd name="T5" fmla="*/ 19 h 20"/>
                  <a:gd name="T6" fmla="*/ 11 w 21"/>
                  <a:gd name="T7" fmla="*/ 19 h 20"/>
                  <a:gd name="T8" fmla="*/ 10 w 21"/>
                  <a:gd name="T9" fmla="*/ 19 h 20"/>
                  <a:gd name="T10" fmla="*/ 8 w 21"/>
                  <a:gd name="T11" fmla="*/ 18 h 20"/>
                  <a:gd name="T12" fmla="*/ 7 w 21"/>
                  <a:gd name="T13" fmla="*/ 17 h 20"/>
                  <a:gd name="T14" fmla="*/ 4 w 21"/>
                  <a:gd name="T15" fmla="*/ 16 h 20"/>
                  <a:gd name="T16" fmla="*/ 3 w 21"/>
                  <a:gd name="T17" fmla="*/ 15 h 20"/>
                  <a:gd name="T18" fmla="*/ 1 w 21"/>
                  <a:gd name="T19" fmla="*/ 14 h 20"/>
                  <a:gd name="T20" fmla="*/ 0 w 21"/>
                  <a:gd name="T21" fmla="*/ 13 h 20"/>
                  <a:gd name="T22" fmla="*/ 1 w 21"/>
                  <a:gd name="T23" fmla="*/ 11 h 20"/>
                  <a:gd name="T24" fmla="*/ 4 w 21"/>
                  <a:gd name="T25" fmla="*/ 9 h 20"/>
                  <a:gd name="T26" fmla="*/ 8 w 21"/>
                  <a:gd name="T27" fmla="*/ 10 h 20"/>
                  <a:gd name="T28" fmla="*/ 10 w 21"/>
                  <a:gd name="T29" fmla="*/ 12 h 20"/>
                  <a:gd name="T30" fmla="*/ 12 w 21"/>
                  <a:gd name="T31" fmla="*/ 13 h 20"/>
                  <a:gd name="T32" fmla="*/ 12 w 21"/>
                  <a:gd name="T33" fmla="*/ 11 h 20"/>
                  <a:gd name="T34" fmla="*/ 14 w 21"/>
                  <a:gd name="T35" fmla="*/ 6 h 20"/>
                  <a:gd name="T36" fmla="*/ 16 w 21"/>
                  <a:gd name="T37" fmla="*/ 2 h 20"/>
                  <a:gd name="T38" fmla="*/ 20 w 21"/>
                  <a:gd name="T39" fmla="*/ 0 h 20"/>
                  <a:gd name="T40" fmla="*/ 20 w 21"/>
                  <a:gd name="T41" fmla="*/ 5 h 20"/>
                  <a:gd name="T42" fmla="*/ 19 w 21"/>
                  <a:gd name="T43" fmla="*/ 10 h 20"/>
                  <a:gd name="T44" fmla="*/ 18 w 21"/>
                  <a:gd name="T45" fmla="*/ 15 h 20"/>
                  <a:gd name="T46" fmla="*/ 18 w 21"/>
                  <a:gd name="T4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20">
                    <a:moveTo>
                      <a:pt x="18" y="16"/>
                    </a:moveTo>
                    <a:lnTo>
                      <a:pt x="16" y="18"/>
                    </a:lnTo>
                    <a:lnTo>
                      <a:pt x="13" y="19"/>
                    </a:lnTo>
                    <a:lnTo>
                      <a:pt x="11" y="19"/>
                    </a:lnTo>
                    <a:lnTo>
                      <a:pt x="10" y="19"/>
                    </a:lnTo>
                    <a:lnTo>
                      <a:pt x="8" y="18"/>
                    </a:lnTo>
                    <a:lnTo>
                      <a:pt x="7" y="17"/>
                    </a:lnTo>
                    <a:lnTo>
                      <a:pt x="4" y="16"/>
                    </a:lnTo>
                    <a:lnTo>
                      <a:pt x="3" y="15"/>
                    </a:lnTo>
                    <a:lnTo>
                      <a:pt x="1" y="14"/>
                    </a:lnTo>
                    <a:lnTo>
                      <a:pt x="0" y="13"/>
                    </a:lnTo>
                    <a:lnTo>
                      <a:pt x="1" y="11"/>
                    </a:lnTo>
                    <a:lnTo>
                      <a:pt x="4" y="9"/>
                    </a:lnTo>
                    <a:lnTo>
                      <a:pt x="8" y="10"/>
                    </a:lnTo>
                    <a:lnTo>
                      <a:pt x="10" y="12"/>
                    </a:lnTo>
                    <a:lnTo>
                      <a:pt x="12" y="13"/>
                    </a:lnTo>
                    <a:lnTo>
                      <a:pt x="12" y="11"/>
                    </a:lnTo>
                    <a:lnTo>
                      <a:pt x="14" y="6"/>
                    </a:lnTo>
                    <a:lnTo>
                      <a:pt x="16" y="2"/>
                    </a:lnTo>
                    <a:lnTo>
                      <a:pt x="20" y="0"/>
                    </a:lnTo>
                    <a:lnTo>
                      <a:pt x="20" y="5"/>
                    </a:lnTo>
                    <a:lnTo>
                      <a:pt x="19" y="10"/>
                    </a:lnTo>
                    <a:lnTo>
                      <a:pt x="18" y="15"/>
                    </a:lnTo>
                    <a:lnTo>
                      <a:pt x="18" y="1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12" name="Freeform 63"/>
              <p:cNvSpPr>
                <a:spLocks/>
              </p:cNvSpPr>
              <p:nvPr/>
            </p:nvSpPr>
            <p:spPr bwMode="auto">
              <a:xfrm>
                <a:off x="1079" y="1554"/>
                <a:ext cx="19" cy="17"/>
              </a:xfrm>
              <a:custGeom>
                <a:avLst/>
                <a:gdLst>
                  <a:gd name="T0" fmla="*/ 12 w 19"/>
                  <a:gd name="T1" fmla="*/ 16 h 17"/>
                  <a:gd name="T2" fmla="*/ 10 w 19"/>
                  <a:gd name="T3" fmla="*/ 16 h 17"/>
                  <a:gd name="T4" fmla="*/ 8 w 19"/>
                  <a:gd name="T5" fmla="*/ 16 h 17"/>
                  <a:gd name="T6" fmla="*/ 6 w 19"/>
                  <a:gd name="T7" fmla="*/ 15 h 17"/>
                  <a:gd name="T8" fmla="*/ 3 w 19"/>
                  <a:gd name="T9" fmla="*/ 15 h 17"/>
                  <a:gd name="T10" fmla="*/ 1 w 19"/>
                  <a:gd name="T11" fmla="*/ 14 h 17"/>
                  <a:gd name="T12" fmla="*/ 0 w 19"/>
                  <a:gd name="T13" fmla="*/ 13 h 17"/>
                  <a:gd name="T14" fmla="*/ 0 w 19"/>
                  <a:gd name="T15" fmla="*/ 12 h 17"/>
                  <a:gd name="T16" fmla="*/ 1 w 19"/>
                  <a:gd name="T17" fmla="*/ 10 h 17"/>
                  <a:gd name="T18" fmla="*/ 4 w 19"/>
                  <a:gd name="T19" fmla="*/ 9 h 17"/>
                  <a:gd name="T20" fmla="*/ 7 w 19"/>
                  <a:gd name="T21" fmla="*/ 9 h 17"/>
                  <a:gd name="T22" fmla="*/ 10 w 19"/>
                  <a:gd name="T23" fmla="*/ 10 h 17"/>
                  <a:gd name="T24" fmla="*/ 11 w 19"/>
                  <a:gd name="T25" fmla="*/ 11 h 17"/>
                  <a:gd name="T26" fmla="*/ 13 w 19"/>
                  <a:gd name="T27" fmla="*/ 8 h 17"/>
                  <a:gd name="T28" fmla="*/ 13 w 19"/>
                  <a:gd name="T29" fmla="*/ 3 h 17"/>
                  <a:gd name="T30" fmla="*/ 14 w 19"/>
                  <a:gd name="T31" fmla="*/ 0 h 17"/>
                  <a:gd name="T32" fmla="*/ 18 w 19"/>
                  <a:gd name="T33" fmla="*/ 0 h 17"/>
                  <a:gd name="T34" fmla="*/ 18 w 19"/>
                  <a:gd name="T35" fmla="*/ 7 h 17"/>
                  <a:gd name="T36" fmla="*/ 16 w 19"/>
                  <a:gd name="T37" fmla="*/ 12 h 17"/>
                  <a:gd name="T38" fmla="*/ 13 w 19"/>
                  <a:gd name="T39" fmla="*/ 15 h 17"/>
                  <a:gd name="T40" fmla="*/ 12 w 19"/>
                  <a:gd name="T4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7">
                    <a:moveTo>
                      <a:pt x="12" y="16"/>
                    </a:moveTo>
                    <a:lnTo>
                      <a:pt x="10" y="16"/>
                    </a:lnTo>
                    <a:lnTo>
                      <a:pt x="8" y="16"/>
                    </a:lnTo>
                    <a:lnTo>
                      <a:pt x="6" y="15"/>
                    </a:lnTo>
                    <a:lnTo>
                      <a:pt x="3" y="15"/>
                    </a:lnTo>
                    <a:lnTo>
                      <a:pt x="1" y="14"/>
                    </a:lnTo>
                    <a:lnTo>
                      <a:pt x="0" y="13"/>
                    </a:lnTo>
                    <a:lnTo>
                      <a:pt x="0" y="12"/>
                    </a:lnTo>
                    <a:lnTo>
                      <a:pt x="1" y="10"/>
                    </a:lnTo>
                    <a:lnTo>
                      <a:pt x="4" y="9"/>
                    </a:lnTo>
                    <a:lnTo>
                      <a:pt x="7" y="9"/>
                    </a:lnTo>
                    <a:lnTo>
                      <a:pt x="10" y="10"/>
                    </a:lnTo>
                    <a:lnTo>
                      <a:pt x="11" y="11"/>
                    </a:lnTo>
                    <a:lnTo>
                      <a:pt x="13" y="8"/>
                    </a:lnTo>
                    <a:lnTo>
                      <a:pt x="13" y="3"/>
                    </a:lnTo>
                    <a:lnTo>
                      <a:pt x="14" y="0"/>
                    </a:lnTo>
                    <a:lnTo>
                      <a:pt x="18" y="0"/>
                    </a:lnTo>
                    <a:lnTo>
                      <a:pt x="18" y="7"/>
                    </a:lnTo>
                    <a:lnTo>
                      <a:pt x="16" y="12"/>
                    </a:lnTo>
                    <a:lnTo>
                      <a:pt x="13" y="15"/>
                    </a:lnTo>
                    <a:lnTo>
                      <a:pt x="12" y="1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13" name="Freeform 64"/>
              <p:cNvSpPr>
                <a:spLocks/>
              </p:cNvSpPr>
              <p:nvPr/>
            </p:nvSpPr>
            <p:spPr bwMode="auto">
              <a:xfrm>
                <a:off x="1064" y="1547"/>
                <a:ext cx="19" cy="17"/>
              </a:xfrm>
              <a:custGeom>
                <a:avLst/>
                <a:gdLst>
                  <a:gd name="T0" fmla="*/ 17 w 19"/>
                  <a:gd name="T1" fmla="*/ 12 h 17"/>
                  <a:gd name="T2" fmla="*/ 14 w 19"/>
                  <a:gd name="T3" fmla="*/ 14 h 17"/>
                  <a:gd name="T4" fmla="*/ 12 w 19"/>
                  <a:gd name="T5" fmla="*/ 15 h 17"/>
                  <a:gd name="T6" fmla="*/ 10 w 19"/>
                  <a:gd name="T7" fmla="*/ 16 h 17"/>
                  <a:gd name="T8" fmla="*/ 8 w 19"/>
                  <a:gd name="T9" fmla="*/ 16 h 17"/>
                  <a:gd name="T10" fmla="*/ 6 w 19"/>
                  <a:gd name="T11" fmla="*/ 15 h 17"/>
                  <a:gd name="T12" fmla="*/ 5 w 19"/>
                  <a:gd name="T13" fmla="*/ 15 h 17"/>
                  <a:gd name="T14" fmla="*/ 3 w 19"/>
                  <a:gd name="T15" fmla="*/ 14 h 17"/>
                  <a:gd name="T16" fmla="*/ 2 w 19"/>
                  <a:gd name="T17" fmla="*/ 14 h 17"/>
                  <a:gd name="T18" fmla="*/ 1 w 19"/>
                  <a:gd name="T19" fmla="*/ 13 h 17"/>
                  <a:gd name="T20" fmla="*/ 0 w 19"/>
                  <a:gd name="T21" fmla="*/ 13 h 17"/>
                  <a:gd name="T22" fmla="*/ 0 w 19"/>
                  <a:gd name="T23" fmla="*/ 11 h 17"/>
                  <a:gd name="T24" fmla="*/ 4 w 19"/>
                  <a:gd name="T25" fmla="*/ 8 h 17"/>
                  <a:gd name="T26" fmla="*/ 7 w 19"/>
                  <a:gd name="T27" fmla="*/ 8 h 17"/>
                  <a:gd name="T28" fmla="*/ 9 w 19"/>
                  <a:gd name="T29" fmla="*/ 9 h 17"/>
                  <a:gd name="T30" fmla="*/ 11 w 19"/>
                  <a:gd name="T31" fmla="*/ 10 h 17"/>
                  <a:gd name="T32" fmla="*/ 11 w 19"/>
                  <a:gd name="T33" fmla="*/ 8 h 17"/>
                  <a:gd name="T34" fmla="*/ 13 w 19"/>
                  <a:gd name="T35" fmla="*/ 4 h 17"/>
                  <a:gd name="T36" fmla="*/ 15 w 19"/>
                  <a:gd name="T37" fmla="*/ 1 h 17"/>
                  <a:gd name="T38" fmla="*/ 18 w 19"/>
                  <a:gd name="T39" fmla="*/ 0 h 17"/>
                  <a:gd name="T40" fmla="*/ 18 w 19"/>
                  <a:gd name="T41" fmla="*/ 4 h 17"/>
                  <a:gd name="T42" fmla="*/ 18 w 19"/>
                  <a:gd name="T43" fmla="*/ 8 h 17"/>
                  <a:gd name="T44" fmla="*/ 17 w 19"/>
                  <a:gd name="T45" fmla="*/ 11 h 17"/>
                  <a:gd name="T46" fmla="*/ 17 w 19"/>
                  <a:gd name="T4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17">
                    <a:moveTo>
                      <a:pt x="17" y="12"/>
                    </a:moveTo>
                    <a:lnTo>
                      <a:pt x="14" y="14"/>
                    </a:lnTo>
                    <a:lnTo>
                      <a:pt x="12" y="15"/>
                    </a:lnTo>
                    <a:lnTo>
                      <a:pt x="10" y="16"/>
                    </a:lnTo>
                    <a:lnTo>
                      <a:pt x="8" y="16"/>
                    </a:lnTo>
                    <a:lnTo>
                      <a:pt x="6" y="15"/>
                    </a:lnTo>
                    <a:lnTo>
                      <a:pt x="5" y="15"/>
                    </a:lnTo>
                    <a:lnTo>
                      <a:pt x="3" y="14"/>
                    </a:lnTo>
                    <a:lnTo>
                      <a:pt x="2" y="14"/>
                    </a:lnTo>
                    <a:lnTo>
                      <a:pt x="1" y="13"/>
                    </a:lnTo>
                    <a:lnTo>
                      <a:pt x="0" y="13"/>
                    </a:lnTo>
                    <a:lnTo>
                      <a:pt x="0" y="11"/>
                    </a:lnTo>
                    <a:lnTo>
                      <a:pt x="4" y="8"/>
                    </a:lnTo>
                    <a:lnTo>
                      <a:pt x="7" y="8"/>
                    </a:lnTo>
                    <a:lnTo>
                      <a:pt x="9" y="9"/>
                    </a:lnTo>
                    <a:lnTo>
                      <a:pt x="11" y="10"/>
                    </a:lnTo>
                    <a:lnTo>
                      <a:pt x="11" y="8"/>
                    </a:lnTo>
                    <a:lnTo>
                      <a:pt x="13" y="4"/>
                    </a:lnTo>
                    <a:lnTo>
                      <a:pt x="15" y="1"/>
                    </a:lnTo>
                    <a:lnTo>
                      <a:pt x="18" y="0"/>
                    </a:lnTo>
                    <a:lnTo>
                      <a:pt x="18" y="4"/>
                    </a:lnTo>
                    <a:lnTo>
                      <a:pt x="18" y="8"/>
                    </a:lnTo>
                    <a:lnTo>
                      <a:pt x="17" y="11"/>
                    </a:lnTo>
                    <a:lnTo>
                      <a:pt x="17" y="1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14" name="Freeform 65"/>
              <p:cNvSpPr>
                <a:spLocks/>
              </p:cNvSpPr>
              <p:nvPr/>
            </p:nvSpPr>
            <p:spPr bwMode="auto">
              <a:xfrm>
                <a:off x="1086" y="1589"/>
                <a:ext cx="21" cy="14"/>
              </a:xfrm>
              <a:custGeom>
                <a:avLst/>
                <a:gdLst>
                  <a:gd name="T0" fmla="*/ 17 w 21"/>
                  <a:gd name="T1" fmla="*/ 12 h 14"/>
                  <a:gd name="T2" fmla="*/ 15 w 21"/>
                  <a:gd name="T3" fmla="*/ 12 h 14"/>
                  <a:gd name="T4" fmla="*/ 12 w 21"/>
                  <a:gd name="T5" fmla="*/ 13 h 14"/>
                  <a:gd name="T6" fmla="*/ 8 w 21"/>
                  <a:gd name="T7" fmla="*/ 13 h 14"/>
                  <a:gd name="T8" fmla="*/ 5 w 21"/>
                  <a:gd name="T9" fmla="*/ 12 h 14"/>
                  <a:gd name="T10" fmla="*/ 2 w 21"/>
                  <a:gd name="T11" fmla="*/ 11 h 14"/>
                  <a:gd name="T12" fmla="*/ 0 w 21"/>
                  <a:gd name="T13" fmla="*/ 10 h 14"/>
                  <a:gd name="T14" fmla="*/ 0 w 21"/>
                  <a:gd name="T15" fmla="*/ 8 h 14"/>
                  <a:gd name="T16" fmla="*/ 1 w 21"/>
                  <a:gd name="T17" fmla="*/ 5 h 14"/>
                  <a:gd name="T18" fmla="*/ 2 w 21"/>
                  <a:gd name="T19" fmla="*/ 4 h 14"/>
                  <a:gd name="T20" fmla="*/ 4 w 21"/>
                  <a:gd name="T21" fmla="*/ 4 h 14"/>
                  <a:gd name="T22" fmla="*/ 6 w 21"/>
                  <a:gd name="T23" fmla="*/ 4 h 14"/>
                  <a:gd name="T24" fmla="*/ 8 w 21"/>
                  <a:gd name="T25" fmla="*/ 5 h 14"/>
                  <a:gd name="T26" fmla="*/ 10 w 21"/>
                  <a:gd name="T27" fmla="*/ 5 h 14"/>
                  <a:gd name="T28" fmla="*/ 12 w 21"/>
                  <a:gd name="T29" fmla="*/ 6 h 14"/>
                  <a:gd name="T30" fmla="*/ 13 w 21"/>
                  <a:gd name="T31" fmla="*/ 6 h 14"/>
                  <a:gd name="T32" fmla="*/ 14 w 21"/>
                  <a:gd name="T33" fmla="*/ 7 h 14"/>
                  <a:gd name="T34" fmla="*/ 14 w 21"/>
                  <a:gd name="T35" fmla="*/ 6 h 14"/>
                  <a:gd name="T36" fmla="*/ 15 w 21"/>
                  <a:gd name="T37" fmla="*/ 3 h 14"/>
                  <a:gd name="T38" fmla="*/ 16 w 21"/>
                  <a:gd name="T39" fmla="*/ 1 h 14"/>
                  <a:gd name="T40" fmla="*/ 16 w 21"/>
                  <a:gd name="T41" fmla="*/ 0 h 14"/>
                  <a:gd name="T42" fmla="*/ 17 w 21"/>
                  <a:gd name="T43" fmla="*/ 0 h 14"/>
                  <a:gd name="T44" fmla="*/ 18 w 21"/>
                  <a:gd name="T45" fmla="*/ 0 h 14"/>
                  <a:gd name="T46" fmla="*/ 19 w 21"/>
                  <a:gd name="T47" fmla="*/ 0 h 14"/>
                  <a:gd name="T48" fmla="*/ 20 w 21"/>
                  <a:gd name="T49" fmla="*/ 1 h 14"/>
                  <a:gd name="T50" fmla="*/ 20 w 21"/>
                  <a:gd name="T51" fmla="*/ 3 h 14"/>
                  <a:gd name="T52" fmla="*/ 19 w 21"/>
                  <a:gd name="T53" fmla="*/ 7 h 14"/>
                  <a:gd name="T54" fmla="*/ 18 w 21"/>
                  <a:gd name="T55" fmla="*/ 10 h 14"/>
                  <a:gd name="T56" fmla="*/ 17 w 21"/>
                  <a:gd name="T5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 h="14">
                    <a:moveTo>
                      <a:pt x="17" y="12"/>
                    </a:moveTo>
                    <a:lnTo>
                      <a:pt x="15" y="12"/>
                    </a:lnTo>
                    <a:lnTo>
                      <a:pt x="12" y="13"/>
                    </a:lnTo>
                    <a:lnTo>
                      <a:pt x="8" y="13"/>
                    </a:lnTo>
                    <a:lnTo>
                      <a:pt x="5" y="12"/>
                    </a:lnTo>
                    <a:lnTo>
                      <a:pt x="2" y="11"/>
                    </a:lnTo>
                    <a:lnTo>
                      <a:pt x="0" y="10"/>
                    </a:lnTo>
                    <a:lnTo>
                      <a:pt x="0" y="8"/>
                    </a:lnTo>
                    <a:lnTo>
                      <a:pt x="1" y="5"/>
                    </a:lnTo>
                    <a:lnTo>
                      <a:pt x="2" y="4"/>
                    </a:lnTo>
                    <a:lnTo>
                      <a:pt x="4" y="4"/>
                    </a:lnTo>
                    <a:lnTo>
                      <a:pt x="6" y="4"/>
                    </a:lnTo>
                    <a:lnTo>
                      <a:pt x="8" y="5"/>
                    </a:lnTo>
                    <a:lnTo>
                      <a:pt x="10" y="5"/>
                    </a:lnTo>
                    <a:lnTo>
                      <a:pt x="12" y="6"/>
                    </a:lnTo>
                    <a:lnTo>
                      <a:pt x="13" y="6"/>
                    </a:lnTo>
                    <a:lnTo>
                      <a:pt x="14" y="7"/>
                    </a:lnTo>
                    <a:lnTo>
                      <a:pt x="14" y="6"/>
                    </a:lnTo>
                    <a:lnTo>
                      <a:pt x="15" y="3"/>
                    </a:lnTo>
                    <a:lnTo>
                      <a:pt x="16" y="1"/>
                    </a:lnTo>
                    <a:lnTo>
                      <a:pt x="16" y="0"/>
                    </a:lnTo>
                    <a:lnTo>
                      <a:pt x="17" y="0"/>
                    </a:lnTo>
                    <a:lnTo>
                      <a:pt x="18" y="0"/>
                    </a:lnTo>
                    <a:lnTo>
                      <a:pt x="19" y="0"/>
                    </a:lnTo>
                    <a:lnTo>
                      <a:pt x="20" y="1"/>
                    </a:lnTo>
                    <a:lnTo>
                      <a:pt x="20" y="3"/>
                    </a:lnTo>
                    <a:lnTo>
                      <a:pt x="19" y="7"/>
                    </a:lnTo>
                    <a:lnTo>
                      <a:pt x="18" y="10"/>
                    </a:lnTo>
                    <a:lnTo>
                      <a:pt x="17" y="1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15" name="Freeform 66"/>
              <p:cNvSpPr>
                <a:spLocks/>
              </p:cNvSpPr>
              <p:nvPr/>
            </p:nvSpPr>
            <p:spPr bwMode="auto">
              <a:xfrm>
                <a:off x="1066" y="1580"/>
                <a:ext cx="18" cy="15"/>
              </a:xfrm>
              <a:custGeom>
                <a:avLst/>
                <a:gdLst>
                  <a:gd name="T0" fmla="*/ 13 w 18"/>
                  <a:gd name="T1" fmla="*/ 13 h 15"/>
                  <a:gd name="T2" fmla="*/ 11 w 18"/>
                  <a:gd name="T3" fmla="*/ 13 h 15"/>
                  <a:gd name="T4" fmla="*/ 8 w 18"/>
                  <a:gd name="T5" fmla="*/ 14 h 15"/>
                  <a:gd name="T6" fmla="*/ 4 w 18"/>
                  <a:gd name="T7" fmla="*/ 14 h 15"/>
                  <a:gd name="T8" fmla="*/ 1 w 18"/>
                  <a:gd name="T9" fmla="*/ 12 h 15"/>
                  <a:gd name="T10" fmla="*/ 0 w 18"/>
                  <a:gd name="T11" fmla="*/ 11 h 15"/>
                  <a:gd name="T12" fmla="*/ 0 w 18"/>
                  <a:gd name="T13" fmla="*/ 10 h 15"/>
                  <a:gd name="T14" fmla="*/ 1 w 18"/>
                  <a:gd name="T15" fmla="*/ 9 h 15"/>
                  <a:gd name="T16" fmla="*/ 1 w 18"/>
                  <a:gd name="T17" fmla="*/ 8 h 15"/>
                  <a:gd name="T18" fmla="*/ 3 w 18"/>
                  <a:gd name="T19" fmla="*/ 8 h 15"/>
                  <a:gd name="T20" fmla="*/ 4 w 18"/>
                  <a:gd name="T21" fmla="*/ 8 h 15"/>
                  <a:gd name="T22" fmla="*/ 7 w 18"/>
                  <a:gd name="T23" fmla="*/ 9 h 15"/>
                  <a:gd name="T24" fmla="*/ 9 w 18"/>
                  <a:gd name="T25" fmla="*/ 9 h 15"/>
                  <a:gd name="T26" fmla="*/ 10 w 18"/>
                  <a:gd name="T27" fmla="*/ 9 h 15"/>
                  <a:gd name="T28" fmla="*/ 11 w 18"/>
                  <a:gd name="T29" fmla="*/ 9 h 15"/>
                  <a:gd name="T30" fmla="*/ 11 w 18"/>
                  <a:gd name="T31" fmla="*/ 7 h 15"/>
                  <a:gd name="T32" fmla="*/ 11 w 18"/>
                  <a:gd name="T33" fmla="*/ 4 h 15"/>
                  <a:gd name="T34" fmla="*/ 12 w 18"/>
                  <a:gd name="T35" fmla="*/ 1 h 15"/>
                  <a:gd name="T36" fmla="*/ 15 w 18"/>
                  <a:gd name="T37" fmla="*/ 0 h 15"/>
                  <a:gd name="T38" fmla="*/ 17 w 18"/>
                  <a:gd name="T39" fmla="*/ 5 h 15"/>
                  <a:gd name="T40" fmla="*/ 17 w 18"/>
                  <a:gd name="T41" fmla="*/ 8 h 15"/>
                  <a:gd name="T42" fmla="*/ 15 w 18"/>
                  <a:gd name="T43" fmla="*/ 11 h 15"/>
                  <a:gd name="T44" fmla="*/ 13 w 18"/>
                  <a:gd name="T45"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15">
                    <a:moveTo>
                      <a:pt x="13" y="13"/>
                    </a:moveTo>
                    <a:lnTo>
                      <a:pt x="11" y="13"/>
                    </a:lnTo>
                    <a:lnTo>
                      <a:pt x="8" y="14"/>
                    </a:lnTo>
                    <a:lnTo>
                      <a:pt x="4" y="14"/>
                    </a:lnTo>
                    <a:lnTo>
                      <a:pt x="1" y="12"/>
                    </a:lnTo>
                    <a:lnTo>
                      <a:pt x="0" y="11"/>
                    </a:lnTo>
                    <a:lnTo>
                      <a:pt x="0" y="10"/>
                    </a:lnTo>
                    <a:lnTo>
                      <a:pt x="1" y="9"/>
                    </a:lnTo>
                    <a:lnTo>
                      <a:pt x="1" y="8"/>
                    </a:lnTo>
                    <a:lnTo>
                      <a:pt x="3" y="8"/>
                    </a:lnTo>
                    <a:lnTo>
                      <a:pt x="4" y="8"/>
                    </a:lnTo>
                    <a:lnTo>
                      <a:pt x="7" y="9"/>
                    </a:lnTo>
                    <a:lnTo>
                      <a:pt x="9" y="9"/>
                    </a:lnTo>
                    <a:lnTo>
                      <a:pt x="10" y="9"/>
                    </a:lnTo>
                    <a:lnTo>
                      <a:pt x="11" y="9"/>
                    </a:lnTo>
                    <a:lnTo>
                      <a:pt x="11" y="7"/>
                    </a:lnTo>
                    <a:lnTo>
                      <a:pt x="11" y="4"/>
                    </a:lnTo>
                    <a:lnTo>
                      <a:pt x="12" y="1"/>
                    </a:lnTo>
                    <a:lnTo>
                      <a:pt x="15" y="0"/>
                    </a:lnTo>
                    <a:lnTo>
                      <a:pt x="17" y="5"/>
                    </a:lnTo>
                    <a:lnTo>
                      <a:pt x="17" y="8"/>
                    </a:lnTo>
                    <a:lnTo>
                      <a:pt x="15" y="11"/>
                    </a:lnTo>
                    <a:lnTo>
                      <a:pt x="13" y="1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16" name="Freeform 67"/>
              <p:cNvSpPr>
                <a:spLocks/>
              </p:cNvSpPr>
              <p:nvPr/>
            </p:nvSpPr>
            <p:spPr bwMode="auto">
              <a:xfrm>
                <a:off x="1049" y="1574"/>
                <a:ext cx="18" cy="16"/>
              </a:xfrm>
              <a:custGeom>
                <a:avLst/>
                <a:gdLst>
                  <a:gd name="T0" fmla="*/ 11 w 18"/>
                  <a:gd name="T1" fmla="*/ 14 h 16"/>
                  <a:gd name="T2" fmla="*/ 9 w 18"/>
                  <a:gd name="T3" fmla="*/ 15 h 16"/>
                  <a:gd name="T4" fmla="*/ 6 w 18"/>
                  <a:gd name="T5" fmla="*/ 14 h 16"/>
                  <a:gd name="T6" fmla="*/ 4 w 18"/>
                  <a:gd name="T7" fmla="*/ 14 h 16"/>
                  <a:gd name="T8" fmla="*/ 1 w 18"/>
                  <a:gd name="T9" fmla="*/ 13 h 16"/>
                  <a:gd name="T10" fmla="*/ 0 w 18"/>
                  <a:gd name="T11" fmla="*/ 12 h 16"/>
                  <a:gd name="T12" fmla="*/ 0 w 18"/>
                  <a:gd name="T13" fmla="*/ 11 h 16"/>
                  <a:gd name="T14" fmla="*/ 0 w 18"/>
                  <a:gd name="T15" fmla="*/ 10 h 16"/>
                  <a:gd name="T16" fmla="*/ 0 w 18"/>
                  <a:gd name="T17" fmla="*/ 9 h 16"/>
                  <a:gd name="T18" fmla="*/ 3 w 18"/>
                  <a:gd name="T19" fmla="*/ 7 h 16"/>
                  <a:gd name="T20" fmla="*/ 5 w 18"/>
                  <a:gd name="T21" fmla="*/ 8 h 16"/>
                  <a:gd name="T22" fmla="*/ 7 w 18"/>
                  <a:gd name="T23" fmla="*/ 9 h 16"/>
                  <a:gd name="T24" fmla="*/ 8 w 18"/>
                  <a:gd name="T25" fmla="*/ 10 h 16"/>
                  <a:gd name="T26" fmla="*/ 9 w 18"/>
                  <a:gd name="T27" fmla="*/ 9 h 16"/>
                  <a:gd name="T28" fmla="*/ 11 w 18"/>
                  <a:gd name="T29" fmla="*/ 5 h 16"/>
                  <a:gd name="T30" fmla="*/ 13 w 18"/>
                  <a:gd name="T31" fmla="*/ 1 h 16"/>
                  <a:gd name="T32" fmla="*/ 16 w 18"/>
                  <a:gd name="T33" fmla="*/ 0 h 16"/>
                  <a:gd name="T34" fmla="*/ 17 w 18"/>
                  <a:gd name="T35" fmla="*/ 5 h 16"/>
                  <a:gd name="T36" fmla="*/ 15 w 18"/>
                  <a:gd name="T37" fmla="*/ 10 h 16"/>
                  <a:gd name="T38" fmla="*/ 12 w 18"/>
                  <a:gd name="T39" fmla="*/ 13 h 16"/>
                  <a:gd name="T40" fmla="*/ 11 w 18"/>
                  <a:gd name="T4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6">
                    <a:moveTo>
                      <a:pt x="11" y="14"/>
                    </a:moveTo>
                    <a:lnTo>
                      <a:pt x="9" y="15"/>
                    </a:lnTo>
                    <a:lnTo>
                      <a:pt x="6" y="14"/>
                    </a:lnTo>
                    <a:lnTo>
                      <a:pt x="4" y="14"/>
                    </a:lnTo>
                    <a:lnTo>
                      <a:pt x="1" y="13"/>
                    </a:lnTo>
                    <a:lnTo>
                      <a:pt x="0" y="12"/>
                    </a:lnTo>
                    <a:lnTo>
                      <a:pt x="0" y="11"/>
                    </a:lnTo>
                    <a:lnTo>
                      <a:pt x="0" y="10"/>
                    </a:lnTo>
                    <a:lnTo>
                      <a:pt x="0" y="9"/>
                    </a:lnTo>
                    <a:lnTo>
                      <a:pt x="3" y="7"/>
                    </a:lnTo>
                    <a:lnTo>
                      <a:pt x="5" y="8"/>
                    </a:lnTo>
                    <a:lnTo>
                      <a:pt x="7" y="9"/>
                    </a:lnTo>
                    <a:lnTo>
                      <a:pt x="8" y="10"/>
                    </a:lnTo>
                    <a:lnTo>
                      <a:pt x="9" y="9"/>
                    </a:lnTo>
                    <a:lnTo>
                      <a:pt x="11" y="5"/>
                    </a:lnTo>
                    <a:lnTo>
                      <a:pt x="13" y="1"/>
                    </a:lnTo>
                    <a:lnTo>
                      <a:pt x="16" y="0"/>
                    </a:lnTo>
                    <a:lnTo>
                      <a:pt x="17" y="5"/>
                    </a:lnTo>
                    <a:lnTo>
                      <a:pt x="15" y="10"/>
                    </a:lnTo>
                    <a:lnTo>
                      <a:pt x="12" y="13"/>
                    </a:lnTo>
                    <a:lnTo>
                      <a:pt x="11" y="1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17" name="Freeform 68"/>
              <p:cNvSpPr>
                <a:spLocks/>
              </p:cNvSpPr>
              <p:nvPr/>
            </p:nvSpPr>
            <p:spPr bwMode="auto">
              <a:xfrm>
                <a:off x="1073" y="1613"/>
                <a:ext cx="22" cy="22"/>
              </a:xfrm>
              <a:custGeom>
                <a:avLst/>
                <a:gdLst>
                  <a:gd name="T0" fmla="*/ 17 w 22"/>
                  <a:gd name="T1" fmla="*/ 18 h 22"/>
                  <a:gd name="T2" fmla="*/ 16 w 22"/>
                  <a:gd name="T3" fmla="*/ 18 h 22"/>
                  <a:gd name="T4" fmla="*/ 15 w 22"/>
                  <a:gd name="T5" fmla="*/ 19 h 22"/>
                  <a:gd name="T6" fmla="*/ 13 w 22"/>
                  <a:gd name="T7" fmla="*/ 20 h 22"/>
                  <a:gd name="T8" fmla="*/ 11 w 22"/>
                  <a:gd name="T9" fmla="*/ 21 h 22"/>
                  <a:gd name="T10" fmla="*/ 9 w 22"/>
                  <a:gd name="T11" fmla="*/ 21 h 22"/>
                  <a:gd name="T12" fmla="*/ 6 w 22"/>
                  <a:gd name="T13" fmla="*/ 20 h 22"/>
                  <a:gd name="T14" fmla="*/ 3 w 22"/>
                  <a:gd name="T15" fmla="*/ 18 h 22"/>
                  <a:gd name="T16" fmla="*/ 1 w 22"/>
                  <a:gd name="T17" fmla="*/ 15 h 22"/>
                  <a:gd name="T18" fmla="*/ 1 w 22"/>
                  <a:gd name="T19" fmla="*/ 14 h 22"/>
                  <a:gd name="T20" fmla="*/ 0 w 22"/>
                  <a:gd name="T21" fmla="*/ 13 h 22"/>
                  <a:gd name="T22" fmla="*/ 0 w 22"/>
                  <a:gd name="T23" fmla="*/ 12 h 22"/>
                  <a:gd name="T24" fmla="*/ 0 w 22"/>
                  <a:gd name="T25" fmla="*/ 11 h 22"/>
                  <a:gd name="T26" fmla="*/ 2 w 22"/>
                  <a:gd name="T27" fmla="*/ 10 h 22"/>
                  <a:gd name="T28" fmla="*/ 5 w 22"/>
                  <a:gd name="T29" fmla="*/ 10 h 22"/>
                  <a:gd name="T30" fmla="*/ 7 w 22"/>
                  <a:gd name="T31" fmla="*/ 10 h 22"/>
                  <a:gd name="T32" fmla="*/ 9 w 22"/>
                  <a:gd name="T33" fmla="*/ 10 h 22"/>
                  <a:gd name="T34" fmla="*/ 11 w 22"/>
                  <a:gd name="T35" fmla="*/ 12 h 22"/>
                  <a:gd name="T36" fmla="*/ 12 w 22"/>
                  <a:gd name="T37" fmla="*/ 12 h 22"/>
                  <a:gd name="T38" fmla="*/ 13 w 22"/>
                  <a:gd name="T39" fmla="*/ 13 h 22"/>
                  <a:gd name="T40" fmla="*/ 13 w 22"/>
                  <a:gd name="T41" fmla="*/ 14 h 22"/>
                  <a:gd name="T42" fmla="*/ 14 w 22"/>
                  <a:gd name="T43" fmla="*/ 11 h 22"/>
                  <a:gd name="T44" fmla="*/ 15 w 22"/>
                  <a:gd name="T45" fmla="*/ 6 h 22"/>
                  <a:gd name="T46" fmla="*/ 18 w 22"/>
                  <a:gd name="T47" fmla="*/ 2 h 22"/>
                  <a:gd name="T48" fmla="*/ 21 w 22"/>
                  <a:gd name="T49" fmla="*/ 0 h 22"/>
                  <a:gd name="T50" fmla="*/ 21 w 22"/>
                  <a:gd name="T51" fmla="*/ 6 h 22"/>
                  <a:gd name="T52" fmla="*/ 20 w 22"/>
                  <a:gd name="T53" fmla="*/ 12 h 22"/>
                  <a:gd name="T54" fmla="*/ 18 w 22"/>
                  <a:gd name="T55" fmla="*/ 16 h 22"/>
                  <a:gd name="T56" fmla="*/ 17 w 22"/>
                  <a:gd name="T5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22">
                    <a:moveTo>
                      <a:pt x="17" y="18"/>
                    </a:moveTo>
                    <a:lnTo>
                      <a:pt x="16" y="18"/>
                    </a:lnTo>
                    <a:lnTo>
                      <a:pt x="15" y="19"/>
                    </a:lnTo>
                    <a:lnTo>
                      <a:pt x="13" y="20"/>
                    </a:lnTo>
                    <a:lnTo>
                      <a:pt x="11" y="21"/>
                    </a:lnTo>
                    <a:lnTo>
                      <a:pt x="9" y="21"/>
                    </a:lnTo>
                    <a:lnTo>
                      <a:pt x="6" y="20"/>
                    </a:lnTo>
                    <a:lnTo>
                      <a:pt x="3" y="18"/>
                    </a:lnTo>
                    <a:lnTo>
                      <a:pt x="1" y="15"/>
                    </a:lnTo>
                    <a:lnTo>
                      <a:pt x="1" y="14"/>
                    </a:lnTo>
                    <a:lnTo>
                      <a:pt x="0" y="13"/>
                    </a:lnTo>
                    <a:lnTo>
                      <a:pt x="0" y="12"/>
                    </a:lnTo>
                    <a:lnTo>
                      <a:pt x="0" y="11"/>
                    </a:lnTo>
                    <a:lnTo>
                      <a:pt x="2" y="10"/>
                    </a:lnTo>
                    <a:lnTo>
                      <a:pt x="5" y="10"/>
                    </a:lnTo>
                    <a:lnTo>
                      <a:pt x="7" y="10"/>
                    </a:lnTo>
                    <a:lnTo>
                      <a:pt x="9" y="10"/>
                    </a:lnTo>
                    <a:lnTo>
                      <a:pt x="11" y="12"/>
                    </a:lnTo>
                    <a:lnTo>
                      <a:pt x="12" y="12"/>
                    </a:lnTo>
                    <a:lnTo>
                      <a:pt x="13" y="13"/>
                    </a:lnTo>
                    <a:lnTo>
                      <a:pt x="13" y="14"/>
                    </a:lnTo>
                    <a:lnTo>
                      <a:pt x="14" y="11"/>
                    </a:lnTo>
                    <a:lnTo>
                      <a:pt x="15" y="6"/>
                    </a:lnTo>
                    <a:lnTo>
                      <a:pt x="18" y="2"/>
                    </a:lnTo>
                    <a:lnTo>
                      <a:pt x="21" y="0"/>
                    </a:lnTo>
                    <a:lnTo>
                      <a:pt x="21" y="6"/>
                    </a:lnTo>
                    <a:lnTo>
                      <a:pt x="20" y="12"/>
                    </a:lnTo>
                    <a:lnTo>
                      <a:pt x="18" y="16"/>
                    </a:lnTo>
                    <a:lnTo>
                      <a:pt x="17" y="1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18" name="Freeform 69"/>
              <p:cNvSpPr>
                <a:spLocks/>
              </p:cNvSpPr>
              <p:nvPr/>
            </p:nvSpPr>
            <p:spPr bwMode="auto">
              <a:xfrm>
                <a:off x="1050" y="1606"/>
                <a:ext cx="22" cy="18"/>
              </a:xfrm>
              <a:custGeom>
                <a:avLst/>
                <a:gdLst>
                  <a:gd name="T0" fmla="*/ 18 w 22"/>
                  <a:gd name="T1" fmla="*/ 14 h 18"/>
                  <a:gd name="T2" fmla="*/ 17 w 22"/>
                  <a:gd name="T3" fmla="*/ 14 h 18"/>
                  <a:gd name="T4" fmla="*/ 16 w 22"/>
                  <a:gd name="T5" fmla="*/ 15 h 18"/>
                  <a:gd name="T6" fmla="*/ 14 w 22"/>
                  <a:gd name="T7" fmla="*/ 16 h 18"/>
                  <a:gd name="T8" fmla="*/ 12 w 22"/>
                  <a:gd name="T9" fmla="*/ 16 h 18"/>
                  <a:gd name="T10" fmla="*/ 10 w 22"/>
                  <a:gd name="T11" fmla="*/ 17 h 18"/>
                  <a:gd name="T12" fmla="*/ 8 w 22"/>
                  <a:gd name="T13" fmla="*/ 17 h 18"/>
                  <a:gd name="T14" fmla="*/ 5 w 22"/>
                  <a:gd name="T15" fmla="*/ 17 h 18"/>
                  <a:gd name="T16" fmla="*/ 3 w 22"/>
                  <a:gd name="T17" fmla="*/ 16 h 18"/>
                  <a:gd name="T18" fmla="*/ 2 w 22"/>
                  <a:gd name="T19" fmla="*/ 16 h 18"/>
                  <a:gd name="T20" fmla="*/ 1 w 22"/>
                  <a:gd name="T21" fmla="*/ 15 h 18"/>
                  <a:gd name="T22" fmla="*/ 0 w 22"/>
                  <a:gd name="T23" fmla="*/ 13 h 18"/>
                  <a:gd name="T24" fmla="*/ 0 w 22"/>
                  <a:gd name="T25" fmla="*/ 12 h 18"/>
                  <a:gd name="T26" fmla="*/ 2 w 22"/>
                  <a:gd name="T27" fmla="*/ 10 h 18"/>
                  <a:gd name="T28" fmla="*/ 4 w 22"/>
                  <a:gd name="T29" fmla="*/ 9 h 18"/>
                  <a:gd name="T30" fmla="*/ 6 w 22"/>
                  <a:gd name="T31" fmla="*/ 9 h 18"/>
                  <a:gd name="T32" fmla="*/ 8 w 22"/>
                  <a:gd name="T33" fmla="*/ 9 h 18"/>
                  <a:gd name="T34" fmla="*/ 10 w 22"/>
                  <a:gd name="T35" fmla="*/ 9 h 18"/>
                  <a:gd name="T36" fmla="*/ 12 w 22"/>
                  <a:gd name="T37" fmla="*/ 10 h 18"/>
                  <a:gd name="T38" fmla="*/ 13 w 22"/>
                  <a:gd name="T39" fmla="*/ 10 h 18"/>
                  <a:gd name="T40" fmla="*/ 14 w 22"/>
                  <a:gd name="T41" fmla="*/ 10 h 18"/>
                  <a:gd name="T42" fmla="*/ 14 w 22"/>
                  <a:gd name="T43" fmla="*/ 8 h 18"/>
                  <a:gd name="T44" fmla="*/ 15 w 22"/>
                  <a:gd name="T45" fmla="*/ 4 h 18"/>
                  <a:gd name="T46" fmla="*/ 17 w 22"/>
                  <a:gd name="T47" fmla="*/ 1 h 18"/>
                  <a:gd name="T48" fmla="*/ 20 w 22"/>
                  <a:gd name="T49" fmla="*/ 0 h 18"/>
                  <a:gd name="T50" fmla="*/ 21 w 22"/>
                  <a:gd name="T51" fmla="*/ 5 h 18"/>
                  <a:gd name="T52" fmla="*/ 20 w 22"/>
                  <a:gd name="T53" fmla="*/ 10 h 18"/>
                  <a:gd name="T54" fmla="*/ 18 w 22"/>
                  <a:gd name="T55" fmla="*/ 13 h 18"/>
                  <a:gd name="T56" fmla="*/ 18 w 22"/>
                  <a:gd name="T5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18">
                    <a:moveTo>
                      <a:pt x="18" y="14"/>
                    </a:moveTo>
                    <a:lnTo>
                      <a:pt x="17" y="14"/>
                    </a:lnTo>
                    <a:lnTo>
                      <a:pt x="16" y="15"/>
                    </a:lnTo>
                    <a:lnTo>
                      <a:pt x="14" y="16"/>
                    </a:lnTo>
                    <a:lnTo>
                      <a:pt x="12" y="16"/>
                    </a:lnTo>
                    <a:lnTo>
                      <a:pt x="10" y="17"/>
                    </a:lnTo>
                    <a:lnTo>
                      <a:pt x="8" y="17"/>
                    </a:lnTo>
                    <a:lnTo>
                      <a:pt x="5" y="17"/>
                    </a:lnTo>
                    <a:lnTo>
                      <a:pt x="3" y="16"/>
                    </a:lnTo>
                    <a:lnTo>
                      <a:pt x="2" y="16"/>
                    </a:lnTo>
                    <a:lnTo>
                      <a:pt x="1" y="15"/>
                    </a:lnTo>
                    <a:lnTo>
                      <a:pt x="0" y="13"/>
                    </a:lnTo>
                    <a:lnTo>
                      <a:pt x="0" y="12"/>
                    </a:lnTo>
                    <a:lnTo>
                      <a:pt x="2" y="10"/>
                    </a:lnTo>
                    <a:lnTo>
                      <a:pt x="4" y="9"/>
                    </a:lnTo>
                    <a:lnTo>
                      <a:pt x="6" y="9"/>
                    </a:lnTo>
                    <a:lnTo>
                      <a:pt x="8" y="9"/>
                    </a:lnTo>
                    <a:lnTo>
                      <a:pt x="10" y="9"/>
                    </a:lnTo>
                    <a:lnTo>
                      <a:pt x="12" y="10"/>
                    </a:lnTo>
                    <a:lnTo>
                      <a:pt x="13" y="10"/>
                    </a:lnTo>
                    <a:lnTo>
                      <a:pt x="14" y="10"/>
                    </a:lnTo>
                    <a:lnTo>
                      <a:pt x="14" y="8"/>
                    </a:lnTo>
                    <a:lnTo>
                      <a:pt x="15" y="4"/>
                    </a:lnTo>
                    <a:lnTo>
                      <a:pt x="17" y="1"/>
                    </a:lnTo>
                    <a:lnTo>
                      <a:pt x="20" y="0"/>
                    </a:lnTo>
                    <a:lnTo>
                      <a:pt x="21" y="5"/>
                    </a:lnTo>
                    <a:lnTo>
                      <a:pt x="20" y="10"/>
                    </a:lnTo>
                    <a:lnTo>
                      <a:pt x="18" y="13"/>
                    </a:lnTo>
                    <a:lnTo>
                      <a:pt x="18" y="1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19" name="Freeform 70"/>
              <p:cNvSpPr>
                <a:spLocks/>
              </p:cNvSpPr>
              <p:nvPr/>
            </p:nvSpPr>
            <p:spPr bwMode="auto">
              <a:xfrm>
                <a:off x="1027" y="1603"/>
                <a:ext cx="21" cy="17"/>
              </a:xfrm>
              <a:custGeom>
                <a:avLst/>
                <a:gdLst>
                  <a:gd name="T0" fmla="*/ 18 w 21"/>
                  <a:gd name="T1" fmla="*/ 15 h 17"/>
                  <a:gd name="T2" fmla="*/ 16 w 21"/>
                  <a:gd name="T3" fmla="*/ 16 h 17"/>
                  <a:gd name="T4" fmla="*/ 13 w 21"/>
                  <a:gd name="T5" fmla="*/ 16 h 17"/>
                  <a:gd name="T6" fmla="*/ 10 w 21"/>
                  <a:gd name="T7" fmla="*/ 16 h 17"/>
                  <a:gd name="T8" fmla="*/ 6 w 21"/>
                  <a:gd name="T9" fmla="*/ 16 h 17"/>
                  <a:gd name="T10" fmla="*/ 3 w 21"/>
                  <a:gd name="T11" fmla="*/ 15 h 17"/>
                  <a:gd name="T12" fmla="*/ 1 w 21"/>
                  <a:gd name="T13" fmla="*/ 14 h 17"/>
                  <a:gd name="T14" fmla="*/ 0 w 21"/>
                  <a:gd name="T15" fmla="*/ 13 h 17"/>
                  <a:gd name="T16" fmla="*/ 0 w 21"/>
                  <a:gd name="T17" fmla="*/ 11 h 17"/>
                  <a:gd name="T18" fmla="*/ 2 w 21"/>
                  <a:gd name="T19" fmla="*/ 9 h 17"/>
                  <a:gd name="T20" fmla="*/ 4 w 21"/>
                  <a:gd name="T21" fmla="*/ 9 h 17"/>
                  <a:gd name="T22" fmla="*/ 6 w 21"/>
                  <a:gd name="T23" fmla="*/ 8 h 17"/>
                  <a:gd name="T24" fmla="*/ 8 w 21"/>
                  <a:gd name="T25" fmla="*/ 8 h 17"/>
                  <a:gd name="T26" fmla="*/ 10 w 21"/>
                  <a:gd name="T27" fmla="*/ 9 h 17"/>
                  <a:gd name="T28" fmla="*/ 11 w 21"/>
                  <a:gd name="T29" fmla="*/ 9 h 17"/>
                  <a:gd name="T30" fmla="*/ 13 w 21"/>
                  <a:gd name="T31" fmla="*/ 10 h 17"/>
                  <a:gd name="T32" fmla="*/ 13 w 21"/>
                  <a:gd name="T33" fmla="*/ 8 h 17"/>
                  <a:gd name="T34" fmla="*/ 15 w 21"/>
                  <a:gd name="T35" fmla="*/ 4 h 17"/>
                  <a:gd name="T36" fmla="*/ 17 w 21"/>
                  <a:gd name="T37" fmla="*/ 1 h 17"/>
                  <a:gd name="T38" fmla="*/ 20 w 21"/>
                  <a:gd name="T39" fmla="*/ 0 h 17"/>
                  <a:gd name="T40" fmla="*/ 20 w 21"/>
                  <a:gd name="T41" fmla="*/ 5 h 17"/>
                  <a:gd name="T42" fmla="*/ 19 w 21"/>
                  <a:gd name="T43" fmla="*/ 9 h 17"/>
                  <a:gd name="T44" fmla="*/ 18 w 21"/>
                  <a:gd name="T45" fmla="*/ 13 h 17"/>
                  <a:gd name="T46" fmla="*/ 18 w 21"/>
                  <a:gd name="T4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17">
                    <a:moveTo>
                      <a:pt x="18" y="15"/>
                    </a:moveTo>
                    <a:lnTo>
                      <a:pt x="16" y="16"/>
                    </a:lnTo>
                    <a:lnTo>
                      <a:pt x="13" y="16"/>
                    </a:lnTo>
                    <a:lnTo>
                      <a:pt x="10" y="16"/>
                    </a:lnTo>
                    <a:lnTo>
                      <a:pt x="6" y="16"/>
                    </a:lnTo>
                    <a:lnTo>
                      <a:pt x="3" y="15"/>
                    </a:lnTo>
                    <a:lnTo>
                      <a:pt x="1" y="14"/>
                    </a:lnTo>
                    <a:lnTo>
                      <a:pt x="0" y="13"/>
                    </a:lnTo>
                    <a:lnTo>
                      <a:pt x="0" y="11"/>
                    </a:lnTo>
                    <a:lnTo>
                      <a:pt x="2" y="9"/>
                    </a:lnTo>
                    <a:lnTo>
                      <a:pt x="4" y="9"/>
                    </a:lnTo>
                    <a:lnTo>
                      <a:pt x="6" y="8"/>
                    </a:lnTo>
                    <a:lnTo>
                      <a:pt x="8" y="8"/>
                    </a:lnTo>
                    <a:lnTo>
                      <a:pt x="10" y="9"/>
                    </a:lnTo>
                    <a:lnTo>
                      <a:pt x="11" y="9"/>
                    </a:lnTo>
                    <a:lnTo>
                      <a:pt x="13" y="10"/>
                    </a:lnTo>
                    <a:lnTo>
                      <a:pt x="13" y="8"/>
                    </a:lnTo>
                    <a:lnTo>
                      <a:pt x="15" y="4"/>
                    </a:lnTo>
                    <a:lnTo>
                      <a:pt x="17" y="1"/>
                    </a:lnTo>
                    <a:lnTo>
                      <a:pt x="20" y="0"/>
                    </a:lnTo>
                    <a:lnTo>
                      <a:pt x="20" y="5"/>
                    </a:lnTo>
                    <a:lnTo>
                      <a:pt x="19" y="9"/>
                    </a:lnTo>
                    <a:lnTo>
                      <a:pt x="18" y="13"/>
                    </a:lnTo>
                    <a:lnTo>
                      <a:pt x="18" y="1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20" name="Freeform 71"/>
              <p:cNvSpPr>
                <a:spLocks/>
              </p:cNvSpPr>
              <p:nvPr/>
            </p:nvSpPr>
            <p:spPr bwMode="auto">
              <a:xfrm>
                <a:off x="1087" y="1510"/>
                <a:ext cx="99" cy="217"/>
              </a:xfrm>
              <a:custGeom>
                <a:avLst/>
                <a:gdLst>
                  <a:gd name="T0" fmla="*/ 95 w 99"/>
                  <a:gd name="T1" fmla="*/ 39 h 217"/>
                  <a:gd name="T2" fmla="*/ 94 w 99"/>
                  <a:gd name="T3" fmla="*/ 62 h 217"/>
                  <a:gd name="T4" fmla="*/ 86 w 99"/>
                  <a:gd name="T5" fmla="*/ 89 h 217"/>
                  <a:gd name="T6" fmla="*/ 76 w 99"/>
                  <a:gd name="T7" fmla="*/ 119 h 217"/>
                  <a:gd name="T8" fmla="*/ 65 w 99"/>
                  <a:gd name="T9" fmla="*/ 149 h 217"/>
                  <a:gd name="T10" fmla="*/ 54 w 99"/>
                  <a:gd name="T11" fmla="*/ 179 h 217"/>
                  <a:gd name="T12" fmla="*/ 46 w 99"/>
                  <a:gd name="T13" fmla="*/ 199 h 217"/>
                  <a:gd name="T14" fmla="*/ 37 w 99"/>
                  <a:gd name="T15" fmla="*/ 207 h 217"/>
                  <a:gd name="T16" fmla="*/ 26 w 99"/>
                  <a:gd name="T17" fmla="*/ 213 h 217"/>
                  <a:gd name="T18" fmla="*/ 13 w 99"/>
                  <a:gd name="T19" fmla="*/ 216 h 217"/>
                  <a:gd name="T20" fmla="*/ 5 w 99"/>
                  <a:gd name="T21" fmla="*/ 216 h 217"/>
                  <a:gd name="T22" fmla="*/ 1 w 99"/>
                  <a:gd name="T23" fmla="*/ 213 h 217"/>
                  <a:gd name="T24" fmla="*/ 0 w 99"/>
                  <a:gd name="T25" fmla="*/ 209 h 217"/>
                  <a:gd name="T26" fmla="*/ 3 w 99"/>
                  <a:gd name="T27" fmla="*/ 206 h 217"/>
                  <a:gd name="T28" fmla="*/ 10 w 99"/>
                  <a:gd name="T29" fmla="*/ 204 h 217"/>
                  <a:gd name="T30" fmla="*/ 19 w 99"/>
                  <a:gd name="T31" fmla="*/ 202 h 217"/>
                  <a:gd name="T32" fmla="*/ 27 w 99"/>
                  <a:gd name="T33" fmla="*/ 199 h 217"/>
                  <a:gd name="T34" fmla="*/ 34 w 99"/>
                  <a:gd name="T35" fmla="*/ 194 h 217"/>
                  <a:gd name="T36" fmla="*/ 40 w 99"/>
                  <a:gd name="T37" fmla="*/ 181 h 217"/>
                  <a:gd name="T38" fmla="*/ 46 w 99"/>
                  <a:gd name="T39" fmla="*/ 165 h 217"/>
                  <a:gd name="T40" fmla="*/ 52 w 99"/>
                  <a:gd name="T41" fmla="*/ 148 h 217"/>
                  <a:gd name="T42" fmla="*/ 57 w 99"/>
                  <a:gd name="T43" fmla="*/ 131 h 217"/>
                  <a:gd name="T44" fmla="*/ 64 w 99"/>
                  <a:gd name="T45" fmla="*/ 111 h 217"/>
                  <a:gd name="T46" fmla="*/ 73 w 99"/>
                  <a:gd name="T47" fmla="*/ 89 h 217"/>
                  <a:gd name="T48" fmla="*/ 81 w 99"/>
                  <a:gd name="T49" fmla="*/ 67 h 217"/>
                  <a:gd name="T50" fmla="*/ 85 w 99"/>
                  <a:gd name="T51" fmla="*/ 45 h 217"/>
                  <a:gd name="T52" fmla="*/ 86 w 99"/>
                  <a:gd name="T53" fmla="*/ 28 h 217"/>
                  <a:gd name="T54" fmla="*/ 89 w 99"/>
                  <a:gd name="T55" fmla="*/ 17 h 217"/>
                  <a:gd name="T56" fmla="*/ 93 w 99"/>
                  <a:gd name="T57" fmla="*/ 7 h 217"/>
                  <a:gd name="T58" fmla="*/ 97 w 99"/>
                  <a:gd name="T59" fmla="*/ 0 h 217"/>
                  <a:gd name="T60" fmla="*/ 97 w 99"/>
                  <a:gd name="T61" fmla="*/ 4 h 217"/>
                  <a:gd name="T62" fmla="*/ 95 w 99"/>
                  <a:gd name="T63" fmla="*/ 1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217">
                    <a:moveTo>
                      <a:pt x="94" y="27"/>
                    </a:moveTo>
                    <a:lnTo>
                      <a:pt x="95" y="39"/>
                    </a:lnTo>
                    <a:lnTo>
                      <a:pt x="95" y="50"/>
                    </a:lnTo>
                    <a:lnTo>
                      <a:pt x="94" y="62"/>
                    </a:lnTo>
                    <a:lnTo>
                      <a:pt x="91" y="73"/>
                    </a:lnTo>
                    <a:lnTo>
                      <a:pt x="86" y="89"/>
                    </a:lnTo>
                    <a:lnTo>
                      <a:pt x="81" y="104"/>
                    </a:lnTo>
                    <a:lnTo>
                      <a:pt x="76" y="119"/>
                    </a:lnTo>
                    <a:lnTo>
                      <a:pt x="70" y="134"/>
                    </a:lnTo>
                    <a:lnTo>
                      <a:pt x="65" y="149"/>
                    </a:lnTo>
                    <a:lnTo>
                      <a:pt x="60" y="164"/>
                    </a:lnTo>
                    <a:lnTo>
                      <a:pt x="54" y="179"/>
                    </a:lnTo>
                    <a:lnTo>
                      <a:pt x="48" y="194"/>
                    </a:lnTo>
                    <a:lnTo>
                      <a:pt x="46" y="199"/>
                    </a:lnTo>
                    <a:lnTo>
                      <a:pt x="42" y="204"/>
                    </a:lnTo>
                    <a:lnTo>
                      <a:pt x="37" y="207"/>
                    </a:lnTo>
                    <a:lnTo>
                      <a:pt x="32" y="210"/>
                    </a:lnTo>
                    <a:lnTo>
                      <a:pt x="26" y="213"/>
                    </a:lnTo>
                    <a:lnTo>
                      <a:pt x="20" y="214"/>
                    </a:lnTo>
                    <a:lnTo>
                      <a:pt x="13" y="216"/>
                    </a:lnTo>
                    <a:lnTo>
                      <a:pt x="7" y="216"/>
                    </a:lnTo>
                    <a:lnTo>
                      <a:pt x="5" y="216"/>
                    </a:lnTo>
                    <a:lnTo>
                      <a:pt x="3" y="215"/>
                    </a:lnTo>
                    <a:lnTo>
                      <a:pt x="1" y="213"/>
                    </a:lnTo>
                    <a:lnTo>
                      <a:pt x="0" y="211"/>
                    </a:lnTo>
                    <a:lnTo>
                      <a:pt x="0" y="209"/>
                    </a:lnTo>
                    <a:lnTo>
                      <a:pt x="1" y="207"/>
                    </a:lnTo>
                    <a:lnTo>
                      <a:pt x="3" y="206"/>
                    </a:lnTo>
                    <a:lnTo>
                      <a:pt x="5" y="205"/>
                    </a:lnTo>
                    <a:lnTo>
                      <a:pt x="10" y="204"/>
                    </a:lnTo>
                    <a:lnTo>
                      <a:pt x="14" y="203"/>
                    </a:lnTo>
                    <a:lnTo>
                      <a:pt x="19" y="202"/>
                    </a:lnTo>
                    <a:lnTo>
                      <a:pt x="23" y="201"/>
                    </a:lnTo>
                    <a:lnTo>
                      <a:pt x="27" y="199"/>
                    </a:lnTo>
                    <a:lnTo>
                      <a:pt x="31" y="197"/>
                    </a:lnTo>
                    <a:lnTo>
                      <a:pt x="34" y="194"/>
                    </a:lnTo>
                    <a:lnTo>
                      <a:pt x="36" y="190"/>
                    </a:lnTo>
                    <a:lnTo>
                      <a:pt x="40" y="181"/>
                    </a:lnTo>
                    <a:lnTo>
                      <a:pt x="43" y="173"/>
                    </a:lnTo>
                    <a:lnTo>
                      <a:pt x="46" y="165"/>
                    </a:lnTo>
                    <a:lnTo>
                      <a:pt x="49" y="156"/>
                    </a:lnTo>
                    <a:lnTo>
                      <a:pt x="52" y="148"/>
                    </a:lnTo>
                    <a:lnTo>
                      <a:pt x="55" y="139"/>
                    </a:lnTo>
                    <a:lnTo>
                      <a:pt x="57" y="131"/>
                    </a:lnTo>
                    <a:lnTo>
                      <a:pt x="60" y="122"/>
                    </a:lnTo>
                    <a:lnTo>
                      <a:pt x="64" y="111"/>
                    </a:lnTo>
                    <a:lnTo>
                      <a:pt x="69" y="100"/>
                    </a:lnTo>
                    <a:lnTo>
                      <a:pt x="73" y="89"/>
                    </a:lnTo>
                    <a:lnTo>
                      <a:pt x="77" y="78"/>
                    </a:lnTo>
                    <a:lnTo>
                      <a:pt x="81" y="67"/>
                    </a:lnTo>
                    <a:lnTo>
                      <a:pt x="84" y="56"/>
                    </a:lnTo>
                    <a:lnTo>
                      <a:pt x="85" y="45"/>
                    </a:lnTo>
                    <a:lnTo>
                      <a:pt x="85" y="33"/>
                    </a:lnTo>
                    <a:lnTo>
                      <a:pt x="86" y="28"/>
                    </a:lnTo>
                    <a:lnTo>
                      <a:pt x="87" y="23"/>
                    </a:lnTo>
                    <a:lnTo>
                      <a:pt x="89" y="17"/>
                    </a:lnTo>
                    <a:lnTo>
                      <a:pt x="91" y="12"/>
                    </a:lnTo>
                    <a:lnTo>
                      <a:pt x="93" y="7"/>
                    </a:lnTo>
                    <a:lnTo>
                      <a:pt x="95" y="3"/>
                    </a:lnTo>
                    <a:lnTo>
                      <a:pt x="97" y="0"/>
                    </a:lnTo>
                    <a:lnTo>
                      <a:pt x="98" y="0"/>
                    </a:lnTo>
                    <a:lnTo>
                      <a:pt x="97" y="4"/>
                    </a:lnTo>
                    <a:lnTo>
                      <a:pt x="95" y="11"/>
                    </a:lnTo>
                    <a:lnTo>
                      <a:pt x="95" y="19"/>
                    </a:lnTo>
                    <a:lnTo>
                      <a:pt x="94" y="27"/>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21" name="Freeform 72"/>
              <p:cNvSpPr>
                <a:spLocks/>
              </p:cNvSpPr>
              <p:nvPr/>
            </p:nvSpPr>
            <p:spPr bwMode="auto">
              <a:xfrm>
                <a:off x="953" y="1602"/>
                <a:ext cx="25" cy="24"/>
              </a:xfrm>
              <a:custGeom>
                <a:avLst/>
                <a:gdLst>
                  <a:gd name="T0" fmla="*/ 1 w 25"/>
                  <a:gd name="T1" fmla="*/ 6 h 24"/>
                  <a:gd name="T2" fmla="*/ 0 w 25"/>
                  <a:gd name="T3" fmla="*/ 5 h 24"/>
                  <a:gd name="T4" fmla="*/ 1 w 25"/>
                  <a:gd name="T5" fmla="*/ 4 h 24"/>
                  <a:gd name="T6" fmla="*/ 1 w 25"/>
                  <a:gd name="T7" fmla="*/ 2 h 24"/>
                  <a:gd name="T8" fmla="*/ 3 w 25"/>
                  <a:gd name="T9" fmla="*/ 1 h 24"/>
                  <a:gd name="T10" fmla="*/ 5 w 25"/>
                  <a:gd name="T11" fmla="*/ 0 h 24"/>
                  <a:gd name="T12" fmla="*/ 7 w 25"/>
                  <a:gd name="T13" fmla="*/ 0 h 24"/>
                  <a:gd name="T14" fmla="*/ 9 w 25"/>
                  <a:gd name="T15" fmla="*/ 1 h 24"/>
                  <a:gd name="T16" fmla="*/ 11 w 25"/>
                  <a:gd name="T17" fmla="*/ 2 h 24"/>
                  <a:gd name="T18" fmla="*/ 13 w 25"/>
                  <a:gd name="T19" fmla="*/ 3 h 24"/>
                  <a:gd name="T20" fmla="*/ 15 w 25"/>
                  <a:gd name="T21" fmla="*/ 5 h 24"/>
                  <a:gd name="T22" fmla="*/ 17 w 25"/>
                  <a:gd name="T23" fmla="*/ 8 h 24"/>
                  <a:gd name="T24" fmla="*/ 19 w 25"/>
                  <a:gd name="T25" fmla="*/ 11 h 24"/>
                  <a:gd name="T26" fmla="*/ 21 w 25"/>
                  <a:gd name="T27" fmla="*/ 15 h 24"/>
                  <a:gd name="T28" fmla="*/ 23 w 25"/>
                  <a:gd name="T29" fmla="*/ 18 h 24"/>
                  <a:gd name="T30" fmla="*/ 24 w 25"/>
                  <a:gd name="T31" fmla="*/ 21 h 24"/>
                  <a:gd name="T32" fmla="*/ 23 w 25"/>
                  <a:gd name="T33" fmla="*/ 23 h 24"/>
                  <a:gd name="T34" fmla="*/ 20 w 25"/>
                  <a:gd name="T35" fmla="*/ 21 h 24"/>
                  <a:gd name="T36" fmla="*/ 17 w 25"/>
                  <a:gd name="T37" fmla="*/ 19 h 24"/>
                  <a:gd name="T38" fmla="*/ 13 w 25"/>
                  <a:gd name="T39" fmla="*/ 16 h 24"/>
                  <a:gd name="T40" fmla="*/ 10 w 25"/>
                  <a:gd name="T41" fmla="*/ 13 h 24"/>
                  <a:gd name="T42" fmla="*/ 7 w 25"/>
                  <a:gd name="T43" fmla="*/ 11 h 24"/>
                  <a:gd name="T44" fmla="*/ 4 w 25"/>
                  <a:gd name="T45" fmla="*/ 9 h 24"/>
                  <a:gd name="T46" fmla="*/ 2 w 25"/>
                  <a:gd name="T47" fmla="*/ 7 h 24"/>
                  <a:gd name="T48" fmla="*/ 1 w 25"/>
                  <a:gd name="T4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24">
                    <a:moveTo>
                      <a:pt x="1" y="6"/>
                    </a:moveTo>
                    <a:lnTo>
                      <a:pt x="0" y="5"/>
                    </a:lnTo>
                    <a:lnTo>
                      <a:pt x="1" y="4"/>
                    </a:lnTo>
                    <a:lnTo>
                      <a:pt x="1" y="2"/>
                    </a:lnTo>
                    <a:lnTo>
                      <a:pt x="3" y="1"/>
                    </a:lnTo>
                    <a:lnTo>
                      <a:pt x="5" y="0"/>
                    </a:lnTo>
                    <a:lnTo>
                      <a:pt x="7" y="0"/>
                    </a:lnTo>
                    <a:lnTo>
                      <a:pt x="9" y="1"/>
                    </a:lnTo>
                    <a:lnTo>
                      <a:pt x="11" y="2"/>
                    </a:lnTo>
                    <a:lnTo>
                      <a:pt x="13" y="3"/>
                    </a:lnTo>
                    <a:lnTo>
                      <a:pt x="15" y="5"/>
                    </a:lnTo>
                    <a:lnTo>
                      <a:pt x="17" y="8"/>
                    </a:lnTo>
                    <a:lnTo>
                      <a:pt x="19" y="11"/>
                    </a:lnTo>
                    <a:lnTo>
                      <a:pt x="21" y="15"/>
                    </a:lnTo>
                    <a:lnTo>
                      <a:pt x="23" y="18"/>
                    </a:lnTo>
                    <a:lnTo>
                      <a:pt x="24" y="21"/>
                    </a:lnTo>
                    <a:lnTo>
                      <a:pt x="23" y="23"/>
                    </a:lnTo>
                    <a:lnTo>
                      <a:pt x="20" y="21"/>
                    </a:lnTo>
                    <a:lnTo>
                      <a:pt x="17" y="19"/>
                    </a:lnTo>
                    <a:lnTo>
                      <a:pt x="13" y="16"/>
                    </a:lnTo>
                    <a:lnTo>
                      <a:pt x="10" y="13"/>
                    </a:lnTo>
                    <a:lnTo>
                      <a:pt x="7" y="11"/>
                    </a:lnTo>
                    <a:lnTo>
                      <a:pt x="4" y="9"/>
                    </a:lnTo>
                    <a:lnTo>
                      <a:pt x="2" y="7"/>
                    </a:lnTo>
                    <a:lnTo>
                      <a:pt x="1" y="6"/>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22" name="Freeform 73"/>
              <p:cNvSpPr>
                <a:spLocks/>
              </p:cNvSpPr>
              <p:nvPr/>
            </p:nvSpPr>
            <p:spPr bwMode="auto">
              <a:xfrm>
                <a:off x="934" y="1633"/>
                <a:ext cx="29" cy="8"/>
              </a:xfrm>
              <a:custGeom>
                <a:avLst/>
                <a:gdLst>
                  <a:gd name="T0" fmla="*/ 3 w 29"/>
                  <a:gd name="T1" fmla="*/ 6 h 8"/>
                  <a:gd name="T2" fmla="*/ 2 w 29"/>
                  <a:gd name="T3" fmla="*/ 5 h 8"/>
                  <a:gd name="T4" fmla="*/ 1 w 29"/>
                  <a:gd name="T5" fmla="*/ 4 h 8"/>
                  <a:gd name="T6" fmla="*/ 0 w 29"/>
                  <a:gd name="T7" fmla="*/ 3 h 8"/>
                  <a:gd name="T8" fmla="*/ 0 w 29"/>
                  <a:gd name="T9" fmla="*/ 1 h 8"/>
                  <a:gd name="T10" fmla="*/ 1 w 29"/>
                  <a:gd name="T11" fmla="*/ 0 h 8"/>
                  <a:gd name="T12" fmla="*/ 2 w 29"/>
                  <a:gd name="T13" fmla="*/ 0 h 8"/>
                  <a:gd name="T14" fmla="*/ 4 w 29"/>
                  <a:gd name="T15" fmla="*/ 0 h 8"/>
                  <a:gd name="T16" fmla="*/ 7 w 29"/>
                  <a:gd name="T17" fmla="*/ 1 h 8"/>
                  <a:gd name="T18" fmla="*/ 11 w 29"/>
                  <a:gd name="T19" fmla="*/ 2 h 8"/>
                  <a:gd name="T20" fmla="*/ 15 w 29"/>
                  <a:gd name="T21" fmla="*/ 3 h 8"/>
                  <a:gd name="T22" fmla="*/ 19 w 29"/>
                  <a:gd name="T23" fmla="*/ 3 h 8"/>
                  <a:gd name="T24" fmla="*/ 22 w 29"/>
                  <a:gd name="T25" fmla="*/ 4 h 8"/>
                  <a:gd name="T26" fmla="*/ 25 w 29"/>
                  <a:gd name="T27" fmla="*/ 4 h 8"/>
                  <a:gd name="T28" fmla="*/ 27 w 29"/>
                  <a:gd name="T29" fmla="*/ 6 h 8"/>
                  <a:gd name="T30" fmla="*/ 28 w 29"/>
                  <a:gd name="T31" fmla="*/ 7 h 8"/>
                  <a:gd name="T32" fmla="*/ 25 w 29"/>
                  <a:gd name="T33" fmla="*/ 7 h 8"/>
                  <a:gd name="T34" fmla="*/ 22 w 29"/>
                  <a:gd name="T35" fmla="*/ 7 h 8"/>
                  <a:gd name="T36" fmla="*/ 19 w 29"/>
                  <a:gd name="T37" fmla="*/ 7 h 8"/>
                  <a:gd name="T38" fmla="*/ 16 w 29"/>
                  <a:gd name="T39" fmla="*/ 7 h 8"/>
                  <a:gd name="T40" fmla="*/ 13 w 29"/>
                  <a:gd name="T41" fmla="*/ 6 h 8"/>
                  <a:gd name="T42" fmla="*/ 10 w 29"/>
                  <a:gd name="T43" fmla="*/ 6 h 8"/>
                  <a:gd name="T44" fmla="*/ 6 w 29"/>
                  <a:gd name="T45" fmla="*/ 6 h 8"/>
                  <a:gd name="T46" fmla="*/ 3 w 29"/>
                  <a:gd name="T4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8">
                    <a:moveTo>
                      <a:pt x="3" y="6"/>
                    </a:moveTo>
                    <a:lnTo>
                      <a:pt x="2" y="5"/>
                    </a:lnTo>
                    <a:lnTo>
                      <a:pt x="1" y="4"/>
                    </a:lnTo>
                    <a:lnTo>
                      <a:pt x="0" y="3"/>
                    </a:lnTo>
                    <a:lnTo>
                      <a:pt x="0" y="1"/>
                    </a:lnTo>
                    <a:lnTo>
                      <a:pt x="1" y="0"/>
                    </a:lnTo>
                    <a:lnTo>
                      <a:pt x="2" y="0"/>
                    </a:lnTo>
                    <a:lnTo>
                      <a:pt x="4" y="0"/>
                    </a:lnTo>
                    <a:lnTo>
                      <a:pt x="7" y="1"/>
                    </a:lnTo>
                    <a:lnTo>
                      <a:pt x="11" y="2"/>
                    </a:lnTo>
                    <a:lnTo>
                      <a:pt x="15" y="3"/>
                    </a:lnTo>
                    <a:lnTo>
                      <a:pt x="19" y="3"/>
                    </a:lnTo>
                    <a:lnTo>
                      <a:pt x="22" y="4"/>
                    </a:lnTo>
                    <a:lnTo>
                      <a:pt x="25" y="4"/>
                    </a:lnTo>
                    <a:lnTo>
                      <a:pt x="27" y="6"/>
                    </a:lnTo>
                    <a:lnTo>
                      <a:pt x="28" y="7"/>
                    </a:lnTo>
                    <a:lnTo>
                      <a:pt x="25" y="7"/>
                    </a:lnTo>
                    <a:lnTo>
                      <a:pt x="22" y="7"/>
                    </a:lnTo>
                    <a:lnTo>
                      <a:pt x="19" y="7"/>
                    </a:lnTo>
                    <a:lnTo>
                      <a:pt x="16" y="7"/>
                    </a:lnTo>
                    <a:lnTo>
                      <a:pt x="13" y="6"/>
                    </a:lnTo>
                    <a:lnTo>
                      <a:pt x="10" y="6"/>
                    </a:lnTo>
                    <a:lnTo>
                      <a:pt x="6" y="6"/>
                    </a:lnTo>
                    <a:lnTo>
                      <a:pt x="3" y="6"/>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23" name="Freeform 74"/>
              <p:cNvSpPr>
                <a:spLocks/>
              </p:cNvSpPr>
              <p:nvPr/>
            </p:nvSpPr>
            <p:spPr bwMode="auto">
              <a:xfrm>
                <a:off x="912" y="1657"/>
                <a:ext cx="39" cy="10"/>
              </a:xfrm>
              <a:custGeom>
                <a:avLst/>
                <a:gdLst>
                  <a:gd name="T0" fmla="*/ 5 w 39"/>
                  <a:gd name="T1" fmla="*/ 9 h 10"/>
                  <a:gd name="T2" fmla="*/ 3 w 39"/>
                  <a:gd name="T3" fmla="*/ 9 h 10"/>
                  <a:gd name="T4" fmla="*/ 2 w 39"/>
                  <a:gd name="T5" fmla="*/ 8 h 10"/>
                  <a:gd name="T6" fmla="*/ 1 w 39"/>
                  <a:gd name="T7" fmla="*/ 7 h 10"/>
                  <a:gd name="T8" fmla="*/ 0 w 39"/>
                  <a:gd name="T9" fmla="*/ 5 h 10"/>
                  <a:gd name="T10" fmla="*/ 0 w 39"/>
                  <a:gd name="T11" fmla="*/ 3 h 10"/>
                  <a:gd name="T12" fmla="*/ 1 w 39"/>
                  <a:gd name="T13" fmla="*/ 2 h 10"/>
                  <a:gd name="T14" fmla="*/ 2 w 39"/>
                  <a:gd name="T15" fmla="*/ 1 h 10"/>
                  <a:gd name="T16" fmla="*/ 4 w 39"/>
                  <a:gd name="T17" fmla="*/ 0 h 10"/>
                  <a:gd name="T18" fmla="*/ 9 w 39"/>
                  <a:gd name="T19" fmla="*/ 0 h 10"/>
                  <a:gd name="T20" fmla="*/ 14 w 39"/>
                  <a:gd name="T21" fmla="*/ 0 h 10"/>
                  <a:gd name="T22" fmla="*/ 20 w 39"/>
                  <a:gd name="T23" fmla="*/ 0 h 10"/>
                  <a:gd name="T24" fmla="*/ 25 w 39"/>
                  <a:gd name="T25" fmla="*/ 0 h 10"/>
                  <a:gd name="T26" fmla="*/ 30 w 39"/>
                  <a:gd name="T27" fmla="*/ 0 h 10"/>
                  <a:gd name="T28" fmla="*/ 35 w 39"/>
                  <a:gd name="T29" fmla="*/ 0 h 10"/>
                  <a:gd name="T30" fmla="*/ 37 w 39"/>
                  <a:gd name="T31" fmla="*/ 1 h 10"/>
                  <a:gd name="T32" fmla="*/ 38 w 39"/>
                  <a:gd name="T33" fmla="*/ 2 h 10"/>
                  <a:gd name="T34" fmla="*/ 35 w 39"/>
                  <a:gd name="T35" fmla="*/ 3 h 10"/>
                  <a:gd name="T36" fmla="*/ 32 w 39"/>
                  <a:gd name="T37" fmla="*/ 4 h 10"/>
                  <a:gd name="T38" fmla="*/ 28 w 39"/>
                  <a:gd name="T39" fmla="*/ 5 h 10"/>
                  <a:gd name="T40" fmla="*/ 24 w 39"/>
                  <a:gd name="T41" fmla="*/ 5 h 10"/>
                  <a:gd name="T42" fmla="*/ 19 w 39"/>
                  <a:gd name="T43" fmla="*/ 6 h 10"/>
                  <a:gd name="T44" fmla="*/ 14 w 39"/>
                  <a:gd name="T45" fmla="*/ 7 h 10"/>
                  <a:gd name="T46" fmla="*/ 9 w 39"/>
                  <a:gd name="T47" fmla="*/ 8 h 10"/>
                  <a:gd name="T48" fmla="*/ 5 w 39"/>
                  <a:gd name="T4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0">
                    <a:moveTo>
                      <a:pt x="5" y="9"/>
                    </a:moveTo>
                    <a:lnTo>
                      <a:pt x="3" y="9"/>
                    </a:lnTo>
                    <a:lnTo>
                      <a:pt x="2" y="8"/>
                    </a:lnTo>
                    <a:lnTo>
                      <a:pt x="1" y="7"/>
                    </a:lnTo>
                    <a:lnTo>
                      <a:pt x="0" y="5"/>
                    </a:lnTo>
                    <a:lnTo>
                      <a:pt x="0" y="3"/>
                    </a:lnTo>
                    <a:lnTo>
                      <a:pt x="1" y="2"/>
                    </a:lnTo>
                    <a:lnTo>
                      <a:pt x="2" y="1"/>
                    </a:lnTo>
                    <a:lnTo>
                      <a:pt x="4" y="0"/>
                    </a:lnTo>
                    <a:lnTo>
                      <a:pt x="9" y="0"/>
                    </a:lnTo>
                    <a:lnTo>
                      <a:pt x="14" y="0"/>
                    </a:lnTo>
                    <a:lnTo>
                      <a:pt x="20" y="0"/>
                    </a:lnTo>
                    <a:lnTo>
                      <a:pt x="25" y="0"/>
                    </a:lnTo>
                    <a:lnTo>
                      <a:pt x="30" y="0"/>
                    </a:lnTo>
                    <a:lnTo>
                      <a:pt x="35" y="0"/>
                    </a:lnTo>
                    <a:lnTo>
                      <a:pt x="37" y="1"/>
                    </a:lnTo>
                    <a:lnTo>
                      <a:pt x="38" y="2"/>
                    </a:lnTo>
                    <a:lnTo>
                      <a:pt x="35" y="3"/>
                    </a:lnTo>
                    <a:lnTo>
                      <a:pt x="32" y="4"/>
                    </a:lnTo>
                    <a:lnTo>
                      <a:pt x="28" y="5"/>
                    </a:lnTo>
                    <a:lnTo>
                      <a:pt x="24" y="5"/>
                    </a:lnTo>
                    <a:lnTo>
                      <a:pt x="19" y="6"/>
                    </a:lnTo>
                    <a:lnTo>
                      <a:pt x="14" y="7"/>
                    </a:lnTo>
                    <a:lnTo>
                      <a:pt x="9" y="8"/>
                    </a:lnTo>
                    <a:lnTo>
                      <a:pt x="5" y="9"/>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24" name="Freeform 75"/>
              <p:cNvSpPr>
                <a:spLocks/>
              </p:cNvSpPr>
              <p:nvPr/>
            </p:nvSpPr>
            <p:spPr bwMode="auto">
              <a:xfrm>
                <a:off x="964" y="1526"/>
                <a:ext cx="95" cy="155"/>
              </a:xfrm>
              <a:custGeom>
                <a:avLst/>
                <a:gdLst>
                  <a:gd name="T0" fmla="*/ 65 w 95"/>
                  <a:gd name="T1" fmla="*/ 76 h 155"/>
                  <a:gd name="T2" fmla="*/ 58 w 95"/>
                  <a:gd name="T3" fmla="*/ 87 h 155"/>
                  <a:gd name="T4" fmla="*/ 52 w 95"/>
                  <a:gd name="T5" fmla="*/ 96 h 155"/>
                  <a:gd name="T6" fmla="*/ 45 w 95"/>
                  <a:gd name="T7" fmla="*/ 106 h 155"/>
                  <a:gd name="T8" fmla="*/ 38 w 95"/>
                  <a:gd name="T9" fmla="*/ 116 h 155"/>
                  <a:gd name="T10" fmla="*/ 31 w 95"/>
                  <a:gd name="T11" fmla="*/ 125 h 155"/>
                  <a:gd name="T12" fmla="*/ 23 w 95"/>
                  <a:gd name="T13" fmla="*/ 134 h 155"/>
                  <a:gd name="T14" fmla="*/ 16 w 95"/>
                  <a:gd name="T15" fmla="*/ 143 h 155"/>
                  <a:gd name="T16" fmla="*/ 8 w 95"/>
                  <a:gd name="T17" fmla="*/ 152 h 155"/>
                  <a:gd name="T18" fmla="*/ 6 w 95"/>
                  <a:gd name="T19" fmla="*/ 153 h 155"/>
                  <a:gd name="T20" fmla="*/ 5 w 95"/>
                  <a:gd name="T21" fmla="*/ 154 h 155"/>
                  <a:gd name="T22" fmla="*/ 3 w 95"/>
                  <a:gd name="T23" fmla="*/ 154 h 155"/>
                  <a:gd name="T24" fmla="*/ 2 w 95"/>
                  <a:gd name="T25" fmla="*/ 153 h 155"/>
                  <a:gd name="T26" fmla="*/ 0 w 95"/>
                  <a:gd name="T27" fmla="*/ 152 h 155"/>
                  <a:gd name="T28" fmla="*/ 0 w 95"/>
                  <a:gd name="T29" fmla="*/ 151 h 155"/>
                  <a:gd name="T30" fmla="*/ 0 w 95"/>
                  <a:gd name="T31" fmla="*/ 149 h 155"/>
                  <a:gd name="T32" fmla="*/ 0 w 95"/>
                  <a:gd name="T33" fmla="*/ 148 h 155"/>
                  <a:gd name="T34" fmla="*/ 6 w 95"/>
                  <a:gd name="T35" fmla="*/ 138 h 155"/>
                  <a:gd name="T36" fmla="*/ 12 w 95"/>
                  <a:gd name="T37" fmla="*/ 128 h 155"/>
                  <a:gd name="T38" fmla="*/ 19 w 95"/>
                  <a:gd name="T39" fmla="*/ 119 h 155"/>
                  <a:gd name="T40" fmla="*/ 26 w 95"/>
                  <a:gd name="T41" fmla="*/ 109 h 155"/>
                  <a:gd name="T42" fmla="*/ 34 w 95"/>
                  <a:gd name="T43" fmla="*/ 100 h 155"/>
                  <a:gd name="T44" fmla="*/ 41 w 95"/>
                  <a:gd name="T45" fmla="*/ 91 h 155"/>
                  <a:gd name="T46" fmla="*/ 48 w 95"/>
                  <a:gd name="T47" fmla="*/ 82 h 155"/>
                  <a:gd name="T48" fmla="*/ 55 w 95"/>
                  <a:gd name="T49" fmla="*/ 72 h 155"/>
                  <a:gd name="T50" fmla="*/ 60 w 95"/>
                  <a:gd name="T51" fmla="*/ 62 h 155"/>
                  <a:gd name="T52" fmla="*/ 67 w 95"/>
                  <a:gd name="T53" fmla="*/ 50 h 155"/>
                  <a:gd name="T54" fmla="*/ 73 w 95"/>
                  <a:gd name="T55" fmla="*/ 38 h 155"/>
                  <a:gd name="T56" fmla="*/ 78 w 95"/>
                  <a:gd name="T57" fmla="*/ 27 h 155"/>
                  <a:gd name="T58" fmla="*/ 84 w 95"/>
                  <a:gd name="T59" fmla="*/ 16 h 155"/>
                  <a:gd name="T60" fmla="*/ 88 w 95"/>
                  <a:gd name="T61" fmla="*/ 7 h 155"/>
                  <a:gd name="T62" fmla="*/ 92 w 95"/>
                  <a:gd name="T63" fmla="*/ 2 h 155"/>
                  <a:gd name="T64" fmla="*/ 94 w 95"/>
                  <a:gd name="T65" fmla="*/ 0 h 155"/>
                  <a:gd name="T66" fmla="*/ 93 w 95"/>
                  <a:gd name="T67" fmla="*/ 4 h 155"/>
                  <a:gd name="T68" fmla="*/ 90 w 95"/>
                  <a:gd name="T69" fmla="*/ 11 h 155"/>
                  <a:gd name="T70" fmla="*/ 88 w 95"/>
                  <a:gd name="T71" fmla="*/ 21 h 155"/>
                  <a:gd name="T72" fmla="*/ 84 w 95"/>
                  <a:gd name="T73" fmla="*/ 32 h 155"/>
                  <a:gd name="T74" fmla="*/ 79 w 95"/>
                  <a:gd name="T75" fmla="*/ 43 h 155"/>
                  <a:gd name="T76" fmla="*/ 75 w 95"/>
                  <a:gd name="T77" fmla="*/ 55 h 155"/>
                  <a:gd name="T78" fmla="*/ 70 w 95"/>
                  <a:gd name="T79" fmla="*/ 66 h 155"/>
                  <a:gd name="T80" fmla="*/ 65 w 95"/>
                  <a:gd name="T81"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155">
                    <a:moveTo>
                      <a:pt x="65" y="76"/>
                    </a:moveTo>
                    <a:lnTo>
                      <a:pt x="58" y="87"/>
                    </a:lnTo>
                    <a:lnTo>
                      <a:pt x="52" y="96"/>
                    </a:lnTo>
                    <a:lnTo>
                      <a:pt x="45" y="106"/>
                    </a:lnTo>
                    <a:lnTo>
                      <a:pt x="38" y="116"/>
                    </a:lnTo>
                    <a:lnTo>
                      <a:pt x="31" y="125"/>
                    </a:lnTo>
                    <a:lnTo>
                      <a:pt x="23" y="134"/>
                    </a:lnTo>
                    <a:lnTo>
                      <a:pt x="16" y="143"/>
                    </a:lnTo>
                    <a:lnTo>
                      <a:pt x="8" y="152"/>
                    </a:lnTo>
                    <a:lnTo>
                      <a:pt x="6" y="153"/>
                    </a:lnTo>
                    <a:lnTo>
                      <a:pt x="5" y="154"/>
                    </a:lnTo>
                    <a:lnTo>
                      <a:pt x="3" y="154"/>
                    </a:lnTo>
                    <a:lnTo>
                      <a:pt x="2" y="153"/>
                    </a:lnTo>
                    <a:lnTo>
                      <a:pt x="0" y="152"/>
                    </a:lnTo>
                    <a:lnTo>
                      <a:pt x="0" y="151"/>
                    </a:lnTo>
                    <a:lnTo>
                      <a:pt x="0" y="149"/>
                    </a:lnTo>
                    <a:lnTo>
                      <a:pt x="0" y="148"/>
                    </a:lnTo>
                    <a:lnTo>
                      <a:pt x="6" y="138"/>
                    </a:lnTo>
                    <a:lnTo>
                      <a:pt x="12" y="128"/>
                    </a:lnTo>
                    <a:lnTo>
                      <a:pt x="19" y="119"/>
                    </a:lnTo>
                    <a:lnTo>
                      <a:pt x="26" y="109"/>
                    </a:lnTo>
                    <a:lnTo>
                      <a:pt x="34" y="100"/>
                    </a:lnTo>
                    <a:lnTo>
                      <a:pt x="41" y="91"/>
                    </a:lnTo>
                    <a:lnTo>
                      <a:pt x="48" y="82"/>
                    </a:lnTo>
                    <a:lnTo>
                      <a:pt x="55" y="72"/>
                    </a:lnTo>
                    <a:lnTo>
                      <a:pt x="60" y="62"/>
                    </a:lnTo>
                    <a:lnTo>
                      <a:pt x="67" y="50"/>
                    </a:lnTo>
                    <a:lnTo>
                      <a:pt x="73" y="38"/>
                    </a:lnTo>
                    <a:lnTo>
                      <a:pt x="78" y="27"/>
                    </a:lnTo>
                    <a:lnTo>
                      <a:pt x="84" y="16"/>
                    </a:lnTo>
                    <a:lnTo>
                      <a:pt x="88" y="7"/>
                    </a:lnTo>
                    <a:lnTo>
                      <a:pt x="92" y="2"/>
                    </a:lnTo>
                    <a:lnTo>
                      <a:pt x="94" y="0"/>
                    </a:lnTo>
                    <a:lnTo>
                      <a:pt x="93" y="4"/>
                    </a:lnTo>
                    <a:lnTo>
                      <a:pt x="90" y="11"/>
                    </a:lnTo>
                    <a:lnTo>
                      <a:pt x="88" y="21"/>
                    </a:lnTo>
                    <a:lnTo>
                      <a:pt x="84" y="32"/>
                    </a:lnTo>
                    <a:lnTo>
                      <a:pt x="79" y="43"/>
                    </a:lnTo>
                    <a:lnTo>
                      <a:pt x="75" y="55"/>
                    </a:lnTo>
                    <a:lnTo>
                      <a:pt x="70" y="66"/>
                    </a:lnTo>
                    <a:lnTo>
                      <a:pt x="65" y="76"/>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25" name="Freeform 76"/>
              <p:cNvSpPr>
                <a:spLocks/>
              </p:cNvSpPr>
              <p:nvPr/>
            </p:nvSpPr>
            <p:spPr bwMode="auto">
              <a:xfrm>
                <a:off x="1244" y="1324"/>
                <a:ext cx="67" cy="77"/>
              </a:xfrm>
              <a:custGeom>
                <a:avLst/>
                <a:gdLst>
                  <a:gd name="T0" fmla="*/ 42 w 67"/>
                  <a:gd name="T1" fmla="*/ 11 h 77"/>
                  <a:gd name="T2" fmla="*/ 46 w 67"/>
                  <a:gd name="T3" fmla="*/ 15 h 77"/>
                  <a:gd name="T4" fmla="*/ 51 w 67"/>
                  <a:gd name="T5" fmla="*/ 18 h 77"/>
                  <a:gd name="T6" fmla="*/ 55 w 67"/>
                  <a:gd name="T7" fmla="*/ 23 h 77"/>
                  <a:gd name="T8" fmla="*/ 59 w 67"/>
                  <a:gd name="T9" fmla="*/ 27 h 77"/>
                  <a:gd name="T10" fmla="*/ 61 w 67"/>
                  <a:gd name="T11" fmla="*/ 32 h 77"/>
                  <a:gd name="T12" fmla="*/ 64 w 67"/>
                  <a:gd name="T13" fmla="*/ 37 h 77"/>
                  <a:gd name="T14" fmla="*/ 65 w 67"/>
                  <a:gd name="T15" fmla="*/ 42 h 77"/>
                  <a:gd name="T16" fmla="*/ 66 w 67"/>
                  <a:gd name="T17" fmla="*/ 47 h 77"/>
                  <a:gd name="T18" fmla="*/ 65 w 67"/>
                  <a:gd name="T19" fmla="*/ 55 h 77"/>
                  <a:gd name="T20" fmla="*/ 62 w 67"/>
                  <a:gd name="T21" fmla="*/ 61 h 77"/>
                  <a:gd name="T22" fmla="*/ 57 w 67"/>
                  <a:gd name="T23" fmla="*/ 67 h 77"/>
                  <a:gd name="T24" fmla="*/ 52 w 67"/>
                  <a:gd name="T25" fmla="*/ 71 h 77"/>
                  <a:gd name="T26" fmla="*/ 44 w 67"/>
                  <a:gd name="T27" fmla="*/ 74 h 77"/>
                  <a:gd name="T28" fmla="*/ 37 w 67"/>
                  <a:gd name="T29" fmla="*/ 75 h 77"/>
                  <a:gd name="T30" fmla="*/ 29 w 67"/>
                  <a:gd name="T31" fmla="*/ 76 h 77"/>
                  <a:gd name="T32" fmla="*/ 22 w 67"/>
                  <a:gd name="T33" fmla="*/ 75 h 77"/>
                  <a:gd name="T34" fmla="*/ 20 w 67"/>
                  <a:gd name="T35" fmla="*/ 75 h 77"/>
                  <a:gd name="T36" fmla="*/ 19 w 67"/>
                  <a:gd name="T37" fmla="*/ 74 h 77"/>
                  <a:gd name="T38" fmla="*/ 18 w 67"/>
                  <a:gd name="T39" fmla="*/ 72 h 77"/>
                  <a:gd name="T40" fmla="*/ 17 w 67"/>
                  <a:gd name="T41" fmla="*/ 71 h 77"/>
                  <a:gd name="T42" fmla="*/ 18 w 67"/>
                  <a:gd name="T43" fmla="*/ 70 h 77"/>
                  <a:gd name="T44" fmla="*/ 19 w 67"/>
                  <a:gd name="T45" fmla="*/ 70 h 77"/>
                  <a:gd name="T46" fmla="*/ 20 w 67"/>
                  <a:gd name="T47" fmla="*/ 70 h 77"/>
                  <a:gd name="T48" fmla="*/ 22 w 67"/>
                  <a:gd name="T49" fmla="*/ 70 h 77"/>
                  <a:gd name="T50" fmla="*/ 25 w 67"/>
                  <a:gd name="T51" fmla="*/ 70 h 77"/>
                  <a:gd name="T52" fmla="*/ 27 w 67"/>
                  <a:gd name="T53" fmla="*/ 70 h 77"/>
                  <a:gd name="T54" fmla="*/ 29 w 67"/>
                  <a:gd name="T55" fmla="*/ 70 h 77"/>
                  <a:gd name="T56" fmla="*/ 30 w 67"/>
                  <a:gd name="T57" fmla="*/ 70 h 77"/>
                  <a:gd name="T58" fmla="*/ 33 w 67"/>
                  <a:gd name="T59" fmla="*/ 70 h 77"/>
                  <a:gd name="T60" fmla="*/ 37 w 67"/>
                  <a:gd name="T61" fmla="*/ 69 h 77"/>
                  <a:gd name="T62" fmla="*/ 41 w 67"/>
                  <a:gd name="T63" fmla="*/ 69 h 77"/>
                  <a:gd name="T64" fmla="*/ 45 w 67"/>
                  <a:gd name="T65" fmla="*/ 68 h 77"/>
                  <a:gd name="T66" fmla="*/ 49 w 67"/>
                  <a:gd name="T67" fmla="*/ 67 h 77"/>
                  <a:gd name="T68" fmla="*/ 53 w 67"/>
                  <a:gd name="T69" fmla="*/ 64 h 77"/>
                  <a:gd name="T70" fmla="*/ 56 w 67"/>
                  <a:gd name="T71" fmla="*/ 61 h 77"/>
                  <a:gd name="T72" fmla="*/ 60 w 67"/>
                  <a:gd name="T73" fmla="*/ 56 h 77"/>
                  <a:gd name="T74" fmla="*/ 61 w 67"/>
                  <a:gd name="T75" fmla="*/ 50 h 77"/>
                  <a:gd name="T76" fmla="*/ 61 w 67"/>
                  <a:gd name="T77" fmla="*/ 45 h 77"/>
                  <a:gd name="T78" fmla="*/ 59 w 67"/>
                  <a:gd name="T79" fmla="*/ 40 h 77"/>
                  <a:gd name="T80" fmla="*/ 57 w 67"/>
                  <a:gd name="T81" fmla="*/ 35 h 77"/>
                  <a:gd name="T82" fmla="*/ 53 w 67"/>
                  <a:gd name="T83" fmla="*/ 31 h 77"/>
                  <a:gd name="T84" fmla="*/ 49 w 67"/>
                  <a:gd name="T85" fmla="*/ 26 h 77"/>
                  <a:gd name="T86" fmla="*/ 45 w 67"/>
                  <a:gd name="T87" fmla="*/ 22 h 77"/>
                  <a:gd name="T88" fmla="*/ 40 w 67"/>
                  <a:gd name="T89" fmla="*/ 19 h 77"/>
                  <a:gd name="T90" fmla="*/ 35 w 67"/>
                  <a:gd name="T91" fmla="*/ 15 h 77"/>
                  <a:gd name="T92" fmla="*/ 29 w 67"/>
                  <a:gd name="T93" fmla="*/ 13 h 77"/>
                  <a:gd name="T94" fmla="*/ 24 w 67"/>
                  <a:gd name="T95" fmla="*/ 10 h 77"/>
                  <a:gd name="T96" fmla="*/ 19 w 67"/>
                  <a:gd name="T97" fmla="*/ 8 h 77"/>
                  <a:gd name="T98" fmla="*/ 13 w 67"/>
                  <a:gd name="T99" fmla="*/ 6 h 77"/>
                  <a:gd name="T100" fmla="*/ 8 w 67"/>
                  <a:gd name="T101" fmla="*/ 4 h 77"/>
                  <a:gd name="T102" fmla="*/ 4 w 67"/>
                  <a:gd name="T103" fmla="*/ 3 h 77"/>
                  <a:gd name="T104" fmla="*/ 0 w 67"/>
                  <a:gd name="T105" fmla="*/ 2 h 77"/>
                  <a:gd name="T106" fmla="*/ 3 w 67"/>
                  <a:gd name="T107" fmla="*/ 1 h 77"/>
                  <a:gd name="T108" fmla="*/ 7 w 67"/>
                  <a:gd name="T109" fmla="*/ 0 h 77"/>
                  <a:gd name="T110" fmla="*/ 12 w 67"/>
                  <a:gd name="T111" fmla="*/ 1 h 77"/>
                  <a:gd name="T112" fmla="*/ 18 w 67"/>
                  <a:gd name="T113" fmla="*/ 2 h 77"/>
                  <a:gd name="T114" fmla="*/ 25 w 67"/>
                  <a:gd name="T115" fmla="*/ 4 h 77"/>
                  <a:gd name="T116" fmla="*/ 31 w 67"/>
                  <a:gd name="T117" fmla="*/ 6 h 77"/>
                  <a:gd name="T118" fmla="*/ 37 w 67"/>
                  <a:gd name="T119" fmla="*/ 9 h 77"/>
                  <a:gd name="T120" fmla="*/ 42 w 67"/>
                  <a:gd name="T121"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 h="77">
                    <a:moveTo>
                      <a:pt x="42" y="11"/>
                    </a:moveTo>
                    <a:lnTo>
                      <a:pt x="46" y="15"/>
                    </a:lnTo>
                    <a:lnTo>
                      <a:pt x="51" y="18"/>
                    </a:lnTo>
                    <a:lnTo>
                      <a:pt x="55" y="23"/>
                    </a:lnTo>
                    <a:lnTo>
                      <a:pt x="59" y="27"/>
                    </a:lnTo>
                    <a:lnTo>
                      <a:pt x="61" y="32"/>
                    </a:lnTo>
                    <a:lnTo>
                      <a:pt x="64" y="37"/>
                    </a:lnTo>
                    <a:lnTo>
                      <a:pt x="65" y="42"/>
                    </a:lnTo>
                    <a:lnTo>
                      <a:pt x="66" y="47"/>
                    </a:lnTo>
                    <a:lnTo>
                      <a:pt x="65" y="55"/>
                    </a:lnTo>
                    <a:lnTo>
                      <a:pt x="62" y="61"/>
                    </a:lnTo>
                    <a:lnTo>
                      <a:pt x="57" y="67"/>
                    </a:lnTo>
                    <a:lnTo>
                      <a:pt x="52" y="71"/>
                    </a:lnTo>
                    <a:lnTo>
                      <a:pt x="44" y="74"/>
                    </a:lnTo>
                    <a:lnTo>
                      <a:pt x="37" y="75"/>
                    </a:lnTo>
                    <a:lnTo>
                      <a:pt x="29" y="76"/>
                    </a:lnTo>
                    <a:lnTo>
                      <a:pt x="22" y="75"/>
                    </a:lnTo>
                    <a:lnTo>
                      <a:pt x="20" y="75"/>
                    </a:lnTo>
                    <a:lnTo>
                      <a:pt x="19" y="74"/>
                    </a:lnTo>
                    <a:lnTo>
                      <a:pt x="18" y="72"/>
                    </a:lnTo>
                    <a:lnTo>
                      <a:pt x="17" y="71"/>
                    </a:lnTo>
                    <a:lnTo>
                      <a:pt x="18" y="70"/>
                    </a:lnTo>
                    <a:lnTo>
                      <a:pt x="19" y="70"/>
                    </a:lnTo>
                    <a:lnTo>
                      <a:pt x="20" y="70"/>
                    </a:lnTo>
                    <a:lnTo>
                      <a:pt x="22" y="70"/>
                    </a:lnTo>
                    <a:lnTo>
                      <a:pt x="25" y="70"/>
                    </a:lnTo>
                    <a:lnTo>
                      <a:pt x="27" y="70"/>
                    </a:lnTo>
                    <a:lnTo>
                      <a:pt x="29" y="70"/>
                    </a:lnTo>
                    <a:lnTo>
                      <a:pt x="30" y="70"/>
                    </a:lnTo>
                    <a:lnTo>
                      <a:pt x="33" y="70"/>
                    </a:lnTo>
                    <a:lnTo>
                      <a:pt x="37" y="69"/>
                    </a:lnTo>
                    <a:lnTo>
                      <a:pt x="41" y="69"/>
                    </a:lnTo>
                    <a:lnTo>
                      <a:pt x="45" y="68"/>
                    </a:lnTo>
                    <a:lnTo>
                      <a:pt x="49" y="67"/>
                    </a:lnTo>
                    <a:lnTo>
                      <a:pt x="53" y="64"/>
                    </a:lnTo>
                    <a:lnTo>
                      <a:pt x="56" y="61"/>
                    </a:lnTo>
                    <a:lnTo>
                      <a:pt x="60" y="56"/>
                    </a:lnTo>
                    <a:lnTo>
                      <a:pt x="61" y="50"/>
                    </a:lnTo>
                    <a:lnTo>
                      <a:pt x="61" y="45"/>
                    </a:lnTo>
                    <a:lnTo>
                      <a:pt x="59" y="40"/>
                    </a:lnTo>
                    <a:lnTo>
                      <a:pt x="57" y="35"/>
                    </a:lnTo>
                    <a:lnTo>
                      <a:pt x="53" y="31"/>
                    </a:lnTo>
                    <a:lnTo>
                      <a:pt x="49" y="26"/>
                    </a:lnTo>
                    <a:lnTo>
                      <a:pt x="45" y="22"/>
                    </a:lnTo>
                    <a:lnTo>
                      <a:pt x="40" y="19"/>
                    </a:lnTo>
                    <a:lnTo>
                      <a:pt x="35" y="15"/>
                    </a:lnTo>
                    <a:lnTo>
                      <a:pt x="29" y="13"/>
                    </a:lnTo>
                    <a:lnTo>
                      <a:pt x="24" y="10"/>
                    </a:lnTo>
                    <a:lnTo>
                      <a:pt x="19" y="8"/>
                    </a:lnTo>
                    <a:lnTo>
                      <a:pt x="13" y="6"/>
                    </a:lnTo>
                    <a:lnTo>
                      <a:pt x="8" y="4"/>
                    </a:lnTo>
                    <a:lnTo>
                      <a:pt x="4" y="3"/>
                    </a:lnTo>
                    <a:lnTo>
                      <a:pt x="0" y="2"/>
                    </a:lnTo>
                    <a:lnTo>
                      <a:pt x="3" y="1"/>
                    </a:lnTo>
                    <a:lnTo>
                      <a:pt x="7" y="0"/>
                    </a:lnTo>
                    <a:lnTo>
                      <a:pt x="12" y="1"/>
                    </a:lnTo>
                    <a:lnTo>
                      <a:pt x="18" y="2"/>
                    </a:lnTo>
                    <a:lnTo>
                      <a:pt x="25" y="4"/>
                    </a:lnTo>
                    <a:lnTo>
                      <a:pt x="31" y="6"/>
                    </a:lnTo>
                    <a:lnTo>
                      <a:pt x="37" y="9"/>
                    </a:lnTo>
                    <a:lnTo>
                      <a:pt x="42" y="11"/>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26" name="Freeform 77"/>
              <p:cNvSpPr>
                <a:spLocks/>
              </p:cNvSpPr>
              <p:nvPr/>
            </p:nvSpPr>
            <p:spPr bwMode="auto">
              <a:xfrm>
                <a:off x="1153" y="1324"/>
                <a:ext cx="44" cy="59"/>
              </a:xfrm>
              <a:custGeom>
                <a:avLst/>
                <a:gdLst>
                  <a:gd name="T0" fmla="*/ 7 w 44"/>
                  <a:gd name="T1" fmla="*/ 19 h 59"/>
                  <a:gd name="T2" fmla="*/ 5 w 44"/>
                  <a:gd name="T3" fmla="*/ 26 h 59"/>
                  <a:gd name="T4" fmla="*/ 6 w 44"/>
                  <a:gd name="T5" fmla="*/ 30 h 59"/>
                  <a:gd name="T6" fmla="*/ 9 w 44"/>
                  <a:gd name="T7" fmla="*/ 35 h 59"/>
                  <a:gd name="T8" fmla="*/ 13 w 44"/>
                  <a:gd name="T9" fmla="*/ 39 h 59"/>
                  <a:gd name="T10" fmla="*/ 18 w 44"/>
                  <a:gd name="T11" fmla="*/ 43 h 59"/>
                  <a:gd name="T12" fmla="*/ 23 w 44"/>
                  <a:gd name="T13" fmla="*/ 46 h 59"/>
                  <a:gd name="T14" fmla="*/ 28 w 44"/>
                  <a:gd name="T15" fmla="*/ 50 h 59"/>
                  <a:gd name="T16" fmla="*/ 33 w 44"/>
                  <a:gd name="T17" fmla="*/ 53 h 59"/>
                  <a:gd name="T18" fmla="*/ 34 w 44"/>
                  <a:gd name="T19" fmla="*/ 54 h 59"/>
                  <a:gd name="T20" fmla="*/ 34 w 44"/>
                  <a:gd name="T21" fmla="*/ 55 h 59"/>
                  <a:gd name="T22" fmla="*/ 34 w 44"/>
                  <a:gd name="T23" fmla="*/ 56 h 59"/>
                  <a:gd name="T24" fmla="*/ 33 w 44"/>
                  <a:gd name="T25" fmla="*/ 57 h 59"/>
                  <a:gd name="T26" fmla="*/ 33 w 44"/>
                  <a:gd name="T27" fmla="*/ 58 h 59"/>
                  <a:gd name="T28" fmla="*/ 31 w 44"/>
                  <a:gd name="T29" fmla="*/ 58 h 59"/>
                  <a:gd name="T30" fmla="*/ 30 w 44"/>
                  <a:gd name="T31" fmla="*/ 58 h 59"/>
                  <a:gd name="T32" fmla="*/ 29 w 44"/>
                  <a:gd name="T33" fmla="*/ 58 h 59"/>
                  <a:gd name="T34" fmla="*/ 23 w 44"/>
                  <a:gd name="T35" fmla="*/ 54 h 59"/>
                  <a:gd name="T36" fmla="*/ 17 w 44"/>
                  <a:gd name="T37" fmla="*/ 51 h 59"/>
                  <a:gd name="T38" fmla="*/ 12 w 44"/>
                  <a:gd name="T39" fmla="*/ 47 h 59"/>
                  <a:gd name="T40" fmla="*/ 7 w 44"/>
                  <a:gd name="T41" fmla="*/ 42 h 59"/>
                  <a:gd name="T42" fmla="*/ 3 w 44"/>
                  <a:gd name="T43" fmla="*/ 37 h 59"/>
                  <a:gd name="T44" fmla="*/ 1 w 44"/>
                  <a:gd name="T45" fmla="*/ 31 h 59"/>
                  <a:gd name="T46" fmla="*/ 0 w 44"/>
                  <a:gd name="T47" fmla="*/ 25 h 59"/>
                  <a:gd name="T48" fmla="*/ 1 w 44"/>
                  <a:gd name="T49" fmla="*/ 18 h 59"/>
                  <a:gd name="T50" fmla="*/ 5 w 44"/>
                  <a:gd name="T51" fmla="*/ 13 h 59"/>
                  <a:gd name="T52" fmla="*/ 10 w 44"/>
                  <a:gd name="T53" fmla="*/ 9 h 59"/>
                  <a:gd name="T54" fmla="*/ 16 w 44"/>
                  <a:gd name="T55" fmla="*/ 5 h 59"/>
                  <a:gd name="T56" fmla="*/ 22 w 44"/>
                  <a:gd name="T57" fmla="*/ 2 h 59"/>
                  <a:gd name="T58" fmla="*/ 29 w 44"/>
                  <a:gd name="T59" fmla="*/ 1 h 59"/>
                  <a:gd name="T60" fmla="*/ 35 w 44"/>
                  <a:gd name="T61" fmla="*/ 0 h 59"/>
                  <a:gd name="T62" fmla="*/ 40 w 44"/>
                  <a:gd name="T63" fmla="*/ 0 h 59"/>
                  <a:gd name="T64" fmla="*/ 43 w 44"/>
                  <a:gd name="T65" fmla="*/ 2 h 59"/>
                  <a:gd name="T66" fmla="*/ 37 w 44"/>
                  <a:gd name="T67" fmla="*/ 3 h 59"/>
                  <a:gd name="T68" fmla="*/ 32 w 44"/>
                  <a:gd name="T69" fmla="*/ 4 h 59"/>
                  <a:gd name="T70" fmla="*/ 27 w 44"/>
                  <a:gd name="T71" fmla="*/ 5 h 59"/>
                  <a:gd name="T72" fmla="*/ 22 w 44"/>
                  <a:gd name="T73" fmla="*/ 7 h 59"/>
                  <a:gd name="T74" fmla="*/ 17 w 44"/>
                  <a:gd name="T75" fmla="*/ 9 h 59"/>
                  <a:gd name="T76" fmla="*/ 13 w 44"/>
                  <a:gd name="T77" fmla="*/ 11 h 59"/>
                  <a:gd name="T78" fmla="*/ 9 w 44"/>
                  <a:gd name="T79" fmla="*/ 15 h 59"/>
                  <a:gd name="T80" fmla="*/ 7 w 44"/>
                  <a:gd name="T81"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9">
                    <a:moveTo>
                      <a:pt x="7" y="19"/>
                    </a:moveTo>
                    <a:lnTo>
                      <a:pt x="5" y="26"/>
                    </a:lnTo>
                    <a:lnTo>
                      <a:pt x="6" y="30"/>
                    </a:lnTo>
                    <a:lnTo>
                      <a:pt x="9" y="35"/>
                    </a:lnTo>
                    <a:lnTo>
                      <a:pt x="13" y="39"/>
                    </a:lnTo>
                    <a:lnTo>
                      <a:pt x="18" y="43"/>
                    </a:lnTo>
                    <a:lnTo>
                      <a:pt x="23" y="46"/>
                    </a:lnTo>
                    <a:lnTo>
                      <a:pt x="28" y="50"/>
                    </a:lnTo>
                    <a:lnTo>
                      <a:pt x="33" y="53"/>
                    </a:lnTo>
                    <a:lnTo>
                      <a:pt x="34" y="54"/>
                    </a:lnTo>
                    <a:lnTo>
                      <a:pt x="34" y="55"/>
                    </a:lnTo>
                    <a:lnTo>
                      <a:pt x="34" y="56"/>
                    </a:lnTo>
                    <a:lnTo>
                      <a:pt x="33" y="57"/>
                    </a:lnTo>
                    <a:lnTo>
                      <a:pt x="33" y="58"/>
                    </a:lnTo>
                    <a:lnTo>
                      <a:pt x="31" y="58"/>
                    </a:lnTo>
                    <a:lnTo>
                      <a:pt x="30" y="58"/>
                    </a:lnTo>
                    <a:lnTo>
                      <a:pt x="29" y="58"/>
                    </a:lnTo>
                    <a:lnTo>
                      <a:pt x="23" y="54"/>
                    </a:lnTo>
                    <a:lnTo>
                      <a:pt x="17" y="51"/>
                    </a:lnTo>
                    <a:lnTo>
                      <a:pt x="12" y="47"/>
                    </a:lnTo>
                    <a:lnTo>
                      <a:pt x="7" y="42"/>
                    </a:lnTo>
                    <a:lnTo>
                      <a:pt x="3" y="37"/>
                    </a:lnTo>
                    <a:lnTo>
                      <a:pt x="1" y="31"/>
                    </a:lnTo>
                    <a:lnTo>
                      <a:pt x="0" y="25"/>
                    </a:lnTo>
                    <a:lnTo>
                      <a:pt x="1" y="18"/>
                    </a:lnTo>
                    <a:lnTo>
                      <a:pt x="5" y="13"/>
                    </a:lnTo>
                    <a:lnTo>
                      <a:pt x="10" y="9"/>
                    </a:lnTo>
                    <a:lnTo>
                      <a:pt x="16" y="5"/>
                    </a:lnTo>
                    <a:lnTo>
                      <a:pt x="22" y="2"/>
                    </a:lnTo>
                    <a:lnTo>
                      <a:pt x="29" y="1"/>
                    </a:lnTo>
                    <a:lnTo>
                      <a:pt x="35" y="0"/>
                    </a:lnTo>
                    <a:lnTo>
                      <a:pt x="40" y="0"/>
                    </a:lnTo>
                    <a:lnTo>
                      <a:pt x="43" y="2"/>
                    </a:lnTo>
                    <a:lnTo>
                      <a:pt x="37" y="3"/>
                    </a:lnTo>
                    <a:lnTo>
                      <a:pt x="32" y="4"/>
                    </a:lnTo>
                    <a:lnTo>
                      <a:pt x="27" y="5"/>
                    </a:lnTo>
                    <a:lnTo>
                      <a:pt x="22" y="7"/>
                    </a:lnTo>
                    <a:lnTo>
                      <a:pt x="17" y="9"/>
                    </a:lnTo>
                    <a:lnTo>
                      <a:pt x="13" y="11"/>
                    </a:lnTo>
                    <a:lnTo>
                      <a:pt x="9" y="15"/>
                    </a:lnTo>
                    <a:lnTo>
                      <a:pt x="7" y="19"/>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27" name="Freeform 78"/>
              <p:cNvSpPr>
                <a:spLocks/>
              </p:cNvSpPr>
              <p:nvPr/>
            </p:nvSpPr>
            <p:spPr bwMode="auto">
              <a:xfrm>
                <a:off x="1244" y="1310"/>
                <a:ext cx="110" cy="123"/>
              </a:xfrm>
              <a:custGeom>
                <a:avLst/>
                <a:gdLst>
                  <a:gd name="T0" fmla="*/ 75 w 110"/>
                  <a:gd name="T1" fmla="*/ 22 h 123"/>
                  <a:gd name="T2" fmla="*/ 91 w 110"/>
                  <a:gd name="T3" fmla="*/ 37 h 123"/>
                  <a:gd name="T4" fmla="*/ 103 w 110"/>
                  <a:gd name="T5" fmla="*/ 54 h 123"/>
                  <a:gd name="T6" fmla="*/ 109 w 110"/>
                  <a:gd name="T7" fmla="*/ 73 h 123"/>
                  <a:gd name="T8" fmla="*/ 108 w 110"/>
                  <a:gd name="T9" fmla="*/ 86 h 123"/>
                  <a:gd name="T10" fmla="*/ 105 w 110"/>
                  <a:gd name="T11" fmla="*/ 91 h 123"/>
                  <a:gd name="T12" fmla="*/ 102 w 110"/>
                  <a:gd name="T13" fmla="*/ 96 h 123"/>
                  <a:gd name="T14" fmla="*/ 98 w 110"/>
                  <a:gd name="T15" fmla="*/ 100 h 123"/>
                  <a:gd name="T16" fmla="*/ 90 w 110"/>
                  <a:gd name="T17" fmla="*/ 105 h 123"/>
                  <a:gd name="T18" fmla="*/ 80 w 110"/>
                  <a:gd name="T19" fmla="*/ 109 h 123"/>
                  <a:gd name="T20" fmla="*/ 69 w 110"/>
                  <a:gd name="T21" fmla="*/ 113 h 123"/>
                  <a:gd name="T22" fmla="*/ 57 w 110"/>
                  <a:gd name="T23" fmla="*/ 116 h 123"/>
                  <a:gd name="T24" fmla="*/ 46 w 110"/>
                  <a:gd name="T25" fmla="*/ 118 h 123"/>
                  <a:gd name="T26" fmla="*/ 34 w 110"/>
                  <a:gd name="T27" fmla="*/ 120 h 123"/>
                  <a:gd name="T28" fmla="*/ 23 w 110"/>
                  <a:gd name="T29" fmla="*/ 121 h 123"/>
                  <a:gd name="T30" fmla="*/ 11 w 110"/>
                  <a:gd name="T31" fmla="*/ 121 h 123"/>
                  <a:gd name="T32" fmla="*/ 4 w 110"/>
                  <a:gd name="T33" fmla="*/ 122 h 123"/>
                  <a:gd name="T34" fmla="*/ 1 w 110"/>
                  <a:gd name="T35" fmla="*/ 120 h 123"/>
                  <a:gd name="T36" fmla="*/ 0 w 110"/>
                  <a:gd name="T37" fmla="*/ 116 h 123"/>
                  <a:gd name="T38" fmla="*/ 2 w 110"/>
                  <a:gd name="T39" fmla="*/ 113 h 123"/>
                  <a:gd name="T40" fmla="*/ 10 w 110"/>
                  <a:gd name="T41" fmla="*/ 113 h 123"/>
                  <a:gd name="T42" fmla="*/ 20 w 110"/>
                  <a:gd name="T43" fmla="*/ 113 h 123"/>
                  <a:gd name="T44" fmla="*/ 31 w 110"/>
                  <a:gd name="T45" fmla="*/ 112 h 123"/>
                  <a:gd name="T46" fmla="*/ 42 w 110"/>
                  <a:gd name="T47" fmla="*/ 110 h 123"/>
                  <a:gd name="T48" fmla="*/ 52 w 110"/>
                  <a:gd name="T49" fmla="*/ 109 h 123"/>
                  <a:gd name="T50" fmla="*/ 63 w 110"/>
                  <a:gd name="T51" fmla="*/ 106 h 123"/>
                  <a:gd name="T52" fmla="*/ 73 w 110"/>
                  <a:gd name="T53" fmla="*/ 103 h 123"/>
                  <a:gd name="T54" fmla="*/ 83 w 110"/>
                  <a:gd name="T55" fmla="*/ 99 h 123"/>
                  <a:gd name="T56" fmla="*/ 92 w 110"/>
                  <a:gd name="T57" fmla="*/ 94 h 123"/>
                  <a:gd name="T58" fmla="*/ 97 w 110"/>
                  <a:gd name="T59" fmla="*/ 86 h 123"/>
                  <a:gd name="T60" fmla="*/ 99 w 110"/>
                  <a:gd name="T61" fmla="*/ 77 h 123"/>
                  <a:gd name="T62" fmla="*/ 96 w 110"/>
                  <a:gd name="T63" fmla="*/ 64 h 123"/>
                  <a:gd name="T64" fmla="*/ 92 w 110"/>
                  <a:gd name="T65" fmla="*/ 53 h 123"/>
                  <a:gd name="T66" fmla="*/ 86 w 110"/>
                  <a:gd name="T67" fmla="*/ 44 h 123"/>
                  <a:gd name="T68" fmla="*/ 79 w 110"/>
                  <a:gd name="T69" fmla="*/ 36 h 123"/>
                  <a:gd name="T70" fmla="*/ 70 w 110"/>
                  <a:gd name="T71" fmla="*/ 28 h 123"/>
                  <a:gd name="T72" fmla="*/ 60 w 110"/>
                  <a:gd name="T73" fmla="*/ 21 h 123"/>
                  <a:gd name="T74" fmla="*/ 48 w 110"/>
                  <a:gd name="T75" fmla="*/ 13 h 123"/>
                  <a:gd name="T76" fmla="*/ 35 w 110"/>
                  <a:gd name="T77" fmla="*/ 7 h 123"/>
                  <a:gd name="T78" fmla="*/ 23 w 110"/>
                  <a:gd name="T79" fmla="*/ 2 h 123"/>
                  <a:gd name="T80" fmla="*/ 23 w 110"/>
                  <a:gd name="T81" fmla="*/ 0 h 123"/>
                  <a:gd name="T82" fmla="*/ 34 w 110"/>
                  <a:gd name="T83" fmla="*/ 2 h 123"/>
                  <a:gd name="T84" fmla="*/ 48 w 110"/>
                  <a:gd name="T85" fmla="*/ 6 h 123"/>
                  <a:gd name="T86" fmla="*/ 61 w 110"/>
                  <a:gd name="T87" fmla="*/ 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123">
                    <a:moveTo>
                      <a:pt x="67" y="16"/>
                    </a:moveTo>
                    <a:lnTo>
                      <a:pt x="75" y="22"/>
                    </a:lnTo>
                    <a:lnTo>
                      <a:pt x="83" y="29"/>
                    </a:lnTo>
                    <a:lnTo>
                      <a:pt x="91" y="37"/>
                    </a:lnTo>
                    <a:lnTo>
                      <a:pt x="98" y="45"/>
                    </a:lnTo>
                    <a:lnTo>
                      <a:pt x="103" y="54"/>
                    </a:lnTo>
                    <a:lnTo>
                      <a:pt x="107" y="63"/>
                    </a:lnTo>
                    <a:lnTo>
                      <a:pt x="109" y="73"/>
                    </a:lnTo>
                    <a:lnTo>
                      <a:pt x="109" y="84"/>
                    </a:lnTo>
                    <a:lnTo>
                      <a:pt x="108" y="86"/>
                    </a:lnTo>
                    <a:lnTo>
                      <a:pt x="107" y="89"/>
                    </a:lnTo>
                    <a:lnTo>
                      <a:pt x="105" y="91"/>
                    </a:lnTo>
                    <a:lnTo>
                      <a:pt x="104" y="94"/>
                    </a:lnTo>
                    <a:lnTo>
                      <a:pt x="102" y="96"/>
                    </a:lnTo>
                    <a:lnTo>
                      <a:pt x="100" y="98"/>
                    </a:lnTo>
                    <a:lnTo>
                      <a:pt x="98" y="100"/>
                    </a:lnTo>
                    <a:lnTo>
                      <a:pt x="95" y="102"/>
                    </a:lnTo>
                    <a:lnTo>
                      <a:pt x="90" y="105"/>
                    </a:lnTo>
                    <a:lnTo>
                      <a:pt x="85" y="107"/>
                    </a:lnTo>
                    <a:lnTo>
                      <a:pt x="80" y="109"/>
                    </a:lnTo>
                    <a:lnTo>
                      <a:pt x="74" y="111"/>
                    </a:lnTo>
                    <a:lnTo>
                      <a:pt x="69" y="113"/>
                    </a:lnTo>
                    <a:lnTo>
                      <a:pt x="63" y="114"/>
                    </a:lnTo>
                    <a:lnTo>
                      <a:pt x="57" y="116"/>
                    </a:lnTo>
                    <a:lnTo>
                      <a:pt x="52" y="117"/>
                    </a:lnTo>
                    <a:lnTo>
                      <a:pt x="46" y="118"/>
                    </a:lnTo>
                    <a:lnTo>
                      <a:pt x="40" y="119"/>
                    </a:lnTo>
                    <a:lnTo>
                      <a:pt x="34" y="120"/>
                    </a:lnTo>
                    <a:lnTo>
                      <a:pt x="28" y="120"/>
                    </a:lnTo>
                    <a:lnTo>
                      <a:pt x="23" y="121"/>
                    </a:lnTo>
                    <a:lnTo>
                      <a:pt x="17" y="121"/>
                    </a:lnTo>
                    <a:lnTo>
                      <a:pt x="11" y="121"/>
                    </a:lnTo>
                    <a:lnTo>
                      <a:pt x="5" y="122"/>
                    </a:lnTo>
                    <a:lnTo>
                      <a:pt x="4" y="122"/>
                    </a:lnTo>
                    <a:lnTo>
                      <a:pt x="2" y="121"/>
                    </a:lnTo>
                    <a:lnTo>
                      <a:pt x="1" y="120"/>
                    </a:lnTo>
                    <a:lnTo>
                      <a:pt x="0" y="118"/>
                    </a:lnTo>
                    <a:lnTo>
                      <a:pt x="0" y="116"/>
                    </a:lnTo>
                    <a:lnTo>
                      <a:pt x="1" y="114"/>
                    </a:lnTo>
                    <a:lnTo>
                      <a:pt x="2" y="113"/>
                    </a:lnTo>
                    <a:lnTo>
                      <a:pt x="4" y="113"/>
                    </a:lnTo>
                    <a:lnTo>
                      <a:pt x="10" y="113"/>
                    </a:lnTo>
                    <a:lnTo>
                      <a:pt x="15" y="113"/>
                    </a:lnTo>
                    <a:lnTo>
                      <a:pt x="20" y="113"/>
                    </a:lnTo>
                    <a:lnTo>
                      <a:pt x="25" y="112"/>
                    </a:lnTo>
                    <a:lnTo>
                      <a:pt x="31" y="112"/>
                    </a:lnTo>
                    <a:lnTo>
                      <a:pt x="37" y="111"/>
                    </a:lnTo>
                    <a:lnTo>
                      <a:pt x="42" y="110"/>
                    </a:lnTo>
                    <a:lnTo>
                      <a:pt x="47" y="110"/>
                    </a:lnTo>
                    <a:lnTo>
                      <a:pt x="52" y="109"/>
                    </a:lnTo>
                    <a:lnTo>
                      <a:pt x="58" y="107"/>
                    </a:lnTo>
                    <a:lnTo>
                      <a:pt x="63" y="106"/>
                    </a:lnTo>
                    <a:lnTo>
                      <a:pt x="68" y="105"/>
                    </a:lnTo>
                    <a:lnTo>
                      <a:pt x="73" y="103"/>
                    </a:lnTo>
                    <a:lnTo>
                      <a:pt x="78" y="101"/>
                    </a:lnTo>
                    <a:lnTo>
                      <a:pt x="83" y="99"/>
                    </a:lnTo>
                    <a:lnTo>
                      <a:pt x="88" y="96"/>
                    </a:lnTo>
                    <a:lnTo>
                      <a:pt x="92" y="94"/>
                    </a:lnTo>
                    <a:lnTo>
                      <a:pt x="95" y="90"/>
                    </a:lnTo>
                    <a:lnTo>
                      <a:pt x="97" y="86"/>
                    </a:lnTo>
                    <a:lnTo>
                      <a:pt x="99" y="82"/>
                    </a:lnTo>
                    <a:lnTo>
                      <a:pt x="99" y="77"/>
                    </a:lnTo>
                    <a:lnTo>
                      <a:pt x="98" y="70"/>
                    </a:lnTo>
                    <a:lnTo>
                      <a:pt x="96" y="64"/>
                    </a:lnTo>
                    <a:lnTo>
                      <a:pt x="95" y="59"/>
                    </a:lnTo>
                    <a:lnTo>
                      <a:pt x="92" y="53"/>
                    </a:lnTo>
                    <a:lnTo>
                      <a:pt x="89" y="48"/>
                    </a:lnTo>
                    <a:lnTo>
                      <a:pt x="86" y="44"/>
                    </a:lnTo>
                    <a:lnTo>
                      <a:pt x="83" y="40"/>
                    </a:lnTo>
                    <a:lnTo>
                      <a:pt x="79" y="36"/>
                    </a:lnTo>
                    <a:lnTo>
                      <a:pt x="75" y="32"/>
                    </a:lnTo>
                    <a:lnTo>
                      <a:pt x="70" y="28"/>
                    </a:lnTo>
                    <a:lnTo>
                      <a:pt x="65" y="24"/>
                    </a:lnTo>
                    <a:lnTo>
                      <a:pt x="60" y="21"/>
                    </a:lnTo>
                    <a:lnTo>
                      <a:pt x="54" y="17"/>
                    </a:lnTo>
                    <a:lnTo>
                      <a:pt x="48" y="13"/>
                    </a:lnTo>
                    <a:lnTo>
                      <a:pt x="41" y="10"/>
                    </a:lnTo>
                    <a:lnTo>
                      <a:pt x="35" y="7"/>
                    </a:lnTo>
                    <a:lnTo>
                      <a:pt x="29" y="4"/>
                    </a:lnTo>
                    <a:lnTo>
                      <a:pt x="23" y="2"/>
                    </a:lnTo>
                    <a:lnTo>
                      <a:pt x="19" y="0"/>
                    </a:lnTo>
                    <a:lnTo>
                      <a:pt x="23" y="0"/>
                    </a:lnTo>
                    <a:lnTo>
                      <a:pt x="28" y="0"/>
                    </a:lnTo>
                    <a:lnTo>
                      <a:pt x="34" y="2"/>
                    </a:lnTo>
                    <a:lnTo>
                      <a:pt x="41" y="4"/>
                    </a:lnTo>
                    <a:lnTo>
                      <a:pt x="48" y="6"/>
                    </a:lnTo>
                    <a:lnTo>
                      <a:pt x="55" y="9"/>
                    </a:lnTo>
                    <a:lnTo>
                      <a:pt x="61" y="13"/>
                    </a:lnTo>
                    <a:lnTo>
                      <a:pt x="67" y="16"/>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28" name="Freeform 79"/>
              <p:cNvSpPr>
                <a:spLocks/>
              </p:cNvSpPr>
              <p:nvPr/>
            </p:nvSpPr>
            <p:spPr bwMode="auto">
              <a:xfrm>
                <a:off x="1105" y="1306"/>
                <a:ext cx="96" cy="82"/>
              </a:xfrm>
              <a:custGeom>
                <a:avLst/>
                <a:gdLst>
                  <a:gd name="T0" fmla="*/ 16 w 96"/>
                  <a:gd name="T1" fmla="*/ 25 h 82"/>
                  <a:gd name="T2" fmla="*/ 12 w 96"/>
                  <a:gd name="T3" fmla="*/ 29 h 82"/>
                  <a:gd name="T4" fmla="*/ 9 w 96"/>
                  <a:gd name="T5" fmla="*/ 35 h 82"/>
                  <a:gd name="T6" fmla="*/ 8 w 96"/>
                  <a:gd name="T7" fmla="*/ 40 h 82"/>
                  <a:gd name="T8" fmla="*/ 8 w 96"/>
                  <a:gd name="T9" fmla="*/ 46 h 82"/>
                  <a:gd name="T10" fmla="*/ 9 w 96"/>
                  <a:gd name="T11" fmla="*/ 51 h 82"/>
                  <a:gd name="T12" fmla="*/ 10 w 96"/>
                  <a:gd name="T13" fmla="*/ 55 h 82"/>
                  <a:gd name="T14" fmla="*/ 13 w 96"/>
                  <a:gd name="T15" fmla="*/ 59 h 82"/>
                  <a:gd name="T16" fmla="*/ 16 w 96"/>
                  <a:gd name="T17" fmla="*/ 62 h 82"/>
                  <a:gd name="T18" fmla="*/ 19 w 96"/>
                  <a:gd name="T19" fmla="*/ 66 h 82"/>
                  <a:gd name="T20" fmla="*/ 23 w 96"/>
                  <a:gd name="T21" fmla="*/ 69 h 82"/>
                  <a:gd name="T22" fmla="*/ 26 w 96"/>
                  <a:gd name="T23" fmla="*/ 72 h 82"/>
                  <a:gd name="T24" fmla="*/ 30 w 96"/>
                  <a:gd name="T25" fmla="*/ 75 h 82"/>
                  <a:gd name="T26" fmla="*/ 31 w 96"/>
                  <a:gd name="T27" fmla="*/ 77 h 82"/>
                  <a:gd name="T28" fmla="*/ 31 w 96"/>
                  <a:gd name="T29" fmla="*/ 78 h 82"/>
                  <a:gd name="T30" fmla="*/ 31 w 96"/>
                  <a:gd name="T31" fmla="*/ 79 h 82"/>
                  <a:gd name="T32" fmla="*/ 30 w 96"/>
                  <a:gd name="T33" fmla="*/ 80 h 82"/>
                  <a:gd name="T34" fmla="*/ 29 w 96"/>
                  <a:gd name="T35" fmla="*/ 81 h 82"/>
                  <a:gd name="T36" fmla="*/ 27 w 96"/>
                  <a:gd name="T37" fmla="*/ 81 h 82"/>
                  <a:gd name="T38" fmla="*/ 26 w 96"/>
                  <a:gd name="T39" fmla="*/ 81 h 82"/>
                  <a:gd name="T40" fmla="*/ 25 w 96"/>
                  <a:gd name="T41" fmla="*/ 80 h 82"/>
                  <a:gd name="T42" fmla="*/ 17 w 96"/>
                  <a:gd name="T43" fmla="*/ 75 h 82"/>
                  <a:gd name="T44" fmla="*/ 10 w 96"/>
                  <a:gd name="T45" fmla="*/ 69 h 82"/>
                  <a:gd name="T46" fmla="*/ 5 w 96"/>
                  <a:gd name="T47" fmla="*/ 61 h 82"/>
                  <a:gd name="T48" fmla="*/ 1 w 96"/>
                  <a:gd name="T49" fmla="*/ 54 h 82"/>
                  <a:gd name="T50" fmla="*/ 0 w 96"/>
                  <a:gd name="T51" fmla="*/ 45 h 82"/>
                  <a:gd name="T52" fmla="*/ 1 w 96"/>
                  <a:gd name="T53" fmla="*/ 37 h 82"/>
                  <a:gd name="T54" fmla="*/ 4 w 96"/>
                  <a:gd name="T55" fmla="*/ 29 h 82"/>
                  <a:gd name="T56" fmla="*/ 10 w 96"/>
                  <a:gd name="T57" fmla="*/ 22 h 82"/>
                  <a:gd name="T58" fmla="*/ 15 w 96"/>
                  <a:gd name="T59" fmla="*/ 19 h 82"/>
                  <a:gd name="T60" fmla="*/ 21 w 96"/>
                  <a:gd name="T61" fmla="*/ 15 h 82"/>
                  <a:gd name="T62" fmla="*/ 27 w 96"/>
                  <a:gd name="T63" fmla="*/ 13 h 82"/>
                  <a:gd name="T64" fmla="*/ 33 w 96"/>
                  <a:gd name="T65" fmla="*/ 10 h 82"/>
                  <a:gd name="T66" fmla="*/ 40 w 96"/>
                  <a:gd name="T67" fmla="*/ 8 h 82"/>
                  <a:gd name="T68" fmla="*/ 47 w 96"/>
                  <a:gd name="T69" fmla="*/ 6 h 82"/>
                  <a:gd name="T70" fmla="*/ 54 w 96"/>
                  <a:gd name="T71" fmla="*/ 4 h 82"/>
                  <a:gd name="T72" fmla="*/ 61 w 96"/>
                  <a:gd name="T73" fmla="*/ 3 h 82"/>
                  <a:gd name="T74" fmla="*/ 67 w 96"/>
                  <a:gd name="T75" fmla="*/ 1 h 82"/>
                  <a:gd name="T76" fmla="*/ 74 w 96"/>
                  <a:gd name="T77" fmla="*/ 1 h 82"/>
                  <a:gd name="T78" fmla="*/ 79 w 96"/>
                  <a:gd name="T79" fmla="*/ 0 h 82"/>
                  <a:gd name="T80" fmla="*/ 84 w 96"/>
                  <a:gd name="T81" fmla="*/ 0 h 82"/>
                  <a:gd name="T82" fmla="*/ 89 w 96"/>
                  <a:gd name="T83" fmla="*/ 0 h 82"/>
                  <a:gd name="T84" fmla="*/ 92 w 96"/>
                  <a:gd name="T85" fmla="*/ 0 h 82"/>
                  <a:gd name="T86" fmla="*/ 94 w 96"/>
                  <a:gd name="T87" fmla="*/ 1 h 82"/>
                  <a:gd name="T88" fmla="*/ 95 w 96"/>
                  <a:gd name="T89" fmla="*/ 2 h 82"/>
                  <a:gd name="T90" fmla="*/ 91 w 96"/>
                  <a:gd name="T91" fmla="*/ 3 h 82"/>
                  <a:gd name="T92" fmla="*/ 87 w 96"/>
                  <a:gd name="T93" fmla="*/ 3 h 82"/>
                  <a:gd name="T94" fmla="*/ 82 w 96"/>
                  <a:gd name="T95" fmla="*/ 4 h 82"/>
                  <a:gd name="T96" fmla="*/ 77 w 96"/>
                  <a:gd name="T97" fmla="*/ 4 h 82"/>
                  <a:gd name="T98" fmla="*/ 72 w 96"/>
                  <a:gd name="T99" fmla="*/ 5 h 82"/>
                  <a:gd name="T100" fmla="*/ 67 w 96"/>
                  <a:gd name="T101" fmla="*/ 6 h 82"/>
                  <a:gd name="T102" fmla="*/ 62 w 96"/>
                  <a:gd name="T103" fmla="*/ 7 h 82"/>
                  <a:gd name="T104" fmla="*/ 57 w 96"/>
                  <a:gd name="T105" fmla="*/ 8 h 82"/>
                  <a:gd name="T106" fmla="*/ 51 w 96"/>
                  <a:gd name="T107" fmla="*/ 10 h 82"/>
                  <a:gd name="T108" fmla="*/ 46 w 96"/>
                  <a:gd name="T109" fmla="*/ 11 h 82"/>
                  <a:gd name="T110" fmla="*/ 40 w 96"/>
                  <a:gd name="T111" fmla="*/ 13 h 82"/>
                  <a:gd name="T112" fmla="*/ 35 w 96"/>
                  <a:gd name="T113" fmla="*/ 15 h 82"/>
                  <a:gd name="T114" fmla="*/ 30 w 96"/>
                  <a:gd name="T115" fmla="*/ 17 h 82"/>
                  <a:gd name="T116" fmla="*/ 25 w 96"/>
                  <a:gd name="T117" fmla="*/ 19 h 82"/>
                  <a:gd name="T118" fmla="*/ 20 w 96"/>
                  <a:gd name="T119" fmla="*/ 22 h 82"/>
                  <a:gd name="T120" fmla="*/ 16 w 96"/>
                  <a:gd name="T121" fmla="*/ 2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82">
                    <a:moveTo>
                      <a:pt x="16" y="25"/>
                    </a:moveTo>
                    <a:lnTo>
                      <a:pt x="12" y="29"/>
                    </a:lnTo>
                    <a:lnTo>
                      <a:pt x="9" y="35"/>
                    </a:lnTo>
                    <a:lnTo>
                      <a:pt x="8" y="40"/>
                    </a:lnTo>
                    <a:lnTo>
                      <a:pt x="8" y="46"/>
                    </a:lnTo>
                    <a:lnTo>
                      <a:pt x="9" y="51"/>
                    </a:lnTo>
                    <a:lnTo>
                      <a:pt x="10" y="55"/>
                    </a:lnTo>
                    <a:lnTo>
                      <a:pt x="13" y="59"/>
                    </a:lnTo>
                    <a:lnTo>
                      <a:pt x="16" y="62"/>
                    </a:lnTo>
                    <a:lnTo>
                      <a:pt x="19" y="66"/>
                    </a:lnTo>
                    <a:lnTo>
                      <a:pt x="23" y="69"/>
                    </a:lnTo>
                    <a:lnTo>
                      <a:pt x="26" y="72"/>
                    </a:lnTo>
                    <a:lnTo>
                      <a:pt x="30" y="75"/>
                    </a:lnTo>
                    <a:lnTo>
                      <a:pt x="31" y="77"/>
                    </a:lnTo>
                    <a:lnTo>
                      <a:pt x="31" y="78"/>
                    </a:lnTo>
                    <a:lnTo>
                      <a:pt x="31" y="79"/>
                    </a:lnTo>
                    <a:lnTo>
                      <a:pt x="30" y="80"/>
                    </a:lnTo>
                    <a:lnTo>
                      <a:pt x="29" y="81"/>
                    </a:lnTo>
                    <a:lnTo>
                      <a:pt x="27" y="81"/>
                    </a:lnTo>
                    <a:lnTo>
                      <a:pt x="26" y="81"/>
                    </a:lnTo>
                    <a:lnTo>
                      <a:pt x="25" y="80"/>
                    </a:lnTo>
                    <a:lnTo>
                      <a:pt x="17" y="75"/>
                    </a:lnTo>
                    <a:lnTo>
                      <a:pt x="10" y="69"/>
                    </a:lnTo>
                    <a:lnTo>
                      <a:pt x="5" y="61"/>
                    </a:lnTo>
                    <a:lnTo>
                      <a:pt x="1" y="54"/>
                    </a:lnTo>
                    <a:lnTo>
                      <a:pt x="0" y="45"/>
                    </a:lnTo>
                    <a:lnTo>
                      <a:pt x="1" y="37"/>
                    </a:lnTo>
                    <a:lnTo>
                      <a:pt x="4" y="29"/>
                    </a:lnTo>
                    <a:lnTo>
                      <a:pt x="10" y="22"/>
                    </a:lnTo>
                    <a:lnTo>
                      <a:pt x="15" y="19"/>
                    </a:lnTo>
                    <a:lnTo>
                      <a:pt x="21" y="15"/>
                    </a:lnTo>
                    <a:lnTo>
                      <a:pt x="27" y="13"/>
                    </a:lnTo>
                    <a:lnTo>
                      <a:pt x="33" y="10"/>
                    </a:lnTo>
                    <a:lnTo>
                      <a:pt x="40" y="8"/>
                    </a:lnTo>
                    <a:lnTo>
                      <a:pt x="47" y="6"/>
                    </a:lnTo>
                    <a:lnTo>
                      <a:pt x="54" y="4"/>
                    </a:lnTo>
                    <a:lnTo>
                      <a:pt x="61" y="3"/>
                    </a:lnTo>
                    <a:lnTo>
                      <a:pt x="67" y="1"/>
                    </a:lnTo>
                    <a:lnTo>
                      <a:pt x="74" y="1"/>
                    </a:lnTo>
                    <a:lnTo>
                      <a:pt x="79" y="0"/>
                    </a:lnTo>
                    <a:lnTo>
                      <a:pt x="84" y="0"/>
                    </a:lnTo>
                    <a:lnTo>
                      <a:pt x="89" y="0"/>
                    </a:lnTo>
                    <a:lnTo>
                      <a:pt x="92" y="0"/>
                    </a:lnTo>
                    <a:lnTo>
                      <a:pt x="94" y="1"/>
                    </a:lnTo>
                    <a:lnTo>
                      <a:pt x="95" y="2"/>
                    </a:lnTo>
                    <a:lnTo>
                      <a:pt x="91" y="3"/>
                    </a:lnTo>
                    <a:lnTo>
                      <a:pt x="87" y="3"/>
                    </a:lnTo>
                    <a:lnTo>
                      <a:pt x="82" y="4"/>
                    </a:lnTo>
                    <a:lnTo>
                      <a:pt x="77" y="4"/>
                    </a:lnTo>
                    <a:lnTo>
                      <a:pt x="72" y="5"/>
                    </a:lnTo>
                    <a:lnTo>
                      <a:pt x="67" y="6"/>
                    </a:lnTo>
                    <a:lnTo>
                      <a:pt x="62" y="7"/>
                    </a:lnTo>
                    <a:lnTo>
                      <a:pt x="57" y="8"/>
                    </a:lnTo>
                    <a:lnTo>
                      <a:pt x="51" y="10"/>
                    </a:lnTo>
                    <a:lnTo>
                      <a:pt x="46" y="11"/>
                    </a:lnTo>
                    <a:lnTo>
                      <a:pt x="40" y="13"/>
                    </a:lnTo>
                    <a:lnTo>
                      <a:pt x="35" y="15"/>
                    </a:lnTo>
                    <a:lnTo>
                      <a:pt x="30" y="17"/>
                    </a:lnTo>
                    <a:lnTo>
                      <a:pt x="25" y="19"/>
                    </a:lnTo>
                    <a:lnTo>
                      <a:pt x="20" y="22"/>
                    </a:lnTo>
                    <a:lnTo>
                      <a:pt x="16" y="25"/>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29" name="Freeform 80"/>
              <p:cNvSpPr>
                <a:spLocks/>
              </p:cNvSpPr>
              <p:nvPr/>
            </p:nvSpPr>
            <p:spPr bwMode="auto">
              <a:xfrm>
                <a:off x="1039" y="1301"/>
                <a:ext cx="84" cy="101"/>
              </a:xfrm>
              <a:custGeom>
                <a:avLst/>
                <a:gdLst>
                  <a:gd name="T0" fmla="*/ 13 w 84"/>
                  <a:gd name="T1" fmla="*/ 40 h 101"/>
                  <a:gd name="T2" fmla="*/ 9 w 84"/>
                  <a:gd name="T3" fmla="*/ 46 h 101"/>
                  <a:gd name="T4" fmla="*/ 7 w 84"/>
                  <a:gd name="T5" fmla="*/ 53 h 101"/>
                  <a:gd name="T6" fmla="*/ 8 w 84"/>
                  <a:gd name="T7" fmla="*/ 60 h 101"/>
                  <a:gd name="T8" fmla="*/ 13 w 84"/>
                  <a:gd name="T9" fmla="*/ 67 h 101"/>
                  <a:gd name="T10" fmla="*/ 19 w 84"/>
                  <a:gd name="T11" fmla="*/ 74 h 101"/>
                  <a:gd name="T12" fmla="*/ 27 w 84"/>
                  <a:gd name="T13" fmla="*/ 79 h 101"/>
                  <a:gd name="T14" fmla="*/ 35 w 84"/>
                  <a:gd name="T15" fmla="*/ 85 h 101"/>
                  <a:gd name="T16" fmla="*/ 40 w 84"/>
                  <a:gd name="T17" fmla="*/ 89 h 101"/>
                  <a:gd name="T18" fmla="*/ 41 w 84"/>
                  <a:gd name="T19" fmla="*/ 92 h 101"/>
                  <a:gd name="T20" fmla="*/ 42 w 84"/>
                  <a:gd name="T21" fmla="*/ 95 h 101"/>
                  <a:gd name="T22" fmla="*/ 42 w 84"/>
                  <a:gd name="T23" fmla="*/ 98 h 101"/>
                  <a:gd name="T24" fmla="*/ 39 w 84"/>
                  <a:gd name="T25" fmla="*/ 100 h 101"/>
                  <a:gd name="T26" fmla="*/ 36 w 84"/>
                  <a:gd name="T27" fmla="*/ 99 h 101"/>
                  <a:gd name="T28" fmla="*/ 31 w 84"/>
                  <a:gd name="T29" fmla="*/ 94 h 101"/>
                  <a:gd name="T30" fmla="*/ 22 w 84"/>
                  <a:gd name="T31" fmla="*/ 87 h 101"/>
                  <a:gd name="T32" fmla="*/ 13 w 84"/>
                  <a:gd name="T33" fmla="*/ 79 h 101"/>
                  <a:gd name="T34" fmla="*/ 5 w 84"/>
                  <a:gd name="T35" fmla="*/ 71 h 101"/>
                  <a:gd name="T36" fmla="*/ 0 w 84"/>
                  <a:gd name="T37" fmla="*/ 60 h 101"/>
                  <a:gd name="T38" fmla="*/ 1 w 84"/>
                  <a:gd name="T39" fmla="*/ 49 h 101"/>
                  <a:gd name="T40" fmla="*/ 6 w 84"/>
                  <a:gd name="T41" fmla="*/ 38 h 101"/>
                  <a:gd name="T42" fmla="*/ 14 w 84"/>
                  <a:gd name="T43" fmla="*/ 30 h 101"/>
                  <a:gd name="T44" fmla="*/ 23 w 84"/>
                  <a:gd name="T45" fmla="*/ 24 h 101"/>
                  <a:gd name="T46" fmla="*/ 32 w 84"/>
                  <a:gd name="T47" fmla="*/ 20 h 101"/>
                  <a:gd name="T48" fmla="*/ 42 w 84"/>
                  <a:gd name="T49" fmla="*/ 15 h 101"/>
                  <a:gd name="T50" fmla="*/ 52 w 84"/>
                  <a:gd name="T51" fmla="*/ 10 h 101"/>
                  <a:gd name="T52" fmla="*/ 61 w 84"/>
                  <a:gd name="T53" fmla="*/ 6 h 101"/>
                  <a:gd name="T54" fmla="*/ 69 w 84"/>
                  <a:gd name="T55" fmla="*/ 3 h 101"/>
                  <a:gd name="T56" fmla="*/ 76 w 84"/>
                  <a:gd name="T57" fmla="*/ 0 h 101"/>
                  <a:gd name="T58" fmla="*/ 81 w 84"/>
                  <a:gd name="T59" fmla="*/ 0 h 101"/>
                  <a:gd name="T60" fmla="*/ 79 w 84"/>
                  <a:gd name="T61" fmla="*/ 3 h 101"/>
                  <a:gd name="T62" fmla="*/ 71 w 84"/>
                  <a:gd name="T63" fmla="*/ 6 h 101"/>
                  <a:gd name="T64" fmla="*/ 63 w 84"/>
                  <a:gd name="T65" fmla="*/ 10 h 101"/>
                  <a:gd name="T66" fmla="*/ 54 w 84"/>
                  <a:gd name="T67" fmla="*/ 14 h 101"/>
                  <a:gd name="T68" fmla="*/ 45 w 84"/>
                  <a:gd name="T69" fmla="*/ 18 h 101"/>
                  <a:gd name="T70" fmla="*/ 36 w 84"/>
                  <a:gd name="T71" fmla="*/ 23 h 101"/>
                  <a:gd name="T72" fmla="*/ 27 w 84"/>
                  <a:gd name="T73" fmla="*/ 28 h 101"/>
                  <a:gd name="T74" fmla="*/ 19 w 84"/>
                  <a:gd name="T75" fmla="*/ 3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101">
                    <a:moveTo>
                      <a:pt x="15" y="37"/>
                    </a:moveTo>
                    <a:lnTo>
                      <a:pt x="13" y="40"/>
                    </a:lnTo>
                    <a:lnTo>
                      <a:pt x="11" y="43"/>
                    </a:lnTo>
                    <a:lnTo>
                      <a:pt x="9" y="46"/>
                    </a:lnTo>
                    <a:lnTo>
                      <a:pt x="8" y="49"/>
                    </a:lnTo>
                    <a:lnTo>
                      <a:pt x="7" y="53"/>
                    </a:lnTo>
                    <a:lnTo>
                      <a:pt x="7" y="57"/>
                    </a:lnTo>
                    <a:lnTo>
                      <a:pt x="8" y="60"/>
                    </a:lnTo>
                    <a:lnTo>
                      <a:pt x="10" y="64"/>
                    </a:lnTo>
                    <a:lnTo>
                      <a:pt x="13" y="67"/>
                    </a:lnTo>
                    <a:lnTo>
                      <a:pt x="16" y="71"/>
                    </a:lnTo>
                    <a:lnTo>
                      <a:pt x="19" y="74"/>
                    </a:lnTo>
                    <a:lnTo>
                      <a:pt x="23" y="77"/>
                    </a:lnTo>
                    <a:lnTo>
                      <a:pt x="27" y="79"/>
                    </a:lnTo>
                    <a:lnTo>
                      <a:pt x="31" y="82"/>
                    </a:lnTo>
                    <a:lnTo>
                      <a:pt x="35" y="85"/>
                    </a:lnTo>
                    <a:lnTo>
                      <a:pt x="38" y="88"/>
                    </a:lnTo>
                    <a:lnTo>
                      <a:pt x="40" y="89"/>
                    </a:lnTo>
                    <a:lnTo>
                      <a:pt x="40" y="91"/>
                    </a:lnTo>
                    <a:lnTo>
                      <a:pt x="41" y="92"/>
                    </a:lnTo>
                    <a:lnTo>
                      <a:pt x="42" y="94"/>
                    </a:lnTo>
                    <a:lnTo>
                      <a:pt x="42" y="95"/>
                    </a:lnTo>
                    <a:lnTo>
                      <a:pt x="42" y="97"/>
                    </a:lnTo>
                    <a:lnTo>
                      <a:pt x="42" y="98"/>
                    </a:lnTo>
                    <a:lnTo>
                      <a:pt x="40" y="99"/>
                    </a:lnTo>
                    <a:lnTo>
                      <a:pt x="39" y="100"/>
                    </a:lnTo>
                    <a:lnTo>
                      <a:pt x="37" y="100"/>
                    </a:lnTo>
                    <a:lnTo>
                      <a:pt x="36" y="99"/>
                    </a:lnTo>
                    <a:lnTo>
                      <a:pt x="35" y="98"/>
                    </a:lnTo>
                    <a:lnTo>
                      <a:pt x="31" y="94"/>
                    </a:lnTo>
                    <a:lnTo>
                      <a:pt x="26" y="90"/>
                    </a:lnTo>
                    <a:lnTo>
                      <a:pt x="22" y="87"/>
                    </a:lnTo>
                    <a:lnTo>
                      <a:pt x="17" y="83"/>
                    </a:lnTo>
                    <a:lnTo>
                      <a:pt x="13" y="79"/>
                    </a:lnTo>
                    <a:lnTo>
                      <a:pt x="9" y="75"/>
                    </a:lnTo>
                    <a:lnTo>
                      <a:pt x="5" y="71"/>
                    </a:lnTo>
                    <a:lnTo>
                      <a:pt x="2" y="66"/>
                    </a:lnTo>
                    <a:lnTo>
                      <a:pt x="0" y="60"/>
                    </a:lnTo>
                    <a:lnTo>
                      <a:pt x="0" y="54"/>
                    </a:lnTo>
                    <a:lnTo>
                      <a:pt x="1" y="49"/>
                    </a:lnTo>
                    <a:lnTo>
                      <a:pt x="3" y="43"/>
                    </a:lnTo>
                    <a:lnTo>
                      <a:pt x="6" y="38"/>
                    </a:lnTo>
                    <a:lnTo>
                      <a:pt x="9" y="34"/>
                    </a:lnTo>
                    <a:lnTo>
                      <a:pt x="14" y="30"/>
                    </a:lnTo>
                    <a:lnTo>
                      <a:pt x="19" y="27"/>
                    </a:lnTo>
                    <a:lnTo>
                      <a:pt x="23" y="24"/>
                    </a:lnTo>
                    <a:lnTo>
                      <a:pt x="28" y="22"/>
                    </a:lnTo>
                    <a:lnTo>
                      <a:pt x="32" y="20"/>
                    </a:lnTo>
                    <a:lnTo>
                      <a:pt x="37" y="17"/>
                    </a:lnTo>
                    <a:lnTo>
                      <a:pt x="42" y="15"/>
                    </a:lnTo>
                    <a:lnTo>
                      <a:pt x="47" y="13"/>
                    </a:lnTo>
                    <a:lnTo>
                      <a:pt x="52" y="10"/>
                    </a:lnTo>
                    <a:lnTo>
                      <a:pt x="56" y="8"/>
                    </a:lnTo>
                    <a:lnTo>
                      <a:pt x="61" y="6"/>
                    </a:lnTo>
                    <a:lnTo>
                      <a:pt x="65" y="4"/>
                    </a:lnTo>
                    <a:lnTo>
                      <a:pt x="69" y="3"/>
                    </a:lnTo>
                    <a:lnTo>
                      <a:pt x="73" y="2"/>
                    </a:lnTo>
                    <a:lnTo>
                      <a:pt x="76" y="0"/>
                    </a:lnTo>
                    <a:lnTo>
                      <a:pt x="79" y="0"/>
                    </a:lnTo>
                    <a:lnTo>
                      <a:pt x="81" y="0"/>
                    </a:lnTo>
                    <a:lnTo>
                      <a:pt x="83" y="1"/>
                    </a:lnTo>
                    <a:lnTo>
                      <a:pt x="79" y="3"/>
                    </a:lnTo>
                    <a:lnTo>
                      <a:pt x="75" y="4"/>
                    </a:lnTo>
                    <a:lnTo>
                      <a:pt x="71" y="6"/>
                    </a:lnTo>
                    <a:lnTo>
                      <a:pt x="67" y="8"/>
                    </a:lnTo>
                    <a:lnTo>
                      <a:pt x="63" y="10"/>
                    </a:lnTo>
                    <a:lnTo>
                      <a:pt x="58" y="12"/>
                    </a:lnTo>
                    <a:lnTo>
                      <a:pt x="54" y="14"/>
                    </a:lnTo>
                    <a:lnTo>
                      <a:pt x="50" y="16"/>
                    </a:lnTo>
                    <a:lnTo>
                      <a:pt x="45" y="18"/>
                    </a:lnTo>
                    <a:lnTo>
                      <a:pt x="40" y="21"/>
                    </a:lnTo>
                    <a:lnTo>
                      <a:pt x="36" y="23"/>
                    </a:lnTo>
                    <a:lnTo>
                      <a:pt x="32" y="25"/>
                    </a:lnTo>
                    <a:lnTo>
                      <a:pt x="27" y="28"/>
                    </a:lnTo>
                    <a:lnTo>
                      <a:pt x="23" y="31"/>
                    </a:lnTo>
                    <a:lnTo>
                      <a:pt x="19" y="34"/>
                    </a:lnTo>
                    <a:lnTo>
                      <a:pt x="15" y="37"/>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230" name="AutoShape 81"/>
              <p:cNvSpPr>
                <a:spLocks noChangeArrowheads="1"/>
              </p:cNvSpPr>
              <p:nvPr/>
            </p:nvSpPr>
            <p:spPr bwMode="auto">
              <a:xfrm rot="1320000">
                <a:off x="1078" y="1458"/>
                <a:ext cx="72" cy="96"/>
              </a:xfrm>
              <a:prstGeom prst="roundRect">
                <a:avLst>
                  <a:gd name="adj" fmla="val 16630"/>
                </a:avLst>
              </a:prstGeom>
              <a:solidFill>
                <a:schemeClr val="accent2"/>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grpSp>
        <p:grpSp>
          <p:nvGrpSpPr>
            <p:cNvPr id="25" name="Group 82"/>
            <p:cNvGrpSpPr>
              <a:grpSpLocks/>
            </p:cNvGrpSpPr>
            <p:nvPr/>
          </p:nvGrpSpPr>
          <p:grpSpPr bwMode="auto">
            <a:xfrm>
              <a:off x="721" y="1797"/>
              <a:ext cx="814" cy="1634"/>
              <a:chOff x="721" y="1797"/>
              <a:chExt cx="814" cy="1634"/>
            </a:xfrm>
          </p:grpSpPr>
          <p:grpSp>
            <p:nvGrpSpPr>
              <p:cNvPr id="163" name="Group 83"/>
              <p:cNvGrpSpPr>
                <a:grpSpLocks/>
              </p:cNvGrpSpPr>
              <p:nvPr/>
            </p:nvGrpSpPr>
            <p:grpSpPr bwMode="auto">
              <a:xfrm>
                <a:off x="721" y="1797"/>
                <a:ext cx="814" cy="1634"/>
                <a:chOff x="721" y="1797"/>
                <a:chExt cx="814" cy="1634"/>
              </a:xfrm>
            </p:grpSpPr>
            <p:sp>
              <p:nvSpPr>
                <p:cNvPr id="169" name="Rectangle 168"/>
                <p:cNvSpPr>
                  <a:spLocks noChangeArrowheads="1"/>
                </p:cNvSpPr>
                <p:nvPr/>
              </p:nvSpPr>
              <p:spPr bwMode="auto">
                <a:xfrm>
                  <a:off x="721" y="1801"/>
                  <a:ext cx="814" cy="1630"/>
                </a:xfrm>
                <a:prstGeom prst="rect">
                  <a:avLst/>
                </a:prstGeom>
                <a:solidFill>
                  <a:srgbClr val="FFCC00"/>
                </a:solidFill>
                <a:ln w="12700">
                  <a:solidFill>
                    <a:schemeClr val="tx1"/>
                  </a:solidFill>
                  <a:miter lim="800000"/>
                  <a:headEnd/>
                  <a:tailEnd/>
                </a:ln>
                <a:effectLst>
                  <a:outerShdw dist="107763" dir="189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70" name="Rectangle 169"/>
                <p:cNvSpPr>
                  <a:spLocks noChangeArrowheads="1"/>
                </p:cNvSpPr>
                <p:nvPr/>
              </p:nvSpPr>
              <p:spPr bwMode="auto">
                <a:xfrm>
                  <a:off x="822" y="1797"/>
                  <a:ext cx="61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pPr algn="ctr"/>
                  <a:r>
                    <a:rPr lang="en-US">
                      <a:latin typeface="Times New Roman" panose="02020603050405020304" pitchFamily="18" charset="0"/>
                    </a:rPr>
                    <a:t>Client</a:t>
                  </a:r>
                </a:p>
              </p:txBody>
            </p:sp>
          </p:grpSp>
          <p:grpSp>
            <p:nvGrpSpPr>
              <p:cNvPr id="164" name="Group 86"/>
              <p:cNvGrpSpPr>
                <a:grpSpLocks/>
              </p:cNvGrpSpPr>
              <p:nvPr/>
            </p:nvGrpSpPr>
            <p:grpSpPr bwMode="auto">
              <a:xfrm>
                <a:off x="864" y="2184"/>
                <a:ext cx="576" cy="1183"/>
                <a:chOff x="864" y="2184"/>
                <a:chExt cx="576" cy="1183"/>
              </a:xfrm>
            </p:grpSpPr>
            <p:sp>
              <p:nvSpPr>
                <p:cNvPr id="165" name="Rectangle 164"/>
                <p:cNvSpPr>
                  <a:spLocks noChangeArrowheads="1"/>
                </p:cNvSpPr>
                <p:nvPr/>
              </p:nvSpPr>
              <p:spPr bwMode="auto">
                <a:xfrm>
                  <a:off x="864" y="2184"/>
                  <a:ext cx="576" cy="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pPr algn="ctr"/>
                  <a:r>
                    <a:rPr lang="en-US" sz="1600" b="0">
                      <a:latin typeface="Times New Roman" panose="02020603050405020304" pitchFamily="18" charset="0"/>
                    </a:rPr>
                    <a:t>WML</a:t>
                  </a:r>
                </a:p>
              </p:txBody>
            </p:sp>
            <p:sp>
              <p:nvSpPr>
                <p:cNvPr id="166" name="Rectangle 165"/>
                <p:cNvSpPr>
                  <a:spLocks noChangeArrowheads="1"/>
                </p:cNvSpPr>
                <p:nvPr/>
              </p:nvSpPr>
              <p:spPr bwMode="auto">
                <a:xfrm>
                  <a:off x="864" y="2460"/>
                  <a:ext cx="576" cy="341"/>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pPr algn="ctr"/>
                  <a:r>
                    <a:rPr lang="en-US" sz="1600" b="0">
                      <a:latin typeface="Times New Roman" panose="02020603050405020304" pitchFamily="18" charset="0"/>
                    </a:rPr>
                    <a:t>WML-Script</a:t>
                  </a:r>
                </a:p>
              </p:txBody>
            </p:sp>
            <p:sp>
              <p:nvSpPr>
                <p:cNvPr id="167" name="Rectangle 166"/>
                <p:cNvSpPr>
                  <a:spLocks noChangeArrowheads="1"/>
                </p:cNvSpPr>
                <p:nvPr/>
              </p:nvSpPr>
              <p:spPr bwMode="auto">
                <a:xfrm>
                  <a:off x="864" y="2890"/>
                  <a:ext cx="576" cy="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pPr algn="ctr"/>
                  <a:r>
                    <a:rPr lang="en-US" sz="1600" b="0">
                      <a:latin typeface="Times New Roman" panose="02020603050405020304" pitchFamily="18" charset="0"/>
                    </a:rPr>
                    <a:t>WTAI</a:t>
                  </a:r>
                </a:p>
              </p:txBody>
            </p:sp>
            <p:sp>
              <p:nvSpPr>
                <p:cNvPr id="168" name="Rectangle 167"/>
                <p:cNvSpPr>
                  <a:spLocks noChangeArrowheads="1"/>
                </p:cNvSpPr>
                <p:nvPr/>
              </p:nvSpPr>
              <p:spPr bwMode="auto">
                <a:xfrm>
                  <a:off x="864" y="3166"/>
                  <a:ext cx="576" cy="201"/>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pPr algn="ctr"/>
                  <a:r>
                    <a:rPr lang="en-US" sz="1600" b="0">
                      <a:latin typeface="Times New Roman" panose="02020603050405020304" pitchFamily="18" charset="0"/>
                    </a:rPr>
                    <a:t>Etc.</a:t>
                  </a:r>
                </a:p>
              </p:txBody>
            </p:sp>
          </p:grpSp>
        </p:grpSp>
        <p:grpSp>
          <p:nvGrpSpPr>
            <p:cNvPr id="26" name="Group 91"/>
            <p:cNvGrpSpPr>
              <a:grpSpLocks/>
            </p:cNvGrpSpPr>
            <p:nvPr/>
          </p:nvGrpSpPr>
          <p:grpSpPr bwMode="auto">
            <a:xfrm>
              <a:off x="2784" y="1204"/>
              <a:ext cx="381" cy="669"/>
              <a:chOff x="2784" y="1204"/>
              <a:chExt cx="381" cy="669"/>
            </a:xfrm>
          </p:grpSpPr>
          <p:sp>
            <p:nvSpPr>
              <p:cNvPr id="107" name="Freeform 92"/>
              <p:cNvSpPr>
                <a:spLocks/>
              </p:cNvSpPr>
              <p:nvPr/>
            </p:nvSpPr>
            <p:spPr bwMode="auto">
              <a:xfrm>
                <a:off x="2784" y="1713"/>
                <a:ext cx="322" cy="160"/>
              </a:xfrm>
              <a:custGeom>
                <a:avLst/>
                <a:gdLst>
                  <a:gd name="T0" fmla="*/ 34 w 322"/>
                  <a:gd name="T1" fmla="*/ 83 h 160"/>
                  <a:gd name="T2" fmla="*/ 26 w 322"/>
                  <a:gd name="T3" fmla="*/ 92 h 160"/>
                  <a:gd name="T4" fmla="*/ 17 w 322"/>
                  <a:gd name="T5" fmla="*/ 100 h 160"/>
                  <a:gd name="T6" fmla="*/ 0 w 322"/>
                  <a:gd name="T7" fmla="*/ 109 h 160"/>
                  <a:gd name="T8" fmla="*/ 0 w 322"/>
                  <a:gd name="T9" fmla="*/ 117 h 160"/>
                  <a:gd name="T10" fmla="*/ 0 w 322"/>
                  <a:gd name="T11" fmla="*/ 125 h 160"/>
                  <a:gd name="T12" fmla="*/ 9 w 322"/>
                  <a:gd name="T13" fmla="*/ 125 h 160"/>
                  <a:gd name="T14" fmla="*/ 17 w 322"/>
                  <a:gd name="T15" fmla="*/ 133 h 160"/>
                  <a:gd name="T16" fmla="*/ 34 w 322"/>
                  <a:gd name="T17" fmla="*/ 133 h 160"/>
                  <a:gd name="T18" fmla="*/ 203 w 322"/>
                  <a:gd name="T19" fmla="*/ 159 h 160"/>
                  <a:gd name="T20" fmla="*/ 220 w 322"/>
                  <a:gd name="T21" fmla="*/ 159 h 160"/>
                  <a:gd name="T22" fmla="*/ 237 w 322"/>
                  <a:gd name="T23" fmla="*/ 159 h 160"/>
                  <a:gd name="T24" fmla="*/ 245 w 322"/>
                  <a:gd name="T25" fmla="*/ 159 h 160"/>
                  <a:gd name="T26" fmla="*/ 253 w 322"/>
                  <a:gd name="T27" fmla="*/ 159 h 160"/>
                  <a:gd name="T28" fmla="*/ 262 w 322"/>
                  <a:gd name="T29" fmla="*/ 150 h 160"/>
                  <a:gd name="T30" fmla="*/ 270 w 322"/>
                  <a:gd name="T31" fmla="*/ 142 h 160"/>
                  <a:gd name="T32" fmla="*/ 321 w 322"/>
                  <a:gd name="T33" fmla="*/ 0 h 160"/>
                  <a:gd name="T34" fmla="*/ 34 w 322"/>
                  <a:gd name="T35" fmla="*/ 8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2" h="160">
                    <a:moveTo>
                      <a:pt x="34" y="83"/>
                    </a:moveTo>
                    <a:lnTo>
                      <a:pt x="26" y="92"/>
                    </a:lnTo>
                    <a:lnTo>
                      <a:pt x="17" y="100"/>
                    </a:lnTo>
                    <a:lnTo>
                      <a:pt x="0" y="109"/>
                    </a:lnTo>
                    <a:lnTo>
                      <a:pt x="0" y="117"/>
                    </a:lnTo>
                    <a:lnTo>
                      <a:pt x="0" y="125"/>
                    </a:lnTo>
                    <a:lnTo>
                      <a:pt x="9" y="125"/>
                    </a:lnTo>
                    <a:lnTo>
                      <a:pt x="17" y="133"/>
                    </a:lnTo>
                    <a:lnTo>
                      <a:pt x="34" y="133"/>
                    </a:lnTo>
                    <a:lnTo>
                      <a:pt x="203" y="159"/>
                    </a:lnTo>
                    <a:lnTo>
                      <a:pt x="220" y="159"/>
                    </a:lnTo>
                    <a:lnTo>
                      <a:pt x="237" y="159"/>
                    </a:lnTo>
                    <a:lnTo>
                      <a:pt x="245" y="159"/>
                    </a:lnTo>
                    <a:lnTo>
                      <a:pt x="253" y="159"/>
                    </a:lnTo>
                    <a:lnTo>
                      <a:pt x="262" y="150"/>
                    </a:lnTo>
                    <a:lnTo>
                      <a:pt x="270" y="142"/>
                    </a:lnTo>
                    <a:lnTo>
                      <a:pt x="321" y="0"/>
                    </a:lnTo>
                    <a:lnTo>
                      <a:pt x="34" y="83"/>
                    </a:lnTo>
                  </a:path>
                </a:pathLst>
              </a:custGeom>
              <a:solidFill>
                <a:srgbClr val="E0E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08" name="Freeform 93"/>
              <p:cNvSpPr>
                <a:spLocks/>
              </p:cNvSpPr>
              <p:nvPr/>
            </p:nvSpPr>
            <p:spPr bwMode="auto">
              <a:xfrm>
                <a:off x="3012" y="1713"/>
                <a:ext cx="153" cy="151"/>
              </a:xfrm>
              <a:custGeom>
                <a:avLst/>
                <a:gdLst>
                  <a:gd name="T0" fmla="*/ 0 w 153"/>
                  <a:gd name="T1" fmla="*/ 100 h 151"/>
                  <a:gd name="T2" fmla="*/ 0 w 153"/>
                  <a:gd name="T3" fmla="*/ 109 h 151"/>
                  <a:gd name="T4" fmla="*/ 0 w 153"/>
                  <a:gd name="T5" fmla="*/ 116 h 151"/>
                  <a:gd name="T6" fmla="*/ 0 w 153"/>
                  <a:gd name="T7" fmla="*/ 125 h 151"/>
                  <a:gd name="T8" fmla="*/ 8 w 153"/>
                  <a:gd name="T9" fmla="*/ 125 h 151"/>
                  <a:gd name="T10" fmla="*/ 8 w 153"/>
                  <a:gd name="T11" fmla="*/ 133 h 151"/>
                  <a:gd name="T12" fmla="*/ 17 w 153"/>
                  <a:gd name="T13" fmla="*/ 142 h 151"/>
                  <a:gd name="T14" fmla="*/ 25 w 153"/>
                  <a:gd name="T15" fmla="*/ 150 h 151"/>
                  <a:gd name="T16" fmla="*/ 34 w 153"/>
                  <a:gd name="T17" fmla="*/ 150 h 151"/>
                  <a:gd name="T18" fmla="*/ 42 w 153"/>
                  <a:gd name="T19" fmla="*/ 142 h 151"/>
                  <a:gd name="T20" fmla="*/ 152 w 153"/>
                  <a:gd name="T21" fmla="*/ 25 h 151"/>
                  <a:gd name="T22" fmla="*/ 152 w 153"/>
                  <a:gd name="T23" fmla="*/ 17 h 151"/>
                  <a:gd name="T24" fmla="*/ 143 w 153"/>
                  <a:gd name="T25" fmla="*/ 17 h 151"/>
                  <a:gd name="T26" fmla="*/ 101 w 153"/>
                  <a:gd name="T27" fmla="*/ 0 h 151"/>
                  <a:gd name="T28" fmla="*/ 0 w 153"/>
                  <a:gd name="T29" fmla="*/ 10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51">
                    <a:moveTo>
                      <a:pt x="0" y="100"/>
                    </a:moveTo>
                    <a:lnTo>
                      <a:pt x="0" y="109"/>
                    </a:lnTo>
                    <a:lnTo>
                      <a:pt x="0" y="116"/>
                    </a:lnTo>
                    <a:lnTo>
                      <a:pt x="0" y="125"/>
                    </a:lnTo>
                    <a:lnTo>
                      <a:pt x="8" y="125"/>
                    </a:lnTo>
                    <a:lnTo>
                      <a:pt x="8" y="133"/>
                    </a:lnTo>
                    <a:lnTo>
                      <a:pt x="17" y="142"/>
                    </a:lnTo>
                    <a:lnTo>
                      <a:pt x="25" y="150"/>
                    </a:lnTo>
                    <a:lnTo>
                      <a:pt x="34" y="150"/>
                    </a:lnTo>
                    <a:lnTo>
                      <a:pt x="42" y="142"/>
                    </a:lnTo>
                    <a:lnTo>
                      <a:pt x="152" y="25"/>
                    </a:lnTo>
                    <a:lnTo>
                      <a:pt x="152" y="17"/>
                    </a:lnTo>
                    <a:lnTo>
                      <a:pt x="143" y="17"/>
                    </a:lnTo>
                    <a:lnTo>
                      <a:pt x="101" y="0"/>
                    </a:lnTo>
                    <a:lnTo>
                      <a:pt x="0" y="10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09" name="Freeform 94"/>
              <p:cNvSpPr>
                <a:spLocks/>
              </p:cNvSpPr>
              <p:nvPr/>
            </p:nvSpPr>
            <p:spPr bwMode="auto">
              <a:xfrm>
                <a:off x="2818" y="1721"/>
                <a:ext cx="296" cy="93"/>
              </a:xfrm>
              <a:custGeom>
                <a:avLst/>
                <a:gdLst>
                  <a:gd name="T0" fmla="*/ 295 w 296"/>
                  <a:gd name="T1" fmla="*/ 0 h 93"/>
                  <a:gd name="T2" fmla="*/ 194 w 296"/>
                  <a:gd name="T3" fmla="*/ 84 h 93"/>
                  <a:gd name="T4" fmla="*/ 194 w 296"/>
                  <a:gd name="T5" fmla="*/ 92 h 93"/>
                  <a:gd name="T6" fmla="*/ 185 w 296"/>
                  <a:gd name="T7" fmla="*/ 92 h 93"/>
                  <a:gd name="T8" fmla="*/ 168 w 296"/>
                  <a:gd name="T9" fmla="*/ 92 h 93"/>
                  <a:gd name="T10" fmla="*/ 0 w 296"/>
                  <a:gd name="T11" fmla="*/ 75 h 93"/>
                  <a:gd name="T12" fmla="*/ 0 w 296"/>
                  <a:gd name="T13" fmla="*/ 59 h 93"/>
                  <a:gd name="T14" fmla="*/ 295 w 296"/>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93">
                    <a:moveTo>
                      <a:pt x="295" y="0"/>
                    </a:moveTo>
                    <a:lnTo>
                      <a:pt x="194" y="84"/>
                    </a:lnTo>
                    <a:lnTo>
                      <a:pt x="194" y="92"/>
                    </a:lnTo>
                    <a:lnTo>
                      <a:pt x="185" y="92"/>
                    </a:lnTo>
                    <a:lnTo>
                      <a:pt x="168" y="92"/>
                    </a:lnTo>
                    <a:lnTo>
                      <a:pt x="0" y="75"/>
                    </a:lnTo>
                    <a:lnTo>
                      <a:pt x="0" y="59"/>
                    </a:lnTo>
                    <a:lnTo>
                      <a:pt x="295" y="0"/>
                    </a:lnTo>
                  </a:path>
                </a:pathLst>
              </a:custGeom>
              <a:solidFill>
                <a:srgbClr val="606060"/>
              </a:solidFill>
              <a:ln w="12700" cap="rnd" cmpd="sng">
                <a:solidFill>
                  <a:srgbClr val="606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10" name="Freeform 95"/>
              <p:cNvSpPr>
                <a:spLocks/>
              </p:cNvSpPr>
              <p:nvPr/>
            </p:nvSpPr>
            <p:spPr bwMode="auto">
              <a:xfrm>
                <a:off x="2818" y="1212"/>
                <a:ext cx="296" cy="602"/>
              </a:xfrm>
              <a:custGeom>
                <a:avLst/>
                <a:gdLst>
                  <a:gd name="T0" fmla="*/ 295 w 296"/>
                  <a:gd name="T1" fmla="*/ 0 h 602"/>
                  <a:gd name="T2" fmla="*/ 295 w 296"/>
                  <a:gd name="T3" fmla="*/ 501 h 602"/>
                  <a:gd name="T4" fmla="*/ 194 w 296"/>
                  <a:gd name="T5" fmla="*/ 593 h 602"/>
                  <a:gd name="T6" fmla="*/ 185 w 296"/>
                  <a:gd name="T7" fmla="*/ 601 h 602"/>
                  <a:gd name="T8" fmla="*/ 168 w 296"/>
                  <a:gd name="T9" fmla="*/ 601 h 602"/>
                  <a:gd name="T10" fmla="*/ 9 w 296"/>
                  <a:gd name="T11" fmla="*/ 584 h 602"/>
                  <a:gd name="T12" fmla="*/ 0 w 296"/>
                  <a:gd name="T13" fmla="*/ 584 h 602"/>
                  <a:gd name="T14" fmla="*/ 0 w 296"/>
                  <a:gd name="T15" fmla="*/ 576 h 602"/>
                  <a:gd name="T16" fmla="*/ 0 w 296"/>
                  <a:gd name="T17" fmla="*/ 568 h 602"/>
                  <a:gd name="T18" fmla="*/ 0 w 296"/>
                  <a:gd name="T19" fmla="*/ 17 h 602"/>
                  <a:gd name="T20" fmla="*/ 177 w 296"/>
                  <a:gd name="T21" fmla="*/ 0 h 602"/>
                  <a:gd name="T22" fmla="*/ 295 w 296"/>
                  <a:gd name="T23"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602">
                    <a:moveTo>
                      <a:pt x="295" y="0"/>
                    </a:moveTo>
                    <a:lnTo>
                      <a:pt x="295" y="501"/>
                    </a:lnTo>
                    <a:lnTo>
                      <a:pt x="194" y="593"/>
                    </a:lnTo>
                    <a:lnTo>
                      <a:pt x="185" y="601"/>
                    </a:lnTo>
                    <a:lnTo>
                      <a:pt x="168" y="601"/>
                    </a:lnTo>
                    <a:lnTo>
                      <a:pt x="9" y="584"/>
                    </a:lnTo>
                    <a:lnTo>
                      <a:pt x="0" y="584"/>
                    </a:lnTo>
                    <a:lnTo>
                      <a:pt x="0" y="576"/>
                    </a:lnTo>
                    <a:lnTo>
                      <a:pt x="0" y="568"/>
                    </a:lnTo>
                    <a:lnTo>
                      <a:pt x="0" y="17"/>
                    </a:lnTo>
                    <a:lnTo>
                      <a:pt x="177" y="0"/>
                    </a:lnTo>
                    <a:lnTo>
                      <a:pt x="295" y="0"/>
                    </a:lnTo>
                  </a:path>
                </a:pathLst>
              </a:custGeom>
              <a:solidFill>
                <a:srgbClr val="E0E0E0"/>
              </a:solidFill>
              <a:ln w="12700" cap="rnd" cmpd="sng">
                <a:solidFill>
                  <a:srgbClr val="E0E0E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11" name="Freeform 96"/>
              <p:cNvSpPr>
                <a:spLocks/>
              </p:cNvSpPr>
              <p:nvPr/>
            </p:nvSpPr>
            <p:spPr bwMode="auto">
              <a:xfrm>
                <a:off x="2818" y="1204"/>
                <a:ext cx="288" cy="43"/>
              </a:xfrm>
              <a:custGeom>
                <a:avLst/>
                <a:gdLst>
                  <a:gd name="T0" fmla="*/ 0 w 288"/>
                  <a:gd name="T1" fmla="*/ 25 h 43"/>
                  <a:gd name="T2" fmla="*/ 169 w 288"/>
                  <a:gd name="T3" fmla="*/ 0 h 43"/>
                  <a:gd name="T4" fmla="*/ 287 w 288"/>
                  <a:gd name="T5" fmla="*/ 8 h 43"/>
                  <a:gd name="T6" fmla="*/ 178 w 288"/>
                  <a:gd name="T7" fmla="*/ 42 h 43"/>
                  <a:gd name="T8" fmla="*/ 0 w 288"/>
                  <a:gd name="T9" fmla="*/ 33 h 43"/>
                  <a:gd name="T10" fmla="*/ 0 w 288"/>
                  <a:gd name="T11" fmla="*/ 25 h 43"/>
                </a:gdLst>
                <a:ahLst/>
                <a:cxnLst>
                  <a:cxn ang="0">
                    <a:pos x="T0" y="T1"/>
                  </a:cxn>
                  <a:cxn ang="0">
                    <a:pos x="T2" y="T3"/>
                  </a:cxn>
                  <a:cxn ang="0">
                    <a:pos x="T4" y="T5"/>
                  </a:cxn>
                  <a:cxn ang="0">
                    <a:pos x="T6" y="T7"/>
                  </a:cxn>
                  <a:cxn ang="0">
                    <a:pos x="T8" y="T9"/>
                  </a:cxn>
                  <a:cxn ang="0">
                    <a:pos x="T10" y="T11"/>
                  </a:cxn>
                </a:cxnLst>
                <a:rect l="0" t="0" r="r" b="b"/>
                <a:pathLst>
                  <a:path w="288" h="43">
                    <a:moveTo>
                      <a:pt x="0" y="25"/>
                    </a:moveTo>
                    <a:lnTo>
                      <a:pt x="169" y="0"/>
                    </a:lnTo>
                    <a:lnTo>
                      <a:pt x="287" y="8"/>
                    </a:lnTo>
                    <a:lnTo>
                      <a:pt x="178" y="42"/>
                    </a:lnTo>
                    <a:lnTo>
                      <a:pt x="0" y="33"/>
                    </a:lnTo>
                    <a:lnTo>
                      <a:pt x="0" y="25"/>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12" name="Freeform 97"/>
              <p:cNvSpPr>
                <a:spLocks/>
              </p:cNvSpPr>
              <p:nvPr/>
            </p:nvSpPr>
            <p:spPr bwMode="auto">
              <a:xfrm>
                <a:off x="2810" y="1229"/>
                <a:ext cx="194" cy="560"/>
              </a:xfrm>
              <a:custGeom>
                <a:avLst/>
                <a:gdLst>
                  <a:gd name="T0" fmla="*/ 8 w 194"/>
                  <a:gd name="T1" fmla="*/ 542 h 560"/>
                  <a:gd name="T2" fmla="*/ 8 w 194"/>
                  <a:gd name="T3" fmla="*/ 551 h 560"/>
                  <a:gd name="T4" fmla="*/ 17 w 194"/>
                  <a:gd name="T5" fmla="*/ 551 h 560"/>
                  <a:gd name="T6" fmla="*/ 25 w 194"/>
                  <a:gd name="T7" fmla="*/ 551 h 560"/>
                  <a:gd name="T8" fmla="*/ 193 w 194"/>
                  <a:gd name="T9" fmla="*/ 559 h 560"/>
                  <a:gd name="T10" fmla="*/ 193 w 194"/>
                  <a:gd name="T11" fmla="*/ 17 h 560"/>
                  <a:gd name="T12" fmla="*/ 185 w 194"/>
                  <a:gd name="T13" fmla="*/ 8 h 560"/>
                  <a:gd name="T14" fmla="*/ 176 w 194"/>
                  <a:gd name="T15" fmla="*/ 8 h 560"/>
                  <a:gd name="T16" fmla="*/ 168 w 194"/>
                  <a:gd name="T17" fmla="*/ 8 h 560"/>
                  <a:gd name="T18" fmla="*/ 42 w 194"/>
                  <a:gd name="T19" fmla="*/ 0 h 560"/>
                  <a:gd name="T20" fmla="*/ 25 w 194"/>
                  <a:gd name="T21" fmla="*/ 0 h 560"/>
                  <a:gd name="T22" fmla="*/ 17 w 194"/>
                  <a:gd name="T23" fmla="*/ 0 h 560"/>
                  <a:gd name="T24" fmla="*/ 8 w 194"/>
                  <a:gd name="T25" fmla="*/ 0 h 560"/>
                  <a:gd name="T26" fmla="*/ 0 w 194"/>
                  <a:gd name="T27" fmla="*/ 8 h 560"/>
                  <a:gd name="T28" fmla="*/ 0 w 194"/>
                  <a:gd name="T29" fmla="*/ 17 h 560"/>
                  <a:gd name="T30" fmla="*/ 0 w 194"/>
                  <a:gd name="T31" fmla="*/ 309 h 560"/>
                  <a:gd name="T32" fmla="*/ 8 w 194"/>
                  <a:gd name="T33" fmla="*/ 309 h 560"/>
                  <a:gd name="T34" fmla="*/ 8 w 194"/>
                  <a:gd name="T35" fmla="*/ 54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560">
                    <a:moveTo>
                      <a:pt x="8" y="542"/>
                    </a:moveTo>
                    <a:lnTo>
                      <a:pt x="8" y="551"/>
                    </a:lnTo>
                    <a:lnTo>
                      <a:pt x="17" y="551"/>
                    </a:lnTo>
                    <a:lnTo>
                      <a:pt x="25" y="551"/>
                    </a:lnTo>
                    <a:lnTo>
                      <a:pt x="193" y="559"/>
                    </a:lnTo>
                    <a:lnTo>
                      <a:pt x="193" y="17"/>
                    </a:lnTo>
                    <a:lnTo>
                      <a:pt x="185" y="8"/>
                    </a:lnTo>
                    <a:lnTo>
                      <a:pt x="176" y="8"/>
                    </a:lnTo>
                    <a:lnTo>
                      <a:pt x="168" y="8"/>
                    </a:lnTo>
                    <a:lnTo>
                      <a:pt x="42" y="0"/>
                    </a:lnTo>
                    <a:lnTo>
                      <a:pt x="25" y="0"/>
                    </a:lnTo>
                    <a:lnTo>
                      <a:pt x="17" y="0"/>
                    </a:lnTo>
                    <a:lnTo>
                      <a:pt x="8" y="0"/>
                    </a:lnTo>
                    <a:lnTo>
                      <a:pt x="0" y="8"/>
                    </a:lnTo>
                    <a:lnTo>
                      <a:pt x="0" y="17"/>
                    </a:lnTo>
                    <a:lnTo>
                      <a:pt x="0" y="309"/>
                    </a:lnTo>
                    <a:lnTo>
                      <a:pt x="8" y="309"/>
                    </a:lnTo>
                    <a:lnTo>
                      <a:pt x="8" y="542"/>
                    </a:lnTo>
                  </a:path>
                </a:pathLst>
              </a:custGeom>
              <a:solidFill>
                <a:srgbClr val="E0E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13" name="Line 98"/>
              <p:cNvSpPr>
                <a:spLocks noChangeShapeType="1"/>
              </p:cNvSpPr>
              <p:nvPr/>
            </p:nvSpPr>
            <p:spPr bwMode="auto">
              <a:xfrm>
                <a:off x="3012" y="1257"/>
                <a:ext cx="1" cy="5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14" name="Freeform 99"/>
              <p:cNvSpPr>
                <a:spLocks/>
              </p:cNvSpPr>
              <p:nvPr/>
            </p:nvSpPr>
            <p:spPr bwMode="auto">
              <a:xfrm>
                <a:off x="2995" y="1237"/>
                <a:ext cx="18" cy="560"/>
              </a:xfrm>
              <a:custGeom>
                <a:avLst/>
                <a:gdLst>
                  <a:gd name="T0" fmla="*/ 0 w 18"/>
                  <a:gd name="T1" fmla="*/ 559 h 560"/>
                  <a:gd name="T2" fmla="*/ 17 w 18"/>
                  <a:gd name="T3" fmla="*/ 543 h 560"/>
                  <a:gd name="T4" fmla="*/ 17 w 18"/>
                  <a:gd name="T5" fmla="*/ 0 h 560"/>
                  <a:gd name="T6" fmla="*/ 0 w 18"/>
                  <a:gd name="T7" fmla="*/ 0 h 560"/>
                  <a:gd name="T8" fmla="*/ 0 w 18"/>
                  <a:gd name="T9" fmla="*/ 559 h 560"/>
                </a:gdLst>
                <a:ahLst/>
                <a:cxnLst>
                  <a:cxn ang="0">
                    <a:pos x="T0" y="T1"/>
                  </a:cxn>
                  <a:cxn ang="0">
                    <a:pos x="T2" y="T3"/>
                  </a:cxn>
                  <a:cxn ang="0">
                    <a:pos x="T4" y="T5"/>
                  </a:cxn>
                  <a:cxn ang="0">
                    <a:pos x="T6" y="T7"/>
                  </a:cxn>
                  <a:cxn ang="0">
                    <a:pos x="T8" y="T9"/>
                  </a:cxn>
                </a:cxnLst>
                <a:rect l="0" t="0" r="r" b="b"/>
                <a:pathLst>
                  <a:path w="18" h="560">
                    <a:moveTo>
                      <a:pt x="0" y="559"/>
                    </a:moveTo>
                    <a:lnTo>
                      <a:pt x="17" y="543"/>
                    </a:lnTo>
                    <a:lnTo>
                      <a:pt x="17" y="0"/>
                    </a:lnTo>
                    <a:lnTo>
                      <a:pt x="0" y="0"/>
                    </a:lnTo>
                    <a:lnTo>
                      <a:pt x="0" y="559"/>
                    </a:lnTo>
                  </a:path>
                </a:pathLst>
              </a:custGeom>
              <a:solidFill>
                <a:srgbClr val="A0A0A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15" name="Line 100"/>
              <p:cNvSpPr>
                <a:spLocks noChangeShapeType="1"/>
              </p:cNvSpPr>
              <p:nvPr/>
            </p:nvSpPr>
            <p:spPr bwMode="auto">
              <a:xfrm>
                <a:off x="2838" y="1504"/>
                <a:ext cx="149" cy="1"/>
              </a:xfrm>
              <a:prstGeom prst="line">
                <a:avLst/>
              </a:prstGeom>
              <a:noFill/>
              <a:ln w="12700">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16" name="Line 101"/>
              <p:cNvSpPr>
                <a:spLocks noChangeShapeType="1"/>
              </p:cNvSpPr>
              <p:nvPr/>
            </p:nvSpPr>
            <p:spPr bwMode="auto">
              <a:xfrm>
                <a:off x="2838" y="1543"/>
                <a:ext cx="149" cy="1"/>
              </a:xfrm>
              <a:prstGeom prst="line">
                <a:avLst/>
              </a:prstGeom>
              <a:noFill/>
              <a:ln w="12700">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17" name="Line 102"/>
              <p:cNvSpPr>
                <a:spLocks noChangeShapeType="1"/>
              </p:cNvSpPr>
              <p:nvPr/>
            </p:nvSpPr>
            <p:spPr bwMode="auto">
              <a:xfrm>
                <a:off x="2847" y="1784"/>
                <a:ext cx="14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18" name="Line 103"/>
              <p:cNvSpPr>
                <a:spLocks noChangeShapeType="1"/>
              </p:cNvSpPr>
              <p:nvPr/>
            </p:nvSpPr>
            <p:spPr bwMode="auto">
              <a:xfrm flipV="1">
                <a:off x="2978" y="1540"/>
                <a:ext cx="0" cy="2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19" name="Line 104"/>
              <p:cNvSpPr>
                <a:spLocks noChangeShapeType="1"/>
              </p:cNvSpPr>
              <p:nvPr/>
            </p:nvSpPr>
            <p:spPr bwMode="auto">
              <a:xfrm>
                <a:off x="2827" y="1566"/>
                <a:ext cx="0"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20" name="Line 105"/>
              <p:cNvSpPr>
                <a:spLocks noChangeShapeType="1"/>
              </p:cNvSpPr>
              <p:nvPr/>
            </p:nvSpPr>
            <p:spPr bwMode="auto">
              <a:xfrm>
                <a:off x="2835" y="1566"/>
                <a:ext cx="0"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21" name="Line 106"/>
              <p:cNvSpPr>
                <a:spLocks noChangeShapeType="1"/>
              </p:cNvSpPr>
              <p:nvPr/>
            </p:nvSpPr>
            <p:spPr bwMode="auto">
              <a:xfrm>
                <a:off x="2843" y="1566"/>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22" name="Line 107"/>
              <p:cNvSpPr>
                <a:spLocks noChangeShapeType="1"/>
              </p:cNvSpPr>
              <p:nvPr/>
            </p:nvSpPr>
            <p:spPr bwMode="auto">
              <a:xfrm>
                <a:off x="2851" y="1566"/>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23" name="Line 108"/>
              <p:cNvSpPr>
                <a:spLocks noChangeShapeType="1"/>
              </p:cNvSpPr>
              <p:nvPr/>
            </p:nvSpPr>
            <p:spPr bwMode="auto">
              <a:xfrm>
                <a:off x="2851" y="1566"/>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24" name="Line 109"/>
              <p:cNvSpPr>
                <a:spLocks noChangeShapeType="1"/>
              </p:cNvSpPr>
              <p:nvPr/>
            </p:nvSpPr>
            <p:spPr bwMode="auto">
              <a:xfrm>
                <a:off x="2877" y="1566"/>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25" name="Line 110"/>
              <p:cNvSpPr>
                <a:spLocks noChangeShapeType="1"/>
              </p:cNvSpPr>
              <p:nvPr/>
            </p:nvSpPr>
            <p:spPr bwMode="auto">
              <a:xfrm>
                <a:off x="2860" y="1566"/>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26" name="Line 111"/>
              <p:cNvSpPr>
                <a:spLocks noChangeShapeType="1"/>
              </p:cNvSpPr>
              <p:nvPr/>
            </p:nvSpPr>
            <p:spPr bwMode="auto">
              <a:xfrm>
                <a:off x="2868" y="1566"/>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27" name="Line 112"/>
              <p:cNvSpPr>
                <a:spLocks noChangeShapeType="1"/>
              </p:cNvSpPr>
              <p:nvPr/>
            </p:nvSpPr>
            <p:spPr bwMode="auto">
              <a:xfrm>
                <a:off x="2868" y="1566"/>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28" name="Line 113"/>
              <p:cNvSpPr>
                <a:spLocks noChangeShapeType="1"/>
              </p:cNvSpPr>
              <p:nvPr/>
            </p:nvSpPr>
            <p:spPr bwMode="auto">
              <a:xfrm>
                <a:off x="2885" y="1566"/>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29" name="Line 114"/>
              <p:cNvSpPr>
                <a:spLocks noChangeShapeType="1"/>
              </p:cNvSpPr>
              <p:nvPr/>
            </p:nvSpPr>
            <p:spPr bwMode="auto">
              <a:xfrm>
                <a:off x="2894" y="1566"/>
                <a:ext cx="1" cy="20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30" name="Line 115"/>
              <p:cNvSpPr>
                <a:spLocks noChangeShapeType="1"/>
              </p:cNvSpPr>
              <p:nvPr/>
            </p:nvSpPr>
            <p:spPr bwMode="auto">
              <a:xfrm>
                <a:off x="2894" y="1574"/>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31" name="Line 116"/>
              <p:cNvSpPr>
                <a:spLocks noChangeShapeType="1"/>
              </p:cNvSpPr>
              <p:nvPr/>
            </p:nvSpPr>
            <p:spPr bwMode="auto">
              <a:xfrm>
                <a:off x="2902" y="1574"/>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32" name="Line 117"/>
              <p:cNvSpPr>
                <a:spLocks noChangeShapeType="1"/>
              </p:cNvSpPr>
              <p:nvPr/>
            </p:nvSpPr>
            <p:spPr bwMode="auto">
              <a:xfrm>
                <a:off x="2911" y="1574"/>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33" name="Line 118"/>
              <p:cNvSpPr>
                <a:spLocks noChangeShapeType="1"/>
              </p:cNvSpPr>
              <p:nvPr/>
            </p:nvSpPr>
            <p:spPr bwMode="auto">
              <a:xfrm>
                <a:off x="2919" y="1574"/>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34" name="Line 119"/>
              <p:cNvSpPr>
                <a:spLocks noChangeShapeType="1"/>
              </p:cNvSpPr>
              <p:nvPr/>
            </p:nvSpPr>
            <p:spPr bwMode="auto">
              <a:xfrm>
                <a:off x="2919" y="1574"/>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35" name="Line 120"/>
              <p:cNvSpPr>
                <a:spLocks noChangeShapeType="1"/>
              </p:cNvSpPr>
              <p:nvPr/>
            </p:nvSpPr>
            <p:spPr bwMode="auto">
              <a:xfrm>
                <a:off x="2928" y="1574"/>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36" name="Line 121"/>
              <p:cNvSpPr>
                <a:spLocks noChangeShapeType="1"/>
              </p:cNvSpPr>
              <p:nvPr/>
            </p:nvSpPr>
            <p:spPr bwMode="auto">
              <a:xfrm flipV="1">
                <a:off x="2936" y="1540"/>
                <a:ext cx="0" cy="2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37" name="Line 122"/>
              <p:cNvSpPr>
                <a:spLocks noChangeShapeType="1"/>
              </p:cNvSpPr>
              <p:nvPr/>
            </p:nvSpPr>
            <p:spPr bwMode="auto">
              <a:xfrm>
                <a:off x="2945" y="1574"/>
                <a:ext cx="0"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38" name="Line 123"/>
              <p:cNvSpPr>
                <a:spLocks noChangeShapeType="1"/>
              </p:cNvSpPr>
              <p:nvPr/>
            </p:nvSpPr>
            <p:spPr bwMode="auto">
              <a:xfrm>
                <a:off x="2945" y="1574"/>
                <a:ext cx="0"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39" name="Line 124"/>
              <p:cNvSpPr>
                <a:spLocks noChangeShapeType="1"/>
              </p:cNvSpPr>
              <p:nvPr/>
            </p:nvSpPr>
            <p:spPr bwMode="auto">
              <a:xfrm>
                <a:off x="2953" y="1574"/>
                <a:ext cx="1"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40" name="Line 125"/>
              <p:cNvSpPr>
                <a:spLocks noChangeShapeType="1"/>
              </p:cNvSpPr>
              <p:nvPr/>
            </p:nvSpPr>
            <p:spPr bwMode="auto">
              <a:xfrm>
                <a:off x="2962" y="1574"/>
                <a:ext cx="0" cy="19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41" name="Line 126"/>
              <p:cNvSpPr>
                <a:spLocks noChangeShapeType="1"/>
              </p:cNvSpPr>
              <p:nvPr/>
            </p:nvSpPr>
            <p:spPr bwMode="auto">
              <a:xfrm flipV="1">
                <a:off x="2970" y="1540"/>
                <a:ext cx="0" cy="2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42" name="Line 127"/>
              <p:cNvSpPr>
                <a:spLocks noChangeShapeType="1"/>
              </p:cNvSpPr>
              <p:nvPr/>
            </p:nvSpPr>
            <p:spPr bwMode="auto">
              <a:xfrm>
                <a:off x="2970" y="1574"/>
                <a:ext cx="0" cy="20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43" name="Line 128"/>
              <p:cNvSpPr>
                <a:spLocks noChangeShapeType="1"/>
              </p:cNvSpPr>
              <p:nvPr/>
            </p:nvSpPr>
            <p:spPr bwMode="auto">
              <a:xfrm>
                <a:off x="2830" y="1288"/>
                <a:ext cx="157" cy="1"/>
              </a:xfrm>
              <a:prstGeom prst="line">
                <a:avLst/>
              </a:prstGeom>
              <a:noFill/>
              <a:ln w="12700">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44" name="Line 129"/>
              <p:cNvSpPr>
                <a:spLocks noChangeShapeType="1"/>
              </p:cNvSpPr>
              <p:nvPr/>
            </p:nvSpPr>
            <p:spPr bwMode="auto">
              <a:xfrm>
                <a:off x="2838" y="1551"/>
                <a:ext cx="149"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45" name="Oval 130"/>
              <p:cNvSpPr>
                <a:spLocks noChangeArrowheads="1"/>
              </p:cNvSpPr>
              <p:nvPr/>
            </p:nvSpPr>
            <p:spPr bwMode="auto">
              <a:xfrm>
                <a:off x="2831" y="1250"/>
                <a:ext cx="8" cy="8"/>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46" name="Oval 131"/>
              <p:cNvSpPr>
                <a:spLocks noChangeArrowheads="1"/>
              </p:cNvSpPr>
              <p:nvPr/>
            </p:nvSpPr>
            <p:spPr bwMode="auto">
              <a:xfrm>
                <a:off x="2864" y="1250"/>
                <a:ext cx="17" cy="16"/>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47" name="Oval 132"/>
              <p:cNvSpPr>
                <a:spLocks noChangeArrowheads="1"/>
              </p:cNvSpPr>
              <p:nvPr/>
            </p:nvSpPr>
            <p:spPr bwMode="auto">
              <a:xfrm>
                <a:off x="2898" y="1250"/>
                <a:ext cx="17" cy="16"/>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48" name="Rectangle 147"/>
              <p:cNvSpPr>
                <a:spLocks noChangeArrowheads="1"/>
              </p:cNvSpPr>
              <p:nvPr/>
            </p:nvSpPr>
            <p:spPr bwMode="auto">
              <a:xfrm>
                <a:off x="2974" y="1258"/>
                <a:ext cx="8" cy="17"/>
              </a:xfrm>
              <a:prstGeom prst="rect">
                <a:avLst/>
              </a:prstGeom>
              <a:solidFill>
                <a:srgbClr val="A0A0A0"/>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49" name="Line 134"/>
              <p:cNvSpPr>
                <a:spLocks noChangeShapeType="1"/>
              </p:cNvSpPr>
              <p:nvPr/>
            </p:nvSpPr>
            <p:spPr bwMode="auto">
              <a:xfrm>
                <a:off x="2838" y="1325"/>
                <a:ext cx="149" cy="2"/>
              </a:xfrm>
              <a:prstGeom prst="line">
                <a:avLst/>
              </a:prstGeom>
              <a:noFill/>
              <a:ln w="12700">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50" name="Line 135"/>
              <p:cNvSpPr>
                <a:spLocks noChangeShapeType="1"/>
              </p:cNvSpPr>
              <p:nvPr/>
            </p:nvSpPr>
            <p:spPr bwMode="auto">
              <a:xfrm>
                <a:off x="2838" y="1362"/>
                <a:ext cx="149" cy="1"/>
              </a:xfrm>
              <a:prstGeom prst="line">
                <a:avLst/>
              </a:prstGeom>
              <a:noFill/>
              <a:ln w="12700">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51" name="Line 136"/>
              <p:cNvSpPr>
                <a:spLocks noChangeShapeType="1"/>
              </p:cNvSpPr>
              <p:nvPr/>
            </p:nvSpPr>
            <p:spPr bwMode="auto">
              <a:xfrm>
                <a:off x="2838" y="1434"/>
                <a:ext cx="149" cy="2"/>
              </a:xfrm>
              <a:prstGeom prst="line">
                <a:avLst/>
              </a:prstGeom>
              <a:noFill/>
              <a:ln w="12700">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52" name="Line 137"/>
              <p:cNvSpPr>
                <a:spLocks noChangeShapeType="1"/>
              </p:cNvSpPr>
              <p:nvPr/>
            </p:nvSpPr>
            <p:spPr bwMode="auto">
              <a:xfrm>
                <a:off x="2830" y="1467"/>
                <a:ext cx="157" cy="2"/>
              </a:xfrm>
              <a:prstGeom prst="line">
                <a:avLst/>
              </a:prstGeom>
              <a:noFill/>
              <a:ln w="12700">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53" name="Line 138"/>
              <p:cNvSpPr>
                <a:spLocks noChangeShapeType="1"/>
              </p:cNvSpPr>
              <p:nvPr/>
            </p:nvSpPr>
            <p:spPr bwMode="auto">
              <a:xfrm>
                <a:off x="2838" y="1396"/>
                <a:ext cx="149" cy="1"/>
              </a:xfrm>
              <a:prstGeom prst="line">
                <a:avLst/>
              </a:prstGeom>
              <a:noFill/>
              <a:ln w="12700">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54" name="Freeform 139"/>
              <p:cNvSpPr>
                <a:spLocks/>
              </p:cNvSpPr>
              <p:nvPr/>
            </p:nvSpPr>
            <p:spPr bwMode="auto">
              <a:xfrm>
                <a:off x="2827" y="1321"/>
                <a:ext cx="152" cy="51"/>
              </a:xfrm>
              <a:custGeom>
                <a:avLst/>
                <a:gdLst>
                  <a:gd name="T0" fmla="*/ 0 w 152"/>
                  <a:gd name="T1" fmla="*/ 0 h 51"/>
                  <a:gd name="T2" fmla="*/ 0 w 152"/>
                  <a:gd name="T3" fmla="*/ 33 h 51"/>
                  <a:gd name="T4" fmla="*/ 151 w 152"/>
                  <a:gd name="T5" fmla="*/ 50 h 51"/>
                  <a:gd name="T6" fmla="*/ 151 w 152"/>
                  <a:gd name="T7" fmla="*/ 8 h 51"/>
                  <a:gd name="T8" fmla="*/ 0 w 152"/>
                  <a:gd name="T9" fmla="*/ 0 h 51"/>
                </a:gdLst>
                <a:ahLst/>
                <a:cxnLst>
                  <a:cxn ang="0">
                    <a:pos x="T0" y="T1"/>
                  </a:cxn>
                  <a:cxn ang="0">
                    <a:pos x="T2" y="T3"/>
                  </a:cxn>
                  <a:cxn ang="0">
                    <a:pos x="T4" y="T5"/>
                  </a:cxn>
                  <a:cxn ang="0">
                    <a:pos x="T6" y="T7"/>
                  </a:cxn>
                  <a:cxn ang="0">
                    <a:pos x="T8" y="T9"/>
                  </a:cxn>
                </a:cxnLst>
                <a:rect l="0" t="0" r="r" b="b"/>
                <a:pathLst>
                  <a:path w="152" h="51">
                    <a:moveTo>
                      <a:pt x="0" y="0"/>
                    </a:moveTo>
                    <a:lnTo>
                      <a:pt x="0" y="33"/>
                    </a:lnTo>
                    <a:lnTo>
                      <a:pt x="151" y="50"/>
                    </a:lnTo>
                    <a:lnTo>
                      <a:pt x="151" y="8"/>
                    </a:lnTo>
                    <a:lnTo>
                      <a:pt x="0" y="0"/>
                    </a:lnTo>
                  </a:path>
                </a:pathLst>
              </a:custGeom>
              <a:solidFill>
                <a:srgbClr val="E0E0E0"/>
              </a:solidFill>
              <a:ln w="12700" cap="rnd" cmpd="sng">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55" name="Freeform 140"/>
              <p:cNvSpPr>
                <a:spLocks/>
              </p:cNvSpPr>
              <p:nvPr/>
            </p:nvSpPr>
            <p:spPr bwMode="auto">
              <a:xfrm>
                <a:off x="2827" y="1354"/>
                <a:ext cx="152" cy="51"/>
              </a:xfrm>
              <a:custGeom>
                <a:avLst/>
                <a:gdLst>
                  <a:gd name="T0" fmla="*/ 0 w 152"/>
                  <a:gd name="T1" fmla="*/ 0 h 51"/>
                  <a:gd name="T2" fmla="*/ 0 w 152"/>
                  <a:gd name="T3" fmla="*/ 42 h 51"/>
                  <a:gd name="T4" fmla="*/ 151 w 152"/>
                  <a:gd name="T5" fmla="*/ 50 h 51"/>
                  <a:gd name="T6" fmla="*/ 151 w 152"/>
                  <a:gd name="T7" fmla="*/ 8 h 51"/>
                  <a:gd name="T8" fmla="*/ 0 w 152"/>
                  <a:gd name="T9" fmla="*/ 0 h 51"/>
                </a:gdLst>
                <a:ahLst/>
                <a:cxnLst>
                  <a:cxn ang="0">
                    <a:pos x="T0" y="T1"/>
                  </a:cxn>
                  <a:cxn ang="0">
                    <a:pos x="T2" y="T3"/>
                  </a:cxn>
                  <a:cxn ang="0">
                    <a:pos x="T4" y="T5"/>
                  </a:cxn>
                  <a:cxn ang="0">
                    <a:pos x="T6" y="T7"/>
                  </a:cxn>
                  <a:cxn ang="0">
                    <a:pos x="T8" y="T9"/>
                  </a:cxn>
                </a:cxnLst>
                <a:rect l="0" t="0" r="r" b="b"/>
                <a:pathLst>
                  <a:path w="152" h="51">
                    <a:moveTo>
                      <a:pt x="0" y="0"/>
                    </a:moveTo>
                    <a:lnTo>
                      <a:pt x="0" y="42"/>
                    </a:lnTo>
                    <a:lnTo>
                      <a:pt x="151" y="50"/>
                    </a:lnTo>
                    <a:lnTo>
                      <a:pt x="151" y="8"/>
                    </a:lnTo>
                    <a:lnTo>
                      <a:pt x="0" y="0"/>
                    </a:lnTo>
                  </a:path>
                </a:pathLst>
              </a:custGeom>
              <a:solidFill>
                <a:srgbClr val="E0E0E0"/>
              </a:solidFill>
              <a:ln w="12700" cap="rnd" cmpd="sng">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56" name="Freeform 141"/>
              <p:cNvSpPr>
                <a:spLocks/>
              </p:cNvSpPr>
              <p:nvPr/>
            </p:nvSpPr>
            <p:spPr bwMode="auto">
              <a:xfrm>
                <a:off x="2827" y="1387"/>
                <a:ext cx="152" cy="51"/>
              </a:xfrm>
              <a:custGeom>
                <a:avLst/>
                <a:gdLst>
                  <a:gd name="T0" fmla="*/ 0 w 152"/>
                  <a:gd name="T1" fmla="*/ 0 h 51"/>
                  <a:gd name="T2" fmla="*/ 0 w 152"/>
                  <a:gd name="T3" fmla="*/ 42 h 51"/>
                  <a:gd name="T4" fmla="*/ 151 w 152"/>
                  <a:gd name="T5" fmla="*/ 50 h 51"/>
                  <a:gd name="T6" fmla="*/ 151 w 152"/>
                  <a:gd name="T7" fmla="*/ 17 h 51"/>
                  <a:gd name="T8" fmla="*/ 0 w 152"/>
                  <a:gd name="T9" fmla="*/ 0 h 51"/>
                </a:gdLst>
                <a:ahLst/>
                <a:cxnLst>
                  <a:cxn ang="0">
                    <a:pos x="T0" y="T1"/>
                  </a:cxn>
                  <a:cxn ang="0">
                    <a:pos x="T2" y="T3"/>
                  </a:cxn>
                  <a:cxn ang="0">
                    <a:pos x="T4" y="T5"/>
                  </a:cxn>
                  <a:cxn ang="0">
                    <a:pos x="T6" y="T7"/>
                  </a:cxn>
                  <a:cxn ang="0">
                    <a:pos x="T8" y="T9"/>
                  </a:cxn>
                </a:cxnLst>
                <a:rect l="0" t="0" r="r" b="b"/>
                <a:pathLst>
                  <a:path w="152" h="51">
                    <a:moveTo>
                      <a:pt x="0" y="0"/>
                    </a:moveTo>
                    <a:lnTo>
                      <a:pt x="0" y="42"/>
                    </a:lnTo>
                    <a:lnTo>
                      <a:pt x="151" y="50"/>
                    </a:lnTo>
                    <a:lnTo>
                      <a:pt x="151" y="17"/>
                    </a:lnTo>
                    <a:lnTo>
                      <a:pt x="0" y="0"/>
                    </a:lnTo>
                  </a:path>
                </a:pathLst>
              </a:custGeom>
              <a:solidFill>
                <a:srgbClr val="E0E0E0"/>
              </a:solidFill>
              <a:ln w="12700" cap="rnd" cmpd="sng">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57" name="Freeform 142"/>
              <p:cNvSpPr>
                <a:spLocks/>
              </p:cNvSpPr>
              <p:nvPr/>
            </p:nvSpPr>
            <p:spPr bwMode="auto">
              <a:xfrm>
                <a:off x="2827" y="1429"/>
                <a:ext cx="160" cy="43"/>
              </a:xfrm>
              <a:custGeom>
                <a:avLst/>
                <a:gdLst>
                  <a:gd name="T0" fmla="*/ 0 w 160"/>
                  <a:gd name="T1" fmla="*/ 0 h 43"/>
                  <a:gd name="T2" fmla="*/ 0 w 160"/>
                  <a:gd name="T3" fmla="*/ 33 h 43"/>
                  <a:gd name="T4" fmla="*/ 159 w 160"/>
                  <a:gd name="T5" fmla="*/ 42 h 43"/>
                  <a:gd name="T6" fmla="*/ 159 w 160"/>
                  <a:gd name="T7" fmla="*/ 8 h 43"/>
                  <a:gd name="T8" fmla="*/ 0 w 160"/>
                  <a:gd name="T9" fmla="*/ 0 h 43"/>
                </a:gdLst>
                <a:ahLst/>
                <a:cxnLst>
                  <a:cxn ang="0">
                    <a:pos x="T0" y="T1"/>
                  </a:cxn>
                  <a:cxn ang="0">
                    <a:pos x="T2" y="T3"/>
                  </a:cxn>
                  <a:cxn ang="0">
                    <a:pos x="T4" y="T5"/>
                  </a:cxn>
                  <a:cxn ang="0">
                    <a:pos x="T6" y="T7"/>
                  </a:cxn>
                  <a:cxn ang="0">
                    <a:pos x="T8" y="T9"/>
                  </a:cxn>
                </a:cxnLst>
                <a:rect l="0" t="0" r="r" b="b"/>
                <a:pathLst>
                  <a:path w="160" h="43">
                    <a:moveTo>
                      <a:pt x="0" y="0"/>
                    </a:moveTo>
                    <a:lnTo>
                      <a:pt x="0" y="33"/>
                    </a:lnTo>
                    <a:lnTo>
                      <a:pt x="159" y="42"/>
                    </a:lnTo>
                    <a:lnTo>
                      <a:pt x="159" y="8"/>
                    </a:lnTo>
                    <a:lnTo>
                      <a:pt x="0" y="0"/>
                    </a:lnTo>
                  </a:path>
                </a:pathLst>
              </a:custGeom>
              <a:solidFill>
                <a:srgbClr val="E0E0E0"/>
              </a:solidFill>
              <a:ln w="12700" cap="rnd" cmpd="sng">
                <a:solidFill>
                  <a:srgbClr val="40404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58" name="Freeform 143"/>
              <p:cNvSpPr>
                <a:spLocks/>
              </p:cNvSpPr>
              <p:nvPr/>
            </p:nvSpPr>
            <p:spPr bwMode="auto">
              <a:xfrm>
                <a:off x="2860" y="1362"/>
                <a:ext cx="94" cy="26"/>
              </a:xfrm>
              <a:custGeom>
                <a:avLst/>
                <a:gdLst>
                  <a:gd name="T0" fmla="*/ 0 w 94"/>
                  <a:gd name="T1" fmla="*/ 25 h 26"/>
                  <a:gd name="T2" fmla="*/ 0 w 94"/>
                  <a:gd name="T3" fmla="*/ 0 h 26"/>
                  <a:gd name="T4" fmla="*/ 93 w 94"/>
                  <a:gd name="T5" fmla="*/ 9 h 26"/>
                </a:gdLst>
                <a:ahLst/>
                <a:cxnLst>
                  <a:cxn ang="0">
                    <a:pos x="T0" y="T1"/>
                  </a:cxn>
                  <a:cxn ang="0">
                    <a:pos x="T2" y="T3"/>
                  </a:cxn>
                  <a:cxn ang="0">
                    <a:pos x="T4" y="T5"/>
                  </a:cxn>
                </a:cxnLst>
                <a:rect l="0" t="0" r="r" b="b"/>
                <a:pathLst>
                  <a:path w="94" h="26">
                    <a:moveTo>
                      <a:pt x="0" y="25"/>
                    </a:moveTo>
                    <a:lnTo>
                      <a:pt x="0" y="0"/>
                    </a:lnTo>
                    <a:lnTo>
                      <a:pt x="93"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59" name="Freeform 144"/>
              <p:cNvSpPr>
                <a:spLocks/>
              </p:cNvSpPr>
              <p:nvPr/>
            </p:nvSpPr>
            <p:spPr bwMode="auto">
              <a:xfrm>
                <a:off x="2860" y="1371"/>
                <a:ext cx="86" cy="17"/>
              </a:xfrm>
              <a:custGeom>
                <a:avLst/>
                <a:gdLst>
                  <a:gd name="T0" fmla="*/ 0 w 86"/>
                  <a:gd name="T1" fmla="*/ 0 h 17"/>
                  <a:gd name="T2" fmla="*/ 0 w 86"/>
                  <a:gd name="T3" fmla="*/ 8 h 17"/>
                  <a:gd name="T4" fmla="*/ 85 w 86"/>
                  <a:gd name="T5" fmla="*/ 16 h 17"/>
                  <a:gd name="T6" fmla="*/ 85 w 86"/>
                  <a:gd name="T7" fmla="*/ 8 h 17"/>
                  <a:gd name="T8" fmla="*/ 0 w 86"/>
                  <a:gd name="T9" fmla="*/ 0 h 17"/>
                </a:gdLst>
                <a:ahLst/>
                <a:cxnLst>
                  <a:cxn ang="0">
                    <a:pos x="T0" y="T1"/>
                  </a:cxn>
                  <a:cxn ang="0">
                    <a:pos x="T2" y="T3"/>
                  </a:cxn>
                  <a:cxn ang="0">
                    <a:pos x="T4" y="T5"/>
                  </a:cxn>
                  <a:cxn ang="0">
                    <a:pos x="T6" y="T7"/>
                  </a:cxn>
                  <a:cxn ang="0">
                    <a:pos x="T8" y="T9"/>
                  </a:cxn>
                </a:cxnLst>
                <a:rect l="0" t="0" r="r" b="b"/>
                <a:pathLst>
                  <a:path w="86" h="17">
                    <a:moveTo>
                      <a:pt x="0" y="0"/>
                    </a:moveTo>
                    <a:lnTo>
                      <a:pt x="0" y="8"/>
                    </a:lnTo>
                    <a:lnTo>
                      <a:pt x="85" y="16"/>
                    </a:lnTo>
                    <a:lnTo>
                      <a:pt x="85" y="8"/>
                    </a:lnTo>
                    <a:lnTo>
                      <a:pt x="0" y="0"/>
                    </a:lnTo>
                  </a:path>
                </a:pathLst>
              </a:custGeom>
              <a:solidFill>
                <a:srgbClr val="A0A0A0"/>
              </a:solidFill>
              <a:ln w="12700" cap="rnd" cmpd="sng">
                <a:solidFill>
                  <a:srgbClr val="A0A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60" name="Freeform 145"/>
              <p:cNvSpPr>
                <a:spLocks/>
              </p:cNvSpPr>
              <p:nvPr/>
            </p:nvSpPr>
            <p:spPr bwMode="auto">
              <a:xfrm>
                <a:off x="2919" y="1387"/>
                <a:ext cx="27" cy="10"/>
              </a:xfrm>
              <a:custGeom>
                <a:avLst/>
                <a:gdLst>
                  <a:gd name="T0" fmla="*/ 0 w 27"/>
                  <a:gd name="T1" fmla="*/ 0 h 10"/>
                  <a:gd name="T2" fmla="*/ 26 w 27"/>
                  <a:gd name="T3" fmla="*/ 0 h 10"/>
                  <a:gd name="T4" fmla="*/ 26 w 27"/>
                  <a:gd name="T5" fmla="*/ 9 h 10"/>
                  <a:gd name="T6" fmla="*/ 0 w 27"/>
                  <a:gd name="T7" fmla="*/ 0 h 10"/>
                </a:gdLst>
                <a:ahLst/>
                <a:cxnLst>
                  <a:cxn ang="0">
                    <a:pos x="T0" y="T1"/>
                  </a:cxn>
                  <a:cxn ang="0">
                    <a:pos x="T2" y="T3"/>
                  </a:cxn>
                  <a:cxn ang="0">
                    <a:pos x="T4" y="T5"/>
                  </a:cxn>
                  <a:cxn ang="0">
                    <a:pos x="T6" y="T7"/>
                  </a:cxn>
                </a:cxnLst>
                <a:rect l="0" t="0" r="r" b="b"/>
                <a:pathLst>
                  <a:path w="27" h="10">
                    <a:moveTo>
                      <a:pt x="0" y="0"/>
                    </a:moveTo>
                    <a:lnTo>
                      <a:pt x="26" y="0"/>
                    </a:lnTo>
                    <a:lnTo>
                      <a:pt x="26" y="9"/>
                    </a:lnTo>
                    <a:lnTo>
                      <a:pt x="0" y="0"/>
                    </a:lnTo>
                  </a:path>
                </a:pathLst>
              </a:custGeom>
              <a:solidFill>
                <a:srgbClr val="E0E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61" name="Freeform 146"/>
              <p:cNvSpPr>
                <a:spLocks/>
              </p:cNvSpPr>
              <p:nvPr/>
            </p:nvSpPr>
            <p:spPr bwMode="auto">
              <a:xfrm>
                <a:off x="2868" y="1329"/>
                <a:ext cx="61" cy="26"/>
              </a:xfrm>
              <a:custGeom>
                <a:avLst/>
                <a:gdLst>
                  <a:gd name="T0" fmla="*/ 0 w 61"/>
                  <a:gd name="T1" fmla="*/ 0 h 26"/>
                  <a:gd name="T2" fmla="*/ 0 w 61"/>
                  <a:gd name="T3" fmla="*/ 25 h 26"/>
                  <a:gd name="T4" fmla="*/ 60 w 61"/>
                  <a:gd name="T5" fmla="*/ 25 h 26"/>
                  <a:gd name="T6" fmla="*/ 60 w 61"/>
                  <a:gd name="T7" fmla="*/ 0 h 26"/>
                  <a:gd name="T8" fmla="*/ 34 w 61"/>
                  <a:gd name="T9" fmla="*/ 0 h 26"/>
                  <a:gd name="T10" fmla="*/ 26 w 61"/>
                  <a:gd name="T11" fmla="*/ 9 h 26"/>
                  <a:gd name="T12" fmla="*/ 0 w 6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61" h="26">
                    <a:moveTo>
                      <a:pt x="0" y="0"/>
                    </a:moveTo>
                    <a:lnTo>
                      <a:pt x="0" y="25"/>
                    </a:lnTo>
                    <a:lnTo>
                      <a:pt x="60" y="25"/>
                    </a:lnTo>
                    <a:lnTo>
                      <a:pt x="60" y="0"/>
                    </a:lnTo>
                    <a:lnTo>
                      <a:pt x="34" y="0"/>
                    </a:lnTo>
                    <a:lnTo>
                      <a:pt x="26" y="9"/>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62" name="Freeform 147"/>
              <p:cNvSpPr>
                <a:spLocks/>
              </p:cNvSpPr>
              <p:nvPr/>
            </p:nvSpPr>
            <p:spPr bwMode="auto">
              <a:xfrm>
                <a:off x="2843" y="1337"/>
                <a:ext cx="120" cy="9"/>
              </a:xfrm>
              <a:custGeom>
                <a:avLst/>
                <a:gdLst>
                  <a:gd name="T0" fmla="*/ 0 w 120"/>
                  <a:gd name="T1" fmla="*/ 0 h 9"/>
                  <a:gd name="T2" fmla="*/ 119 w 120"/>
                  <a:gd name="T3" fmla="*/ 8 h 9"/>
                  <a:gd name="T4" fmla="*/ 0 w 120"/>
                  <a:gd name="T5" fmla="*/ 0 h 9"/>
                </a:gdLst>
                <a:ahLst/>
                <a:cxnLst>
                  <a:cxn ang="0">
                    <a:pos x="T0" y="T1"/>
                  </a:cxn>
                  <a:cxn ang="0">
                    <a:pos x="T2" y="T3"/>
                  </a:cxn>
                  <a:cxn ang="0">
                    <a:pos x="T4" y="T5"/>
                  </a:cxn>
                </a:cxnLst>
                <a:rect l="0" t="0" r="r" b="b"/>
                <a:pathLst>
                  <a:path w="120" h="9">
                    <a:moveTo>
                      <a:pt x="0" y="0"/>
                    </a:moveTo>
                    <a:lnTo>
                      <a:pt x="119" y="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grpSp>
        <p:grpSp>
          <p:nvGrpSpPr>
            <p:cNvPr id="27" name="Group 148"/>
            <p:cNvGrpSpPr>
              <a:grpSpLocks/>
            </p:cNvGrpSpPr>
            <p:nvPr/>
          </p:nvGrpSpPr>
          <p:grpSpPr bwMode="auto">
            <a:xfrm>
              <a:off x="4848" y="1273"/>
              <a:ext cx="370" cy="531"/>
              <a:chOff x="4848" y="1273"/>
              <a:chExt cx="370" cy="531"/>
            </a:xfrm>
          </p:grpSpPr>
          <p:sp>
            <p:nvSpPr>
              <p:cNvPr id="70" name="Freeform 149"/>
              <p:cNvSpPr>
                <a:spLocks/>
              </p:cNvSpPr>
              <p:nvPr/>
            </p:nvSpPr>
            <p:spPr bwMode="auto">
              <a:xfrm>
                <a:off x="4957" y="1315"/>
                <a:ext cx="253" cy="10"/>
              </a:xfrm>
              <a:custGeom>
                <a:avLst/>
                <a:gdLst>
                  <a:gd name="T0" fmla="*/ 0 w 253"/>
                  <a:gd name="T1" fmla="*/ 0 h 10"/>
                  <a:gd name="T2" fmla="*/ 17 w 253"/>
                  <a:gd name="T3" fmla="*/ 9 h 10"/>
                  <a:gd name="T4" fmla="*/ 252 w 253"/>
                  <a:gd name="T5" fmla="*/ 9 h 10"/>
                  <a:gd name="T6" fmla="*/ 243 w 253"/>
                  <a:gd name="T7" fmla="*/ 0 h 10"/>
                  <a:gd name="T8" fmla="*/ 0 w 253"/>
                  <a:gd name="T9" fmla="*/ 0 h 10"/>
                </a:gdLst>
                <a:ahLst/>
                <a:cxnLst>
                  <a:cxn ang="0">
                    <a:pos x="T0" y="T1"/>
                  </a:cxn>
                  <a:cxn ang="0">
                    <a:pos x="T2" y="T3"/>
                  </a:cxn>
                  <a:cxn ang="0">
                    <a:pos x="T4" y="T5"/>
                  </a:cxn>
                  <a:cxn ang="0">
                    <a:pos x="T6" y="T7"/>
                  </a:cxn>
                  <a:cxn ang="0">
                    <a:pos x="T8" y="T9"/>
                  </a:cxn>
                </a:cxnLst>
                <a:rect l="0" t="0" r="r" b="b"/>
                <a:pathLst>
                  <a:path w="253" h="10">
                    <a:moveTo>
                      <a:pt x="0" y="0"/>
                    </a:moveTo>
                    <a:lnTo>
                      <a:pt x="17" y="9"/>
                    </a:lnTo>
                    <a:lnTo>
                      <a:pt x="252" y="9"/>
                    </a:lnTo>
                    <a:lnTo>
                      <a:pt x="243" y="0"/>
                    </a:lnTo>
                    <a:lnTo>
                      <a:pt x="0" y="0"/>
                    </a:lnTo>
                  </a:path>
                </a:pathLst>
              </a:custGeom>
              <a:solidFill>
                <a:srgbClr val="E0E0E0"/>
              </a:solidFill>
              <a:ln w="1270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71" name="Freeform 150"/>
              <p:cNvSpPr>
                <a:spLocks/>
              </p:cNvSpPr>
              <p:nvPr/>
            </p:nvSpPr>
            <p:spPr bwMode="auto">
              <a:xfrm>
                <a:off x="4957" y="1307"/>
                <a:ext cx="69" cy="497"/>
              </a:xfrm>
              <a:custGeom>
                <a:avLst/>
                <a:gdLst>
                  <a:gd name="T0" fmla="*/ 0 w 69"/>
                  <a:gd name="T1" fmla="*/ 479 h 497"/>
                  <a:gd name="T2" fmla="*/ 17 w 69"/>
                  <a:gd name="T3" fmla="*/ 496 h 497"/>
                  <a:gd name="T4" fmla="*/ 68 w 69"/>
                  <a:gd name="T5" fmla="*/ 168 h 497"/>
                  <a:gd name="T6" fmla="*/ 17 w 69"/>
                  <a:gd name="T7" fmla="*/ 17 h 497"/>
                  <a:gd name="T8" fmla="*/ 0 w 69"/>
                  <a:gd name="T9" fmla="*/ 0 h 497"/>
                  <a:gd name="T10" fmla="*/ 0 w 69"/>
                  <a:gd name="T11" fmla="*/ 185 h 497"/>
                  <a:gd name="T12" fmla="*/ 0 w 69"/>
                  <a:gd name="T13" fmla="*/ 479 h 497"/>
                </a:gdLst>
                <a:ahLst/>
                <a:cxnLst>
                  <a:cxn ang="0">
                    <a:pos x="T0" y="T1"/>
                  </a:cxn>
                  <a:cxn ang="0">
                    <a:pos x="T2" y="T3"/>
                  </a:cxn>
                  <a:cxn ang="0">
                    <a:pos x="T4" y="T5"/>
                  </a:cxn>
                  <a:cxn ang="0">
                    <a:pos x="T6" y="T7"/>
                  </a:cxn>
                  <a:cxn ang="0">
                    <a:pos x="T8" y="T9"/>
                  </a:cxn>
                  <a:cxn ang="0">
                    <a:pos x="T10" y="T11"/>
                  </a:cxn>
                  <a:cxn ang="0">
                    <a:pos x="T12" y="T13"/>
                  </a:cxn>
                </a:cxnLst>
                <a:rect l="0" t="0" r="r" b="b"/>
                <a:pathLst>
                  <a:path w="69" h="497">
                    <a:moveTo>
                      <a:pt x="0" y="479"/>
                    </a:moveTo>
                    <a:lnTo>
                      <a:pt x="17" y="496"/>
                    </a:lnTo>
                    <a:lnTo>
                      <a:pt x="68" y="168"/>
                    </a:lnTo>
                    <a:lnTo>
                      <a:pt x="17" y="17"/>
                    </a:lnTo>
                    <a:lnTo>
                      <a:pt x="0" y="0"/>
                    </a:lnTo>
                    <a:lnTo>
                      <a:pt x="0" y="185"/>
                    </a:lnTo>
                    <a:lnTo>
                      <a:pt x="0" y="479"/>
                    </a:lnTo>
                  </a:path>
                </a:pathLst>
              </a:custGeom>
              <a:solidFill>
                <a:srgbClr val="A0A0A0"/>
              </a:solidFill>
              <a:ln w="1270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72" name="Freeform 151"/>
              <p:cNvSpPr>
                <a:spLocks/>
              </p:cNvSpPr>
              <p:nvPr/>
            </p:nvSpPr>
            <p:spPr bwMode="auto">
              <a:xfrm>
                <a:off x="4848" y="1281"/>
                <a:ext cx="110" cy="506"/>
              </a:xfrm>
              <a:custGeom>
                <a:avLst/>
                <a:gdLst>
                  <a:gd name="T0" fmla="*/ 0 w 110"/>
                  <a:gd name="T1" fmla="*/ 0 h 506"/>
                  <a:gd name="T2" fmla="*/ 109 w 110"/>
                  <a:gd name="T3" fmla="*/ 26 h 506"/>
                  <a:gd name="T4" fmla="*/ 109 w 110"/>
                  <a:gd name="T5" fmla="*/ 505 h 506"/>
                  <a:gd name="T6" fmla="*/ 0 w 110"/>
                  <a:gd name="T7" fmla="*/ 387 h 506"/>
                  <a:gd name="T8" fmla="*/ 0 w 110"/>
                  <a:gd name="T9" fmla="*/ 0 h 506"/>
                </a:gdLst>
                <a:ahLst/>
                <a:cxnLst>
                  <a:cxn ang="0">
                    <a:pos x="T0" y="T1"/>
                  </a:cxn>
                  <a:cxn ang="0">
                    <a:pos x="T2" y="T3"/>
                  </a:cxn>
                  <a:cxn ang="0">
                    <a:pos x="T4" y="T5"/>
                  </a:cxn>
                  <a:cxn ang="0">
                    <a:pos x="T6" y="T7"/>
                  </a:cxn>
                  <a:cxn ang="0">
                    <a:pos x="T8" y="T9"/>
                  </a:cxn>
                </a:cxnLst>
                <a:rect l="0" t="0" r="r" b="b"/>
                <a:pathLst>
                  <a:path w="110" h="506">
                    <a:moveTo>
                      <a:pt x="0" y="0"/>
                    </a:moveTo>
                    <a:lnTo>
                      <a:pt x="109" y="26"/>
                    </a:lnTo>
                    <a:lnTo>
                      <a:pt x="109" y="505"/>
                    </a:lnTo>
                    <a:lnTo>
                      <a:pt x="0" y="387"/>
                    </a:lnTo>
                    <a:lnTo>
                      <a:pt x="0" y="0"/>
                    </a:lnTo>
                  </a:path>
                </a:pathLst>
              </a:custGeom>
              <a:solidFill>
                <a:srgbClr val="A0A0A0"/>
              </a:solidFill>
              <a:ln w="1270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73" name="Freeform 152"/>
              <p:cNvSpPr>
                <a:spLocks/>
              </p:cNvSpPr>
              <p:nvPr/>
            </p:nvSpPr>
            <p:spPr bwMode="auto">
              <a:xfrm>
                <a:off x="4848" y="1273"/>
                <a:ext cx="353" cy="43"/>
              </a:xfrm>
              <a:custGeom>
                <a:avLst/>
                <a:gdLst>
                  <a:gd name="T0" fmla="*/ 109 w 353"/>
                  <a:gd name="T1" fmla="*/ 42 h 43"/>
                  <a:gd name="T2" fmla="*/ 352 w 353"/>
                  <a:gd name="T3" fmla="*/ 42 h 43"/>
                  <a:gd name="T4" fmla="*/ 184 w 353"/>
                  <a:gd name="T5" fmla="*/ 0 h 43"/>
                  <a:gd name="T6" fmla="*/ 0 w 353"/>
                  <a:gd name="T7" fmla="*/ 0 h 43"/>
                  <a:gd name="T8" fmla="*/ 109 w 353"/>
                  <a:gd name="T9" fmla="*/ 42 h 43"/>
                </a:gdLst>
                <a:ahLst/>
                <a:cxnLst>
                  <a:cxn ang="0">
                    <a:pos x="T0" y="T1"/>
                  </a:cxn>
                  <a:cxn ang="0">
                    <a:pos x="T2" y="T3"/>
                  </a:cxn>
                  <a:cxn ang="0">
                    <a:pos x="T4" y="T5"/>
                  </a:cxn>
                  <a:cxn ang="0">
                    <a:pos x="T6" y="T7"/>
                  </a:cxn>
                  <a:cxn ang="0">
                    <a:pos x="T8" y="T9"/>
                  </a:cxn>
                </a:cxnLst>
                <a:rect l="0" t="0" r="r" b="b"/>
                <a:pathLst>
                  <a:path w="353" h="43">
                    <a:moveTo>
                      <a:pt x="109" y="42"/>
                    </a:moveTo>
                    <a:lnTo>
                      <a:pt x="352" y="42"/>
                    </a:lnTo>
                    <a:lnTo>
                      <a:pt x="184" y="0"/>
                    </a:lnTo>
                    <a:lnTo>
                      <a:pt x="0" y="0"/>
                    </a:lnTo>
                    <a:lnTo>
                      <a:pt x="109" y="42"/>
                    </a:lnTo>
                  </a:path>
                </a:pathLst>
              </a:custGeom>
              <a:solidFill>
                <a:srgbClr val="E0E0E0"/>
              </a:solidFill>
              <a:ln w="1270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74" name="Rectangle 73"/>
              <p:cNvSpPr>
                <a:spLocks noChangeArrowheads="1"/>
              </p:cNvSpPr>
              <p:nvPr/>
            </p:nvSpPr>
            <p:spPr bwMode="auto">
              <a:xfrm>
                <a:off x="4978" y="1496"/>
                <a:ext cx="218" cy="303"/>
              </a:xfrm>
              <a:prstGeom prst="rect">
                <a:avLst/>
              </a:prstGeom>
              <a:solidFill>
                <a:srgbClr val="C0C0C0"/>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75" name="Freeform 154"/>
              <p:cNvSpPr>
                <a:spLocks/>
              </p:cNvSpPr>
              <p:nvPr/>
            </p:nvSpPr>
            <p:spPr bwMode="auto">
              <a:xfrm>
                <a:off x="4974" y="1324"/>
                <a:ext cx="244" cy="152"/>
              </a:xfrm>
              <a:custGeom>
                <a:avLst/>
                <a:gdLst>
                  <a:gd name="T0" fmla="*/ 0 w 244"/>
                  <a:gd name="T1" fmla="*/ 0 h 152"/>
                  <a:gd name="T2" fmla="*/ 235 w 244"/>
                  <a:gd name="T3" fmla="*/ 0 h 152"/>
                  <a:gd name="T4" fmla="*/ 243 w 244"/>
                  <a:gd name="T5" fmla="*/ 151 h 152"/>
                  <a:gd name="T6" fmla="*/ 8 w 244"/>
                  <a:gd name="T7" fmla="*/ 151 h 152"/>
                  <a:gd name="T8" fmla="*/ 0 w 244"/>
                  <a:gd name="T9" fmla="*/ 0 h 152"/>
                </a:gdLst>
                <a:ahLst/>
                <a:cxnLst>
                  <a:cxn ang="0">
                    <a:pos x="T0" y="T1"/>
                  </a:cxn>
                  <a:cxn ang="0">
                    <a:pos x="T2" y="T3"/>
                  </a:cxn>
                  <a:cxn ang="0">
                    <a:pos x="T4" y="T5"/>
                  </a:cxn>
                  <a:cxn ang="0">
                    <a:pos x="T6" y="T7"/>
                  </a:cxn>
                  <a:cxn ang="0">
                    <a:pos x="T8" y="T9"/>
                  </a:cxn>
                </a:cxnLst>
                <a:rect l="0" t="0" r="r" b="b"/>
                <a:pathLst>
                  <a:path w="244" h="152">
                    <a:moveTo>
                      <a:pt x="0" y="0"/>
                    </a:moveTo>
                    <a:lnTo>
                      <a:pt x="235" y="0"/>
                    </a:lnTo>
                    <a:lnTo>
                      <a:pt x="243" y="151"/>
                    </a:lnTo>
                    <a:lnTo>
                      <a:pt x="8" y="151"/>
                    </a:lnTo>
                    <a:lnTo>
                      <a:pt x="0" y="0"/>
                    </a:lnTo>
                  </a:path>
                </a:pathLst>
              </a:custGeom>
              <a:solidFill>
                <a:srgbClr val="C0C0C0"/>
              </a:solidFill>
              <a:ln w="1270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76" name="Freeform 155"/>
              <p:cNvSpPr>
                <a:spLocks/>
              </p:cNvSpPr>
              <p:nvPr/>
            </p:nvSpPr>
            <p:spPr bwMode="auto">
              <a:xfrm>
                <a:off x="4974" y="1475"/>
                <a:ext cx="244" cy="18"/>
              </a:xfrm>
              <a:custGeom>
                <a:avLst/>
                <a:gdLst>
                  <a:gd name="T0" fmla="*/ 0 w 244"/>
                  <a:gd name="T1" fmla="*/ 17 h 18"/>
                  <a:gd name="T2" fmla="*/ 226 w 244"/>
                  <a:gd name="T3" fmla="*/ 17 h 18"/>
                  <a:gd name="T4" fmla="*/ 243 w 244"/>
                  <a:gd name="T5" fmla="*/ 0 h 18"/>
                  <a:gd name="T6" fmla="*/ 8 w 244"/>
                  <a:gd name="T7" fmla="*/ 0 h 18"/>
                  <a:gd name="T8" fmla="*/ 0 w 244"/>
                  <a:gd name="T9" fmla="*/ 17 h 18"/>
                </a:gdLst>
                <a:ahLst/>
                <a:cxnLst>
                  <a:cxn ang="0">
                    <a:pos x="T0" y="T1"/>
                  </a:cxn>
                  <a:cxn ang="0">
                    <a:pos x="T2" y="T3"/>
                  </a:cxn>
                  <a:cxn ang="0">
                    <a:pos x="T4" y="T5"/>
                  </a:cxn>
                  <a:cxn ang="0">
                    <a:pos x="T6" y="T7"/>
                  </a:cxn>
                  <a:cxn ang="0">
                    <a:pos x="T8" y="T9"/>
                  </a:cxn>
                </a:cxnLst>
                <a:rect l="0" t="0" r="r" b="b"/>
                <a:pathLst>
                  <a:path w="244" h="18">
                    <a:moveTo>
                      <a:pt x="0" y="17"/>
                    </a:moveTo>
                    <a:lnTo>
                      <a:pt x="226" y="17"/>
                    </a:lnTo>
                    <a:lnTo>
                      <a:pt x="243" y="0"/>
                    </a:lnTo>
                    <a:lnTo>
                      <a:pt x="8" y="0"/>
                    </a:lnTo>
                    <a:lnTo>
                      <a:pt x="0" y="17"/>
                    </a:lnTo>
                  </a:path>
                </a:pathLst>
              </a:custGeom>
              <a:solidFill>
                <a:srgbClr val="A0A0A0"/>
              </a:solidFill>
              <a:ln w="1270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77" name="Freeform 156"/>
              <p:cNvSpPr>
                <a:spLocks/>
              </p:cNvSpPr>
              <p:nvPr/>
            </p:nvSpPr>
            <p:spPr bwMode="auto">
              <a:xfrm>
                <a:off x="4974" y="1315"/>
                <a:ext cx="26" cy="489"/>
              </a:xfrm>
              <a:custGeom>
                <a:avLst/>
                <a:gdLst>
                  <a:gd name="T0" fmla="*/ 0 w 26"/>
                  <a:gd name="T1" fmla="*/ 0 h 489"/>
                  <a:gd name="T2" fmla="*/ 8 w 26"/>
                  <a:gd name="T3" fmla="*/ 9 h 489"/>
                  <a:gd name="T4" fmla="*/ 25 w 26"/>
                  <a:gd name="T5" fmla="*/ 160 h 489"/>
                  <a:gd name="T6" fmla="*/ 8 w 26"/>
                  <a:gd name="T7" fmla="*/ 177 h 489"/>
                  <a:gd name="T8" fmla="*/ 8 w 26"/>
                  <a:gd name="T9" fmla="*/ 488 h 489"/>
                </a:gdLst>
                <a:ahLst/>
                <a:cxnLst>
                  <a:cxn ang="0">
                    <a:pos x="T0" y="T1"/>
                  </a:cxn>
                  <a:cxn ang="0">
                    <a:pos x="T2" y="T3"/>
                  </a:cxn>
                  <a:cxn ang="0">
                    <a:pos x="T4" y="T5"/>
                  </a:cxn>
                  <a:cxn ang="0">
                    <a:pos x="T6" y="T7"/>
                  </a:cxn>
                  <a:cxn ang="0">
                    <a:pos x="T8" y="T9"/>
                  </a:cxn>
                </a:cxnLst>
                <a:rect l="0" t="0" r="r" b="b"/>
                <a:pathLst>
                  <a:path w="26" h="489">
                    <a:moveTo>
                      <a:pt x="0" y="0"/>
                    </a:moveTo>
                    <a:lnTo>
                      <a:pt x="8" y="9"/>
                    </a:lnTo>
                    <a:lnTo>
                      <a:pt x="25" y="160"/>
                    </a:lnTo>
                    <a:lnTo>
                      <a:pt x="8" y="177"/>
                    </a:lnTo>
                    <a:lnTo>
                      <a:pt x="8" y="488"/>
                    </a:lnTo>
                  </a:path>
                </a:pathLst>
              </a:custGeom>
              <a:noFill/>
              <a:ln w="12700" cap="rnd"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78" name="Freeform 157"/>
              <p:cNvSpPr>
                <a:spLocks/>
              </p:cNvSpPr>
              <p:nvPr/>
            </p:nvSpPr>
            <p:spPr bwMode="auto">
              <a:xfrm>
                <a:off x="4982" y="1315"/>
                <a:ext cx="18" cy="489"/>
              </a:xfrm>
              <a:custGeom>
                <a:avLst/>
                <a:gdLst>
                  <a:gd name="T0" fmla="*/ 0 w 18"/>
                  <a:gd name="T1" fmla="*/ 0 h 489"/>
                  <a:gd name="T2" fmla="*/ 9 w 18"/>
                  <a:gd name="T3" fmla="*/ 9 h 489"/>
                  <a:gd name="T4" fmla="*/ 17 w 18"/>
                  <a:gd name="T5" fmla="*/ 160 h 489"/>
                  <a:gd name="T6" fmla="*/ 9 w 18"/>
                  <a:gd name="T7" fmla="*/ 185 h 489"/>
                  <a:gd name="T8" fmla="*/ 9 w 18"/>
                  <a:gd name="T9" fmla="*/ 488 h 489"/>
                </a:gdLst>
                <a:ahLst/>
                <a:cxnLst>
                  <a:cxn ang="0">
                    <a:pos x="T0" y="T1"/>
                  </a:cxn>
                  <a:cxn ang="0">
                    <a:pos x="T2" y="T3"/>
                  </a:cxn>
                  <a:cxn ang="0">
                    <a:pos x="T4" y="T5"/>
                  </a:cxn>
                  <a:cxn ang="0">
                    <a:pos x="T6" y="T7"/>
                  </a:cxn>
                  <a:cxn ang="0">
                    <a:pos x="T8" y="T9"/>
                  </a:cxn>
                </a:cxnLst>
                <a:rect l="0" t="0" r="r" b="b"/>
                <a:pathLst>
                  <a:path w="18" h="489">
                    <a:moveTo>
                      <a:pt x="0" y="0"/>
                    </a:moveTo>
                    <a:lnTo>
                      <a:pt x="9" y="9"/>
                    </a:lnTo>
                    <a:lnTo>
                      <a:pt x="17" y="160"/>
                    </a:lnTo>
                    <a:lnTo>
                      <a:pt x="9" y="185"/>
                    </a:lnTo>
                    <a:lnTo>
                      <a:pt x="9" y="488"/>
                    </a:lnTo>
                  </a:path>
                </a:pathLst>
              </a:custGeom>
              <a:noFill/>
              <a:ln w="12700" cap="rnd"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79" name="Freeform 158"/>
              <p:cNvSpPr>
                <a:spLocks/>
              </p:cNvSpPr>
              <p:nvPr/>
            </p:nvSpPr>
            <p:spPr bwMode="auto">
              <a:xfrm>
                <a:off x="4991" y="1315"/>
                <a:ext cx="18" cy="489"/>
              </a:xfrm>
              <a:custGeom>
                <a:avLst/>
                <a:gdLst>
                  <a:gd name="T0" fmla="*/ 0 w 18"/>
                  <a:gd name="T1" fmla="*/ 0 h 489"/>
                  <a:gd name="T2" fmla="*/ 8 w 18"/>
                  <a:gd name="T3" fmla="*/ 9 h 489"/>
                  <a:gd name="T4" fmla="*/ 17 w 18"/>
                  <a:gd name="T5" fmla="*/ 160 h 489"/>
                  <a:gd name="T6" fmla="*/ 8 w 18"/>
                  <a:gd name="T7" fmla="*/ 177 h 489"/>
                  <a:gd name="T8" fmla="*/ 8 w 18"/>
                  <a:gd name="T9" fmla="*/ 488 h 489"/>
                </a:gdLst>
                <a:ahLst/>
                <a:cxnLst>
                  <a:cxn ang="0">
                    <a:pos x="T0" y="T1"/>
                  </a:cxn>
                  <a:cxn ang="0">
                    <a:pos x="T2" y="T3"/>
                  </a:cxn>
                  <a:cxn ang="0">
                    <a:pos x="T4" y="T5"/>
                  </a:cxn>
                  <a:cxn ang="0">
                    <a:pos x="T6" y="T7"/>
                  </a:cxn>
                  <a:cxn ang="0">
                    <a:pos x="T8" y="T9"/>
                  </a:cxn>
                </a:cxnLst>
                <a:rect l="0" t="0" r="r" b="b"/>
                <a:pathLst>
                  <a:path w="18" h="489">
                    <a:moveTo>
                      <a:pt x="0" y="0"/>
                    </a:moveTo>
                    <a:lnTo>
                      <a:pt x="8" y="9"/>
                    </a:lnTo>
                    <a:lnTo>
                      <a:pt x="17" y="160"/>
                    </a:lnTo>
                    <a:lnTo>
                      <a:pt x="8" y="177"/>
                    </a:lnTo>
                    <a:lnTo>
                      <a:pt x="8" y="488"/>
                    </a:lnTo>
                  </a:path>
                </a:pathLst>
              </a:custGeom>
              <a:noFill/>
              <a:ln w="12700" cap="rnd"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80" name="Freeform 159"/>
              <p:cNvSpPr>
                <a:spLocks/>
              </p:cNvSpPr>
              <p:nvPr/>
            </p:nvSpPr>
            <p:spPr bwMode="auto">
              <a:xfrm>
                <a:off x="4999" y="1315"/>
                <a:ext cx="18" cy="489"/>
              </a:xfrm>
              <a:custGeom>
                <a:avLst/>
                <a:gdLst>
                  <a:gd name="T0" fmla="*/ 0 w 18"/>
                  <a:gd name="T1" fmla="*/ 0 h 489"/>
                  <a:gd name="T2" fmla="*/ 9 w 18"/>
                  <a:gd name="T3" fmla="*/ 9 h 489"/>
                  <a:gd name="T4" fmla="*/ 17 w 18"/>
                  <a:gd name="T5" fmla="*/ 160 h 489"/>
                  <a:gd name="T6" fmla="*/ 9 w 18"/>
                  <a:gd name="T7" fmla="*/ 177 h 489"/>
                  <a:gd name="T8" fmla="*/ 9 w 18"/>
                  <a:gd name="T9" fmla="*/ 488 h 489"/>
                </a:gdLst>
                <a:ahLst/>
                <a:cxnLst>
                  <a:cxn ang="0">
                    <a:pos x="T0" y="T1"/>
                  </a:cxn>
                  <a:cxn ang="0">
                    <a:pos x="T2" y="T3"/>
                  </a:cxn>
                  <a:cxn ang="0">
                    <a:pos x="T4" y="T5"/>
                  </a:cxn>
                  <a:cxn ang="0">
                    <a:pos x="T6" y="T7"/>
                  </a:cxn>
                  <a:cxn ang="0">
                    <a:pos x="T8" y="T9"/>
                  </a:cxn>
                </a:cxnLst>
                <a:rect l="0" t="0" r="r" b="b"/>
                <a:pathLst>
                  <a:path w="18" h="489">
                    <a:moveTo>
                      <a:pt x="0" y="0"/>
                    </a:moveTo>
                    <a:lnTo>
                      <a:pt x="9" y="9"/>
                    </a:lnTo>
                    <a:lnTo>
                      <a:pt x="17" y="160"/>
                    </a:lnTo>
                    <a:lnTo>
                      <a:pt x="9" y="177"/>
                    </a:lnTo>
                    <a:lnTo>
                      <a:pt x="9" y="488"/>
                    </a:lnTo>
                  </a:path>
                </a:pathLst>
              </a:custGeom>
              <a:noFill/>
              <a:ln w="12700" cap="rnd"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81" name="Freeform 160"/>
              <p:cNvSpPr>
                <a:spLocks/>
              </p:cNvSpPr>
              <p:nvPr/>
            </p:nvSpPr>
            <p:spPr bwMode="auto">
              <a:xfrm>
                <a:off x="5008" y="1315"/>
                <a:ext cx="18" cy="489"/>
              </a:xfrm>
              <a:custGeom>
                <a:avLst/>
                <a:gdLst>
                  <a:gd name="T0" fmla="*/ 0 w 18"/>
                  <a:gd name="T1" fmla="*/ 0 h 489"/>
                  <a:gd name="T2" fmla="*/ 8 w 18"/>
                  <a:gd name="T3" fmla="*/ 9 h 489"/>
                  <a:gd name="T4" fmla="*/ 17 w 18"/>
                  <a:gd name="T5" fmla="*/ 160 h 489"/>
                  <a:gd name="T6" fmla="*/ 8 w 18"/>
                  <a:gd name="T7" fmla="*/ 177 h 489"/>
                  <a:gd name="T8" fmla="*/ 8 w 18"/>
                  <a:gd name="T9" fmla="*/ 488 h 489"/>
                </a:gdLst>
                <a:ahLst/>
                <a:cxnLst>
                  <a:cxn ang="0">
                    <a:pos x="T0" y="T1"/>
                  </a:cxn>
                  <a:cxn ang="0">
                    <a:pos x="T2" y="T3"/>
                  </a:cxn>
                  <a:cxn ang="0">
                    <a:pos x="T4" y="T5"/>
                  </a:cxn>
                  <a:cxn ang="0">
                    <a:pos x="T6" y="T7"/>
                  </a:cxn>
                  <a:cxn ang="0">
                    <a:pos x="T8" y="T9"/>
                  </a:cxn>
                </a:cxnLst>
                <a:rect l="0" t="0" r="r" b="b"/>
                <a:pathLst>
                  <a:path w="18" h="489">
                    <a:moveTo>
                      <a:pt x="0" y="0"/>
                    </a:moveTo>
                    <a:lnTo>
                      <a:pt x="8" y="9"/>
                    </a:lnTo>
                    <a:lnTo>
                      <a:pt x="17" y="160"/>
                    </a:lnTo>
                    <a:lnTo>
                      <a:pt x="8" y="177"/>
                    </a:lnTo>
                    <a:lnTo>
                      <a:pt x="8" y="488"/>
                    </a:lnTo>
                  </a:path>
                </a:pathLst>
              </a:custGeom>
              <a:noFill/>
              <a:ln w="12700" cap="rnd"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82" name="Freeform 161"/>
              <p:cNvSpPr>
                <a:spLocks/>
              </p:cNvSpPr>
              <p:nvPr/>
            </p:nvSpPr>
            <p:spPr bwMode="auto">
              <a:xfrm>
                <a:off x="5016" y="1315"/>
                <a:ext cx="18" cy="489"/>
              </a:xfrm>
              <a:custGeom>
                <a:avLst/>
                <a:gdLst>
                  <a:gd name="T0" fmla="*/ 0 w 18"/>
                  <a:gd name="T1" fmla="*/ 0 h 489"/>
                  <a:gd name="T2" fmla="*/ 9 w 18"/>
                  <a:gd name="T3" fmla="*/ 9 h 489"/>
                  <a:gd name="T4" fmla="*/ 17 w 18"/>
                  <a:gd name="T5" fmla="*/ 160 h 489"/>
                  <a:gd name="T6" fmla="*/ 9 w 18"/>
                  <a:gd name="T7" fmla="*/ 177 h 489"/>
                  <a:gd name="T8" fmla="*/ 0 w 18"/>
                  <a:gd name="T9" fmla="*/ 488 h 489"/>
                </a:gdLst>
                <a:ahLst/>
                <a:cxnLst>
                  <a:cxn ang="0">
                    <a:pos x="T0" y="T1"/>
                  </a:cxn>
                  <a:cxn ang="0">
                    <a:pos x="T2" y="T3"/>
                  </a:cxn>
                  <a:cxn ang="0">
                    <a:pos x="T4" y="T5"/>
                  </a:cxn>
                  <a:cxn ang="0">
                    <a:pos x="T6" y="T7"/>
                  </a:cxn>
                  <a:cxn ang="0">
                    <a:pos x="T8" y="T9"/>
                  </a:cxn>
                </a:cxnLst>
                <a:rect l="0" t="0" r="r" b="b"/>
                <a:pathLst>
                  <a:path w="18" h="489">
                    <a:moveTo>
                      <a:pt x="0" y="0"/>
                    </a:moveTo>
                    <a:lnTo>
                      <a:pt x="9" y="9"/>
                    </a:lnTo>
                    <a:lnTo>
                      <a:pt x="17" y="160"/>
                    </a:lnTo>
                    <a:lnTo>
                      <a:pt x="9" y="177"/>
                    </a:lnTo>
                    <a:lnTo>
                      <a:pt x="0" y="488"/>
                    </a:lnTo>
                  </a:path>
                </a:pathLst>
              </a:custGeom>
              <a:noFill/>
              <a:ln w="12700" cap="rnd"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83" name="Freeform 162"/>
              <p:cNvSpPr>
                <a:spLocks/>
              </p:cNvSpPr>
              <p:nvPr/>
            </p:nvSpPr>
            <p:spPr bwMode="auto">
              <a:xfrm>
                <a:off x="5016" y="1315"/>
                <a:ext cx="26" cy="489"/>
              </a:xfrm>
              <a:custGeom>
                <a:avLst/>
                <a:gdLst>
                  <a:gd name="T0" fmla="*/ 0 w 26"/>
                  <a:gd name="T1" fmla="*/ 0 h 489"/>
                  <a:gd name="T2" fmla="*/ 9 w 26"/>
                  <a:gd name="T3" fmla="*/ 9 h 489"/>
                  <a:gd name="T4" fmla="*/ 25 w 26"/>
                  <a:gd name="T5" fmla="*/ 160 h 489"/>
                  <a:gd name="T6" fmla="*/ 9 w 26"/>
                  <a:gd name="T7" fmla="*/ 177 h 489"/>
                  <a:gd name="T8" fmla="*/ 9 w 26"/>
                  <a:gd name="T9" fmla="*/ 488 h 489"/>
                </a:gdLst>
                <a:ahLst/>
                <a:cxnLst>
                  <a:cxn ang="0">
                    <a:pos x="T0" y="T1"/>
                  </a:cxn>
                  <a:cxn ang="0">
                    <a:pos x="T2" y="T3"/>
                  </a:cxn>
                  <a:cxn ang="0">
                    <a:pos x="T4" y="T5"/>
                  </a:cxn>
                  <a:cxn ang="0">
                    <a:pos x="T6" y="T7"/>
                  </a:cxn>
                  <a:cxn ang="0">
                    <a:pos x="T8" y="T9"/>
                  </a:cxn>
                </a:cxnLst>
                <a:rect l="0" t="0" r="r" b="b"/>
                <a:pathLst>
                  <a:path w="26" h="489">
                    <a:moveTo>
                      <a:pt x="0" y="0"/>
                    </a:moveTo>
                    <a:lnTo>
                      <a:pt x="9" y="9"/>
                    </a:lnTo>
                    <a:lnTo>
                      <a:pt x="25" y="160"/>
                    </a:lnTo>
                    <a:lnTo>
                      <a:pt x="9" y="177"/>
                    </a:lnTo>
                    <a:lnTo>
                      <a:pt x="9" y="488"/>
                    </a:lnTo>
                  </a:path>
                </a:pathLst>
              </a:custGeom>
              <a:noFill/>
              <a:ln w="12700" cap="rnd"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84" name="Freeform 163"/>
              <p:cNvSpPr>
                <a:spLocks/>
              </p:cNvSpPr>
              <p:nvPr/>
            </p:nvSpPr>
            <p:spPr bwMode="auto">
              <a:xfrm>
                <a:off x="5025" y="1315"/>
                <a:ext cx="17" cy="489"/>
              </a:xfrm>
              <a:custGeom>
                <a:avLst/>
                <a:gdLst>
                  <a:gd name="T0" fmla="*/ 0 w 17"/>
                  <a:gd name="T1" fmla="*/ 0 h 489"/>
                  <a:gd name="T2" fmla="*/ 8 w 17"/>
                  <a:gd name="T3" fmla="*/ 9 h 489"/>
                  <a:gd name="T4" fmla="*/ 16 w 17"/>
                  <a:gd name="T5" fmla="*/ 160 h 489"/>
                  <a:gd name="T6" fmla="*/ 8 w 17"/>
                  <a:gd name="T7" fmla="*/ 177 h 489"/>
                  <a:gd name="T8" fmla="*/ 8 w 17"/>
                  <a:gd name="T9" fmla="*/ 488 h 489"/>
                </a:gdLst>
                <a:ahLst/>
                <a:cxnLst>
                  <a:cxn ang="0">
                    <a:pos x="T0" y="T1"/>
                  </a:cxn>
                  <a:cxn ang="0">
                    <a:pos x="T2" y="T3"/>
                  </a:cxn>
                  <a:cxn ang="0">
                    <a:pos x="T4" y="T5"/>
                  </a:cxn>
                  <a:cxn ang="0">
                    <a:pos x="T6" y="T7"/>
                  </a:cxn>
                  <a:cxn ang="0">
                    <a:pos x="T8" y="T9"/>
                  </a:cxn>
                </a:cxnLst>
                <a:rect l="0" t="0" r="r" b="b"/>
                <a:pathLst>
                  <a:path w="17" h="489">
                    <a:moveTo>
                      <a:pt x="0" y="0"/>
                    </a:moveTo>
                    <a:lnTo>
                      <a:pt x="8" y="9"/>
                    </a:lnTo>
                    <a:lnTo>
                      <a:pt x="16" y="160"/>
                    </a:lnTo>
                    <a:lnTo>
                      <a:pt x="8" y="177"/>
                    </a:lnTo>
                    <a:lnTo>
                      <a:pt x="8" y="488"/>
                    </a:lnTo>
                  </a:path>
                </a:pathLst>
              </a:custGeom>
              <a:noFill/>
              <a:ln w="12700" cap="rnd"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85" name="Rectangle 84"/>
              <p:cNvSpPr>
                <a:spLocks noChangeArrowheads="1"/>
              </p:cNvSpPr>
              <p:nvPr/>
            </p:nvSpPr>
            <p:spPr bwMode="auto">
              <a:xfrm>
                <a:off x="5045" y="1538"/>
                <a:ext cx="143" cy="236"/>
              </a:xfrm>
              <a:prstGeom prst="rect">
                <a:avLst/>
              </a:prstGeom>
              <a:solidFill>
                <a:srgbClr val="C0C0C0"/>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86" name="Rectangle 85"/>
              <p:cNvSpPr>
                <a:spLocks noChangeArrowheads="1"/>
              </p:cNvSpPr>
              <p:nvPr/>
            </p:nvSpPr>
            <p:spPr bwMode="auto">
              <a:xfrm>
                <a:off x="5045" y="1580"/>
                <a:ext cx="143" cy="43"/>
              </a:xfrm>
              <a:prstGeom prst="rect">
                <a:avLst/>
              </a:prstGeom>
              <a:solidFill>
                <a:srgbClr val="C0C0C0"/>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87" name="Rectangle 86"/>
              <p:cNvSpPr>
                <a:spLocks noChangeArrowheads="1"/>
              </p:cNvSpPr>
              <p:nvPr/>
            </p:nvSpPr>
            <p:spPr bwMode="auto">
              <a:xfrm>
                <a:off x="5045" y="1631"/>
                <a:ext cx="143" cy="42"/>
              </a:xfrm>
              <a:prstGeom prst="rect">
                <a:avLst/>
              </a:prstGeom>
              <a:solidFill>
                <a:srgbClr val="C0C0C0"/>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88" name="Rectangle 87"/>
              <p:cNvSpPr>
                <a:spLocks noChangeArrowheads="1"/>
              </p:cNvSpPr>
              <p:nvPr/>
            </p:nvSpPr>
            <p:spPr bwMode="auto">
              <a:xfrm>
                <a:off x="5045" y="1681"/>
                <a:ext cx="143" cy="42"/>
              </a:xfrm>
              <a:prstGeom prst="rect">
                <a:avLst/>
              </a:prstGeom>
              <a:solidFill>
                <a:srgbClr val="C0C0C0"/>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89" name="Rectangle 88"/>
              <p:cNvSpPr>
                <a:spLocks noChangeArrowheads="1"/>
              </p:cNvSpPr>
              <p:nvPr/>
            </p:nvSpPr>
            <p:spPr bwMode="auto">
              <a:xfrm>
                <a:off x="5070" y="1589"/>
                <a:ext cx="93" cy="25"/>
              </a:xfrm>
              <a:prstGeom prst="rect">
                <a:avLst/>
              </a:prstGeom>
              <a:solidFill>
                <a:srgbClr val="C0C0C0"/>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90" name="Rectangle 89"/>
              <p:cNvSpPr>
                <a:spLocks noChangeArrowheads="1"/>
              </p:cNvSpPr>
              <p:nvPr/>
            </p:nvSpPr>
            <p:spPr bwMode="auto">
              <a:xfrm>
                <a:off x="5070" y="1639"/>
                <a:ext cx="93" cy="25"/>
              </a:xfrm>
              <a:prstGeom prst="rect">
                <a:avLst/>
              </a:prstGeom>
              <a:solidFill>
                <a:srgbClr val="C0C0C0"/>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91" name="Freeform 170"/>
              <p:cNvSpPr>
                <a:spLocks/>
              </p:cNvSpPr>
              <p:nvPr/>
            </p:nvSpPr>
            <p:spPr bwMode="auto">
              <a:xfrm>
                <a:off x="5133" y="1542"/>
                <a:ext cx="10" cy="35"/>
              </a:xfrm>
              <a:custGeom>
                <a:avLst/>
                <a:gdLst>
                  <a:gd name="T0" fmla="*/ 9 w 10"/>
                  <a:gd name="T1" fmla="*/ 0 h 35"/>
                  <a:gd name="T2" fmla="*/ 9 w 10"/>
                  <a:gd name="T3" fmla="*/ 34 h 35"/>
                  <a:gd name="T4" fmla="*/ 0 w 10"/>
                  <a:gd name="T5" fmla="*/ 9 h 35"/>
                  <a:gd name="T6" fmla="*/ 9 w 10"/>
                  <a:gd name="T7" fmla="*/ 0 h 35"/>
                </a:gdLst>
                <a:ahLst/>
                <a:cxnLst>
                  <a:cxn ang="0">
                    <a:pos x="T0" y="T1"/>
                  </a:cxn>
                  <a:cxn ang="0">
                    <a:pos x="T2" y="T3"/>
                  </a:cxn>
                  <a:cxn ang="0">
                    <a:pos x="T4" y="T5"/>
                  </a:cxn>
                  <a:cxn ang="0">
                    <a:pos x="T6" y="T7"/>
                  </a:cxn>
                </a:cxnLst>
                <a:rect l="0" t="0" r="r" b="b"/>
                <a:pathLst>
                  <a:path w="10" h="35">
                    <a:moveTo>
                      <a:pt x="9" y="0"/>
                    </a:moveTo>
                    <a:lnTo>
                      <a:pt x="9" y="34"/>
                    </a:lnTo>
                    <a:lnTo>
                      <a:pt x="0" y="9"/>
                    </a:lnTo>
                    <a:lnTo>
                      <a:pt x="9" y="0"/>
                    </a:lnTo>
                  </a:path>
                </a:pathLst>
              </a:custGeom>
              <a:solidFill>
                <a:srgbClr val="60606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92" name="Rectangle 91"/>
              <p:cNvSpPr>
                <a:spLocks noChangeArrowheads="1"/>
              </p:cNvSpPr>
              <p:nvPr/>
            </p:nvSpPr>
            <p:spPr bwMode="auto">
              <a:xfrm>
                <a:off x="5045" y="1538"/>
                <a:ext cx="143" cy="43"/>
              </a:xfrm>
              <a:prstGeom prst="rect">
                <a:avLst/>
              </a:prstGeom>
              <a:solidFill>
                <a:srgbClr val="A0A0A0"/>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93" name="Freeform 172"/>
              <p:cNvSpPr>
                <a:spLocks/>
              </p:cNvSpPr>
              <p:nvPr/>
            </p:nvSpPr>
            <p:spPr bwMode="auto">
              <a:xfrm>
                <a:off x="5108" y="1542"/>
                <a:ext cx="35" cy="10"/>
              </a:xfrm>
              <a:custGeom>
                <a:avLst/>
                <a:gdLst>
                  <a:gd name="T0" fmla="*/ 34 w 35"/>
                  <a:gd name="T1" fmla="*/ 0 h 10"/>
                  <a:gd name="T2" fmla="*/ 8 w 35"/>
                  <a:gd name="T3" fmla="*/ 0 h 10"/>
                  <a:gd name="T4" fmla="*/ 0 w 35"/>
                  <a:gd name="T5" fmla="*/ 9 h 10"/>
                  <a:gd name="T6" fmla="*/ 34 w 35"/>
                  <a:gd name="T7" fmla="*/ 9 h 10"/>
                  <a:gd name="T8" fmla="*/ 34 w 35"/>
                  <a:gd name="T9" fmla="*/ 0 h 10"/>
                </a:gdLst>
                <a:ahLst/>
                <a:cxnLst>
                  <a:cxn ang="0">
                    <a:pos x="T0" y="T1"/>
                  </a:cxn>
                  <a:cxn ang="0">
                    <a:pos x="T2" y="T3"/>
                  </a:cxn>
                  <a:cxn ang="0">
                    <a:pos x="T4" y="T5"/>
                  </a:cxn>
                  <a:cxn ang="0">
                    <a:pos x="T6" y="T7"/>
                  </a:cxn>
                  <a:cxn ang="0">
                    <a:pos x="T8" y="T9"/>
                  </a:cxn>
                </a:cxnLst>
                <a:rect l="0" t="0" r="r" b="b"/>
                <a:pathLst>
                  <a:path w="35" h="10">
                    <a:moveTo>
                      <a:pt x="34" y="0"/>
                    </a:moveTo>
                    <a:lnTo>
                      <a:pt x="8" y="0"/>
                    </a:lnTo>
                    <a:lnTo>
                      <a:pt x="0" y="9"/>
                    </a:lnTo>
                    <a:lnTo>
                      <a:pt x="34" y="9"/>
                    </a:lnTo>
                    <a:lnTo>
                      <a:pt x="34" y="0"/>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94" name="Freeform 173"/>
              <p:cNvSpPr>
                <a:spLocks/>
              </p:cNvSpPr>
              <p:nvPr/>
            </p:nvSpPr>
            <p:spPr bwMode="auto">
              <a:xfrm>
                <a:off x="5108" y="1559"/>
                <a:ext cx="76" cy="18"/>
              </a:xfrm>
              <a:custGeom>
                <a:avLst/>
                <a:gdLst>
                  <a:gd name="T0" fmla="*/ 75 w 76"/>
                  <a:gd name="T1" fmla="*/ 17 h 18"/>
                  <a:gd name="T2" fmla="*/ 8 w 76"/>
                  <a:gd name="T3" fmla="*/ 17 h 18"/>
                  <a:gd name="T4" fmla="*/ 0 w 76"/>
                  <a:gd name="T5" fmla="*/ 0 h 18"/>
                  <a:gd name="T6" fmla="*/ 67 w 76"/>
                  <a:gd name="T7" fmla="*/ 0 h 18"/>
                  <a:gd name="T8" fmla="*/ 75 w 76"/>
                  <a:gd name="T9" fmla="*/ 17 h 18"/>
                </a:gdLst>
                <a:ahLst/>
                <a:cxnLst>
                  <a:cxn ang="0">
                    <a:pos x="T0" y="T1"/>
                  </a:cxn>
                  <a:cxn ang="0">
                    <a:pos x="T2" y="T3"/>
                  </a:cxn>
                  <a:cxn ang="0">
                    <a:pos x="T4" y="T5"/>
                  </a:cxn>
                  <a:cxn ang="0">
                    <a:pos x="T6" y="T7"/>
                  </a:cxn>
                  <a:cxn ang="0">
                    <a:pos x="T8" y="T9"/>
                  </a:cxn>
                </a:cxnLst>
                <a:rect l="0" t="0" r="r" b="b"/>
                <a:pathLst>
                  <a:path w="76" h="18">
                    <a:moveTo>
                      <a:pt x="75" y="17"/>
                    </a:moveTo>
                    <a:lnTo>
                      <a:pt x="8" y="17"/>
                    </a:lnTo>
                    <a:lnTo>
                      <a:pt x="0" y="0"/>
                    </a:lnTo>
                    <a:lnTo>
                      <a:pt x="67" y="0"/>
                    </a:lnTo>
                    <a:lnTo>
                      <a:pt x="75" y="17"/>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95" name="Freeform 174"/>
              <p:cNvSpPr>
                <a:spLocks/>
              </p:cNvSpPr>
              <p:nvPr/>
            </p:nvSpPr>
            <p:spPr bwMode="auto">
              <a:xfrm>
                <a:off x="5142" y="1551"/>
                <a:ext cx="42" cy="1"/>
              </a:xfrm>
              <a:custGeom>
                <a:avLst/>
                <a:gdLst>
                  <a:gd name="T0" fmla="*/ 41 w 42"/>
                  <a:gd name="T1" fmla="*/ 0 h 1"/>
                  <a:gd name="T2" fmla="*/ 0 w 42"/>
                  <a:gd name="T3" fmla="*/ 0 h 1"/>
                  <a:gd name="T4" fmla="*/ 33 w 42"/>
                  <a:gd name="T5" fmla="*/ 0 h 1"/>
                  <a:gd name="T6" fmla="*/ 41 w 42"/>
                  <a:gd name="T7" fmla="*/ 0 h 1"/>
                </a:gdLst>
                <a:ahLst/>
                <a:cxnLst>
                  <a:cxn ang="0">
                    <a:pos x="T0" y="T1"/>
                  </a:cxn>
                  <a:cxn ang="0">
                    <a:pos x="T2" y="T3"/>
                  </a:cxn>
                  <a:cxn ang="0">
                    <a:pos x="T4" y="T5"/>
                  </a:cxn>
                  <a:cxn ang="0">
                    <a:pos x="T6" y="T7"/>
                  </a:cxn>
                </a:cxnLst>
                <a:rect l="0" t="0" r="r" b="b"/>
                <a:pathLst>
                  <a:path w="42" h="1">
                    <a:moveTo>
                      <a:pt x="41" y="0"/>
                    </a:moveTo>
                    <a:lnTo>
                      <a:pt x="0" y="0"/>
                    </a:lnTo>
                    <a:lnTo>
                      <a:pt x="33" y="0"/>
                    </a:lnTo>
                    <a:lnTo>
                      <a:pt x="41" y="0"/>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96" name="Freeform 175"/>
              <p:cNvSpPr>
                <a:spLocks/>
              </p:cNvSpPr>
              <p:nvPr/>
            </p:nvSpPr>
            <p:spPr bwMode="auto">
              <a:xfrm>
                <a:off x="5175" y="1542"/>
                <a:ext cx="9" cy="35"/>
              </a:xfrm>
              <a:custGeom>
                <a:avLst/>
                <a:gdLst>
                  <a:gd name="T0" fmla="*/ 8 w 9"/>
                  <a:gd name="T1" fmla="*/ 0 h 35"/>
                  <a:gd name="T2" fmla="*/ 8 w 9"/>
                  <a:gd name="T3" fmla="*/ 34 h 35"/>
                  <a:gd name="T4" fmla="*/ 0 w 9"/>
                  <a:gd name="T5" fmla="*/ 9 h 35"/>
                  <a:gd name="T6" fmla="*/ 8 w 9"/>
                  <a:gd name="T7" fmla="*/ 0 h 35"/>
                </a:gdLst>
                <a:ahLst/>
                <a:cxnLst>
                  <a:cxn ang="0">
                    <a:pos x="T0" y="T1"/>
                  </a:cxn>
                  <a:cxn ang="0">
                    <a:pos x="T2" y="T3"/>
                  </a:cxn>
                  <a:cxn ang="0">
                    <a:pos x="T4" y="T5"/>
                  </a:cxn>
                  <a:cxn ang="0">
                    <a:pos x="T6" y="T7"/>
                  </a:cxn>
                </a:cxnLst>
                <a:rect l="0" t="0" r="r" b="b"/>
                <a:pathLst>
                  <a:path w="9" h="35">
                    <a:moveTo>
                      <a:pt x="8" y="0"/>
                    </a:moveTo>
                    <a:lnTo>
                      <a:pt x="8" y="34"/>
                    </a:lnTo>
                    <a:lnTo>
                      <a:pt x="0" y="9"/>
                    </a:lnTo>
                    <a:lnTo>
                      <a:pt x="8" y="0"/>
                    </a:lnTo>
                  </a:path>
                </a:pathLst>
              </a:custGeom>
              <a:solidFill>
                <a:srgbClr val="60606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97" name="Oval 176"/>
              <p:cNvSpPr>
                <a:spLocks noChangeArrowheads="1"/>
              </p:cNvSpPr>
              <p:nvPr/>
            </p:nvSpPr>
            <p:spPr bwMode="auto">
              <a:xfrm>
                <a:off x="5146" y="1563"/>
                <a:ext cx="1" cy="1"/>
              </a:xfrm>
              <a:prstGeom prst="ellipse">
                <a:avLst/>
              </a:prstGeom>
              <a:solidFill>
                <a:srgbClr val="C0C0C0"/>
              </a:solidFill>
              <a:ln w="12700">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98" name="Freeform 177"/>
              <p:cNvSpPr>
                <a:spLocks/>
              </p:cNvSpPr>
              <p:nvPr/>
            </p:nvSpPr>
            <p:spPr bwMode="auto">
              <a:xfrm>
                <a:off x="5142" y="1542"/>
                <a:ext cx="9" cy="35"/>
              </a:xfrm>
              <a:custGeom>
                <a:avLst/>
                <a:gdLst>
                  <a:gd name="T0" fmla="*/ 8 w 9"/>
                  <a:gd name="T1" fmla="*/ 0 h 35"/>
                  <a:gd name="T2" fmla="*/ 0 w 9"/>
                  <a:gd name="T3" fmla="*/ 0 h 35"/>
                  <a:gd name="T4" fmla="*/ 0 w 9"/>
                  <a:gd name="T5" fmla="*/ 9 h 35"/>
                  <a:gd name="T6" fmla="*/ 0 w 9"/>
                  <a:gd name="T7" fmla="*/ 34 h 35"/>
                  <a:gd name="T8" fmla="*/ 0 w 9"/>
                  <a:gd name="T9" fmla="*/ 17 h 35"/>
                  <a:gd name="T10" fmla="*/ 8 w 9"/>
                  <a:gd name="T11" fmla="*/ 9 h 35"/>
                  <a:gd name="T12" fmla="*/ 8 w 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9" h="35">
                    <a:moveTo>
                      <a:pt x="8" y="0"/>
                    </a:moveTo>
                    <a:lnTo>
                      <a:pt x="0" y="0"/>
                    </a:lnTo>
                    <a:lnTo>
                      <a:pt x="0" y="9"/>
                    </a:lnTo>
                    <a:lnTo>
                      <a:pt x="0" y="34"/>
                    </a:lnTo>
                    <a:lnTo>
                      <a:pt x="0" y="17"/>
                    </a:lnTo>
                    <a:lnTo>
                      <a:pt x="8" y="9"/>
                    </a:lnTo>
                    <a:lnTo>
                      <a:pt x="8" y="0"/>
                    </a:lnTo>
                  </a:path>
                </a:pathLst>
              </a:custGeom>
              <a:solidFill>
                <a:srgbClr val="4040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99" name="Freeform 178"/>
              <p:cNvSpPr>
                <a:spLocks/>
              </p:cNvSpPr>
              <p:nvPr/>
            </p:nvSpPr>
            <p:spPr bwMode="auto">
              <a:xfrm>
                <a:off x="5142" y="1542"/>
                <a:ext cx="9" cy="35"/>
              </a:xfrm>
              <a:custGeom>
                <a:avLst/>
                <a:gdLst>
                  <a:gd name="T0" fmla="*/ 8 w 9"/>
                  <a:gd name="T1" fmla="*/ 0 h 35"/>
                  <a:gd name="T2" fmla="*/ 0 w 9"/>
                  <a:gd name="T3" fmla="*/ 0 h 35"/>
                  <a:gd name="T4" fmla="*/ 0 w 9"/>
                  <a:gd name="T5" fmla="*/ 9 h 35"/>
                  <a:gd name="T6" fmla="*/ 0 w 9"/>
                  <a:gd name="T7" fmla="*/ 34 h 35"/>
                  <a:gd name="T8" fmla="*/ 0 w 9"/>
                  <a:gd name="T9" fmla="*/ 17 h 35"/>
                  <a:gd name="T10" fmla="*/ 8 w 9"/>
                  <a:gd name="T11" fmla="*/ 9 h 35"/>
                  <a:gd name="T12" fmla="*/ 8 w 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9" h="35">
                    <a:moveTo>
                      <a:pt x="8" y="0"/>
                    </a:moveTo>
                    <a:lnTo>
                      <a:pt x="0" y="0"/>
                    </a:lnTo>
                    <a:lnTo>
                      <a:pt x="0" y="9"/>
                    </a:lnTo>
                    <a:lnTo>
                      <a:pt x="0" y="34"/>
                    </a:lnTo>
                    <a:lnTo>
                      <a:pt x="0" y="17"/>
                    </a:lnTo>
                    <a:lnTo>
                      <a:pt x="8" y="9"/>
                    </a:lnTo>
                    <a:lnTo>
                      <a:pt x="8" y="0"/>
                    </a:lnTo>
                  </a:path>
                </a:pathLst>
              </a:custGeom>
              <a:solidFill>
                <a:srgbClr val="E0E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00" name="Freeform 179"/>
              <p:cNvSpPr>
                <a:spLocks/>
              </p:cNvSpPr>
              <p:nvPr/>
            </p:nvSpPr>
            <p:spPr bwMode="auto">
              <a:xfrm>
                <a:off x="5100" y="1610"/>
                <a:ext cx="43" cy="9"/>
              </a:xfrm>
              <a:custGeom>
                <a:avLst/>
                <a:gdLst>
                  <a:gd name="T0" fmla="*/ 0 w 43"/>
                  <a:gd name="T1" fmla="*/ 8 h 9"/>
                  <a:gd name="T2" fmla="*/ 0 w 43"/>
                  <a:gd name="T3" fmla="*/ 0 h 9"/>
                  <a:gd name="T4" fmla="*/ 33 w 43"/>
                  <a:gd name="T5" fmla="*/ 0 h 9"/>
                  <a:gd name="T6" fmla="*/ 42 w 43"/>
                  <a:gd name="T7" fmla="*/ 8 h 9"/>
                </a:gdLst>
                <a:ahLst/>
                <a:cxnLst>
                  <a:cxn ang="0">
                    <a:pos x="T0" y="T1"/>
                  </a:cxn>
                  <a:cxn ang="0">
                    <a:pos x="T2" y="T3"/>
                  </a:cxn>
                  <a:cxn ang="0">
                    <a:pos x="T4" y="T5"/>
                  </a:cxn>
                  <a:cxn ang="0">
                    <a:pos x="T6" y="T7"/>
                  </a:cxn>
                </a:cxnLst>
                <a:rect l="0" t="0" r="r" b="b"/>
                <a:pathLst>
                  <a:path w="43" h="9">
                    <a:moveTo>
                      <a:pt x="0" y="8"/>
                    </a:moveTo>
                    <a:lnTo>
                      <a:pt x="0" y="0"/>
                    </a:lnTo>
                    <a:lnTo>
                      <a:pt x="33" y="0"/>
                    </a:lnTo>
                    <a:lnTo>
                      <a:pt x="42" y="8"/>
                    </a:lnTo>
                  </a:path>
                </a:pathLst>
              </a:custGeom>
              <a:noFill/>
              <a:ln w="12700" cap="rnd"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01" name="Freeform 180"/>
              <p:cNvSpPr>
                <a:spLocks/>
              </p:cNvSpPr>
              <p:nvPr/>
            </p:nvSpPr>
            <p:spPr bwMode="auto">
              <a:xfrm>
                <a:off x="4999" y="1341"/>
                <a:ext cx="35" cy="43"/>
              </a:xfrm>
              <a:custGeom>
                <a:avLst/>
                <a:gdLst>
                  <a:gd name="T0" fmla="*/ 26 w 35"/>
                  <a:gd name="T1" fmla="*/ 0 h 43"/>
                  <a:gd name="T2" fmla="*/ 0 w 35"/>
                  <a:gd name="T3" fmla="*/ 0 h 43"/>
                  <a:gd name="T4" fmla="*/ 0 w 35"/>
                  <a:gd name="T5" fmla="*/ 42 h 43"/>
                  <a:gd name="T6" fmla="*/ 34 w 35"/>
                  <a:gd name="T7" fmla="*/ 42 h 43"/>
                  <a:gd name="T8" fmla="*/ 26 w 35"/>
                  <a:gd name="T9" fmla="*/ 0 h 43"/>
                </a:gdLst>
                <a:ahLst/>
                <a:cxnLst>
                  <a:cxn ang="0">
                    <a:pos x="T0" y="T1"/>
                  </a:cxn>
                  <a:cxn ang="0">
                    <a:pos x="T2" y="T3"/>
                  </a:cxn>
                  <a:cxn ang="0">
                    <a:pos x="T4" y="T5"/>
                  </a:cxn>
                  <a:cxn ang="0">
                    <a:pos x="T6" y="T7"/>
                  </a:cxn>
                  <a:cxn ang="0">
                    <a:pos x="T8" y="T9"/>
                  </a:cxn>
                </a:cxnLst>
                <a:rect l="0" t="0" r="r" b="b"/>
                <a:pathLst>
                  <a:path w="35" h="43">
                    <a:moveTo>
                      <a:pt x="26" y="0"/>
                    </a:moveTo>
                    <a:lnTo>
                      <a:pt x="0" y="0"/>
                    </a:lnTo>
                    <a:lnTo>
                      <a:pt x="0" y="42"/>
                    </a:lnTo>
                    <a:lnTo>
                      <a:pt x="34" y="42"/>
                    </a:lnTo>
                    <a:lnTo>
                      <a:pt x="26" y="0"/>
                    </a:lnTo>
                  </a:path>
                </a:pathLst>
              </a:custGeom>
              <a:solidFill>
                <a:srgbClr val="C0C0C0"/>
              </a:solidFill>
              <a:ln w="1270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02" name="Freeform 181"/>
              <p:cNvSpPr>
                <a:spLocks/>
              </p:cNvSpPr>
              <p:nvPr/>
            </p:nvSpPr>
            <p:spPr bwMode="auto">
              <a:xfrm>
                <a:off x="4999" y="1408"/>
                <a:ext cx="35" cy="42"/>
              </a:xfrm>
              <a:custGeom>
                <a:avLst/>
                <a:gdLst>
                  <a:gd name="T0" fmla="*/ 34 w 35"/>
                  <a:gd name="T1" fmla="*/ 0 h 42"/>
                  <a:gd name="T2" fmla="*/ 0 w 35"/>
                  <a:gd name="T3" fmla="*/ 0 h 42"/>
                  <a:gd name="T4" fmla="*/ 0 w 35"/>
                  <a:gd name="T5" fmla="*/ 41 h 42"/>
                  <a:gd name="T6" fmla="*/ 34 w 35"/>
                  <a:gd name="T7" fmla="*/ 33 h 42"/>
                  <a:gd name="T8" fmla="*/ 34 w 35"/>
                  <a:gd name="T9" fmla="*/ 0 h 42"/>
                </a:gdLst>
                <a:ahLst/>
                <a:cxnLst>
                  <a:cxn ang="0">
                    <a:pos x="T0" y="T1"/>
                  </a:cxn>
                  <a:cxn ang="0">
                    <a:pos x="T2" y="T3"/>
                  </a:cxn>
                  <a:cxn ang="0">
                    <a:pos x="T4" y="T5"/>
                  </a:cxn>
                  <a:cxn ang="0">
                    <a:pos x="T6" y="T7"/>
                  </a:cxn>
                  <a:cxn ang="0">
                    <a:pos x="T8" y="T9"/>
                  </a:cxn>
                </a:cxnLst>
                <a:rect l="0" t="0" r="r" b="b"/>
                <a:pathLst>
                  <a:path w="35" h="42">
                    <a:moveTo>
                      <a:pt x="34" y="0"/>
                    </a:moveTo>
                    <a:lnTo>
                      <a:pt x="0" y="0"/>
                    </a:lnTo>
                    <a:lnTo>
                      <a:pt x="0" y="41"/>
                    </a:lnTo>
                    <a:lnTo>
                      <a:pt x="34" y="33"/>
                    </a:lnTo>
                    <a:lnTo>
                      <a:pt x="34" y="0"/>
                    </a:lnTo>
                  </a:path>
                </a:pathLst>
              </a:custGeom>
              <a:solidFill>
                <a:srgbClr val="C0C0C0"/>
              </a:solidFill>
              <a:ln w="1270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03" name="Rectangle 102"/>
              <p:cNvSpPr>
                <a:spLocks noChangeArrowheads="1"/>
              </p:cNvSpPr>
              <p:nvPr/>
            </p:nvSpPr>
            <p:spPr bwMode="auto">
              <a:xfrm>
                <a:off x="5053" y="1403"/>
                <a:ext cx="143" cy="34"/>
              </a:xfrm>
              <a:prstGeom prst="rect">
                <a:avLst/>
              </a:prstGeom>
              <a:solidFill>
                <a:srgbClr val="606060"/>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04" name="Rectangle 103"/>
              <p:cNvSpPr>
                <a:spLocks noChangeArrowheads="1"/>
              </p:cNvSpPr>
              <p:nvPr/>
            </p:nvSpPr>
            <p:spPr bwMode="auto">
              <a:xfrm>
                <a:off x="5075" y="1424"/>
                <a:ext cx="17" cy="8"/>
              </a:xfrm>
              <a:prstGeom prst="rect">
                <a:avLst/>
              </a:prstGeom>
              <a:solidFill>
                <a:srgbClr val="C0C0C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05" name="Rectangle 104"/>
              <p:cNvSpPr>
                <a:spLocks noChangeArrowheads="1"/>
              </p:cNvSpPr>
              <p:nvPr/>
            </p:nvSpPr>
            <p:spPr bwMode="auto">
              <a:xfrm>
                <a:off x="5108" y="1416"/>
                <a:ext cx="17" cy="8"/>
              </a:xfrm>
              <a:prstGeom prst="rect">
                <a:avLst/>
              </a:prstGeom>
              <a:solidFill>
                <a:srgbClr val="008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106" name="Oval 185"/>
              <p:cNvSpPr>
                <a:spLocks noChangeArrowheads="1"/>
              </p:cNvSpPr>
              <p:nvPr/>
            </p:nvSpPr>
            <p:spPr bwMode="auto">
              <a:xfrm>
                <a:off x="5058" y="1416"/>
                <a:ext cx="8" cy="16"/>
              </a:xfrm>
              <a:prstGeom prst="ellipse">
                <a:avLst/>
              </a:prstGeom>
              <a:solidFill>
                <a:srgbClr val="20202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grpSp>
        <p:sp>
          <p:nvSpPr>
            <p:cNvPr id="28" name="Freeform 186"/>
            <p:cNvSpPr>
              <a:spLocks/>
            </p:cNvSpPr>
            <p:nvPr/>
          </p:nvSpPr>
          <p:spPr bwMode="auto">
            <a:xfrm>
              <a:off x="3504" y="2448"/>
              <a:ext cx="961" cy="337"/>
            </a:xfrm>
            <a:custGeom>
              <a:avLst/>
              <a:gdLst>
                <a:gd name="T0" fmla="*/ 0 w 961"/>
                <a:gd name="T1" fmla="*/ 168 h 337"/>
                <a:gd name="T2" fmla="*/ 192 w 961"/>
                <a:gd name="T3" fmla="*/ 336 h 337"/>
                <a:gd name="T4" fmla="*/ 192 w 961"/>
                <a:gd name="T5" fmla="*/ 252 h 337"/>
                <a:gd name="T6" fmla="*/ 768 w 961"/>
                <a:gd name="T7" fmla="*/ 252 h 337"/>
                <a:gd name="T8" fmla="*/ 768 w 961"/>
                <a:gd name="T9" fmla="*/ 336 h 337"/>
                <a:gd name="T10" fmla="*/ 960 w 961"/>
                <a:gd name="T11" fmla="*/ 168 h 337"/>
                <a:gd name="T12" fmla="*/ 768 w 961"/>
                <a:gd name="T13" fmla="*/ 0 h 337"/>
                <a:gd name="T14" fmla="*/ 768 w 961"/>
                <a:gd name="T15" fmla="*/ 84 h 337"/>
                <a:gd name="T16" fmla="*/ 192 w 961"/>
                <a:gd name="T17" fmla="*/ 84 h 337"/>
                <a:gd name="T18" fmla="*/ 192 w 961"/>
                <a:gd name="T19" fmla="*/ 0 h 337"/>
                <a:gd name="T20" fmla="*/ 0 w 961"/>
                <a:gd name="T21" fmla="*/ 16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1" h="337">
                  <a:moveTo>
                    <a:pt x="0" y="168"/>
                  </a:moveTo>
                  <a:lnTo>
                    <a:pt x="192" y="336"/>
                  </a:lnTo>
                  <a:lnTo>
                    <a:pt x="192" y="252"/>
                  </a:lnTo>
                  <a:lnTo>
                    <a:pt x="768" y="252"/>
                  </a:lnTo>
                  <a:lnTo>
                    <a:pt x="768" y="336"/>
                  </a:lnTo>
                  <a:lnTo>
                    <a:pt x="960" y="168"/>
                  </a:lnTo>
                  <a:lnTo>
                    <a:pt x="768" y="0"/>
                  </a:lnTo>
                  <a:lnTo>
                    <a:pt x="768" y="84"/>
                  </a:lnTo>
                  <a:lnTo>
                    <a:pt x="192" y="84"/>
                  </a:lnTo>
                  <a:lnTo>
                    <a:pt x="192" y="0"/>
                  </a:lnTo>
                  <a:lnTo>
                    <a:pt x="0" y="168"/>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grpSp>
          <p:nvGrpSpPr>
            <p:cNvPr id="29" name="Group 187"/>
            <p:cNvGrpSpPr>
              <a:grpSpLocks/>
            </p:cNvGrpSpPr>
            <p:nvPr/>
          </p:nvGrpSpPr>
          <p:grpSpPr bwMode="auto">
            <a:xfrm>
              <a:off x="1764" y="1213"/>
              <a:ext cx="372" cy="637"/>
              <a:chOff x="1764" y="1213"/>
              <a:chExt cx="372" cy="637"/>
            </a:xfrm>
          </p:grpSpPr>
          <p:grpSp>
            <p:nvGrpSpPr>
              <p:cNvPr id="33" name="Group 188"/>
              <p:cNvGrpSpPr>
                <a:grpSpLocks/>
              </p:cNvGrpSpPr>
              <p:nvPr/>
            </p:nvGrpSpPr>
            <p:grpSpPr bwMode="auto">
              <a:xfrm>
                <a:off x="1764" y="1213"/>
                <a:ext cx="278" cy="312"/>
                <a:chOff x="1764" y="1213"/>
                <a:chExt cx="278" cy="312"/>
              </a:xfrm>
            </p:grpSpPr>
            <p:grpSp>
              <p:nvGrpSpPr>
                <p:cNvPr id="58" name="Group 189"/>
                <p:cNvGrpSpPr>
                  <a:grpSpLocks/>
                </p:cNvGrpSpPr>
                <p:nvPr/>
              </p:nvGrpSpPr>
              <p:grpSpPr bwMode="auto">
                <a:xfrm>
                  <a:off x="1764" y="1213"/>
                  <a:ext cx="118" cy="312"/>
                  <a:chOff x="1764" y="1213"/>
                  <a:chExt cx="118" cy="312"/>
                </a:xfrm>
              </p:grpSpPr>
              <p:sp>
                <p:nvSpPr>
                  <p:cNvPr id="67" name="Arc 190"/>
                  <p:cNvSpPr>
                    <a:spLocks/>
                  </p:cNvSpPr>
                  <p:nvPr/>
                </p:nvSpPr>
                <p:spPr bwMode="auto">
                  <a:xfrm>
                    <a:off x="1764" y="1213"/>
                    <a:ext cx="60" cy="312"/>
                  </a:xfrm>
                  <a:custGeom>
                    <a:avLst/>
                    <a:gdLst>
                      <a:gd name="G0" fmla="+- 21600 0 0"/>
                      <a:gd name="G1" fmla="+- 21014 0 0"/>
                      <a:gd name="G2" fmla="+- 21600 0 0"/>
                      <a:gd name="T0" fmla="*/ 15834 w 21600"/>
                      <a:gd name="T1" fmla="*/ 41830 h 41830"/>
                      <a:gd name="T2" fmla="*/ 16604 w 21600"/>
                      <a:gd name="T3" fmla="*/ 0 h 41830"/>
                      <a:gd name="T4" fmla="*/ 21600 w 21600"/>
                      <a:gd name="T5" fmla="*/ 21014 h 41830"/>
                    </a:gdLst>
                    <a:ahLst/>
                    <a:cxnLst>
                      <a:cxn ang="0">
                        <a:pos x="T0" y="T1"/>
                      </a:cxn>
                      <a:cxn ang="0">
                        <a:pos x="T2" y="T3"/>
                      </a:cxn>
                      <a:cxn ang="0">
                        <a:pos x="T4" y="T5"/>
                      </a:cxn>
                    </a:cxnLst>
                    <a:rect l="0" t="0" r="r" b="b"/>
                    <a:pathLst>
                      <a:path w="21600" h="41830" fill="none" extrusionOk="0">
                        <a:moveTo>
                          <a:pt x="15833" y="41830"/>
                        </a:moveTo>
                        <a:cubicBezTo>
                          <a:pt x="6477" y="39238"/>
                          <a:pt x="0" y="30722"/>
                          <a:pt x="0" y="21014"/>
                        </a:cubicBezTo>
                        <a:cubicBezTo>
                          <a:pt x="-1" y="11009"/>
                          <a:pt x="6870" y="2313"/>
                          <a:pt x="16603" y="-1"/>
                        </a:cubicBezTo>
                      </a:path>
                      <a:path w="21600" h="41830" stroke="0" extrusionOk="0">
                        <a:moveTo>
                          <a:pt x="15833" y="41830"/>
                        </a:moveTo>
                        <a:cubicBezTo>
                          <a:pt x="6477" y="39238"/>
                          <a:pt x="0" y="30722"/>
                          <a:pt x="0" y="21014"/>
                        </a:cubicBezTo>
                        <a:cubicBezTo>
                          <a:pt x="-1" y="11009"/>
                          <a:pt x="6870" y="2313"/>
                          <a:pt x="16603" y="-1"/>
                        </a:cubicBezTo>
                        <a:lnTo>
                          <a:pt x="21600" y="21014"/>
                        </a:lnTo>
                        <a:close/>
                      </a:path>
                    </a:pathLst>
                  </a:custGeom>
                  <a:noFill/>
                  <a:ln w="25400" cap="rnd">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68" name="Arc 191"/>
                  <p:cNvSpPr>
                    <a:spLocks/>
                  </p:cNvSpPr>
                  <p:nvPr/>
                </p:nvSpPr>
                <p:spPr bwMode="auto">
                  <a:xfrm>
                    <a:off x="1803" y="1239"/>
                    <a:ext cx="47" cy="257"/>
                  </a:xfrm>
                  <a:custGeom>
                    <a:avLst/>
                    <a:gdLst>
                      <a:gd name="G0" fmla="+- 21600 0 0"/>
                      <a:gd name="G1" fmla="+- 21006 0 0"/>
                      <a:gd name="G2" fmla="+- 21600 0 0"/>
                      <a:gd name="T0" fmla="*/ 15590 w 21600"/>
                      <a:gd name="T1" fmla="*/ 41753 h 41753"/>
                      <a:gd name="T2" fmla="*/ 16570 w 21600"/>
                      <a:gd name="T3" fmla="*/ 0 h 41753"/>
                      <a:gd name="T4" fmla="*/ 21600 w 21600"/>
                      <a:gd name="T5" fmla="*/ 21006 h 41753"/>
                    </a:gdLst>
                    <a:ahLst/>
                    <a:cxnLst>
                      <a:cxn ang="0">
                        <a:pos x="T0" y="T1"/>
                      </a:cxn>
                      <a:cxn ang="0">
                        <a:pos x="T2" y="T3"/>
                      </a:cxn>
                      <a:cxn ang="0">
                        <a:pos x="T4" y="T5"/>
                      </a:cxn>
                    </a:cxnLst>
                    <a:rect l="0" t="0" r="r" b="b"/>
                    <a:pathLst>
                      <a:path w="21600" h="41753" fill="none" extrusionOk="0">
                        <a:moveTo>
                          <a:pt x="15589" y="41753"/>
                        </a:moveTo>
                        <a:cubicBezTo>
                          <a:pt x="6355" y="39077"/>
                          <a:pt x="0" y="30620"/>
                          <a:pt x="0" y="21006"/>
                        </a:cubicBezTo>
                        <a:cubicBezTo>
                          <a:pt x="-1" y="11014"/>
                          <a:pt x="6852" y="2326"/>
                          <a:pt x="16569" y="-1"/>
                        </a:cubicBezTo>
                      </a:path>
                      <a:path w="21600" h="41753" stroke="0" extrusionOk="0">
                        <a:moveTo>
                          <a:pt x="15589" y="41753"/>
                        </a:moveTo>
                        <a:cubicBezTo>
                          <a:pt x="6355" y="39077"/>
                          <a:pt x="0" y="30620"/>
                          <a:pt x="0" y="21006"/>
                        </a:cubicBezTo>
                        <a:cubicBezTo>
                          <a:pt x="-1" y="11014"/>
                          <a:pt x="6852" y="2326"/>
                          <a:pt x="16569" y="-1"/>
                        </a:cubicBezTo>
                        <a:lnTo>
                          <a:pt x="21600" y="21006"/>
                        </a:lnTo>
                        <a:close/>
                      </a:path>
                    </a:pathLst>
                  </a:custGeom>
                  <a:noFill/>
                  <a:ln w="25400" cap="rnd">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69" name="Arc 192"/>
                  <p:cNvSpPr>
                    <a:spLocks/>
                  </p:cNvSpPr>
                  <p:nvPr/>
                </p:nvSpPr>
                <p:spPr bwMode="auto">
                  <a:xfrm>
                    <a:off x="1840" y="1266"/>
                    <a:ext cx="42" cy="210"/>
                  </a:xfrm>
                  <a:custGeom>
                    <a:avLst/>
                    <a:gdLst>
                      <a:gd name="G0" fmla="+- 21600 0 0"/>
                      <a:gd name="G1" fmla="+- 20991 0 0"/>
                      <a:gd name="G2" fmla="+- 21600 0 0"/>
                      <a:gd name="T0" fmla="*/ 15404 w 21600"/>
                      <a:gd name="T1" fmla="*/ 41683 h 41683"/>
                      <a:gd name="T2" fmla="*/ 16509 w 21600"/>
                      <a:gd name="T3" fmla="*/ 0 h 41683"/>
                      <a:gd name="T4" fmla="*/ 21600 w 21600"/>
                      <a:gd name="T5" fmla="*/ 20991 h 41683"/>
                    </a:gdLst>
                    <a:ahLst/>
                    <a:cxnLst>
                      <a:cxn ang="0">
                        <a:pos x="T0" y="T1"/>
                      </a:cxn>
                      <a:cxn ang="0">
                        <a:pos x="T2" y="T3"/>
                      </a:cxn>
                      <a:cxn ang="0">
                        <a:pos x="T4" y="T5"/>
                      </a:cxn>
                    </a:cxnLst>
                    <a:rect l="0" t="0" r="r" b="b"/>
                    <a:pathLst>
                      <a:path w="21600" h="41683" fill="none" extrusionOk="0">
                        <a:moveTo>
                          <a:pt x="15403" y="41683"/>
                        </a:moveTo>
                        <a:cubicBezTo>
                          <a:pt x="6262" y="38945"/>
                          <a:pt x="0" y="30533"/>
                          <a:pt x="0" y="20991"/>
                        </a:cubicBezTo>
                        <a:cubicBezTo>
                          <a:pt x="-1" y="11022"/>
                          <a:pt x="6821" y="2349"/>
                          <a:pt x="16508" y="-1"/>
                        </a:cubicBezTo>
                      </a:path>
                      <a:path w="21600" h="41683" stroke="0" extrusionOk="0">
                        <a:moveTo>
                          <a:pt x="15403" y="41683"/>
                        </a:moveTo>
                        <a:cubicBezTo>
                          <a:pt x="6262" y="38945"/>
                          <a:pt x="0" y="30533"/>
                          <a:pt x="0" y="20991"/>
                        </a:cubicBezTo>
                        <a:cubicBezTo>
                          <a:pt x="-1" y="11022"/>
                          <a:pt x="6821" y="2349"/>
                          <a:pt x="16508" y="-1"/>
                        </a:cubicBezTo>
                        <a:lnTo>
                          <a:pt x="21600" y="20991"/>
                        </a:lnTo>
                        <a:close/>
                      </a:path>
                    </a:pathLst>
                  </a:custGeom>
                  <a:noFill/>
                  <a:ln w="25400" cap="rnd">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grpSp>
            <p:grpSp>
              <p:nvGrpSpPr>
                <p:cNvPr id="59" name="Group 193"/>
                <p:cNvGrpSpPr>
                  <a:grpSpLocks/>
                </p:cNvGrpSpPr>
                <p:nvPr/>
              </p:nvGrpSpPr>
              <p:grpSpPr bwMode="auto">
                <a:xfrm>
                  <a:off x="1874" y="1286"/>
                  <a:ext cx="95" cy="182"/>
                  <a:chOff x="1874" y="1286"/>
                  <a:chExt cx="95" cy="182"/>
                </a:xfrm>
              </p:grpSpPr>
              <p:sp>
                <p:nvSpPr>
                  <p:cNvPr id="64" name="Arc 194"/>
                  <p:cNvSpPr>
                    <a:spLocks/>
                  </p:cNvSpPr>
                  <p:nvPr/>
                </p:nvSpPr>
                <p:spPr bwMode="auto">
                  <a:xfrm>
                    <a:off x="1874" y="1286"/>
                    <a:ext cx="46" cy="182"/>
                  </a:xfrm>
                  <a:custGeom>
                    <a:avLst/>
                    <a:gdLst>
                      <a:gd name="G0" fmla="+- 21600 0 0"/>
                      <a:gd name="G1" fmla="+- 20989 0 0"/>
                      <a:gd name="G2" fmla="+- 21600 0 0"/>
                      <a:gd name="T0" fmla="*/ 15455 w 21600"/>
                      <a:gd name="T1" fmla="*/ 41697 h 41697"/>
                      <a:gd name="T2" fmla="*/ 16500 w 21600"/>
                      <a:gd name="T3" fmla="*/ 0 h 41697"/>
                      <a:gd name="T4" fmla="*/ 21600 w 21600"/>
                      <a:gd name="T5" fmla="*/ 20989 h 41697"/>
                    </a:gdLst>
                    <a:ahLst/>
                    <a:cxnLst>
                      <a:cxn ang="0">
                        <a:pos x="T0" y="T1"/>
                      </a:cxn>
                      <a:cxn ang="0">
                        <a:pos x="T2" y="T3"/>
                      </a:cxn>
                      <a:cxn ang="0">
                        <a:pos x="T4" y="T5"/>
                      </a:cxn>
                    </a:cxnLst>
                    <a:rect l="0" t="0" r="r" b="b"/>
                    <a:pathLst>
                      <a:path w="21600" h="41697" fill="none" extrusionOk="0">
                        <a:moveTo>
                          <a:pt x="15455" y="41696"/>
                        </a:moveTo>
                        <a:cubicBezTo>
                          <a:pt x="6287" y="38976"/>
                          <a:pt x="0" y="30551"/>
                          <a:pt x="0" y="20989"/>
                        </a:cubicBezTo>
                        <a:cubicBezTo>
                          <a:pt x="-1" y="11024"/>
                          <a:pt x="6816" y="2352"/>
                          <a:pt x="16499" y="-1"/>
                        </a:cubicBezTo>
                      </a:path>
                      <a:path w="21600" h="41697" stroke="0" extrusionOk="0">
                        <a:moveTo>
                          <a:pt x="15455" y="41696"/>
                        </a:moveTo>
                        <a:cubicBezTo>
                          <a:pt x="6287" y="38976"/>
                          <a:pt x="0" y="30551"/>
                          <a:pt x="0" y="20989"/>
                        </a:cubicBezTo>
                        <a:cubicBezTo>
                          <a:pt x="-1" y="11024"/>
                          <a:pt x="6816" y="2352"/>
                          <a:pt x="16499" y="-1"/>
                        </a:cubicBezTo>
                        <a:lnTo>
                          <a:pt x="21600" y="20989"/>
                        </a:lnTo>
                        <a:close/>
                      </a:path>
                    </a:pathLst>
                  </a:custGeom>
                  <a:noFill/>
                  <a:ln w="25400" cap="rnd">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65" name="Arc 195"/>
                  <p:cNvSpPr>
                    <a:spLocks/>
                  </p:cNvSpPr>
                  <p:nvPr/>
                </p:nvSpPr>
                <p:spPr bwMode="auto">
                  <a:xfrm>
                    <a:off x="1907" y="1304"/>
                    <a:ext cx="35" cy="150"/>
                  </a:xfrm>
                  <a:custGeom>
                    <a:avLst/>
                    <a:gdLst>
                      <a:gd name="G0" fmla="+- 21600 0 0"/>
                      <a:gd name="G1" fmla="+- 20894 0 0"/>
                      <a:gd name="G2" fmla="+- 21600 0 0"/>
                      <a:gd name="T0" fmla="*/ 15983 w 21600"/>
                      <a:gd name="T1" fmla="*/ 41751 h 41751"/>
                      <a:gd name="T2" fmla="*/ 16121 w 21600"/>
                      <a:gd name="T3" fmla="*/ 0 h 41751"/>
                      <a:gd name="T4" fmla="*/ 21600 w 21600"/>
                      <a:gd name="T5" fmla="*/ 20894 h 41751"/>
                    </a:gdLst>
                    <a:ahLst/>
                    <a:cxnLst>
                      <a:cxn ang="0">
                        <a:pos x="T0" y="T1"/>
                      </a:cxn>
                      <a:cxn ang="0">
                        <a:pos x="T2" y="T3"/>
                      </a:cxn>
                      <a:cxn ang="0">
                        <a:pos x="T4" y="T5"/>
                      </a:cxn>
                    </a:cxnLst>
                    <a:rect l="0" t="0" r="r" b="b"/>
                    <a:pathLst>
                      <a:path w="21600" h="41751" fill="none" extrusionOk="0">
                        <a:moveTo>
                          <a:pt x="15983" y="41750"/>
                        </a:moveTo>
                        <a:cubicBezTo>
                          <a:pt x="6552" y="39211"/>
                          <a:pt x="0" y="30660"/>
                          <a:pt x="0" y="20894"/>
                        </a:cubicBezTo>
                        <a:cubicBezTo>
                          <a:pt x="-1" y="11074"/>
                          <a:pt x="6623" y="2491"/>
                          <a:pt x="16121" y="0"/>
                        </a:cubicBezTo>
                      </a:path>
                      <a:path w="21600" h="41751" stroke="0" extrusionOk="0">
                        <a:moveTo>
                          <a:pt x="15983" y="41750"/>
                        </a:moveTo>
                        <a:cubicBezTo>
                          <a:pt x="6552" y="39211"/>
                          <a:pt x="0" y="30660"/>
                          <a:pt x="0" y="20894"/>
                        </a:cubicBezTo>
                        <a:cubicBezTo>
                          <a:pt x="-1" y="11074"/>
                          <a:pt x="6623" y="2491"/>
                          <a:pt x="16121" y="0"/>
                        </a:cubicBezTo>
                        <a:lnTo>
                          <a:pt x="21600" y="20894"/>
                        </a:lnTo>
                        <a:close/>
                      </a:path>
                    </a:pathLst>
                  </a:custGeom>
                  <a:noFill/>
                  <a:ln w="25400" cap="rnd">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66" name="Arc 196"/>
                  <p:cNvSpPr>
                    <a:spLocks/>
                  </p:cNvSpPr>
                  <p:nvPr/>
                </p:nvSpPr>
                <p:spPr bwMode="auto">
                  <a:xfrm>
                    <a:off x="1939" y="1318"/>
                    <a:ext cx="30" cy="115"/>
                  </a:xfrm>
                  <a:custGeom>
                    <a:avLst/>
                    <a:gdLst>
                      <a:gd name="G0" fmla="+- 21600 0 0"/>
                      <a:gd name="G1" fmla="+- 20847 0 0"/>
                      <a:gd name="G2" fmla="+- 21600 0 0"/>
                      <a:gd name="T0" fmla="*/ 15096 w 21600"/>
                      <a:gd name="T1" fmla="*/ 41444 h 41444"/>
                      <a:gd name="T2" fmla="*/ 15947 w 21600"/>
                      <a:gd name="T3" fmla="*/ 0 h 41444"/>
                      <a:gd name="T4" fmla="*/ 21600 w 21600"/>
                      <a:gd name="T5" fmla="*/ 20847 h 41444"/>
                    </a:gdLst>
                    <a:ahLst/>
                    <a:cxnLst>
                      <a:cxn ang="0">
                        <a:pos x="T0" y="T1"/>
                      </a:cxn>
                      <a:cxn ang="0">
                        <a:pos x="T2" y="T3"/>
                      </a:cxn>
                      <a:cxn ang="0">
                        <a:pos x="T4" y="T5"/>
                      </a:cxn>
                    </a:cxnLst>
                    <a:rect l="0" t="0" r="r" b="b"/>
                    <a:pathLst>
                      <a:path w="21600" h="41444" fill="none" extrusionOk="0">
                        <a:moveTo>
                          <a:pt x="15095" y="41444"/>
                        </a:moveTo>
                        <a:cubicBezTo>
                          <a:pt x="6109" y="38606"/>
                          <a:pt x="0" y="30270"/>
                          <a:pt x="0" y="20847"/>
                        </a:cubicBezTo>
                        <a:cubicBezTo>
                          <a:pt x="-1" y="11094"/>
                          <a:pt x="6534" y="2552"/>
                          <a:pt x="15946" y="-1"/>
                        </a:cubicBezTo>
                      </a:path>
                      <a:path w="21600" h="41444" stroke="0" extrusionOk="0">
                        <a:moveTo>
                          <a:pt x="15095" y="41444"/>
                        </a:moveTo>
                        <a:cubicBezTo>
                          <a:pt x="6109" y="38606"/>
                          <a:pt x="0" y="30270"/>
                          <a:pt x="0" y="20847"/>
                        </a:cubicBezTo>
                        <a:cubicBezTo>
                          <a:pt x="-1" y="11094"/>
                          <a:pt x="6534" y="2552"/>
                          <a:pt x="15946" y="-1"/>
                        </a:cubicBezTo>
                        <a:lnTo>
                          <a:pt x="21600" y="20847"/>
                        </a:lnTo>
                        <a:close/>
                      </a:path>
                    </a:pathLst>
                  </a:custGeom>
                  <a:noFill/>
                  <a:ln w="25400" cap="rnd">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grpSp>
            <p:sp>
              <p:nvSpPr>
                <p:cNvPr id="60" name="Arc 197"/>
                <p:cNvSpPr>
                  <a:spLocks/>
                </p:cNvSpPr>
                <p:nvPr/>
              </p:nvSpPr>
              <p:spPr bwMode="auto">
                <a:xfrm>
                  <a:off x="1967" y="1336"/>
                  <a:ext cx="24" cy="95"/>
                </a:xfrm>
                <a:custGeom>
                  <a:avLst/>
                  <a:gdLst>
                    <a:gd name="G0" fmla="+- 21600 0 0"/>
                    <a:gd name="G1" fmla="+- 20719 0 0"/>
                    <a:gd name="G2" fmla="+- 21600 0 0"/>
                    <a:gd name="T0" fmla="*/ 15257 w 21600"/>
                    <a:gd name="T1" fmla="*/ 41367 h 41367"/>
                    <a:gd name="T2" fmla="*/ 15495 w 21600"/>
                    <a:gd name="T3" fmla="*/ 0 h 41367"/>
                    <a:gd name="T4" fmla="*/ 21600 w 21600"/>
                    <a:gd name="T5" fmla="*/ 20719 h 41367"/>
                  </a:gdLst>
                  <a:ahLst/>
                  <a:cxnLst>
                    <a:cxn ang="0">
                      <a:pos x="T0" y="T1"/>
                    </a:cxn>
                    <a:cxn ang="0">
                      <a:pos x="T2" y="T3"/>
                    </a:cxn>
                    <a:cxn ang="0">
                      <a:pos x="T4" y="T5"/>
                    </a:cxn>
                  </a:cxnLst>
                  <a:rect l="0" t="0" r="r" b="b"/>
                  <a:pathLst>
                    <a:path w="21600" h="41367" fill="none" extrusionOk="0">
                      <a:moveTo>
                        <a:pt x="15257" y="41366"/>
                      </a:moveTo>
                      <a:cubicBezTo>
                        <a:pt x="6189" y="38581"/>
                        <a:pt x="0" y="30205"/>
                        <a:pt x="0" y="20719"/>
                      </a:cubicBezTo>
                      <a:cubicBezTo>
                        <a:pt x="-1" y="11141"/>
                        <a:pt x="6307" y="2706"/>
                        <a:pt x="15494" y="-1"/>
                      </a:cubicBezTo>
                    </a:path>
                    <a:path w="21600" h="41367" stroke="0" extrusionOk="0">
                      <a:moveTo>
                        <a:pt x="15257" y="41366"/>
                      </a:moveTo>
                      <a:cubicBezTo>
                        <a:pt x="6189" y="38581"/>
                        <a:pt x="0" y="30205"/>
                        <a:pt x="0" y="20719"/>
                      </a:cubicBezTo>
                      <a:cubicBezTo>
                        <a:pt x="-1" y="11141"/>
                        <a:pt x="6307" y="2706"/>
                        <a:pt x="15494" y="-1"/>
                      </a:cubicBezTo>
                      <a:lnTo>
                        <a:pt x="21600" y="20719"/>
                      </a:lnTo>
                      <a:close/>
                    </a:path>
                  </a:pathLst>
                </a:custGeom>
                <a:noFill/>
                <a:ln w="25400" cap="rnd">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61" name="Arc 198"/>
                <p:cNvSpPr>
                  <a:spLocks/>
                </p:cNvSpPr>
                <p:nvPr/>
              </p:nvSpPr>
              <p:spPr bwMode="auto">
                <a:xfrm>
                  <a:off x="1999" y="1347"/>
                  <a:ext cx="16" cy="69"/>
                </a:xfrm>
                <a:custGeom>
                  <a:avLst/>
                  <a:gdLst>
                    <a:gd name="G0" fmla="+- 21600 0 0"/>
                    <a:gd name="G1" fmla="+- 20919 0 0"/>
                    <a:gd name="G2" fmla="+- 21600 0 0"/>
                    <a:gd name="T0" fmla="*/ 14815 w 21600"/>
                    <a:gd name="T1" fmla="*/ 41426 h 41426"/>
                    <a:gd name="T2" fmla="*/ 16221 w 21600"/>
                    <a:gd name="T3" fmla="*/ 0 h 41426"/>
                    <a:gd name="T4" fmla="*/ 21600 w 21600"/>
                    <a:gd name="T5" fmla="*/ 20919 h 41426"/>
                  </a:gdLst>
                  <a:ahLst/>
                  <a:cxnLst>
                    <a:cxn ang="0">
                      <a:pos x="T0" y="T1"/>
                    </a:cxn>
                    <a:cxn ang="0">
                      <a:pos x="T2" y="T3"/>
                    </a:cxn>
                    <a:cxn ang="0">
                      <a:pos x="T4" y="T5"/>
                    </a:cxn>
                  </a:cxnLst>
                  <a:rect l="0" t="0" r="r" b="b"/>
                  <a:pathLst>
                    <a:path w="21600" h="41426" fill="none" extrusionOk="0">
                      <a:moveTo>
                        <a:pt x="14815" y="41425"/>
                      </a:moveTo>
                      <a:cubicBezTo>
                        <a:pt x="5971" y="38499"/>
                        <a:pt x="0" y="30233"/>
                        <a:pt x="0" y="20919"/>
                      </a:cubicBezTo>
                      <a:cubicBezTo>
                        <a:pt x="-1" y="11061"/>
                        <a:pt x="6673" y="2454"/>
                        <a:pt x="16220" y="-1"/>
                      </a:cubicBezTo>
                    </a:path>
                    <a:path w="21600" h="41426" stroke="0" extrusionOk="0">
                      <a:moveTo>
                        <a:pt x="14815" y="41425"/>
                      </a:moveTo>
                      <a:cubicBezTo>
                        <a:pt x="5971" y="38499"/>
                        <a:pt x="0" y="30233"/>
                        <a:pt x="0" y="20919"/>
                      </a:cubicBezTo>
                      <a:cubicBezTo>
                        <a:pt x="-1" y="11061"/>
                        <a:pt x="6673" y="2454"/>
                        <a:pt x="16220" y="-1"/>
                      </a:cubicBezTo>
                      <a:lnTo>
                        <a:pt x="21600" y="20919"/>
                      </a:lnTo>
                      <a:close/>
                    </a:path>
                  </a:pathLst>
                </a:custGeom>
                <a:noFill/>
                <a:ln w="25400" cap="rnd">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62" name="Arc 199"/>
                <p:cNvSpPr>
                  <a:spLocks/>
                </p:cNvSpPr>
                <p:nvPr/>
              </p:nvSpPr>
              <p:spPr bwMode="auto">
                <a:xfrm>
                  <a:off x="2024" y="1362"/>
                  <a:ext cx="10" cy="42"/>
                </a:xfrm>
                <a:custGeom>
                  <a:avLst/>
                  <a:gdLst>
                    <a:gd name="G0" fmla="+- 21600 0 0"/>
                    <a:gd name="G1" fmla="+- 20689 0 0"/>
                    <a:gd name="G2" fmla="+- 21600 0 0"/>
                    <a:gd name="T0" fmla="*/ 15124 w 21600"/>
                    <a:gd name="T1" fmla="*/ 41295 h 41295"/>
                    <a:gd name="T2" fmla="*/ 15393 w 21600"/>
                    <a:gd name="T3" fmla="*/ 0 h 41295"/>
                    <a:gd name="T4" fmla="*/ 21600 w 21600"/>
                    <a:gd name="T5" fmla="*/ 20689 h 41295"/>
                  </a:gdLst>
                  <a:ahLst/>
                  <a:cxnLst>
                    <a:cxn ang="0">
                      <a:pos x="T0" y="T1"/>
                    </a:cxn>
                    <a:cxn ang="0">
                      <a:pos x="T2" y="T3"/>
                    </a:cxn>
                    <a:cxn ang="0">
                      <a:pos x="T4" y="T5"/>
                    </a:cxn>
                  </a:cxnLst>
                  <a:rect l="0" t="0" r="r" b="b"/>
                  <a:pathLst>
                    <a:path w="21600" h="41295" fill="none" extrusionOk="0">
                      <a:moveTo>
                        <a:pt x="15123" y="41295"/>
                      </a:moveTo>
                      <a:cubicBezTo>
                        <a:pt x="6123" y="38466"/>
                        <a:pt x="0" y="30123"/>
                        <a:pt x="0" y="20689"/>
                      </a:cubicBezTo>
                      <a:cubicBezTo>
                        <a:pt x="-1" y="11150"/>
                        <a:pt x="6256" y="2741"/>
                        <a:pt x="15393" y="0"/>
                      </a:cubicBezTo>
                    </a:path>
                    <a:path w="21600" h="41295" stroke="0" extrusionOk="0">
                      <a:moveTo>
                        <a:pt x="15123" y="41295"/>
                      </a:moveTo>
                      <a:cubicBezTo>
                        <a:pt x="6123" y="38466"/>
                        <a:pt x="0" y="30123"/>
                        <a:pt x="0" y="20689"/>
                      </a:cubicBezTo>
                      <a:cubicBezTo>
                        <a:pt x="-1" y="11150"/>
                        <a:pt x="6256" y="2741"/>
                        <a:pt x="15393" y="0"/>
                      </a:cubicBezTo>
                      <a:lnTo>
                        <a:pt x="21600" y="20689"/>
                      </a:lnTo>
                      <a:close/>
                    </a:path>
                  </a:pathLst>
                </a:custGeom>
                <a:noFill/>
                <a:ln w="25400" cap="rnd">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63" name="Arc 200"/>
                <p:cNvSpPr>
                  <a:spLocks/>
                </p:cNvSpPr>
                <p:nvPr/>
              </p:nvSpPr>
              <p:spPr bwMode="auto">
                <a:xfrm>
                  <a:off x="2041" y="1382"/>
                  <a:ext cx="1" cy="7"/>
                </a:xfrm>
                <a:custGeom>
                  <a:avLst/>
                  <a:gdLst>
                    <a:gd name="G0" fmla="+- 21600 0 0"/>
                    <a:gd name="G1" fmla="+- 11982 0 0"/>
                    <a:gd name="G2" fmla="+- 21600 0 0"/>
                    <a:gd name="T0" fmla="*/ 1545 w 21600"/>
                    <a:gd name="T1" fmla="*/ 20004 h 20004"/>
                    <a:gd name="T2" fmla="*/ 3628 w 21600"/>
                    <a:gd name="T3" fmla="*/ 0 h 20004"/>
                    <a:gd name="T4" fmla="*/ 21600 w 21600"/>
                    <a:gd name="T5" fmla="*/ 11982 h 20004"/>
                  </a:gdLst>
                  <a:ahLst/>
                  <a:cxnLst>
                    <a:cxn ang="0">
                      <a:pos x="T0" y="T1"/>
                    </a:cxn>
                    <a:cxn ang="0">
                      <a:pos x="T2" y="T3"/>
                    </a:cxn>
                    <a:cxn ang="0">
                      <a:pos x="T4" y="T5"/>
                    </a:cxn>
                  </a:cxnLst>
                  <a:rect l="0" t="0" r="r" b="b"/>
                  <a:pathLst>
                    <a:path w="21600" h="20004" fill="none" extrusionOk="0">
                      <a:moveTo>
                        <a:pt x="1544" y="20004"/>
                      </a:moveTo>
                      <a:cubicBezTo>
                        <a:pt x="524" y="17452"/>
                        <a:pt x="0" y="14729"/>
                        <a:pt x="0" y="11982"/>
                      </a:cubicBezTo>
                      <a:cubicBezTo>
                        <a:pt x="-1" y="7717"/>
                        <a:pt x="1262" y="3548"/>
                        <a:pt x="3628" y="0"/>
                      </a:cubicBezTo>
                    </a:path>
                    <a:path w="21600" h="20004" stroke="0" extrusionOk="0">
                      <a:moveTo>
                        <a:pt x="1544" y="20004"/>
                      </a:moveTo>
                      <a:cubicBezTo>
                        <a:pt x="524" y="17452"/>
                        <a:pt x="0" y="14729"/>
                        <a:pt x="0" y="11982"/>
                      </a:cubicBezTo>
                      <a:cubicBezTo>
                        <a:pt x="-1" y="7717"/>
                        <a:pt x="1262" y="3548"/>
                        <a:pt x="3628" y="0"/>
                      </a:cubicBezTo>
                      <a:lnTo>
                        <a:pt x="21600" y="11982"/>
                      </a:lnTo>
                      <a:close/>
                    </a:path>
                  </a:pathLst>
                </a:custGeom>
                <a:noFill/>
                <a:ln w="25400" cap="rnd">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grpSp>
          <p:grpSp>
            <p:nvGrpSpPr>
              <p:cNvPr id="34" name="Group 201"/>
              <p:cNvGrpSpPr>
                <a:grpSpLocks/>
              </p:cNvGrpSpPr>
              <p:nvPr/>
            </p:nvGrpSpPr>
            <p:grpSpPr bwMode="auto">
              <a:xfrm>
                <a:off x="1961" y="1347"/>
                <a:ext cx="175" cy="503"/>
                <a:chOff x="1961" y="1347"/>
                <a:chExt cx="175" cy="503"/>
              </a:xfrm>
            </p:grpSpPr>
            <p:grpSp>
              <p:nvGrpSpPr>
                <p:cNvPr id="35" name="Group 202"/>
                <p:cNvGrpSpPr>
                  <a:grpSpLocks/>
                </p:cNvGrpSpPr>
                <p:nvPr/>
              </p:nvGrpSpPr>
              <p:grpSpPr bwMode="auto">
                <a:xfrm>
                  <a:off x="1961" y="1505"/>
                  <a:ext cx="175" cy="333"/>
                  <a:chOff x="1961" y="1505"/>
                  <a:chExt cx="175" cy="333"/>
                </a:xfrm>
              </p:grpSpPr>
              <p:grpSp>
                <p:nvGrpSpPr>
                  <p:cNvPr id="43" name="Group 203"/>
                  <p:cNvGrpSpPr>
                    <a:grpSpLocks/>
                  </p:cNvGrpSpPr>
                  <p:nvPr/>
                </p:nvGrpSpPr>
                <p:grpSpPr bwMode="auto">
                  <a:xfrm>
                    <a:off x="1961" y="1518"/>
                    <a:ext cx="102" cy="316"/>
                    <a:chOff x="1961" y="1518"/>
                    <a:chExt cx="102" cy="316"/>
                  </a:xfrm>
                </p:grpSpPr>
                <p:sp>
                  <p:nvSpPr>
                    <p:cNvPr id="51" name="Line 204"/>
                    <p:cNvSpPr>
                      <a:spLocks noChangeShapeType="1"/>
                    </p:cNvSpPr>
                    <p:nvPr/>
                  </p:nvSpPr>
                  <p:spPr bwMode="auto">
                    <a:xfrm>
                      <a:off x="2018" y="1529"/>
                      <a:ext cx="12" cy="1"/>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52" name="Line 205"/>
                    <p:cNvSpPr>
                      <a:spLocks noChangeShapeType="1"/>
                    </p:cNvSpPr>
                    <p:nvPr/>
                  </p:nvSpPr>
                  <p:spPr bwMode="auto">
                    <a:xfrm flipV="1">
                      <a:off x="2000" y="1518"/>
                      <a:ext cx="26" cy="88"/>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53" name="Line 206"/>
                    <p:cNvSpPr>
                      <a:spLocks noChangeShapeType="1"/>
                    </p:cNvSpPr>
                    <p:nvPr/>
                  </p:nvSpPr>
                  <p:spPr bwMode="auto">
                    <a:xfrm>
                      <a:off x="2001" y="1613"/>
                      <a:ext cx="49" cy="95"/>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54" name="Line 207"/>
                    <p:cNvSpPr>
                      <a:spLocks noChangeShapeType="1"/>
                    </p:cNvSpPr>
                    <p:nvPr/>
                  </p:nvSpPr>
                  <p:spPr bwMode="auto">
                    <a:xfrm flipV="1">
                      <a:off x="1961" y="1707"/>
                      <a:ext cx="85" cy="127"/>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55" name="Line 208"/>
                    <p:cNvSpPr>
                      <a:spLocks noChangeShapeType="1"/>
                    </p:cNvSpPr>
                    <p:nvPr/>
                  </p:nvSpPr>
                  <p:spPr bwMode="auto">
                    <a:xfrm>
                      <a:off x="1981" y="1742"/>
                      <a:ext cx="82" cy="64"/>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56" name="Line 209"/>
                    <p:cNvSpPr>
                      <a:spLocks noChangeShapeType="1"/>
                    </p:cNvSpPr>
                    <p:nvPr/>
                  </p:nvSpPr>
                  <p:spPr bwMode="auto">
                    <a:xfrm flipV="1">
                      <a:off x="1976" y="1579"/>
                      <a:ext cx="58" cy="155"/>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57" name="Line 210"/>
                    <p:cNvSpPr>
                      <a:spLocks noChangeShapeType="1"/>
                    </p:cNvSpPr>
                    <p:nvPr/>
                  </p:nvSpPr>
                  <p:spPr bwMode="auto">
                    <a:xfrm>
                      <a:off x="2018" y="1549"/>
                      <a:ext cx="20" cy="33"/>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grpSp>
              <p:sp>
                <p:nvSpPr>
                  <p:cNvPr id="44" name="Line 211"/>
                  <p:cNvSpPr>
                    <a:spLocks noChangeShapeType="1"/>
                  </p:cNvSpPr>
                  <p:nvPr/>
                </p:nvSpPr>
                <p:spPr bwMode="auto">
                  <a:xfrm flipV="1">
                    <a:off x="2092" y="1689"/>
                    <a:ext cx="14" cy="149"/>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45" name="Line 212"/>
                  <p:cNvSpPr>
                    <a:spLocks noChangeShapeType="1"/>
                  </p:cNvSpPr>
                  <p:nvPr/>
                </p:nvSpPr>
                <p:spPr bwMode="auto">
                  <a:xfrm>
                    <a:off x="2076" y="1616"/>
                    <a:ext cx="34" cy="72"/>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46" name="Line 213"/>
                  <p:cNvSpPr>
                    <a:spLocks noChangeShapeType="1"/>
                  </p:cNvSpPr>
                  <p:nvPr/>
                </p:nvSpPr>
                <p:spPr bwMode="auto">
                  <a:xfrm flipV="1">
                    <a:off x="2062" y="1507"/>
                    <a:ext cx="4" cy="103"/>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47" name="Line 214"/>
                  <p:cNvSpPr>
                    <a:spLocks noChangeShapeType="1"/>
                  </p:cNvSpPr>
                  <p:nvPr/>
                </p:nvSpPr>
                <p:spPr bwMode="auto">
                  <a:xfrm flipV="1">
                    <a:off x="2062" y="1505"/>
                    <a:ext cx="0" cy="39"/>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48" name="Line 215"/>
                  <p:cNvSpPr>
                    <a:spLocks noChangeShapeType="1"/>
                  </p:cNvSpPr>
                  <p:nvPr/>
                </p:nvSpPr>
                <p:spPr bwMode="auto">
                  <a:xfrm>
                    <a:off x="2068" y="1550"/>
                    <a:ext cx="7" cy="18"/>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49" name="Line 216"/>
                  <p:cNvSpPr>
                    <a:spLocks noChangeShapeType="1"/>
                  </p:cNvSpPr>
                  <p:nvPr/>
                </p:nvSpPr>
                <p:spPr bwMode="auto">
                  <a:xfrm flipV="1">
                    <a:off x="2079" y="1570"/>
                    <a:ext cx="0" cy="167"/>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50" name="Line 217"/>
                  <p:cNvSpPr>
                    <a:spLocks noChangeShapeType="1"/>
                  </p:cNvSpPr>
                  <p:nvPr/>
                </p:nvSpPr>
                <p:spPr bwMode="auto">
                  <a:xfrm>
                    <a:off x="2090" y="1742"/>
                    <a:ext cx="46" cy="28"/>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grpSp>
            <p:grpSp>
              <p:nvGrpSpPr>
                <p:cNvPr id="36" name="Group 218"/>
                <p:cNvGrpSpPr>
                  <a:grpSpLocks/>
                </p:cNvGrpSpPr>
                <p:nvPr/>
              </p:nvGrpSpPr>
              <p:grpSpPr bwMode="auto">
                <a:xfrm>
                  <a:off x="1976" y="1347"/>
                  <a:ext cx="138" cy="503"/>
                  <a:chOff x="1976" y="1347"/>
                  <a:chExt cx="138" cy="503"/>
                </a:xfrm>
              </p:grpSpPr>
              <p:sp>
                <p:nvSpPr>
                  <p:cNvPr id="38" name="Line 219"/>
                  <p:cNvSpPr>
                    <a:spLocks noChangeShapeType="1"/>
                  </p:cNvSpPr>
                  <p:nvPr/>
                </p:nvSpPr>
                <p:spPr bwMode="auto">
                  <a:xfrm flipV="1">
                    <a:off x="1976" y="1347"/>
                    <a:ext cx="13" cy="501"/>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39" name="Line 220"/>
                  <p:cNvSpPr>
                    <a:spLocks noChangeShapeType="1"/>
                  </p:cNvSpPr>
                  <p:nvPr/>
                </p:nvSpPr>
                <p:spPr bwMode="auto">
                  <a:xfrm>
                    <a:off x="2051" y="1425"/>
                    <a:ext cx="0" cy="365"/>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40" name="Line 221"/>
                  <p:cNvSpPr>
                    <a:spLocks noChangeShapeType="1"/>
                  </p:cNvSpPr>
                  <p:nvPr/>
                </p:nvSpPr>
                <p:spPr bwMode="auto">
                  <a:xfrm flipV="1">
                    <a:off x="2110" y="1755"/>
                    <a:ext cx="2" cy="95"/>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41" name="Line 222"/>
                  <p:cNvSpPr>
                    <a:spLocks noChangeShapeType="1"/>
                  </p:cNvSpPr>
                  <p:nvPr/>
                </p:nvSpPr>
                <p:spPr bwMode="auto">
                  <a:xfrm>
                    <a:off x="2071" y="1422"/>
                    <a:ext cx="43" cy="333"/>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42" name="Line 223"/>
                  <p:cNvSpPr>
                    <a:spLocks noChangeShapeType="1"/>
                  </p:cNvSpPr>
                  <p:nvPr/>
                </p:nvSpPr>
                <p:spPr bwMode="auto">
                  <a:xfrm>
                    <a:off x="1979" y="1818"/>
                    <a:ext cx="67" cy="1"/>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grpSp>
            <p:sp>
              <p:nvSpPr>
                <p:cNvPr id="37" name="Oval 224"/>
                <p:cNvSpPr>
                  <a:spLocks noChangeArrowheads="1"/>
                </p:cNvSpPr>
                <p:nvPr/>
              </p:nvSpPr>
              <p:spPr bwMode="auto">
                <a:xfrm>
                  <a:off x="2003" y="1362"/>
                  <a:ext cx="58" cy="53"/>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grpSp>
        </p:grpSp>
        <p:sp>
          <p:nvSpPr>
            <p:cNvPr id="30" name="Rectangle 29"/>
            <p:cNvSpPr>
              <a:spLocks noChangeArrowheads="1"/>
            </p:cNvSpPr>
            <p:nvPr/>
          </p:nvSpPr>
          <p:spPr bwMode="auto">
            <a:xfrm>
              <a:off x="3704" y="2493"/>
              <a:ext cx="515"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r>
                <a:rPr lang="en-US" sz="2000" b="0">
                  <a:solidFill>
                    <a:schemeClr val="bg1"/>
                  </a:solidFill>
                  <a:latin typeface="Times New Roman" panose="02020603050405020304" pitchFamily="18" charset="0"/>
                </a:rPr>
                <a:t>HTTP</a:t>
              </a:r>
            </a:p>
          </p:txBody>
        </p:sp>
        <p:sp>
          <p:nvSpPr>
            <p:cNvPr id="31" name="Freeform 226"/>
            <p:cNvSpPr>
              <a:spLocks/>
            </p:cNvSpPr>
            <p:nvPr/>
          </p:nvSpPr>
          <p:spPr bwMode="auto">
            <a:xfrm>
              <a:off x="1440" y="2448"/>
              <a:ext cx="961" cy="337"/>
            </a:xfrm>
            <a:custGeom>
              <a:avLst/>
              <a:gdLst>
                <a:gd name="T0" fmla="*/ 0 w 961"/>
                <a:gd name="T1" fmla="*/ 168 h 337"/>
                <a:gd name="T2" fmla="*/ 192 w 961"/>
                <a:gd name="T3" fmla="*/ 336 h 337"/>
                <a:gd name="T4" fmla="*/ 192 w 961"/>
                <a:gd name="T5" fmla="*/ 252 h 337"/>
                <a:gd name="T6" fmla="*/ 768 w 961"/>
                <a:gd name="T7" fmla="*/ 252 h 337"/>
                <a:gd name="T8" fmla="*/ 768 w 961"/>
                <a:gd name="T9" fmla="*/ 336 h 337"/>
                <a:gd name="T10" fmla="*/ 960 w 961"/>
                <a:gd name="T11" fmla="*/ 168 h 337"/>
                <a:gd name="T12" fmla="*/ 768 w 961"/>
                <a:gd name="T13" fmla="*/ 0 h 337"/>
                <a:gd name="T14" fmla="*/ 768 w 961"/>
                <a:gd name="T15" fmla="*/ 84 h 337"/>
                <a:gd name="T16" fmla="*/ 192 w 961"/>
                <a:gd name="T17" fmla="*/ 84 h 337"/>
                <a:gd name="T18" fmla="*/ 192 w 961"/>
                <a:gd name="T19" fmla="*/ 0 h 337"/>
                <a:gd name="T20" fmla="*/ 0 w 961"/>
                <a:gd name="T21" fmla="*/ 16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1" h="337">
                  <a:moveTo>
                    <a:pt x="0" y="168"/>
                  </a:moveTo>
                  <a:lnTo>
                    <a:pt x="192" y="336"/>
                  </a:lnTo>
                  <a:lnTo>
                    <a:pt x="192" y="252"/>
                  </a:lnTo>
                  <a:lnTo>
                    <a:pt x="768" y="252"/>
                  </a:lnTo>
                  <a:lnTo>
                    <a:pt x="768" y="336"/>
                  </a:lnTo>
                  <a:lnTo>
                    <a:pt x="960" y="168"/>
                  </a:lnTo>
                  <a:lnTo>
                    <a:pt x="768" y="0"/>
                  </a:lnTo>
                  <a:lnTo>
                    <a:pt x="768" y="84"/>
                  </a:lnTo>
                  <a:lnTo>
                    <a:pt x="192" y="84"/>
                  </a:lnTo>
                  <a:lnTo>
                    <a:pt x="192" y="0"/>
                  </a:lnTo>
                  <a:lnTo>
                    <a:pt x="0" y="168"/>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endParaRPr lang="fr-FR"/>
            </a:p>
          </p:txBody>
        </p:sp>
        <p:sp>
          <p:nvSpPr>
            <p:cNvPr id="32" name="Rectangle 31"/>
            <p:cNvSpPr>
              <a:spLocks noChangeArrowheads="1"/>
            </p:cNvSpPr>
            <p:nvPr/>
          </p:nvSpPr>
          <p:spPr bwMode="auto">
            <a:xfrm>
              <a:off x="1522" y="2493"/>
              <a:ext cx="825"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a:lstStyle>
            <a:p>
              <a:r>
                <a:rPr lang="en-US" sz="2000" b="0">
                  <a:solidFill>
                    <a:schemeClr val="bg1"/>
                  </a:solidFill>
                  <a:latin typeface="Times New Roman" panose="02020603050405020304" pitchFamily="18" charset="0"/>
                </a:rPr>
                <a:t>WSP/WTP</a:t>
              </a:r>
            </a:p>
          </p:txBody>
        </p:sp>
      </p:grpSp>
      <p:sp>
        <p:nvSpPr>
          <p:cNvPr id="241" name="Rectangle 240"/>
          <p:cNvSpPr/>
          <p:nvPr/>
        </p:nvSpPr>
        <p:spPr>
          <a:xfrm>
            <a:off x="0" y="1285860"/>
            <a:ext cx="6120586" cy="461665"/>
          </a:xfrm>
          <a:prstGeom prst="rect">
            <a:avLst/>
          </a:prstGeom>
        </p:spPr>
        <p:txBody>
          <a:bodyPr wrap="none">
            <a:spAutoFit/>
          </a:bodyPr>
          <a:lstStyle/>
          <a:p>
            <a:pPr marL="271463" indent="-271463">
              <a:buFont typeface="Wingdings" pitchFamily="2" charset="2"/>
              <a:buChar char="§"/>
            </a:pPr>
            <a:r>
              <a:rPr lang="fr-FR" sz="2400" b="1" dirty="0" smtClean="0">
                <a:solidFill>
                  <a:srgbClr val="0070C0"/>
                </a:solidFill>
              </a:rPr>
              <a:t>Comment configurer l'Internet mobile</a:t>
            </a:r>
            <a:endParaRPr lang="fr-FR" sz="2400" b="1" dirty="0">
              <a:solidFill>
                <a:srgbClr val="0070C0"/>
              </a:solidFill>
            </a:endParaRPr>
          </a:p>
        </p:txBody>
      </p:sp>
    </p:spTree>
    <p:extLst>
      <p:ext uri="{BB962C8B-B14F-4D97-AF65-F5344CB8AC3E}">
        <p14:creationId xmlns:p14="http://schemas.microsoft.com/office/powerpoint/2010/main" val="33158634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Identification d’un appareil mobile</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59</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714348" y="5214950"/>
            <a:ext cx="8429652" cy="830997"/>
          </a:xfrm>
          <a:prstGeom prst="rect">
            <a:avLst/>
          </a:prstGeom>
        </p:spPr>
        <p:txBody>
          <a:bodyPr wrap="square">
            <a:spAutoFit/>
          </a:bodyPr>
          <a:lstStyle/>
          <a:p>
            <a:pPr algn="just">
              <a:buFont typeface="Wingdings" pitchFamily="2" charset="2"/>
              <a:buChar char="§"/>
            </a:pPr>
            <a:r>
              <a:rPr lang="en-US" sz="2400" b="1" dirty="0" smtClean="0"/>
              <a:t> IMEI</a:t>
            </a:r>
            <a:r>
              <a:rPr lang="en-US" sz="2400" dirty="0" smtClean="0"/>
              <a:t>: </a:t>
            </a:r>
            <a:r>
              <a:rPr lang="en-US" sz="2400" b="1" dirty="0" smtClean="0"/>
              <a:t>I</a:t>
            </a:r>
            <a:r>
              <a:rPr lang="en-US" sz="2400" dirty="0" smtClean="0"/>
              <a:t>nternational</a:t>
            </a:r>
            <a:r>
              <a:rPr lang="en-US" sz="2400" b="1" dirty="0" smtClean="0"/>
              <a:t> M</a:t>
            </a:r>
            <a:r>
              <a:rPr lang="en-US" sz="2400" dirty="0" smtClean="0"/>
              <a:t>obile</a:t>
            </a:r>
            <a:r>
              <a:rPr lang="en-US" sz="2400" b="1" dirty="0" smtClean="0"/>
              <a:t> </a:t>
            </a:r>
            <a:r>
              <a:rPr lang="en-US" sz="2400" dirty="0" smtClean="0"/>
              <a:t>station</a:t>
            </a:r>
            <a:r>
              <a:rPr lang="en-US" sz="2400" b="1" dirty="0" smtClean="0"/>
              <a:t> E</a:t>
            </a:r>
            <a:r>
              <a:rPr lang="en-US" sz="2400" dirty="0" smtClean="0"/>
              <a:t>quipment</a:t>
            </a:r>
            <a:r>
              <a:rPr lang="en-US" sz="2400" b="1" dirty="0" smtClean="0"/>
              <a:t> I</a:t>
            </a:r>
            <a:r>
              <a:rPr lang="en-US" sz="2400" dirty="0" smtClean="0"/>
              <a:t>dentity</a:t>
            </a:r>
            <a:r>
              <a:rPr lang="en-US" sz="2400" b="1" dirty="0" smtClean="0"/>
              <a:t> </a:t>
            </a:r>
            <a:r>
              <a:rPr lang="en-US" sz="2400" dirty="0" smtClean="0"/>
              <a:t>number, </a:t>
            </a:r>
            <a:r>
              <a:rPr lang="fr-FR" sz="2400" dirty="0" smtClean="0"/>
              <a:t>cas de </a:t>
            </a:r>
            <a:r>
              <a:rPr lang="fr-FR" sz="2400" b="1" dirty="0" smtClean="0"/>
              <a:t>réseaux cellulaires </a:t>
            </a:r>
            <a:r>
              <a:rPr lang="fr-FR" sz="2400" dirty="0" smtClean="0"/>
              <a:t>(réseaux mobiles)</a:t>
            </a:r>
          </a:p>
        </p:txBody>
      </p:sp>
      <p:sp>
        <p:nvSpPr>
          <p:cNvPr id="15" name="Rectangle 14"/>
          <p:cNvSpPr/>
          <p:nvPr/>
        </p:nvSpPr>
        <p:spPr>
          <a:xfrm>
            <a:off x="785786" y="4143380"/>
            <a:ext cx="8358214" cy="830997"/>
          </a:xfrm>
          <a:prstGeom prst="rect">
            <a:avLst/>
          </a:prstGeom>
        </p:spPr>
        <p:txBody>
          <a:bodyPr wrap="square">
            <a:spAutoFit/>
          </a:bodyPr>
          <a:lstStyle/>
          <a:p>
            <a:pPr algn="just">
              <a:buFont typeface="Wingdings" pitchFamily="2" charset="2"/>
              <a:buChar char="§"/>
            </a:pPr>
            <a:r>
              <a:rPr lang="en-US" sz="2400" b="1" dirty="0" smtClean="0"/>
              <a:t> </a:t>
            </a:r>
            <a:r>
              <a:rPr lang="fr-FR" sz="2400" b="1" dirty="0" smtClean="0"/>
              <a:t>adresse</a:t>
            </a:r>
            <a:r>
              <a:rPr lang="en-US" sz="2400" b="1" dirty="0" smtClean="0"/>
              <a:t> MAC (M</a:t>
            </a:r>
            <a:r>
              <a:rPr lang="en-US" sz="2400" dirty="0" smtClean="0"/>
              <a:t>edium</a:t>
            </a:r>
            <a:r>
              <a:rPr lang="en-US" sz="2400" b="1" dirty="0" smtClean="0"/>
              <a:t> A</a:t>
            </a:r>
            <a:r>
              <a:rPr lang="en-US" sz="2400" dirty="0" smtClean="0"/>
              <a:t>ccess</a:t>
            </a:r>
            <a:r>
              <a:rPr lang="en-US" sz="2400" b="1" dirty="0" smtClean="0"/>
              <a:t> C</a:t>
            </a:r>
            <a:r>
              <a:rPr lang="en-US" sz="2400" dirty="0" smtClean="0"/>
              <a:t>ontroller</a:t>
            </a:r>
            <a:r>
              <a:rPr lang="en-US" sz="2400" b="1" dirty="0" smtClean="0"/>
              <a:t>) </a:t>
            </a:r>
            <a:r>
              <a:rPr lang="en-US" sz="2400" b="1" dirty="0" err="1" smtClean="0"/>
              <a:t>ou</a:t>
            </a:r>
            <a:r>
              <a:rPr lang="en-US" sz="2400" b="1" dirty="0" smtClean="0"/>
              <a:t> IP (I</a:t>
            </a:r>
            <a:r>
              <a:rPr lang="en-US" sz="2400" dirty="0" smtClean="0"/>
              <a:t>nternet</a:t>
            </a:r>
            <a:r>
              <a:rPr lang="en-US" sz="2400" b="1" dirty="0" smtClean="0"/>
              <a:t> P</a:t>
            </a:r>
            <a:r>
              <a:rPr lang="en-US" sz="2400" dirty="0" smtClean="0"/>
              <a:t>rotocol</a:t>
            </a:r>
            <a:r>
              <a:rPr lang="en-US" sz="2400" b="1" dirty="0" smtClean="0"/>
              <a:t>)</a:t>
            </a:r>
            <a:endParaRPr lang="fr-FR" sz="2400" dirty="0" smtClean="0"/>
          </a:p>
        </p:txBody>
      </p:sp>
      <p:sp>
        <p:nvSpPr>
          <p:cNvPr id="16" name="Rectangle 15"/>
          <p:cNvSpPr/>
          <p:nvPr/>
        </p:nvSpPr>
        <p:spPr>
          <a:xfrm>
            <a:off x="0" y="1071546"/>
            <a:ext cx="9144000" cy="830997"/>
          </a:xfrm>
          <a:prstGeom prst="rect">
            <a:avLst/>
          </a:prstGeom>
        </p:spPr>
        <p:txBody>
          <a:bodyPr wrap="square">
            <a:spAutoFit/>
          </a:bodyPr>
          <a:lstStyle/>
          <a:p>
            <a:pPr algn="just">
              <a:buFont typeface="Arial" pitchFamily="34" charset="0"/>
              <a:buChar char="•"/>
            </a:pPr>
            <a:r>
              <a:rPr lang="fr-FR" sz="2400" dirty="0" smtClean="0"/>
              <a:t> Sachant qu’un appareil mobile puisse connecter à un </a:t>
            </a:r>
            <a:r>
              <a:rPr lang="fr-FR" sz="2400" b="1" dirty="0" smtClean="0"/>
              <a:t>réseau sans fil (IP) ou mobile </a:t>
            </a:r>
            <a:endParaRPr lang="fr-FR" sz="2400" dirty="0" smtClean="0"/>
          </a:p>
        </p:txBody>
      </p:sp>
      <p:sp>
        <p:nvSpPr>
          <p:cNvPr id="17" name="Rectangle 16"/>
          <p:cNvSpPr/>
          <p:nvPr/>
        </p:nvSpPr>
        <p:spPr>
          <a:xfrm>
            <a:off x="0" y="1928802"/>
            <a:ext cx="9144000" cy="1384995"/>
          </a:xfrm>
          <a:prstGeom prst="rect">
            <a:avLst/>
          </a:prstGeom>
        </p:spPr>
        <p:txBody>
          <a:bodyPr wrap="square">
            <a:spAutoFit/>
          </a:bodyPr>
          <a:lstStyle/>
          <a:p>
            <a:pPr marL="363538" algn="just">
              <a:buFont typeface="Wingdings" pitchFamily="2" charset="2"/>
              <a:buChar char="§"/>
              <a:tabLst>
                <a:tab pos="363538" algn="l"/>
              </a:tabLst>
            </a:pPr>
            <a:r>
              <a:rPr lang="fr-FR" sz="2400" dirty="0" smtClean="0"/>
              <a:t> Il a la capacité de </a:t>
            </a:r>
            <a:r>
              <a:rPr lang="fr-FR" sz="2400" b="1" dirty="0" smtClean="0"/>
              <a:t>déplacer</a:t>
            </a:r>
            <a:r>
              <a:rPr lang="fr-FR" sz="2400" dirty="0" smtClean="0"/>
              <a:t> au sein </a:t>
            </a:r>
            <a:r>
              <a:rPr lang="fr-FR" sz="2400" b="1" dirty="0" smtClean="0"/>
              <a:t>du même réseau </a:t>
            </a:r>
            <a:r>
              <a:rPr lang="fr-FR" sz="2400" dirty="0" smtClean="0"/>
              <a:t>ou </a:t>
            </a:r>
            <a:r>
              <a:rPr lang="fr-FR" sz="2400" b="1" dirty="0" smtClean="0"/>
              <a:t>entre réseaux</a:t>
            </a:r>
            <a:r>
              <a:rPr lang="fr-FR" sz="2400" dirty="0" smtClean="0"/>
              <a:t>.</a:t>
            </a:r>
          </a:p>
          <a:p>
            <a:pPr marL="363538" algn="just">
              <a:buFont typeface="Wingdings" pitchFamily="2" charset="2"/>
              <a:buChar char="§"/>
              <a:tabLst>
                <a:tab pos="363538" algn="l"/>
              </a:tabLst>
            </a:pPr>
            <a:endParaRPr lang="fr-FR" sz="1050" dirty="0" smtClean="0"/>
          </a:p>
          <a:p>
            <a:pPr marL="536575" indent="-173038" algn="just">
              <a:buFont typeface="Wingdings" pitchFamily="2" charset="2"/>
              <a:buChar char="§"/>
            </a:pPr>
            <a:r>
              <a:rPr lang="fr-FR" sz="2400" dirty="0" smtClean="0"/>
              <a:t> En effet, il doit être </a:t>
            </a:r>
            <a:r>
              <a:rPr lang="fr-FR" sz="2400" b="1" dirty="0" smtClean="0"/>
              <a:t>identifié</a:t>
            </a:r>
            <a:r>
              <a:rPr lang="fr-FR" sz="2400" dirty="0" smtClean="0"/>
              <a:t>, </a:t>
            </a:r>
            <a:r>
              <a:rPr lang="fr-FR" sz="2400" b="1" dirty="0" smtClean="0"/>
              <a:t>localisé</a:t>
            </a:r>
            <a:r>
              <a:rPr lang="fr-FR" sz="2400" dirty="0" smtClean="0"/>
              <a:t> et </a:t>
            </a:r>
            <a:r>
              <a:rPr lang="fr-FR" sz="2400" b="1" dirty="0" smtClean="0"/>
              <a:t>suivi.</a:t>
            </a:r>
          </a:p>
        </p:txBody>
      </p:sp>
      <p:sp>
        <p:nvSpPr>
          <p:cNvPr id="18" name="Rectangle 17"/>
          <p:cNvSpPr/>
          <p:nvPr/>
        </p:nvSpPr>
        <p:spPr>
          <a:xfrm>
            <a:off x="0" y="3500438"/>
            <a:ext cx="9144000" cy="461665"/>
          </a:xfrm>
          <a:prstGeom prst="rect">
            <a:avLst/>
          </a:prstGeom>
        </p:spPr>
        <p:txBody>
          <a:bodyPr wrap="square">
            <a:spAutoFit/>
          </a:bodyPr>
          <a:lstStyle/>
          <a:p>
            <a:pPr algn="just">
              <a:buFont typeface="Arial" pitchFamily="34" charset="0"/>
              <a:buChar char="•"/>
            </a:pPr>
            <a:r>
              <a:rPr lang="fr-FR" sz="2400" dirty="0" smtClean="0"/>
              <a:t> Généralement deux </a:t>
            </a:r>
            <a:r>
              <a:rPr lang="fr-FR" sz="2400" b="1" dirty="0" smtClean="0"/>
              <a:t>méthodes d’identification</a:t>
            </a:r>
            <a:r>
              <a:rPr lang="fr-FR" sz="2400" dirty="0" smtClean="0"/>
              <a:t>:</a:t>
            </a:r>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r>
              <a:rPr lang="fr-FR" sz="3600" b="1" kern="1200" dirty="0" smtClean="0">
                <a:solidFill>
                  <a:srgbClr val="0070C0"/>
                </a:solidFill>
                <a:latin typeface="Times New Roman" pitchFamily="18" charset="0"/>
                <a:cs typeface="Times New Roman" pitchFamily="18" charset="0"/>
              </a:rPr>
              <a:t>outils de la vie quotidienne</a:t>
            </a:r>
            <a:endParaRPr lang="fr-FR"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6</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31" name="Rectangle 30"/>
          <p:cNvSpPr/>
          <p:nvPr/>
        </p:nvSpPr>
        <p:spPr>
          <a:xfrm>
            <a:off x="0" y="1071546"/>
            <a:ext cx="9144000" cy="2031325"/>
          </a:xfrm>
          <a:prstGeom prst="rect">
            <a:avLst/>
          </a:prstGeom>
        </p:spPr>
        <p:txBody>
          <a:bodyPr wrap="square">
            <a:spAutoFit/>
          </a:bodyPr>
          <a:lstStyle/>
          <a:p>
            <a:pPr algn="just">
              <a:buFont typeface="Arial" pitchFamily="34" charset="0"/>
              <a:buChar char="•"/>
            </a:pPr>
            <a:r>
              <a:rPr lang="fr-FR" sz="2400" dirty="0" smtClean="0"/>
              <a:t> par rapport au </a:t>
            </a:r>
            <a:r>
              <a:rPr lang="fr-FR" sz="2400" b="1" dirty="0" smtClean="0"/>
              <a:t>ordinateur de bureau</a:t>
            </a:r>
            <a:r>
              <a:rPr lang="fr-FR" sz="2400" dirty="0" smtClean="0"/>
              <a:t>, les </a:t>
            </a:r>
            <a:r>
              <a:rPr lang="fr-FR" sz="2400" b="1" dirty="0" smtClean="0"/>
              <a:t>appareils mobiles modernes</a:t>
            </a:r>
            <a:r>
              <a:rPr lang="fr-FR" sz="2400" dirty="0" smtClean="0"/>
              <a:t> sont capables de faire presque tout ce que nous pouvons faire</a:t>
            </a:r>
          </a:p>
          <a:p>
            <a:pPr algn="just">
              <a:buFont typeface="Arial" pitchFamily="34" charset="0"/>
              <a:buChar char="•"/>
            </a:pPr>
            <a:endParaRPr lang="fr-FR" sz="700" dirty="0" smtClean="0"/>
          </a:p>
          <a:p>
            <a:pPr marL="363538" algn="just"/>
            <a:r>
              <a:rPr lang="fr-FR" sz="2400" b="1" dirty="0" smtClean="0"/>
              <a:t>→ </a:t>
            </a:r>
            <a:r>
              <a:rPr lang="fr-FR" sz="2200" b="1" dirty="0" smtClean="0"/>
              <a:t>la technologie</a:t>
            </a:r>
            <a:r>
              <a:rPr lang="fr-FR" sz="2200" dirty="0" smtClean="0"/>
              <a:t> </a:t>
            </a:r>
            <a:r>
              <a:rPr lang="fr-FR" sz="2200" b="1" dirty="0" smtClean="0"/>
              <a:t>mobile</a:t>
            </a:r>
            <a:r>
              <a:rPr lang="fr-FR" sz="2200" dirty="0" smtClean="0"/>
              <a:t> </a:t>
            </a:r>
            <a:r>
              <a:rPr lang="fr-FR" sz="2200" b="1" dirty="0" smtClean="0"/>
              <a:t>va rendre </a:t>
            </a:r>
            <a:r>
              <a:rPr lang="fr-FR" sz="2200" dirty="0" smtClean="0"/>
              <a:t>notre </a:t>
            </a:r>
            <a:r>
              <a:rPr lang="fr-FR" sz="2200" b="1" dirty="0" smtClean="0"/>
              <a:t>vie plus facile</a:t>
            </a:r>
            <a:r>
              <a:rPr lang="fr-FR" sz="2200" dirty="0" smtClean="0"/>
              <a:t>, </a:t>
            </a:r>
            <a:r>
              <a:rPr lang="fr-FR" sz="2200" b="1" dirty="0" smtClean="0"/>
              <a:t>sans l'encombrement des câbles</a:t>
            </a:r>
            <a:r>
              <a:rPr lang="fr-FR" sz="2200" dirty="0" smtClean="0"/>
              <a:t>.</a:t>
            </a:r>
            <a:endParaRPr lang="fr-FR" sz="2200" dirty="0"/>
          </a:p>
        </p:txBody>
      </p:sp>
      <p:sp>
        <p:nvSpPr>
          <p:cNvPr id="35" name="Rectangle 34"/>
          <p:cNvSpPr/>
          <p:nvPr/>
        </p:nvSpPr>
        <p:spPr>
          <a:xfrm>
            <a:off x="0" y="3371396"/>
            <a:ext cx="8929718" cy="3139321"/>
          </a:xfrm>
          <a:prstGeom prst="rect">
            <a:avLst/>
          </a:prstGeom>
        </p:spPr>
        <p:txBody>
          <a:bodyPr wrap="square">
            <a:spAutoFit/>
          </a:bodyPr>
          <a:lstStyle/>
          <a:p>
            <a:pPr algn="just">
              <a:buFont typeface="Arial" pitchFamily="34" charset="0"/>
              <a:buChar char="•"/>
            </a:pPr>
            <a:r>
              <a:rPr lang="fr-FR" sz="2400" dirty="0" smtClean="0"/>
              <a:t> L'industrie du mobile a identifier </a:t>
            </a:r>
            <a:r>
              <a:rPr lang="fr-FR" sz="2400" b="1" dirty="0" smtClean="0"/>
              <a:t>trois axes complémentaires: </a:t>
            </a:r>
          </a:p>
          <a:p>
            <a:pPr algn="just">
              <a:buFont typeface="Arial" pitchFamily="34" charset="0"/>
              <a:buChar char="•"/>
            </a:pPr>
            <a:endParaRPr lang="fr-FR" sz="1000" b="1" dirty="0" smtClean="0"/>
          </a:p>
          <a:p>
            <a:pPr marL="449263" indent="-449263" algn="just"/>
            <a:r>
              <a:rPr lang="fr-FR" sz="2400" dirty="0" smtClean="0"/>
              <a:t>   </a:t>
            </a:r>
            <a:r>
              <a:rPr lang="fr-FR" sz="2200" dirty="0" smtClean="0"/>
              <a:t>- </a:t>
            </a:r>
            <a:r>
              <a:rPr lang="fr-FR" sz="2200" b="1" dirty="0" smtClean="0"/>
              <a:t>l'infrastructure de télécommunications</a:t>
            </a:r>
            <a:r>
              <a:rPr lang="fr-FR" sz="2200" dirty="0" smtClean="0"/>
              <a:t> nécessaire pour que tout fonctionne, mais seulement mis l'accent sur le réseau; </a:t>
            </a:r>
          </a:p>
          <a:p>
            <a:pPr algn="just"/>
            <a:endParaRPr lang="fr-FR" sz="1000" dirty="0" smtClean="0"/>
          </a:p>
          <a:p>
            <a:pPr marL="449263" indent="-449263" algn="just"/>
            <a:r>
              <a:rPr lang="fr-FR" sz="2400" dirty="0" smtClean="0"/>
              <a:t>  -  </a:t>
            </a:r>
            <a:r>
              <a:rPr lang="fr-FR" sz="2200" dirty="0" smtClean="0"/>
              <a:t>l</a:t>
            </a:r>
            <a:r>
              <a:rPr lang="fr-FR" sz="2200" b="1" dirty="0" smtClean="0"/>
              <a:t>es appareils que nous portons</a:t>
            </a:r>
            <a:r>
              <a:rPr lang="fr-FR" sz="2200" dirty="0" smtClean="0"/>
              <a:t>, axé sur quand et comment nous interagissons avec le réseau.</a:t>
            </a:r>
          </a:p>
          <a:p>
            <a:pPr algn="just"/>
            <a:endParaRPr lang="fr-FR" sz="1200" dirty="0" smtClean="0"/>
          </a:p>
          <a:p>
            <a:pPr marL="449263" indent="-361950" algn="just"/>
            <a:r>
              <a:rPr lang="fr-FR" sz="2400" dirty="0" smtClean="0"/>
              <a:t>  - </a:t>
            </a:r>
            <a:r>
              <a:rPr lang="fr-FR" sz="2200" dirty="0" smtClean="0"/>
              <a:t>le </a:t>
            </a:r>
            <a:r>
              <a:rPr lang="fr-FR" sz="2200" b="1" dirty="0" smtClean="0"/>
              <a:t>Web</a:t>
            </a:r>
            <a:r>
              <a:rPr lang="fr-FR" sz="2200" dirty="0" smtClean="0"/>
              <a:t>, le référentiel de la connaissance du monde dans le cadre de nos activités quotidiennes.</a:t>
            </a:r>
            <a:endParaRPr lang="fr-FR" sz="2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Identification d’un appareil mobile</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60</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4098" name="Picture 2" descr="Résultat de recherche d'images pour &quot;mac address for smartpho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70" y="2011060"/>
            <a:ext cx="6325092" cy="43702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9346" y="1043444"/>
            <a:ext cx="8733133" cy="830997"/>
          </a:xfrm>
          <a:prstGeom prst="rect">
            <a:avLst/>
          </a:prstGeom>
        </p:spPr>
        <p:txBody>
          <a:bodyPr wrap="square">
            <a:spAutoFit/>
          </a:bodyPr>
          <a:lstStyle/>
          <a:p>
            <a:r>
              <a:rPr lang="fr-FR" sz="2400" b="1" dirty="0">
                <a:solidFill>
                  <a:schemeClr val="bg2"/>
                </a:solidFill>
              </a:rPr>
              <a:t>adresse</a:t>
            </a:r>
            <a:r>
              <a:rPr lang="en-US" sz="2400" b="1" dirty="0">
                <a:solidFill>
                  <a:schemeClr val="bg2"/>
                </a:solidFill>
              </a:rPr>
              <a:t> MAC (Medium Access Controller) </a:t>
            </a:r>
            <a:r>
              <a:rPr lang="en-US" sz="2400" b="1" dirty="0" err="1">
                <a:solidFill>
                  <a:schemeClr val="bg2"/>
                </a:solidFill>
              </a:rPr>
              <a:t>ou</a:t>
            </a:r>
            <a:r>
              <a:rPr lang="en-US" sz="2400" b="1" dirty="0">
                <a:solidFill>
                  <a:schemeClr val="bg2"/>
                </a:solidFill>
              </a:rPr>
              <a:t> IP (Internet Protocol)</a:t>
            </a:r>
            <a:endParaRPr lang="fr-FR" sz="2400" b="1" dirty="0">
              <a:solidFill>
                <a:schemeClr val="bg2"/>
              </a:solidFill>
            </a:endParaRPr>
          </a:p>
        </p:txBody>
      </p:sp>
    </p:spTree>
    <p:extLst>
      <p:ext uri="{BB962C8B-B14F-4D97-AF65-F5344CB8AC3E}">
        <p14:creationId xmlns:p14="http://schemas.microsoft.com/office/powerpoint/2010/main" val="16797208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Identification d’un appareil mobile</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61</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0" y="1000108"/>
            <a:ext cx="9144000" cy="830997"/>
          </a:xfrm>
          <a:prstGeom prst="rect">
            <a:avLst/>
          </a:prstGeom>
        </p:spPr>
        <p:txBody>
          <a:bodyPr wrap="square">
            <a:spAutoFit/>
          </a:bodyPr>
          <a:lstStyle/>
          <a:p>
            <a:r>
              <a:rPr lang="en-US" sz="2400" b="1" dirty="0" smtClean="0">
                <a:solidFill>
                  <a:schemeClr val="bg2"/>
                </a:solidFill>
              </a:rPr>
              <a:t>The International Mobile station Equipment Identity number (IMEI)</a:t>
            </a:r>
            <a:endParaRPr lang="fr-FR" sz="2400" b="1" dirty="0">
              <a:solidFill>
                <a:schemeClr val="bg2"/>
              </a:solidFill>
            </a:endParaRPr>
          </a:p>
        </p:txBody>
      </p:sp>
      <p:pic>
        <p:nvPicPr>
          <p:cNvPr id="14" name="Picture 2" descr="Résultat de recherche d'images pour &quot;imei&quot;"/>
          <p:cNvPicPr>
            <a:picLocks noChangeAspect="1" noChangeArrowheads="1"/>
          </p:cNvPicPr>
          <p:nvPr/>
        </p:nvPicPr>
        <p:blipFill>
          <a:blip r:embed="rId3" cstate="print"/>
          <a:srcRect/>
          <a:stretch>
            <a:fillRect/>
          </a:stretch>
        </p:blipFill>
        <p:spPr bwMode="auto">
          <a:xfrm>
            <a:off x="6545100" y="2221377"/>
            <a:ext cx="2598898" cy="1793178"/>
          </a:xfrm>
          <a:prstGeom prst="rect">
            <a:avLst/>
          </a:prstGeom>
          <a:noFill/>
        </p:spPr>
      </p:pic>
      <p:sp>
        <p:nvSpPr>
          <p:cNvPr id="2" name="Rectangle 1"/>
          <p:cNvSpPr>
            <a:spLocks noChangeArrowheads="1"/>
          </p:cNvSpPr>
          <p:nvPr/>
        </p:nvSpPr>
        <p:spPr bwMode="auto">
          <a:xfrm>
            <a:off x="0" y="1852045"/>
            <a:ext cx="9144000" cy="738664"/>
          </a:xfrm>
          <a:prstGeom prst="rect">
            <a:avLst/>
          </a:prstGeom>
          <a:noFill/>
          <a:ln>
            <a:noFill/>
          </a:ln>
          <a:effectLst/>
        </p:spPr>
        <p:txBody>
          <a:bodyPr vert="horz" wrap="square" lIns="0" tIns="0" rIns="0" bIns="0" numCol="1" anchor="ctr" anchorCtr="0" compatLnSpc="1">
            <a:prstTxWarp prst="textNoShape">
              <a:avLst/>
            </a:prstTxWarp>
            <a:spAutoFit/>
          </a:bodyPr>
          <a:lstStyle/>
          <a:p>
            <a:pPr marL="342900" lvl="0" indent="-342900" algn="just" eaLnBrk="0" hangingPunct="0">
              <a:buFont typeface="Wingdings" panose="05000000000000000000" pitchFamily="2" charset="2"/>
              <a:buChar char="§"/>
            </a:pPr>
            <a:r>
              <a:rPr kumimoji="0" lang="fr-FR" sz="2400" b="0" i="0" u="none" strike="noStrike" cap="none" normalizeH="0" baseline="0" dirty="0" smtClean="0">
                <a:ln>
                  <a:noFill/>
                </a:ln>
                <a:solidFill>
                  <a:schemeClr val="accent4"/>
                </a:solidFill>
                <a:effectLst/>
                <a:latin typeface="inherit"/>
              </a:rPr>
              <a:t>L’objectif de l’</a:t>
            </a:r>
            <a:r>
              <a:rPr kumimoji="0" lang="fr-FR" sz="2400" b="1" i="0" u="none" strike="noStrike" cap="none" normalizeH="0" baseline="0" dirty="0" smtClean="0">
                <a:ln>
                  <a:noFill/>
                </a:ln>
                <a:solidFill>
                  <a:schemeClr val="accent4"/>
                </a:solidFill>
                <a:effectLst/>
                <a:latin typeface="inherit"/>
              </a:rPr>
              <a:t>IMEI</a:t>
            </a:r>
            <a:r>
              <a:rPr kumimoji="0" lang="fr-FR" sz="2400" b="0" i="0" u="none" strike="noStrike" cap="none" normalizeH="0" baseline="0" dirty="0" smtClean="0">
                <a:ln>
                  <a:noFill/>
                </a:ln>
                <a:solidFill>
                  <a:schemeClr val="accent4"/>
                </a:solidFill>
                <a:effectLst/>
                <a:latin typeface="inherit"/>
              </a:rPr>
              <a:t> est d’identifier les appareils mobiles </a:t>
            </a:r>
            <a:r>
              <a:rPr lang="fr-FR" sz="2400" dirty="0">
                <a:solidFill>
                  <a:schemeClr val="accent4"/>
                </a:solidFill>
                <a:latin typeface="inherit"/>
              </a:rPr>
              <a:t>qui utilise des réseaux </a:t>
            </a:r>
            <a:r>
              <a:rPr lang="fr-FR" sz="2400" dirty="0" smtClean="0">
                <a:solidFill>
                  <a:schemeClr val="accent4"/>
                </a:solidFill>
                <a:latin typeface="inherit"/>
              </a:rPr>
              <a:t>cellulaires</a:t>
            </a:r>
            <a:endParaRPr lang="fr-FR" sz="3600" dirty="0">
              <a:solidFill>
                <a:schemeClr val="accent4"/>
              </a:solidFill>
              <a:latin typeface="Arial" panose="020B0604020202020204" pitchFamily="34" charset="0"/>
            </a:endParaRPr>
          </a:p>
        </p:txBody>
      </p:sp>
      <p:sp>
        <p:nvSpPr>
          <p:cNvPr id="3" name="Rectangle 2"/>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212121"/>
                </a:solidFill>
                <a:effectLst/>
                <a:latin typeface="inherit"/>
              </a:rPr>
              <a:t>qui utilise des réseaux cellulaires terrestres</a:t>
            </a:r>
            <a:r>
              <a:rPr kumimoji="0" lang="fr-FR" sz="800" b="0" i="0" u="none" strike="noStrike" cap="none" normalizeH="0" baseline="0" dirty="0" smtClean="0">
                <a:ln>
                  <a:noFill/>
                </a:ln>
                <a:solidFill>
                  <a:schemeClr val="tx1"/>
                </a:solidFill>
                <a:effectLst/>
              </a:rPr>
              <a:t> </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43986" y="2931787"/>
            <a:ext cx="9100013" cy="2585323"/>
          </a:xfrm>
          <a:prstGeom prst="rect">
            <a:avLst/>
          </a:prstGeom>
          <a:noFill/>
          <a:ln>
            <a:noFill/>
          </a:ln>
          <a:effectLst/>
        </p:spPr>
        <p:txBody>
          <a:bodyPr vert="horz" wrap="square" lIns="0" tIns="0" rIns="0" bIns="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sz="2400" b="0" i="0" u="none" strike="noStrike" cap="none" normalizeH="0" baseline="0" dirty="0" smtClean="0">
                <a:ln>
                  <a:noFill/>
                </a:ln>
                <a:solidFill>
                  <a:schemeClr val="accent4"/>
                </a:solidFill>
                <a:effectLst/>
                <a:latin typeface="inherit"/>
              </a:rPr>
              <a:t>Cela signifie que: </a:t>
            </a:r>
          </a:p>
          <a:p>
            <a:pPr marL="631825" marR="0" lvl="0" indent="-269875"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fr-FR" sz="2400" b="0" i="0" u="none" strike="noStrike" cap="none" normalizeH="0" baseline="0" dirty="0" smtClean="0">
                <a:ln>
                  <a:noFill/>
                </a:ln>
                <a:solidFill>
                  <a:schemeClr val="accent4"/>
                </a:solidFill>
                <a:effectLst/>
                <a:latin typeface="inherit"/>
              </a:rPr>
              <a:t>les tablettes 3G / 4G, </a:t>
            </a:r>
          </a:p>
          <a:p>
            <a:pPr marL="631825" marR="0" lvl="0" indent="-269875"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fr-FR" sz="2400" b="0" i="0" u="none" strike="noStrike" cap="none" normalizeH="0" baseline="0" dirty="0" smtClean="0">
                <a:ln>
                  <a:noFill/>
                </a:ln>
                <a:solidFill>
                  <a:schemeClr val="accent4"/>
                </a:solidFill>
                <a:effectLst/>
                <a:latin typeface="inherit"/>
              </a:rPr>
              <a:t>les ordinateurs portables équipés de cartes </a:t>
            </a:r>
          </a:p>
          <a:p>
            <a:pPr marL="631825" marR="0" lvl="0" indent="-269875"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4"/>
                </a:solidFill>
                <a:effectLst/>
                <a:latin typeface="inherit"/>
              </a:rPr>
              <a:t>réseau sans fil PCMCIA </a:t>
            </a:r>
          </a:p>
          <a:p>
            <a:pPr marL="631825" marR="0" lvl="0" indent="-269875"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fr-FR" sz="2400" b="0" i="0" u="none" strike="noStrike" cap="none" normalizeH="0" baseline="0" dirty="0" smtClean="0">
                <a:ln>
                  <a:noFill/>
                </a:ln>
                <a:solidFill>
                  <a:schemeClr val="accent4"/>
                </a:solidFill>
                <a:effectLst/>
                <a:latin typeface="inherit"/>
              </a:rPr>
              <a:t>et d'autres équipements mobiles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sz="2400" b="0" i="0" u="none" strike="noStrike" cap="none" normalizeH="0" baseline="0" dirty="0" smtClean="0">
                <a:ln>
                  <a:noFill/>
                </a:ln>
                <a:solidFill>
                  <a:schemeClr val="accent4"/>
                </a:solidFill>
                <a:effectLst/>
                <a:latin typeface="inherit"/>
              </a:rPr>
              <a:t>sont également associés à ces numéros.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4"/>
                </a:solidFill>
                <a:effectLst/>
                <a:latin typeface="inherit"/>
              </a:rPr>
              <a:t> </a:t>
            </a:r>
            <a:endParaRPr kumimoji="0" lang="fr-FR" sz="2400" b="0" i="0" u="none" strike="noStrike" cap="none" normalizeH="0" baseline="0" dirty="0" smtClean="0">
              <a:ln>
                <a:noFill/>
              </a:ln>
              <a:solidFill>
                <a:schemeClr val="accent4"/>
              </a:solidFill>
              <a:effectLst/>
              <a:latin typeface="Arial" panose="020B0604020202020204" pitchFamily="34" charset="0"/>
            </a:endParaRPr>
          </a:p>
        </p:txBody>
      </p:sp>
      <p:pic>
        <p:nvPicPr>
          <p:cNvPr id="17" name="Picture 8" descr="Image associée"/>
          <p:cNvPicPr>
            <a:picLocks noChangeAspect="1" noChangeArrowheads="1"/>
          </p:cNvPicPr>
          <p:nvPr/>
        </p:nvPicPr>
        <p:blipFill>
          <a:blip r:embed="rId4" cstate="print"/>
          <a:srcRect/>
          <a:stretch>
            <a:fillRect/>
          </a:stretch>
        </p:blipFill>
        <p:spPr bwMode="auto">
          <a:xfrm>
            <a:off x="5940151" y="4014556"/>
            <a:ext cx="3203847" cy="2473594"/>
          </a:xfrm>
          <a:prstGeom prst="rect">
            <a:avLst/>
          </a:prstGeom>
          <a:noFill/>
        </p:spPr>
      </p:pic>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Identification d’un appareil mobile</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62</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66564" name="Picture 4" descr="Résultat de recherche d'images pour &quot;imei&quot;"/>
          <p:cNvPicPr>
            <a:picLocks noChangeAspect="1" noChangeArrowheads="1"/>
          </p:cNvPicPr>
          <p:nvPr/>
        </p:nvPicPr>
        <p:blipFill>
          <a:blip r:embed="rId3"/>
          <a:srcRect/>
          <a:stretch>
            <a:fillRect/>
          </a:stretch>
        </p:blipFill>
        <p:spPr bwMode="auto">
          <a:xfrm>
            <a:off x="6265458" y="1410987"/>
            <a:ext cx="3084821" cy="2714644"/>
          </a:xfrm>
          <a:prstGeom prst="rect">
            <a:avLst/>
          </a:prstGeom>
          <a:noFill/>
        </p:spPr>
      </p:pic>
      <p:pic>
        <p:nvPicPr>
          <p:cNvPr id="66566" name="Picture 6" descr="Résultat de recherche d'images pour &quot;imei&quot;"/>
          <p:cNvPicPr>
            <a:picLocks noChangeAspect="1" noChangeArrowheads="1"/>
          </p:cNvPicPr>
          <p:nvPr/>
        </p:nvPicPr>
        <p:blipFill>
          <a:blip r:embed="rId4"/>
          <a:srcRect/>
          <a:stretch>
            <a:fillRect/>
          </a:stretch>
        </p:blipFill>
        <p:spPr bwMode="auto">
          <a:xfrm>
            <a:off x="4410505" y="3933056"/>
            <a:ext cx="4643470" cy="2496339"/>
          </a:xfrm>
          <a:prstGeom prst="rect">
            <a:avLst/>
          </a:prstGeom>
          <a:noFill/>
        </p:spPr>
      </p:pic>
      <p:pic>
        <p:nvPicPr>
          <p:cNvPr id="66570" name="Picture 10" descr="Résultat de recherche d'images pour &quot;imei&quot;"/>
          <p:cNvPicPr>
            <a:picLocks noChangeAspect="1" noChangeArrowheads="1"/>
          </p:cNvPicPr>
          <p:nvPr/>
        </p:nvPicPr>
        <p:blipFill>
          <a:blip r:embed="rId5"/>
          <a:srcRect/>
          <a:stretch>
            <a:fillRect/>
          </a:stretch>
        </p:blipFill>
        <p:spPr bwMode="auto">
          <a:xfrm>
            <a:off x="357158" y="3933056"/>
            <a:ext cx="4000528" cy="2496340"/>
          </a:xfrm>
          <a:prstGeom prst="rect">
            <a:avLst/>
          </a:prstGeom>
          <a:noFill/>
        </p:spPr>
      </p:pic>
      <p:sp>
        <p:nvSpPr>
          <p:cNvPr id="14" name="Rectangle 13"/>
          <p:cNvSpPr/>
          <p:nvPr/>
        </p:nvSpPr>
        <p:spPr>
          <a:xfrm>
            <a:off x="0" y="1000108"/>
            <a:ext cx="9144000" cy="830997"/>
          </a:xfrm>
          <a:prstGeom prst="rect">
            <a:avLst/>
          </a:prstGeom>
        </p:spPr>
        <p:txBody>
          <a:bodyPr wrap="square">
            <a:spAutoFit/>
          </a:bodyPr>
          <a:lstStyle/>
          <a:p>
            <a:r>
              <a:rPr lang="en-US" sz="2400" b="1" dirty="0" smtClean="0">
                <a:solidFill>
                  <a:schemeClr val="bg2"/>
                </a:solidFill>
              </a:rPr>
              <a:t>The International Mobile station Equipment Identity number (IMEI)</a:t>
            </a:r>
            <a:endParaRPr lang="fr-FR" sz="2400" b="1" dirty="0">
              <a:solidFill>
                <a:schemeClr val="bg2"/>
              </a:solidFill>
            </a:endParaRPr>
          </a:p>
        </p:txBody>
      </p:sp>
      <p:sp>
        <p:nvSpPr>
          <p:cNvPr id="13" name="Rectangle 12"/>
          <p:cNvSpPr/>
          <p:nvPr/>
        </p:nvSpPr>
        <p:spPr>
          <a:xfrm>
            <a:off x="0" y="1939099"/>
            <a:ext cx="6732240" cy="1200329"/>
          </a:xfrm>
          <a:prstGeom prst="rect">
            <a:avLst/>
          </a:prstGeom>
        </p:spPr>
        <p:txBody>
          <a:bodyPr wrap="square">
            <a:spAutoFit/>
          </a:bodyPr>
          <a:lstStyle/>
          <a:p>
            <a:pPr marL="342900" lvl="0" indent="-342900" algn="just" eaLnBrk="0" hangingPunct="0">
              <a:buFont typeface="Wingdings" panose="05000000000000000000" pitchFamily="2" charset="2"/>
              <a:buChar char="§"/>
            </a:pPr>
            <a:r>
              <a:rPr lang="fr-FR" sz="2400" dirty="0">
                <a:solidFill>
                  <a:srgbClr val="212121"/>
                </a:solidFill>
                <a:latin typeface="inherit"/>
              </a:rPr>
              <a:t>Si </a:t>
            </a:r>
            <a:r>
              <a:rPr lang="fr-FR" sz="2400" dirty="0" smtClean="0">
                <a:solidFill>
                  <a:srgbClr val="212121"/>
                </a:solidFill>
                <a:latin typeface="inherit"/>
              </a:rPr>
              <a:t>un </a:t>
            </a:r>
            <a:r>
              <a:rPr lang="fr-FR" sz="2400" dirty="0">
                <a:solidFill>
                  <a:srgbClr val="212121"/>
                </a:solidFill>
                <a:latin typeface="inherit"/>
              </a:rPr>
              <a:t>téléphone </a:t>
            </a:r>
            <a:r>
              <a:rPr lang="fr-FR" sz="2400" dirty="0" smtClean="0">
                <a:solidFill>
                  <a:srgbClr val="212121"/>
                </a:solidFill>
                <a:latin typeface="inherit"/>
              </a:rPr>
              <a:t>dispose deux </a:t>
            </a:r>
            <a:r>
              <a:rPr lang="fr-FR" sz="2400" dirty="0">
                <a:solidFill>
                  <a:srgbClr val="212121"/>
                </a:solidFill>
                <a:latin typeface="inherit"/>
              </a:rPr>
              <a:t>cartes </a:t>
            </a:r>
            <a:r>
              <a:rPr lang="fr-FR" sz="2400" b="1" dirty="0">
                <a:solidFill>
                  <a:srgbClr val="212121"/>
                </a:solidFill>
                <a:latin typeface="inherit"/>
              </a:rPr>
              <a:t>SIM</a:t>
            </a:r>
            <a:r>
              <a:rPr lang="fr-FR" sz="2400" dirty="0">
                <a:solidFill>
                  <a:srgbClr val="212121"/>
                </a:solidFill>
                <a:latin typeface="inherit"/>
              </a:rPr>
              <a:t>, </a:t>
            </a:r>
            <a:r>
              <a:rPr lang="fr-FR" sz="2400" dirty="0" smtClean="0">
                <a:solidFill>
                  <a:srgbClr val="212121"/>
                </a:solidFill>
                <a:latin typeface="inherit"/>
              </a:rPr>
              <a:t>il obtient </a:t>
            </a:r>
            <a:r>
              <a:rPr lang="fr-FR" sz="2400" b="1" dirty="0" smtClean="0">
                <a:solidFill>
                  <a:srgbClr val="212121"/>
                </a:solidFill>
                <a:latin typeface="inherit"/>
              </a:rPr>
              <a:t>deux </a:t>
            </a:r>
            <a:r>
              <a:rPr lang="fr-FR" sz="2400" b="1" dirty="0">
                <a:solidFill>
                  <a:srgbClr val="212121"/>
                </a:solidFill>
                <a:latin typeface="inherit"/>
              </a:rPr>
              <a:t>numéros IMEI</a:t>
            </a:r>
            <a:r>
              <a:rPr lang="fr-FR" sz="2400" dirty="0">
                <a:solidFill>
                  <a:srgbClr val="212121"/>
                </a:solidFill>
                <a:latin typeface="inherit"/>
              </a:rPr>
              <a:t>, un pour chaque emplacement SIM.</a:t>
            </a:r>
            <a:r>
              <a:rPr lang="fr-FR" sz="2400" dirty="0"/>
              <a:t> </a:t>
            </a:r>
            <a:endParaRPr lang="fr-FR" sz="2400" dirty="0">
              <a:latin typeface="Arial" panose="020B0604020202020204" pitchFamily="34" charset="0"/>
            </a:endParaRPr>
          </a:p>
        </p:txBody>
      </p:sp>
    </p:spTree>
    <p:extLst>
      <p:ext uri="{BB962C8B-B14F-4D97-AF65-F5344CB8AC3E}">
        <p14:creationId xmlns:p14="http://schemas.microsoft.com/office/powerpoint/2010/main" val="37740113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pPr lvl="0"/>
            <a:r>
              <a:rPr lang="fr-FR" sz="3200" b="1" kern="1200" dirty="0" smtClean="0">
                <a:solidFill>
                  <a:srgbClr val="0070C0"/>
                </a:solidFill>
                <a:latin typeface="Times New Roman" pitchFamily="18" charset="0"/>
                <a:cs typeface="Times New Roman" pitchFamily="18" charset="0"/>
              </a:rPr>
              <a:t>Identification d’un appareil mobile</a:t>
            </a:r>
            <a:endParaRPr lang="fr-FR" sz="32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63</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5122" name="Picture 2" descr="Résultat de recherche d'images pour &quot;IMEI mac&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539" y="1028489"/>
            <a:ext cx="3429000" cy="544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125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r>
              <a:rPr lang="fr-FR" sz="3600" b="1" kern="1200" dirty="0" smtClean="0">
                <a:solidFill>
                  <a:srgbClr val="0070C0"/>
                </a:solidFill>
                <a:latin typeface="Times New Roman" pitchFamily="18" charset="0"/>
                <a:cs typeface="Times New Roman" pitchFamily="18" charset="0"/>
              </a:rPr>
              <a:t>L'évolution des appareils</a:t>
            </a:r>
            <a:endParaRPr lang="fr-FR" sz="36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7</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0" y="1071546"/>
            <a:ext cx="9144000" cy="2246769"/>
          </a:xfrm>
          <a:prstGeom prst="rect">
            <a:avLst/>
          </a:prstGeom>
        </p:spPr>
        <p:txBody>
          <a:bodyPr wrap="square">
            <a:spAutoFit/>
          </a:bodyPr>
          <a:lstStyle/>
          <a:p>
            <a:pPr algn="just">
              <a:buFont typeface="Arial" pitchFamily="34" charset="0"/>
              <a:buChar char="•"/>
            </a:pPr>
            <a:r>
              <a:rPr lang="fr-FR" sz="2400" dirty="0" smtClean="0"/>
              <a:t> Les appareils mobiles ont commencé comme des téléphones portables simples, mais ils ont évolué. </a:t>
            </a:r>
          </a:p>
          <a:p>
            <a:pPr algn="just"/>
            <a:endParaRPr lang="fr-FR" sz="2000" dirty="0" smtClean="0"/>
          </a:p>
          <a:p>
            <a:pPr algn="just">
              <a:buFont typeface="Arial" pitchFamily="34" charset="0"/>
              <a:buChar char="•"/>
            </a:pPr>
            <a:r>
              <a:rPr lang="fr-FR" sz="2400" dirty="0" smtClean="0"/>
              <a:t> Avec l’évolution des réseaux en termes de connexion et de débit de transfert des données, les appareils mobiles devenu plus intelligent en intégrant les capacités des ordinateurs personnels</a:t>
            </a:r>
          </a:p>
        </p:txBody>
      </p:sp>
      <p:sp>
        <p:nvSpPr>
          <p:cNvPr id="12" name="Rectangle 11"/>
          <p:cNvSpPr/>
          <p:nvPr/>
        </p:nvSpPr>
        <p:spPr>
          <a:xfrm>
            <a:off x="0" y="4000504"/>
            <a:ext cx="9144000" cy="830997"/>
          </a:xfrm>
          <a:prstGeom prst="rect">
            <a:avLst/>
          </a:prstGeom>
        </p:spPr>
        <p:txBody>
          <a:bodyPr wrap="square">
            <a:spAutoFit/>
          </a:bodyPr>
          <a:lstStyle/>
          <a:p>
            <a:pPr algn="just"/>
            <a:r>
              <a:rPr lang="fr-FR" sz="2400" dirty="0" smtClean="0"/>
              <a:t>Dans la conférence </a:t>
            </a:r>
            <a:r>
              <a:rPr lang="fr-FR" sz="2400" b="1" dirty="0" err="1" smtClean="0">
                <a:solidFill>
                  <a:srgbClr val="0070C0"/>
                </a:solidFill>
              </a:rPr>
              <a:t>MacWorld</a:t>
            </a:r>
            <a:r>
              <a:rPr lang="fr-FR" sz="2400" dirty="0" smtClean="0"/>
              <a:t> à San Francisco du 9 Janvier 2007, </a:t>
            </a:r>
            <a:r>
              <a:rPr lang="fr-FR" sz="2400" b="1" dirty="0" smtClean="0">
                <a:solidFill>
                  <a:srgbClr val="0070C0"/>
                </a:solidFill>
              </a:rPr>
              <a:t>Steve Jobs </a:t>
            </a:r>
            <a:r>
              <a:rPr lang="fr-FR" sz="2400" dirty="0" smtClean="0"/>
              <a:t>introduit le monde son portable </a:t>
            </a:r>
            <a:r>
              <a:rPr lang="fr-FR" sz="2400" b="1" dirty="0" err="1" smtClean="0"/>
              <a:t>iPhone</a:t>
            </a:r>
            <a:r>
              <a:rPr lang="fr-FR" sz="2400" dirty="0" smtClean="0"/>
              <a:t>.</a:t>
            </a:r>
            <a:endParaRPr lang="fr-F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r>
              <a:rPr lang="fr-FR" sz="3600" b="1" kern="1200" dirty="0" smtClean="0">
                <a:solidFill>
                  <a:srgbClr val="0070C0"/>
                </a:solidFill>
                <a:latin typeface="Times New Roman" pitchFamily="18" charset="0"/>
                <a:cs typeface="Times New Roman" pitchFamily="18" charset="0"/>
              </a:rPr>
              <a:t>L'évolution des appareils</a:t>
            </a:r>
            <a:endParaRPr lang="fr-FR" sz="36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8</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1" y="1500174"/>
            <a:ext cx="9143999" cy="1569660"/>
          </a:xfrm>
          <a:prstGeom prst="rect">
            <a:avLst/>
          </a:prstGeom>
        </p:spPr>
        <p:txBody>
          <a:bodyPr wrap="square">
            <a:spAutoFit/>
          </a:bodyPr>
          <a:lstStyle/>
          <a:p>
            <a:pPr algn="just">
              <a:buFont typeface="Arial" pitchFamily="34" charset="0"/>
              <a:buChar char="•"/>
            </a:pPr>
            <a:r>
              <a:rPr lang="fr-FR" sz="2400" b="1" dirty="0" smtClean="0"/>
              <a:t> </a:t>
            </a:r>
            <a:r>
              <a:rPr lang="fr-FR" sz="2400" b="1" u="sng" dirty="0" smtClean="0">
                <a:solidFill>
                  <a:srgbClr val="C00000"/>
                </a:solidFill>
              </a:rPr>
              <a:t>1 ère génération (1973–1988): </a:t>
            </a:r>
            <a:r>
              <a:rPr lang="fr-FR" sz="2400" dirty="0" smtClean="0"/>
              <a:t>la téléphonie mobile était avec une valise de téléphone « </a:t>
            </a:r>
            <a:r>
              <a:rPr lang="fr-FR" sz="2400" b="1" dirty="0" err="1" smtClean="0">
                <a:solidFill>
                  <a:srgbClr val="C00000"/>
                </a:solidFill>
              </a:rPr>
              <a:t>suitcase</a:t>
            </a:r>
            <a:r>
              <a:rPr lang="fr-FR" sz="2400" b="1" dirty="0" smtClean="0">
                <a:solidFill>
                  <a:srgbClr val="C00000"/>
                </a:solidFill>
              </a:rPr>
              <a:t> phone </a:t>
            </a:r>
            <a:r>
              <a:rPr lang="fr-FR" sz="2400" dirty="0" smtClean="0"/>
              <a:t>». Essentiellement un récepteur filaire connecté à une radio portative (de taille et  poids) d'une batterie de voiture.</a:t>
            </a:r>
            <a:endParaRPr lang="fr-FR" sz="2400" dirty="0"/>
          </a:p>
        </p:txBody>
      </p:sp>
      <p:pic>
        <p:nvPicPr>
          <p:cNvPr id="14" name="Picture 2" descr="http://cdn.overclock.net/2/20/20fba775_images.jpeg"/>
          <p:cNvPicPr>
            <a:picLocks noChangeAspect="1" noChangeArrowheads="1"/>
          </p:cNvPicPr>
          <p:nvPr/>
        </p:nvPicPr>
        <p:blipFill>
          <a:blip r:embed="rId3"/>
          <a:srcRect/>
          <a:stretch>
            <a:fillRect/>
          </a:stretch>
        </p:blipFill>
        <p:spPr bwMode="auto">
          <a:xfrm>
            <a:off x="214282" y="3214686"/>
            <a:ext cx="3782579" cy="2714644"/>
          </a:xfrm>
          <a:prstGeom prst="rect">
            <a:avLst/>
          </a:prstGeom>
          <a:noFill/>
        </p:spPr>
      </p:pic>
      <p:pic>
        <p:nvPicPr>
          <p:cNvPr id="15" name="Picture 3"/>
          <p:cNvPicPr>
            <a:picLocks noChangeAspect="1" noChangeArrowheads="1"/>
          </p:cNvPicPr>
          <p:nvPr/>
        </p:nvPicPr>
        <p:blipFill>
          <a:blip r:embed="rId4"/>
          <a:srcRect/>
          <a:stretch>
            <a:fillRect/>
          </a:stretch>
        </p:blipFill>
        <p:spPr bwMode="auto">
          <a:xfrm>
            <a:off x="4357686" y="2857496"/>
            <a:ext cx="1714512" cy="3340123"/>
          </a:xfrm>
          <a:prstGeom prst="rect">
            <a:avLst/>
          </a:prstGeom>
          <a:noFill/>
          <a:ln w="9525">
            <a:noFill/>
            <a:miter lim="800000"/>
            <a:headEnd/>
            <a:tailEnd/>
          </a:ln>
          <a:effectLst/>
        </p:spPr>
      </p:pic>
      <p:sp>
        <p:nvSpPr>
          <p:cNvPr id="16" name="Rectangle 15"/>
          <p:cNvSpPr/>
          <p:nvPr/>
        </p:nvSpPr>
        <p:spPr>
          <a:xfrm>
            <a:off x="6072166" y="3857628"/>
            <a:ext cx="3071834" cy="1477328"/>
          </a:xfrm>
          <a:prstGeom prst="rect">
            <a:avLst/>
          </a:prstGeom>
        </p:spPr>
        <p:txBody>
          <a:bodyPr wrap="square">
            <a:spAutoFit/>
          </a:bodyPr>
          <a:lstStyle/>
          <a:p>
            <a:r>
              <a:rPr lang="fr-FR" dirty="0" smtClean="0"/>
              <a:t>Le Motorola </a:t>
            </a:r>
            <a:r>
              <a:rPr lang="fr-FR" dirty="0" err="1" smtClean="0"/>
              <a:t>DynaTAC</a:t>
            </a:r>
            <a:r>
              <a:rPr lang="fr-FR" dirty="0" smtClean="0"/>
              <a:t> 8000X est le premier dans le commerce</a:t>
            </a:r>
          </a:p>
          <a:p>
            <a:r>
              <a:rPr lang="fr-FR" dirty="0" smtClean="0"/>
              <a:t>disponibles téléphone cellulaire.</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54065" y="-24"/>
            <a:ext cx="7889901" cy="1143000"/>
          </a:xfrm>
        </p:spPr>
        <p:txBody>
          <a:bodyPr/>
          <a:lstStyle/>
          <a:p>
            <a:r>
              <a:rPr lang="fr-FR" sz="3600" b="1" kern="1200" dirty="0" smtClean="0">
                <a:solidFill>
                  <a:srgbClr val="0070C0"/>
                </a:solidFill>
                <a:latin typeface="Times New Roman" pitchFamily="18" charset="0"/>
                <a:cs typeface="Times New Roman" pitchFamily="18" charset="0"/>
              </a:rPr>
              <a:t>L'évolution des appareils</a:t>
            </a:r>
            <a:endParaRPr lang="fr-FR" sz="3600" b="1" kern="1200" dirty="0">
              <a:solidFill>
                <a:srgbClr val="0070C0"/>
              </a:solidFill>
              <a:latin typeface="Times New Roman" pitchFamily="18" charset="0"/>
              <a:cs typeface="Times New Roman" pitchFamily="18" charset="0"/>
            </a:endParaRPr>
          </a:p>
        </p:txBody>
      </p:sp>
      <p:sp>
        <p:nvSpPr>
          <p:cNvPr id="4" name="Espace réservé de la date 3"/>
          <p:cNvSpPr>
            <a:spLocks noGrp="1"/>
          </p:cNvSpPr>
          <p:nvPr>
            <p:ph type="dt" sz="half" idx="10"/>
          </p:nvPr>
        </p:nvSpPr>
        <p:spPr>
          <a:xfrm>
            <a:off x="457200" y="6357958"/>
            <a:ext cx="2133600" cy="476250"/>
          </a:xfrm>
        </p:spPr>
        <p:txBody>
          <a:bodyPr/>
          <a:lstStyle/>
          <a:p>
            <a:fld id="{2FDC35D6-41DC-47B4-9AB7-6AF535910BDF}" type="datetime1">
              <a:rPr lang="fr-FR" b="1" smtClean="0"/>
              <a:pPr/>
              <a:t>12/02/2018</a:t>
            </a:fld>
            <a:endParaRPr lang="es-ES" b="1"/>
          </a:p>
        </p:txBody>
      </p:sp>
      <p:sp>
        <p:nvSpPr>
          <p:cNvPr id="5" name="Espace réservé du numéro de diapositive 4"/>
          <p:cNvSpPr>
            <a:spLocks noGrp="1"/>
          </p:cNvSpPr>
          <p:nvPr>
            <p:ph type="sldNum" sz="quarter" idx="12"/>
          </p:nvPr>
        </p:nvSpPr>
        <p:spPr>
          <a:xfrm>
            <a:off x="6553200" y="6357958"/>
            <a:ext cx="2133600" cy="476250"/>
          </a:xfrm>
        </p:spPr>
        <p:txBody>
          <a:bodyPr/>
          <a:lstStyle/>
          <a:p>
            <a:fld id="{BF90C330-3610-4159-B9B7-96C84F3E2B29}" type="slidenum">
              <a:rPr lang="es-ES" b="1" smtClean="0"/>
              <a:pPr/>
              <a:t>9</a:t>
            </a:fld>
            <a:endParaRPr lang="es-ES" b="1" dirty="0"/>
          </a:p>
        </p:txBody>
      </p:sp>
      <p:sp>
        <p:nvSpPr>
          <p:cNvPr id="6" name="Espace réservé du pied de page 5"/>
          <p:cNvSpPr>
            <a:spLocks noGrp="1"/>
          </p:cNvSpPr>
          <p:nvPr>
            <p:ph type="ftr" sz="quarter" idx="11"/>
          </p:nvPr>
        </p:nvSpPr>
        <p:spPr>
          <a:xfrm>
            <a:off x="3124200" y="6357958"/>
            <a:ext cx="2895600" cy="476250"/>
          </a:xfrm>
        </p:spPr>
        <p:txBody>
          <a:bodyPr/>
          <a:lstStyle/>
          <a:p>
            <a:r>
              <a:rPr lang="es-ES" b="1" smtClean="0"/>
              <a:t>Applications Mobiles</a:t>
            </a:r>
            <a:endParaRPr lang="es-ES" b="1"/>
          </a:p>
        </p:txBody>
      </p:sp>
      <p:cxnSp>
        <p:nvCxnSpPr>
          <p:cNvPr id="8" name="Connecteur droit 7"/>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11" name="Image 10"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1" y="1142984"/>
            <a:ext cx="9143999" cy="3600986"/>
          </a:xfrm>
          <a:prstGeom prst="rect">
            <a:avLst/>
          </a:prstGeom>
        </p:spPr>
        <p:txBody>
          <a:bodyPr wrap="square">
            <a:spAutoFit/>
          </a:bodyPr>
          <a:lstStyle/>
          <a:p>
            <a:pPr algn="just">
              <a:buFont typeface="Arial" pitchFamily="34" charset="0"/>
              <a:buChar char="•"/>
            </a:pPr>
            <a:r>
              <a:rPr lang="fr-FR" sz="2400" b="1" u="sng" dirty="0" smtClean="0"/>
              <a:t> </a:t>
            </a:r>
            <a:r>
              <a:rPr lang="fr-FR" sz="2400" b="1" u="sng" dirty="0" smtClean="0">
                <a:solidFill>
                  <a:srgbClr val="C00000"/>
                </a:solidFill>
              </a:rPr>
              <a:t>2 ème génération (1988–1998): </a:t>
            </a:r>
          </a:p>
          <a:p>
            <a:pPr algn="just">
              <a:buFont typeface="Arial" pitchFamily="34" charset="0"/>
              <a:buChar char="•"/>
            </a:pPr>
            <a:r>
              <a:rPr lang="fr-FR" sz="2400" b="1" dirty="0" smtClean="0">
                <a:solidFill>
                  <a:srgbClr val="C00000"/>
                </a:solidFill>
              </a:rPr>
              <a:t>  </a:t>
            </a:r>
            <a:r>
              <a:rPr lang="fr-FR" sz="2400" dirty="0" smtClean="0"/>
              <a:t>Cette époque implique </a:t>
            </a:r>
            <a:r>
              <a:rPr lang="fr-FR" sz="2400" dirty="0" smtClean="0">
                <a:solidFill>
                  <a:srgbClr val="0070C0"/>
                </a:solidFill>
              </a:rPr>
              <a:t>la portabilité </a:t>
            </a:r>
            <a:r>
              <a:rPr lang="fr-FR" sz="2400" dirty="0" smtClean="0"/>
              <a:t>et </a:t>
            </a:r>
            <a:r>
              <a:rPr lang="fr-FR" sz="2400" dirty="0" smtClean="0">
                <a:solidFill>
                  <a:srgbClr val="0070C0"/>
                </a:solidFill>
              </a:rPr>
              <a:t>la miniaturisation </a:t>
            </a:r>
            <a:r>
              <a:rPr lang="fr-FR" sz="2400" dirty="0" smtClean="0"/>
              <a:t>des téléphones mobiles (rend assez petit pour tenir dans votre poche) </a:t>
            </a:r>
          </a:p>
          <a:p>
            <a:pPr algn="just"/>
            <a:endParaRPr lang="fr-FR" sz="1600" dirty="0" smtClean="0"/>
          </a:p>
          <a:p>
            <a:pPr algn="just">
              <a:buFont typeface="Arial" pitchFamily="34" charset="0"/>
              <a:buChar char="•"/>
            </a:pPr>
            <a:r>
              <a:rPr lang="fr-FR" sz="2400" dirty="0" smtClean="0"/>
              <a:t>  ainsi que le réseau </a:t>
            </a:r>
            <a:r>
              <a:rPr lang="fr-FR" sz="2400" dirty="0" err="1" smtClean="0"/>
              <a:t>évoulé</a:t>
            </a:r>
            <a:r>
              <a:rPr lang="fr-FR" sz="2400" dirty="0" smtClean="0"/>
              <a:t> vers la deuxième génération </a:t>
            </a:r>
            <a:r>
              <a:rPr lang="fr-FR" sz="2400" dirty="0" smtClean="0">
                <a:solidFill>
                  <a:srgbClr val="0070C0"/>
                </a:solidFill>
              </a:rPr>
              <a:t>(2G) GSM (Global System for Mobile communications</a:t>
            </a:r>
            <a:r>
              <a:rPr lang="fr-FR" sz="2400" dirty="0" smtClean="0"/>
              <a:t>), à partir de la Finlande  en 1991. </a:t>
            </a:r>
          </a:p>
          <a:p>
            <a:pPr algn="just"/>
            <a:endParaRPr lang="fr-FR" sz="1400" dirty="0" smtClean="0"/>
          </a:p>
          <a:p>
            <a:pPr algn="just">
              <a:buFont typeface="Arial" pitchFamily="34" charset="0"/>
              <a:buChar char="•"/>
            </a:pPr>
            <a:r>
              <a:rPr lang="fr-FR" sz="2400" dirty="0" smtClean="0"/>
              <a:t> L’accroitre de la densité de sites cellulaires</a:t>
            </a:r>
          </a:p>
          <a:p>
            <a:pPr algn="just"/>
            <a:r>
              <a:rPr lang="fr-FR" sz="2400" dirty="0" smtClean="0"/>
              <a:t> et le service SMS (Short Message Service) inclut.</a:t>
            </a:r>
            <a:endParaRPr lang="fr-FR" sz="2400" dirty="0"/>
          </a:p>
        </p:txBody>
      </p:sp>
      <p:pic>
        <p:nvPicPr>
          <p:cNvPr id="17" name="Picture 2"/>
          <p:cNvPicPr>
            <a:picLocks noChangeAspect="1" noChangeArrowheads="1"/>
          </p:cNvPicPr>
          <p:nvPr/>
        </p:nvPicPr>
        <p:blipFill>
          <a:blip r:embed="rId3"/>
          <a:srcRect/>
          <a:stretch>
            <a:fillRect/>
          </a:stretch>
        </p:blipFill>
        <p:spPr bwMode="auto">
          <a:xfrm>
            <a:off x="7972633" y="3282115"/>
            <a:ext cx="633272" cy="1336908"/>
          </a:xfrm>
          <a:prstGeom prst="rect">
            <a:avLst/>
          </a:prstGeom>
          <a:noFill/>
          <a:ln w="9525">
            <a:noFill/>
            <a:miter lim="800000"/>
            <a:headEnd/>
            <a:tailEnd/>
          </a:ln>
          <a:effectLst/>
        </p:spPr>
      </p:pic>
      <p:pic>
        <p:nvPicPr>
          <p:cNvPr id="1026" name="Picture 2" descr="Résultat de recherche d'images pour &quot;sites cellulaire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55" y="4671898"/>
            <a:ext cx="2754889" cy="19241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ssocié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665139"/>
            <a:ext cx="5920680" cy="1771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6292</TotalTime>
  <Words>3243</Words>
  <Application>Microsoft Office PowerPoint</Application>
  <PresentationFormat>Affichage à l'écran (4:3)</PresentationFormat>
  <Paragraphs>556</Paragraphs>
  <Slides>63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63</vt:i4>
      </vt:variant>
    </vt:vector>
  </HeadingPairs>
  <TitlesOfParts>
    <vt:vector size="72" baseType="lpstr">
      <vt:lpstr>Arial</vt:lpstr>
      <vt:lpstr>Arial</vt:lpstr>
      <vt:lpstr>Arial Black</vt:lpstr>
      <vt:lpstr>Calibri</vt:lpstr>
      <vt:lpstr>inherit</vt:lpstr>
      <vt:lpstr>Segoe UI</vt:lpstr>
      <vt:lpstr>Times New Roman</vt:lpstr>
      <vt:lpstr>Wingdings</vt:lpstr>
      <vt:lpstr>Pixel</vt:lpstr>
      <vt:lpstr>Infrastructure Mobile </vt:lpstr>
      <vt:lpstr>Introduction</vt:lpstr>
      <vt:lpstr>Dispositif de communication vocale</vt:lpstr>
      <vt:lpstr>Dispositif de communication vocale</vt:lpstr>
      <vt:lpstr>outils de la vie quotidienne</vt:lpstr>
      <vt:lpstr>outils de la vie quotidienne</vt:lpstr>
      <vt:lpstr>L'évolution des appareils</vt:lpstr>
      <vt:lpstr>L'évolution des appareils</vt:lpstr>
      <vt:lpstr>L'évolution des appareils</vt:lpstr>
      <vt:lpstr>L'évolution des appareils</vt:lpstr>
      <vt:lpstr>L'évolution des appareils</vt:lpstr>
      <vt:lpstr>Types d'appareils mobiles</vt:lpstr>
      <vt:lpstr>La radiomessagerie/RIM (Research In Motion Limited)</vt:lpstr>
      <vt:lpstr> Téléphones cellulaires</vt:lpstr>
      <vt:lpstr> Téléphones cellulaires</vt:lpstr>
      <vt:lpstr>L'agenda électronique personnel (ou PDA)</vt:lpstr>
      <vt:lpstr>L'agenda électronique personnel (ou PDA)</vt:lpstr>
      <vt:lpstr>L'agenda électronique personnel (ou PDA)</vt:lpstr>
      <vt:lpstr>Tablette PC</vt:lpstr>
      <vt:lpstr>Tablette PC</vt:lpstr>
      <vt:lpstr>Appareils hybrides</vt:lpstr>
      <vt:lpstr>Appareils hybrides</vt:lpstr>
      <vt:lpstr>Capacités et Considérations de coût </vt:lpstr>
      <vt:lpstr>Capacité et Considérations de coût </vt:lpstr>
      <vt:lpstr>Description (spécification) matérielle</vt:lpstr>
      <vt:lpstr>Description (spécification) matérielle</vt:lpstr>
      <vt:lpstr>Description (spécification) matérielle</vt:lpstr>
      <vt:lpstr>Description (spécification) matérielle</vt:lpstr>
      <vt:lpstr>Description (spécification) matérielle</vt:lpstr>
      <vt:lpstr>Description (spécification) matérielle</vt:lpstr>
      <vt:lpstr>Description (spécification) matérielle</vt:lpstr>
      <vt:lpstr>Description (spécification) matérielle</vt:lpstr>
      <vt:lpstr>Description (spécification) matérielle</vt:lpstr>
      <vt:lpstr>Description (spécification) matérielle</vt:lpstr>
      <vt:lpstr>Description (spécification) matérielle</vt:lpstr>
      <vt:lpstr>Description (spécification) matérielle</vt:lpstr>
      <vt:lpstr>Méthodes de connexion</vt:lpstr>
      <vt:lpstr>Méthodes de connexion</vt:lpstr>
      <vt:lpstr>Méthodes de connexion</vt:lpstr>
      <vt:lpstr>Méthodes de connexion</vt:lpstr>
      <vt:lpstr>Méthodes de connexion</vt:lpstr>
      <vt:lpstr>Méthodes de connexion</vt:lpstr>
      <vt:lpstr>Méthodes de connexion</vt:lpstr>
      <vt:lpstr>Méthodes de connexion</vt:lpstr>
      <vt:lpstr>Méthodes de connexion</vt:lpstr>
      <vt:lpstr>Méthodes de connexion</vt:lpstr>
      <vt:lpstr>Méthodes de connexion</vt:lpstr>
      <vt:lpstr>Méthodes de connexion</vt:lpstr>
      <vt:lpstr>Méthodes de connexion</vt:lpstr>
      <vt:lpstr>Méthodes de connexion</vt:lpstr>
      <vt:lpstr>Méthodes de connexion</vt:lpstr>
      <vt:lpstr>Méthodes de connexion</vt:lpstr>
      <vt:lpstr>Méthodes de connexion</vt:lpstr>
      <vt:lpstr>Accès mobile à Internet</vt:lpstr>
      <vt:lpstr>Accès mobile à Internet</vt:lpstr>
      <vt:lpstr>Accès mobile à Internet</vt:lpstr>
      <vt:lpstr>Accès mobile à Internet</vt:lpstr>
      <vt:lpstr>Accès mobile à Internet</vt:lpstr>
      <vt:lpstr>Identification d’un appareil mobile</vt:lpstr>
      <vt:lpstr>Identification d’un appareil mobile</vt:lpstr>
      <vt:lpstr>Identification d’un appareil mobile</vt:lpstr>
      <vt:lpstr>Identification d’un appareil mobile</vt:lpstr>
      <vt:lpstr>Identification d’un appareil mobile</vt:lpstr>
    </vt:vector>
  </TitlesOfParts>
  <Company>viky 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SPANNING-TREE</dc:title>
  <dc:creator>viky</dc:creator>
  <cp:lastModifiedBy>sam</cp:lastModifiedBy>
  <cp:revision>718</cp:revision>
  <dcterms:created xsi:type="dcterms:W3CDTF">2007-11-14T18:28:34Z</dcterms:created>
  <dcterms:modified xsi:type="dcterms:W3CDTF">2018-02-12T15:34:00Z</dcterms:modified>
</cp:coreProperties>
</file>