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01" r:id="rId3"/>
    <p:sldId id="302" r:id="rId4"/>
    <p:sldId id="311" r:id="rId5"/>
    <p:sldId id="312" r:id="rId6"/>
    <p:sldId id="314" r:id="rId7"/>
    <p:sldId id="313" r:id="rId8"/>
    <p:sldId id="315" r:id="rId9"/>
    <p:sldId id="316" r:id="rId10"/>
    <p:sldId id="317" r:id="rId11"/>
    <p:sldId id="303" r:id="rId12"/>
    <p:sldId id="305" r:id="rId13"/>
    <p:sldId id="304" r:id="rId14"/>
    <p:sldId id="306" r:id="rId15"/>
    <p:sldId id="307" r:id="rId16"/>
    <p:sldId id="308" r:id="rId17"/>
    <p:sldId id="319" r:id="rId18"/>
    <p:sldId id="309"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4660"/>
  </p:normalViewPr>
  <p:slideViewPr>
    <p:cSldViewPr>
      <p:cViewPr varScale="1">
        <p:scale>
          <a:sx n="85" d="100"/>
          <a:sy n="85" d="100"/>
        </p:scale>
        <p:origin x="16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legifrance.gouv.fr/affichTexte.do?cidTexte=JORFTEXT00000063834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89E96D-1CCA-E635-7459-93A91532B718}"/>
              </a:ext>
            </a:extLst>
          </p:cNvPr>
          <p:cNvSpPr>
            <a:spLocks noGrp="1"/>
          </p:cNvSpPr>
          <p:nvPr>
            <p:ph idx="1"/>
          </p:nvPr>
        </p:nvSpPr>
        <p:spPr>
          <a:xfrm>
            <a:off x="323528" y="1052736"/>
            <a:ext cx="8229600" cy="4525963"/>
          </a:xfrm>
        </p:spPr>
        <p:txBody>
          <a:bodyPr>
            <a:normAutofit/>
          </a:bodyPr>
          <a:lstStyle/>
          <a:p>
            <a:pPr marL="0" indent="0" algn="just">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Université Echahid Hamma Lakhdar d'El Oued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Faculté des sciences de la nature et de la vie Département de biologie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Dr. MEKHADMI Nour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Elhouda</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Travaux Pratiques en </a:t>
            </a:r>
            <a:r>
              <a:rPr lang="fr-FR" sz="2400" b="1" dirty="0">
                <a:latin typeface="Times New Roman" panose="02020603050405020304" pitchFamily="18" charset="0"/>
                <a:cs typeface="Times New Roman" panose="02020603050405020304" pitchFamily="18" charset="0"/>
              </a:rPr>
              <a:t>Compléments alimentaires et aliments fonctionnels à base d’ingrédients naturels </a:t>
            </a:r>
          </a:p>
          <a:p>
            <a:pPr marL="0" indent="0" algn="ctr">
              <a:lnSpc>
                <a:spcPct val="115000"/>
              </a:lnSpc>
              <a:spcAft>
                <a:spcPts val="1000"/>
              </a:spcAft>
              <a:buNone/>
            </a:pPr>
            <a:r>
              <a:rPr lang="fr-FR" sz="2400" b="1" dirty="0">
                <a:latin typeface="Times New Roman" panose="02020603050405020304" pitchFamily="18" charset="0"/>
                <a:cs typeface="Times New Roman" panose="02020603050405020304" pitchFamily="18" charset="0"/>
              </a:rPr>
              <a:t>2émé année Master : Biodiversité et physiologie végétale</a:t>
            </a:r>
          </a:p>
        </p:txBody>
      </p:sp>
    </p:spTree>
    <p:extLst>
      <p:ext uri="{BB962C8B-B14F-4D97-AF65-F5344CB8AC3E}">
        <p14:creationId xmlns:p14="http://schemas.microsoft.com/office/powerpoint/2010/main" val="79044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857232"/>
            <a:ext cx="8229600" cy="5126055"/>
          </a:xfrm>
        </p:spPr>
        <p:txBody>
          <a:bodyPr>
            <a:normAutofit/>
          </a:bodyPr>
          <a:lstStyle/>
          <a:p>
            <a:pPr algn="ctr">
              <a:buNone/>
            </a:pPr>
            <a:endParaRPr lang="fr-FR" sz="4000" b="1" i="1" dirty="0">
              <a:solidFill>
                <a:srgbClr val="FF0000"/>
              </a:solidFill>
              <a:latin typeface="Times New Roman" pitchFamily="18" charset="0"/>
              <a:cs typeface="Times New Roman" pitchFamily="18" charset="0"/>
            </a:endParaRPr>
          </a:p>
          <a:p>
            <a:pPr algn="ctr">
              <a:buNone/>
            </a:pPr>
            <a:endParaRPr lang="fr-FR" sz="4000" b="1" i="1" dirty="0">
              <a:solidFill>
                <a:srgbClr val="FF0000"/>
              </a:solidFill>
              <a:latin typeface="Times New Roman" pitchFamily="18" charset="0"/>
              <a:cs typeface="Times New Roman" pitchFamily="18" charset="0"/>
            </a:endParaRPr>
          </a:p>
          <a:p>
            <a:pPr algn="ctr">
              <a:buNone/>
            </a:pPr>
            <a:r>
              <a:rPr lang="fr-FR" sz="4000" b="1" i="1" dirty="0">
                <a:solidFill>
                  <a:srgbClr val="FF0000"/>
                </a:solidFill>
                <a:latin typeface="Times New Roman" pitchFamily="18" charset="0"/>
                <a:cs typeface="Times New Roman" pitchFamily="18" charset="0"/>
              </a:rPr>
              <a:t>les plantes autorisées en Compléments Alimentaires</a:t>
            </a:r>
            <a:endParaRPr lang="fr-FR" sz="4000" b="1" dirty="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92500"/>
          </a:bodyPr>
          <a:lstStyle/>
          <a:p>
            <a:pPr>
              <a:buNone/>
            </a:pPr>
            <a:r>
              <a:rPr lang="fr-FR" dirty="0">
                <a:latin typeface="Times New Roman" pitchFamily="18" charset="0"/>
                <a:cs typeface="Times New Roman" pitchFamily="18" charset="0"/>
              </a:rPr>
              <a:t> Les plantes et préparations de plantes sont parmi les ingrédients les plus représentés dans les compléments alimentaires (tout particulièrement les plantes à usage traditionnel en vue d’une bénéfice sur la santé). </a:t>
            </a:r>
          </a:p>
          <a:p>
            <a:pPr>
              <a:buNone/>
            </a:pPr>
            <a:r>
              <a:rPr lang="fr-FR" dirty="0">
                <a:latin typeface="Times New Roman" pitchFamily="18" charset="0"/>
                <a:cs typeface="Times New Roman" pitchFamily="18" charset="0"/>
              </a:rPr>
              <a:t>Il s’agit, toujours d’après le </a:t>
            </a:r>
            <a:r>
              <a:rPr lang="fr-FR" dirty="0">
                <a:latin typeface="Times New Roman" pitchFamily="18" charset="0"/>
                <a:cs typeface="Times New Roman" pitchFamily="18" charset="0"/>
                <a:hlinkClick r:id="rId2"/>
              </a:rPr>
              <a:t>décret n°2006-352</a:t>
            </a:r>
            <a:r>
              <a:rPr lang="fr-FR" dirty="0">
                <a:latin typeface="Times New Roman" pitchFamily="18" charset="0"/>
                <a:cs typeface="Times New Roman" pitchFamily="18" charset="0"/>
              </a:rPr>
              <a:t>, des ingrédients composés de végétaux ou isolés à partir de ceux-ci. Sont exclues de ce cadre les plantes ou préparations de plantes possédant des propriétés pharmacologiques et destinées à un usage exclusivement thérapeutique.</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fontScale="92500"/>
          </a:bodyPr>
          <a:lstStyle/>
          <a:p>
            <a:pPr>
              <a:buNone/>
            </a:pPr>
            <a:r>
              <a:rPr lang="fr-FR" b="1" dirty="0">
                <a:latin typeface="Times New Roman" pitchFamily="18" charset="0"/>
                <a:cs typeface="Times New Roman" pitchFamily="18" charset="0"/>
              </a:rPr>
              <a:t>Les plantes autorisées dans la composition des compléments alimentaires :</a:t>
            </a:r>
          </a:p>
          <a:p>
            <a:pPr algn="just">
              <a:buNone/>
            </a:pPr>
            <a:r>
              <a:rPr lang="fr-FR" dirty="0">
                <a:latin typeface="Times New Roman" pitchFamily="18" charset="0"/>
                <a:cs typeface="Times New Roman" pitchFamily="18" charset="0"/>
              </a:rPr>
              <a:t>L’annexe I de l’arrêté reprend une première liste de 540 plantes répertoriées appartiennent à 129 familles différentes. Pour lesquelles des demandes sont intervenues. </a:t>
            </a:r>
          </a:p>
          <a:p>
            <a:pPr algn="just">
              <a:buNone/>
            </a:pPr>
            <a:r>
              <a:rPr lang="fr-FR" dirty="0">
                <a:latin typeface="Times New Roman" pitchFamily="18" charset="0"/>
                <a:cs typeface="Times New Roman" pitchFamily="18" charset="0"/>
              </a:rPr>
              <a:t>Ces plantes sont répertoriées par leur nom scientifique (en latin). Le nom vernaculaire (en français) est également indiqué pour en faciliter la lecture mais seul le nom scientifique est pertinent pour identifier une plante.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472518" cy="5626121"/>
          </a:xfrm>
        </p:spPr>
        <p:txBody>
          <a:bodyPr/>
          <a:lstStyle/>
          <a:p>
            <a:pPr>
              <a:buNone/>
            </a:pPr>
            <a:r>
              <a:rPr lang="fr-FR" b="1" dirty="0">
                <a:latin typeface="Times New Roman" pitchFamily="18" charset="0"/>
                <a:cs typeface="Times New Roman" pitchFamily="18" charset="0"/>
              </a:rPr>
              <a:t>3 – exemples des familles de la plante qui intérieur dans Complément Alimentaire  :</a:t>
            </a:r>
          </a:p>
          <a:p>
            <a:pPr>
              <a:buNone/>
            </a:pPr>
            <a:r>
              <a:rPr lang="fr-FR" b="1" dirty="0">
                <a:latin typeface="Times New Roman" pitchFamily="18" charset="0"/>
                <a:cs typeface="Times New Roman" pitchFamily="18" charset="0"/>
              </a:rPr>
              <a:t>3 – 1 - la famille des lamiacées </a:t>
            </a:r>
            <a:r>
              <a:rPr lang="fr-FR" b="1" dirty="0"/>
              <a:t>:</a:t>
            </a:r>
          </a:p>
          <a:p>
            <a:pPr algn="just">
              <a:buNone/>
            </a:pPr>
            <a:r>
              <a:rPr lang="fr-FR" dirty="0">
                <a:latin typeface="Times New Roman" pitchFamily="18" charset="0"/>
                <a:cs typeface="Times New Roman" pitchFamily="18" charset="0"/>
              </a:rPr>
              <a:t>La famille des lamiacées regroupent pour la plus part des plantes herbacées associées avec quelques arbustes, arbres et lianes. La spécificité commune de cette famille de lamiacées et qu’elles contiennent des huiles essentielles et la partie carré de la tige ainsi que ces feuilles opposées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14282" y="139729"/>
          <a:ext cx="8686868" cy="6545283"/>
        </p:xfrm>
        <a:graphic>
          <a:graphicData uri="http://schemas.openxmlformats.org/drawingml/2006/table">
            <a:tbl>
              <a:tblPr firstRow="1" bandRow="1">
                <a:tableStyleId>{5C22544A-7EE6-4342-B048-85BDC9FD1C3A}</a:tableStyleId>
              </a:tblPr>
              <a:tblGrid>
                <a:gridCol w="2171717">
                  <a:extLst>
                    <a:ext uri="{9D8B030D-6E8A-4147-A177-3AD203B41FA5}">
                      <a16:colId xmlns:a16="http://schemas.microsoft.com/office/drawing/2014/main" val="20000"/>
                    </a:ext>
                  </a:extLst>
                </a:gridCol>
                <a:gridCol w="2171717">
                  <a:extLst>
                    <a:ext uri="{9D8B030D-6E8A-4147-A177-3AD203B41FA5}">
                      <a16:colId xmlns:a16="http://schemas.microsoft.com/office/drawing/2014/main" val="20001"/>
                    </a:ext>
                  </a:extLst>
                </a:gridCol>
                <a:gridCol w="2300300">
                  <a:extLst>
                    <a:ext uri="{9D8B030D-6E8A-4147-A177-3AD203B41FA5}">
                      <a16:colId xmlns:a16="http://schemas.microsoft.com/office/drawing/2014/main" val="20002"/>
                    </a:ext>
                  </a:extLst>
                </a:gridCol>
                <a:gridCol w="2043134">
                  <a:extLst>
                    <a:ext uri="{9D8B030D-6E8A-4147-A177-3AD203B41FA5}">
                      <a16:colId xmlns:a16="http://schemas.microsoft.com/office/drawing/2014/main" val="20003"/>
                    </a:ext>
                  </a:extLst>
                </a:gridCol>
              </a:tblGrid>
              <a:tr h="863586">
                <a:tc>
                  <a:txBody>
                    <a:bodyPr/>
                    <a:lstStyle/>
                    <a:p>
                      <a:pPr algn="l" rtl="0">
                        <a:lnSpc>
                          <a:spcPct val="115000"/>
                        </a:lnSpc>
                        <a:spcAft>
                          <a:spcPts val="0"/>
                        </a:spcAft>
                      </a:pPr>
                      <a:r>
                        <a:rPr lang="fr-FR" sz="1800" b="1" dirty="0">
                          <a:solidFill>
                            <a:srgbClr val="000000"/>
                          </a:solidFill>
                          <a:latin typeface="Times New Roman"/>
                          <a:ea typeface="Calibri"/>
                          <a:cs typeface="Arial"/>
                        </a:rPr>
                        <a:t>No</a:t>
                      </a:r>
                      <a:r>
                        <a:rPr lang="ar-DZ" sz="1800" b="1" dirty="0">
                          <a:solidFill>
                            <a:srgbClr val="000000"/>
                          </a:solidFill>
                          <a:latin typeface="Calibri"/>
                          <a:ea typeface="Calibri"/>
                          <a:cs typeface="Times New Roman"/>
                        </a:rPr>
                        <a:t>m</a:t>
                      </a:r>
                      <a:r>
                        <a:rPr lang="fr-FR" sz="1800" b="1" dirty="0">
                          <a:solidFill>
                            <a:srgbClr val="000000"/>
                          </a:solidFill>
                          <a:latin typeface="Times New Roman"/>
                          <a:ea typeface="Calibri"/>
                          <a:cs typeface="Arial"/>
                        </a:rPr>
                        <a:t> scientifique</a:t>
                      </a:r>
                      <a:endParaRPr lang="fr-FR" sz="1800" b="1" dirty="0">
                        <a:latin typeface="Calibri"/>
                        <a:ea typeface="Calibri"/>
                        <a:cs typeface="Arial"/>
                      </a:endParaRPr>
                    </a:p>
                  </a:txBody>
                  <a:tcPr marL="68580" marR="68580" marT="0" marB="0" anchor="ctr"/>
                </a:tc>
                <a:tc>
                  <a:txBody>
                    <a:bodyPr/>
                    <a:lstStyle/>
                    <a:p>
                      <a:pPr algn="l" rtl="0">
                        <a:lnSpc>
                          <a:spcPct val="115000"/>
                        </a:lnSpc>
                        <a:spcAft>
                          <a:spcPts val="0"/>
                        </a:spcAft>
                      </a:pPr>
                      <a:r>
                        <a:rPr lang="en-US" sz="1800" b="1">
                          <a:latin typeface="Times New Roman"/>
                          <a:ea typeface="Calibri"/>
                          <a:cs typeface="Arial"/>
                        </a:rPr>
                        <a:t>parties utilis</a:t>
                      </a:r>
                      <a:r>
                        <a:rPr lang="ar-DZ" sz="1800" b="1">
                          <a:latin typeface="Calibri"/>
                          <a:ea typeface="Calibri"/>
                          <a:cs typeface="Times New Roman"/>
                        </a:rPr>
                        <a:t>ées</a:t>
                      </a:r>
                      <a:endParaRPr lang="fr-FR" sz="1800" b="1">
                        <a:latin typeface="Calibri"/>
                        <a:ea typeface="Calibri"/>
                        <a:cs typeface="Arial"/>
                      </a:endParaRPr>
                    </a:p>
                  </a:txBody>
                  <a:tcPr marL="68580" marR="68580" marT="0" marB="0" anchor="ctr"/>
                </a:tc>
                <a:tc>
                  <a:txBody>
                    <a:bodyPr/>
                    <a:lstStyle/>
                    <a:p>
                      <a:pPr algn="l" rtl="0">
                        <a:lnSpc>
                          <a:spcPct val="115000"/>
                        </a:lnSpc>
                        <a:spcAft>
                          <a:spcPts val="0"/>
                        </a:spcAft>
                      </a:pPr>
                      <a:r>
                        <a:rPr lang="fr-FR" sz="1800" b="1">
                          <a:latin typeface="Times New Roman"/>
                          <a:ea typeface="Calibri"/>
                          <a:cs typeface="Arial"/>
                        </a:rPr>
                        <a:t>Substances à sueveiller</a:t>
                      </a:r>
                      <a:endParaRPr lang="fr-FR" sz="1800" b="1">
                        <a:latin typeface="Calibri"/>
                        <a:ea typeface="Calibri"/>
                        <a:cs typeface="Arial"/>
                      </a:endParaRPr>
                    </a:p>
                  </a:txBody>
                  <a:tcPr marL="68580" marR="68580" marT="0" marB="0" anchor="ctr"/>
                </a:tc>
                <a:tc>
                  <a:txBody>
                    <a:bodyPr/>
                    <a:lstStyle/>
                    <a:p>
                      <a:pPr algn="ctr" rtl="0">
                        <a:lnSpc>
                          <a:spcPct val="115000"/>
                        </a:lnSpc>
                        <a:spcAft>
                          <a:spcPts val="0"/>
                        </a:spcAft>
                      </a:pPr>
                      <a:r>
                        <a:rPr lang="fr-FR" sz="1800" b="1">
                          <a:latin typeface="Times New Roman"/>
                          <a:ea typeface="Calibri"/>
                          <a:cs typeface="Arial"/>
                        </a:rPr>
                        <a:t>Restrictions</a:t>
                      </a:r>
                      <a:endParaRPr lang="fr-FR" sz="1800" b="1">
                        <a:latin typeface="Calibri"/>
                        <a:ea typeface="Calibri"/>
                        <a:cs typeface="Arial"/>
                      </a:endParaRPr>
                    </a:p>
                  </a:txBody>
                  <a:tcPr marL="68580" marR="68580" marT="0" marB="0" anchor="ctr"/>
                </a:tc>
                <a:extLst>
                  <a:ext uri="{0D108BD9-81ED-4DB2-BD59-A6C34878D82A}">
                    <a16:rowId xmlns:a16="http://schemas.microsoft.com/office/drawing/2014/main" val="10000"/>
                  </a:ext>
                </a:extLst>
              </a:tr>
              <a:tr h="747103">
                <a:tc>
                  <a:txBody>
                    <a:bodyPr/>
                    <a:lstStyle/>
                    <a:p>
                      <a:pPr algn="l" rtl="0">
                        <a:lnSpc>
                          <a:spcPct val="115000"/>
                        </a:lnSpc>
                        <a:spcAft>
                          <a:spcPts val="0"/>
                        </a:spcAft>
                      </a:pPr>
                      <a:r>
                        <a:rPr lang="en-US" sz="1800" b="1" dirty="0">
                          <a:solidFill>
                            <a:srgbClr val="000000"/>
                          </a:solidFill>
                          <a:latin typeface="Times New Roman"/>
                          <a:ea typeface="Calibri"/>
                          <a:cs typeface="Arial"/>
                        </a:rPr>
                        <a:t>Thymus </a:t>
                      </a:r>
                      <a:r>
                        <a:rPr lang="en-US" sz="1800" b="1" dirty="0" err="1">
                          <a:solidFill>
                            <a:srgbClr val="000000"/>
                          </a:solidFill>
                          <a:latin typeface="Times New Roman"/>
                          <a:ea typeface="Calibri"/>
                          <a:cs typeface="Arial"/>
                        </a:rPr>
                        <a:t>vulgaris</a:t>
                      </a:r>
                      <a:r>
                        <a:rPr lang="en-US" sz="1800" b="1" dirty="0">
                          <a:solidFill>
                            <a:srgbClr val="000000"/>
                          </a:solidFill>
                          <a:latin typeface="Times New Roman"/>
                          <a:ea typeface="Calibri"/>
                          <a:cs typeface="Arial"/>
                        </a:rPr>
                        <a:t> L.</a:t>
                      </a:r>
                      <a:endParaRPr lang="fr-FR" sz="1800" b="1" dirty="0">
                        <a:latin typeface="Calibri"/>
                        <a:ea typeface="Calibri"/>
                        <a:cs typeface="Arial"/>
                      </a:endParaRPr>
                    </a:p>
                  </a:txBody>
                  <a:tcPr marL="68580" marR="68580" marT="0" marB="0"/>
                </a:tc>
                <a:tc>
                  <a:txBody>
                    <a:bodyPr/>
                    <a:lstStyle/>
                    <a:p>
                      <a:pPr algn="l" rtl="0">
                        <a:lnSpc>
                          <a:spcPct val="115000"/>
                        </a:lnSpc>
                        <a:spcAft>
                          <a:spcPts val="0"/>
                        </a:spcAft>
                      </a:pPr>
                      <a:r>
                        <a:rPr lang="en-US" sz="1800" b="1" dirty="0" err="1">
                          <a:solidFill>
                            <a:srgbClr val="000000"/>
                          </a:solidFill>
                          <a:latin typeface="Times New Roman"/>
                          <a:ea typeface="Calibri"/>
                          <a:cs typeface="Arial"/>
                        </a:rPr>
                        <a:t>feuille</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sommité</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fleurie</a:t>
                      </a:r>
                      <a:endParaRPr lang="fr-FR" sz="1800" b="1" dirty="0">
                        <a:latin typeface="Calibri"/>
                        <a:ea typeface="Calibri"/>
                        <a:cs typeface="Arial"/>
                      </a:endParaRPr>
                    </a:p>
                  </a:txBody>
                  <a:tcPr marL="68580" marR="68580" marT="0" marB="0"/>
                </a:tc>
                <a:tc>
                  <a:txBody>
                    <a:bodyPr/>
                    <a:lstStyle/>
                    <a:p>
                      <a:pPr algn="l" rtl="0">
                        <a:lnSpc>
                          <a:spcPct val="115000"/>
                        </a:lnSpc>
                        <a:spcAft>
                          <a:spcPts val="0"/>
                        </a:spcAft>
                      </a:pPr>
                      <a:r>
                        <a:rPr lang="en-US" sz="1800" b="1" dirty="0" err="1">
                          <a:solidFill>
                            <a:srgbClr val="000000"/>
                          </a:solidFill>
                          <a:latin typeface="Times New Roman"/>
                          <a:ea typeface="Calibri"/>
                          <a:cs typeface="Arial"/>
                        </a:rPr>
                        <a:t>carvacrol</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camphre</a:t>
                      </a:r>
                      <a:r>
                        <a:rPr lang="en-US" sz="1800" b="1" dirty="0">
                          <a:solidFill>
                            <a:srgbClr val="000000"/>
                          </a:solidFill>
                          <a:latin typeface="Times New Roman"/>
                          <a:ea typeface="Calibri"/>
                          <a:cs typeface="Arial"/>
                        </a:rPr>
                        <a:t>, eucalyptol, </a:t>
                      </a:r>
                      <a:r>
                        <a:rPr lang="en-US" sz="1800" b="1" dirty="0" err="1">
                          <a:solidFill>
                            <a:srgbClr val="000000"/>
                          </a:solidFill>
                          <a:latin typeface="Times New Roman"/>
                          <a:ea typeface="Calibri"/>
                          <a:cs typeface="Arial"/>
                        </a:rPr>
                        <a:t>thymol</a:t>
                      </a:r>
                      <a:endParaRPr lang="fr-FR" sz="1800" b="1" dirty="0">
                        <a:latin typeface="Calibri"/>
                        <a:ea typeface="Calibri"/>
                        <a:cs typeface="Arial"/>
                      </a:endParaRPr>
                    </a:p>
                  </a:txBody>
                  <a:tcPr marL="68580" marR="68580" marT="0" marB="0"/>
                </a:tc>
                <a:tc>
                  <a:txBody>
                    <a:bodyPr/>
                    <a:lstStyle/>
                    <a:p>
                      <a:pPr algn="l" rtl="0">
                        <a:lnSpc>
                          <a:spcPct val="115000"/>
                        </a:lnSpc>
                        <a:spcAft>
                          <a:spcPts val="0"/>
                        </a:spcAft>
                      </a:pPr>
                      <a:endParaRPr lang="fr-FR" sz="1800" b="1">
                        <a:latin typeface="Times New Roman"/>
                        <a:ea typeface="Calibri"/>
                        <a:cs typeface="Arial"/>
                      </a:endParaRPr>
                    </a:p>
                  </a:txBody>
                  <a:tcPr marL="68580" marR="68580" marT="0" marB="0"/>
                </a:tc>
                <a:extLst>
                  <a:ext uri="{0D108BD9-81ED-4DB2-BD59-A6C34878D82A}">
                    <a16:rowId xmlns:a16="http://schemas.microsoft.com/office/drawing/2014/main" val="10001"/>
                  </a:ext>
                </a:extLst>
              </a:tr>
              <a:tr h="1177197">
                <a:tc>
                  <a:txBody>
                    <a:bodyPr/>
                    <a:lstStyle/>
                    <a:p>
                      <a:pPr algn="l" rtl="0">
                        <a:lnSpc>
                          <a:spcPct val="115000"/>
                        </a:lnSpc>
                        <a:spcAft>
                          <a:spcPts val="0"/>
                        </a:spcAft>
                      </a:pPr>
                      <a:r>
                        <a:rPr lang="en-US" sz="1800" b="1">
                          <a:solidFill>
                            <a:srgbClr val="000000"/>
                          </a:solidFill>
                          <a:latin typeface="Times New Roman"/>
                          <a:ea typeface="Calibri"/>
                          <a:cs typeface="Arial"/>
                        </a:rPr>
                        <a:t>Satureja montana L.</a:t>
                      </a:r>
                      <a:endParaRPr lang="fr-FR" sz="1800" b="1">
                        <a:latin typeface="Calibri"/>
                        <a:ea typeface="Calibri"/>
                        <a:cs typeface="Arial"/>
                      </a:endParaRPr>
                    </a:p>
                  </a:txBody>
                  <a:tcPr marL="68580" marR="68580" marT="0" marB="0"/>
                </a:tc>
                <a:tc>
                  <a:txBody>
                    <a:bodyPr/>
                    <a:lstStyle/>
                    <a:p>
                      <a:pPr algn="l" rtl="0">
                        <a:lnSpc>
                          <a:spcPct val="115000"/>
                        </a:lnSpc>
                        <a:spcAft>
                          <a:spcPts val="0"/>
                        </a:spcAft>
                      </a:pPr>
                      <a:r>
                        <a:rPr lang="en-US" sz="1800" b="1" dirty="0" err="1">
                          <a:solidFill>
                            <a:srgbClr val="000000"/>
                          </a:solidFill>
                          <a:latin typeface="Times New Roman"/>
                          <a:ea typeface="Calibri"/>
                          <a:cs typeface="Arial"/>
                        </a:rPr>
                        <a:t>feuille</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sommité</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fleurie</a:t>
                      </a:r>
                      <a:endParaRPr lang="fr-FR" sz="1800" b="1" dirty="0">
                        <a:latin typeface="Calibri"/>
                        <a:ea typeface="Calibri"/>
                        <a:cs typeface="Arial"/>
                      </a:endParaRPr>
                    </a:p>
                  </a:txBody>
                  <a:tcPr marL="68580" marR="68580" marT="0" marB="0"/>
                </a:tc>
                <a:tc>
                  <a:txBody>
                    <a:bodyPr/>
                    <a:lstStyle/>
                    <a:p>
                      <a:pPr algn="l" rtl="0">
                        <a:lnSpc>
                          <a:spcPct val="115000"/>
                        </a:lnSpc>
                        <a:spcAft>
                          <a:spcPts val="0"/>
                        </a:spcAft>
                      </a:pPr>
                      <a:r>
                        <a:rPr lang="en-US" sz="1800" b="1" dirty="0" err="1">
                          <a:solidFill>
                            <a:srgbClr val="000000"/>
                          </a:solidFill>
                          <a:latin typeface="Times New Roman"/>
                          <a:ea typeface="Calibri"/>
                          <a:cs typeface="Arial"/>
                        </a:rPr>
                        <a:t>méthyleugénol</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carvacrol</a:t>
                      </a:r>
                      <a:r>
                        <a:rPr lang="en-US" sz="1800" b="1" dirty="0">
                          <a:solidFill>
                            <a:srgbClr val="000000"/>
                          </a:solidFill>
                          <a:latin typeface="Times New Roman"/>
                          <a:ea typeface="Calibri"/>
                          <a:cs typeface="Arial"/>
                        </a:rPr>
                        <a:t>, eucalyptol, </a:t>
                      </a:r>
                      <a:r>
                        <a:rPr lang="en-US" sz="1800" b="1" dirty="0" err="1">
                          <a:solidFill>
                            <a:srgbClr val="000000"/>
                          </a:solidFill>
                          <a:latin typeface="Times New Roman"/>
                          <a:ea typeface="Calibri"/>
                          <a:cs typeface="Arial"/>
                        </a:rPr>
                        <a:t>thuyones</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camphre</a:t>
                      </a:r>
                      <a:endParaRPr lang="fr-FR" sz="1800" b="1" dirty="0">
                        <a:latin typeface="Calibri"/>
                        <a:ea typeface="Calibri"/>
                        <a:cs typeface="Arial"/>
                      </a:endParaRPr>
                    </a:p>
                  </a:txBody>
                  <a:tcPr marL="68580" marR="68580" marT="0" marB="0"/>
                </a:tc>
                <a:tc>
                  <a:txBody>
                    <a:bodyPr/>
                    <a:lstStyle/>
                    <a:p>
                      <a:pPr algn="l" rtl="0">
                        <a:lnSpc>
                          <a:spcPct val="115000"/>
                        </a:lnSpc>
                        <a:spcAft>
                          <a:spcPts val="0"/>
                        </a:spcAft>
                      </a:pPr>
                      <a:endParaRPr lang="fr-FR" sz="1800" b="1">
                        <a:latin typeface="Times New Roman"/>
                        <a:ea typeface="Calibri"/>
                        <a:cs typeface="Arial"/>
                      </a:endParaRPr>
                    </a:p>
                  </a:txBody>
                  <a:tcPr marL="68580" marR="68580" marT="0" marB="0"/>
                </a:tc>
                <a:extLst>
                  <a:ext uri="{0D108BD9-81ED-4DB2-BD59-A6C34878D82A}">
                    <a16:rowId xmlns:a16="http://schemas.microsoft.com/office/drawing/2014/main" val="10002"/>
                  </a:ext>
                </a:extLst>
              </a:tr>
              <a:tr h="882356">
                <a:tc>
                  <a:txBody>
                    <a:bodyPr/>
                    <a:lstStyle/>
                    <a:p>
                      <a:pPr algn="l" rtl="0">
                        <a:lnSpc>
                          <a:spcPct val="115000"/>
                        </a:lnSpc>
                        <a:spcAft>
                          <a:spcPts val="0"/>
                        </a:spcAft>
                      </a:pPr>
                      <a:r>
                        <a:rPr lang="en-US" sz="1800" b="1">
                          <a:solidFill>
                            <a:srgbClr val="000000"/>
                          </a:solidFill>
                          <a:latin typeface="Times New Roman"/>
                          <a:ea typeface="Calibri"/>
                          <a:cs typeface="Arial"/>
                        </a:rPr>
                        <a:t>Salvia sclarea L.</a:t>
                      </a:r>
                      <a:endParaRPr lang="fr-FR" sz="1800" b="1">
                        <a:latin typeface="Calibri"/>
                        <a:ea typeface="Calibri"/>
                        <a:cs typeface="Arial"/>
                      </a:endParaRPr>
                    </a:p>
                  </a:txBody>
                  <a:tcPr marL="68580" marR="68580" marT="0" marB="0"/>
                </a:tc>
                <a:tc>
                  <a:txBody>
                    <a:bodyPr/>
                    <a:lstStyle/>
                    <a:p>
                      <a:pPr algn="l" rtl="0">
                        <a:lnSpc>
                          <a:spcPct val="115000"/>
                        </a:lnSpc>
                        <a:spcAft>
                          <a:spcPts val="0"/>
                        </a:spcAft>
                      </a:pPr>
                      <a:r>
                        <a:rPr lang="fr-FR" sz="1800" b="1">
                          <a:solidFill>
                            <a:srgbClr val="000000"/>
                          </a:solidFill>
                          <a:latin typeface="Times New Roman"/>
                          <a:ea typeface="Calibri"/>
                          <a:cs typeface="Arial"/>
                        </a:rPr>
                        <a:t>feuille, parties aériennes, sommité fleurie, fleur</a:t>
                      </a:r>
                      <a:endParaRPr lang="fr-FR" sz="1800" b="1">
                        <a:latin typeface="Calibri"/>
                        <a:ea typeface="Calibri"/>
                        <a:cs typeface="Arial"/>
                      </a:endParaRPr>
                    </a:p>
                  </a:txBody>
                  <a:tcPr marL="68580" marR="68580" marT="0" marB="0"/>
                </a:tc>
                <a:tc>
                  <a:txBody>
                    <a:bodyPr/>
                    <a:lstStyle/>
                    <a:p>
                      <a:pPr algn="l" rtl="0">
                        <a:lnSpc>
                          <a:spcPct val="115000"/>
                        </a:lnSpc>
                        <a:spcAft>
                          <a:spcPts val="0"/>
                        </a:spcAft>
                      </a:pPr>
                      <a:r>
                        <a:rPr lang="en-US" sz="1800" b="1" dirty="0" err="1">
                          <a:solidFill>
                            <a:srgbClr val="000000"/>
                          </a:solidFill>
                          <a:latin typeface="Times New Roman"/>
                          <a:ea typeface="Calibri"/>
                          <a:cs typeface="Arial"/>
                        </a:rPr>
                        <a:t>estragole</a:t>
                      </a:r>
                      <a:r>
                        <a:rPr lang="en-US" sz="1800" b="1" dirty="0">
                          <a:solidFill>
                            <a:srgbClr val="000000"/>
                          </a:solidFill>
                          <a:latin typeface="Times New Roman"/>
                          <a:ea typeface="Calibri"/>
                          <a:cs typeface="Arial"/>
                        </a:rPr>
                        <a:t>, eucalyptol, </a:t>
                      </a:r>
                      <a:r>
                        <a:rPr lang="en-US" sz="1800" b="1" dirty="0" err="1">
                          <a:solidFill>
                            <a:srgbClr val="000000"/>
                          </a:solidFill>
                          <a:latin typeface="Times New Roman"/>
                          <a:ea typeface="Calibri"/>
                          <a:cs typeface="Arial"/>
                        </a:rPr>
                        <a:t>camphre</a:t>
                      </a:r>
                      <a:endParaRPr lang="fr-FR" sz="1800" b="1" dirty="0">
                        <a:latin typeface="Calibri"/>
                        <a:ea typeface="Calibri"/>
                        <a:cs typeface="Arial"/>
                      </a:endParaRPr>
                    </a:p>
                  </a:txBody>
                  <a:tcPr marL="68580" marR="68580" marT="0" marB="0"/>
                </a:tc>
                <a:tc>
                  <a:txBody>
                    <a:bodyPr/>
                    <a:lstStyle/>
                    <a:p>
                      <a:pPr algn="l" rtl="0">
                        <a:lnSpc>
                          <a:spcPct val="115000"/>
                        </a:lnSpc>
                        <a:spcAft>
                          <a:spcPts val="0"/>
                        </a:spcAft>
                      </a:pPr>
                      <a:endParaRPr lang="fr-FR" sz="1800" b="1">
                        <a:latin typeface="Times New Roman"/>
                        <a:ea typeface="Calibri"/>
                        <a:cs typeface="Arial"/>
                      </a:endParaRPr>
                    </a:p>
                  </a:txBody>
                  <a:tcPr marL="68580" marR="68580" marT="0" marB="0"/>
                </a:tc>
                <a:extLst>
                  <a:ext uri="{0D108BD9-81ED-4DB2-BD59-A6C34878D82A}">
                    <a16:rowId xmlns:a16="http://schemas.microsoft.com/office/drawing/2014/main" val="10003"/>
                  </a:ext>
                </a:extLst>
              </a:tr>
              <a:tr h="1177197">
                <a:tc>
                  <a:txBody>
                    <a:bodyPr/>
                    <a:lstStyle/>
                    <a:p>
                      <a:pPr algn="l" rtl="0">
                        <a:lnSpc>
                          <a:spcPct val="115000"/>
                        </a:lnSpc>
                        <a:spcAft>
                          <a:spcPts val="0"/>
                        </a:spcAft>
                      </a:pPr>
                      <a:r>
                        <a:rPr lang="en-US" sz="1800" b="1">
                          <a:solidFill>
                            <a:srgbClr val="000000"/>
                          </a:solidFill>
                          <a:latin typeface="Times New Roman"/>
                          <a:ea typeface="Calibri"/>
                          <a:cs typeface="Arial"/>
                        </a:rPr>
                        <a:t>Salvia officinalis L</a:t>
                      </a:r>
                      <a:r>
                        <a:rPr lang="fr-FR" sz="1800" b="1">
                          <a:latin typeface="Times New Roman"/>
                          <a:ea typeface="Calibri"/>
                          <a:cs typeface="Arial"/>
                        </a:rPr>
                        <a:t>.</a:t>
                      </a:r>
                      <a:endParaRPr lang="fr-FR" sz="1800" b="1">
                        <a:latin typeface="Calibri"/>
                        <a:ea typeface="Calibri"/>
                        <a:cs typeface="Arial"/>
                      </a:endParaRPr>
                    </a:p>
                  </a:txBody>
                  <a:tcPr marL="68580" marR="68580" marT="0" marB="0"/>
                </a:tc>
                <a:tc>
                  <a:txBody>
                    <a:bodyPr/>
                    <a:lstStyle/>
                    <a:p>
                      <a:pPr algn="l" rtl="0">
                        <a:lnSpc>
                          <a:spcPct val="115000"/>
                        </a:lnSpc>
                        <a:spcAft>
                          <a:spcPts val="0"/>
                        </a:spcAft>
                      </a:pPr>
                      <a:r>
                        <a:rPr lang="en-US" sz="1800" b="1">
                          <a:solidFill>
                            <a:srgbClr val="000000"/>
                          </a:solidFill>
                          <a:latin typeface="Times New Roman"/>
                          <a:ea typeface="Calibri"/>
                          <a:cs typeface="Arial"/>
                        </a:rPr>
                        <a:t>feuille, parties aériennes</a:t>
                      </a:r>
                      <a:endParaRPr lang="fr-FR" sz="1800" b="1">
                        <a:latin typeface="Calibri"/>
                        <a:ea typeface="Calibri"/>
                        <a:cs typeface="Arial"/>
                      </a:endParaRPr>
                    </a:p>
                  </a:txBody>
                  <a:tcPr marL="68580" marR="68580" marT="0" marB="0"/>
                </a:tc>
                <a:tc>
                  <a:txBody>
                    <a:bodyPr/>
                    <a:lstStyle/>
                    <a:p>
                      <a:pPr algn="l" rtl="0">
                        <a:lnSpc>
                          <a:spcPct val="115000"/>
                        </a:lnSpc>
                        <a:spcAft>
                          <a:spcPts val="0"/>
                        </a:spcAft>
                      </a:pPr>
                      <a:r>
                        <a:rPr lang="en-US" sz="1800" b="1" dirty="0" err="1">
                          <a:solidFill>
                            <a:srgbClr val="000000"/>
                          </a:solidFill>
                          <a:latin typeface="Times New Roman"/>
                          <a:ea typeface="Calibri"/>
                          <a:cs typeface="Arial"/>
                        </a:rPr>
                        <a:t>thuyones</a:t>
                      </a:r>
                      <a:r>
                        <a:rPr lang="en-US" sz="1800" b="1" dirty="0">
                          <a:solidFill>
                            <a:srgbClr val="000000"/>
                          </a:solidFill>
                          <a:latin typeface="Times New Roman"/>
                          <a:ea typeface="Calibri"/>
                          <a:cs typeface="Arial"/>
                        </a:rPr>
                        <a:t>, eucalyptol, </a:t>
                      </a:r>
                      <a:r>
                        <a:rPr lang="en-US" sz="1800" b="1" dirty="0" err="1">
                          <a:solidFill>
                            <a:srgbClr val="000000"/>
                          </a:solidFill>
                          <a:latin typeface="Times New Roman"/>
                          <a:ea typeface="Calibri"/>
                          <a:cs typeface="Arial"/>
                        </a:rPr>
                        <a:t>camphre</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estragole</a:t>
                      </a:r>
                      <a:r>
                        <a:rPr lang="en-US" sz="1800" b="1" dirty="0">
                          <a:solidFill>
                            <a:srgbClr val="000000"/>
                          </a:solidFill>
                          <a:latin typeface="Times New Roman"/>
                          <a:ea typeface="Calibri"/>
                          <a:cs typeface="Arial"/>
                        </a:rPr>
                        <a:t>, </a:t>
                      </a:r>
                      <a:r>
                        <a:rPr lang="en-US" sz="1800" b="1" dirty="0" err="1">
                          <a:solidFill>
                            <a:srgbClr val="000000"/>
                          </a:solidFill>
                          <a:latin typeface="Times New Roman"/>
                          <a:ea typeface="Calibri"/>
                          <a:cs typeface="Arial"/>
                        </a:rPr>
                        <a:t>carvacrol</a:t>
                      </a:r>
                      <a:endParaRPr lang="fr-FR" sz="1800" b="1" dirty="0">
                        <a:latin typeface="Calibri"/>
                        <a:ea typeface="Calibri"/>
                        <a:cs typeface="Arial"/>
                      </a:endParaRPr>
                    </a:p>
                  </a:txBody>
                  <a:tcPr marL="68580" marR="68580" marT="0" marB="0"/>
                </a:tc>
                <a:tc>
                  <a:txBody>
                    <a:bodyPr/>
                    <a:lstStyle/>
                    <a:p>
                      <a:pPr algn="l" rtl="0">
                        <a:lnSpc>
                          <a:spcPct val="115000"/>
                        </a:lnSpc>
                        <a:spcAft>
                          <a:spcPts val="0"/>
                        </a:spcAft>
                      </a:pPr>
                      <a:r>
                        <a:rPr lang="fr-FR" sz="1800" b="1" dirty="0">
                          <a:solidFill>
                            <a:srgbClr val="000000"/>
                          </a:solidFill>
                          <a:latin typeface="Times New Roman"/>
                          <a:ea typeface="Calibri"/>
                          <a:cs typeface="Arial"/>
                        </a:rPr>
                        <a:t>L'huile essentielle de cette plante est interdite.</a:t>
                      </a:r>
                      <a:endParaRPr lang="fr-FR" sz="1800" b="1" dirty="0">
                        <a:latin typeface="Calibri"/>
                        <a:ea typeface="Calibri"/>
                        <a:cs typeface="Arial"/>
                      </a:endParaRPr>
                    </a:p>
                  </a:txBody>
                  <a:tcPr marL="68580" marR="68580" marT="0" marB="0"/>
                </a:tc>
                <a:extLst>
                  <a:ext uri="{0D108BD9-81ED-4DB2-BD59-A6C34878D82A}">
                    <a16:rowId xmlns:a16="http://schemas.microsoft.com/office/drawing/2014/main" val="10004"/>
                  </a:ext>
                </a:extLst>
              </a:tr>
              <a:tr h="882356">
                <a:tc>
                  <a:txBody>
                    <a:bodyPr/>
                    <a:lstStyle/>
                    <a:p>
                      <a:pPr algn="l" rtl="0">
                        <a:lnSpc>
                          <a:spcPct val="115000"/>
                        </a:lnSpc>
                        <a:spcAft>
                          <a:spcPts val="0"/>
                        </a:spcAft>
                      </a:pPr>
                      <a:r>
                        <a:rPr lang="en-US" sz="1800" b="1">
                          <a:solidFill>
                            <a:srgbClr val="000000"/>
                          </a:solidFill>
                          <a:latin typeface="Times New Roman"/>
                          <a:ea typeface="Calibri"/>
                          <a:cs typeface="Arial"/>
                        </a:rPr>
                        <a:t>Rosmarinus officinalis L.</a:t>
                      </a:r>
                      <a:endParaRPr lang="fr-FR" sz="1800" b="1">
                        <a:latin typeface="Calibri"/>
                        <a:ea typeface="Calibri"/>
                        <a:cs typeface="Arial"/>
                      </a:endParaRPr>
                    </a:p>
                  </a:txBody>
                  <a:tcPr marL="68580" marR="68580" marT="0" marB="0"/>
                </a:tc>
                <a:tc>
                  <a:txBody>
                    <a:bodyPr/>
                    <a:lstStyle/>
                    <a:p>
                      <a:pPr algn="l" rtl="0">
                        <a:lnSpc>
                          <a:spcPct val="115000"/>
                        </a:lnSpc>
                        <a:spcAft>
                          <a:spcPts val="0"/>
                        </a:spcAft>
                      </a:pPr>
                      <a:r>
                        <a:rPr lang="en-US" sz="1800" b="1">
                          <a:solidFill>
                            <a:srgbClr val="000000"/>
                          </a:solidFill>
                          <a:latin typeface="Times New Roman"/>
                          <a:ea typeface="Calibri"/>
                          <a:cs typeface="Arial"/>
                        </a:rPr>
                        <a:t>feuille, sommité fleurie</a:t>
                      </a:r>
                      <a:endParaRPr lang="fr-FR" sz="1800" b="1">
                        <a:latin typeface="Calibri"/>
                        <a:ea typeface="Calibri"/>
                        <a:cs typeface="Arial"/>
                      </a:endParaRPr>
                    </a:p>
                  </a:txBody>
                  <a:tcPr marL="68580" marR="68580" marT="0" marB="0"/>
                </a:tc>
                <a:tc>
                  <a:txBody>
                    <a:bodyPr/>
                    <a:lstStyle/>
                    <a:p>
                      <a:pPr algn="l" rtl="0">
                        <a:lnSpc>
                          <a:spcPct val="115000"/>
                        </a:lnSpc>
                        <a:spcAft>
                          <a:spcPts val="0"/>
                        </a:spcAft>
                      </a:pPr>
                      <a:r>
                        <a:rPr lang="en-US" sz="1800" b="1">
                          <a:solidFill>
                            <a:srgbClr val="000000"/>
                          </a:solidFill>
                          <a:latin typeface="Times New Roman"/>
                          <a:ea typeface="Calibri"/>
                          <a:cs typeface="Arial"/>
                        </a:rPr>
                        <a:t>camphre, eucalyptol, pulégone, carvacrol</a:t>
                      </a:r>
                      <a:endParaRPr lang="fr-FR" sz="1800" b="1">
                        <a:latin typeface="Calibri"/>
                        <a:ea typeface="Calibri"/>
                        <a:cs typeface="Arial"/>
                      </a:endParaRPr>
                    </a:p>
                  </a:txBody>
                  <a:tcPr marL="68580" marR="68580" marT="0" marB="0"/>
                </a:tc>
                <a:tc>
                  <a:txBody>
                    <a:bodyPr/>
                    <a:lstStyle/>
                    <a:p>
                      <a:pPr algn="l" rtl="0">
                        <a:lnSpc>
                          <a:spcPct val="115000"/>
                        </a:lnSpc>
                        <a:spcAft>
                          <a:spcPts val="0"/>
                        </a:spcAft>
                      </a:pPr>
                      <a:endParaRPr lang="fr-FR" sz="1800" b="1" dirty="0">
                        <a:latin typeface="Times New Roman"/>
                        <a:ea typeface="Calibri"/>
                        <a:cs typeface="Arial"/>
                      </a:endParaRPr>
                    </a:p>
                  </a:txBody>
                  <a:tcPr marL="68580" marR="68580" marT="0" marB="0"/>
                </a:tc>
                <a:extLst>
                  <a:ext uri="{0D108BD9-81ED-4DB2-BD59-A6C34878D82A}">
                    <a16:rowId xmlns:a16="http://schemas.microsoft.com/office/drawing/2014/main" val="10005"/>
                  </a:ext>
                </a:extLst>
              </a:tr>
              <a:tr h="771442">
                <a:tc>
                  <a:txBody>
                    <a:bodyPr/>
                    <a:lstStyle/>
                    <a:p>
                      <a:pPr algn="l" rtl="0">
                        <a:lnSpc>
                          <a:spcPct val="115000"/>
                        </a:lnSpc>
                        <a:spcAft>
                          <a:spcPts val="0"/>
                        </a:spcAft>
                      </a:pPr>
                      <a:r>
                        <a:rPr lang="en-US" sz="1800" b="1">
                          <a:solidFill>
                            <a:srgbClr val="000000"/>
                          </a:solidFill>
                          <a:latin typeface="Times New Roman"/>
                          <a:ea typeface="Calibri"/>
                          <a:cs typeface="Arial"/>
                        </a:rPr>
                        <a:t>Pogostemon cablin (Blanco) Benth.</a:t>
                      </a:r>
                      <a:endParaRPr lang="fr-FR" sz="1800" b="1">
                        <a:latin typeface="Calibri"/>
                        <a:ea typeface="Calibri"/>
                        <a:cs typeface="Arial"/>
                      </a:endParaRPr>
                    </a:p>
                  </a:txBody>
                  <a:tcPr marL="68580" marR="68580" marT="0" marB="0"/>
                </a:tc>
                <a:tc>
                  <a:txBody>
                    <a:bodyPr/>
                    <a:lstStyle/>
                    <a:p>
                      <a:pPr algn="l" rtl="0">
                        <a:lnSpc>
                          <a:spcPct val="115000"/>
                        </a:lnSpc>
                        <a:spcAft>
                          <a:spcPts val="0"/>
                        </a:spcAft>
                      </a:pPr>
                      <a:r>
                        <a:rPr lang="en-US" sz="1800" b="1" dirty="0" err="1">
                          <a:solidFill>
                            <a:srgbClr val="000000"/>
                          </a:solidFill>
                          <a:latin typeface="Times New Roman"/>
                          <a:ea typeface="Calibri"/>
                          <a:cs typeface="Arial"/>
                        </a:rPr>
                        <a:t>Feuille</a:t>
                      </a:r>
                      <a:endParaRPr lang="fr-FR" sz="1800" b="1" dirty="0">
                        <a:latin typeface="Calibri"/>
                        <a:ea typeface="Calibri"/>
                        <a:cs typeface="Arial"/>
                      </a:endParaRPr>
                    </a:p>
                  </a:txBody>
                  <a:tcPr marL="68580" marR="68580" marT="0" marB="0"/>
                </a:tc>
                <a:tc>
                  <a:txBody>
                    <a:bodyPr/>
                    <a:lstStyle/>
                    <a:p>
                      <a:pPr algn="l" rtl="0">
                        <a:lnSpc>
                          <a:spcPct val="115000"/>
                        </a:lnSpc>
                        <a:spcAft>
                          <a:spcPts val="0"/>
                        </a:spcAft>
                      </a:pPr>
                      <a:r>
                        <a:rPr lang="en-US" sz="1800" b="1">
                          <a:solidFill>
                            <a:srgbClr val="000000"/>
                          </a:solidFill>
                          <a:latin typeface="Times New Roman"/>
                          <a:ea typeface="Calibri"/>
                          <a:cs typeface="Arial"/>
                        </a:rPr>
                        <a:t>dérivés sesquiterpéniques</a:t>
                      </a:r>
                      <a:endParaRPr lang="fr-FR" sz="1800" b="1">
                        <a:latin typeface="Calibri"/>
                        <a:ea typeface="Calibri"/>
                        <a:cs typeface="Arial"/>
                      </a:endParaRPr>
                    </a:p>
                  </a:txBody>
                  <a:tcPr marL="68580" marR="68580" marT="0" marB="0"/>
                </a:tc>
                <a:tc>
                  <a:txBody>
                    <a:bodyPr/>
                    <a:lstStyle/>
                    <a:p>
                      <a:pPr algn="l" rtl="0">
                        <a:lnSpc>
                          <a:spcPct val="115000"/>
                        </a:lnSpc>
                        <a:spcAft>
                          <a:spcPts val="0"/>
                        </a:spcAft>
                      </a:pPr>
                      <a:endParaRPr lang="fr-FR" sz="1800" b="1" dirty="0">
                        <a:latin typeface="Times New Roman"/>
                        <a:ea typeface="Calibri"/>
                        <a:cs typeface="Arial"/>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4793" t="31805" r="23140" b="18216"/>
          <a:stretch>
            <a:fillRect/>
          </a:stretch>
        </p:blipFill>
        <p:spPr bwMode="auto">
          <a:xfrm>
            <a:off x="428596" y="285728"/>
            <a:ext cx="8358246" cy="600079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357166"/>
            <a:ext cx="8715436" cy="6126163"/>
          </a:xfrm>
        </p:spPr>
        <p:txBody>
          <a:bodyPr>
            <a:normAutofit/>
          </a:bodyPr>
          <a:lstStyle/>
          <a:p>
            <a:pPr lvl="0" algn="just">
              <a:buNone/>
            </a:pPr>
            <a:r>
              <a:rPr lang="fr-FR" sz="3600" b="1" dirty="0">
                <a:latin typeface="Times New Roman" pitchFamily="18" charset="0"/>
                <a:cs typeface="Times New Roman" pitchFamily="18" charset="0"/>
              </a:rPr>
              <a:t>Les effets des </a:t>
            </a:r>
            <a:r>
              <a:rPr lang="fr-FR" sz="3600" b="1" dirty="0" err="1">
                <a:latin typeface="Times New Roman" pitchFamily="18" charset="0"/>
                <a:cs typeface="Times New Roman" pitchFamily="18" charset="0"/>
              </a:rPr>
              <a:t>complement</a:t>
            </a:r>
            <a:r>
              <a:rPr lang="fr-FR" sz="3600" b="1" dirty="0">
                <a:latin typeface="Times New Roman" pitchFamily="18" charset="0"/>
                <a:cs typeface="Times New Roman" pitchFamily="18" charset="0"/>
              </a:rPr>
              <a:t> alimentaire BASILIC à </a:t>
            </a:r>
            <a:r>
              <a:rPr lang="fr-FR" sz="3600" b="1" dirty="0" err="1">
                <a:latin typeface="Times New Roman" pitchFamily="18" charset="0"/>
                <a:cs typeface="Times New Roman" pitchFamily="18" charset="0"/>
              </a:rPr>
              <a:t>linalol</a:t>
            </a:r>
            <a:r>
              <a:rPr lang="fr-FR" sz="3600" b="1" dirty="0">
                <a:latin typeface="Times New Roman" pitchFamily="18" charset="0"/>
                <a:cs typeface="Times New Roman" pitchFamily="18" charset="0"/>
              </a:rPr>
              <a:t> :</a:t>
            </a:r>
          </a:p>
          <a:p>
            <a:pPr algn="just">
              <a:buFont typeface="Wingdings" pitchFamily="2" charset="2"/>
              <a:buChar char="q"/>
            </a:pPr>
            <a:r>
              <a:rPr lang="fr-FR" sz="3600" b="1" dirty="0">
                <a:latin typeface="Times New Roman" pitchFamily="18" charset="0"/>
                <a:cs typeface="Times New Roman" pitchFamily="18" charset="0"/>
              </a:rPr>
              <a:t> </a:t>
            </a:r>
            <a:r>
              <a:rPr lang="fr-FR" sz="3600" dirty="0">
                <a:latin typeface="Times New Roman" pitchFamily="18" charset="0"/>
                <a:cs typeface="Times New Roman" pitchFamily="18" charset="0"/>
              </a:rPr>
              <a:t>Favorise une bonne digestion et aide à soutenir le foie, notamment en cas de digestion lente ou de sensation de ballonnements.</a:t>
            </a:r>
          </a:p>
          <a:p>
            <a:pPr algn="just">
              <a:buFont typeface="Wingdings" pitchFamily="2" charset="2"/>
              <a:buChar char="q"/>
            </a:pPr>
            <a:r>
              <a:rPr lang="fr-FR" sz="3600" dirty="0">
                <a:latin typeface="Times New Roman" pitchFamily="18" charset="0"/>
                <a:cs typeface="Times New Roman" pitchFamily="18" charset="0"/>
              </a:rPr>
              <a:t>Aide à conserver vitalité et tonus, notamment en cas de fatigue intellectuelle ou physique.</a:t>
            </a:r>
          </a:p>
          <a:p>
            <a:pPr algn="just">
              <a:buFont typeface="Wingdings" pitchFamily="2" charset="2"/>
              <a:buChar char="q"/>
            </a:pPr>
            <a:r>
              <a:rPr lang="fr-FR" sz="3600" dirty="0">
                <a:latin typeface="Times New Roman" pitchFamily="18" charset="0"/>
                <a:cs typeface="Times New Roman" pitchFamily="18" charset="0"/>
              </a:rPr>
              <a:t>Favorise un état d'esprit positif.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28702" t="23044" r="26040" b="7506"/>
          <a:stretch>
            <a:fillRect/>
          </a:stretch>
        </p:blipFill>
        <p:spPr bwMode="auto">
          <a:xfrm>
            <a:off x="428596" y="642918"/>
            <a:ext cx="8429684" cy="600079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764704"/>
            <a:ext cx="8534182" cy="5593255"/>
          </a:xfrm>
        </p:spPr>
        <p:txBody>
          <a:bodyPr>
            <a:normAutofit fontScale="40000" lnSpcReduction="20000"/>
          </a:bodyPr>
          <a:lstStyle/>
          <a:p>
            <a:pPr>
              <a:buNone/>
            </a:pPr>
            <a:endParaRPr lang="fr-FR" b="1" dirty="0">
              <a:latin typeface="Times New Roman" pitchFamily="18" charset="0"/>
              <a:cs typeface="Times New Roman" pitchFamily="18" charset="0"/>
            </a:endParaRPr>
          </a:p>
          <a:p>
            <a:pPr>
              <a:buNone/>
            </a:pPr>
            <a:endParaRPr lang="fr-FR" b="1" dirty="0">
              <a:latin typeface="Times New Roman" pitchFamily="18" charset="0"/>
              <a:cs typeface="Times New Roman" pitchFamily="18" charset="0"/>
            </a:endParaRPr>
          </a:p>
          <a:p>
            <a:pPr algn="ctr">
              <a:buNone/>
            </a:pPr>
            <a:r>
              <a:rPr lang="fr-FR" sz="7000" b="1" dirty="0">
                <a:solidFill>
                  <a:srgbClr val="FF0000"/>
                </a:solidFill>
                <a:latin typeface="Times New Roman" pitchFamily="18" charset="0"/>
                <a:cs typeface="Times New Roman" pitchFamily="18" charset="0"/>
              </a:rPr>
              <a:t>Compte-rendu</a:t>
            </a:r>
          </a:p>
          <a:p>
            <a:pPr algn="just">
              <a:buNone/>
            </a:pPr>
            <a:endParaRPr lang="fr-FR" sz="4200" b="1" dirty="0">
              <a:solidFill>
                <a:srgbClr val="FF0000"/>
              </a:solidFill>
              <a:latin typeface="Times New Roman" pitchFamily="18" charset="0"/>
              <a:cs typeface="Times New Roman" pitchFamily="18" charset="0"/>
            </a:endParaRPr>
          </a:p>
          <a:p>
            <a:pPr algn="just">
              <a:buNone/>
            </a:pPr>
            <a:r>
              <a:rPr lang="fr-FR" sz="4200" b="1" dirty="0">
                <a:latin typeface="Times New Roman" pitchFamily="18" charset="0"/>
                <a:cs typeface="Times New Roman" pitchFamily="18" charset="0"/>
              </a:rPr>
              <a:t>1- Pourquoi choisir des compléments alimentaires bio ? </a:t>
            </a:r>
          </a:p>
          <a:p>
            <a:pPr algn="just">
              <a:buNone/>
            </a:pPr>
            <a:endParaRPr lang="fr-FR" sz="4200" b="1" dirty="0">
              <a:latin typeface="Times New Roman" pitchFamily="18" charset="0"/>
              <a:cs typeface="Times New Roman" pitchFamily="18" charset="0"/>
            </a:endParaRPr>
          </a:p>
          <a:p>
            <a:pPr algn="just">
              <a:buNone/>
            </a:pPr>
            <a:r>
              <a:rPr lang="fr-FR" sz="4200" b="1" dirty="0">
                <a:latin typeface="Times New Roman" pitchFamily="18" charset="0"/>
                <a:cs typeface="Times New Roman" pitchFamily="18" charset="0"/>
              </a:rPr>
              <a:t>2- Pourquoi choisir les compléments alimentaires bio phyto-actif ?</a:t>
            </a:r>
          </a:p>
          <a:p>
            <a:pPr algn="just">
              <a:buNone/>
            </a:pPr>
            <a:endParaRPr lang="fr-FR" sz="4200" b="1" dirty="0">
              <a:latin typeface="Times New Roman" pitchFamily="18" charset="0"/>
              <a:cs typeface="Times New Roman" pitchFamily="18" charset="0"/>
            </a:endParaRPr>
          </a:p>
          <a:p>
            <a:pPr algn="just">
              <a:buNone/>
            </a:pPr>
            <a:r>
              <a:rPr lang="fr-FR" sz="4200" b="1" dirty="0">
                <a:latin typeface="Times New Roman" pitchFamily="18" charset="0"/>
                <a:cs typeface="Times New Roman" pitchFamily="18" charset="0"/>
              </a:rPr>
              <a:t>3- Quelles sont les exigences pour un fabricant de complément alimentaire BIO ?</a:t>
            </a:r>
          </a:p>
          <a:p>
            <a:pPr algn="just">
              <a:buNone/>
            </a:pPr>
            <a:endParaRPr lang="fr-FR" sz="4200" b="1" dirty="0">
              <a:latin typeface="Times New Roman" pitchFamily="18" charset="0"/>
              <a:cs typeface="Times New Roman" pitchFamily="18" charset="0"/>
            </a:endParaRPr>
          </a:p>
          <a:p>
            <a:pPr algn="just">
              <a:buNone/>
            </a:pPr>
            <a:r>
              <a:rPr lang="fr-FR" sz="4200" b="1" dirty="0">
                <a:latin typeface="Times New Roman" pitchFamily="18" charset="0"/>
                <a:cs typeface="Times New Roman" pitchFamily="18" charset="0"/>
              </a:rPr>
              <a:t>4-  donner des exemples des  plantes autorisées dans la composition des compléments alimentaires  ( 3 familles et 4 exemples pour chaque famille), les parties utiliser et nom vulgaire en Algérie. </a:t>
            </a:r>
          </a:p>
          <a:p>
            <a:pPr algn="just">
              <a:buNone/>
            </a:pPr>
            <a:endParaRPr lang="fr-FR" sz="4200" b="1" dirty="0">
              <a:latin typeface="Times New Roman" pitchFamily="18" charset="0"/>
              <a:cs typeface="Times New Roman" pitchFamily="18" charset="0"/>
            </a:endParaRPr>
          </a:p>
          <a:p>
            <a:pPr algn="just">
              <a:buNone/>
            </a:pPr>
            <a:r>
              <a:rPr lang="fr-FR" sz="4200" b="1" dirty="0">
                <a:latin typeface="Times New Roman" pitchFamily="18" charset="0"/>
                <a:cs typeface="Times New Roman" pitchFamily="18" charset="0"/>
              </a:rPr>
              <a:t>5-  quelles sont les étapes pour préparer des complémentes alimentaires a base des plantes. </a:t>
            </a:r>
          </a:p>
          <a:p>
            <a:pPr algn="just">
              <a:buNone/>
            </a:pPr>
            <a:endParaRPr lang="fr-FR" sz="4200" b="1" dirty="0">
              <a:latin typeface="Times New Roman" pitchFamily="18" charset="0"/>
              <a:cs typeface="Times New Roman" pitchFamily="18" charset="0"/>
            </a:endParaRPr>
          </a:p>
          <a:p>
            <a:pPr algn="just">
              <a:buNone/>
            </a:pPr>
            <a:br>
              <a:rPr lang="fr-FR" sz="4200" b="1" dirty="0">
                <a:latin typeface="Times New Roman" pitchFamily="18" charset="0"/>
                <a:cs typeface="Times New Roman" pitchFamily="18" charset="0"/>
              </a:rPr>
            </a:br>
            <a:endParaRPr lang="fr-FR" sz="4200" b="1" dirty="0">
              <a:latin typeface="Times New Roman" pitchFamily="18" charset="0"/>
              <a:cs typeface="Times New Roman" pitchFamily="18" charset="0"/>
            </a:endParaRPr>
          </a:p>
          <a:p>
            <a:pPr>
              <a:buNone/>
            </a:pPr>
            <a:br>
              <a:rPr lang="fr-FR" dirty="0"/>
            </a:b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362274"/>
          </a:xfrm>
        </p:spPr>
        <p:txBody>
          <a:bodyPr>
            <a:normAutofit/>
          </a:bodyPr>
          <a:lstStyle/>
          <a:p>
            <a:r>
              <a:rPr lang="fr-FR" dirty="0">
                <a:solidFill>
                  <a:srgbClr val="FF0000"/>
                </a:solidFill>
                <a:latin typeface="Times New Roman" pitchFamily="18" charset="0"/>
                <a:cs typeface="Times New Roman" pitchFamily="18" charset="0"/>
              </a:rPr>
              <a:t>TP02: </a:t>
            </a:r>
            <a:r>
              <a:rPr lang="fr-FR" b="1" dirty="0">
                <a:solidFill>
                  <a:srgbClr val="FF0000"/>
                </a:solidFill>
                <a:latin typeface="Times New Roman" pitchFamily="18" charset="0"/>
                <a:cs typeface="Times New Roman" pitchFamily="18" charset="0"/>
              </a:rPr>
              <a:t>compléments alimentaires bio</a:t>
            </a:r>
            <a:endParaRPr lang="fr-FR" dirty="0">
              <a:solidFill>
                <a:srgbClr val="FF0000"/>
              </a:solidFill>
              <a:latin typeface="Times New Roman" pitchFamily="18" charset="0"/>
              <a:cs typeface="Times New Roman" pitchFamily="18" charset="0"/>
            </a:endParaRPr>
          </a:p>
        </p:txBody>
      </p:sp>
      <p:pic>
        <p:nvPicPr>
          <p:cNvPr id="1026" name="Picture 2" descr="Compléments alimentaires bio et naturels en vente chez naturéO">
            <a:extLst>
              <a:ext uri="{FF2B5EF4-FFF2-40B4-BE49-F238E27FC236}">
                <a16:creationId xmlns:a16="http://schemas.microsoft.com/office/drawing/2014/main" id="{D5495E04-417D-9898-5E7C-632C2C0104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20888"/>
            <a:ext cx="8003232" cy="3744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a:bodyPr>
          <a:lstStyle/>
          <a:p>
            <a:pPr fontAlgn="base"/>
            <a:endParaRPr lang="fr-FR" dirty="0"/>
          </a:p>
          <a:p>
            <a:pPr fontAlgn="base">
              <a:buNone/>
            </a:pPr>
            <a:r>
              <a:rPr lang="fr-FR" dirty="0">
                <a:latin typeface="Times New Roman" pitchFamily="18" charset="0"/>
                <a:cs typeface="Times New Roman" pitchFamily="18" charset="0"/>
              </a:rPr>
              <a:t>Beaucoup des </a:t>
            </a:r>
            <a:r>
              <a:rPr lang="fr-FR" b="1" dirty="0">
                <a:latin typeface="Times New Roman" pitchFamily="18" charset="0"/>
                <a:cs typeface="Times New Roman" pitchFamily="18" charset="0"/>
              </a:rPr>
              <a:t>compléments alimentaires sont bios</a:t>
            </a:r>
            <a:r>
              <a:rPr lang="fr-FR" dirty="0">
                <a:latin typeface="Times New Roman" pitchFamily="18" charset="0"/>
                <a:cs typeface="Times New Roman" pitchFamily="18" charset="0"/>
              </a:rPr>
              <a:t>, et beaucoup aussi sont issus de récolte sauvage, non cultivés. </a:t>
            </a:r>
          </a:p>
          <a:p>
            <a:pPr fontAlgn="base">
              <a:buNone/>
            </a:pPr>
            <a:r>
              <a:rPr lang="fr-FR" dirty="0">
                <a:latin typeface="Times New Roman" pitchFamily="18" charset="0"/>
                <a:cs typeface="Times New Roman" pitchFamily="18" charset="0"/>
              </a:rPr>
              <a:t>La plupart de ces </a:t>
            </a:r>
            <a:r>
              <a:rPr lang="fr-FR" b="1" dirty="0">
                <a:latin typeface="Times New Roman" pitchFamily="18" charset="0"/>
                <a:cs typeface="Times New Roman" pitchFamily="18" charset="0"/>
              </a:rPr>
              <a:t>produits naturels</a:t>
            </a:r>
            <a:r>
              <a:rPr lang="fr-FR" dirty="0">
                <a:latin typeface="Times New Roman" pitchFamily="18" charset="0"/>
                <a:cs typeface="Times New Roman" pitchFamily="18" charset="0"/>
              </a:rPr>
              <a:t> sont composés de </a:t>
            </a:r>
            <a:r>
              <a:rPr lang="fr-FR" b="1" dirty="0">
                <a:latin typeface="Times New Roman" pitchFamily="18" charset="0"/>
                <a:cs typeface="Times New Roman" pitchFamily="18" charset="0"/>
              </a:rPr>
              <a:t>plantes de culture biologique</a:t>
            </a:r>
            <a:r>
              <a:rPr lang="fr-FR" dirty="0">
                <a:latin typeface="Times New Roman" pitchFamily="18" charset="0"/>
                <a:cs typeface="Times New Roman" pitchFamily="18" charset="0"/>
              </a:rPr>
              <a:t>.</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2852"/>
            <a:ext cx="8229600" cy="5983311"/>
          </a:xfrm>
        </p:spPr>
        <p:txBody>
          <a:bodyPr>
            <a:normAutofit fontScale="85000" lnSpcReduction="10000"/>
          </a:bodyPr>
          <a:lstStyle/>
          <a:p>
            <a:pPr lvl="0"/>
            <a:r>
              <a:rPr lang="fr-FR" b="1" dirty="0">
                <a:latin typeface="Times New Roman" pitchFamily="18" charset="0"/>
                <a:cs typeface="Times New Roman" pitchFamily="18" charset="0"/>
              </a:rPr>
              <a:t>Les exigences du règlement bio européen relatives à transformation des produits biologiques </a:t>
            </a:r>
          </a:p>
          <a:p>
            <a:pPr lvl="0">
              <a:buNone/>
            </a:pPr>
            <a:endParaRPr lang="fr-FR" dirty="0">
              <a:latin typeface="Times New Roman" pitchFamily="18" charset="0"/>
              <a:cs typeface="Times New Roman" pitchFamily="18" charset="0"/>
            </a:endParaRPr>
          </a:p>
          <a:p>
            <a:pPr>
              <a:buNone/>
            </a:pPr>
            <a:r>
              <a:rPr lang="fr-FR" dirty="0">
                <a:latin typeface="Times New Roman" pitchFamily="18" charset="0"/>
                <a:cs typeface="Times New Roman" pitchFamily="18" charset="0"/>
              </a:rPr>
              <a:t>Quelle que soit la catégorie de produits, la transformation des produits biologiques obéit aux règles suivantes : </a:t>
            </a:r>
          </a:p>
          <a:p>
            <a:pPr lvl="0">
              <a:buFont typeface="Wingdings" pitchFamily="2" charset="2"/>
              <a:buChar char="Ø"/>
            </a:pPr>
            <a:r>
              <a:rPr lang="fr-FR" dirty="0">
                <a:latin typeface="Times New Roman" pitchFamily="18" charset="0"/>
                <a:cs typeface="Times New Roman" pitchFamily="18" charset="0"/>
              </a:rPr>
              <a:t>Pas d’utilisation d’Organismes Génétiquement Modifiés ; </a:t>
            </a:r>
          </a:p>
          <a:p>
            <a:pPr>
              <a:buFont typeface="Wingdings" pitchFamily="2" charset="2"/>
              <a:buChar char="Ø"/>
            </a:pPr>
            <a:r>
              <a:rPr lang="fr-FR" dirty="0">
                <a:latin typeface="Times New Roman" pitchFamily="18" charset="0"/>
                <a:cs typeface="Times New Roman" pitchFamily="18" charset="0"/>
              </a:rPr>
              <a:t>Pas de pesticides chimiques de synthèse (insecticides, fongicides de synthèse etc.) </a:t>
            </a:r>
          </a:p>
          <a:p>
            <a:pPr lvl="0">
              <a:buFont typeface="Wingdings" pitchFamily="2" charset="2"/>
              <a:buChar char="Ø"/>
            </a:pPr>
            <a:r>
              <a:rPr lang="fr-FR" dirty="0">
                <a:latin typeface="Times New Roman" pitchFamily="18" charset="0"/>
                <a:cs typeface="Times New Roman" pitchFamily="18" charset="0"/>
              </a:rPr>
              <a:t>Il est interdit d’incorporer un même ingrédient en Bio et en non Bio dans une denrée </a:t>
            </a:r>
          </a:p>
          <a:p>
            <a:pPr lvl="0">
              <a:buFont typeface="Wingdings" pitchFamily="2" charset="2"/>
              <a:buChar char="Ø"/>
            </a:pPr>
            <a:r>
              <a:rPr lang="fr-FR" dirty="0">
                <a:latin typeface="Times New Roman" pitchFamily="18" charset="0"/>
                <a:cs typeface="Times New Roman" pitchFamily="18" charset="0"/>
              </a:rPr>
              <a:t>Les préparations Bio et non Bio doivent être séparées dans l’espace ou dans le temps </a:t>
            </a:r>
          </a:p>
          <a:p>
            <a:pPr>
              <a:buNone/>
            </a:pPr>
            <a:endParaRPr lang="fr-F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572560" cy="6215106"/>
          </a:xfrm>
        </p:spPr>
        <p:txBody>
          <a:bodyPr>
            <a:normAutofit fontScale="92500" lnSpcReduction="10000"/>
          </a:bodyPr>
          <a:lstStyle/>
          <a:p>
            <a:pPr algn="just">
              <a:buFont typeface="Wingdings" pitchFamily="2" charset="2"/>
              <a:buChar char="Ø"/>
            </a:pPr>
            <a:r>
              <a:rPr lang="fr-FR" dirty="0">
                <a:latin typeface="Times New Roman" pitchFamily="18" charset="0"/>
                <a:cs typeface="Times New Roman" pitchFamily="18" charset="0"/>
              </a:rPr>
              <a:t>Un produit biologique est composé à majoritairement (&gt;50%) d’ingrédients agricoles dont 95% doivent être issus de l’agriculture biologique.</a:t>
            </a:r>
          </a:p>
          <a:p>
            <a:pPr algn="just">
              <a:buFont typeface="Wingdings" pitchFamily="2" charset="2"/>
              <a:buChar char="q"/>
            </a:pPr>
            <a:r>
              <a:rPr lang="fr-FR" dirty="0">
                <a:latin typeface="Times New Roman" pitchFamily="18" charset="0"/>
                <a:cs typeface="Times New Roman" pitchFamily="18" charset="0"/>
              </a:rPr>
              <a:t> L’eau et le sel ne sont pas pris en compte dans le calcul du pourcentage. Les 5% restants sont des ingrédients agricoles inscrits aux  règlement (CE) n°889/2008. </a:t>
            </a:r>
          </a:p>
          <a:p>
            <a:pPr algn="just">
              <a:buFont typeface="Wingdings" pitchFamily="2" charset="2"/>
              <a:buChar char="q"/>
            </a:pPr>
            <a:r>
              <a:rPr lang="fr-FR" dirty="0">
                <a:latin typeface="Times New Roman" pitchFamily="18" charset="0"/>
                <a:cs typeface="Times New Roman" pitchFamily="18" charset="0"/>
              </a:rPr>
              <a:t>Les composants d’origine non agricole sont &lt; à 50% et doivent être inclus dans la liste des additifs autorisés dans l’annexe VIII du règlement (CE) n° 889/200. A noter certains additifs sont notés par un astérisque car d’origine agricole et à comptabiliser dans la proportion des ingrédients d’origine agricole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500042"/>
            <a:ext cx="8715436" cy="6072230"/>
          </a:xfrm>
        </p:spPr>
        <p:txBody>
          <a:bodyPr>
            <a:normAutofit/>
          </a:bodyPr>
          <a:lstStyle/>
          <a:p>
            <a:pPr lvl="0">
              <a:buNone/>
            </a:pPr>
            <a:r>
              <a:rPr lang="fr-FR" b="1" dirty="0">
                <a:solidFill>
                  <a:srgbClr val="FF0000"/>
                </a:solidFill>
                <a:latin typeface="Times New Roman" pitchFamily="18" charset="0"/>
                <a:cs typeface="Times New Roman" pitchFamily="18" charset="0"/>
              </a:rPr>
              <a:t>  L’étiquetage d’un produit biologique</a:t>
            </a:r>
            <a:endParaRPr lang="fr-FR" dirty="0">
              <a:solidFill>
                <a:srgbClr val="FF0000"/>
              </a:solidFill>
              <a:latin typeface="Times New Roman" pitchFamily="18" charset="0"/>
              <a:cs typeface="Times New Roman" pitchFamily="18" charset="0"/>
            </a:endParaRPr>
          </a:p>
          <a:p>
            <a:pPr>
              <a:buFont typeface="Wingdings" pitchFamily="2" charset="2"/>
              <a:buChar char="Ø"/>
            </a:pPr>
            <a:r>
              <a:rPr lang="fr-FR" b="1" dirty="0">
                <a:latin typeface="Times New Roman" pitchFamily="18" charset="0"/>
                <a:cs typeface="Times New Roman" pitchFamily="18" charset="0"/>
              </a:rPr>
              <a:t>Le logo bio communautaire</a:t>
            </a:r>
          </a:p>
          <a:p>
            <a:pPr>
              <a:buFont typeface="Wingdings" pitchFamily="2" charset="2"/>
              <a:buChar char="Ø"/>
            </a:pPr>
            <a:r>
              <a:rPr lang="fr-FR" b="1" dirty="0">
                <a:latin typeface="Times New Roman" pitchFamily="18" charset="0"/>
                <a:cs typeface="Times New Roman" pitchFamily="18" charset="0"/>
              </a:rPr>
              <a:t> Le numéro de code d’un organisme certificateur</a:t>
            </a:r>
          </a:p>
          <a:p>
            <a:pPr>
              <a:buFont typeface="Wingdings" pitchFamily="2" charset="2"/>
              <a:buChar char="Ø"/>
            </a:pP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La mention de l’origine des matières premières agricoles biologiques </a:t>
            </a:r>
            <a:endParaRPr lang="fr-FR" dirty="0">
              <a:latin typeface="Times New Roman" pitchFamily="18" charset="0"/>
              <a:cs typeface="Times New Roman" pitchFamily="18" charset="0"/>
            </a:endParaRPr>
          </a:p>
          <a:p>
            <a:pPr>
              <a:buNone/>
            </a:pPr>
            <a:r>
              <a:rPr lang="fr-FR" dirty="0">
                <a:latin typeface="Times New Roman" pitchFamily="18" charset="0"/>
                <a:cs typeface="Times New Roman" pitchFamily="18" charset="0"/>
              </a:rPr>
              <a:t>Le règlement (CE) n°834/2007 fixe la forme sous laquelle les mentions doivent apparaître : </a:t>
            </a:r>
          </a:p>
          <a:p>
            <a:pPr lvl="0">
              <a:buNone/>
            </a:pPr>
            <a:r>
              <a:rPr lang="fr-FR" dirty="0"/>
              <a:t> </a:t>
            </a:r>
            <a:endParaRPr lang="fr-FR" b="1" dirty="0"/>
          </a:p>
          <a:p>
            <a:pPr>
              <a:buNone/>
            </a:pPr>
            <a:endParaRPr lang="fr-FR" dirty="0"/>
          </a:p>
        </p:txBody>
      </p:sp>
      <p:sp>
        <p:nvSpPr>
          <p:cNvPr id="4" name="Rectangle 3"/>
          <p:cNvSpPr/>
          <p:nvPr/>
        </p:nvSpPr>
        <p:spPr>
          <a:xfrm>
            <a:off x="3571868" y="4929198"/>
            <a:ext cx="242889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0000"/>
                </a:solidFill>
                <a:latin typeface="Times New Roman" pitchFamily="18" charset="0"/>
                <a:cs typeface="Times New Roman" pitchFamily="18" charset="0"/>
              </a:rPr>
              <a:t>« Agriculture non UE » </a:t>
            </a:r>
          </a:p>
        </p:txBody>
      </p:sp>
      <p:sp>
        <p:nvSpPr>
          <p:cNvPr id="5" name="Rectangle 4"/>
          <p:cNvSpPr/>
          <p:nvPr/>
        </p:nvSpPr>
        <p:spPr>
          <a:xfrm>
            <a:off x="6429388" y="5500702"/>
            <a:ext cx="235745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0000"/>
                </a:solidFill>
                <a:latin typeface="Times New Roman" pitchFamily="18" charset="0"/>
                <a:cs typeface="Times New Roman" pitchFamily="18" charset="0"/>
              </a:rPr>
              <a:t>« Agriculture UE/non UE »</a:t>
            </a:r>
          </a:p>
        </p:txBody>
      </p:sp>
      <p:sp>
        <p:nvSpPr>
          <p:cNvPr id="6" name="Rectangle 5"/>
          <p:cNvSpPr/>
          <p:nvPr/>
        </p:nvSpPr>
        <p:spPr>
          <a:xfrm>
            <a:off x="642910" y="5072074"/>
            <a:ext cx="2286016" cy="695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b="1" dirty="0">
                <a:solidFill>
                  <a:srgbClr val="FF0000"/>
                </a:solidFill>
                <a:latin typeface="Times New Roman" pitchFamily="18" charset="0"/>
                <a:cs typeface="Times New Roman" pitchFamily="18" charset="0"/>
              </a:rPr>
              <a:t> « Agriculture UE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p:cNvPicPr>
            <a:picLocks noGrp="1"/>
          </p:cNvPicPr>
          <p:nvPr>
            <p:ph idx="1"/>
          </p:nvPr>
        </p:nvPicPr>
        <p:blipFill>
          <a:blip r:embed="rId2"/>
          <a:srcRect/>
          <a:stretch>
            <a:fillRect/>
          </a:stretch>
        </p:blipFill>
        <p:spPr bwMode="auto">
          <a:xfrm>
            <a:off x="556912" y="285728"/>
            <a:ext cx="8030175" cy="592935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p:cNvPicPr>
            <a:picLocks noGrp="1"/>
          </p:cNvPicPr>
          <p:nvPr>
            <p:ph idx="1"/>
          </p:nvPr>
        </p:nvPicPr>
        <p:blipFill>
          <a:blip r:embed="rId2"/>
          <a:srcRect/>
          <a:stretch>
            <a:fillRect/>
          </a:stretch>
        </p:blipFill>
        <p:spPr bwMode="auto">
          <a:xfrm>
            <a:off x="1428728" y="428604"/>
            <a:ext cx="6500857" cy="6000792"/>
          </a:xfrm>
          <a:prstGeom prst="rect">
            <a:avLst/>
          </a:prstGeom>
          <a:noFill/>
          <a:ln w="9525">
            <a:noFill/>
            <a:miter lim="800000"/>
            <a:headEnd/>
            <a:tailEnd/>
          </a:ln>
        </p:spPr>
      </p:pic>
      <p:sp>
        <p:nvSpPr>
          <p:cNvPr id="5" name="Ellipse 4"/>
          <p:cNvSpPr/>
          <p:nvPr/>
        </p:nvSpPr>
        <p:spPr>
          <a:xfrm>
            <a:off x="1714480" y="2285992"/>
            <a:ext cx="1500198" cy="1285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786446" y="2214554"/>
            <a:ext cx="1571636" cy="1357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3560" t="28554" r="65131" b="27554"/>
          <a:stretch>
            <a:fillRect/>
          </a:stretch>
        </p:blipFill>
        <p:spPr bwMode="auto">
          <a:xfrm>
            <a:off x="500034" y="571480"/>
            <a:ext cx="7929618" cy="607223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3649</TotalTime>
  <Words>814</Words>
  <Application>Microsoft Office PowerPoint</Application>
  <PresentationFormat>Affichage à l'écran (4:3)</PresentationFormat>
  <Paragraphs>82</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Times New Roman</vt:lpstr>
      <vt:lpstr>Wingdings</vt:lpstr>
      <vt:lpstr>Thème Office</vt:lpstr>
      <vt:lpstr>Présentation PowerPoint</vt:lpstr>
      <vt:lpstr>TP02: compléments alimentaires bio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AROUA</dc:creator>
  <cp:lastModifiedBy>Windows User</cp:lastModifiedBy>
  <cp:revision>26</cp:revision>
  <dcterms:created xsi:type="dcterms:W3CDTF">2018-10-01T15:22:42Z</dcterms:created>
  <dcterms:modified xsi:type="dcterms:W3CDTF">2023-05-12T11:53:36Z</dcterms:modified>
</cp:coreProperties>
</file>