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2DFCB-9BAA-432C-ABFA-769F9722FB63}" type="datetimeFigureOut">
              <a:rPr lang="fr-FR" smtClean="0"/>
              <a:t>23/09/2013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FD88A-D924-4F23-8BE8-8DF2E3D884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33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A59-F2AD-4108-9898-6A40C932BBDF}" type="datetime1">
              <a:rPr lang="fr-FR" smtClean="0"/>
              <a:t>23/09/2013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01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0823-9EF3-4A1E-B147-A7DFF1E95A52}" type="datetime1">
              <a:rPr lang="fr-FR" smtClean="0"/>
              <a:t>23/09/2013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81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EB63-F3E0-4053-9B5E-7A7902E07F4C}" type="datetime1">
              <a:rPr lang="fr-FR" smtClean="0"/>
              <a:t>23/09/2013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847-69D9-4671-B498-3072F6BA9A04}" type="datetime1">
              <a:rPr lang="fr-FR" smtClean="0"/>
              <a:t>23/09/2013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35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C697-5D1B-4718-AF55-CE4547A92BBC}" type="datetime1">
              <a:rPr lang="fr-FR" smtClean="0"/>
              <a:t>23/09/2013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48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FDCB-8BD4-4DC6-B964-37FF0A62CA81}" type="datetime1">
              <a:rPr lang="fr-FR" smtClean="0"/>
              <a:t>23/09/2013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47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AC81-327D-4AA5-A3CD-612BC33AD8CF}" type="datetime1">
              <a:rPr lang="fr-FR" smtClean="0"/>
              <a:t>23/09/2013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50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8CF0-584D-4AF6-BF1C-8925E1BA26FC}" type="datetime1">
              <a:rPr lang="fr-FR" smtClean="0"/>
              <a:t>23/09/2013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9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8E034-0C1D-4AA3-821B-043BBB6AE975}" type="datetime1">
              <a:rPr lang="fr-FR" smtClean="0"/>
              <a:t>23/09/2013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45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D28A-991F-469D-99CA-2DCA5C279C00}" type="datetime1">
              <a:rPr lang="fr-FR" smtClean="0"/>
              <a:t>23/09/2013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4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153F-DF3D-4503-94D0-936EB673F0F7}" type="datetime1">
              <a:rPr lang="fr-FR" smtClean="0"/>
              <a:t>23/09/2013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2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49B0-B756-4BD8-B586-5BEC75BA1810}" type="datetime1">
              <a:rPr lang="fr-FR" smtClean="0"/>
              <a:t>23/09/2013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7BC1-CBAB-4865-A5B6-32AF73695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36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li.ahmed@univ-eloued.d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Web traditionnel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Bali.ahmed@univ-eloued.dz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84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Bref historique…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altLang="fr-FR" dirty="0" smtClean="0"/>
              <a:t>Années 60 : apparition de la "mini-informatique " (circuit intégré (1958), systèmes d'exploitation multi-utilisateurs (1961) et des systèmes d'exploitation à temps partagé (1964).</a:t>
            </a:r>
          </a:p>
          <a:p>
            <a:r>
              <a:rPr lang="fr-FR" altLang="fr-FR" dirty="0" smtClean="0"/>
              <a:t>Le premier </a:t>
            </a:r>
            <a:r>
              <a:rPr lang="fr-FR" altLang="fr-FR" b="1" dirty="0" smtClean="0"/>
              <a:t>réseau d'ordinateurs ARPANET</a:t>
            </a:r>
            <a:r>
              <a:rPr lang="fr-FR" altLang="fr-FR" dirty="0" smtClean="0"/>
              <a:t>, ancêtre d'Internet, va naître. Cette technologie (envoi par paquets grâce au protocole </a:t>
            </a:r>
            <a:r>
              <a:rPr lang="fr-FR" altLang="fr-FR" b="1" dirty="0" smtClean="0"/>
              <a:t>TCP/IP)</a:t>
            </a:r>
            <a:r>
              <a:rPr lang="fr-FR" altLang="fr-FR" dirty="0" smtClean="0"/>
              <a:t> a ensuite été mise dans le domaine public et les universitaires américains ont commencé à s'y intéresser.</a:t>
            </a:r>
          </a:p>
          <a:p>
            <a:r>
              <a:rPr lang="fr-FR" altLang="fr-FR" dirty="0" smtClean="0"/>
              <a:t>Tim </a:t>
            </a:r>
            <a:r>
              <a:rPr lang="fr-FR" altLang="fr-FR" dirty="0" err="1" smtClean="0"/>
              <a:t>Berners</a:t>
            </a:r>
            <a:r>
              <a:rPr lang="fr-FR" altLang="fr-FR" dirty="0" smtClean="0"/>
              <a:t>-Lee écrit, en septembre 1990 , le premier navigateur Web, et le nomme "</a:t>
            </a:r>
            <a:r>
              <a:rPr lang="fr-FR" altLang="fr-FR" b="1" dirty="0" smtClean="0"/>
              <a:t>World Wide Web</a:t>
            </a:r>
            <a:r>
              <a:rPr lang="fr-FR" altLang="fr-FR" dirty="0" smtClean="0"/>
              <a:t>". Ce navigateur repose sur </a:t>
            </a:r>
            <a:r>
              <a:rPr lang="fr-FR" altLang="fr-FR" b="1" dirty="0" smtClean="0"/>
              <a:t>l’hypertexte.</a:t>
            </a:r>
          </a:p>
          <a:p>
            <a:r>
              <a:rPr lang="fr-FR" altLang="fr-FR" dirty="0" smtClean="0"/>
              <a:t>En 1994, Tim </a:t>
            </a:r>
            <a:r>
              <a:rPr lang="fr-FR" altLang="fr-FR" dirty="0" err="1" smtClean="0"/>
              <a:t>Berners</a:t>
            </a:r>
            <a:r>
              <a:rPr lang="fr-FR" altLang="fr-FR" dirty="0" smtClean="0"/>
              <a:t>-Lee va créer et diriger le </a:t>
            </a:r>
            <a:r>
              <a:rPr lang="fr-FR" altLang="fr-FR" b="1" dirty="0" smtClean="0"/>
              <a:t>W3C (</a:t>
            </a:r>
            <a:r>
              <a:rPr lang="fr-FR" altLang="fr-FR" dirty="0" smtClean="0">
                <a:hlinkClick r:id="rId2"/>
              </a:rPr>
              <a:t>http://www.w3.org</a:t>
            </a:r>
            <a:r>
              <a:rPr lang="fr-FR" altLang="fr-FR" b="1" dirty="0" smtClean="0"/>
              <a:t>),</a:t>
            </a:r>
            <a:r>
              <a:rPr lang="fr-FR" altLang="fr-FR" dirty="0" smtClean="0"/>
              <a:t> poussé par la </a:t>
            </a:r>
            <a:r>
              <a:rPr lang="fr-FR" altLang="fr-FR" b="1" dirty="0" smtClean="0"/>
              <a:t>nécessité de standardisation</a:t>
            </a:r>
            <a:r>
              <a:rPr lang="fr-FR" altLang="fr-FR" dirty="0" smtClean="0"/>
              <a:t>. (W3C sont les initiales du World Wide Web Consortium).</a:t>
            </a:r>
            <a:endParaRPr lang="fr-FR" altLang="fr-FR" b="1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82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…HTML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 smtClean="0"/>
              <a:t>Le Web traditionnel reposant sur l'hypertexte, on a écrit le langage </a:t>
            </a:r>
            <a:r>
              <a:rPr lang="fr-FR" altLang="fr-FR" dirty="0" smtClean="0">
                <a:solidFill>
                  <a:srgbClr val="FF0000"/>
                </a:solidFill>
              </a:rPr>
              <a:t>HTML</a:t>
            </a:r>
            <a:r>
              <a:rPr lang="fr-FR" altLang="fr-FR" dirty="0" smtClean="0"/>
              <a:t> (HyperText </a:t>
            </a:r>
            <a:r>
              <a:rPr lang="fr-FR" altLang="fr-FR" dirty="0" err="1" smtClean="0"/>
              <a:t>Markup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Language</a:t>
            </a:r>
            <a:r>
              <a:rPr lang="fr-FR" altLang="fr-FR" dirty="0" smtClean="0"/>
              <a:t>).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 smtClean="0"/>
              <a:t>HTML conçu comme un langage spécifiant le contenu d'un document avec d'importantes extensions d'hypertexte.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 smtClean="0"/>
              <a:t>Il n'est pas conçu pour être le langage de traitement de texte d'impression conforme à la visualisation (WYSIWYG) telle que Word et WordPerfect. Ce choix a été fait parce qu'un même document HTML peut être affiché par de nombreux navigateurs de différentes capacités.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79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HTML…notion et règles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 smtClean="0"/>
              <a:t>langage de base du Web.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 smtClean="0"/>
              <a:t>Langages à balises permettant la présentation de documents et les liens simples entre documents.</a:t>
            </a:r>
          </a:p>
          <a:p>
            <a:r>
              <a:rPr lang="fr-FR" dirty="0"/>
              <a:t>Les commandes HTML ont une marque de début et une marque de </a:t>
            </a:r>
            <a:r>
              <a:rPr lang="fr-FR" dirty="0" smtClean="0"/>
              <a:t>fin.</a:t>
            </a:r>
          </a:p>
          <a:p>
            <a:r>
              <a:rPr lang="fr-FR" dirty="0" smtClean="0"/>
              <a:t>Certaines </a:t>
            </a:r>
            <a:r>
              <a:rPr lang="fr-FR" dirty="0"/>
              <a:t>marques de fin sont </a:t>
            </a:r>
            <a:r>
              <a:rPr lang="fr-FR" dirty="0" smtClean="0"/>
              <a:t>facultatives.</a:t>
            </a:r>
          </a:p>
          <a:p>
            <a:r>
              <a:rPr lang="fr-FR" dirty="0" smtClean="0"/>
              <a:t>Les </a:t>
            </a:r>
            <a:r>
              <a:rPr lang="fr-FR" dirty="0"/>
              <a:t>commandes HTML utilisent les caractères &lt; et &gt; comme délimiteurs.</a:t>
            </a:r>
          </a:p>
          <a:p>
            <a:r>
              <a:rPr lang="fr-FR" dirty="0" smtClean="0"/>
              <a:t>Exemple:&lt;TITLE&gt;Cette </a:t>
            </a:r>
            <a:r>
              <a:rPr lang="fr-FR" dirty="0"/>
              <a:t>commande donne un titre au document HTML&lt;/TITLE</a:t>
            </a:r>
            <a:r>
              <a:rPr lang="fr-FR" dirty="0" smtClean="0"/>
              <a:t>&gt;.</a:t>
            </a:r>
            <a:br>
              <a:rPr lang="fr-FR" dirty="0" smtClean="0"/>
            </a:br>
            <a:r>
              <a:rPr lang="fr-FR" dirty="0"/>
              <a:t>Les commandes HTML peuvent être écrites en minuscules ou en majuscules.</a:t>
            </a:r>
          </a:p>
          <a:p>
            <a:r>
              <a:rPr lang="fr-FR" dirty="0"/>
              <a:t>Un fichier rédigé en HTML doit être suffixé par </a:t>
            </a:r>
            <a:r>
              <a:rPr lang="fr-FR" i="1" dirty="0"/>
              <a:t>.html</a:t>
            </a:r>
            <a:r>
              <a:rPr lang="fr-FR" dirty="0"/>
              <a:t> ou </a:t>
            </a:r>
            <a:r>
              <a:rPr lang="fr-FR" i="1" dirty="0" smtClean="0"/>
              <a:t>.</a:t>
            </a:r>
            <a:r>
              <a:rPr lang="fr-FR" i="1" dirty="0" smtClean="0"/>
              <a:t> htm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20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HTML…</a:t>
            </a:r>
            <a:r>
              <a:rPr lang="fr-FR" b="1" dirty="0"/>
              <a:t> </a:t>
            </a:r>
            <a:r>
              <a:rPr lang="fr-FR" dirty="0"/>
              <a:t>Les En-têtes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fr-FR" dirty="0"/>
              <a:t>&lt;HTML</a:t>
            </a:r>
            <a:r>
              <a:rPr lang="fr-FR" dirty="0" smtClean="0"/>
              <a:t>&gt;&lt;/</a:t>
            </a:r>
            <a:r>
              <a:rPr lang="fr-FR" dirty="0"/>
              <a:t>HTML&gt;</a:t>
            </a:r>
            <a:br>
              <a:rPr lang="fr-FR" dirty="0"/>
            </a:br>
            <a:r>
              <a:rPr lang="fr-FR" dirty="0"/>
              <a:t>Commandes de début et de fin du document HTML</a:t>
            </a:r>
          </a:p>
          <a:p>
            <a:r>
              <a:rPr lang="fr-FR" dirty="0"/>
              <a:t>&lt;HEAD</a:t>
            </a:r>
            <a:r>
              <a:rPr lang="fr-FR" dirty="0" smtClean="0"/>
              <a:t>&gt;&lt;/</a:t>
            </a:r>
            <a:r>
              <a:rPr lang="fr-FR" dirty="0"/>
              <a:t>HEAD&gt;</a:t>
            </a:r>
            <a:br>
              <a:rPr lang="fr-FR" dirty="0"/>
            </a:br>
            <a:r>
              <a:rPr lang="fr-FR" dirty="0"/>
              <a:t>Informations non affichées concernant le document</a:t>
            </a:r>
          </a:p>
          <a:p>
            <a:r>
              <a:rPr lang="fr-FR" dirty="0"/>
              <a:t>&lt;TITLE</a:t>
            </a:r>
            <a:r>
              <a:rPr lang="fr-FR" dirty="0" smtClean="0"/>
              <a:t>&gt;&lt;/</a:t>
            </a:r>
            <a:r>
              <a:rPr lang="fr-FR" dirty="0"/>
              <a:t>TITLE&gt;</a:t>
            </a:r>
            <a:br>
              <a:rPr lang="fr-FR" dirty="0"/>
            </a:br>
            <a:r>
              <a:rPr lang="fr-FR" dirty="0"/>
              <a:t>Titre du document</a:t>
            </a:r>
            <a:br>
              <a:rPr lang="fr-FR" dirty="0"/>
            </a:br>
            <a:r>
              <a:rPr lang="fr-FR" dirty="0"/>
              <a:t>Cette information apparait dans la barre de titre du client WWW</a:t>
            </a:r>
            <a:r>
              <a:rPr lang="fr-FR" dirty="0" smtClean="0"/>
              <a:t>.</a:t>
            </a:r>
          </a:p>
          <a:p>
            <a:r>
              <a:rPr lang="fr-FR" dirty="0"/>
              <a:t>&lt;META ...&gt;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Situées dans l'en-tête de votre page HTML, ces commandes guident les moteurs de recherche pour indexer votre </a:t>
            </a:r>
            <a:r>
              <a:rPr lang="fr-FR" dirty="0" smtClean="0"/>
              <a:t>page.</a:t>
            </a:r>
          </a:p>
          <a:p>
            <a:r>
              <a:rPr lang="fr-FR" dirty="0"/>
              <a:t>&lt;BODY</a:t>
            </a:r>
            <a:r>
              <a:rPr lang="fr-FR" dirty="0" smtClean="0"/>
              <a:t>&gt;&lt;/BODY&gt;</a:t>
            </a:r>
            <a:br>
              <a:rPr lang="fr-FR" dirty="0" smtClean="0"/>
            </a:br>
            <a:r>
              <a:rPr lang="fr-FR" dirty="0"/>
              <a:t>Corps du document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Toutes les informations affichées par le client WWW y sont contenues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/>
              <a:t>Pour insérer des commentaires :</a:t>
            </a:r>
            <a:br>
              <a:rPr lang="fr-FR" dirty="0"/>
            </a:br>
            <a:r>
              <a:rPr lang="fr-FR" dirty="0"/>
              <a:t>&lt;!-- </a:t>
            </a:r>
            <a:r>
              <a:rPr lang="fr-FR" i="1" dirty="0" smtClean="0"/>
              <a:t>Commentaires</a:t>
            </a:r>
          </a:p>
          <a:p>
            <a:pPr marL="0" indent="0">
              <a:buNone/>
            </a:pPr>
            <a:r>
              <a:rPr lang="fr-FR" i="1" dirty="0"/>
              <a:t> </a:t>
            </a:r>
            <a:r>
              <a:rPr lang="fr-FR" i="1" dirty="0" smtClean="0"/>
              <a:t>       </a:t>
            </a:r>
            <a:r>
              <a:rPr lang="fr-FR" dirty="0" smtClean="0"/>
              <a:t>--&gt;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77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HTML…</a:t>
            </a:r>
            <a:r>
              <a:rPr lang="fr-FR" b="1" dirty="0"/>
              <a:t> </a:t>
            </a:r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&lt;HTML&gt;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&lt;HEAD&gt;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&lt;TITLE&gt;Exemple de structure de  document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HTML&lt;/TITLE&gt;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&lt;META NAME="</a:t>
            </a:r>
            <a:r>
              <a:rPr lang="fr-FR" dirty="0" err="1" smtClean="0"/>
              <a:t>Author</a:t>
            </a:r>
            <a:r>
              <a:rPr lang="fr-FR" dirty="0" smtClean="0"/>
              <a:t>" CONTENT=</a:t>
            </a:r>
            <a:r>
              <a:rPr lang="fr-FR" dirty="0" smtClean="0"/>
              <a:t>"</a:t>
            </a:r>
            <a:r>
              <a:rPr lang="fr-FR" dirty="0" smtClean="0"/>
              <a:t>Cours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HTML"&gt;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&lt;BASE HREF="/</a:t>
            </a:r>
            <a:r>
              <a:rPr lang="fr-FR" dirty="0" err="1" smtClean="0"/>
              <a:t>usr</a:t>
            </a:r>
            <a:r>
              <a:rPr lang="fr-FR" dirty="0" smtClean="0"/>
              <a:t>/home/</a:t>
            </a:r>
            <a:r>
              <a:rPr lang="fr-FR" dirty="0" err="1" smtClean="0"/>
              <a:t>chezmoi</a:t>
            </a:r>
            <a:r>
              <a:rPr lang="fr-FR" dirty="0" smtClean="0"/>
              <a:t>"&gt;&lt;/BASE&gt;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&lt;/HEAD&gt;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&lt;BODY&gt; ... ... Le document HTML ... &lt;/BODY&gt;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&lt;/HTML&gt;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7BC1-CBAB-4865-A5B6-32AF73695F7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5296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351</Words>
  <Application>Microsoft Office PowerPoint</Application>
  <PresentationFormat>Affichage à l'écran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Web traditionnel </vt:lpstr>
      <vt:lpstr>Bref historique…</vt:lpstr>
      <vt:lpstr>…HTML</vt:lpstr>
      <vt:lpstr>HTML…notion et règles</vt:lpstr>
      <vt:lpstr>HTML… Les En-têtes</vt:lpstr>
      <vt:lpstr>HTML… Exemple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traditionnel</dc:title>
  <dc:creator>BALI</dc:creator>
  <cp:lastModifiedBy>BALI</cp:lastModifiedBy>
  <cp:revision>5</cp:revision>
  <dcterms:created xsi:type="dcterms:W3CDTF">2013-09-23T10:19:01Z</dcterms:created>
  <dcterms:modified xsi:type="dcterms:W3CDTF">2013-09-23T11:01:05Z</dcterms:modified>
</cp:coreProperties>
</file>