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84" r:id="rId2"/>
    <p:sldId id="331" r:id="rId3"/>
    <p:sldId id="327" r:id="rId4"/>
    <p:sldId id="540" r:id="rId5"/>
    <p:sldId id="257" r:id="rId6"/>
    <p:sldId id="541" r:id="rId7"/>
    <p:sldId id="489" r:id="rId8"/>
    <p:sldId id="459" r:id="rId9"/>
    <p:sldId id="561" r:id="rId10"/>
    <p:sldId id="512" r:id="rId11"/>
    <p:sldId id="513" r:id="rId12"/>
    <p:sldId id="575" r:id="rId13"/>
    <p:sldId id="576" r:id="rId14"/>
    <p:sldId id="562" r:id="rId15"/>
    <p:sldId id="577" r:id="rId16"/>
    <p:sldId id="515" r:id="rId17"/>
    <p:sldId id="516" r:id="rId18"/>
    <p:sldId id="572" r:id="rId19"/>
    <p:sldId id="517" r:id="rId20"/>
    <p:sldId id="518" r:id="rId21"/>
    <p:sldId id="520" r:id="rId22"/>
    <p:sldId id="521" r:id="rId23"/>
    <p:sldId id="563" r:id="rId24"/>
    <p:sldId id="522" r:id="rId25"/>
    <p:sldId id="523" r:id="rId26"/>
    <p:sldId id="570" r:id="rId27"/>
    <p:sldId id="579" r:id="rId28"/>
    <p:sldId id="524" r:id="rId29"/>
    <p:sldId id="569" r:id="rId30"/>
    <p:sldId id="583" r:id="rId31"/>
    <p:sldId id="581" r:id="rId32"/>
    <p:sldId id="580" r:id="rId33"/>
    <p:sldId id="525" r:id="rId34"/>
    <p:sldId id="564" r:id="rId35"/>
    <p:sldId id="526" r:id="rId36"/>
    <p:sldId id="578" r:id="rId37"/>
    <p:sldId id="527" r:id="rId38"/>
    <p:sldId id="528" r:id="rId39"/>
    <p:sldId id="565" r:id="rId40"/>
    <p:sldId id="573" r:id="rId41"/>
    <p:sldId id="571" r:id="rId42"/>
    <p:sldId id="566" r:id="rId43"/>
    <p:sldId id="529" r:id="rId44"/>
    <p:sldId id="542" r:id="rId45"/>
    <p:sldId id="530" r:id="rId46"/>
    <p:sldId id="531" r:id="rId47"/>
    <p:sldId id="532" r:id="rId48"/>
    <p:sldId id="533" r:id="rId49"/>
    <p:sldId id="574" r:id="rId50"/>
    <p:sldId id="567" r:id="rId51"/>
    <p:sldId id="582"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1B77D-AC92-4910-9517-D057C5BCDCF1}" v="1" dt="2023-05-17T06:35:07.0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2451B77D-AC92-4910-9517-D057C5BCDCF1}"/>
    <pc:docChg chg="addSld delSld modSld">
      <pc:chgData name="Bachir Khezzani" userId="26cbbc7fc23e5e7f" providerId="LiveId" clId="{2451B77D-AC92-4910-9517-D057C5BCDCF1}" dt="2023-05-17T06:35:10.247" v="1" actId="47"/>
      <pc:docMkLst>
        <pc:docMk/>
      </pc:docMkLst>
      <pc:sldChg chg="del">
        <pc:chgData name="Bachir Khezzani" userId="26cbbc7fc23e5e7f" providerId="LiveId" clId="{2451B77D-AC92-4910-9517-D057C5BCDCF1}" dt="2023-05-17T06:35:10.247" v="1" actId="47"/>
        <pc:sldMkLst>
          <pc:docMk/>
          <pc:sldMk cId="4196326939" sldId="256"/>
        </pc:sldMkLst>
      </pc:sldChg>
      <pc:sldChg chg="add">
        <pc:chgData name="Bachir Khezzani" userId="26cbbc7fc23e5e7f" providerId="LiveId" clId="{2451B77D-AC92-4910-9517-D057C5BCDCF1}" dt="2023-05-17T06:35:07.063" v="0"/>
        <pc:sldMkLst>
          <pc:docMk/>
          <pc:sldMk cId="467682429" sldId="5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BD0E3-27D4-4342-9BC8-A3FF15BDF0E2}" type="datetimeFigureOut">
              <a:rPr lang="fr-FR" smtClean="0"/>
              <a:t>17/05/2023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BAAA-C37C-467C-AF07-7A76EEC1CABD}" type="slidenum">
              <a:rPr lang="fr-FR" smtClean="0"/>
              <a:t>‹#›</a:t>
            </a:fld>
            <a:endParaRPr lang="fr-FR"/>
          </a:p>
        </p:txBody>
      </p:sp>
    </p:spTree>
    <p:extLst>
      <p:ext uri="{BB962C8B-B14F-4D97-AF65-F5344CB8AC3E}">
        <p14:creationId xmlns:p14="http://schemas.microsoft.com/office/powerpoint/2010/main" val="22554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46768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marL="0" indent="0" algn="ctr" rtl="1">
              <a:buNone/>
            </a:pPr>
            <a:r>
              <a:rPr lang="ar-SA" sz="4800" dirty="0"/>
              <a:t>إن عملية </a:t>
            </a:r>
            <a:r>
              <a:rPr lang="ar-IQ" sz="4800" dirty="0"/>
              <a:t>البن</a:t>
            </a:r>
            <a:r>
              <a:rPr lang="ar-IQ" sz="4800" dirty="0">
                <a:solidFill>
                  <a:srgbClr val="FF0000"/>
                </a:solidFill>
              </a:rPr>
              <a:t>اء</a:t>
            </a:r>
            <a:r>
              <a:rPr lang="ar-SA" sz="4800" dirty="0">
                <a:solidFill>
                  <a:srgbClr val="FF0000"/>
                </a:solidFill>
              </a:rPr>
              <a:t> الضوئي </a:t>
            </a:r>
            <a:r>
              <a:rPr lang="ar-SA" sz="4800" dirty="0"/>
              <a:t>في النظم البيئية هي العملية الأساسية التي تتحول بواسطتها طاقة الشمس إلى مركبات كيميائية، ومن هذه المركبات تتمكن النباتات من صناعة العديد من المركبات الأخرى مثل الزيوت، الدهون، الفيتامينات والبروتينات وغيرها.</a:t>
            </a:r>
            <a:endParaRPr lang="fr-FR" sz="4800" dirty="0"/>
          </a:p>
        </p:txBody>
      </p:sp>
    </p:spTree>
    <p:extLst>
      <p:ext uri="{BB962C8B-B14F-4D97-AF65-F5344CB8AC3E}">
        <p14:creationId xmlns:p14="http://schemas.microsoft.com/office/powerpoint/2010/main" val="256143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46650"/>
          </a:xfrm>
        </p:spPr>
        <p:txBody>
          <a:bodyPr>
            <a:normAutofit/>
          </a:bodyPr>
          <a:lstStyle/>
          <a:p>
            <a:pPr lvl="0" rtl="1"/>
            <a:r>
              <a:rPr lang="ar-SA" sz="6000" b="1" dirty="0"/>
              <a:t>الخصائص البيئية لعملية </a:t>
            </a:r>
            <a:br>
              <a:rPr lang="ar-SA" sz="6000" b="1" dirty="0"/>
            </a:br>
            <a:r>
              <a:rPr lang="ar-SA" sz="6000" b="1" dirty="0"/>
              <a:t>التركيب الضوئي</a:t>
            </a:r>
            <a:br>
              <a:rPr lang="ar-SA" sz="6000" b="1" dirty="0"/>
            </a:br>
            <a:r>
              <a:rPr lang="ar-SA" sz="6000" dirty="0"/>
              <a:t> </a:t>
            </a:r>
            <a:r>
              <a:rPr lang="fr-FR" sz="6000" b="1" dirty="0" err="1"/>
              <a:t>Ecological</a:t>
            </a:r>
            <a:r>
              <a:rPr lang="fr-FR" sz="6000" b="1" dirty="0"/>
              <a:t> </a:t>
            </a:r>
            <a:r>
              <a:rPr lang="fr-FR" sz="6000" b="1" dirty="0" err="1"/>
              <a:t>Characteristics</a:t>
            </a:r>
            <a:r>
              <a:rPr lang="fr-FR" sz="6000" b="1" dirty="0"/>
              <a:t> of </a:t>
            </a:r>
            <a:r>
              <a:rPr lang="fr-FR" sz="6000" b="1" dirty="0" err="1"/>
              <a:t>Photosynthesis</a:t>
            </a:r>
            <a:endParaRPr lang="fr-FR" sz="6000" dirty="0"/>
          </a:p>
        </p:txBody>
      </p:sp>
    </p:spTree>
    <p:extLst>
      <p:ext uri="{BB962C8B-B14F-4D97-AF65-F5344CB8AC3E}">
        <p14:creationId xmlns:p14="http://schemas.microsoft.com/office/powerpoint/2010/main" val="404682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err="1"/>
              <a:t>Photosynthesis</a:t>
            </a:r>
            <a:endParaRPr lang="fr-FR" sz="5400" dirty="0"/>
          </a:p>
        </p:txBody>
      </p:sp>
      <p:pic>
        <p:nvPicPr>
          <p:cNvPr id="1026" name="Picture 2" descr="E:\preparation des cours 3013\écologie générale\2017\food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5472608" cy="522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4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reparation des cours 3013\écologie générale\2017\Photosynthesis-by-alg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871296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2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3456384"/>
          </a:xfrm>
        </p:spPr>
        <p:txBody>
          <a:bodyPr>
            <a:noAutofit/>
          </a:bodyPr>
          <a:lstStyle/>
          <a:p>
            <a:pPr marL="0" indent="0" algn="ctr" rtl="1">
              <a:buNone/>
            </a:pPr>
            <a:r>
              <a:rPr lang="ar-SA" sz="6000" dirty="0"/>
              <a:t>تحدث عملية التركيب الضوئي وفق جملة معقدة من المعادلات الكيميائية يمكن </a:t>
            </a:r>
            <a:r>
              <a:rPr lang="ar-SA" sz="6000" dirty="0" err="1"/>
              <a:t>إختزالها</a:t>
            </a:r>
            <a:r>
              <a:rPr lang="ar-SA" sz="6000" dirty="0"/>
              <a:t> في المعادلة التالية:</a:t>
            </a:r>
            <a:endParaRPr lang="fr-FR" sz="6000" dirty="0"/>
          </a:p>
          <a:p>
            <a:endParaRPr lang="fr-FR" sz="4000" dirty="0"/>
          </a:p>
        </p:txBody>
      </p:sp>
      <p:pic>
        <p:nvPicPr>
          <p:cNvPr id="4" name="Image 3"/>
          <p:cNvPicPr/>
          <p:nvPr/>
        </p:nvPicPr>
        <p:blipFill>
          <a:blip r:embed="rId2"/>
          <a:srcRect/>
          <a:stretch>
            <a:fillRect/>
          </a:stretch>
        </p:blipFill>
        <p:spPr bwMode="auto">
          <a:xfrm>
            <a:off x="780096" y="4293096"/>
            <a:ext cx="7752343" cy="227873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1972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reparation des cours 3013\écologie générale\2017\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2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marL="0" indent="0" algn="ctr" rtl="1">
              <a:buNone/>
            </a:pPr>
            <a:r>
              <a:rPr lang="ar-SA" sz="3600" b="1" dirty="0"/>
              <a:t>تتميز هذه العملية بما يلي:</a:t>
            </a:r>
            <a:endParaRPr lang="fr-FR" sz="3600" b="1" dirty="0"/>
          </a:p>
          <a:p>
            <a:pPr lvl="0" algn="ctr" rtl="1"/>
            <a:r>
              <a:rPr lang="ar-SA" sz="3600" dirty="0">
                <a:solidFill>
                  <a:srgbClr val="0000CC"/>
                </a:solidFill>
              </a:rPr>
              <a:t>إنتاج الطاقة بمستويات عالية جدا من خلال الاستفادة من ضوء الشمس بواسطة عملية البناء الضوئي.</a:t>
            </a:r>
            <a:endParaRPr lang="fr-FR" sz="3600" dirty="0">
              <a:solidFill>
                <a:srgbClr val="0000CC"/>
              </a:solidFill>
            </a:endParaRPr>
          </a:p>
          <a:p>
            <a:pPr lvl="0" algn="ctr" rtl="1"/>
            <a:r>
              <a:rPr lang="ar-SA" sz="3600" dirty="0" err="1">
                <a:solidFill>
                  <a:srgbClr val="FF0000"/>
                </a:solidFill>
              </a:rPr>
              <a:t>إستهلاك</a:t>
            </a:r>
            <a:r>
              <a:rPr lang="ar-SA" sz="3600" dirty="0">
                <a:solidFill>
                  <a:srgbClr val="FF0000"/>
                </a:solidFill>
              </a:rPr>
              <a:t> ثاني أكسيد الكربون من الغلاف الجوي لمعادلة ما ينتج من تنفس الأحياء مما يحقق التوازن.</a:t>
            </a:r>
            <a:endParaRPr lang="fr-FR" sz="3600" dirty="0">
              <a:solidFill>
                <a:srgbClr val="FF0000"/>
              </a:solidFill>
            </a:endParaRPr>
          </a:p>
          <a:p>
            <a:pPr algn="ctr" rtl="1"/>
            <a:r>
              <a:rPr lang="ar-SA" sz="3600" dirty="0">
                <a:solidFill>
                  <a:srgbClr val="00FF00"/>
                </a:solidFill>
              </a:rPr>
              <a:t>إعادة غاز الأكسجين إلى الغلاف الجوي كناتج عرضي (من عملية التركيب الضوئي ) لتعويض ما يفقد منه في عملية التنفس والأكسدة.</a:t>
            </a:r>
            <a:endParaRPr lang="fr-FR" sz="3600" dirty="0">
              <a:solidFill>
                <a:srgbClr val="00FF00"/>
              </a:solidFill>
            </a:endParaRPr>
          </a:p>
        </p:txBody>
      </p:sp>
    </p:spTree>
    <p:extLst>
      <p:ext uri="{BB962C8B-B14F-4D97-AF65-F5344CB8AC3E}">
        <p14:creationId xmlns:p14="http://schemas.microsoft.com/office/powerpoint/2010/main" val="219720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marL="0" indent="0" algn="ctr" rtl="1">
              <a:buNone/>
            </a:pPr>
            <a:r>
              <a:rPr lang="ar-SA" sz="3600" dirty="0"/>
              <a:t>ومثلما أن </a:t>
            </a:r>
            <a:r>
              <a:rPr lang="ar-IQ" sz="3600" dirty="0"/>
              <a:t>عملية</a:t>
            </a:r>
            <a:r>
              <a:rPr lang="ar-SA" sz="3600" dirty="0"/>
              <a:t> البناء الضوئي </a:t>
            </a:r>
            <a:r>
              <a:rPr lang="ar-SA" sz="3600" dirty="0">
                <a:solidFill>
                  <a:srgbClr val="00FF00"/>
                </a:solidFill>
              </a:rPr>
              <a:t>تؤثر في البيئة </a:t>
            </a:r>
            <a:r>
              <a:rPr lang="ar-SA" sz="3600" dirty="0"/>
              <a:t>فإن البيئة بعواملها المختلفة </a:t>
            </a:r>
            <a:r>
              <a:rPr lang="ar-SA" sz="3600" dirty="0">
                <a:solidFill>
                  <a:srgbClr val="FF0000"/>
                </a:solidFill>
              </a:rPr>
              <a:t>تؤثر أيضا في عملية التركيب </a:t>
            </a:r>
            <a:r>
              <a:rPr lang="ar-SA" sz="3600" dirty="0"/>
              <a:t>الضوئي، ومن أهم هذه العوامل ما يلي : </a:t>
            </a:r>
            <a:endParaRPr lang="fr-FR" sz="3600" dirty="0"/>
          </a:p>
          <a:p>
            <a:pPr lvl="0" algn="ctr" rtl="1"/>
            <a:r>
              <a:rPr lang="ar-SA" sz="3600" dirty="0"/>
              <a:t>تركيز غاز ثاني أكسيد الكربون (علاقة طردية ولحد معين ).</a:t>
            </a:r>
            <a:endParaRPr lang="fr-FR" sz="3600" dirty="0"/>
          </a:p>
          <a:p>
            <a:pPr lvl="0" algn="ctr" rtl="1"/>
            <a:r>
              <a:rPr lang="ar-SA" sz="3600" dirty="0"/>
              <a:t>طول فترة الإضاءة ونوعية وشدة الضوء.</a:t>
            </a:r>
            <a:endParaRPr lang="fr-FR" sz="3600" dirty="0"/>
          </a:p>
          <a:p>
            <a:pPr lvl="0" algn="ctr" rtl="1"/>
            <a:r>
              <a:rPr lang="ar-SA" sz="3600" dirty="0"/>
              <a:t>درجة الحرارة.</a:t>
            </a:r>
            <a:endParaRPr lang="fr-FR" sz="3600" dirty="0"/>
          </a:p>
          <a:p>
            <a:pPr lvl="0" algn="ctr" rtl="1"/>
            <a:r>
              <a:rPr lang="ar-SA" sz="3600" dirty="0"/>
              <a:t>توفر المغذيات</a:t>
            </a:r>
          </a:p>
          <a:p>
            <a:pPr marL="0" indent="0" algn="ctr" rtl="1">
              <a:buNone/>
            </a:pPr>
            <a:endParaRPr lang="fr-FR" sz="3600" dirty="0"/>
          </a:p>
        </p:txBody>
      </p:sp>
    </p:spTree>
    <p:extLst>
      <p:ext uri="{BB962C8B-B14F-4D97-AF65-F5344CB8AC3E}">
        <p14:creationId xmlns:p14="http://schemas.microsoft.com/office/powerpoint/2010/main" val="213022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ou Ghassane\Desktop\ecology\Photosynth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6696744"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9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4824536"/>
          </a:xfrm>
        </p:spPr>
        <p:txBody>
          <a:bodyPr>
            <a:noAutofit/>
          </a:bodyPr>
          <a:lstStyle/>
          <a:p>
            <a:pPr lvl="0" rtl="1"/>
            <a:r>
              <a:rPr lang="ar-SA" sz="7200" b="1" dirty="0"/>
              <a:t>إنتاجية الأنظمة البيئية</a:t>
            </a:r>
            <a:br>
              <a:rPr lang="fr-FR" sz="7200" b="1" dirty="0"/>
            </a:br>
            <a:r>
              <a:rPr lang="fr-FR" sz="7200" b="1" dirty="0" err="1"/>
              <a:t>Ecosystem</a:t>
            </a:r>
            <a:r>
              <a:rPr lang="fr-FR" sz="7200" b="1" dirty="0"/>
              <a:t> </a:t>
            </a:r>
            <a:r>
              <a:rPr lang="fr-FR" sz="7200" b="1" dirty="0" err="1"/>
              <a:t>Productivity</a:t>
            </a:r>
            <a:endParaRPr lang="fr-FR" sz="7200" dirty="0"/>
          </a:p>
        </p:txBody>
      </p:sp>
    </p:spTree>
    <p:extLst>
      <p:ext uri="{BB962C8B-B14F-4D97-AF65-F5344CB8AC3E}">
        <p14:creationId xmlns:p14="http://schemas.microsoft.com/office/powerpoint/2010/main" val="361865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الرابع</a:t>
            </a:r>
            <a:endParaRPr lang="fr-FR" sz="7200" dirty="0"/>
          </a:p>
        </p:txBody>
      </p:sp>
      <p:sp>
        <p:nvSpPr>
          <p:cNvPr id="4" name="Sous-titre 2"/>
          <p:cNvSpPr txBox="1">
            <a:spLocks/>
          </p:cNvSpPr>
          <p:nvPr/>
        </p:nvSpPr>
        <p:spPr>
          <a:xfrm>
            <a:off x="323528" y="2204864"/>
            <a:ext cx="8424936" cy="396044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6600" b="1" dirty="0"/>
              <a:t>وظيفية الأنظمة </a:t>
            </a:r>
            <a:endParaRPr lang="fr-FR" sz="6600" b="1" dirty="0"/>
          </a:p>
          <a:p>
            <a:pPr marL="0" indent="0" algn="ctr" rtl="1">
              <a:buNone/>
            </a:pPr>
            <a:r>
              <a:rPr lang="ar-SA" sz="6600" b="1" dirty="0"/>
              <a:t>البيئية</a:t>
            </a:r>
          </a:p>
          <a:p>
            <a:pPr marL="0" indent="0" algn="ctr">
              <a:buNone/>
            </a:pPr>
            <a:r>
              <a:rPr lang="fr-FR" sz="6600" b="1" dirty="0" err="1"/>
              <a:t>Ecosystem</a:t>
            </a:r>
            <a:r>
              <a:rPr lang="fr-FR" sz="6600" b="1" dirty="0"/>
              <a:t> </a:t>
            </a:r>
            <a:r>
              <a:rPr lang="fr-FR" sz="6600" b="1" dirty="0" err="1"/>
              <a:t>functioning</a:t>
            </a:r>
            <a:endParaRPr lang="fr-FR" sz="6600" b="1" dirty="0"/>
          </a:p>
          <a:p>
            <a:pPr marL="0" indent="0" algn="ctr">
              <a:buNone/>
            </a:pP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rmAutofit/>
          </a:bodyPr>
          <a:lstStyle/>
          <a:p>
            <a:pPr rtl="1"/>
            <a:r>
              <a:rPr lang="ar-SA" b="1" dirty="0"/>
              <a:t>تعريف الإنتاجية</a:t>
            </a:r>
            <a:br>
              <a:rPr lang="ar-SA" b="1" dirty="0"/>
            </a:br>
            <a:r>
              <a:rPr lang="ar-SA" b="1" dirty="0"/>
              <a:t> </a:t>
            </a:r>
            <a:r>
              <a:rPr lang="fr-FR" b="1" dirty="0" err="1"/>
              <a:t>Definition</a:t>
            </a:r>
            <a:r>
              <a:rPr lang="fr-FR" b="1" dirty="0"/>
              <a:t> of </a:t>
            </a:r>
            <a:r>
              <a:rPr lang="fr-FR" b="1" dirty="0" err="1"/>
              <a:t>Productivity</a:t>
            </a:r>
            <a:endParaRPr lang="fr-FR" dirty="0"/>
          </a:p>
        </p:txBody>
      </p:sp>
      <p:sp>
        <p:nvSpPr>
          <p:cNvPr id="3" name="Espace réservé du contenu 2"/>
          <p:cNvSpPr>
            <a:spLocks noGrp="1"/>
          </p:cNvSpPr>
          <p:nvPr>
            <p:ph idx="1"/>
          </p:nvPr>
        </p:nvSpPr>
        <p:spPr>
          <a:xfrm>
            <a:off x="457200" y="2492896"/>
            <a:ext cx="8229600" cy="3633267"/>
          </a:xfrm>
        </p:spPr>
        <p:txBody>
          <a:bodyPr>
            <a:noAutofit/>
          </a:bodyPr>
          <a:lstStyle/>
          <a:p>
            <a:pPr marL="0" indent="0" algn="ctr" rtl="1">
              <a:buNone/>
            </a:pPr>
            <a:r>
              <a:rPr lang="ar-SA" sz="6000" dirty="0"/>
              <a:t>يمكن تعريفها على أنها </a:t>
            </a:r>
            <a:r>
              <a:rPr lang="ar-SA" sz="6000" dirty="0">
                <a:solidFill>
                  <a:srgbClr val="FF0000"/>
                </a:solidFill>
              </a:rPr>
              <a:t>كمية المادة الحية المنتجة في وحدة الزمن داخل مساحة أو حجم معين.  </a:t>
            </a:r>
            <a:endParaRPr lang="fr-FR" sz="6000" dirty="0">
              <a:solidFill>
                <a:srgbClr val="FF0000"/>
              </a:solidFill>
            </a:endParaRPr>
          </a:p>
          <a:p>
            <a:pPr algn="ctr"/>
            <a:endParaRPr lang="fr-FR" sz="6000" dirty="0"/>
          </a:p>
        </p:txBody>
      </p:sp>
    </p:spTree>
    <p:extLst>
      <p:ext uri="{BB962C8B-B14F-4D97-AF65-F5344CB8AC3E}">
        <p14:creationId xmlns:p14="http://schemas.microsoft.com/office/powerpoint/2010/main" val="2653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4752528"/>
          </a:xfrm>
        </p:spPr>
        <p:txBody>
          <a:bodyPr>
            <a:noAutofit/>
          </a:bodyPr>
          <a:lstStyle/>
          <a:p>
            <a:pPr rtl="1"/>
            <a:r>
              <a:rPr lang="ar-SA" sz="8800" b="1" dirty="0"/>
              <a:t>أنواع الإنتاجية</a:t>
            </a:r>
            <a:br>
              <a:rPr lang="ar-SA" sz="8800" b="1" dirty="0"/>
            </a:br>
            <a:r>
              <a:rPr lang="fr-FR" sz="8800" b="1" dirty="0" err="1"/>
              <a:t>Different</a:t>
            </a:r>
            <a:r>
              <a:rPr lang="fr-FR" sz="8800" b="1" dirty="0"/>
              <a:t> Types of </a:t>
            </a:r>
            <a:r>
              <a:rPr lang="fr-FR" sz="8800" b="1" dirty="0" err="1"/>
              <a:t>Productivity</a:t>
            </a:r>
            <a:r>
              <a:rPr lang="fr-FR" sz="8800" b="1" dirty="0"/>
              <a:t>  </a:t>
            </a:r>
            <a:endParaRPr lang="fr-FR" sz="8800" dirty="0"/>
          </a:p>
        </p:txBody>
      </p:sp>
    </p:spTree>
    <p:extLst>
      <p:ext uri="{BB962C8B-B14F-4D97-AF65-F5344CB8AC3E}">
        <p14:creationId xmlns:p14="http://schemas.microsoft.com/office/powerpoint/2010/main" val="128531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rmAutofit/>
          </a:bodyPr>
          <a:lstStyle/>
          <a:p>
            <a:pPr rtl="1"/>
            <a:r>
              <a:rPr lang="ar-SA" b="1" dirty="0"/>
              <a:t>الإنتاجية الأولية</a:t>
            </a:r>
            <a:br>
              <a:rPr lang="ar-SA" b="1" dirty="0"/>
            </a:br>
            <a:r>
              <a:rPr lang="ar-SA" b="1" dirty="0"/>
              <a:t> </a:t>
            </a:r>
            <a:r>
              <a:rPr lang="fr-FR" b="1" dirty="0" err="1"/>
              <a:t>Primary</a:t>
            </a:r>
            <a:r>
              <a:rPr lang="fr-FR" dirty="0"/>
              <a:t> </a:t>
            </a:r>
            <a:r>
              <a:rPr lang="fr-FR" b="1" dirty="0" err="1"/>
              <a:t>Productivity</a:t>
            </a:r>
            <a:endParaRPr lang="fr-FR" dirty="0"/>
          </a:p>
        </p:txBody>
      </p:sp>
      <p:sp>
        <p:nvSpPr>
          <p:cNvPr id="3" name="Espace réservé du contenu 2"/>
          <p:cNvSpPr>
            <a:spLocks noGrp="1"/>
          </p:cNvSpPr>
          <p:nvPr>
            <p:ph idx="1"/>
          </p:nvPr>
        </p:nvSpPr>
        <p:spPr>
          <a:xfrm>
            <a:off x="457200" y="2276872"/>
            <a:ext cx="8229600" cy="3849291"/>
          </a:xfrm>
        </p:spPr>
        <p:txBody>
          <a:bodyPr>
            <a:normAutofit/>
          </a:bodyPr>
          <a:lstStyle/>
          <a:p>
            <a:pPr marL="0" indent="0" algn="ctr" rtl="1">
              <a:buNone/>
            </a:pPr>
            <a:r>
              <a:rPr lang="ar-SA" sz="4800" dirty="0"/>
              <a:t>الإنتاجية الأولية لنظام بيئي أو لمجتمع حيوي أو لجزء منه، هي </a:t>
            </a:r>
            <a:r>
              <a:rPr lang="ar-SA" sz="4800" dirty="0">
                <a:solidFill>
                  <a:srgbClr val="FF0000"/>
                </a:solidFill>
              </a:rPr>
              <a:t>معدل تخزين الطاقة بواسطة عملية التركيب الضوئي بشكل مواد عضوية</a:t>
            </a:r>
            <a:r>
              <a:rPr lang="ar-SA" sz="4800" dirty="0"/>
              <a:t>. وتسمى أيضا بالإنتاجية النباتية</a:t>
            </a:r>
            <a:endParaRPr lang="fr-FR" sz="4800" dirty="0"/>
          </a:p>
          <a:p>
            <a:pPr algn="ctr"/>
            <a:endParaRPr lang="fr-FR" sz="4000" dirty="0"/>
          </a:p>
        </p:txBody>
      </p:sp>
    </p:spTree>
    <p:extLst>
      <p:ext uri="{BB962C8B-B14F-4D97-AF65-F5344CB8AC3E}">
        <p14:creationId xmlns:p14="http://schemas.microsoft.com/office/powerpoint/2010/main" val="333569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marL="0" indent="0" algn="ctr" rtl="1">
              <a:buNone/>
            </a:pPr>
            <a:r>
              <a:rPr lang="ar-IQ" sz="5400" dirty="0"/>
              <a:t>تبدأ الإنتاجية الحيوية عندما تستقطب النباتات الخضراء الطاقة الضوئية من قبل صبغات اليخضور وتحولها إلى طاقة كيميائية تستغل في تثبيت ثاني أكسيد الكربون على هيئة مادة عضوية</a:t>
            </a:r>
            <a:r>
              <a:rPr lang="ar-SA" sz="5400" dirty="0"/>
              <a:t>. </a:t>
            </a:r>
            <a:r>
              <a:rPr lang="ar-IQ" sz="5400" dirty="0"/>
              <a:t>تقسم </a:t>
            </a:r>
            <a:r>
              <a:rPr lang="ar-SA" sz="5400" dirty="0"/>
              <a:t>الإنتاجية الأولية</a:t>
            </a:r>
            <a:r>
              <a:rPr lang="ar-IQ" sz="5400" dirty="0"/>
              <a:t> إلى:</a:t>
            </a:r>
            <a:endParaRPr lang="fr-FR" sz="5400" dirty="0"/>
          </a:p>
        </p:txBody>
      </p:sp>
    </p:spTree>
    <p:extLst>
      <p:ext uri="{BB962C8B-B14F-4D97-AF65-F5344CB8AC3E}">
        <p14:creationId xmlns:p14="http://schemas.microsoft.com/office/powerpoint/2010/main" val="7105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14202"/>
          </a:xfrm>
        </p:spPr>
        <p:txBody>
          <a:bodyPr>
            <a:normAutofit/>
          </a:bodyPr>
          <a:lstStyle/>
          <a:p>
            <a:pPr rtl="1"/>
            <a:r>
              <a:rPr lang="ar-SA" sz="4800" b="1" dirty="0"/>
              <a:t>الإنتاجية الأولية الخام </a:t>
            </a:r>
            <a:br>
              <a:rPr lang="ar-SA" sz="4800" b="1" dirty="0"/>
            </a:br>
            <a:r>
              <a:rPr lang="fr-FR" sz="4800" b="1" dirty="0"/>
              <a:t>Gross</a:t>
            </a:r>
            <a:r>
              <a:rPr lang="fr-FR" sz="4800" dirty="0"/>
              <a:t> </a:t>
            </a:r>
            <a:r>
              <a:rPr lang="fr-FR" sz="4800" b="1" dirty="0" err="1"/>
              <a:t>Primary</a:t>
            </a:r>
            <a:r>
              <a:rPr lang="fr-FR" sz="4800" dirty="0"/>
              <a:t> </a:t>
            </a:r>
            <a:r>
              <a:rPr lang="fr-FR" sz="4800" b="1" dirty="0" err="1"/>
              <a:t>Productivity</a:t>
            </a:r>
            <a:endParaRPr lang="fr-FR" sz="4800" dirty="0"/>
          </a:p>
        </p:txBody>
      </p:sp>
      <p:sp>
        <p:nvSpPr>
          <p:cNvPr id="3" name="Espace réservé du contenu 2"/>
          <p:cNvSpPr>
            <a:spLocks noGrp="1"/>
          </p:cNvSpPr>
          <p:nvPr>
            <p:ph idx="1"/>
          </p:nvPr>
        </p:nvSpPr>
        <p:spPr>
          <a:xfrm>
            <a:off x="457200" y="2564904"/>
            <a:ext cx="8229600" cy="3561259"/>
          </a:xfrm>
        </p:spPr>
        <p:txBody>
          <a:bodyPr>
            <a:normAutofit/>
          </a:bodyPr>
          <a:lstStyle/>
          <a:p>
            <a:pPr marL="0" indent="0" algn="ctr" rtl="1">
              <a:buNone/>
            </a:pPr>
            <a:r>
              <a:rPr lang="ar-SA" sz="4400" dirty="0"/>
              <a:t>تمثل </a:t>
            </a:r>
            <a:r>
              <a:rPr lang="ar-SA" sz="4400" dirty="0">
                <a:solidFill>
                  <a:srgbClr val="FF0000"/>
                </a:solidFill>
              </a:rPr>
              <a:t>كمية المادة العضوية التي تم إنتاجها من طرف المنتجين (النبات) خلال فترة زمنية معينة داخل مساحة أو حجم معين، بما فيها الطاقة المستهلكة في عملية التنفس</a:t>
            </a:r>
            <a:r>
              <a:rPr lang="ar-SA" sz="4400" dirty="0"/>
              <a:t>. وتعرف أيضا بالتمثيل أو البناء الكلي.</a:t>
            </a:r>
            <a:endParaRPr lang="fr-FR" sz="4400" dirty="0"/>
          </a:p>
          <a:p>
            <a:pPr algn="ctr" rtl="1"/>
            <a:endParaRPr lang="fr-FR" sz="4400" dirty="0"/>
          </a:p>
        </p:txBody>
      </p:sp>
    </p:spTree>
    <p:extLst>
      <p:ext uri="{BB962C8B-B14F-4D97-AF65-F5344CB8AC3E}">
        <p14:creationId xmlns:p14="http://schemas.microsoft.com/office/powerpoint/2010/main" val="265768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a:bodyPr>
          <a:lstStyle/>
          <a:p>
            <a:pPr rtl="1"/>
            <a:r>
              <a:rPr lang="ar-SA" b="1" dirty="0"/>
              <a:t>الإنتاجية الأولية الصافية</a:t>
            </a:r>
            <a:br>
              <a:rPr lang="ar-SA" b="1" dirty="0"/>
            </a:br>
            <a:r>
              <a:rPr lang="ar-SA" b="1" dirty="0"/>
              <a:t> </a:t>
            </a:r>
            <a:r>
              <a:rPr lang="fr-FR" b="1" dirty="0"/>
              <a:t>Net</a:t>
            </a:r>
            <a:r>
              <a:rPr lang="fr-FR" dirty="0"/>
              <a:t> </a:t>
            </a:r>
            <a:r>
              <a:rPr lang="fr-FR" b="1" dirty="0" err="1"/>
              <a:t>Primary</a:t>
            </a:r>
            <a:r>
              <a:rPr lang="fr-FR" dirty="0"/>
              <a:t> </a:t>
            </a:r>
            <a:r>
              <a:rPr lang="fr-FR" b="1" dirty="0" err="1"/>
              <a:t>Productivity</a:t>
            </a:r>
            <a:endParaRPr lang="fr-FR" dirty="0"/>
          </a:p>
        </p:txBody>
      </p:sp>
      <p:sp>
        <p:nvSpPr>
          <p:cNvPr id="3" name="Espace réservé du contenu 2"/>
          <p:cNvSpPr>
            <a:spLocks noGrp="1"/>
          </p:cNvSpPr>
          <p:nvPr>
            <p:ph idx="1"/>
          </p:nvPr>
        </p:nvSpPr>
        <p:spPr>
          <a:xfrm>
            <a:off x="457200" y="2060848"/>
            <a:ext cx="8229600" cy="4065315"/>
          </a:xfrm>
        </p:spPr>
        <p:txBody>
          <a:bodyPr>
            <a:normAutofit/>
          </a:bodyPr>
          <a:lstStyle/>
          <a:p>
            <a:pPr marL="0" indent="0" algn="ctr" rtl="1">
              <a:buNone/>
            </a:pPr>
            <a:r>
              <a:rPr lang="ar-IQ" sz="4000" dirty="0"/>
              <a:t>هي </a:t>
            </a:r>
            <a:r>
              <a:rPr lang="ar-SA" sz="4000" dirty="0">
                <a:solidFill>
                  <a:srgbClr val="FF0000"/>
                </a:solidFill>
              </a:rPr>
              <a:t>إجمالي كمية</a:t>
            </a:r>
            <a:r>
              <a:rPr lang="ar-IQ" sz="4000" dirty="0">
                <a:solidFill>
                  <a:srgbClr val="FF0000"/>
                </a:solidFill>
              </a:rPr>
              <a:t> المادة العضوية التي يركبها النبات مطروح منها كمية المادة التي استعملت في عملية التنفس</a:t>
            </a:r>
            <a:r>
              <a:rPr lang="ar-IQ" sz="4000" dirty="0"/>
              <a:t>. أو </a:t>
            </a:r>
            <a:r>
              <a:rPr lang="ar-IQ" sz="4000" dirty="0">
                <a:solidFill>
                  <a:srgbClr val="0000CC"/>
                </a:solidFill>
              </a:rPr>
              <a:t>هي كمية المادة العضوية المخزنة في أنسجة النبات على شكل كتلة حية </a:t>
            </a:r>
            <a:r>
              <a:rPr lang="fr-FR" sz="4000" dirty="0">
                <a:solidFill>
                  <a:srgbClr val="0000CC"/>
                </a:solidFill>
              </a:rPr>
              <a:t>(</a:t>
            </a:r>
            <a:r>
              <a:rPr lang="fr-FR" sz="4000" dirty="0" err="1">
                <a:solidFill>
                  <a:srgbClr val="0000CC"/>
                </a:solidFill>
              </a:rPr>
              <a:t>Biomass</a:t>
            </a:r>
            <a:r>
              <a:rPr lang="fr-FR" sz="4000" dirty="0">
                <a:solidFill>
                  <a:srgbClr val="0000CC"/>
                </a:solidFill>
              </a:rPr>
              <a:t>)</a:t>
            </a:r>
            <a:r>
              <a:rPr lang="ar-IQ" sz="4000" dirty="0">
                <a:solidFill>
                  <a:srgbClr val="0000CC"/>
                </a:solidFill>
              </a:rPr>
              <a:t> </a:t>
            </a:r>
            <a:r>
              <a:rPr lang="ar-IQ" sz="4000" dirty="0"/>
              <a:t>والقابلة </a:t>
            </a:r>
            <a:r>
              <a:rPr lang="ar-IQ" sz="4000" dirty="0" err="1"/>
              <a:t>للإستعمال</a:t>
            </a:r>
            <a:r>
              <a:rPr lang="ar-IQ" sz="4000" dirty="0"/>
              <a:t> من طرف المستهلكين .</a:t>
            </a:r>
            <a:r>
              <a:rPr lang="ar-SA" sz="4000" dirty="0"/>
              <a:t> وتسمى أيضا بالبناء أو التمثيل الظاهري.</a:t>
            </a:r>
            <a:endParaRPr lang="fr-FR" sz="4000" dirty="0"/>
          </a:p>
          <a:p>
            <a:endParaRPr lang="fr-FR" sz="4000" dirty="0"/>
          </a:p>
        </p:txBody>
      </p:sp>
    </p:spTree>
    <p:extLst>
      <p:ext uri="{BB962C8B-B14F-4D97-AF65-F5344CB8AC3E}">
        <p14:creationId xmlns:p14="http://schemas.microsoft.com/office/powerpoint/2010/main" val="245450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netprimaryproduc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67" y="41181"/>
            <a:ext cx="8050873" cy="674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reparation des cours 3013\écologie générale\2017\d3c55793ce1bc89e61fd9f36dff31f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8928992" cy="673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Autofit/>
          </a:bodyPr>
          <a:lstStyle/>
          <a:p>
            <a:pPr rtl="1"/>
            <a:r>
              <a:rPr lang="ar-SA" sz="5400" b="1" dirty="0"/>
              <a:t>الإنتاجية</a:t>
            </a:r>
            <a:r>
              <a:rPr lang="ar-IQ" sz="5400" b="1" dirty="0"/>
              <a:t> الثانوية</a:t>
            </a:r>
            <a:br>
              <a:rPr lang="ar-SA" sz="5400" b="1" dirty="0"/>
            </a:br>
            <a:r>
              <a:rPr lang="ar-IQ" sz="5400" b="1" dirty="0"/>
              <a:t> </a:t>
            </a:r>
            <a:r>
              <a:rPr lang="fr-FR" sz="5400" b="1" dirty="0" err="1"/>
              <a:t>Secondary</a:t>
            </a:r>
            <a:r>
              <a:rPr lang="fr-FR" sz="5400" b="1" dirty="0"/>
              <a:t> </a:t>
            </a:r>
            <a:r>
              <a:rPr lang="fr-FR" sz="5400" b="1" dirty="0" err="1"/>
              <a:t>Productivity</a:t>
            </a:r>
            <a:endParaRPr lang="fr-FR" sz="5400" dirty="0"/>
          </a:p>
        </p:txBody>
      </p:sp>
      <p:sp>
        <p:nvSpPr>
          <p:cNvPr id="3" name="Espace réservé du contenu 2"/>
          <p:cNvSpPr>
            <a:spLocks noGrp="1"/>
          </p:cNvSpPr>
          <p:nvPr>
            <p:ph idx="1"/>
          </p:nvPr>
        </p:nvSpPr>
        <p:spPr>
          <a:xfrm>
            <a:off x="457200" y="2348880"/>
            <a:ext cx="8229600" cy="3777283"/>
          </a:xfrm>
        </p:spPr>
        <p:txBody>
          <a:bodyPr>
            <a:normAutofit/>
          </a:bodyPr>
          <a:lstStyle/>
          <a:p>
            <a:pPr marL="0" indent="0" algn="ctr" rtl="1">
              <a:buNone/>
            </a:pPr>
            <a:r>
              <a:rPr lang="ar-SA" sz="4800" dirty="0"/>
              <a:t>هي </a:t>
            </a:r>
            <a:r>
              <a:rPr lang="ar-IQ" sz="4800" dirty="0"/>
              <a:t>كمية</a:t>
            </a:r>
            <a:r>
              <a:rPr lang="ar-SA" sz="4800" dirty="0"/>
              <a:t> المادة العضوية المخزنة في أجسام الكائنات المستهلكة باختلاف درجاتها وأنواعها، والتي تتناقص تدريجيا من مستوى إلى آخر يليه.</a:t>
            </a:r>
            <a:endParaRPr lang="fr-FR" sz="4800" dirty="0"/>
          </a:p>
          <a:p>
            <a:endParaRPr lang="fr-FR" sz="4800" dirty="0"/>
          </a:p>
        </p:txBody>
      </p:sp>
    </p:spTree>
    <p:extLst>
      <p:ext uri="{BB962C8B-B14F-4D97-AF65-F5344CB8AC3E}">
        <p14:creationId xmlns:p14="http://schemas.microsoft.com/office/powerpoint/2010/main" val="79492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ou Ghassane\Desktop\ecology\NPPGFP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54"/>
            <a:ext cx="5184576" cy="679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4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الطاقة وعلاقتها بالنظام البيئي</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reparation des cours 3013\écologie générale\2017\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48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reparation des cours 3013\écologie générale\2017\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4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reparation des cours 3013\écologie générale\2017\n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7" y="260648"/>
            <a:ext cx="9066247" cy="633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2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العوامل المحددة للإنتاجية</a:t>
            </a:r>
            <a:br>
              <a:rPr lang="ar-SA" b="1" dirty="0"/>
            </a:br>
            <a:r>
              <a:rPr lang="fr-FR" b="1" dirty="0" err="1"/>
              <a:t>Limiting</a:t>
            </a:r>
            <a:r>
              <a:rPr lang="fr-FR" b="1" dirty="0"/>
              <a:t> </a:t>
            </a:r>
            <a:r>
              <a:rPr lang="fr-FR" b="1" dirty="0" err="1"/>
              <a:t>Factors</a:t>
            </a:r>
            <a:r>
              <a:rPr lang="fr-FR" b="1" dirty="0"/>
              <a:t> of </a:t>
            </a:r>
            <a:r>
              <a:rPr lang="fr-FR" b="1" dirty="0" err="1"/>
              <a:t>Productivity</a:t>
            </a:r>
            <a:br>
              <a:rPr lang="fr-FR" dirty="0"/>
            </a:br>
            <a:endParaRPr lang="fr-FR" dirty="0"/>
          </a:p>
        </p:txBody>
      </p:sp>
      <p:sp>
        <p:nvSpPr>
          <p:cNvPr id="3" name="Espace réservé du contenu 2"/>
          <p:cNvSpPr>
            <a:spLocks noGrp="1"/>
          </p:cNvSpPr>
          <p:nvPr>
            <p:ph idx="1"/>
          </p:nvPr>
        </p:nvSpPr>
        <p:spPr/>
        <p:txBody>
          <a:bodyPr>
            <a:normAutofit lnSpcReduction="10000"/>
          </a:bodyPr>
          <a:lstStyle/>
          <a:p>
            <a:pPr algn="ctr" rtl="1"/>
            <a:r>
              <a:rPr lang="ar-IQ" dirty="0"/>
              <a:t>هناك </a:t>
            </a:r>
            <a:r>
              <a:rPr lang="ar-SA" dirty="0"/>
              <a:t>العديد</a:t>
            </a:r>
            <a:r>
              <a:rPr lang="ar-IQ" dirty="0"/>
              <a:t> من العوامل التي تؤثر على الإنتاجية وهي </a:t>
            </a:r>
            <a:r>
              <a:rPr lang="ar-SA" dirty="0"/>
              <a:t>:</a:t>
            </a:r>
            <a:endParaRPr lang="fr-FR" dirty="0"/>
          </a:p>
          <a:p>
            <a:pPr algn="ctr" rtl="1"/>
            <a:r>
              <a:rPr lang="ar-IQ" dirty="0"/>
              <a:t>قابلية النبات على تثبيت ثاني أكسيد الكربون حيث أنه هناك</a:t>
            </a:r>
            <a:r>
              <a:rPr lang="ar-SA" dirty="0"/>
              <a:t> عدة طرق</a:t>
            </a:r>
            <a:r>
              <a:rPr lang="ar-IQ" dirty="0"/>
              <a:t> لتثبيت غاز الفحم وهي: </a:t>
            </a:r>
            <a:r>
              <a:rPr lang="ar-SA" b="1" dirty="0" err="1"/>
              <a:t>ال</a:t>
            </a:r>
            <a:r>
              <a:rPr lang="ar-IQ" b="1" dirty="0"/>
              <a:t>نباتات ثلاثية الكربون</a:t>
            </a:r>
            <a:r>
              <a:rPr lang="ar-SA" b="1" dirty="0"/>
              <a:t> </a:t>
            </a:r>
            <a:r>
              <a:rPr lang="fr-FR" b="1" dirty="0"/>
              <a:t>C3</a:t>
            </a:r>
            <a:r>
              <a:rPr lang="fr-FR" dirty="0"/>
              <a:t>  </a:t>
            </a:r>
            <a:r>
              <a:rPr lang="ar-SA" dirty="0"/>
              <a:t>و</a:t>
            </a:r>
            <a:r>
              <a:rPr lang="ar-IQ" b="1" dirty="0" err="1"/>
              <a:t>ال</a:t>
            </a:r>
            <a:r>
              <a:rPr lang="ar-SA" b="1" dirty="0"/>
              <a:t>نباتات رباعية الكربون </a:t>
            </a:r>
            <a:r>
              <a:rPr lang="fr-FR" b="1" dirty="0"/>
              <a:t>C4  </a:t>
            </a:r>
            <a:r>
              <a:rPr lang="ar-SA" b="1" dirty="0"/>
              <a:t>والنباتات العصارية </a:t>
            </a:r>
            <a:r>
              <a:rPr lang="fr-FR" b="1" dirty="0"/>
              <a:t>CAM </a:t>
            </a:r>
            <a:r>
              <a:rPr lang="ar-SA" b="1" dirty="0"/>
              <a:t> </a:t>
            </a:r>
            <a:r>
              <a:rPr lang="ar-IQ" dirty="0"/>
              <a:t>وكمقارنة بين كفاءة التمثيل الضوئي للنوعين </a:t>
            </a:r>
            <a:r>
              <a:rPr lang="fr-FR" dirty="0"/>
              <a:t>C3</a:t>
            </a:r>
            <a:r>
              <a:rPr lang="ar-IQ" dirty="0"/>
              <a:t> و </a:t>
            </a:r>
            <a:r>
              <a:rPr lang="fr-FR" dirty="0"/>
              <a:t>C4</a:t>
            </a:r>
            <a:r>
              <a:rPr lang="ar-IQ" dirty="0"/>
              <a:t> نجد أن كفاءة النوع رباعي الكربون يفوق نباتات ثلاثي الكربون، حيث أنه توجد هناك فروقات كبيرة بين هاتين المجموعتين من النباتات سواء من الناحية البيئية أو التشريحية والفيزيولوجية.</a:t>
            </a:r>
            <a:endParaRPr lang="fr-FR" dirty="0"/>
          </a:p>
        </p:txBody>
      </p:sp>
    </p:spTree>
    <p:extLst>
      <p:ext uri="{BB962C8B-B14F-4D97-AF65-F5344CB8AC3E}">
        <p14:creationId xmlns:p14="http://schemas.microsoft.com/office/powerpoint/2010/main" val="806710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Autofit/>
          </a:bodyPr>
          <a:lstStyle/>
          <a:p>
            <a:pPr lvl="0" algn="ctr" rtl="1"/>
            <a:r>
              <a:rPr lang="ar-SA" sz="4800" dirty="0"/>
              <a:t>نوعية الضوء وشدته وطول فترة الإضاءة.</a:t>
            </a:r>
            <a:endParaRPr lang="fr-FR" sz="4800" dirty="0"/>
          </a:p>
          <a:p>
            <a:pPr lvl="0" algn="ctr" rtl="1"/>
            <a:r>
              <a:rPr lang="ar-SA" sz="4800" dirty="0"/>
              <a:t>توفر الماء والعناصر الغذائية المختلفة.</a:t>
            </a:r>
            <a:endParaRPr lang="fr-FR" sz="4800" dirty="0"/>
          </a:p>
          <a:p>
            <a:pPr lvl="0" algn="ctr" rtl="1"/>
            <a:r>
              <a:rPr lang="ar-SA" sz="4800" dirty="0"/>
              <a:t>تركيز كل من غازي الفحم والأكسجين.</a:t>
            </a:r>
            <a:r>
              <a:rPr lang="ar-SA" sz="4800" b="1" dirty="0"/>
              <a:t> </a:t>
            </a:r>
            <a:endParaRPr lang="fr-FR" sz="4800" dirty="0"/>
          </a:p>
          <a:p>
            <a:pPr lvl="0" algn="ctr" rtl="1"/>
            <a:r>
              <a:rPr lang="fr-FR" sz="4800" b="1" dirty="0"/>
              <a:t> </a:t>
            </a:r>
            <a:r>
              <a:rPr lang="ar-SA" sz="4800" dirty="0"/>
              <a:t>درجة الحرارة. </a:t>
            </a:r>
            <a:endParaRPr lang="fr-FR" sz="4800" dirty="0"/>
          </a:p>
        </p:txBody>
      </p:sp>
    </p:spTree>
    <p:extLst>
      <p:ext uri="{BB962C8B-B14F-4D97-AF65-F5344CB8AC3E}">
        <p14:creationId xmlns:p14="http://schemas.microsoft.com/office/powerpoint/2010/main" val="4253831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06290"/>
          </a:xfrm>
        </p:spPr>
        <p:txBody>
          <a:bodyPr>
            <a:noAutofit/>
          </a:bodyPr>
          <a:lstStyle/>
          <a:p>
            <a:pPr rtl="1"/>
            <a:r>
              <a:rPr lang="ar-SA" sz="4800" b="1" dirty="0"/>
              <a:t>طرق قياس</a:t>
            </a:r>
            <a:r>
              <a:rPr lang="ar-IQ" sz="4800" b="1" dirty="0"/>
              <a:t> الإنتاجية</a:t>
            </a:r>
            <a:br>
              <a:rPr lang="ar-SA" sz="4800" b="1" dirty="0"/>
            </a:br>
            <a:r>
              <a:rPr lang="fr-FR" sz="4800" b="1" dirty="0" err="1"/>
              <a:t>Methods</a:t>
            </a:r>
            <a:r>
              <a:rPr lang="fr-FR" sz="4800" b="1" dirty="0"/>
              <a:t> of </a:t>
            </a:r>
            <a:r>
              <a:rPr lang="fr-FR" sz="4800" b="1" dirty="0" err="1"/>
              <a:t>Measuring</a:t>
            </a:r>
            <a:r>
              <a:rPr lang="fr-FR" sz="4800" b="1" dirty="0"/>
              <a:t> </a:t>
            </a:r>
            <a:r>
              <a:rPr lang="fr-FR" sz="4800" b="1" dirty="0" err="1"/>
              <a:t>Productivity</a:t>
            </a:r>
            <a:endParaRPr lang="fr-FR" sz="4800" dirty="0"/>
          </a:p>
        </p:txBody>
      </p:sp>
      <p:sp>
        <p:nvSpPr>
          <p:cNvPr id="3" name="Espace réservé du contenu 2"/>
          <p:cNvSpPr>
            <a:spLocks noGrp="1"/>
          </p:cNvSpPr>
          <p:nvPr>
            <p:ph idx="1"/>
          </p:nvPr>
        </p:nvSpPr>
        <p:spPr>
          <a:xfrm>
            <a:off x="457200" y="2636912"/>
            <a:ext cx="8229600" cy="3489251"/>
          </a:xfrm>
        </p:spPr>
        <p:txBody>
          <a:bodyPr>
            <a:normAutofit/>
          </a:bodyPr>
          <a:lstStyle/>
          <a:p>
            <a:pPr algn="ctr" rtl="1"/>
            <a:r>
              <a:rPr lang="fr-FR" sz="4400" b="1" dirty="0"/>
              <a:t> </a:t>
            </a:r>
            <a:r>
              <a:rPr lang="ar-IQ" sz="4400" dirty="0"/>
              <a:t>يمكن </a:t>
            </a:r>
            <a:r>
              <a:rPr lang="ar-SA" sz="4400" dirty="0"/>
              <a:t>قياس</a:t>
            </a:r>
            <a:r>
              <a:rPr lang="ar-IQ" sz="4400" dirty="0"/>
              <a:t> الإنتاجية الأولية بصورة عامة بعدة طرق مثل طريقة </a:t>
            </a:r>
            <a:r>
              <a:rPr lang="ar-IQ" sz="4400" dirty="0">
                <a:solidFill>
                  <a:srgbClr val="0000CC"/>
                </a:solidFill>
              </a:rPr>
              <a:t>اختفاء المواد الأولية </a:t>
            </a:r>
            <a:r>
              <a:rPr lang="ar-IQ" sz="4400" dirty="0"/>
              <a:t>أومن خلال </a:t>
            </a:r>
            <a:r>
              <a:rPr lang="ar-IQ" sz="4400" dirty="0">
                <a:solidFill>
                  <a:srgbClr val="0000CC"/>
                </a:solidFill>
              </a:rPr>
              <a:t>عملية البناء الضوئي</a:t>
            </a:r>
            <a:r>
              <a:rPr lang="ar-IQ" sz="4400" dirty="0"/>
              <a:t>، </a:t>
            </a:r>
            <a:r>
              <a:rPr lang="ar-IQ" sz="4400" dirty="0">
                <a:solidFill>
                  <a:srgbClr val="FF0000"/>
                </a:solidFill>
              </a:rPr>
              <a:t>أي تقدير كميات ثنائي أكسيد الكربون المثبتة أو كميات الأكسجين المتحرر</a:t>
            </a:r>
            <a:r>
              <a:rPr lang="ar-IQ" sz="4400" dirty="0"/>
              <a:t>.</a:t>
            </a:r>
            <a:endParaRPr lang="fr-FR" sz="4400" dirty="0"/>
          </a:p>
          <a:p>
            <a:endParaRPr lang="fr-FR" sz="4400" dirty="0"/>
          </a:p>
        </p:txBody>
      </p:sp>
    </p:spTree>
    <p:extLst>
      <p:ext uri="{BB962C8B-B14F-4D97-AF65-F5344CB8AC3E}">
        <p14:creationId xmlns:p14="http://schemas.microsoft.com/office/powerpoint/2010/main" val="85047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reparation des cours 3013\écologie générale\2017\communities-1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47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52736"/>
            <a:ext cx="8229600" cy="4680520"/>
          </a:xfrm>
        </p:spPr>
        <p:txBody>
          <a:bodyPr>
            <a:noAutofit/>
          </a:bodyPr>
          <a:lstStyle/>
          <a:p>
            <a:pPr lvl="0" rtl="1"/>
            <a:r>
              <a:rPr lang="ar-SA" sz="7200" b="1" dirty="0" err="1"/>
              <a:t>إنتقال</a:t>
            </a:r>
            <a:r>
              <a:rPr lang="ar-SA" sz="7200" b="1" dirty="0"/>
              <a:t> المادة والطاقة</a:t>
            </a:r>
            <a:br>
              <a:rPr lang="ar-SA" sz="7200" b="1" dirty="0"/>
            </a:br>
            <a:r>
              <a:rPr lang="ar-SA" sz="7200" b="1" dirty="0"/>
              <a:t> داخل النظام البيئي</a:t>
            </a:r>
            <a:br>
              <a:rPr lang="ar-SA" sz="7200" b="1" dirty="0"/>
            </a:br>
            <a:r>
              <a:rPr lang="ar-SA" sz="7200" b="1" dirty="0"/>
              <a:t> </a:t>
            </a:r>
            <a:r>
              <a:rPr lang="fr-FR" sz="7200" b="1" dirty="0" err="1"/>
              <a:t>flows</a:t>
            </a:r>
            <a:r>
              <a:rPr lang="fr-FR" sz="7200" b="1" dirty="0"/>
              <a:t> of </a:t>
            </a:r>
            <a:r>
              <a:rPr lang="fr-FR" sz="7200" b="1" dirty="0" err="1"/>
              <a:t>matter</a:t>
            </a:r>
            <a:br>
              <a:rPr lang="ar-SA" sz="7200" b="1" dirty="0"/>
            </a:br>
            <a:r>
              <a:rPr lang="fr-FR" sz="7200" b="1" dirty="0"/>
              <a:t> and </a:t>
            </a:r>
            <a:r>
              <a:rPr lang="fr-FR" sz="7200" b="1" dirty="0" err="1"/>
              <a:t>energy</a:t>
            </a:r>
            <a:endParaRPr lang="fr-FR" sz="7200" dirty="0"/>
          </a:p>
        </p:txBody>
      </p:sp>
    </p:spTree>
    <p:extLst>
      <p:ext uri="{BB962C8B-B14F-4D97-AF65-F5344CB8AC3E}">
        <p14:creationId xmlns:p14="http://schemas.microsoft.com/office/powerpoint/2010/main" val="3941118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err="1"/>
              <a:t>إنتقال</a:t>
            </a:r>
            <a:r>
              <a:rPr lang="ar-SA" sz="5400" b="1" dirty="0"/>
              <a:t> المادة </a:t>
            </a:r>
            <a:r>
              <a:rPr lang="fr-FR" sz="5400" b="1" dirty="0" err="1"/>
              <a:t>Flows</a:t>
            </a:r>
            <a:r>
              <a:rPr lang="fr-FR" sz="5400" b="1" dirty="0"/>
              <a:t> of </a:t>
            </a:r>
            <a:r>
              <a:rPr lang="fr-FR" sz="5400" b="1" dirty="0" err="1"/>
              <a:t>Matter</a:t>
            </a:r>
            <a:endParaRPr lang="fr-FR" sz="5400" b="1" dirty="0"/>
          </a:p>
        </p:txBody>
      </p:sp>
      <p:sp>
        <p:nvSpPr>
          <p:cNvPr id="3" name="Espace réservé du contenu 2"/>
          <p:cNvSpPr>
            <a:spLocks noGrp="1"/>
          </p:cNvSpPr>
          <p:nvPr>
            <p:ph idx="1"/>
          </p:nvPr>
        </p:nvSpPr>
        <p:spPr>
          <a:xfrm>
            <a:off x="457200" y="1600200"/>
            <a:ext cx="8229600" cy="4781128"/>
          </a:xfrm>
        </p:spPr>
        <p:txBody>
          <a:bodyPr>
            <a:noAutofit/>
          </a:bodyPr>
          <a:lstStyle/>
          <a:p>
            <a:pPr algn="ctr" rtl="1"/>
            <a:r>
              <a:rPr lang="ar-SA" sz="4000" dirty="0"/>
              <a:t>تحصل الكائنات الحية </a:t>
            </a:r>
            <a:r>
              <a:rPr lang="ar-IQ" sz="4000" dirty="0"/>
              <a:t>على</a:t>
            </a:r>
            <a:r>
              <a:rPr lang="ar-SA" sz="4000" dirty="0"/>
              <a:t> ما يلزمها من مواد غذائية من المحيط الذي تعيش فيه. فالنبات يحصل عليها من التربة بواسطة جذوره، ويحصل على غاز ثاني أكسيد الكربون من الهواء. بواسطة الطاقة الضوئية تتكون المواد الغذائية وتنتقل هذه الأخيرة من النبات إلى بقية حلقات السلسلة، التي يعتبر النبات المنتج الأول لغذائها</a:t>
            </a:r>
            <a:endParaRPr lang="fr-FR" sz="4000" dirty="0"/>
          </a:p>
        </p:txBody>
      </p:sp>
    </p:spTree>
    <p:extLst>
      <p:ext uri="{BB962C8B-B14F-4D97-AF65-F5344CB8AC3E}">
        <p14:creationId xmlns:p14="http://schemas.microsoft.com/office/powerpoint/2010/main" val="420348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pPr marL="0" indent="0" algn="ctr" rtl="1">
              <a:buNone/>
            </a:pPr>
            <a:r>
              <a:rPr lang="ar-SA" sz="5400" dirty="0"/>
              <a:t>إذن فالمادة تنتقل من البيئة إلى النبات ثم إلى الأحياء المستهلكة ثم إلى المحللات ثم إلى البيئة مرة أخرى، وبذلك تدور المادة في حلقة مغلقة متكاملة. يشكل هذا التدفق للمادة ما يسمى دورة المادة.</a:t>
            </a:r>
            <a:endParaRPr lang="fr-FR" sz="5400" dirty="0"/>
          </a:p>
          <a:p>
            <a:pPr algn="ctr" rtl="1"/>
            <a:endParaRPr lang="fr-FR" sz="5400" dirty="0"/>
          </a:p>
        </p:txBody>
      </p:sp>
    </p:spTree>
    <p:extLst>
      <p:ext uri="{BB962C8B-B14F-4D97-AF65-F5344CB8AC3E}">
        <p14:creationId xmlns:p14="http://schemas.microsoft.com/office/powerpoint/2010/main" val="64985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a:bodyPr>
          <a:lstStyle/>
          <a:p>
            <a:pPr rtl="1"/>
            <a:r>
              <a:rPr lang="ar-SA" b="1" dirty="0"/>
              <a:t> أولا: الطاقة وعلاقتها بالنظام البيئي</a:t>
            </a:r>
            <a:endParaRPr lang="fr-FR" dirty="0"/>
          </a:p>
        </p:txBody>
      </p:sp>
      <p:sp>
        <p:nvSpPr>
          <p:cNvPr id="4" name="Titre 1"/>
          <p:cNvSpPr txBox="1">
            <a:spLocks/>
          </p:cNvSpPr>
          <p:nvPr/>
        </p:nvSpPr>
        <p:spPr>
          <a:xfrm>
            <a:off x="395536" y="1628800"/>
            <a:ext cx="8229600" cy="157504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rtl="1"/>
            <a:r>
              <a:rPr lang="ar-SA" sz="3600" b="1" dirty="0"/>
              <a:t>الخصائص البيئية لعملية التركيب الضوئي</a:t>
            </a:r>
            <a:r>
              <a:rPr lang="ar-SA" sz="3600" dirty="0"/>
              <a:t> </a:t>
            </a:r>
          </a:p>
          <a:p>
            <a:pPr lvl="0" rtl="1"/>
            <a:r>
              <a:rPr lang="fr-FR" sz="3600" b="1" dirty="0" err="1"/>
              <a:t>Ecological</a:t>
            </a:r>
            <a:r>
              <a:rPr lang="fr-FR" sz="3600" b="1" dirty="0"/>
              <a:t> </a:t>
            </a:r>
            <a:r>
              <a:rPr lang="fr-FR" sz="3600" b="1" dirty="0" err="1"/>
              <a:t>Characteristics</a:t>
            </a:r>
            <a:r>
              <a:rPr lang="fr-FR" sz="3600" b="1" dirty="0"/>
              <a:t> of </a:t>
            </a:r>
            <a:r>
              <a:rPr lang="fr-FR" sz="3600" b="1" dirty="0" err="1"/>
              <a:t>Photosynthesis</a:t>
            </a:r>
            <a:endParaRPr lang="fr-FR" sz="3600" dirty="0"/>
          </a:p>
        </p:txBody>
      </p:sp>
      <p:sp>
        <p:nvSpPr>
          <p:cNvPr id="5" name="Titre 1"/>
          <p:cNvSpPr txBox="1">
            <a:spLocks/>
          </p:cNvSpPr>
          <p:nvPr/>
        </p:nvSpPr>
        <p:spPr>
          <a:xfrm>
            <a:off x="407277" y="3429000"/>
            <a:ext cx="8229600" cy="13623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rtl="1"/>
            <a:r>
              <a:rPr lang="ar-SA" sz="3600" b="1" dirty="0"/>
              <a:t>إنتاجية الأنظمة البيئية</a:t>
            </a:r>
            <a:endParaRPr lang="fr-FR" sz="3600" b="1" dirty="0"/>
          </a:p>
          <a:p>
            <a:pPr lvl="0" rtl="1"/>
            <a:r>
              <a:rPr lang="fr-FR" sz="3600" b="1" dirty="0" err="1"/>
              <a:t>Ecosystem</a:t>
            </a:r>
            <a:r>
              <a:rPr lang="fr-FR" sz="3600" b="1" dirty="0"/>
              <a:t> </a:t>
            </a:r>
            <a:r>
              <a:rPr lang="fr-FR" sz="3600" b="1" dirty="0" err="1"/>
              <a:t>Productivity</a:t>
            </a:r>
            <a:r>
              <a:rPr lang="fr-FR" sz="3600" b="1" dirty="0"/>
              <a:t> </a:t>
            </a:r>
            <a:endParaRPr lang="fr-FR" sz="3600" dirty="0"/>
          </a:p>
        </p:txBody>
      </p:sp>
      <p:sp>
        <p:nvSpPr>
          <p:cNvPr id="6" name="Titre 1"/>
          <p:cNvSpPr txBox="1">
            <a:spLocks/>
          </p:cNvSpPr>
          <p:nvPr/>
        </p:nvSpPr>
        <p:spPr>
          <a:xfrm>
            <a:off x="387513" y="5085184"/>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err="1"/>
              <a:t>إنتقال</a:t>
            </a:r>
            <a:r>
              <a:rPr lang="ar-SA" sz="3600" b="1" dirty="0"/>
              <a:t> المادة والطاقة داخل النظام البيئي</a:t>
            </a:r>
            <a:endParaRPr lang="fr-FR" sz="3600" b="1" dirty="0"/>
          </a:p>
          <a:p>
            <a:pPr rtl="1"/>
            <a:r>
              <a:rPr lang="fr-FR" sz="3600" b="1" dirty="0" err="1"/>
              <a:t>Flows</a:t>
            </a:r>
            <a:r>
              <a:rPr lang="fr-FR" sz="3600" b="1" dirty="0"/>
              <a:t> of </a:t>
            </a:r>
            <a:r>
              <a:rPr lang="fr-FR" sz="3600" b="1" dirty="0" err="1"/>
              <a:t>Matter</a:t>
            </a:r>
            <a:r>
              <a:rPr lang="fr-FR" sz="3600" b="1" dirty="0"/>
              <a:t> and </a:t>
            </a:r>
            <a:r>
              <a:rPr lang="fr-FR" sz="3600" b="1" dirty="0" err="1"/>
              <a:t>Energy</a:t>
            </a:r>
            <a:endParaRPr lang="fr-FR" sz="3600" b="1" dirty="0"/>
          </a:p>
        </p:txBody>
      </p:sp>
    </p:spTree>
    <p:extLst>
      <p:ext uri="{BB962C8B-B14F-4D97-AF65-F5344CB8AC3E}">
        <p14:creationId xmlns:p14="http://schemas.microsoft.com/office/powerpoint/2010/main" val="23607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ou Ghassane\Desktop\ecology\biogeochemical-flow-in-eco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9" y="1156994"/>
            <a:ext cx="9103391" cy="472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33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Cycling_of_Mat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39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ecolog5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5" y="1916832"/>
            <a:ext cx="9051695"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0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LUXMATIER"/>
          <p:cNvPicPr/>
          <p:nvPr/>
        </p:nvPicPr>
        <p:blipFill>
          <a:blip r:embed="rId2"/>
          <a:srcRect/>
          <a:stretch>
            <a:fillRect/>
          </a:stretch>
        </p:blipFill>
        <p:spPr bwMode="auto">
          <a:xfrm>
            <a:off x="0" y="0"/>
            <a:ext cx="9144000" cy="6857999"/>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2729383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Autofit/>
          </a:bodyPr>
          <a:lstStyle/>
          <a:p>
            <a:pPr marL="0" indent="0" algn="ctr" rtl="1">
              <a:buNone/>
            </a:pPr>
            <a:r>
              <a:rPr lang="ar-SA" sz="9600" b="1" dirty="0"/>
              <a:t>سريان وتدفق الطاقة </a:t>
            </a:r>
            <a:endParaRPr lang="fr-FR" sz="9600" b="1" dirty="0"/>
          </a:p>
          <a:p>
            <a:pPr marL="0" indent="0" algn="ctr" rtl="1">
              <a:buNone/>
            </a:pPr>
            <a:r>
              <a:rPr lang="fr-FR" sz="9600" b="1" dirty="0" err="1"/>
              <a:t>Flows</a:t>
            </a:r>
            <a:r>
              <a:rPr lang="fr-FR" sz="9600" b="1" dirty="0"/>
              <a:t> of </a:t>
            </a:r>
            <a:r>
              <a:rPr lang="fr-FR" sz="9600" b="1" dirty="0" err="1"/>
              <a:t>Matter</a:t>
            </a:r>
            <a:r>
              <a:rPr lang="fr-FR" sz="9600" b="1" dirty="0"/>
              <a:t> and </a:t>
            </a:r>
            <a:r>
              <a:rPr lang="fr-FR" sz="9600" b="1" dirty="0" err="1"/>
              <a:t>Energy</a:t>
            </a:r>
            <a:br>
              <a:rPr lang="fr-FR" sz="9600" dirty="0"/>
            </a:br>
            <a:endParaRPr lang="fr-FR" sz="9600" dirty="0"/>
          </a:p>
        </p:txBody>
      </p:sp>
    </p:spTree>
    <p:extLst>
      <p:ext uri="{BB962C8B-B14F-4D97-AF65-F5344CB8AC3E}">
        <p14:creationId xmlns:p14="http://schemas.microsoft.com/office/powerpoint/2010/main" val="650491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Autofit/>
          </a:bodyPr>
          <a:lstStyle/>
          <a:p>
            <a:pPr rtl="1"/>
            <a:r>
              <a:rPr lang="ar-SA" sz="4000" b="1" dirty="0"/>
              <a:t>سريان وتدفق الطاقة</a:t>
            </a:r>
            <a:br>
              <a:rPr lang="fr-FR" sz="4000" b="1" dirty="0"/>
            </a:br>
            <a:r>
              <a:rPr lang="ar-SA" sz="4000" b="1" dirty="0"/>
              <a:t> </a:t>
            </a:r>
            <a:r>
              <a:rPr lang="fr-FR" sz="4000" b="1" dirty="0" err="1"/>
              <a:t>Flows</a:t>
            </a:r>
            <a:r>
              <a:rPr lang="fr-FR" sz="4000" b="1" dirty="0"/>
              <a:t> of </a:t>
            </a:r>
            <a:r>
              <a:rPr lang="fr-FR" sz="4000" b="1" dirty="0" err="1"/>
              <a:t>Matter</a:t>
            </a:r>
            <a:r>
              <a:rPr lang="fr-FR" sz="4000" b="1" dirty="0"/>
              <a:t> and </a:t>
            </a:r>
            <a:r>
              <a:rPr lang="fr-FR" sz="4000" b="1" dirty="0" err="1"/>
              <a:t>Energy</a:t>
            </a:r>
            <a:endParaRPr lang="fr-FR" sz="4000" dirty="0"/>
          </a:p>
        </p:txBody>
      </p:sp>
      <p:sp>
        <p:nvSpPr>
          <p:cNvPr id="3" name="Espace réservé du contenu 2"/>
          <p:cNvSpPr>
            <a:spLocks noGrp="1"/>
          </p:cNvSpPr>
          <p:nvPr>
            <p:ph idx="1"/>
          </p:nvPr>
        </p:nvSpPr>
        <p:spPr/>
        <p:txBody>
          <a:bodyPr>
            <a:normAutofit/>
          </a:bodyPr>
          <a:lstStyle/>
          <a:p>
            <a:pPr marL="0" indent="0" algn="ctr" rtl="1">
              <a:buNone/>
            </a:pPr>
            <a:r>
              <a:rPr lang="ar-SA" dirty="0"/>
              <a:t>تحتاج الكائنات الحية إلى الطاقة لتستخدمها في نشاطاتها الحيوية المختلفة، فالشمس هي المصدر الرئيسي لهذه الطاقة، حيث تدخل إلى النظام البيئي وتنتقل من مستوى غذائي إلى آخر متحولة من طاقة ضوئية إلى طاقة كيميائية على شكل روابط كيميائية مخزنة في بعض المركبات الكيميائية. فالطاقة الكامنة في الغذاء وفي خلايا النباتات تنتقل إلى المستهلك الأول فالثاني فالثالث ثم  إلى المستهلك الأخير. إذن فانتقال المادة عبر مختلف مستويات الشبكات الغذائية يصاحبه أيضا سريان وتدفق للطاقة، والذي يمكن أن نمثله في مخطط سريان الطاقة التالي:</a:t>
            </a:r>
            <a:endParaRPr lang="fr-FR" dirty="0"/>
          </a:p>
          <a:p>
            <a:pPr algn="ctr"/>
            <a:endParaRPr lang="fr-FR" dirty="0"/>
          </a:p>
        </p:txBody>
      </p:sp>
    </p:spTree>
    <p:extLst>
      <p:ext uri="{BB962C8B-B14F-4D97-AF65-F5344CB8AC3E}">
        <p14:creationId xmlns:p14="http://schemas.microsoft.com/office/powerpoint/2010/main" val="1187058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NERGYFLUX"/>
          <p:cNvPicPr/>
          <p:nvPr/>
        </p:nvPicPr>
        <p:blipFill>
          <a:blip r:embed="rId2"/>
          <a:srcRect/>
          <a:stretch>
            <a:fillRect/>
          </a:stretch>
        </p:blipFill>
        <p:spPr bwMode="auto">
          <a:xfrm>
            <a:off x="0" y="0"/>
            <a:ext cx="9144000" cy="6857999"/>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030373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pPr algn="r" rtl="1"/>
            <a:r>
              <a:rPr lang="ar-SA" dirty="0"/>
              <a:t>حيث أن:</a:t>
            </a:r>
            <a:endParaRPr lang="fr-FR" dirty="0"/>
          </a:p>
          <a:p>
            <a:pPr algn="r" rtl="1"/>
            <a:r>
              <a:rPr lang="fr-FR" b="1" dirty="0"/>
              <a:t>PPB</a:t>
            </a:r>
            <a:r>
              <a:rPr lang="ar-SA" b="1" dirty="0"/>
              <a:t> : </a:t>
            </a:r>
            <a:r>
              <a:rPr lang="ar-SA" dirty="0"/>
              <a:t>الإنتاجية الأولية الخام</a:t>
            </a:r>
            <a:endParaRPr lang="fr-FR" dirty="0"/>
          </a:p>
          <a:p>
            <a:pPr algn="r" rtl="1"/>
            <a:r>
              <a:rPr lang="fr-FR" b="1" dirty="0"/>
              <a:t>PPN</a:t>
            </a:r>
            <a:r>
              <a:rPr lang="ar-SA" b="1" dirty="0"/>
              <a:t> : </a:t>
            </a:r>
            <a:r>
              <a:rPr lang="ar-SA" dirty="0"/>
              <a:t>الإنتاجية</a:t>
            </a:r>
            <a:r>
              <a:rPr lang="ar-SA" b="1" dirty="0"/>
              <a:t> </a:t>
            </a:r>
            <a:r>
              <a:rPr lang="ar-SA" dirty="0"/>
              <a:t>الأولية</a:t>
            </a:r>
            <a:r>
              <a:rPr lang="ar-SA" b="1" dirty="0"/>
              <a:t> </a:t>
            </a:r>
            <a:r>
              <a:rPr lang="ar-SA" dirty="0"/>
              <a:t>الصافية</a:t>
            </a:r>
            <a:endParaRPr lang="fr-FR" dirty="0"/>
          </a:p>
          <a:p>
            <a:pPr algn="r" rtl="1"/>
            <a:r>
              <a:rPr lang="fr-FR" b="1" dirty="0"/>
              <a:t>PS</a:t>
            </a:r>
            <a:r>
              <a:rPr lang="ar-SA" b="1" dirty="0"/>
              <a:t> : </a:t>
            </a:r>
            <a:r>
              <a:rPr lang="ar-SA" dirty="0"/>
              <a:t>الإنتاجية</a:t>
            </a:r>
            <a:r>
              <a:rPr lang="ar-SA" b="1" dirty="0"/>
              <a:t> </a:t>
            </a:r>
            <a:r>
              <a:rPr lang="ar-SA" dirty="0"/>
              <a:t>الثانوية</a:t>
            </a:r>
            <a:endParaRPr lang="fr-FR" dirty="0"/>
          </a:p>
          <a:p>
            <a:pPr algn="r" rtl="1"/>
            <a:r>
              <a:rPr lang="fr-FR" b="1" dirty="0"/>
              <a:t>NU</a:t>
            </a:r>
            <a:r>
              <a:rPr lang="ar-SA" b="1" dirty="0"/>
              <a:t> : </a:t>
            </a:r>
            <a:r>
              <a:rPr lang="ar-SA" dirty="0"/>
              <a:t>ضياع</a:t>
            </a:r>
            <a:r>
              <a:rPr lang="ar-SA" b="1" dirty="0"/>
              <a:t> </a:t>
            </a:r>
            <a:r>
              <a:rPr lang="ar-SA" dirty="0"/>
              <a:t>جزء</a:t>
            </a:r>
            <a:r>
              <a:rPr lang="ar-SA" b="1" dirty="0"/>
              <a:t> </a:t>
            </a:r>
            <a:r>
              <a:rPr lang="ar-SA" dirty="0"/>
              <a:t>من</a:t>
            </a:r>
            <a:r>
              <a:rPr lang="ar-SA" b="1" dirty="0"/>
              <a:t> </a:t>
            </a:r>
            <a:r>
              <a:rPr lang="ar-SA" dirty="0"/>
              <a:t>المادة</a:t>
            </a:r>
            <a:r>
              <a:rPr lang="ar-SA" b="1" dirty="0"/>
              <a:t> </a:t>
            </a:r>
            <a:r>
              <a:rPr lang="ar-SA" dirty="0"/>
              <a:t>غير</a:t>
            </a:r>
            <a:r>
              <a:rPr lang="ar-SA" b="1" dirty="0"/>
              <a:t> </a:t>
            </a:r>
            <a:r>
              <a:rPr lang="ar-SA" dirty="0"/>
              <a:t>المستهلكة</a:t>
            </a:r>
            <a:r>
              <a:rPr lang="ar-SA" b="1" dirty="0"/>
              <a:t> </a:t>
            </a:r>
            <a:r>
              <a:rPr lang="ar-SA" dirty="0"/>
              <a:t>من</a:t>
            </a:r>
            <a:r>
              <a:rPr lang="ar-SA" b="1" dirty="0"/>
              <a:t> </a:t>
            </a:r>
            <a:r>
              <a:rPr lang="ar-SA" dirty="0"/>
              <a:t>طرف</a:t>
            </a:r>
            <a:r>
              <a:rPr lang="ar-SA" b="1" dirty="0"/>
              <a:t> </a:t>
            </a:r>
            <a:r>
              <a:rPr lang="ar-SA" dirty="0"/>
              <a:t>الحيوانات</a:t>
            </a:r>
            <a:endParaRPr lang="fr-FR" dirty="0"/>
          </a:p>
          <a:p>
            <a:pPr algn="r" rtl="1"/>
            <a:r>
              <a:rPr lang="fr-FR" b="1" dirty="0"/>
              <a:t>NA</a:t>
            </a:r>
            <a:r>
              <a:rPr lang="ar-SA" b="1" dirty="0"/>
              <a:t> : </a:t>
            </a:r>
            <a:r>
              <a:rPr lang="ar-SA" dirty="0"/>
              <a:t>ضياع جزء آخر من المادة التي لا يتم تمثيلها لتطرح مع</a:t>
            </a:r>
            <a:r>
              <a:rPr lang="ar-SA" b="1" dirty="0"/>
              <a:t> </a:t>
            </a:r>
            <a:r>
              <a:rPr lang="ar-SA" dirty="0"/>
              <a:t>الفضلات</a:t>
            </a:r>
            <a:endParaRPr lang="fr-FR" dirty="0"/>
          </a:p>
          <a:p>
            <a:pPr algn="r" rtl="1"/>
            <a:r>
              <a:rPr lang="fr-FR" b="1" dirty="0"/>
              <a:t>F</a:t>
            </a:r>
            <a:r>
              <a:rPr lang="ar-SA" b="1" dirty="0"/>
              <a:t> : </a:t>
            </a:r>
            <a:r>
              <a:rPr lang="ar-SA" dirty="0"/>
              <a:t>التخمر</a:t>
            </a:r>
            <a:endParaRPr lang="fr-FR" dirty="0"/>
          </a:p>
          <a:p>
            <a:pPr algn="r" rtl="1"/>
            <a:r>
              <a:rPr lang="fr-FR" b="1" dirty="0"/>
              <a:t>R</a:t>
            </a:r>
            <a:r>
              <a:rPr lang="ar-SA" b="1" dirty="0"/>
              <a:t> : </a:t>
            </a:r>
            <a:r>
              <a:rPr lang="ar-SA" dirty="0"/>
              <a:t>ضياع للطاقة أثناء تنفس الكائنات الحية</a:t>
            </a:r>
            <a:endParaRPr lang="fr-FR" dirty="0"/>
          </a:p>
          <a:p>
            <a:pPr algn="r"/>
            <a:endParaRPr lang="fr-FR" dirty="0"/>
          </a:p>
        </p:txBody>
      </p:sp>
    </p:spTree>
    <p:extLst>
      <p:ext uri="{BB962C8B-B14F-4D97-AF65-F5344CB8AC3E}">
        <p14:creationId xmlns:p14="http://schemas.microsoft.com/office/powerpoint/2010/main" val="4016784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544616"/>
          </a:xfrm>
        </p:spPr>
        <p:txBody>
          <a:bodyPr>
            <a:normAutofit/>
          </a:bodyPr>
          <a:lstStyle/>
          <a:p>
            <a:pPr algn="ctr" rtl="1"/>
            <a:r>
              <a:rPr lang="ar-SA" sz="4000" dirty="0"/>
              <a:t>من خلال </a:t>
            </a:r>
            <a:r>
              <a:rPr lang="ar-IQ" sz="4000" dirty="0"/>
              <a:t>المخطط</a:t>
            </a:r>
            <a:r>
              <a:rPr lang="ar-SA" sz="4000" dirty="0"/>
              <a:t> يلاحظ هناك ضياع للطاقة من مستوى إلى آخر وهذا راجع إلى:</a:t>
            </a:r>
            <a:endParaRPr lang="fr-FR" sz="4000" dirty="0"/>
          </a:p>
          <a:p>
            <a:pPr lvl="0" algn="ctr" rtl="1"/>
            <a:r>
              <a:rPr lang="ar-SA" sz="4000" dirty="0"/>
              <a:t>ضياع للطاقة أثناء تنفس الكائنات الحية:</a:t>
            </a:r>
            <a:r>
              <a:rPr lang="fr-FR" sz="4000" dirty="0"/>
              <a:t>R</a:t>
            </a:r>
          </a:p>
          <a:p>
            <a:pPr lvl="0" algn="ctr" rtl="1"/>
            <a:r>
              <a:rPr lang="ar-SA" sz="4000" dirty="0"/>
              <a:t>ضياع جزء من المادة غير المستهلكة من طرف الحيوانات:</a:t>
            </a:r>
            <a:r>
              <a:rPr lang="fr-FR" sz="4000" dirty="0"/>
              <a:t>NU</a:t>
            </a:r>
          </a:p>
          <a:p>
            <a:pPr lvl="0" algn="ctr" rtl="1"/>
            <a:r>
              <a:rPr lang="ar-SA" sz="4000" dirty="0"/>
              <a:t>ضياع جزء آخر من المادة التي لا يتم تمثيلها لتطرح مع الفضلات:</a:t>
            </a:r>
            <a:r>
              <a:rPr lang="fr-FR" sz="4000" dirty="0"/>
              <a:t>NA</a:t>
            </a:r>
          </a:p>
          <a:p>
            <a:pPr algn="ctr"/>
            <a:endParaRPr lang="fr-FR" sz="4000" dirty="0"/>
          </a:p>
        </p:txBody>
      </p:sp>
    </p:spTree>
    <p:extLst>
      <p:ext uri="{BB962C8B-B14F-4D97-AF65-F5344CB8AC3E}">
        <p14:creationId xmlns:p14="http://schemas.microsoft.com/office/powerpoint/2010/main" val="2139418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EnergyFlowFr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980"/>
            <a:ext cx="9144000" cy="646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8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marL="0" indent="0" algn="ctr" rtl="1">
              <a:buNone/>
            </a:pPr>
            <a:r>
              <a:rPr lang="ar-SA" sz="5400" dirty="0"/>
              <a:t>تعرف الطاقة </a:t>
            </a:r>
            <a:r>
              <a:rPr lang="ar-IQ" sz="5400" dirty="0"/>
              <a:t>بأنها المقدرة على إنجاز شغل (عمل)، وقد تتخذ الطاقة أشكالا متعددة مثل الطاقة الكامنة والطاقة الحركية فضلا عن صور عديدة أخرى مثل الطاقة الكيميا</a:t>
            </a:r>
            <a:r>
              <a:rPr lang="ar-SA" sz="5400" dirty="0"/>
              <a:t>ئ</a:t>
            </a:r>
            <a:r>
              <a:rPr lang="ar-IQ" sz="5400" dirty="0" err="1"/>
              <a:t>ية</a:t>
            </a:r>
            <a:r>
              <a:rPr lang="ar-IQ" sz="5400" dirty="0"/>
              <a:t> والطاقة الحرارية.</a:t>
            </a:r>
            <a:endParaRPr lang="fr-FR" sz="5400" dirty="0"/>
          </a:p>
        </p:txBody>
      </p:sp>
    </p:spTree>
    <p:extLst>
      <p:ext uri="{BB962C8B-B14F-4D97-AF65-F5344CB8AC3E}">
        <p14:creationId xmlns:p14="http://schemas.microsoft.com/office/powerpoint/2010/main" val="3803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abiotic-cycles-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010"/>
            <a:ext cx="8964488" cy="672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82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reparation des cours 3013\écologie générale\2017\foodcha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36496" cy="65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88632"/>
          </a:xfrm>
        </p:spPr>
        <p:txBody>
          <a:bodyPr>
            <a:normAutofit/>
          </a:bodyPr>
          <a:lstStyle/>
          <a:p>
            <a:pPr marL="0" indent="0" algn="ctr" rtl="1">
              <a:buNone/>
            </a:pPr>
            <a:r>
              <a:rPr lang="ar-IQ" sz="4800" dirty="0"/>
              <a:t>الطاقة في النظام البيئي تتحكم بها قوانين </a:t>
            </a:r>
            <a:r>
              <a:rPr lang="ar-SA" sz="4800" dirty="0"/>
              <a:t>الديناميكا الحرارية، حيث ينص القانون الأول للديناميكية الحرارية بأن الطاقة لا تفنى ولا تستحدث ولكن يمكن أن تتحول من شكل لأخر، فالضوء مثلا والذي هو شكل من أشكال الطاقة يمكن أن يتحول إلى طاقة كامنة </a:t>
            </a:r>
            <a:r>
              <a:rPr lang="ar-IQ" sz="4800" dirty="0"/>
              <a:t>في</a:t>
            </a:r>
            <a:r>
              <a:rPr lang="ar-SA" sz="4800" dirty="0"/>
              <a:t> الغذاء.</a:t>
            </a:r>
            <a:endParaRPr lang="fr-FR" sz="4800" dirty="0"/>
          </a:p>
          <a:p>
            <a:endParaRPr lang="fr-FR" sz="3600" dirty="0"/>
          </a:p>
        </p:txBody>
      </p:sp>
    </p:spTree>
    <p:extLst>
      <p:ext uri="{BB962C8B-B14F-4D97-AF65-F5344CB8AC3E}">
        <p14:creationId xmlns:p14="http://schemas.microsoft.com/office/powerpoint/2010/main" val="400610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88632"/>
          </a:xfrm>
        </p:spPr>
        <p:txBody>
          <a:bodyPr>
            <a:normAutofit fontScale="92500"/>
          </a:bodyPr>
          <a:lstStyle/>
          <a:p>
            <a:pPr marL="0" indent="0" algn="ctr" rtl="1">
              <a:buNone/>
            </a:pPr>
            <a:r>
              <a:rPr lang="ar-SA" sz="4800" dirty="0"/>
              <a:t>أما القانون الثاني فينص على أنه لا يمكن لأي شغل أن ينجز (عملية التحول من شكل لآخر) تلقائيا ما لم يكن هناك </a:t>
            </a:r>
            <a:r>
              <a:rPr lang="ar-SA" sz="4800" dirty="0">
                <a:solidFill>
                  <a:srgbClr val="FF0000"/>
                </a:solidFill>
              </a:rPr>
              <a:t>انحلال للطاقة </a:t>
            </a:r>
            <a:r>
              <a:rPr lang="ar-SA" sz="4800" dirty="0"/>
              <a:t>من </a:t>
            </a:r>
            <a:r>
              <a:rPr lang="ar-SA" sz="4800" dirty="0">
                <a:solidFill>
                  <a:srgbClr val="FF0000"/>
                </a:solidFill>
              </a:rPr>
              <a:t>الشكل </a:t>
            </a:r>
            <a:r>
              <a:rPr lang="ar-IQ" sz="4800" dirty="0">
                <a:solidFill>
                  <a:srgbClr val="FF0000"/>
                </a:solidFill>
              </a:rPr>
              <a:t>المركز</a:t>
            </a:r>
            <a:r>
              <a:rPr lang="ar-SA" sz="4800" dirty="0">
                <a:solidFill>
                  <a:srgbClr val="FF0000"/>
                </a:solidFill>
              </a:rPr>
              <a:t> </a:t>
            </a:r>
            <a:r>
              <a:rPr lang="ar-SA" sz="4800" dirty="0"/>
              <a:t>إلى </a:t>
            </a:r>
            <a:r>
              <a:rPr lang="ar-SA" sz="4800" dirty="0">
                <a:solidFill>
                  <a:srgbClr val="FF0000"/>
                </a:solidFill>
              </a:rPr>
              <a:t>الشكل المتفرق</a:t>
            </a:r>
            <a:r>
              <a:rPr lang="ar-SA" sz="4800" dirty="0"/>
              <a:t>، أي أنه ليس هنالك عملية ذات كفاءة 100%، لذلك فإنه في أي نظام بيئي لا بد من إدخال كمية أكبر من الطاقة بالمقارنة مع الطاقة المستخلصة على شكل شغل.</a:t>
            </a:r>
            <a:endParaRPr lang="fr-FR" sz="4800" dirty="0"/>
          </a:p>
          <a:p>
            <a:pPr algn="ctr" rtl="1"/>
            <a:endParaRPr lang="fr-FR" sz="4800" dirty="0"/>
          </a:p>
        </p:txBody>
      </p:sp>
    </p:spTree>
    <p:extLst>
      <p:ext uri="{BB962C8B-B14F-4D97-AF65-F5344CB8AC3E}">
        <p14:creationId xmlns:p14="http://schemas.microsoft.com/office/powerpoint/2010/main" val="261053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92500" lnSpcReduction="20000"/>
          </a:bodyPr>
          <a:lstStyle/>
          <a:p>
            <a:pPr marL="0" indent="0" algn="ctr" rtl="1">
              <a:buNone/>
            </a:pPr>
            <a:r>
              <a:rPr lang="ar-SA" sz="4800" dirty="0"/>
              <a:t>الشمس هي المصدر الأساسي للطاقة لجميع الكائنات الحية، والتي ترسل إشعاعات كهرومغناطيسية مختلفة الأمواج، فالطاقة الشمسية التي تصل إلى الأرض يمتص قسم منها من قبل الكائنات المنتجة ولا تمتص النباتات الزراعية أكثر من </a:t>
            </a:r>
            <a:r>
              <a:rPr lang="ar-SA" sz="4800" dirty="0">
                <a:solidFill>
                  <a:srgbClr val="FF0000"/>
                </a:solidFill>
              </a:rPr>
              <a:t>8% </a:t>
            </a:r>
            <a:r>
              <a:rPr lang="ar-SA" sz="4800" dirty="0"/>
              <a:t>من الطاقة التي تصل إليها، بينما تمتص النباتات البرية </a:t>
            </a:r>
            <a:r>
              <a:rPr lang="ar-SA" sz="4800" dirty="0">
                <a:solidFill>
                  <a:srgbClr val="FF0000"/>
                </a:solidFill>
              </a:rPr>
              <a:t>1-2% </a:t>
            </a:r>
            <a:r>
              <a:rPr lang="ar-SA" sz="4800" dirty="0"/>
              <a:t>فقط، في حين لا تزيد الطاقة الممتصة من قبل النباتات المائية عن </a:t>
            </a:r>
            <a:r>
              <a:rPr lang="ar-SA" sz="4800" dirty="0">
                <a:solidFill>
                  <a:srgbClr val="FF0000"/>
                </a:solidFill>
              </a:rPr>
              <a:t>1 %</a:t>
            </a:r>
            <a:r>
              <a:rPr lang="ar-SA" sz="4800" dirty="0"/>
              <a:t> من الطاقة الشمسية.  </a:t>
            </a:r>
            <a:endParaRPr lang="fr-FR" sz="4800" dirty="0"/>
          </a:p>
        </p:txBody>
      </p:sp>
    </p:spTree>
    <p:extLst>
      <p:ext uri="{BB962C8B-B14F-4D97-AF65-F5344CB8AC3E}">
        <p14:creationId xmlns:p14="http://schemas.microsoft.com/office/powerpoint/2010/main" val="239873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Autofit/>
          </a:bodyPr>
          <a:lstStyle/>
          <a:p>
            <a:pPr marL="0" indent="0" algn="ctr" rtl="1">
              <a:buNone/>
            </a:pPr>
            <a:r>
              <a:rPr lang="ar-SA" sz="6000" dirty="0"/>
              <a:t>وهذه الطاقة الشمسية المستقطبة من قبل النباتات الخضراء على مدى أيام وفصول السنة لها أهميتها الكبرى في مفهوم الإنتاجية ودورات العناصر ضمن النظم البيئية المختلفة.</a:t>
            </a:r>
            <a:endParaRPr lang="fr-FR" sz="6000" dirty="0"/>
          </a:p>
          <a:p>
            <a:endParaRPr lang="fr-FR" sz="6000" dirty="0"/>
          </a:p>
        </p:txBody>
      </p:sp>
    </p:spTree>
    <p:extLst>
      <p:ext uri="{BB962C8B-B14F-4D97-AF65-F5344CB8AC3E}">
        <p14:creationId xmlns:p14="http://schemas.microsoft.com/office/powerpoint/2010/main" val="58081156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1207</Words>
  <Application>Microsoft Office PowerPoint</Application>
  <PresentationFormat>On-screen Show (4:3)</PresentationFormat>
  <Paragraphs>80</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Thème Office</vt:lpstr>
      <vt:lpstr>جامعة الوادي  كلية علوم الطبيعة والحياة قسم البيولوجيا</vt:lpstr>
      <vt:lpstr>الفصل الرابع</vt:lpstr>
      <vt:lpstr>أولا</vt:lpstr>
      <vt:lpstr> أولا: الطاقة وعلاقتها بالنظام البيئي</vt:lpstr>
      <vt:lpstr>PowerPoint Presentation</vt:lpstr>
      <vt:lpstr>PowerPoint Presentation</vt:lpstr>
      <vt:lpstr>PowerPoint Presentation</vt:lpstr>
      <vt:lpstr>PowerPoint Presentation</vt:lpstr>
      <vt:lpstr>PowerPoint Presentation</vt:lpstr>
      <vt:lpstr>PowerPoint Presentation</vt:lpstr>
      <vt:lpstr>الخصائص البيئية لعملية  التركيب الضوئي  Ecological Characteristics of Photosynthesis</vt:lpstr>
      <vt:lpstr>Photosynthesis</vt:lpstr>
      <vt:lpstr>PowerPoint Presentation</vt:lpstr>
      <vt:lpstr>PowerPoint Presentation</vt:lpstr>
      <vt:lpstr>PowerPoint Presentation</vt:lpstr>
      <vt:lpstr>PowerPoint Presentation</vt:lpstr>
      <vt:lpstr>PowerPoint Presentation</vt:lpstr>
      <vt:lpstr>PowerPoint Presentation</vt:lpstr>
      <vt:lpstr>إنتاجية الأنظمة البيئية Ecosystem Productivity</vt:lpstr>
      <vt:lpstr>تعريف الإنتاجية  Definition of Productivity</vt:lpstr>
      <vt:lpstr>أنواع الإنتاجية Different Types of Productivity  </vt:lpstr>
      <vt:lpstr>الإنتاجية الأولية  Primary Productivity</vt:lpstr>
      <vt:lpstr>PowerPoint Presentation</vt:lpstr>
      <vt:lpstr>الإنتاجية الأولية الخام  Gross Primary Productivity</vt:lpstr>
      <vt:lpstr>الإنتاجية الأولية الصافية  Net Primary Productivity</vt:lpstr>
      <vt:lpstr>PowerPoint Presentation</vt:lpstr>
      <vt:lpstr>PowerPoint Presentation</vt:lpstr>
      <vt:lpstr>الإنتاجية الثانوية  Secondary Productivity</vt:lpstr>
      <vt:lpstr>PowerPoint Presentation</vt:lpstr>
      <vt:lpstr>PowerPoint Presentation</vt:lpstr>
      <vt:lpstr>PowerPoint Presentation</vt:lpstr>
      <vt:lpstr>PowerPoint Presentation</vt:lpstr>
      <vt:lpstr>العوامل المحددة للإنتاجية Limiting Factors of Productivity </vt:lpstr>
      <vt:lpstr>PowerPoint Presentation</vt:lpstr>
      <vt:lpstr>طرق قياس الإنتاجية Methods of Measuring Productivity</vt:lpstr>
      <vt:lpstr>PowerPoint Presentation</vt:lpstr>
      <vt:lpstr>إنتقال المادة والطاقة  داخل النظام البيئي  flows of matter  and energy</vt:lpstr>
      <vt:lpstr>إنتقال المادة Flows of Matter</vt:lpstr>
      <vt:lpstr>PowerPoint Presentation</vt:lpstr>
      <vt:lpstr>PowerPoint Presentation</vt:lpstr>
      <vt:lpstr>PowerPoint Presentation</vt:lpstr>
      <vt:lpstr>PowerPoint Presentation</vt:lpstr>
      <vt:lpstr>PowerPoint Presentation</vt:lpstr>
      <vt:lpstr>PowerPoint Presentation</vt:lpstr>
      <vt:lpstr>سريان وتدفق الطاقة  Flows of Matter and Energy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672</cp:revision>
  <dcterms:created xsi:type="dcterms:W3CDTF">2016-01-20T12:17:44Z</dcterms:created>
  <dcterms:modified xsi:type="dcterms:W3CDTF">2023-05-17T06:35:11Z</dcterms:modified>
</cp:coreProperties>
</file>