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1" r:id="rId2"/>
    <p:sldId id="290" r:id="rId3"/>
    <p:sldId id="277" r:id="rId4"/>
    <p:sldId id="278" r:id="rId5"/>
    <p:sldId id="279" r:id="rId6"/>
    <p:sldId id="280" r:id="rId7"/>
    <p:sldId id="281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57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05058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6424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207009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72254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6623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0082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65711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0519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49712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39052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75075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DZ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DZ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131A-E7DA-4E5C-8E08-E450D609E758}" type="datetimeFigureOut">
              <a:rPr lang="ar-DZ" smtClean="0"/>
              <a:t>22-10-1444</a:t>
            </a:fld>
            <a:endParaRPr lang="ar-DZ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87AE5-E2E2-4C95-A365-26FA21F131D0}" type="slidenum">
              <a:rPr lang="ar-DZ" smtClean="0"/>
              <a:t>‹#›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1946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" y="21522"/>
            <a:ext cx="1256337" cy="1247238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542166" y="38073"/>
            <a:ext cx="633670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/>
              <a:t>الجمه</a:t>
            </a:r>
            <a:r>
              <a:rPr lang="ar-DZ" sz="2000" b="1" dirty="0"/>
              <a:t>ــــ</a:t>
            </a:r>
            <a:r>
              <a:rPr lang="ar-SA" sz="2000" b="1" dirty="0"/>
              <a:t>وريـــــــــــة الجــزائـــريـــــــــــة الديمقــــراطيــــــة الشعبيـــــــــة</a:t>
            </a:r>
            <a:r>
              <a:rPr lang="ar-DZ" sz="2000" b="1" dirty="0"/>
              <a:t/>
            </a:r>
            <a:br>
              <a:rPr lang="ar-DZ" sz="2000" b="1" dirty="0"/>
            </a:br>
            <a:r>
              <a:rPr lang="ar-SA" sz="2000" b="1" dirty="0"/>
              <a:t>وزارة التعليـــم العــــــالــــــي والبحث العلمـــــي</a:t>
            </a:r>
            <a:endParaRPr lang="en-US" sz="2000" b="1" dirty="0"/>
          </a:p>
          <a:p>
            <a:pPr algn="ctr"/>
            <a:r>
              <a:rPr lang="ar-SA" sz="2000" b="1" dirty="0"/>
              <a:t>جـــــــــــــــــامعــــة الشهيــــــــد حمـــــــة لخضــــــــر الــــــــــــوادي</a:t>
            </a:r>
            <a:endParaRPr lang="en-US" sz="2000" b="1" dirty="0"/>
          </a:p>
          <a:p>
            <a:pPr algn="ctr"/>
            <a:r>
              <a:rPr lang="ar-SA" sz="2000" b="1" dirty="0"/>
              <a:t>كليـــــــــة علــــــــــــوم الطبيعــــــــــــــــة والحيـــــــــــــــــــاة</a:t>
            </a:r>
            <a:endParaRPr lang="en-US" sz="2000" b="1" dirty="0"/>
          </a:p>
          <a:p>
            <a:pPr algn="ctr"/>
            <a:r>
              <a:rPr lang="ar-SA" sz="2000" b="1" dirty="0"/>
              <a:t>قســـــــــــــــــم البيـــــولـــــــــــــــوجيـــــــــــــــــا</a:t>
            </a:r>
            <a:endParaRPr lang="en-US" sz="2000" b="1" dirty="0"/>
          </a:p>
          <a:p>
            <a:pPr algn="ctr"/>
            <a:r>
              <a:rPr lang="ar-SA" sz="2000" b="1" dirty="0"/>
              <a:t>السنة ثالثة بيولوجيا وفيسيولوجيا النبات</a:t>
            </a:r>
            <a:endParaRPr lang="ar-DZ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1259632" y="2924944"/>
            <a:ext cx="6768752" cy="20162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latin typeface="Times New Roman" pitchFamily="18" charset="0"/>
                <a:cs typeface="Times New Roman" pitchFamily="18" charset="0"/>
              </a:rPr>
              <a:t>محاضرات مقياس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SA" sz="3600" b="1" dirty="0">
                <a:latin typeface="Times New Roman" pitchFamily="18" charset="0"/>
                <a:cs typeface="Times New Roman" pitchFamily="18" charset="0"/>
              </a:rPr>
              <a:t>التحول الوراثي في النبات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Transgénèse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végétale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07504" y="6257707"/>
            <a:ext cx="3954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/>
              <a:t>من إعداد: د. شمسه أحمد </a:t>
            </a:r>
            <a:r>
              <a:rPr lang="ar-SA" sz="2000" b="1" dirty="0" smtClean="0"/>
              <a:t>الخليفة</a:t>
            </a:r>
            <a:endParaRPr lang="en-US" sz="2000" b="1" dirty="0"/>
          </a:p>
        </p:txBody>
      </p:sp>
      <p:pic>
        <p:nvPicPr>
          <p:cNvPr id="9" name="صورة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4978"/>
            <a:ext cx="1256337" cy="124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01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-609"/>
            <a:ext cx="8229600" cy="837321"/>
          </a:xfrm>
        </p:spPr>
        <p:txBody>
          <a:bodyPr>
            <a:normAutofit/>
          </a:bodyPr>
          <a:lstStyle/>
          <a:p>
            <a:r>
              <a:rPr lang="ar-DZ" sz="3600" b="1" dirty="0" err="1"/>
              <a:t>اللاقمات</a:t>
            </a:r>
            <a:r>
              <a:rPr lang="ar-DZ" sz="3600" b="1" dirty="0"/>
              <a:t> (</a:t>
            </a:r>
            <a:r>
              <a:rPr lang="ar-DZ" sz="3600" b="1" dirty="0" err="1"/>
              <a:t>العاثيات</a:t>
            </a:r>
            <a:r>
              <a:rPr lang="ar-DZ" sz="3600" b="1" dirty="0"/>
              <a:t> ) </a:t>
            </a:r>
            <a:r>
              <a:rPr lang="ar-DZ" sz="3600" b="1" dirty="0" err="1"/>
              <a:t>بكتريوفاج</a:t>
            </a:r>
            <a:r>
              <a:rPr lang="ar-DZ" sz="3600" b="1" dirty="0"/>
              <a:t> </a:t>
            </a:r>
            <a:r>
              <a:rPr lang="fr-FR" sz="3600" b="1" dirty="0" err="1"/>
              <a:t>Bacteriophages</a:t>
            </a:r>
            <a:endParaRPr lang="ar-DZ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3168352"/>
          </a:xfrm>
        </p:spPr>
        <p:txBody>
          <a:bodyPr/>
          <a:lstStyle/>
          <a:p>
            <a:r>
              <a:rPr lang="ar-DZ" dirty="0" err="1"/>
              <a:t>البكتريوفاجات</a:t>
            </a:r>
            <a:r>
              <a:rPr lang="ar-DZ" dirty="0"/>
              <a:t> هي فيروسات تهاجم البكتيريا قصد اجبارها على احتضانها وانتاج كميات كبيرة من الوحدات الناتجة وتستخدم </a:t>
            </a:r>
            <a:r>
              <a:rPr lang="ar-DZ" dirty="0" err="1"/>
              <a:t>الفاجات</a:t>
            </a:r>
            <a:r>
              <a:rPr lang="ar-DZ" dirty="0"/>
              <a:t> كنواقل للجينات لأنها تتمكن من استيعاب كمية من الحمض النووي الغريب (الحشوة </a:t>
            </a:r>
            <a:r>
              <a:rPr lang="fr-FR" dirty="0"/>
              <a:t>insert</a:t>
            </a:r>
            <a:r>
              <a:rPr lang="ar-DZ" dirty="0"/>
              <a:t> ) تصل إلى </a:t>
            </a:r>
            <a:r>
              <a:rPr lang="fr-FR" dirty="0"/>
              <a:t>20kb</a:t>
            </a:r>
            <a:r>
              <a:rPr lang="ar-DZ" dirty="0"/>
              <a:t> في معظم </a:t>
            </a:r>
            <a:r>
              <a:rPr lang="ar-DZ" dirty="0" err="1"/>
              <a:t>الفاجات</a:t>
            </a:r>
            <a:r>
              <a:rPr lang="ar-DZ" dirty="0"/>
              <a:t>، وهذه اكبر من القدرة الاستيعابية </a:t>
            </a:r>
            <a:r>
              <a:rPr lang="ar-DZ" dirty="0" err="1"/>
              <a:t>للبلازميدات</a:t>
            </a:r>
            <a:r>
              <a:rPr lang="ar-DZ" dirty="0"/>
              <a:t>، وأكثر </a:t>
            </a:r>
            <a:r>
              <a:rPr lang="ar-DZ" dirty="0" err="1"/>
              <a:t>البكتريوفاجات</a:t>
            </a:r>
            <a:r>
              <a:rPr lang="ar-DZ" dirty="0"/>
              <a:t> شيوعا نوعان هما </a:t>
            </a:r>
            <a:r>
              <a:rPr lang="fr-FR" dirty="0"/>
              <a:t>Lambda (λ)</a:t>
            </a:r>
            <a:r>
              <a:rPr lang="ar-DZ" dirty="0"/>
              <a:t> و</a:t>
            </a:r>
            <a:r>
              <a:rPr lang="fr-FR" dirty="0"/>
              <a:t>M13</a:t>
            </a:r>
            <a:r>
              <a:rPr lang="ar-DZ" dirty="0"/>
              <a:t>.</a:t>
            </a:r>
            <a:endParaRPr lang="en-US" dirty="0"/>
          </a:p>
          <a:p>
            <a:endParaRPr lang="ar-DZ" dirty="0"/>
          </a:p>
        </p:txBody>
      </p:sp>
      <p:pic>
        <p:nvPicPr>
          <p:cNvPr id="4" name="صورة 3" descr="https://upload.wikimedia.org/wikipedia/commons/2/29/Tevenphage.a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05064"/>
            <a:ext cx="5688632" cy="2852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040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DZ" dirty="0" err="1"/>
              <a:t>البكتريوفاج</a:t>
            </a:r>
            <a:r>
              <a:rPr lang="ar-DZ" dirty="0"/>
              <a:t> </a:t>
            </a:r>
            <a:r>
              <a:rPr lang="fr-FR" dirty="0"/>
              <a:t>λ </a:t>
            </a:r>
            <a:r>
              <a:rPr lang="ar-DZ" dirty="0"/>
              <a:t>هو فيروس يصيب بكتيريا </a:t>
            </a:r>
            <a:r>
              <a:rPr lang="fr-FR" i="1" dirty="0"/>
              <a:t>E. coli</a:t>
            </a:r>
            <a:r>
              <a:rPr lang="ar-DZ" dirty="0"/>
              <a:t> وتم تطويره لاستعماله كناقل. إن </a:t>
            </a:r>
            <a:r>
              <a:rPr lang="fr-FR" dirty="0"/>
              <a:t>DNA </a:t>
            </a:r>
            <a:r>
              <a:rPr lang="ar-DZ" dirty="0"/>
              <a:t>الفاج </a:t>
            </a:r>
            <a:r>
              <a:rPr lang="fr-FR" dirty="0"/>
              <a:t>λ</a:t>
            </a:r>
            <a:r>
              <a:rPr lang="ar-DZ" dirty="0"/>
              <a:t> بشكلها الطبيعي عبارة عن جزيئات خطية مزدوجة من الخيط يبلغها طولها حوالي </a:t>
            </a:r>
            <a:r>
              <a:rPr lang="fr-FR" dirty="0"/>
              <a:t>48.5kb</a:t>
            </a:r>
            <a:r>
              <a:rPr lang="ar-DZ" dirty="0"/>
              <a:t> وقد حدد تتابع </a:t>
            </a:r>
            <a:r>
              <a:rPr lang="ar-DZ" dirty="0" err="1"/>
              <a:t>نيكليوتيداته</a:t>
            </a:r>
            <a:r>
              <a:rPr lang="ar-DZ" dirty="0"/>
              <a:t> بالكامل ويتصف الـ </a:t>
            </a:r>
            <a:r>
              <a:rPr lang="fr-FR" dirty="0"/>
              <a:t>DNA</a:t>
            </a:r>
            <a:r>
              <a:rPr lang="ar-DZ" dirty="0"/>
              <a:t> باحتوائه على نهايات لاصقة حيث يوجد في كل نهاية نتوء قصيرة لأحد الخيطين مكون من 12 </a:t>
            </a:r>
            <a:r>
              <a:rPr lang="ar-DZ" dirty="0" err="1"/>
              <a:t>نيكليوتيدة</a:t>
            </a:r>
            <a:r>
              <a:rPr lang="ar-DZ" dirty="0"/>
              <a:t>، وأن تسلسل القواعد النيتروجينية لهذين </a:t>
            </a:r>
            <a:r>
              <a:rPr lang="ar-DZ" dirty="0" err="1"/>
              <a:t>النتوئين</a:t>
            </a:r>
            <a:r>
              <a:rPr lang="ar-DZ" dirty="0"/>
              <a:t> مكملين لبعضهما البعض، عند دخول </a:t>
            </a:r>
            <a:r>
              <a:rPr lang="fr-FR" dirty="0"/>
              <a:t>DNA</a:t>
            </a:r>
            <a:r>
              <a:rPr lang="ar-DZ" dirty="0"/>
              <a:t> الفاج </a:t>
            </a:r>
            <a:r>
              <a:rPr lang="fr-FR" dirty="0"/>
              <a:t>λ</a:t>
            </a:r>
            <a:r>
              <a:rPr lang="ar-DZ" dirty="0"/>
              <a:t> لخلية المضيف ترتبط </a:t>
            </a:r>
            <a:r>
              <a:rPr lang="ar-DZ" dirty="0" err="1"/>
              <a:t>النهاياتان</a:t>
            </a:r>
            <a:r>
              <a:rPr lang="ar-DZ" dirty="0"/>
              <a:t> اللاصقتان ببعضهما لتكوين موضع يعرف ب </a:t>
            </a:r>
            <a:r>
              <a:rPr lang="fr-FR" dirty="0"/>
              <a:t>Cos site</a:t>
            </a:r>
            <a:r>
              <a:rPr lang="ar-DZ" dirty="0"/>
              <a:t> (</a:t>
            </a:r>
            <a:r>
              <a:rPr lang="fr-FR" dirty="0" err="1"/>
              <a:t>Cohesive</a:t>
            </a:r>
            <a:r>
              <a:rPr lang="fr-FR" dirty="0"/>
              <a:t> site</a:t>
            </a:r>
            <a:r>
              <a:rPr lang="ar-DZ" dirty="0"/>
              <a:t>) مما يجعل جزئية </a:t>
            </a:r>
            <a:r>
              <a:rPr lang="fr-FR" dirty="0"/>
              <a:t>DNA</a:t>
            </a:r>
            <a:r>
              <a:rPr lang="ar-DZ" dirty="0"/>
              <a:t> الخطية تأخذ الشكل الدائري داخل المضيف</a:t>
            </a:r>
            <a:r>
              <a:rPr lang="ar-D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1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err="1"/>
              <a:t>الكوزميدات</a:t>
            </a:r>
            <a:r>
              <a:rPr lang="ar-DZ" b="1" dirty="0"/>
              <a:t> </a:t>
            </a:r>
            <a:r>
              <a:rPr lang="fr-FR" b="1" dirty="0" err="1"/>
              <a:t>Cosmids</a:t>
            </a:r>
            <a:endParaRPr lang="ar-DZ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412777"/>
            <a:ext cx="8784976" cy="468052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DZ" dirty="0" err="1"/>
              <a:t>الكوزميد</a:t>
            </a:r>
            <a:r>
              <a:rPr lang="ar-DZ" dirty="0"/>
              <a:t> هو عبارة عن هجين يجمع بين حامض نووي </a:t>
            </a:r>
            <a:r>
              <a:rPr lang="ar-DZ" dirty="0" err="1"/>
              <a:t>والبكتريوفاج</a:t>
            </a:r>
            <a:r>
              <a:rPr lang="ar-DZ" dirty="0"/>
              <a:t> </a:t>
            </a:r>
            <a:r>
              <a:rPr lang="fr-FR" dirty="0"/>
              <a:t>λ </a:t>
            </a:r>
            <a:r>
              <a:rPr lang="ar-DZ" dirty="0"/>
              <a:t>(المنطقة اللزجة </a:t>
            </a:r>
            <a:r>
              <a:rPr lang="fr-FR" dirty="0"/>
              <a:t>Cos site</a:t>
            </a:r>
            <a:r>
              <a:rPr lang="ar-DZ" dirty="0"/>
              <a:t>) والحامض النووي </a:t>
            </a:r>
            <a:r>
              <a:rPr lang="ar-DZ" dirty="0" err="1"/>
              <a:t>للبلازميد</a:t>
            </a:r>
            <a:r>
              <a:rPr lang="ar-DZ" dirty="0"/>
              <a:t> ومن هنا جاء اسم </a:t>
            </a:r>
            <a:r>
              <a:rPr lang="fr-FR" dirty="0" err="1"/>
              <a:t>Cosmid</a:t>
            </a:r>
            <a:r>
              <a:rPr lang="ar-DZ" dirty="0"/>
              <a:t> ليعني </a:t>
            </a:r>
            <a:r>
              <a:rPr lang="fr-FR" dirty="0" err="1"/>
              <a:t>Palsmid</a:t>
            </a:r>
            <a:r>
              <a:rPr lang="ar-DZ" dirty="0"/>
              <a:t> مضاف اليه </a:t>
            </a:r>
            <a:r>
              <a:rPr lang="fr-FR" dirty="0"/>
              <a:t>Cos </a:t>
            </a:r>
            <a:r>
              <a:rPr lang="ar-DZ" dirty="0"/>
              <a:t>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ar-DZ" dirty="0" err="1"/>
              <a:t>فالكوزميد</a:t>
            </a:r>
            <a:r>
              <a:rPr lang="ar-DZ" dirty="0"/>
              <a:t> يحوي بالإضافة إلى المنطقة اللزجة </a:t>
            </a:r>
            <a:r>
              <a:rPr lang="fr-FR" dirty="0"/>
              <a:t>cos site</a:t>
            </a:r>
            <a:r>
              <a:rPr lang="ar-DZ" dirty="0"/>
              <a:t> على صفة انتخابية واحدة على الأقل ومنشأ التضاعف</a:t>
            </a:r>
            <a:r>
              <a:rPr lang="fr-FR" dirty="0" err="1"/>
              <a:t>Ori</a:t>
            </a:r>
            <a:r>
              <a:rPr lang="fr-FR" dirty="0"/>
              <a:t> </a:t>
            </a:r>
            <a:r>
              <a:rPr lang="ar-DZ" dirty="0"/>
              <a:t> ومواقع مفردة لعدد من إنزيمات القطع وهو من النواقل المتخصصة </a:t>
            </a:r>
            <a:r>
              <a:rPr lang="ar-DZ" dirty="0" err="1"/>
              <a:t>لإستيعاب</a:t>
            </a:r>
            <a:r>
              <a:rPr lang="ar-DZ" dirty="0"/>
              <a:t> قطع </a:t>
            </a:r>
            <a:r>
              <a:rPr lang="fr-FR" dirty="0"/>
              <a:t>DNA</a:t>
            </a:r>
            <a:r>
              <a:rPr lang="ar-DZ" dirty="0"/>
              <a:t> كبيرة الحجم</a:t>
            </a:r>
            <a:r>
              <a:rPr lang="ar-D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306050" cy="753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/>
          </a:p>
        </p:txBody>
      </p:sp>
      <p:pic>
        <p:nvPicPr>
          <p:cNvPr id="1026" name="Picture 2" descr="https://i.ytimg.com/vi/1lqQn3_PvMs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4400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8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157697"/>
              </p:ext>
            </p:extLst>
          </p:nvPr>
        </p:nvGraphicFramePr>
        <p:xfrm>
          <a:off x="1295636" y="1700808"/>
          <a:ext cx="7128792" cy="294436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128792"/>
              </a:tblGrid>
              <a:tr h="2286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100" dirty="0">
                          <a:effectLst/>
                        </a:rPr>
                        <a:t>العنوان</a:t>
                      </a:r>
                      <a:endParaRPr lang="en-US" sz="2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  <a:tr h="2286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</a:rPr>
                        <a:t>II</a:t>
                      </a:r>
                      <a:r>
                        <a:rPr lang="ar-DZ" sz="2100" dirty="0">
                          <a:effectLst/>
                        </a:rPr>
                        <a:t>- نواقل الجينات </a:t>
                      </a:r>
                      <a:endParaRPr lang="en-US" sz="2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  <a:tr h="2286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</a:rPr>
                        <a:t>II</a:t>
                      </a:r>
                      <a:r>
                        <a:rPr lang="ar-DZ" sz="2100" dirty="0">
                          <a:effectLst/>
                        </a:rPr>
                        <a:t>-1- </a:t>
                      </a:r>
                      <a:r>
                        <a:rPr lang="ar-DZ" sz="2100" dirty="0" err="1">
                          <a:effectLst/>
                        </a:rPr>
                        <a:t>البلازميدات</a:t>
                      </a:r>
                      <a:r>
                        <a:rPr lang="ar-DZ" sz="2100" dirty="0">
                          <a:effectLst/>
                        </a:rPr>
                        <a:t> </a:t>
                      </a:r>
                      <a:r>
                        <a:rPr lang="fr-FR" sz="2100" dirty="0" err="1">
                          <a:effectLst/>
                        </a:rPr>
                        <a:t>Plasmids</a:t>
                      </a:r>
                      <a:endParaRPr lang="en-US" sz="2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  <a:tr h="2286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</a:rPr>
                        <a:t>II</a:t>
                      </a:r>
                      <a:r>
                        <a:rPr lang="ar-DZ" sz="2100" dirty="0">
                          <a:effectLst/>
                        </a:rPr>
                        <a:t>-1-1- صفات </a:t>
                      </a:r>
                      <a:r>
                        <a:rPr lang="ar-DZ" sz="2100" dirty="0" err="1">
                          <a:effectLst/>
                        </a:rPr>
                        <a:t>البلازميدات</a:t>
                      </a:r>
                      <a:r>
                        <a:rPr lang="ar-DZ" sz="2100" dirty="0">
                          <a:effectLst/>
                        </a:rPr>
                        <a:t> المناسبة كنواقل جينية </a:t>
                      </a:r>
                      <a:endParaRPr lang="en-US" sz="2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  <a:tr h="2286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</a:rPr>
                        <a:t>II</a:t>
                      </a:r>
                      <a:r>
                        <a:rPr lang="ar-DZ" sz="2100" dirty="0">
                          <a:effectLst/>
                        </a:rPr>
                        <a:t>-1-2- </a:t>
                      </a:r>
                      <a:r>
                        <a:rPr lang="fr-FR" sz="2100" dirty="0">
                          <a:effectLst/>
                        </a:rPr>
                        <a:t>pSC101</a:t>
                      </a:r>
                      <a:endParaRPr lang="en-US" sz="2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  <a:tr h="2286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>
                          <a:effectLst/>
                        </a:rPr>
                        <a:t>II</a:t>
                      </a:r>
                      <a:r>
                        <a:rPr lang="ar-DZ" sz="2100">
                          <a:effectLst/>
                        </a:rPr>
                        <a:t>-1-3- </a:t>
                      </a:r>
                      <a:r>
                        <a:rPr lang="fr-FR" sz="2100">
                          <a:effectLst/>
                        </a:rPr>
                        <a:t>pBR322</a:t>
                      </a:r>
                      <a:endParaRPr lang="en-US" sz="2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  <a:tr h="2286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>
                          <a:effectLst/>
                        </a:rPr>
                        <a:t>II</a:t>
                      </a:r>
                      <a:r>
                        <a:rPr lang="ar-DZ" sz="2100">
                          <a:effectLst/>
                        </a:rPr>
                        <a:t>-2- اللاقمات (العاثيات ) بكتريوفاج </a:t>
                      </a:r>
                      <a:r>
                        <a:rPr lang="fr-FR" sz="2100">
                          <a:effectLst/>
                        </a:rPr>
                        <a:t>Bacteriophages</a:t>
                      </a:r>
                      <a:endParaRPr lang="en-US" sz="2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  <a:tr h="2286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</a:rPr>
                        <a:t>II</a:t>
                      </a:r>
                      <a:r>
                        <a:rPr lang="ar-DZ" sz="2100" dirty="0">
                          <a:effectLst/>
                        </a:rPr>
                        <a:t>-3- </a:t>
                      </a:r>
                      <a:r>
                        <a:rPr lang="ar-DZ" sz="2100" dirty="0" err="1">
                          <a:effectLst/>
                        </a:rPr>
                        <a:t>الكوزميدات</a:t>
                      </a:r>
                      <a:r>
                        <a:rPr lang="ar-DZ" sz="2100" dirty="0">
                          <a:effectLst/>
                        </a:rPr>
                        <a:t> </a:t>
                      </a:r>
                      <a:r>
                        <a:rPr lang="fr-FR" sz="2100" dirty="0" err="1">
                          <a:effectLst/>
                        </a:rPr>
                        <a:t>Cosmids</a:t>
                      </a:r>
                      <a:endParaRPr lang="en-US" sz="2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167" marR="42167" marT="0" marB="0"/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1907704" y="548679"/>
            <a:ext cx="590465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4400" b="1" dirty="0"/>
              <a:t>نواقل الجينات </a:t>
            </a:r>
          </a:p>
        </p:txBody>
      </p:sp>
    </p:spTree>
    <p:extLst>
      <p:ext uri="{BB962C8B-B14F-4D97-AF65-F5344CB8AC3E}">
        <p14:creationId xmlns:p14="http://schemas.microsoft.com/office/powerpoint/2010/main" val="31101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/>
              <a:t>نواقل الجينات </a:t>
            </a:r>
            <a:endParaRPr lang="ar-DZ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DZ" dirty="0"/>
              <a:t>نواقل الجينات عبارة عن جزيئات من الحامض النووي </a:t>
            </a:r>
            <a:r>
              <a:rPr lang="fr-FR" dirty="0"/>
              <a:t>DNA</a:t>
            </a:r>
            <a:r>
              <a:rPr lang="ar-DZ" dirty="0"/>
              <a:t> تستخدم كوسائط لنقل مورثة معينة أو اجزاء معينة من الحامض النووي </a:t>
            </a:r>
            <a:r>
              <a:rPr lang="fr-FR" dirty="0"/>
              <a:t>DNA </a:t>
            </a:r>
            <a:r>
              <a:rPr lang="ar-DZ" dirty="0"/>
              <a:t>إلى خلايا اخرى، وهذه النواقل (</a:t>
            </a:r>
            <a:r>
              <a:rPr lang="fr-FR" dirty="0" err="1"/>
              <a:t>Vectors</a:t>
            </a:r>
            <a:r>
              <a:rPr lang="ar-DZ" dirty="0"/>
              <a:t>) يجب أن تكون لها القدرة على التضاعف بطريقة مستقلة في الخلايا المضيفة، وتكون بذلك قادرة على مضاعفة الأجزاء المهندسة فيها. ومن بين أهم النواقل المستعملة في الهندسة الوراثية نجد</a:t>
            </a:r>
            <a:r>
              <a:rPr lang="ar-DZ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5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ar-DZ" b="1" dirty="0" err="1"/>
              <a:t>البلازميدات</a:t>
            </a:r>
            <a:r>
              <a:rPr lang="ar-DZ" b="1" dirty="0"/>
              <a:t> </a:t>
            </a:r>
            <a:r>
              <a:rPr lang="fr-FR" b="1" dirty="0" err="1"/>
              <a:t>Plasmids</a:t>
            </a:r>
            <a:endParaRPr lang="ar-DZ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ar-DZ" dirty="0"/>
              <a:t>هي عبارة عن جزيئات حلقية من الحامض النووي </a:t>
            </a:r>
            <a:r>
              <a:rPr lang="fr-FR" dirty="0"/>
              <a:t>DNA</a:t>
            </a:r>
            <a:r>
              <a:rPr lang="ar-DZ" dirty="0"/>
              <a:t> تتواجد طبيعيا في الكثير من البكتيريا وبعض الخمائر.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تتميز </a:t>
            </a:r>
            <a:r>
              <a:rPr lang="ar-DZ" dirty="0" err="1"/>
              <a:t>البلازميدات</a:t>
            </a:r>
            <a:r>
              <a:rPr lang="ar-DZ" dirty="0"/>
              <a:t> بقابليتها على التضاعف بصورة مستقلة عن الكروموزوم الأساسي وذلك بسبب احتواء </a:t>
            </a:r>
            <a:r>
              <a:rPr lang="ar-DZ" dirty="0" err="1"/>
              <a:t>البلازميدات</a:t>
            </a:r>
            <a:r>
              <a:rPr lang="ar-DZ" dirty="0"/>
              <a:t> على </a:t>
            </a:r>
            <a:r>
              <a:rPr lang="ar-DZ" dirty="0" err="1"/>
              <a:t>تتابعات</a:t>
            </a:r>
            <a:r>
              <a:rPr lang="ar-DZ" dirty="0"/>
              <a:t> </a:t>
            </a:r>
            <a:r>
              <a:rPr lang="ar-DZ" dirty="0" err="1"/>
              <a:t>نيكليوتيدية</a:t>
            </a:r>
            <a:r>
              <a:rPr lang="ar-DZ" dirty="0"/>
              <a:t> تعمل كمنشأ للتضاعف (</a:t>
            </a:r>
            <a:r>
              <a:rPr lang="fr-FR" dirty="0" err="1"/>
              <a:t>Origin</a:t>
            </a:r>
            <a:r>
              <a:rPr lang="fr-FR" dirty="0"/>
              <a:t> of </a:t>
            </a:r>
            <a:r>
              <a:rPr lang="fr-FR" dirty="0" err="1"/>
              <a:t>replication</a:t>
            </a:r>
            <a:r>
              <a:rPr lang="fr-FR" dirty="0"/>
              <a:t> </a:t>
            </a:r>
            <a:r>
              <a:rPr lang="ar-DZ" dirty="0"/>
              <a:t>أو ما يسمى </a:t>
            </a:r>
            <a:r>
              <a:rPr lang="fr-FR" dirty="0" err="1"/>
              <a:t>Ori</a:t>
            </a:r>
            <a:r>
              <a:rPr lang="ar-DZ" dirty="0"/>
              <a:t>).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تحمل </a:t>
            </a:r>
            <a:r>
              <a:rPr lang="ar-DZ" dirty="0" err="1"/>
              <a:t>البلازميدات</a:t>
            </a:r>
            <a:r>
              <a:rPr lang="ar-DZ" dirty="0"/>
              <a:t> عادة المورثات المسؤولة عن تنشيط عمل المضادات الحيوية، انتاج السموم </a:t>
            </a:r>
            <a:r>
              <a:rPr lang="fr-FR" dirty="0" err="1"/>
              <a:t>toxins</a:t>
            </a:r>
            <a:r>
              <a:rPr lang="ar-DZ" dirty="0"/>
              <a:t>، وتحليل بعض المركبات الطبيعية.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يختلف عدد نسخ </a:t>
            </a:r>
            <a:r>
              <a:rPr lang="ar-DZ" dirty="0" err="1"/>
              <a:t>البلازميدات</a:t>
            </a:r>
            <a:r>
              <a:rPr lang="ar-DZ" dirty="0"/>
              <a:t> في البكتريا من 1 ــ 2 نسخة في الخلية الواحدة إلى المئات كما </a:t>
            </a:r>
            <a:r>
              <a:rPr lang="ar-DZ" dirty="0" err="1"/>
              <a:t>يترأوح</a:t>
            </a:r>
            <a:r>
              <a:rPr lang="ar-DZ" dirty="0"/>
              <a:t> طول </a:t>
            </a:r>
            <a:r>
              <a:rPr lang="ar-DZ" dirty="0" err="1"/>
              <a:t>البلازميد</a:t>
            </a:r>
            <a:r>
              <a:rPr lang="ar-DZ" dirty="0"/>
              <a:t> من </a:t>
            </a:r>
            <a:r>
              <a:rPr lang="fr-FR" dirty="0"/>
              <a:t>2Kb </a:t>
            </a:r>
            <a:r>
              <a:rPr lang="ar-DZ" dirty="0"/>
              <a:t>إلى عدة مئات من </a:t>
            </a:r>
            <a:r>
              <a:rPr lang="fr-FR" dirty="0" err="1"/>
              <a:t>Kbs</a:t>
            </a:r>
            <a:r>
              <a:rPr lang="ar-DZ" dirty="0"/>
              <a:t>، كما يمكن في بعض الحالات الاستغناء عن </a:t>
            </a:r>
            <a:r>
              <a:rPr lang="ar-DZ" dirty="0" err="1"/>
              <a:t>البلازميد</a:t>
            </a:r>
            <a:r>
              <a:rPr lang="ar-DZ" dirty="0"/>
              <a:t> دون التأثير في حياة الخلية البكتيرية. 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وتعتبر </a:t>
            </a:r>
            <a:r>
              <a:rPr lang="ar-DZ" dirty="0" err="1"/>
              <a:t>البلازميدات</a:t>
            </a:r>
            <a:r>
              <a:rPr lang="ar-DZ" dirty="0"/>
              <a:t> من أفضل النواقل الجينية نظرا لحجمها الصغير وسهولة استخدامها وتنوعها، وأيضا وجود مواقع متعددة للقطع بإنزيمات القطع </a:t>
            </a:r>
            <a:r>
              <a:rPr lang="fr-FR" dirty="0" err="1"/>
              <a:t>Restraction</a:t>
            </a:r>
            <a:r>
              <a:rPr lang="fr-FR" dirty="0"/>
              <a:t> enzymes</a:t>
            </a:r>
            <a:r>
              <a:rPr lang="ar-DZ" dirty="0"/>
              <a:t> وكذلك </a:t>
            </a:r>
            <a:r>
              <a:rPr lang="ar-DZ" dirty="0" err="1"/>
              <a:t>لإحتواء</a:t>
            </a:r>
            <a:r>
              <a:rPr lang="ar-DZ" dirty="0"/>
              <a:t> هذه </a:t>
            </a:r>
            <a:r>
              <a:rPr lang="ar-DZ" dirty="0" err="1"/>
              <a:t>البلازميدات</a:t>
            </a:r>
            <a:r>
              <a:rPr lang="ar-DZ" dirty="0"/>
              <a:t> على مورثات لمقاومة المضادات الحيوية وهذه الصفة تعتبر ضرورية لتميز الخلايا التي تحتوي على </a:t>
            </a:r>
            <a:r>
              <a:rPr lang="ar-DZ" dirty="0" err="1"/>
              <a:t>البلازميد</a:t>
            </a:r>
            <a:r>
              <a:rPr lang="ar-DZ" dirty="0"/>
              <a:t> عن غيرها.</a:t>
            </a:r>
            <a:endParaRPr lang="en-US" dirty="0"/>
          </a:p>
          <a:p>
            <a:pPr marL="0" indent="0" algn="just">
              <a:buNone/>
            </a:pP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68604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nitrocdn.com/BzukxzxIDWSkBjOuXIuFVkjjEriFmqlw/assets/static/optimized/rev-4ab6d11/wp-content/uploads/2019/10/bacteria-640x360.jpg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D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31" y="548680"/>
            <a:ext cx="8796469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شكل بيضاوي 4"/>
          <p:cNvSpPr/>
          <p:nvPr/>
        </p:nvSpPr>
        <p:spPr>
          <a:xfrm>
            <a:off x="4925842" y="3717032"/>
            <a:ext cx="57606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38693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92088"/>
          </a:xfrm>
        </p:spPr>
        <p:txBody>
          <a:bodyPr/>
          <a:lstStyle/>
          <a:p>
            <a:r>
              <a:rPr lang="ar-DZ" b="1" dirty="0"/>
              <a:t>صفات </a:t>
            </a:r>
            <a:r>
              <a:rPr lang="ar-DZ" b="1" dirty="0" err="1"/>
              <a:t>البلازميدات</a:t>
            </a:r>
            <a:r>
              <a:rPr lang="ar-DZ" b="1" dirty="0"/>
              <a:t> المناسبة كنواقل جينية </a:t>
            </a:r>
            <a:endParaRPr lang="ar-DZ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92500"/>
          </a:bodyPr>
          <a:lstStyle/>
          <a:p>
            <a:pPr algn="just"/>
            <a:r>
              <a:rPr lang="ar-DZ" dirty="0" err="1"/>
              <a:t>البلازميد</a:t>
            </a:r>
            <a:r>
              <a:rPr lang="ar-DZ" dirty="0"/>
              <a:t> المثالي هو </a:t>
            </a:r>
            <a:r>
              <a:rPr lang="ar-DZ" dirty="0" err="1"/>
              <a:t>البلازميد</a:t>
            </a:r>
            <a:r>
              <a:rPr lang="ar-DZ" dirty="0"/>
              <a:t> الذي يتميز بأربع صفات أساسية وهي: 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- أن يكون قادرا على التضاعف بطريقة مستقلة داخل الخلية البكتيرية للاحتواء على </a:t>
            </a:r>
            <a:r>
              <a:rPr lang="fr-FR" dirty="0" err="1"/>
              <a:t>Ori</a:t>
            </a:r>
            <a:r>
              <a:rPr lang="ar-DZ" dirty="0"/>
              <a:t> وفي كثير الاحيان يفضل ان يكون عالي النسخ ( يسمى أيضا متراخي النسخ أي يتضاعف باستقلالية عن كروموزوم الخلية البكتيريا عكس صارم النسخ).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- أن يكون بحجم صغير ليسهل التعامل معه وتكون قدرته الاستيعابية عالية. 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- أن يحتوي على صفة انتقائية خاصة مثل وجود مورثة مقاومة للمضادات الحيوية أو مثلا تكوين مستعمرات بلون أزرق أو أبيض مميز أو غير ذلك. </a:t>
            </a:r>
            <a:endParaRPr lang="en-US" dirty="0"/>
          </a:p>
          <a:p>
            <a:pPr marL="0" indent="0" algn="just">
              <a:buNone/>
            </a:pPr>
            <a:r>
              <a:rPr lang="ar-DZ" dirty="0"/>
              <a:t>- أن يكون معروف الخريطة الوراثية وخريطة القطع بالإنزيمات ويحتوي على اكثر من موقع مفرد أو فريد (غير متكرر أو </a:t>
            </a:r>
            <a:r>
              <a:rPr lang="fr-FR" dirty="0"/>
              <a:t>unique</a:t>
            </a:r>
            <a:r>
              <a:rPr lang="ar-DZ" dirty="0"/>
              <a:t>) للإنزيمات القطع. فيمكن فتحه من مكان واحد ودمج مقطع الحامض النووي المرغوب فيه في مكان محدد به</a:t>
            </a:r>
            <a:r>
              <a:rPr lang="ar-D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-27384"/>
            <a:ext cx="9144000" cy="4248471"/>
          </a:xfrm>
        </p:spPr>
        <p:txBody>
          <a:bodyPr>
            <a:normAutofit/>
          </a:bodyPr>
          <a:lstStyle/>
          <a:p>
            <a:pPr algn="just"/>
            <a:r>
              <a:rPr lang="fr-FR" b="1" dirty="0"/>
              <a:t>pSC101</a:t>
            </a:r>
            <a:endParaRPr lang="en-US" dirty="0"/>
          </a:p>
          <a:p>
            <a:pPr algn="just"/>
            <a:r>
              <a:rPr lang="ar-DZ" dirty="0"/>
              <a:t>أول </a:t>
            </a:r>
            <a:r>
              <a:rPr lang="ar-DZ" dirty="0" err="1"/>
              <a:t>بلازميد</a:t>
            </a:r>
            <a:r>
              <a:rPr lang="ar-DZ" dirty="0"/>
              <a:t> استعمل </a:t>
            </a:r>
            <a:r>
              <a:rPr lang="ar-DZ" dirty="0" err="1"/>
              <a:t>لتنسيل</a:t>
            </a:r>
            <a:r>
              <a:rPr lang="ar-DZ" dirty="0"/>
              <a:t> (استنساخ أو اكثار) جينات حقيقيات النواة حجمه </a:t>
            </a:r>
            <a:r>
              <a:rPr lang="fr-FR" dirty="0"/>
              <a:t>9Kb</a:t>
            </a:r>
            <a:r>
              <a:rPr lang="ar-DZ" dirty="0"/>
              <a:t> له  واسم (صفة انتقائية) واحد الانتقاء (جين مشفر لـ </a:t>
            </a:r>
            <a:r>
              <a:rPr lang="fr-FR" dirty="0" err="1"/>
              <a:t>Ampicllin</a:t>
            </a:r>
            <a:r>
              <a:rPr lang="ar-DZ" dirty="0"/>
              <a:t> ) وله عدة مواقع وحيدة للإنزيمات القطع المحدد </a:t>
            </a:r>
            <a:r>
              <a:rPr lang="ar-DZ" dirty="0" err="1"/>
              <a:t>كا</a:t>
            </a:r>
            <a:r>
              <a:rPr lang="ar-DZ" dirty="0"/>
              <a:t>: </a:t>
            </a:r>
            <a:r>
              <a:rPr lang="fr-FR" dirty="0" err="1"/>
              <a:t>EcoRI</a:t>
            </a:r>
            <a:r>
              <a:rPr lang="ar-DZ" dirty="0"/>
              <a:t>، </a:t>
            </a:r>
            <a:r>
              <a:rPr lang="fr-FR" dirty="0" err="1"/>
              <a:t>HindIII</a:t>
            </a:r>
            <a:r>
              <a:rPr lang="ar-DZ" dirty="0"/>
              <a:t>، </a:t>
            </a:r>
            <a:r>
              <a:rPr lang="fr-FR" dirty="0" err="1"/>
              <a:t>BamHI</a:t>
            </a:r>
            <a:r>
              <a:rPr lang="ar-DZ" dirty="0"/>
              <a:t> و </a:t>
            </a:r>
            <a:r>
              <a:rPr lang="fr-FR" dirty="0" err="1"/>
              <a:t>SaI</a:t>
            </a:r>
            <a:r>
              <a:rPr lang="ar-DZ" dirty="0"/>
              <a:t>.</a:t>
            </a:r>
            <a:endParaRPr lang="en-US" dirty="0"/>
          </a:p>
          <a:p>
            <a:pPr algn="just"/>
            <a:r>
              <a:rPr lang="ar-DZ" dirty="0"/>
              <a:t>من مساوئ هذا </a:t>
            </a:r>
            <a:r>
              <a:rPr lang="ar-DZ" dirty="0" err="1"/>
              <a:t>البلازميد</a:t>
            </a:r>
            <a:r>
              <a:rPr lang="ar-DZ" dirty="0"/>
              <a:t> انه من النوع الذي يتناسخ بصفة صارمة مع الخلية البكتيرية وبالتالي يوجد منه عدد صغير من النسخ في الخلية. </a:t>
            </a:r>
            <a:endParaRPr lang="en-US" dirty="0"/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0" y="4005064"/>
            <a:ext cx="9144000" cy="28529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b="1" dirty="0" smtClean="0"/>
              <a:t>pBR322</a:t>
            </a:r>
            <a:endParaRPr lang="en-US" dirty="0" smtClean="0"/>
          </a:p>
          <a:p>
            <a:pPr algn="just"/>
            <a:r>
              <a:rPr lang="ar-DZ" dirty="0" smtClean="0"/>
              <a:t>يعتبر من بين أكثر </a:t>
            </a:r>
            <a:r>
              <a:rPr lang="ar-DZ" dirty="0" err="1" smtClean="0"/>
              <a:t>البلازميدات</a:t>
            </a:r>
            <a:r>
              <a:rPr lang="ar-DZ" dirty="0" smtClean="0"/>
              <a:t> استعمالا في الهندسة الوراثية، تم بناء هذا </a:t>
            </a:r>
            <a:r>
              <a:rPr lang="ar-DZ" dirty="0" err="1" smtClean="0"/>
              <a:t>البلازميد</a:t>
            </a:r>
            <a:r>
              <a:rPr lang="ar-DZ" dirty="0" smtClean="0"/>
              <a:t> الذي يبلغ طوله </a:t>
            </a:r>
            <a:r>
              <a:rPr lang="fr-FR" dirty="0" smtClean="0"/>
              <a:t>4363bp</a:t>
            </a:r>
            <a:r>
              <a:rPr lang="ar-DZ" dirty="0" smtClean="0"/>
              <a:t> من </a:t>
            </a:r>
            <a:r>
              <a:rPr lang="fr-FR" dirty="0" smtClean="0"/>
              <a:t>pSC101</a:t>
            </a:r>
            <a:r>
              <a:rPr lang="ar-DZ" dirty="0" smtClean="0"/>
              <a:t> و </a:t>
            </a:r>
            <a:r>
              <a:rPr lang="fr-FR" dirty="0" smtClean="0"/>
              <a:t>pMb1</a:t>
            </a:r>
            <a:r>
              <a:rPr lang="ar-DZ" dirty="0" smtClean="0"/>
              <a:t> ويتميز </a:t>
            </a:r>
            <a:r>
              <a:rPr lang="fr-FR" dirty="0" smtClean="0"/>
              <a:t>pBR322</a:t>
            </a:r>
            <a:r>
              <a:rPr lang="ar-DZ" dirty="0" smtClean="0"/>
              <a:t> باحتوائه على صفتين انتقائيتين هما جين مقاوم لـ </a:t>
            </a:r>
            <a:r>
              <a:rPr lang="fr-FR" dirty="0" err="1" smtClean="0"/>
              <a:t>Ampicillin</a:t>
            </a:r>
            <a:r>
              <a:rPr lang="ar-DZ" dirty="0" smtClean="0"/>
              <a:t> وجين مقاوم لـ </a:t>
            </a:r>
            <a:r>
              <a:rPr lang="fr-FR" dirty="0" err="1" smtClean="0"/>
              <a:t>Tetracycline</a:t>
            </a:r>
            <a:r>
              <a:rPr lang="ar-DZ" dirty="0" smtClean="0"/>
              <a:t>.</a:t>
            </a:r>
            <a:endParaRPr lang="en-US" dirty="0" smtClean="0"/>
          </a:p>
          <a:p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6480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upload.wikimedia.org/wikipedia/en/6/6c/PBR322_plasmid_showing_restriction_sites_and_resistance_gen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6696744" cy="62373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4"/>
          <p:cNvSpPr/>
          <p:nvPr/>
        </p:nvSpPr>
        <p:spPr>
          <a:xfrm>
            <a:off x="1531142" y="6265949"/>
            <a:ext cx="5561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dirty="0"/>
              <a:t>شكل يبين الخريطة الوراثية </a:t>
            </a:r>
            <a:r>
              <a:rPr lang="ar-DZ" sz="2800" dirty="0" err="1"/>
              <a:t>للبلازميد</a:t>
            </a:r>
            <a:r>
              <a:rPr lang="ar-DZ" sz="2800" dirty="0"/>
              <a:t> </a:t>
            </a:r>
            <a:r>
              <a:rPr lang="fr-FR" sz="2800" dirty="0"/>
              <a:t>pBR322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19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32656"/>
            <a:ext cx="8964488" cy="65253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DZ" sz="3600" dirty="0"/>
              <a:t>فعند قطع </a:t>
            </a:r>
            <a:r>
              <a:rPr lang="ar-DZ" sz="3600" dirty="0" err="1"/>
              <a:t>البلازميد</a:t>
            </a:r>
            <a:r>
              <a:rPr lang="ar-DZ" sz="3600" dirty="0"/>
              <a:t> بواسطة</a:t>
            </a:r>
            <a:r>
              <a:rPr lang="fr-FR" sz="3600" dirty="0"/>
              <a:t>	</a:t>
            </a:r>
            <a:r>
              <a:rPr lang="fr-FR" sz="3600" dirty="0" err="1"/>
              <a:t>XmaIII</a:t>
            </a:r>
            <a:r>
              <a:rPr lang="fr-FR" sz="3600" dirty="0"/>
              <a:t> </a:t>
            </a:r>
            <a:r>
              <a:rPr lang="ar-DZ" sz="3600" dirty="0"/>
              <a:t>أو </a:t>
            </a:r>
            <a:r>
              <a:rPr lang="fr-FR" sz="3600" dirty="0" err="1"/>
              <a:t>BamHI</a:t>
            </a:r>
            <a:r>
              <a:rPr lang="fr-FR" sz="3600" dirty="0"/>
              <a:t> </a:t>
            </a:r>
            <a:r>
              <a:rPr lang="ar-DZ" sz="3600" dirty="0"/>
              <a:t>وادخال قطعة </a:t>
            </a:r>
            <a:r>
              <a:rPr lang="fr-FR" sz="3600" dirty="0"/>
              <a:t>DNA</a:t>
            </a:r>
            <a:r>
              <a:rPr lang="ar-DZ" sz="3600" dirty="0"/>
              <a:t> جديدة في موضع القطع تتأثر المورثات المسؤولة عن المقاومة للمضاد الحيوي </a:t>
            </a:r>
            <a:r>
              <a:rPr lang="fr-FR" sz="3600" dirty="0" err="1"/>
              <a:t>Tetracycline</a:t>
            </a:r>
            <a:r>
              <a:rPr lang="ar-DZ" sz="3600" dirty="0"/>
              <a:t> هذا التأثير يسمى بالإدخال المثبط </a:t>
            </a:r>
            <a:r>
              <a:rPr lang="fr-FR" sz="3600" dirty="0" err="1"/>
              <a:t>Insertional</a:t>
            </a:r>
            <a:r>
              <a:rPr lang="fr-FR" sz="3600" dirty="0"/>
              <a:t> Inactivation </a:t>
            </a:r>
            <a:r>
              <a:rPr lang="ar-DZ" sz="3600" dirty="0"/>
              <a:t>لأنه يجعل من الخلايا حساسة للمضاد الحيوي </a:t>
            </a:r>
            <a:r>
              <a:rPr lang="fr-FR" sz="3600" dirty="0" err="1"/>
              <a:t>Tetracycline</a:t>
            </a:r>
            <a:r>
              <a:rPr lang="fr-FR" sz="3600" dirty="0"/>
              <a:t> </a:t>
            </a:r>
            <a:r>
              <a:rPr lang="ar-DZ" sz="3600" dirty="0"/>
              <a:t>(يفقدها صفة المقاومة) بينما تبقى الخلايا مقاومة لـ </a:t>
            </a:r>
            <a:r>
              <a:rPr lang="fr-FR" sz="3600" dirty="0" err="1"/>
              <a:t>Ampicillin</a:t>
            </a:r>
            <a:r>
              <a:rPr lang="ar-DZ" sz="3600" dirty="0"/>
              <a:t> لعدم تأثر المورثة، فالخلايا الخالية من </a:t>
            </a:r>
            <a:r>
              <a:rPr lang="ar-DZ" sz="3600" dirty="0" err="1"/>
              <a:t>البلازميد</a:t>
            </a:r>
            <a:r>
              <a:rPr lang="ar-DZ" sz="3600" dirty="0"/>
              <a:t> تكون حساسة لكلا المضادين الحيويين بينما تكون الخلايا المحتوية على </a:t>
            </a:r>
            <a:r>
              <a:rPr lang="ar-DZ" sz="3600" dirty="0" err="1"/>
              <a:t>البلازميد</a:t>
            </a:r>
            <a:r>
              <a:rPr lang="ar-DZ" sz="3600" dirty="0"/>
              <a:t> في صورته الطبيعية (دون ادخال قطعة </a:t>
            </a:r>
            <a:r>
              <a:rPr lang="fr-FR" sz="3600" dirty="0"/>
              <a:t>DNA</a:t>
            </a:r>
            <a:r>
              <a:rPr lang="ar-DZ" sz="3600" dirty="0"/>
              <a:t> جديدة) مقاومة لكلا المضادين</a:t>
            </a:r>
            <a:r>
              <a:rPr lang="ar-DZ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86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761</Words>
  <Application>Microsoft Office PowerPoint</Application>
  <PresentationFormat>عرض على الشاشة (3:4)‏</PresentationFormat>
  <Paragraphs>45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عرض تقديمي في PowerPoint</vt:lpstr>
      <vt:lpstr>عرض تقديمي في PowerPoint</vt:lpstr>
      <vt:lpstr>نواقل الجينات </vt:lpstr>
      <vt:lpstr>البلازميدات Plasmids</vt:lpstr>
      <vt:lpstr>عرض تقديمي في PowerPoint</vt:lpstr>
      <vt:lpstr>صفات البلازميدات المناسبة كنواقل جينية </vt:lpstr>
      <vt:lpstr>عرض تقديمي في PowerPoint</vt:lpstr>
      <vt:lpstr>عرض تقديمي في PowerPoint</vt:lpstr>
      <vt:lpstr>عرض تقديمي في PowerPoint</vt:lpstr>
      <vt:lpstr>اللاقمات (العاثيات ) بكتريوفاج Bacteriophages</vt:lpstr>
      <vt:lpstr>عرض تقديمي في PowerPoint</vt:lpstr>
      <vt:lpstr>الكوزميدات Cosmids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AISSAOUI.NET</dc:creator>
  <cp:lastModifiedBy>Reviewer</cp:lastModifiedBy>
  <cp:revision>23</cp:revision>
  <dcterms:created xsi:type="dcterms:W3CDTF">2020-09-22T11:07:46Z</dcterms:created>
  <dcterms:modified xsi:type="dcterms:W3CDTF">2023-05-12T22:08:46Z</dcterms:modified>
</cp:coreProperties>
</file>