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76" d="100"/>
          <a:sy n="76" d="100"/>
        </p:scale>
        <p:origin x="-1842"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DZ"/>
          </a:p>
        </p:txBody>
      </p:sp>
      <p:sp>
        <p:nvSpPr>
          <p:cNvPr id="4" name="عنصر نائب للتاريخ 3"/>
          <p:cNvSpPr>
            <a:spLocks noGrp="1"/>
          </p:cNvSpPr>
          <p:nvPr>
            <p:ph type="dt" sz="half" idx="10"/>
          </p:nvPr>
        </p:nvSpPr>
        <p:spPr/>
        <p:txBody>
          <a:bodyPr/>
          <a:lstStyle/>
          <a:p>
            <a:fld id="{8364DFBD-8934-4E62-B667-65312027AEF9}"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939547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8364DFBD-8934-4E62-B667-65312027AEF9}"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3130284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8364DFBD-8934-4E62-B667-65312027AEF9}"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4213345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8364DFBD-8934-4E62-B667-65312027AEF9}"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3360089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64DFBD-8934-4E62-B667-65312027AEF9}"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3684315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تاريخ 4"/>
          <p:cNvSpPr>
            <a:spLocks noGrp="1"/>
          </p:cNvSpPr>
          <p:nvPr>
            <p:ph type="dt" sz="half" idx="10"/>
          </p:nvPr>
        </p:nvSpPr>
        <p:spPr/>
        <p:txBody>
          <a:bodyPr/>
          <a:lstStyle/>
          <a:p>
            <a:fld id="{8364DFBD-8934-4E62-B667-65312027AEF9}" type="datetimeFigureOut">
              <a:rPr lang="ar-DZ" smtClean="0"/>
              <a:t>26-02-1443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4262389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عنصر نائب للتاريخ 6"/>
          <p:cNvSpPr>
            <a:spLocks noGrp="1"/>
          </p:cNvSpPr>
          <p:nvPr>
            <p:ph type="dt" sz="half" idx="10"/>
          </p:nvPr>
        </p:nvSpPr>
        <p:spPr/>
        <p:txBody>
          <a:bodyPr/>
          <a:lstStyle/>
          <a:p>
            <a:fld id="{8364DFBD-8934-4E62-B667-65312027AEF9}" type="datetimeFigureOut">
              <a:rPr lang="ar-DZ" smtClean="0"/>
              <a:t>26-02-1443</a:t>
            </a:fld>
            <a:endParaRPr lang="ar-DZ"/>
          </a:p>
        </p:txBody>
      </p:sp>
      <p:sp>
        <p:nvSpPr>
          <p:cNvPr id="8" name="عنصر نائب للتذييل 7"/>
          <p:cNvSpPr>
            <a:spLocks noGrp="1"/>
          </p:cNvSpPr>
          <p:nvPr>
            <p:ph type="ftr" sz="quarter" idx="11"/>
          </p:nvPr>
        </p:nvSpPr>
        <p:spPr/>
        <p:txBody>
          <a:bodyPr/>
          <a:lstStyle/>
          <a:p>
            <a:endParaRPr lang="ar-DZ"/>
          </a:p>
        </p:txBody>
      </p:sp>
      <p:sp>
        <p:nvSpPr>
          <p:cNvPr id="9" name="عنصر نائب لرقم الشريحة 8"/>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2601308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تاريخ 2"/>
          <p:cNvSpPr>
            <a:spLocks noGrp="1"/>
          </p:cNvSpPr>
          <p:nvPr>
            <p:ph type="dt" sz="half" idx="10"/>
          </p:nvPr>
        </p:nvSpPr>
        <p:spPr/>
        <p:txBody>
          <a:bodyPr/>
          <a:lstStyle/>
          <a:p>
            <a:fld id="{8364DFBD-8934-4E62-B667-65312027AEF9}" type="datetimeFigureOut">
              <a:rPr lang="ar-DZ" smtClean="0"/>
              <a:t>26-02-1443</a:t>
            </a:fld>
            <a:endParaRPr lang="ar-DZ"/>
          </a:p>
        </p:txBody>
      </p:sp>
      <p:sp>
        <p:nvSpPr>
          <p:cNvPr id="4" name="عنصر نائب للتذييل 3"/>
          <p:cNvSpPr>
            <a:spLocks noGrp="1"/>
          </p:cNvSpPr>
          <p:nvPr>
            <p:ph type="ftr" sz="quarter" idx="11"/>
          </p:nvPr>
        </p:nvSpPr>
        <p:spPr/>
        <p:txBody>
          <a:bodyPr/>
          <a:lstStyle/>
          <a:p>
            <a:endParaRPr lang="ar-DZ"/>
          </a:p>
        </p:txBody>
      </p:sp>
      <p:sp>
        <p:nvSpPr>
          <p:cNvPr id="5" name="عنصر نائب لرقم الشريحة 4"/>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2529689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64DFBD-8934-4E62-B667-65312027AEF9}" type="datetimeFigureOut">
              <a:rPr lang="ar-DZ" smtClean="0"/>
              <a:t>26-02-1443</a:t>
            </a:fld>
            <a:endParaRPr lang="ar-DZ"/>
          </a:p>
        </p:txBody>
      </p:sp>
      <p:sp>
        <p:nvSpPr>
          <p:cNvPr id="3" name="عنصر نائب للتذييل 2"/>
          <p:cNvSpPr>
            <a:spLocks noGrp="1"/>
          </p:cNvSpPr>
          <p:nvPr>
            <p:ph type="ftr" sz="quarter" idx="11"/>
          </p:nvPr>
        </p:nvSpPr>
        <p:spPr/>
        <p:txBody>
          <a:bodyPr/>
          <a:lstStyle/>
          <a:p>
            <a:endParaRPr lang="ar-DZ"/>
          </a:p>
        </p:txBody>
      </p:sp>
      <p:sp>
        <p:nvSpPr>
          <p:cNvPr id="4" name="عنصر نائب لرقم الشريحة 3"/>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2989913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64DFBD-8934-4E62-B667-65312027AEF9}" type="datetimeFigureOut">
              <a:rPr lang="ar-DZ" smtClean="0"/>
              <a:t>26-02-1443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681981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64DFBD-8934-4E62-B667-65312027AEF9}" type="datetimeFigureOut">
              <a:rPr lang="ar-DZ" smtClean="0"/>
              <a:t>26-02-1443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6CF7C825-8C00-48E8-9CFE-6CF151A9A141}" type="slidenum">
              <a:rPr lang="ar-DZ" smtClean="0"/>
              <a:t>‹#›</a:t>
            </a:fld>
            <a:endParaRPr lang="ar-DZ"/>
          </a:p>
        </p:txBody>
      </p:sp>
    </p:spTree>
    <p:extLst>
      <p:ext uri="{BB962C8B-B14F-4D97-AF65-F5344CB8AC3E}">
        <p14:creationId xmlns:p14="http://schemas.microsoft.com/office/powerpoint/2010/main" val="285264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364DFBD-8934-4E62-B667-65312027AEF9}" type="datetimeFigureOut">
              <a:rPr lang="ar-DZ" smtClean="0"/>
              <a:t>26-02-1443</a:t>
            </a:fld>
            <a:endParaRPr lang="ar-DZ"/>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CF7C825-8C00-48E8-9CFE-6CF151A9A141}" type="slidenum">
              <a:rPr lang="ar-DZ" smtClean="0"/>
              <a:t>‹#›</a:t>
            </a:fld>
            <a:endParaRPr lang="ar-DZ"/>
          </a:p>
        </p:txBody>
      </p:sp>
    </p:spTree>
    <p:extLst>
      <p:ext uri="{BB962C8B-B14F-4D97-AF65-F5344CB8AC3E}">
        <p14:creationId xmlns:p14="http://schemas.microsoft.com/office/powerpoint/2010/main" val="11981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r>
              <a:rPr lang="en-US" b="1" dirty="0" smtClean="0">
                <a:solidFill>
                  <a:srgbClr val="C00000"/>
                </a:solidFill>
              </a:rPr>
              <a:t>The Eclectic Approach to EFL Teaching</a:t>
            </a:r>
            <a:endParaRPr lang="ar-DZ" b="1" dirty="0">
              <a:solidFill>
                <a:srgbClr val="C00000"/>
              </a:solidFill>
            </a:endParaRPr>
          </a:p>
        </p:txBody>
      </p:sp>
    </p:spTree>
    <p:extLst>
      <p:ext uri="{BB962C8B-B14F-4D97-AF65-F5344CB8AC3E}">
        <p14:creationId xmlns:p14="http://schemas.microsoft.com/office/powerpoint/2010/main" val="1573785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a:t>Features of the Eclectic Approach</a:t>
            </a:r>
            <a:endParaRPr lang="ar-DZ" sz="3600" b="1" dirty="0"/>
          </a:p>
        </p:txBody>
      </p:sp>
      <p:sp>
        <p:nvSpPr>
          <p:cNvPr id="3" name="عنصر نائب للمحتوى 2"/>
          <p:cNvSpPr>
            <a:spLocks noGrp="1"/>
          </p:cNvSpPr>
          <p:nvPr>
            <p:ph idx="1"/>
          </p:nvPr>
        </p:nvSpPr>
        <p:spPr/>
        <p:txBody>
          <a:bodyPr>
            <a:normAutofit fontScale="92500" lnSpcReduction="20000"/>
          </a:bodyPr>
          <a:lstStyle/>
          <a:p>
            <a:pPr marL="0" indent="0" algn="just" rtl="0">
              <a:buNone/>
            </a:pPr>
            <a:r>
              <a:rPr lang="en-US" b="1" dirty="0"/>
              <a:t>(1)</a:t>
            </a:r>
            <a:r>
              <a:rPr lang="en-US" dirty="0"/>
              <a:t> The eclectic approach makes teaching innovative, creative, and enjoyable where the teaching and learning objectives are easily achieved.</a:t>
            </a:r>
          </a:p>
          <a:p>
            <a:pPr marL="0" indent="0" algn="just" rtl="0">
              <a:buNone/>
            </a:pPr>
            <a:r>
              <a:rPr lang="en-US" b="1" dirty="0"/>
              <a:t>(2)</a:t>
            </a:r>
            <a:r>
              <a:rPr lang="en-US" dirty="0"/>
              <a:t> The learner participates in a lesson actively </a:t>
            </a:r>
            <a:r>
              <a:rPr lang="en-US" dirty="0" smtClean="0"/>
              <a:t>and </a:t>
            </a:r>
            <a:r>
              <a:rPr lang="en-US" dirty="0"/>
              <a:t>interacts with teachers and other students</a:t>
            </a:r>
            <a:r>
              <a:rPr lang="en-US" dirty="0" smtClean="0"/>
              <a:t>.</a:t>
            </a:r>
          </a:p>
          <a:p>
            <a:pPr marL="0" indent="0" algn="just" rtl="0">
              <a:buNone/>
            </a:pPr>
            <a:r>
              <a:rPr lang="en-US" b="1" dirty="0" smtClean="0"/>
              <a:t>(3)</a:t>
            </a:r>
            <a:r>
              <a:rPr lang="en-US" dirty="0" smtClean="0"/>
              <a:t> </a:t>
            </a:r>
            <a:r>
              <a:rPr lang="en-US" dirty="0"/>
              <a:t>It is a problem-based approach to teaching languages that solves the problems faced by the learners in the classroom.</a:t>
            </a:r>
          </a:p>
          <a:p>
            <a:pPr marL="0" indent="0" algn="just" rtl="0">
              <a:buNone/>
            </a:pPr>
            <a:r>
              <a:rPr lang="en-US" b="1" dirty="0" smtClean="0"/>
              <a:t>(4)</a:t>
            </a:r>
            <a:r>
              <a:rPr lang="en-US" dirty="0" smtClean="0"/>
              <a:t> </a:t>
            </a:r>
            <a:r>
              <a:rPr lang="en-US" dirty="0"/>
              <a:t>Testing is a part of this method and not a separate entity.</a:t>
            </a:r>
          </a:p>
          <a:p>
            <a:pPr marL="0" indent="0" algn="just" rtl="0">
              <a:buNone/>
            </a:pPr>
            <a:endParaRPr lang="en-US" dirty="0"/>
          </a:p>
        </p:txBody>
      </p:sp>
    </p:spTree>
    <p:extLst>
      <p:ext uri="{BB962C8B-B14F-4D97-AF65-F5344CB8AC3E}">
        <p14:creationId xmlns:p14="http://schemas.microsoft.com/office/powerpoint/2010/main" val="549740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solidFill>
                  <a:prstClr val="black"/>
                </a:solidFill>
              </a:rPr>
              <a:t>Features of the Eclectic Approach</a:t>
            </a:r>
            <a:endParaRPr lang="ar-DZ" dirty="0"/>
          </a:p>
        </p:txBody>
      </p:sp>
      <p:sp>
        <p:nvSpPr>
          <p:cNvPr id="3" name="عنصر نائب للمحتوى 2"/>
          <p:cNvSpPr>
            <a:spLocks noGrp="1"/>
          </p:cNvSpPr>
          <p:nvPr>
            <p:ph idx="1"/>
          </p:nvPr>
        </p:nvSpPr>
        <p:spPr/>
        <p:txBody>
          <a:bodyPr>
            <a:normAutofit fontScale="85000" lnSpcReduction="10000"/>
          </a:bodyPr>
          <a:lstStyle/>
          <a:p>
            <a:pPr marL="0" indent="0" algn="just" rtl="0">
              <a:buNone/>
            </a:pPr>
            <a:r>
              <a:rPr lang="en-US" b="1" dirty="0" smtClean="0"/>
              <a:t>(5)</a:t>
            </a:r>
            <a:r>
              <a:rPr lang="en-US" dirty="0" smtClean="0"/>
              <a:t> </a:t>
            </a:r>
            <a:r>
              <a:rPr lang="en-US" dirty="0"/>
              <a:t>The characteristics of this approach include multiple tasks, lively learning, high interaction, and fast results.</a:t>
            </a:r>
          </a:p>
          <a:p>
            <a:pPr marL="0" indent="0" algn="just" rtl="0">
              <a:buNone/>
            </a:pPr>
            <a:r>
              <a:rPr lang="en-US" b="1" dirty="0" smtClean="0"/>
              <a:t>(6)</a:t>
            </a:r>
            <a:r>
              <a:rPr lang="en-US" dirty="0" smtClean="0"/>
              <a:t> </a:t>
            </a:r>
            <a:r>
              <a:rPr lang="en-US" dirty="0"/>
              <a:t>This approach connects life experiences to the ideas presented in teaching the language.</a:t>
            </a:r>
          </a:p>
          <a:p>
            <a:pPr marL="0" indent="0" algn="just" rtl="0">
              <a:buNone/>
            </a:pPr>
            <a:r>
              <a:rPr lang="en-US" b="1" dirty="0" smtClean="0"/>
              <a:t>(7)</a:t>
            </a:r>
            <a:r>
              <a:rPr lang="en-US" dirty="0" smtClean="0"/>
              <a:t> </a:t>
            </a:r>
            <a:r>
              <a:rPr lang="en-US" dirty="0"/>
              <a:t>The eclectic approach supports the natural order of learning. It starts with focusing on listening skills, followed by speaking, and then reading and writing in lessons' planning.</a:t>
            </a:r>
          </a:p>
          <a:p>
            <a:pPr marL="0" indent="0" algn="just" rtl="0">
              <a:buNone/>
            </a:pPr>
            <a:r>
              <a:rPr lang="en-US" b="1" dirty="0" smtClean="0"/>
              <a:t>(8)</a:t>
            </a:r>
            <a:r>
              <a:rPr lang="en-US" dirty="0" smtClean="0"/>
              <a:t> </a:t>
            </a:r>
            <a:r>
              <a:rPr lang="en-US" dirty="0"/>
              <a:t>This approach gives equal importance to the four language skills: listening, speaking, reading and writing.</a:t>
            </a:r>
          </a:p>
        </p:txBody>
      </p:sp>
    </p:spTree>
    <p:extLst>
      <p:ext uri="{BB962C8B-B14F-4D97-AF65-F5344CB8AC3E}">
        <p14:creationId xmlns:p14="http://schemas.microsoft.com/office/powerpoint/2010/main" val="2200259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solidFill>
                  <a:prstClr val="black"/>
                </a:solidFill>
              </a:rPr>
              <a:t>Features of the Eclectic Approach</a:t>
            </a:r>
            <a:endParaRPr lang="ar-DZ" dirty="0"/>
          </a:p>
        </p:txBody>
      </p:sp>
      <p:sp>
        <p:nvSpPr>
          <p:cNvPr id="3" name="عنصر نائب للمحتوى 2"/>
          <p:cNvSpPr>
            <a:spLocks noGrp="1"/>
          </p:cNvSpPr>
          <p:nvPr>
            <p:ph idx="1"/>
          </p:nvPr>
        </p:nvSpPr>
        <p:spPr>
          <a:xfrm>
            <a:off x="323528" y="1268760"/>
            <a:ext cx="8229600" cy="4525963"/>
          </a:xfrm>
        </p:spPr>
        <p:txBody>
          <a:bodyPr>
            <a:noAutofit/>
          </a:bodyPr>
          <a:lstStyle/>
          <a:p>
            <a:pPr marL="0" indent="0" algn="just" rtl="0">
              <a:buNone/>
            </a:pPr>
            <a:r>
              <a:rPr lang="en-US" sz="2400" b="1" dirty="0" smtClean="0"/>
              <a:t>(9) </a:t>
            </a:r>
            <a:r>
              <a:rPr lang="en-US" sz="2400" dirty="0"/>
              <a:t>Teachers should act as facilitators and provide opportunities for students to express their ideas in the target language.</a:t>
            </a:r>
          </a:p>
          <a:p>
            <a:pPr marL="0" indent="0" algn="just" rtl="0">
              <a:buNone/>
            </a:pPr>
            <a:r>
              <a:rPr lang="en-US" sz="2400" b="1" dirty="0" smtClean="0"/>
              <a:t>(10) </a:t>
            </a:r>
            <a:r>
              <a:rPr lang="en-US" sz="2400" dirty="0"/>
              <a:t>Resources and activities should be adapted as much as possible to use English in natural contexts.</a:t>
            </a:r>
          </a:p>
          <a:p>
            <a:pPr marL="0" indent="0" algn="just" rtl="0">
              <a:buNone/>
            </a:pPr>
            <a:r>
              <a:rPr lang="en-US" sz="2400" b="1" dirty="0" smtClean="0"/>
              <a:t>(11) </a:t>
            </a:r>
            <a:r>
              <a:rPr lang="en-US" sz="2400" dirty="0"/>
              <a:t>The eclectic approach supports the use of Information and Communication Technologies (ICTs) in English Language Teaching (ELT).</a:t>
            </a:r>
          </a:p>
          <a:p>
            <a:pPr marL="0" indent="0" algn="just" rtl="0">
              <a:buNone/>
            </a:pPr>
            <a:r>
              <a:rPr lang="en-US" sz="2400" b="1" dirty="0" smtClean="0"/>
              <a:t>(12) </a:t>
            </a:r>
            <a:r>
              <a:rPr lang="en-US" sz="2400" dirty="0"/>
              <a:t>It focuses on motivation and learner autonomy, selecting teaching techniques based on the learners' needs and the context.</a:t>
            </a:r>
          </a:p>
          <a:p>
            <a:pPr marL="0" indent="0" algn="just" rtl="0">
              <a:buNone/>
            </a:pPr>
            <a:r>
              <a:rPr lang="en-US" sz="2400" b="1" dirty="0"/>
              <a:t>(13) </a:t>
            </a:r>
            <a:r>
              <a:rPr lang="en-US" sz="2400" dirty="0"/>
              <a:t>Learners can learn not only from teachers but also from fellow learners by working in pairs and groups.</a:t>
            </a:r>
          </a:p>
          <a:p>
            <a:pPr marL="0" indent="0" algn="just" rtl="0">
              <a:buNone/>
            </a:pPr>
            <a:r>
              <a:rPr lang="en-US" sz="2400" b="1" dirty="0"/>
              <a:t>                                                                 (Parupalli 2018: 6 – 7)</a:t>
            </a:r>
          </a:p>
          <a:p>
            <a:pPr marL="0" indent="0" algn="just" rtl="0">
              <a:buNone/>
            </a:pPr>
            <a:endParaRPr lang="ar-DZ" sz="2500" dirty="0"/>
          </a:p>
        </p:txBody>
      </p:sp>
    </p:spTree>
    <p:extLst>
      <p:ext uri="{BB962C8B-B14F-4D97-AF65-F5344CB8AC3E}">
        <p14:creationId xmlns:p14="http://schemas.microsoft.com/office/powerpoint/2010/main" val="1947132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smtClean="0"/>
              <a:t>The Principles of the Eclectic Approach</a:t>
            </a:r>
            <a:endParaRPr lang="ar-DZ" sz="3600" b="1" dirty="0"/>
          </a:p>
        </p:txBody>
      </p:sp>
      <p:sp>
        <p:nvSpPr>
          <p:cNvPr id="3" name="عنصر نائب للمحتوى 2"/>
          <p:cNvSpPr>
            <a:spLocks noGrp="1"/>
          </p:cNvSpPr>
          <p:nvPr>
            <p:ph idx="1"/>
          </p:nvPr>
        </p:nvSpPr>
        <p:spPr/>
        <p:txBody>
          <a:bodyPr>
            <a:normAutofit fontScale="85000" lnSpcReduction="10000"/>
          </a:bodyPr>
          <a:lstStyle/>
          <a:p>
            <a:pPr algn="just" rtl="0">
              <a:buFontTx/>
              <a:buChar char="-"/>
            </a:pPr>
            <a:r>
              <a:rPr lang="en-US" b="1" dirty="0" smtClean="0"/>
              <a:t>Al-</a:t>
            </a:r>
            <a:r>
              <a:rPr lang="en-US" b="1" dirty="0" err="1" smtClean="0"/>
              <a:t>Khuli</a:t>
            </a:r>
            <a:r>
              <a:rPr lang="en-US" b="1" dirty="0" smtClean="0"/>
              <a:t> </a:t>
            </a:r>
            <a:r>
              <a:rPr lang="en-US" b="1" dirty="0"/>
              <a:t>(1981: 7) </a:t>
            </a:r>
            <a:r>
              <a:rPr lang="en-US" dirty="0"/>
              <a:t>presented the principles of the eclectic approach in the following brief points</a:t>
            </a:r>
            <a:r>
              <a:rPr lang="en-US" dirty="0" smtClean="0"/>
              <a:t>:</a:t>
            </a:r>
          </a:p>
          <a:p>
            <a:pPr marL="0" indent="0" algn="just" rtl="0">
              <a:buNone/>
            </a:pPr>
            <a:r>
              <a:rPr lang="en-US" b="1" dirty="0"/>
              <a:t>(1) </a:t>
            </a:r>
            <a:r>
              <a:rPr lang="en-US" dirty="0"/>
              <a:t>Giving teachers a chance to choose different kinds of teaching techniques in each class period to reach the lesson' s aims and objectives.</a:t>
            </a:r>
          </a:p>
          <a:p>
            <a:pPr marL="0" indent="0" algn="just" rtl="0">
              <a:buNone/>
            </a:pPr>
            <a:r>
              <a:rPr lang="en-US" b="1" dirty="0"/>
              <a:t>(2)</a:t>
            </a:r>
            <a:r>
              <a:rPr lang="en-US" dirty="0"/>
              <a:t> Flexibility in choosing any theory or method that teachers think suitable for teaching inside the classroom.</a:t>
            </a:r>
          </a:p>
          <a:p>
            <a:pPr marL="0" indent="0" algn="just" rtl="0">
              <a:buNone/>
            </a:pPr>
            <a:r>
              <a:rPr lang="en-US" b="1" dirty="0"/>
              <a:t>(3) </a:t>
            </a:r>
            <a:r>
              <a:rPr lang="en-US" dirty="0"/>
              <a:t>Giving a chance to </a:t>
            </a:r>
            <a:r>
              <a:rPr lang="en-US" dirty="0" smtClean="0"/>
              <a:t>learners to </a:t>
            </a:r>
            <a:r>
              <a:rPr lang="en-US" dirty="0"/>
              <a:t>see different kinds of teaching techniques that break monotony and dullness on one hand, and ensure better understanding for the teaching material in the other hand.</a:t>
            </a:r>
          </a:p>
          <a:p>
            <a:pPr marL="0" indent="0" algn="just" rtl="0">
              <a:buNone/>
            </a:pPr>
            <a:endParaRPr lang="ar-DZ" dirty="0"/>
          </a:p>
        </p:txBody>
      </p:sp>
    </p:spTree>
    <p:extLst>
      <p:ext uri="{BB962C8B-B14F-4D97-AF65-F5344CB8AC3E}">
        <p14:creationId xmlns:p14="http://schemas.microsoft.com/office/powerpoint/2010/main" val="2846781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smtClean="0"/>
              <a:t>Merits of Eclecticism</a:t>
            </a:r>
            <a:endParaRPr lang="ar-DZ" sz="3600" b="1" dirty="0"/>
          </a:p>
        </p:txBody>
      </p:sp>
      <p:sp>
        <p:nvSpPr>
          <p:cNvPr id="3" name="عنصر نائب للمحتوى 2"/>
          <p:cNvSpPr>
            <a:spLocks noGrp="1"/>
          </p:cNvSpPr>
          <p:nvPr>
            <p:ph idx="1"/>
          </p:nvPr>
        </p:nvSpPr>
        <p:spPr/>
        <p:txBody>
          <a:bodyPr>
            <a:normAutofit fontScale="92500"/>
          </a:bodyPr>
          <a:lstStyle/>
          <a:p>
            <a:pPr algn="just" rtl="0">
              <a:buFontTx/>
              <a:buChar char="-"/>
            </a:pPr>
            <a:r>
              <a:rPr lang="en-US" dirty="0" smtClean="0"/>
              <a:t>Teachers </a:t>
            </a:r>
            <a:r>
              <a:rPr lang="en-US" dirty="0"/>
              <a:t>as well as syllabus designers agree that there are many advantages in using the eclectic approach as it provides them with a wide range of alternatives and embraces all the four language skills. </a:t>
            </a:r>
            <a:endParaRPr lang="en-US" dirty="0" smtClean="0"/>
          </a:p>
          <a:p>
            <a:pPr algn="just" rtl="0">
              <a:buFontTx/>
              <a:buChar char="-"/>
            </a:pPr>
            <a:r>
              <a:rPr lang="en-US" dirty="0" smtClean="0"/>
              <a:t>Besides</a:t>
            </a:r>
            <a:r>
              <a:rPr lang="en-US" dirty="0"/>
              <a:t>, Brown (2002) states that the eclectic approach is important because it gives the teacher freedom to choose what is appropriate in their own dynamic teaching contexts. </a:t>
            </a:r>
            <a:endParaRPr lang="ar-DZ" dirty="0"/>
          </a:p>
        </p:txBody>
      </p:sp>
    </p:spTree>
    <p:extLst>
      <p:ext uri="{BB962C8B-B14F-4D97-AF65-F5344CB8AC3E}">
        <p14:creationId xmlns:p14="http://schemas.microsoft.com/office/powerpoint/2010/main" val="479807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solidFill>
                  <a:prstClr val="black"/>
                </a:solidFill>
              </a:rPr>
              <a:t>Merits of Eclecticism</a:t>
            </a:r>
            <a:endParaRPr lang="ar-DZ" dirty="0"/>
          </a:p>
        </p:txBody>
      </p:sp>
      <p:sp>
        <p:nvSpPr>
          <p:cNvPr id="3" name="عنصر نائب للمحتوى 2"/>
          <p:cNvSpPr>
            <a:spLocks noGrp="1"/>
          </p:cNvSpPr>
          <p:nvPr>
            <p:ph idx="1"/>
          </p:nvPr>
        </p:nvSpPr>
        <p:spPr/>
        <p:txBody>
          <a:bodyPr>
            <a:normAutofit fontScale="85000" lnSpcReduction="10000"/>
          </a:bodyPr>
          <a:lstStyle/>
          <a:p>
            <a:pPr marL="0" indent="0" algn="just" rtl="0">
              <a:buNone/>
            </a:pPr>
            <a:r>
              <a:rPr lang="en-US" dirty="0"/>
              <a:t>According to </a:t>
            </a:r>
            <a:r>
              <a:rPr lang="en-US" b="1" dirty="0"/>
              <a:t>Kumar (2013) </a:t>
            </a:r>
            <a:r>
              <a:rPr lang="en-US" dirty="0"/>
              <a:t>eclecticism includes the following advantages:</a:t>
            </a:r>
          </a:p>
          <a:p>
            <a:pPr marL="0" indent="0" algn="just" rtl="0">
              <a:buNone/>
            </a:pPr>
            <a:r>
              <a:rPr lang="en-US" b="1" dirty="0"/>
              <a:t>(1) </a:t>
            </a:r>
            <a:r>
              <a:rPr lang="en-US" dirty="0"/>
              <a:t>It helps the teacher to teach effectively by drawing on the strength of various methods and avoiding their weaknesses.</a:t>
            </a:r>
          </a:p>
          <a:p>
            <a:pPr marL="0" indent="0" algn="just" rtl="0">
              <a:buNone/>
            </a:pPr>
            <a:r>
              <a:rPr lang="en-US" b="1" dirty="0"/>
              <a:t>(2) </a:t>
            </a:r>
            <a:r>
              <a:rPr lang="en-US" dirty="0"/>
              <a:t>It enables teachers to choose any teaching technique that is suitable to achieve the lesson' s aims.</a:t>
            </a:r>
          </a:p>
          <a:p>
            <a:pPr marL="0" indent="0" algn="just" rtl="0">
              <a:buNone/>
            </a:pPr>
            <a:r>
              <a:rPr lang="en-US" b="1" dirty="0"/>
              <a:t>(3) </a:t>
            </a:r>
            <a:r>
              <a:rPr lang="en-US" dirty="0"/>
              <a:t>It blends the practice of listening, speaking, reading, and writing into an organic whole.</a:t>
            </a:r>
          </a:p>
          <a:p>
            <a:pPr marL="0" indent="0" algn="just" rtl="0">
              <a:buNone/>
            </a:pPr>
            <a:r>
              <a:rPr lang="en-US" b="1" dirty="0"/>
              <a:t>(4) </a:t>
            </a:r>
            <a:r>
              <a:rPr lang="en-US" dirty="0"/>
              <a:t>Under the umbrella of the eclectic approach, learning becomes easy due to the use of real life situations in ELT.</a:t>
            </a:r>
          </a:p>
        </p:txBody>
      </p:sp>
    </p:spTree>
    <p:extLst>
      <p:ext uri="{BB962C8B-B14F-4D97-AF65-F5344CB8AC3E}">
        <p14:creationId xmlns:p14="http://schemas.microsoft.com/office/powerpoint/2010/main" val="3698120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solidFill>
                  <a:prstClr val="black"/>
                </a:solidFill>
              </a:rPr>
              <a:t>Merits of Eclecticism</a:t>
            </a:r>
            <a:endParaRPr lang="ar-DZ" dirty="0"/>
          </a:p>
        </p:txBody>
      </p:sp>
      <p:sp>
        <p:nvSpPr>
          <p:cNvPr id="3" name="عنصر نائب للمحتوى 2"/>
          <p:cNvSpPr>
            <a:spLocks noGrp="1"/>
          </p:cNvSpPr>
          <p:nvPr>
            <p:ph idx="1"/>
          </p:nvPr>
        </p:nvSpPr>
        <p:spPr/>
        <p:txBody>
          <a:bodyPr>
            <a:noAutofit/>
          </a:bodyPr>
          <a:lstStyle/>
          <a:p>
            <a:pPr marL="0" indent="0" algn="just" rtl="0">
              <a:spcAft>
                <a:spcPts val="1000"/>
              </a:spcAft>
              <a:buNone/>
            </a:pPr>
            <a:r>
              <a:rPr lang="en-US" sz="2700" b="1" dirty="0" smtClean="0">
                <a:ea typeface="Calibri"/>
                <a:cs typeface="Arial"/>
              </a:rPr>
              <a:t>- </a:t>
            </a:r>
            <a:r>
              <a:rPr lang="en-US" sz="2700" dirty="0" smtClean="0">
                <a:ea typeface="Calibri"/>
                <a:cs typeface="Arial"/>
              </a:rPr>
              <a:t>In </a:t>
            </a:r>
            <a:r>
              <a:rPr lang="en-US" sz="2700" dirty="0">
                <a:ea typeface="Calibri"/>
                <a:cs typeface="Arial"/>
              </a:rPr>
              <a:t>the same vein, Kumar (2013) adds other advantages to the eclectic approach as that it is learner-centered, context sensitive, participatory, the use of a variety of classroom activities and tasks. </a:t>
            </a:r>
            <a:endParaRPr lang="en-US" sz="2700" dirty="0" smtClean="0">
              <a:ea typeface="Calibri"/>
              <a:cs typeface="Arial"/>
            </a:endParaRPr>
          </a:p>
          <a:p>
            <a:pPr marL="0" indent="0" algn="just" rtl="0">
              <a:spcAft>
                <a:spcPts val="1000"/>
              </a:spcAft>
              <a:buNone/>
            </a:pPr>
            <a:r>
              <a:rPr lang="en-US" sz="2700" b="1" dirty="0" smtClean="0">
                <a:ea typeface="Calibri"/>
                <a:cs typeface="Arial"/>
              </a:rPr>
              <a:t>- </a:t>
            </a:r>
            <a:r>
              <a:rPr lang="en-US" sz="2700" dirty="0" smtClean="0">
                <a:ea typeface="Calibri"/>
                <a:cs typeface="Arial"/>
              </a:rPr>
              <a:t>Additionally</a:t>
            </a:r>
            <a:r>
              <a:rPr lang="en-US" sz="2700" dirty="0">
                <a:ea typeface="Calibri"/>
                <a:cs typeface="Arial"/>
              </a:rPr>
              <a:t>, it is flexible and accommodative to the exigencies of the classroom during the lesson. </a:t>
            </a:r>
            <a:endParaRPr lang="en-US" sz="2700" dirty="0" smtClean="0">
              <a:ea typeface="Calibri"/>
              <a:cs typeface="Arial"/>
            </a:endParaRPr>
          </a:p>
          <a:p>
            <a:pPr marL="0" indent="0" algn="just" rtl="0">
              <a:spcAft>
                <a:spcPts val="1000"/>
              </a:spcAft>
              <a:buNone/>
            </a:pPr>
            <a:r>
              <a:rPr lang="en-US" sz="2700" b="1" dirty="0" smtClean="0">
                <a:ea typeface="Calibri"/>
                <a:cs typeface="Arial"/>
              </a:rPr>
              <a:t>- </a:t>
            </a:r>
            <a:r>
              <a:rPr lang="en-US" sz="2700" dirty="0" smtClean="0">
                <a:ea typeface="Calibri"/>
                <a:cs typeface="Arial"/>
              </a:rPr>
              <a:t>Furthermore</a:t>
            </a:r>
            <a:r>
              <a:rPr lang="en-US" sz="2700" dirty="0">
                <a:ea typeface="Calibri"/>
                <a:cs typeface="Arial"/>
              </a:rPr>
              <a:t>, it is correlative and produces fast results as it responds to the learners' needs of diverse characteristics.</a:t>
            </a:r>
          </a:p>
        </p:txBody>
      </p:sp>
    </p:spTree>
    <p:extLst>
      <p:ext uri="{BB962C8B-B14F-4D97-AF65-F5344CB8AC3E}">
        <p14:creationId xmlns:p14="http://schemas.microsoft.com/office/powerpoint/2010/main" val="32389282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smtClean="0"/>
              <a:t>Demerits of Eclecticism</a:t>
            </a:r>
            <a:endParaRPr lang="ar-DZ" sz="3600" b="1" dirty="0"/>
          </a:p>
        </p:txBody>
      </p:sp>
      <p:sp>
        <p:nvSpPr>
          <p:cNvPr id="3" name="عنصر نائب للمحتوى 2"/>
          <p:cNvSpPr>
            <a:spLocks noGrp="1"/>
          </p:cNvSpPr>
          <p:nvPr>
            <p:ph idx="1"/>
          </p:nvPr>
        </p:nvSpPr>
        <p:spPr/>
        <p:txBody>
          <a:bodyPr>
            <a:normAutofit fontScale="85000" lnSpcReduction="10000"/>
          </a:bodyPr>
          <a:lstStyle/>
          <a:p>
            <a:pPr algn="just" rtl="0">
              <a:buFontTx/>
              <a:buChar char="-"/>
            </a:pPr>
            <a:r>
              <a:rPr lang="en-US" dirty="0" smtClean="0"/>
              <a:t>Although </a:t>
            </a:r>
            <a:r>
              <a:rPr lang="en-US" dirty="0"/>
              <a:t>the eclectic approach is idealized as one of the best approaches in ELT, it is also associated with a number of drawbacks</a:t>
            </a:r>
            <a:r>
              <a:rPr lang="en-US" dirty="0" smtClean="0"/>
              <a:t>.</a:t>
            </a:r>
          </a:p>
          <a:p>
            <a:pPr algn="just" rtl="0">
              <a:buFontTx/>
              <a:buChar char="-"/>
            </a:pPr>
            <a:r>
              <a:rPr lang="en-US" dirty="0"/>
              <a:t> Brown (1994: 74) states that </a:t>
            </a:r>
            <a:r>
              <a:rPr lang="en-US" b="1" i="1" dirty="0"/>
              <a:t>" theoretical eclecticism is suspicious on logical and theoretical grounds in terms of its principles, eclecticism is likely to fall into a state of arbitrariness ".  </a:t>
            </a:r>
            <a:endParaRPr lang="en-US" b="1" i="1" dirty="0" smtClean="0"/>
          </a:p>
          <a:p>
            <a:pPr algn="just" rtl="0">
              <a:buFontTx/>
              <a:buChar char="-"/>
            </a:pPr>
            <a:r>
              <a:rPr lang="en-US" dirty="0" smtClean="0"/>
              <a:t>In </a:t>
            </a:r>
            <a:r>
              <a:rPr lang="en-US" dirty="0"/>
              <a:t>this framework, this approach is criticized severely as </a:t>
            </a:r>
            <a:r>
              <a:rPr lang="en-US" b="1" i="1" dirty="0"/>
              <a:t>it offers no guidance regarding the principles by which various methods and techniques can be adopted and used.</a:t>
            </a:r>
            <a:endParaRPr lang="ar-DZ" b="1" i="1" dirty="0"/>
          </a:p>
        </p:txBody>
      </p:sp>
    </p:spTree>
    <p:extLst>
      <p:ext uri="{BB962C8B-B14F-4D97-AF65-F5344CB8AC3E}">
        <p14:creationId xmlns:p14="http://schemas.microsoft.com/office/powerpoint/2010/main" val="27007120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solidFill>
                  <a:prstClr val="black"/>
                </a:solidFill>
              </a:rPr>
              <a:t>Demerits of Eclecticism</a:t>
            </a:r>
            <a:endParaRPr lang="ar-DZ" dirty="0"/>
          </a:p>
        </p:txBody>
      </p:sp>
      <p:sp>
        <p:nvSpPr>
          <p:cNvPr id="3" name="عنصر نائب للمحتوى 2"/>
          <p:cNvSpPr>
            <a:spLocks noGrp="1"/>
          </p:cNvSpPr>
          <p:nvPr>
            <p:ph idx="1"/>
          </p:nvPr>
        </p:nvSpPr>
        <p:spPr/>
        <p:txBody>
          <a:bodyPr/>
          <a:lstStyle/>
          <a:p>
            <a:pPr marL="0" indent="0" algn="just" rtl="0">
              <a:buNone/>
            </a:pPr>
            <a:endParaRPr lang="en-US" b="1" dirty="0" smtClean="0"/>
          </a:p>
          <a:p>
            <a:pPr marL="0" indent="0" algn="just" rtl="0">
              <a:buNone/>
            </a:pPr>
            <a:endParaRPr lang="en-US" b="1" dirty="0"/>
          </a:p>
          <a:p>
            <a:pPr marL="0" indent="0" algn="just" rtl="0">
              <a:buNone/>
            </a:pPr>
            <a:r>
              <a:rPr lang="en-US" b="1" dirty="0" smtClean="0"/>
              <a:t>- </a:t>
            </a:r>
            <a:r>
              <a:rPr lang="en-US" dirty="0"/>
              <a:t>A</a:t>
            </a:r>
            <a:r>
              <a:rPr lang="en-US" dirty="0" smtClean="0"/>
              <a:t>dopting </a:t>
            </a:r>
            <a:r>
              <a:rPr lang="en-US" dirty="0"/>
              <a:t>the eclectic approach can be unsafe as teachers may fall victims of the methodological baggage that comes with it. Mixing all methods and approaches can lead to all kinds of conflicts. </a:t>
            </a:r>
            <a:endParaRPr lang="ar-DZ" dirty="0"/>
          </a:p>
        </p:txBody>
      </p:sp>
    </p:spTree>
    <p:extLst>
      <p:ext uri="{BB962C8B-B14F-4D97-AF65-F5344CB8AC3E}">
        <p14:creationId xmlns:p14="http://schemas.microsoft.com/office/powerpoint/2010/main" val="710065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smtClean="0"/>
              <a:t>Conclusion</a:t>
            </a:r>
            <a:endParaRPr lang="ar-DZ" sz="3600" b="1" dirty="0"/>
          </a:p>
        </p:txBody>
      </p:sp>
      <p:sp>
        <p:nvSpPr>
          <p:cNvPr id="3" name="عنصر نائب للمحتوى 2"/>
          <p:cNvSpPr>
            <a:spLocks noGrp="1"/>
          </p:cNvSpPr>
          <p:nvPr>
            <p:ph idx="1"/>
          </p:nvPr>
        </p:nvSpPr>
        <p:spPr/>
        <p:txBody>
          <a:bodyPr>
            <a:normAutofit fontScale="92500" lnSpcReduction="10000"/>
          </a:bodyPr>
          <a:lstStyle/>
          <a:p>
            <a:pPr algn="just" rtl="0">
              <a:buFontTx/>
              <a:buChar char="-"/>
            </a:pPr>
            <a:r>
              <a:rPr lang="en-US" dirty="0" smtClean="0"/>
              <a:t>Eclecticism </a:t>
            </a:r>
            <a:r>
              <a:rPr lang="en-US" dirty="0"/>
              <a:t>is an approach of choices from the existing methods</a:t>
            </a:r>
            <a:r>
              <a:rPr lang="en-US" dirty="0" smtClean="0"/>
              <a:t>.</a:t>
            </a:r>
          </a:p>
          <a:p>
            <a:pPr algn="just" rtl="0">
              <a:buFontTx/>
              <a:buChar char="-"/>
            </a:pPr>
            <a:r>
              <a:rPr lang="en-US" dirty="0" smtClean="0"/>
              <a:t> </a:t>
            </a:r>
            <a:r>
              <a:rPr lang="en-US" dirty="0"/>
              <a:t>It is proved that reliance upon a single theory of teaching is often criticized because the use of a limited number of techniques makes ELT mechanic. </a:t>
            </a:r>
            <a:endParaRPr lang="en-US" dirty="0" smtClean="0"/>
          </a:p>
          <a:p>
            <a:pPr algn="just" rtl="0">
              <a:buFontTx/>
              <a:buChar char="-"/>
            </a:pPr>
            <a:r>
              <a:rPr lang="en-US" dirty="0"/>
              <a:t>To use this approach successfully, teachers should have sufficient knowledge about all the available methods, approaches and techniques as it is the main principle of eclecticism. </a:t>
            </a:r>
            <a:endParaRPr lang="ar-DZ" dirty="0"/>
          </a:p>
        </p:txBody>
      </p:sp>
    </p:spTree>
    <p:extLst>
      <p:ext uri="{BB962C8B-B14F-4D97-AF65-F5344CB8AC3E}">
        <p14:creationId xmlns:p14="http://schemas.microsoft.com/office/powerpoint/2010/main" val="3047785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t>Introduction</a:t>
            </a:r>
            <a:endParaRPr lang="ar-DZ" sz="3200" b="1" dirty="0"/>
          </a:p>
        </p:txBody>
      </p:sp>
      <p:sp>
        <p:nvSpPr>
          <p:cNvPr id="3" name="عنصر نائب للمحتوى 2"/>
          <p:cNvSpPr>
            <a:spLocks noGrp="1"/>
          </p:cNvSpPr>
          <p:nvPr>
            <p:ph idx="1"/>
          </p:nvPr>
        </p:nvSpPr>
        <p:spPr/>
        <p:txBody>
          <a:bodyPr>
            <a:normAutofit fontScale="85000" lnSpcReduction="20000"/>
          </a:bodyPr>
          <a:lstStyle/>
          <a:p>
            <a:pPr algn="just" rtl="0">
              <a:buFontTx/>
              <a:buChar char="-"/>
            </a:pPr>
            <a:r>
              <a:rPr lang="en-US" dirty="0" smtClean="0"/>
              <a:t>Series of approaches and methods to foreign language teaching emerged with sound theoretical and practical background with their distinctive principles. </a:t>
            </a:r>
          </a:p>
          <a:p>
            <a:pPr algn="just" rtl="0">
              <a:buFontTx/>
              <a:buChar char="-"/>
            </a:pPr>
            <a:r>
              <a:rPr lang="en-US" dirty="0" smtClean="0"/>
              <a:t>Evolution in the teaching pedagogies proved that the application of one approach can be fruitful in a particular teaching condition and can be less effective in the other.</a:t>
            </a:r>
          </a:p>
          <a:p>
            <a:pPr algn="just" rtl="0">
              <a:buFontTx/>
              <a:buChar char="-"/>
            </a:pPr>
            <a:r>
              <a:rPr lang="en-US" dirty="0" smtClean="0"/>
              <a:t> In this framework, </a:t>
            </a:r>
            <a:r>
              <a:rPr lang="en-US" b="1" dirty="0" smtClean="0"/>
              <a:t>Nunan</a:t>
            </a:r>
            <a:r>
              <a:rPr lang="en-US" dirty="0" smtClean="0"/>
              <a:t> (1991: 228) asserts, </a:t>
            </a:r>
            <a:r>
              <a:rPr lang="en-US" b="1" dirty="0" smtClean="0"/>
              <a:t>" it has been realized that there never was and probably never will be a method for all "</a:t>
            </a:r>
            <a:r>
              <a:rPr lang="en-US" dirty="0" smtClean="0"/>
              <a:t>.</a:t>
            </a:r>
          </a:p>
          <a:p>
            <a:pPr algn="just" rtl="0">
              <a:buFontTx/>
              <a:buChar char="-"/>
            </a:pPr>
            <a:r>
              <a:rPr lang="en-US" dirty="0" smtClean="0"/>
              <a:t>Accordingly, finding an ideal method was unachievable as </a:t>
            </a:r>
            <a:r>
              <a:rPr lang="en-US" b="1" dirty="0" smtClean="0"/>
              <a:t>each method has its merits and drawbacks</a:t>
            </a:r>
            <a:r>
              <a:rPr lang="en-US" dirty="0" smtClean="0"/>
              <a:t>.  </a:t>
            </a:r>
            <a:endParaRPr lang="ar-DZ" dirty="0"/>
          </a:p>
        </p:txBody>
      </p:sp>
    </p:spTree>
    <p:extLst>
      <p:ext uri="{BB962C8B-B14F-4D97-AF65-F5344CB8AC3E}">
        <p14:creationId xmlns:p14="http://schemas.microsoft.com/office/powerpoint/2010/main" val="3542672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The Problematic</a:t>
            </a:r>
            <a:endParaRPr lang="ar-DZ" b="1" dirty="0"/>
          </a:p>
        </p:txBody>
      </p:sp>
      <p:sp>
        <p:nvSpPr>
          <p:cNvPr id="3" name="عنصر نائب للمحتوى 2"/>
          <p:cNvSpPr>
            <a:spLocks noGrp="1"/>
          </p:cNvSpPr>
          <p:nvPr>
            <p:ph idx="1"/>
          </p:nvPr>
        </p:nvSpPr>
        <p:spPr/>
        <p:txBody>
          <a:bodyPr>
            <a:normAutofit fontScale="85000" lnSpcReduction="20000"/>
          </a:bodyPr>
          <a:lstStyle/>
          <a:p>
            <a:pPr algn="just" rtl="0">
              <a:buFontTx/>
              <a:buChar char="-"/>
            </a:pPr>
            <a:r>
              <a:rPr lang="en-US" dirty="0" smtClean="0"/>
              <a:t>Teachers</a:t>
            </a:r>
            <a:r>
              <a:rPr lang="en-US" dirty="0"/>
              <a:t>' usually encounter difficulties in achieving courses objectives when adopting a single method. </a:t>
            </a:r>
            <a:endParaRPr lang="en-US" dirty="0" smtClean="0"/>
          </a:p>
          <a:p>
            <a:pPr algn="just" rtl="0">
              <a:buFontTx/>
              <a:buChar char="-"/>
            </a:pPr>
            <a:r>
              <a:rPr lang="en-US" dirty="0" smtClean="0"/>
              <a:t>Therefore</a:t>
            </a:r>
            <a:r>
              <a:rPr lang="en-US" dirty="0"/>
              <a:t>, teachers, material developers, and syllabus designers look for </a:t>
            </a:r>
            <a:r>
              <a:rPr lang="en-US" b="1" dirty="0"/>
              <a:t>an integrated teaching approach </a:t>
            </a:r>
            <a:r>
              <a:rPr lang="en-US" dirty="0"/>
              <a:t>that meet the daily challenges in the complex teaching environment. </a:t>
            </a:r>
            <a:endParaRPr lang="en-US" dirty="0" smtClean="0"/>
          </a:p>
          <a:p>
            <a:pPr algn="just" rtl="0">
              <a:buFontTx/>
              <a:buChar char="-"/>
            </a:pPr>
            <a:r>
              <a:rPr lang="en-US" b="1" dirty="0" smtClean="0"/>
              <a:t>The </a:t>
            </a:r>
            <a:r>
              <a:rPr lang="en-US" b="1" dirty="0"/>
              <a:t>solution </a:t>
            </a:r>
            <a:r>
              <a:rPr lang="en-US" b="1"/>
              <a:t>that </a:t>
            </a:r>
            <a:r>
              <a:rPr lang="en-US" b="1" smtClean="0"/>
              <a:t>responds </a:t>
            </a:r>
            <a:r>
              <a:rPr lang="en-US" b="1" dirty="0"/>
              <a:t>to the above stated conditions</a:t>
            </a:r>
            <a:r>
              <a:rPr lang="en-US" dirty="0"/>
              <a:t> is </a:t>
            </a:r>
            <a:r>
              <a:rPr lang="en-US" b="1" dirty="0"/>
              <a:t>the Eclectic Approach</a:t>
            </a:r>
            <a:r>
              <a:rPr lang="en-US" dirty="0"/>
              <a:t>. </a:t>
            </a:r>
            <a:endParaRPr lang="en-US" dirty="0" smtClean="0"/>
          </a:p>
          <a:p>
            <a:pPr algn="just" rtl="0">
              <a:buFontTx/>
              <a:buChar char="-"/>
            </a:pPr>
            <a:r>
              <a:rPr lang="en-US" b="1" dirty="0" smtClean="0"/>
              <a:t>Eclecticism</a:t>
            </a:r>
            <a:r>
              <a:rPr lang="en-US" dirty="0" smtClean="0"/>
              <a:t> </a:t>
            </a:r>
            <a:r>
              <a:rPr lang="en-US" dirty="0"/>
              <a:t>is not a method in itself but an approach deriving its sources from various other existing methods to create its principles and features to suit the learners' needs. </a:t>
            </a:r>
            <a:endParaRPr lang="ar-DZ" dirty="0"/>
          </a:p>
        </p:txBody>
      </p:sp>
    </p:spTree>
    <p:extLst>
      <p:ext uri="{BB962C8B-B14F-4D97-AF65-F5344CB8AC3E}">
        <p14:creationId xmlns:p14="http://schemas.microsoft.com/office/powerpoint/2010/main" val="3173113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smtClean="0"/>
              <a:t>The Conceptualization of the Approach</a:t>
            </a:r>
            <a:endParaRPr lang="ar-DZ" sz="3600" b="1" dirty="0"/>
          </a:p>
        </p:txBody>
      </p:sp>
      <p:sp>
        <p:nvSpPr>
          <p:cNvPr id="3" name="عنصر نائب للمحتوى 2"/>
          <p:cNvSpPr>
            <a:spLocks noGrp="1"/>
          </p:cNvSpPr>
          <p:nvPr>
            <p:ph idx="1"/>
          </p:nvPr>
        </p:nvSpPr>
        <p:spPr/>
        <p:txBody>
          <a:bodyPr/>
          <a:lstStyle/>
          <a:p>
            <a:pPr algn="just" rtl="0">
              <a:buFontTx/>
              <a:buChar char="-"/>
            </a:pPr>
            <a:r>
              <a:rPr lang="en-US" dirty="0" smtClean="0"/>
              <a:t>The </a:t>
            </a:r>
            <a:r>
              <a:rPr lang="en-US" dirty="0"/>
              <a:t>eclectic approach of teaching was advocated </a:t>
            </a:r>
            <a:r>
              <a:rPr lang="en-US" b="1" dirty="0"/>
              <a:t>in the beginning of 1990s </a:t>
            </a:r>
            <a:r>
              <a:rPr lang="en-US" dirty="0"/>
              <a:t>and </a:t>
            </a:r>
            <a:r>
              <a:rPr lang="en-US" dirty="0" smtClean="0"/>
              <a:t>becomes </a:t>
            </a:r>
            <a:r>
              <a:rPr lang="en-US" dirty="0"/>
              <a:t>fashionably popular nowadays. </a:t>
            </a:r>
            <a:endParaRPr lang="en-US" dirty="0" smtClean="0"/>
          </a:p>
          <a:p>
            <a:pPr algn="just" rtl="0">
              <a:buFontTx/>
              <a:buChar char="-"/>
            </a:pPr>
            <a:r>
              <a:rPr lang="en-US" dirty="0"/>
              <a:t>In essence, </a:t>
            </a:r>
            <a:r>
              <a:rPr lang="en-US" b="1" dirty="0"/>
              <a:t>eclecticism is a philosophy of choice. </a:t>
            </a:r>
            <a:endParaRPr lang="en-US" b="1" dirty="0" smtClean="0"/>
          </a:p>
          <a:p>
            <a:pPr algn="just" rtl="0">
              <a:buFontTx/>
              <a:buChar char="-"/>
            </a:pPr>
            <a:r>
              <a:rPr lang="en-US" b="1" dirty="0" smtClean="0"/>
              <a:t>The </a:t>
            </a:r>
            <a:r>
              <a:rPr lang="en-US" b="1" dirty="0"/>
              <a:t>idea of selecting from different methods </a:t>
            </a:r>
            <a:r>
              <a:rPr lang="en-US" dirty="0"/>
              <a:t>for one' s teaching purposes and one' s teaching situations is </a:t>
            </a:r>
            <a:r>
              <a:rPr lang="en-US" b="1" dirty="0"/>
              <a:t>not a new one</a:t>
            </a:r>
            <a:r>
              <a:rPr lang="en-US" dirty="0"/>
              <a:t>.</a:t>
            </a:r>
            <a:endParaRPr lang="ar-DZ" dirty="0"/>
          </a:p>
        </p:txBody>
      </p:sp>
    </p:spTree>
    <p:extLst>
      <p:ext uri="{BB962C8B-B14F-4D97-AF65-F5344CB8AC3E}">
        <p14:creationId xmlns:p14="http://schemas.microsoft.com/office/powerpoint/2010/main" val="3670040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4000" b="1" dirty="0">
                <a:solidFill>
                  <a:prstClr val="black"/>
                </a:solidFill>
              </a:rPr>
              <a:t>The Conceptualization of the Approach</a:t>
            </a:r>
            <a:endParaRPr lang="ar-DZ" dirty="0"/>
          </a:p>
        </p:txBody>
      </p:sp>
      <p:sp>
        <p:nvSpPr>
          <p:cNvPr id="3" name="عنصر نائب للمحتوى 2"/>
          <p:cNvSpPr>
            <a:spLocks noGrp="1"/>
          </p:cNvSpPr>
          <p:nvPr>
            <p:ph idx="1"/>
          </p:nvPr>
        </p:nvSpPr>
        <p:spPr/>
        <p:txBody>
          <a:bodyPr>
            <a:normAutofit fontScale="92500" lnSpcReduction="10000"/>
          </a:bodyPr>
          <a:lstStyle/>
          <a:p>
            <a:pPr algn="just" rtl="0">
              <a:buFontTx/>
              <a:buChar char="-"/>
            </a:pPr>
            <a:r>
              <a:rPr lang="en-US" b="1" dirty="0" smtClean="0"/>
              <a:t>Henry </a:t>
            </a:r>
            <a:r>
              <a:rPr lang="en-US" b="1" dirty="0"/>
              <a:t>Sweet</a:t>
            </a:r>
            <a:r>
              <a:rPr lang="en-US" dirty="0"/>
              <a:t>, a leading figure in language teaching, believed that a good teaching method must be </a:t>
            </a:r>
            <a:r>
              <a:rPr lang="en-US" b="1" dirty="0"/>
              <a:t>comprehensive and eclectic</a:t>
            </a:r>
            <a:r>
              <a:rPr lang="en-US" dirty="0"/>
              <a:t> (Rivers, </a:t>
            </a:r>
            <a:r>
              <a:rPr lang="en-US" dirty="0" smtClean="0"/>
              <a:t>1964).</a:t>
            </a:r>
          </a:p>
          <a:p>
            <a:pPr algn="just" rtl="0">
              <a:buFontTx/>
              <a:buChar char="-"/>
            </a:pPr>
            <a:r>
              <a:rPr lang="en-US" dirty="0"/>
              <a:t>Besides, </a:t>
            </a:r>
            <a:r>
              <a:rPr lang="en-US" b="1" dirty="0"/>
              <a:t>Stern (1983) </a:t>
            </a:r>
            <a:r>
              <a:rPr lang="en-US" dirty="0"/>
              <a:t>notes that in "</a:t>
            </a:r>
            <a:r>
              <a:rPr lang="en-US" b="1" dirty="0"/>
              <a:t>Memorandum on the Teaching of Modern Languages</a:t>
            </a:r>
            <a:r>
              <a:rPr lang="en-US" dirty="0"/>
              <a:t>" published in 1929 on the basis of a British study recommended </a:t>
            </a:r>
            <a:r>
              <a:rPr lang="en-US" b="1" dirty="0"/>
              <a:t>"Compromise Method"</a:t>
            </a:r>
            <a:r>
              <a:rPr lang="en-US" dirty="0"/>
              <a:t> as a solution to language teaching method debate. </a:t>
            </a:r>
            <a:endParaRPr lang="ar-DZ" dirty="0"/>
          </a:p>
        </p:txBody>
      </p:sp>
    </p:spTree>
    <p:extLst>
      <p:ext uri="{BB962C8B-B14F-4D97-AF65-F5344CB8AC3E}">
        <p14:creationId xmlns:p14="http://schemas.microsoft.com/office/powerpoint/2010/main" val="3319698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solidFill>
                  <a:prstClr val="black"/>
                </a:solidFill>
              </a:rPr>
              <a:t>The Conceptualization of the Approach</a:t>
            </a:r>
            <a:endParaRPr lang="ar-DZ" dirty="0"/>
          </a:p>
        </p:txBody>
      </p:sp>
      <p:sp>
        <p:nvSpPr>
          <p:cNvPr id="3" name="عنصر نائب للمحتوى 2"/>
          <p:cNvSpPr>
            <a:spLocks noGrp="1"/>
          </p:cNvSpPr>
          <p:nvPr>
            <p:ph idx="1"/>
          </p:nvPr>
        </p:nvSpPr>
        <p:spPr/>
        <p:txBody>
          <a:bodyPr>
            <a:normAutofit fontScale="92500" lnSpcReduction="10000"/>
          </a:bodyPr>
          <a:lstStyle/>
          <a:p>
            <a:pPr algn="just" rtl="0">
              <a:buFontTx/>
              <a:buChar char="-"/>
            </a:pPr>
            <a:r>
              <a:rPr lang="en-US" dirty="0" smtClean="0"/>
              <a:t>In </a:t>
            </a:r>
            <a:r>
              <a:rPr lang="en-US" dirty="0"/>
              <a:t>brief, the eclectic approach was born out of </a:t>
            </a:r>
            <a:r>
              <a:rPr lang="en-US" b="1" dirty="0"/>
              <a:t>the realization that each of the individual methods had strengths and weaknesses, that is, no one method was responsive to the dynamic classroom context. </a:t>
            </a:r>
            <a:endParaRPr lang="en-US" b="1" dirty="0" smtClean="0"/>
          </a:p>
          <a:p>
            <a:pPr algn="just" rtl="0">
              <a:buFontTx/>
              <a:buChar char="-"/>
            </a:pPr>
            <a:r>
              <a:rPr lang="en-US" dirty="0" smtClean="0"/>
              <a:t>Hence</a:t>
            </a:r>
            <a:r>
              <a:rPr lang="en-US" dirty="0"/>
              <a:t>, on the ground of the shortcoming of the methods, </a:t>
            </a:r>
            <a:r>
              <a:rPr lang="en-US" b="1" dirty="0"/>
              <a:t>Brown (2002</a:t>
            </a:r>
            <a:r>
              <a:rPr lang="en-US" dirty="0"/>
              <a:t>) argues that eclecticism provides the solution as this approach allows the teacher to select what works within their own dynamic contexts. </a:t>
            </a:r>
            <a:endParaRPr lang="ar-DZ" dirty="0"/>
          </a:p>
        </p:txBody>
      </p:sp>
    </p:spTree>
    <p:extLst>
      <p:ext uri="{BB962C8B-B14F-4D97-AF65-F5344CB8AC3E}">
        <p14:creationId xmlns:p14="http://schemas.microsoft.com/office/powerpoint/2010/main" val="84137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smtClean="0"/>
              <a:t>Definitions of the Eclectic Approach</a:t>
            </a:r>
            <a:endParaRPr lang="ar-DZ" sz="3600" b="1" dirty="0"/>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b="1" dirty="0" smtClean="0"/>
              <a:t>River </a:t>
            </a:r>
            <a:r>
              <a:rPr lang="en-US" b="1" dirty="0"/>
              <a:t>(1981) </a:t>
            </a:r>
            <a:r>
              <a:rPr lang="en-US" dirty="0"/>
              <a:t>states that </a:t>
            </a:r>
            <a:r>
              <a:rPr lang="en-US" b="1" dirty="0"/>
              <a:t>eclectic approach </a:t>
            </a:r>
            <a:r>
              <a:rPr lang="en-US" dirty="0"/>
              <a:t>allows teachers to make use of all the best techniques of all well-known language teaching methods into their classroom procedures</a:t>
            </a:r>
            <a:r>
              <a:rPr lang="en-US" dirty="0" smtClean="0"/>
              <a:t>.</a:t>
            </a:r>
          </a:p>
          <a:p>
            <a:pPr algn="just" rtl="0">
              <a:buFontTx/>
              <a:buChar char="-"/>
            </a:pPr>
            <a:r>
              <a:rPr lang="en-US" dirty="0" smtClean="0"/>
              <a:t> </a:t>
            </a:r>
            <a:r>
              <a:rPr lang="en-US" b="1" dirty="0"/>
              <a:t>Kumar (2013: 1) </a:t>
            </a:r>
            <a:r>
              <a:rPr lang="en-US" dirty="0"/>
              <a:t>states that </a:t>
            </a:r>
            <a:r>
              <a:rPr lang="en-US" b="1" i="1" dirty="0"/>
              <a:t>" the eclectic approach is a combination of </a:t>
            </a:r>
            <a:r>
              <a:rPr lang="en-US" b="1" i="1"/>
              <a:t>different </a:t>
            </a:r>
            <a:r>
              <a:rPr lang="en-US" b="1" i="1" smtClean="0"/>
              <a:t>methods </a:t>
            </a:r>
            <a:r>
              <a:rPr lang="en-US" b="1" i="1" dirty="0"/>
              <a:t>of teaching and learning approaches ". </a:t>
            </a:r>
            <a:endParaRPr lang="ar-DZ" b="1" i="1" dirty="0"/>
          </a:p>
        </p:txBody>
      </p:sp>
    </p:spTree>
    <p:extLst>
      <p:ext uri="{BB962C8B-B14F-4D97-AF65-F5344CB8AC3E}">
        <p14:creationId xmlns:p14="http://schemas.microsoft.com/office/powerpoint/2010/main" val="3593006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solidFill>
                  <a:prstClr val="black"/>
                </a:solidFill>
              </a:rPr>
              <a:t>Definitions of the Eclectic Approach</a:t>
            </a:r>
            <a:endParaRPr lang="ar-DZ" dirty="0"/>
          </a:p>
        </p:txBody>
      </p:sp>
      <p:sp>
        <p:nvSpPr>
          <p:cNvPr id="3" name="عنصر نائب للمحتوى 2"/>
          <p:cNvSpPr>
            <a:spLocks noGrp="1"/>
          </p:cNvSpPr>
          <p:nvPr>
            <p:ph idx="1"/>
          </p:nvPr>
        </p:nvSpPr>
        <p:spPr/>
        <p:txBody>
          <a:bodyPr>
            <a:normAutofit fontScale="70000" lnSpcReduction="20000"/>
          </a:bodyPr>
          <a:lstStyle/>
          <a:p>
            <a:pPr algn="just" rtl="0">
              <a:buFontTx/>
              <a:buChar char="-"/>
            </a:pPr>
            <a:r>
              <a:rPr lang="fr-FR" b="1" dirty="0" smtClean="0"/>
              <a:t>Gao </a:t>
            </a:r>
            <a:r>
              <a:rPr lang="fr-FR" b="1" dirty="0"/>
              <a:t>(</a:t>
            </a:r>
            <a:r>
              <a:rPr lang="fr-FR" b="1" dirty="0" smtClean="0"/>
              <a:t>2011</a:t>
            </a:r>
            <a:r>
              <a:rPr lang="en-US" b="1" dirty="0" smtClean="0"/>
              <a:t>: 1</a:t>
            </a:r>
            <a:r>
              <a:rPr lang="fr-FR" b="1" dirty="0" smtClean="0"/>
              <a:t>) </a:t>
            </a:r>
            <a:r>
              <a:rPr lang="en-US" dirty="0"/>
              <a:t>describes the eclectic approach as </a:t>
            </a:r>
            <a:r>
              <a:rPr lang="en-US" b="1" i="1" dirty="0"/>
              <a:t>" not concrete, single method, but a method, which combines listening, speaking, reading, and writing and includes some practice in the </a:t>
            </a:r>
            <a:r>
              <a:rPr lang="en-US" b="1" i="1" dirty="0" smtClean="0"/>
              <a:t>classroom”.</a:t>
            </a:r>
          </a:p>
          <a:p>
            <a:pPr algn="just" rtl="0">
              <a:buFontTx/>
              <a:buChar char="-"/>
            </a:pPr>
            <a:r>
              <a:rPr lang="en-US" i="1" dirty="0"/>
              <a:t>Wali (2009: 40) supports Gao' s view point when he states:</a:t>
            </a:r>
          </a:p>
          <a:p>
            <a:pPr marL="0" indent="0" algn="just" rtl="0">
              <a:buNone/>
            </a:pPr>
            <a:r>
              <a:rPr lang="en-US" b="1" i="1" dirty="0"/>
              <a:t>	</a:t>
            </a:r>
            <a:r>
              <a:rPr lang="en-US" b="1" i="1" dirty="0" smtClean="0"/>
              <a:t>One </a:t>
            </a:r>
            <a:r>
              <a:rPr lang="en-US" b="1" i="1" dirty="0"/>
              <a:t>of the premises of eclecticism is that teaching should </a:t>
            </a:r>
            <a:r>
              <a:rPr lang="en-US" b="1" i="1" dirty="0" smtClean="0"/>
              <a:t>	serve </a:t>
            </a:r>
            <a:r>
              <a:rPr lang="en-US" b="1" i="1" dirty="0"/>
              <a:t>learners not methods. Thus, teachers should feel free in </a:t>
            </a:r>
            <a:r>
              <a:rPr lang="en-US" b="1" i="1" dirty="0" smtClean="0"/>
              <a:t>	choosing </a:t>
            </a:r>
            <a:r>
              <a:rPr lang="en-US" b="1" i="1" dirty="0"/>
              <a:t>techniques and procedures inside the classroom. </a:t>
            </a:r>
            <a:r>
              <a:rPr lang="en-US" b="1" i="1" dirty="0" smtClean="0"/>
              <a:t>	There </a:t>
            </a:r>
            <a:r>
              <a:rPr lang="en-US" b="1" i="1" dirty="0"/>
              <a:t>is no ideal approach in language learning. Each one </a:t>
            </a:r>
            <a:r>
              <a:rPr lang="en-US" b="1" i="1" dirty="0" smtClean="0"/>
              <a:t>	has </a:t>
            </a:r>
            <a:r>
              <a:rPr lang="en-US" b="1" i="1" dirty="0"/>
              <a:t>its merits and demerits. There is no royalty to certain </a:t>
            </a:r>
            <a:r>
              <a:rPr lang="en-US" b="1" i="1" dirty="0" smtClean="0"/>
              <a:t>	methods</a:t>
            </a:r>
            <a:r>
              <a:rPr lang="en-US" b="1" i="1" dirty="0"/>
              <a:t>. Teachers should know that they have the right to </a:t>
            </a:r>
            <a:r>
              <a:rPr lang="en-US" b="1" i="1" dirty="0" smtClean="0"/>
              <a:t>	choose </a:t>
            </a:r>
            <a:r>
              <a:rPr lang="en-US" b="1" i="1" dirty="0"/>
              <a:t>the best methods and techniques in any </a:t>
            </a:r>
            <a:r>
              <a:rPr lang="en-US" b="1" i="1" dirty="0" smtClean="0"/>
              <a:t>approach	according </a:t>
            </a:r>
            <a:r>
              <a:rPr lang="en-US" b="1" i="1" dirty="0"/>
              <a:t>to learners' needs and learning situation. Teachers </a:t>
            </a:r>
            <a:r>
              <a:rPr lang="en-US" b="1" i="1" dirty="0" smtClean="0"/>
              <a:t>	can </a:t>
            </a:r>
            <a:r>
              <a:rPr lang="en-US" b="1" i="1" dirty="0"/>
              <a:t>adopt a flexible method technique so as to achieve their </a:t>
            </a:r>
            <a:r>
              <a:rPr lang="en-US" b="1" i="1" dirty="0" smtClean="0"/>
              <a:t>	goals</a:t>
            </a:r>
            <a:r>
              <a:rPr lang="en-US" b="1" i="1" dirty="0"/>
              <a:t>. They may choose whatever works best at a particular </a:t>
            </a:r>
            <a:r>
              <a:rPr lang="en-US" b="1" i="1" dirty="0" smtClean="0"/>
              <a:t>	time </a:t>
            </a:r>
            <a:r>
              <a:rPr lang="en-US" b="1" i="1" dirty="0"/>
              <a:t>in a particular situation.</a:t>
            </a:r>
          </a:p>
          <a:p>
            <a:pPr algn="just" rtl="0">
              <a:buFontTx/>
              <a:buChar char="-"/>
            </a:pPr>
            <a:endParaRPr lang="ar-DZ" b="1" i="1" dirty="0"/>
          </a:p>
        </p:txBody>
      </p:sp>
    </p:spTree>
    <p:extLst>
      <p:ext uri="{BB962C8B-B14F-4D97-AF65-F5344CB8AC3E}">
        <p14:creationId xmlns:p14="http://schemas.microsoft.com/office/powerpoint/2010/main" val="3904686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smtClean="0"/>
              <a:t>Features of the Eclectic Approach</a:t>
            </a:r>
            <a:endParaRPr lang="ar-DZ" sz="3600" b="1" dirty="0"/>
          </a:p>
        </p:txBody>
      </p:sp>
      <p:sp>
        <p:nvSpPr>
          <p:cNvPr id="3" name="عنصر نائب للمحتوى 2"/>
          <p:cNvSpPr>
            <a:spLocks noGrp="1"/>
          </p:cNvSpPr>
          <p:nvPr>
            <p:ph idx="1"/>
          </p:nvPr>
        </p:nvSpPr>
        <p:spPr/>
        <p:txBody>
          <a:bodyPr/>
          <a:lstStyle/>
          <a:p>
            <a:pPr algn="just" rtl="0">
              <a:buFontTx/>
              <a:buChar char="-"/>
            </a:pPr>
            <a:r>
              <a:rPr lang="en-US" dirty="0" smtClean="0"/>
              <a:t>The </a:t>
            </a:r>
            <a:r>
              <a:rPr lang="en-US" dirty="0"/>
              <a:t>eclectic approach is seen as one of the best approaches in English language teaching. </a:t>
            </a:r>
            <a:endParaRPr lang="en-US" dirty="0" smtClean="0"/>
          </a:p>
          <a:p>
            <a:pPr algn="just" rtl="0">
              <a:buFontTx/>
              <a:buChar char="-"/>
            </a:pPr>
            <a:r>
              <a:rPr lang="en-US" dirty="0" smtClean="0"/>
              <a:t>It </a:t>
            </a:r>
            <a:r>
              <a:rPr lang="en-US" dirty="0"/>
              <a:t>is hypothesized that teachers will be successful in their profession if they implement this approach in English classrooms. </a:t>
            </a:r>
            <a:endParaRPr lang="en-US" dirty="0" smtClean="0"/>
          </a:p>
          <a:p>
            <a:pPr algn="just" rtl="0">
              <a:buFontTx/>
              <a:buChar char="-"/>
            </a:pPr>
            <a:r>
              <a:rPr lang="en-US" dirty="0" smtClean="0"/>
              <a:t>The key features of eclecticism are the following:</a:t>
            </a:r>
            <a:endParaRPr lang="ar-DZ" dirty="0"/>
          </a:p>
        </p:txBody>
      </p:sp>
    </p:spTree>
    <p:extLst>
      <p:ext uri="{BB962C8B-B14F-4D97-AF65-F5344CB8AC3E}">
        <p14:creationId xmlns:p14="http://schemas.microsoft.com/office/powerpoint/2010/main" val="1127263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1456</Words>
  <Application>Microsoft Office PowerPoint</Application>
  <PresentationFormat>عرض على الشاشة (3:4)‏</PresentationFormat>
  <Paragraphs>79</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عرض تقديمي في PowerPoint</vt:lpstr>
      <vt:lpstr>Introduction</vt:lpstr>
      <vt:lpstr>The Problematic</vt:lpstr>
      <vt:lpstr>The Conceptualization of the Approach</vt:lpstr>
      <vt:lpstr>The Conceptualization of the Approach</vt:lpstr>
      <vt:lpstr>The Conceptualization of the Approach</vt:lpstr>
      <vt:lpstr>Definitions of the Eclectic Approach</vt:lpstr>
      <vt:lpstr>Definitions of the Eclectic Approach</vt:lpstr>
      <vt:lpstr>Features of the Eclectic Approach</vt:lpstr>
      <vt:lpstr>Features of the Eclectic Approach</vt:lpstr>
      <vt:lpstr>Features of the Eclectic Approach</vt:lpstr>
      <vt:lpstr>Features of the Eclectic Approach</vt:lpstr>
      <vt:lpstr>The Principles of the Eclectic Approach</vt:lpstr>
      <vt:lpstr>Merits of Eclecticism</vt:lpstr>
      <vt:lpstr>Merits of Eclecticism</vt:lpstr>
      <vt:lpstr>Merits of Eclecticism</vt:lpstr>
      <vt:lpstr>Demerits of Eclecticism</vt:lpstr>
      <vt:lpstr>Demerits of Eclecticism</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Didactics</dc:title>
  <dc:creator>DELL</dc:creator>
  <cp:lastModifiedBy>nesba asma</cp:lastModifiedBy>
  <cp:revision>18</cp:revision>
  <dcterms:created xsi:type="dcterms:W3CDTF">2020-12-17T22:07:00Z</dcterms:created>
  <dcterms:modified xsi:type="dcterms:W3CDTF">2021-10-03T08:18:46Z</dcterms:modified>
</cp:coreProperties>
</file>