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81" r:id="rId9"/>
    <p:sldId id="262" r:id="rId10"/>
    <p:sldId id="263" r:id="rId11"/>
    <p:sldId id="264" r:id="rId12"/>
    <p:sldId id="282" r:id="rId13"/>
    <p:sldId id="283" r:id="rId14"/>
    <p:sldId id="284" r:id="rId15"/>
    <p:sldId id="265" r:id="rId16"/>
    <p:sldId id="285" r:id="rId17"/>
    <p:sldId id="286" r:id="rId18"/>
    <p:sldId id="266" r:id="rId19"/>
    <p:sldId id="287" r:id="rId20"/>
    <p:sldId id="267" r:id="rId21"/>
    <p:sldId id="300" r:id="rId22"/>
    <p:sldId id="293" r:id="rId23"/>
    <p:sldId id="295" r:id="rId24"/>
    <p:sldId id="294" r:id="rId25"/>
    <p:sldId id="297" r:id="rId26"/>
    <p:sldId id="301" r:id="rId27"/>
    <p:sldId id="298" r:id="rId28"/>
    <p:sldId id="299" r:id="rId29"/>
    <p:sldId id="290" r:id="rId30"/>
    <p:sldId id="269" r:id="rId31"/>
    <p:sldId id="307" r:id="rId32"/>
    <p:sldId id="308" r:id="rId33"/>
    <p:sldId id="309" r:id="rId34"/>
    <p:sldId id="291" r:id="rId35"/>
    <p:sldId id="292" r:id="rId36"/>
    <p:sldId id="310" r:id="rId37"/>
    <p:sldId id="311" r:id="rId38"/>
    <p:sldId id="312" r:id="rId39"/>
    <p:sldId id="313" r:id="rId40"/>
    <p:sldId id="306" r:id="rId41"/>
    <p:sldId id="323" r:id="rId42"/>
    <p:sldId id="324" r:id="rId43"/>
    <p:sldId id="270" r:id="rId44"/>
    <p:sldId id="271" r:id="rId45"/>
    <p:sldId id="302" r:id="rId46"/>
    <p:sldId id="272" r:id="rId47"/>
    <p:sldId id="273" r:id="rId48"/>
    <p:sldId id="274" r:id="rId49"/>
    <p:sldId id="303" r:id="rId50"/>
    <p:sldId id="304" r:id="rId51"/>
    <p:sldId id="305" r:id="rId52"/>
    <p:sldId id="275" r:id="rId53"/>
    <p:sldId id="276" r:id="rId54"/>
    <p:sldId id="314" r:id="rId55"/>
    <p:sldId id="315" r:id="rId56"/>
    <p:sldId id="316" r:id="rId57"/>
    <p:sldId id="317" r:id="rId58"/>
    <p:sldId id="277" r:id="rId59"/>
    <p:sldId id="279" r:id="rId60"/>
    <p:sldId id="318" r:id="rId61"/>
    <p:sldId id="319" r:id="rId62"/>
    <p:sldId id="320" r:id="rId63"/>
    <p:sldId id="321" r:id="rId64"/>
    <p:sldId id="32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27" autoAdjust="0"/>
  </p:normalViewPr>
  <p:slideViewPr>
    <p:cSldViewPr>
      <p:cViewPr>
        <p:scale>
          <a:sx n="72" d="100"/>
          <a:sy n="72" d="100"/>
        </p:scale>
        <p:origin x="-124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image" Target="../media/image59.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61.png"/><Relationship Id="rId4" Type="http://schemas.microsoft.com/office/2007/relationships/hdphoto" Target="../media/hdphoto6.wdp"/></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68.png"/><Relationship Id="rId2" Type="http://schemas.openxmlformats.org/officeDocument/2006/relationships/image" Target="../media/image65.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67.png"/><Relationship Id="rId10" Type="http://schemas.microsoft.com/office/2007/relationships/hdphoto" Target="../media/hdphoto13.wdp"/><Relationship Id="rId4" Type="http://schemas.openxmlformats.org/officeDocument/2006/relationships/image" Target="../media/image66.png"/><Relationship Id="rId9" Type="http://schemas.openxmlformats.org/officeDocument/2006/relationships/image" Target="../media/image69.png"/></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 Id="rId4" Type="http://schemas.microsoft.com/office/2007/relationships/hdphoto" Target="../media/hdphoto14.wdp"/></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image" Target="../media/image56.png"/><Relationship Id="rId7" Type="http://schemas.openxmlformats.org/officeDocument/2006/relationships/image" Target="../media/image75.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microsoft.com/office/2007/relationships/hdphoto" Target="../media/hdphoto4.wdp"/></Relationships>
</file>

<file path=ppt/slides/_rels/slide5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79.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hdphoto" Target="../media/hdphoto18.wdp"/><Relationship Id="rId3" Type="http://schemas.microsoft.com/office/2007/relationships/hdphoto" Target="../media/hdphoto17.wdp"/><Relationship Id="rId7"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86.png"/><Relationship Id="rId3" Type="http://schemas.microsoft.com/office/2007/relationships/hdphoto" Target="../media/hdphoto19.wdp"/><Relationship Id="rId7" Type="http://schemas.openxmlformats.org/officeDocument/2006/relationships/image" Target="../media/image85.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4.png"/><Relationship Id="rId5" Type="http://schemas.microsoft.com/office/2007/relationships/hdphoto" Target="../media/hdphoto4.wdp"/><Relationship Id="rId4" Type="http://schemas.openxmlformats.org/officeDocument/2006/relationships/image" Target="../media/image56.png"/><Relationship Id="rId9" Type="http://schemas.openxmlformats.org/officeDocument/2006/relationships/image" Target="../media/image8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4" Type="http://schemas.microsoft.com/office/2007/relationships/hdphoto" Target="../media/hdphoto20.wdp"/></Relationships>
</file>

<file path=ppt/slides/_rels/slide64.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gray">
          <a:xfrm>
            <a:off x="2135641" y="2401181"/>
            <a:ext cx="4417788" cy="760237"/>
          </a:xfrm>
          <a:prstGeom prst="roundRect">
            <a:avLst>
              <a:gd name="adj" fmla="val 0"/>
            </a:avLst>
          </a:prstGeom>
          <a:noFill/>
          <a:ln>
            <a:noFill/>
            <a:headEnd/>
            <a:tailEnd/>
          </a:ln>
        </p:spPr>
        <p:style>
          <a:lnRef idx="2">
            <a:schemeClr val="dk1"/>
          </a:lnRef>
          <a:fillRef idx="1">
            <a:schemeClr val="lt1"/>
          </a:fillRef>
          <a:effectRef idx="0">
            <a:schemeClr val="dk1"/>
          </a:effectRef>
          <a:fontRef idx="minor">
            <a:schemeClr val="dk1"/>
          </a:fontRef>
        </p:style>
        <p:txBody>
          <a:bodyPr wrap="none" lIns="76622" tIns="38311" rIns="76622" bIns="38311" anchor="ctr"/>
          <a:lstStyle/>
          <a:p>
            <a:pPr algn="ctr"/>
            <a:r>
              <a:rPr lang="fr-FR" sz="3200" b="1" dirty="0" smtClean="0">
                <a:latin typeface="Times New Roman" pitchFamily="18" charset="0"/>
                <a:cs typeface="Times New Roman" pitchFamily="18" charset="0"/>
              </a:rPr>
              <a:t>LANGAGE </a:t>
            </a:r>
            <a:r>
              <a:rPr lang="fr-FR" sz="3200" b="1" dirty="0">
                <a:latin typeface="Times New Roman" pitchFamily="18" charset="0"/>
                <a:cs typeface="Times New Roman" pitchFamily="18" charset="0"/>
              </a:rPr>
              <a:t>C  </a:t>
            </a:r>
            <a:endParaRPr lang="en-US" sz="3200" b="1" dirty="0">
              <a:latin typeface="Times New Roman" pitchFamily="18" charset="0"/>
              <a:cs typeface="Times New Roman" pitchFamily="18" charset="0"/>
            </a:endParaRPr>
          </a:p>
        </p:txBody>
      </p:sp>
      <p:pic>
        <p:nvPicPr>
          <p:cNvPr id="5" name="Picture 13" descr="anmoveba"/>
          <p:cNvPicPr>
            <a:picLocks noChangeAspect="1" noChangeArrowheads="1" noCrop="1"/>
          </p:cNvPicPr>
          <p:nvPr/>
        </p:nvPicPr>
        <p:blipFill>
          <a:blip r:embed="rId3" cstate="print">
            <a:duotone>
              <a:schemeClr val="accent4">
                <a:shade val="45000"/>
                <a:satMod val="135000"/>
              </a:schemeClr>
              <a:prstClr val="white"/>
            </a:duotone>
          </a:blip>
          <a:srcRect/>
          <a:stretch>
            <a:fillRect/>
          </a:stretch>
        </p:blipFill>
        <p:spPr bwMode="auto">
          <a:xfrm flipV="1">
            <a:off x="1209743" y="2399418"/>
            <a:ext cx="6864723" cy="77965"/>
          </a:xfrm>
          <a:prstGeom prst="rect">
            <a:avLst/>
          </a:prstGeom>
          <a:solidFill>
            <a:schemeClr val="bg1"/>
          </a:solidFill>
        </p:spPr>
      </p:pic>
      <p:pic>
        <p:nvPicPr>
          <p:cNvPr id="6" name="Picture 13" descr="anmoveba"/>
          <p:cNvPicPr>
            <a:picLocks noChangeAspect="1" noChangeArrowheads="1" noCrop="1"/>
          </p:cNvPicPr>
          <p:nvPr/>
        </p:nvPicPr>
        <p:blipFill>
          <a:blip r:embed="rId3" cstate="print">
            <a:duotone>
              <a:schemeClr val="accent4">
                <a:shade val="45000"/>
                <a:satMod val="135000"/>
              </a:schemeClr>
              <a:prstClr val="white"/>
            </a:duotone>
          </a:blip>
          <a:srcRect/>
          <a:stretch>
            <a:fillRect/>
          </a:stretch>
        </p:blipFill>
        <p:spPr bwMode="auto">
          <a:xfrm flipV="1">
            <a:off x="1163517" y="3122435"/>
            <a:ext cx="6864723" cy="77965"/>
          </a:xfrm>
          <a:prstGeom prst="rect">
            <a:avLst/>
          </a:prstGeom>
          <a:solidFill>
            <a:schemeClr val="bg1"/>
          </a:solidFill>
        </p:spPr>
      </p:pic>
      <p:sp>
        <p:nvSpPr>
          <p:cNvPr id="7" name="Title 1"/>
          <p:cNvSpPr txBox="1">
            <a:spLocks/>
          </p:cNvSpPr>
          <p:nvPr>
            <p:custDataLst>
              <p:tags r:id="rId1"/>
            </p:custDataLst>
          </p:nvPr>
        </p:nvSpPr>
        <p:spPr>
          <a:xfrm>
            <a:off x="1331641" y="81734"/>
            <a:ext cx="6551613" cy="813598"/>
          </a:xfrm>
          <a:prstGeom prst="rect">
            <a:avLst/>
          </a:prstGeom>
        </p:spPr>
        <p:txBody>
          <a:bodyPr/>
          <a:lstStyle>
            <a:lvl1pPr algn="r" defTabSz="914400" rtl="0" eaLnBrk="1" latinLnBrk="0" hangingPunct="1">
              <a:spcBef>
                <a:spcPct val="0"/>
              </a:spcBef>
              <a:buNone/>
              <a:defRPr kumimoji="0" lang="fr-FR" sz="4400" b="1" kern="1200" cap="small" baseline="0">
                <a:solidFill>
                  <a:srgbClr val="003300"/>
                </a:solidFill>
                <a:latin typeface="+mj-lt"/>
                <a:ea typeface="+mj-ea"/>
                <a:cs typeface="+mj-cs"/>
              </a:defRPr>
            </a:lvl1pPr>
          </a:lstStyle>
          <a:p>
            <a:pPr algn="ctr">
              <a:defRPr/>
            </a:pPr>
            <a:r>
              <a:rPr sz="1200" dirty="0">
                <a:solidFill>
                  <a:schemeClr val="tx1"/>
                </a:solidFill>
              </a:rPr>
              <a:t>RÉPUBLIQUE ALGÉRIENNE DÉMOCRATIQUE ET POPULAIRE</a:t>
            </a:r>
          </a:p>
          <a:p>
            <a:pPr algn="ctr">
              <a:defRPr/>
            </a:pPr>
            <a:r>
              <a:rPr lang="fr-FR" sz="1200" dirty="0" smtClean="0">
                <a:solidFill>
                  <a:schemeClr val="tx1"/>
                </a:solidFill>
                <a:latin typeface="Times New Roman" pitchFamily="18" charset="0"/>
                <a:cs typeface="Times New Roman" pitchFamily="18" charset="0"/>
              </a:rPr>
              <a:t>ministère de l’enseignement supérieur et de la recherche scientifique</a:t>
            </a:r>
            <a:br>
              <a:rPr lang="fr-FR" sz="1200" dirty="0" smtClean="0">
                <a:solidFill>
                  <a:schemeClr val="tx1"/>
                </a:solidFill>
                <a:latin typeface="Times New Roman" pitchFamily="18" charset="0"/>
                <a:cs typeface="Times New Roman" pitchFamily="18" charset="0"/>
              </a:rPr>
            </a:br>
            <a:r>
              <a:rPr lang="fr-FR" sz="1050" dirty="0" smtClean="0">
                <a:solidFill>
                  <a:schemeClr val="tx1"/>
                </a:solidFill>
                <a:latin typeface="Times New Roman" pitchFamily="18" charset="0"/>
                <a:cs typeface="Times New Roman" pitchFamily="18" charset="0"/>
              </a:rPr>
              <a:t>université Echahid Hamma Lakhdar d'el oued</a:t>
            </a:r>
            <a:endParaRPr sz="1200" dirty="0">
              <a:solidFill>
                <a:schemeClr val="tx1"/>
              </a:solidFill>
            </a:endParaRPr>
          </a:p>
        </p:txBody>
      </p:sp>
      <p:sp>
        <p:nvSpPr>
          <p:cNvPr id="8" name="Rectangle 7"/>
          <p:cNvSpPr/>
          <p:nvPr/>
        </p:nvSpPr>
        <p:spPr>
          <a:xfrm>
            <a:off x="1273376" y="803447"/>
            <a:ext cx="6368648" cy="523220"/>
          </a:xfrm>
          <a:prstGeom prst="rect">
            <a:avLst/>
          </a:prstGeom>
        </p:spPr>
        <p:txBody>
          <a:bodyPr wrap="square">
            <a:spAutoFit/>
          </a:bodyPr>
          <a:lstStyle/>
          <a:p>
            <a:pPr algn="ctr"/>
            <a:r>
              <a:rPr lang="en-US" sz="1400" b="1" cap="small" dirty="0"/>
              <a:t>FACULTE DE TECHNOLOGIE</a:t>
            </a:r>
          </a:p>
          <a:p>
            <a:pPr algn="ctr"/>
            <a:r>
              <a:rPr lang="fr-FR" sz="1400" b="1" cap="small" dirty="0"/>
              <a:t>1ere ANNEE LMD SCIENCES ET TECHNIQUES</a:t>
            </a:r>
          </a:p>
        </p:txBody>
      </p:sp>
      <p:pic>
        <p:nvPicPr>
          <p:cNvPr id="9" name="Image 1" descr="الوصف: Nouvelle image (1).png"/>
          <p:cNvPicPr/>
          <p:nvPr/>
        </p:nvPicPr>
        <p:blipFill rotWithShape="1">
          <a:blip r:embed="rId4" cstate="print">
            <a:extLst>
              <a:ext uri="{28A0092B-C50C-407E-A947-70E740481C1C}">
                <a14:useLocalDpi xmlns:a14="http://schemas.microsoft.com/office/drawing/2010/main" val="0"/>
              </a:ext>
            </a:extLst>
          </a:blip>
          <a:srcRect l="10298" r="16268" b="16711"/>
          <a:stretch/>
        </p:blipFill>
        <p:spPr bwMode="auto">
          <a:xfrm>
            <a:off x="110567" y="150384"/>
            <a:ext cx="1142284" cy="1328455"/>
          </a:xfrm>
          <a:prstGeom prst="rect">
            <a:avLst/>
          </a:prstGeom>
          <a:noFill/>
          <a:ln>
            <a:noFill/>
          </a:ln>
        </p:spPr>
      </p:pic>
      <p:sp>
        <p:nvSpPr>
          <p:cNvPr id="10" name="Rectangle 9"/>
          <p:cNvSpPr/>
          <p:nvPr/>
        </p:nvSpPr>
        <p:spPr>
          <a:xfrm>
            <a:off x="2758987" y="4171890"/>
            <a:ext cx="3124200" cy="400110"/>
          </a:xfrm>
          <a:prstGeom prst="rect">
            <a:avLst/>
          </a:prstGeom>
        </p:spPr>
        <p:txBody>
          <a:bodyPr wrap="square">
            <a:spAutoFit/>
          </a:bodyPr>
          <a:lstStyle/>
          <a:p>
            <a:pPr algn="ctr"/>
            <a:r>
              <a:rPr lang="fr-FR" sz="2000" b="1" dirty="0" smtClean="0">
                <a:effectLst>
                  <a:outerShdw blurRad="38100" dist="38100" dir="2700000" algn="tl">
                    <a:srgbClr val="000000">
                      <a:alpha val="43137"/>
                    </a:srgbClr>
                  </a:outerShdw>
                </a:effectLst>
                <a:latin typeface="Shruti" pitchFamily="34" charset="0"/>
                <a:cs typeface="Shruti" pitchFamily="34" charset="0"/>
              </a:rPr>
              <a:t>Dr SETTOU </a:t>
            </a:r>
            <a:r>
              <a:rPr lang="fr-FR" sz="2000" b="1" dirty="0" err="1" smtClean="0">
                <a:effectLst>
                  <a:outerShdw blurRad="38100" dist="38100" dir="2700000" algn="tl">
                    <a:srgbClr val="000000">
                      <a:alpha val="43137"/>
                    </a:srgbClr>
                  </a:outerShdw>
                </a:effectLst>
                <a:latin typeface="Shruti" pitchFamily="34" charset="0"/>
                <a:cs typeface="Shruti" pitchFamily="34" charset="0"/>
              </a:rPr>
              <a:t>Tarablesse</a:t>
            </a:r>
            <a:endParaRPr lang="fr-FR" sz="2000" b="1" dirty="0" smtClean="0">
              <a:effectLst>
                <a:outerShdw blurRad="38100" dist="38100" dir="2700000" algn="tl">
                  <a:srgbClr val="000000">
                    <a:alpha val="43137"/>
                  </a:srgbClr>
                </a:outerShdw>
              </a:effectLst>
              <a:latin typeface="Shruti" pitchFamily="34" charset="0"/>
              <a:cs typeface="Shruti" pitchFamily="34" charset="0"/>
            </a:endParaRPr>
          </a:p>
        </p:txBody>
      </p:sp>
      <p:sp>
        <p:nvSpPr>
          <p:cNvPr id="11" name="Rectangle 4"/>
          <p:cNvSpPr>
            <a:spLocks noGrp="1"/>
          </p:cNvSpPr>
          <p:nvPr>
            <p:ph type="subTitle" idx="1"/>
          </p:nvPr>
        </p:nvSpPr>
        <p:spPr>
          <a:xfrm>
            <a:off x="2420485" y="6248400"/>
            <a:ext cx="3848100" cy="457200"/>
          </a:xfrm>
        </p:spPr>
        <p:txBody>
          <a:bodyPr>
            <a:normAutofit/>
          </a:bodyPr>
          <a:lstStyle>
            <a:extLst/>
          </a:lstStyle>
          <a:p>
            <a:pPr lvl="0" algn="ctr">
              <a:defRPr/>
            </a:pPr>
            <a:r>
              <a:rPr lang="en-US" sz="2000" b="1" i="1" dirty="0" smtClean="0">
                <a:solidFill>
                  <a:schemeClr val="tx1"/>
                </a:solidFill>
              </a:rPr>
              <a:t>Année </a:t>
            </a:r>
            <a:r>
              <a:rPr sz="2000" b="1" i="1" dirty="0" smtClean="0">
                <a:solidFill>
                  <a:schemeClr val="tx1"/>
                </a:solidFill>
              </a:rPr>
              <a:t>Universitaire </a:t>
            </a:r>
            <a:r>
              <a:rPr lang="fr-FR" sz="2000" b="1" i="1" dirty="0" smtClean="0">
                <a:solidFill>
                  <a:schemeClr val="tx1"/>
                </a:solidFill>
              </a:rPr>
              <a:t>2021 - 2022</a:t>
            </a:r>
            <a:endParaRPr sz="2000" b="1" i="1" dirty="0">
              <a:solidFill>
                <a:schemeClr val="tx1"/>
              </a:solidFill>
            </a:endParaRPr>
          </a:p>
        </p:txBody>
      </p:sp>
      <p:sp>
        <p:nvSpPr>
          <p:cNvPr id="12" name="Rectangle 11"/>
          <p:cNvSpPr/>
          <p:nvPr/>
        </p:nvSpPr>
        <p:spPr>
          <a:xfrm>
            <a:off x="2088745" y="1610380"/>
            <a:ext cx="4464684" cy="523220"/>
          </a:xfrm>
          <a:prstGeom prst="rect">
            <a:avLst/>
          </a:prstGeom>
        </p:spPr>
        <p:txBody>
          <a:bodyPr wrap="none">
            <a:spAutoFit/>
          </a:bodyPr>
          <a:lstStyle/>
          <a:p>
            <a:pPr algn="ctr"/>
            <a:r>
              <a:rPr lang="fr-FR" sz="2800" b="1" dirty="0">
                <a:effectLst>
                  <a:outerShdw blurRad="38100" dist="38100" dir="2700000" algn="tl">
                    <a:srgbClr val="000000">
                      <a:alpha val="43137"/>
                    </a:srgbClr>
                  </a:outerShdw>
                </a:effectLst>
                <a:latin typeface="Monotype Corsiva" pitchFamily="66" charset="0"/>
              </a:rPr>
              <a:t>COURS D’INFORMATIQUE 2</a:t>
            </a:r>
          </a:p>
        </p:txBody>
      </p:sp>
      <p:sp>
        <p:nvSpPr>
          <p:cNvPr id="13" name="Rectangle 12"/>
          <p:cNvSpPr/>
          <p:nvPr/>
        </p:nvSpPr>
        <p:spPr>
          <a:xfrm>
            <a:off x="3619016" y="3424535"/>
            <a:ext cx="1451038" cy="461665"/>
          </a:xfrm>
          <a:prstGeom prst="rect">
            <a:avLst/>
          </a:prstGeom>
        </p:spPr>
        <p:txBody>
          <a:bodyPr wrap="none">
            <a:spAutoFit/>
          </a:bodyPr>
          <a:lstStyle/>
          <a:p>
            <a:pPr algn="ctr"/>
            <a:r>
              <a:rPr lang="fr-FR" sz="2400" b="1" dirty="0" smtClean="0">
                <a:solidFill>
                  <a:srgbClr val="C00000"/>
                </a:solidFill>
                <a:effectLst>
                  <a:outerShdw blurRad="38100" dist="38100" dir="2700000" algn="tl">
                    <a:srgbClr val="000000">
                      <a:alpha val="43137"/>
                    </a:srgbClr>
                  </a:outerShdw>
                </a:effectLst>
                <a:latin typeface="Segoe Print" pitchFamily="2" charset="0"/>
              </a:rPr>
              <a:t>COUR  I</a:t>
            </a:r>
            <a:endParaRPr lang="fr-FR" sz="2400" b="1" dirty="0">
              <a:solidFill>
                <a:srgbClr val="C00000"/>
              </a:solidFill>
              <a:effectLst>
                <a:outerShdw blurRad="38100" dist="38100" dir="2700000" algn="tl">
                  <a:srgbClr val="000000">
                    <a:alpha val="43137"/>
                  </a:srgbClr>
                </a:outerShdw>
              </a:effectLst>
              <a:latin typeface="Segoe Print" pitchFamily="2" charset="0"/>
            </a:endParaRPr>
          </a:p>
        </p:txBody>
      </p:sp>
      <p:sp>
        <p:nvSpPr>
          <p:cNvPr id="2" name="Rectangle 1"/>
          <p:cNvSpPr/>
          <p:nvPr/>
        </p:nvSpPr>
        <p:spPr>
          <a:xfrm>
            <a:off x="609600" y="4953000"/>
            <a:ext cx="8305800" cy="923330"/>
          </a:xfrm>
          <a:prstGeom prst="rect">
            <a:avLst/>
          </a:prstGeom>
        </p:spPr>
        <p:txBody>
          <a:bodyPr wrap="square">
            <a:spAutoFit/>
          </a:bodyPr>
          <a:lstStyle/>
          <a:p>
            <a:r>
              <a:rPr lang="fr-FR" b="1" dirty="0"/>
              <a:t>Les objectifs de </a:t>
            </a:r>
            <a:r>
              <a:rPr lang="fr-FR" b="1" dirty="0" smtClean="0"/>
              <a:t>ces cours sont :</a:t>
            </a:r>
            <a:endParaRPr lang="fr-FR" b="1" dirty="0"/>
          </a:p>
          <a:p>
            <a:pPr marL="285750" indent="-285750">
              <a:buFont typeface="Wingdings" pitchFamily="2" charset="2"/>
              <a:buChar char="§"/>
            </a:pPr>
            <a:r>
              <a:rPr lang="fr-FR" b="1" dirty="0"/>
              <a:t>Être capable de traduire un algorithme en programme exécutable par une machine</a:t>
            </a:r>
          </a:p>
          <a:p>
            <a:pPr marL="285750" indent="-285750">
              <a:buFont typeface="Wingdings" pitchFamily="2" charset="2"/>
              <a:buChar char="§"/>
            </a:pPr>
            <a:r>
              <a:rPr lang="fr-FR" b="1" dirty="0"/>
              <a:t>Maîtriser un langage de programmation, en l’occurrence, le langage C</a:t>
            </a:r>
            <a:endParaRPr lang="ar-DZ" b="1" dirty="0"/>
          </a:p>
        </p:txBody>
      </p:sp>
    </p:spTree>
    <p:extLst>
      <p:ext uri="{BB962C8B-B14F-4D97-AF65-F5344CB8AC3E}">
        <p14:creationId xmlns:p14="http://schemas.microsoft.com/office/powerpoint/2010/main" val="20157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2" presetClass="entr" presetSubtype="4" fill="hold"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599" y="152400"/>
            <a:ext cx="7249951"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Étapes de développement d’un programme en C</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08</a:t>
            </a:r>
            <a:endParaRPr lang="fr-FR" sz="900" b="1" dirty="0">
              <a:solidFill>
                <a:srgbClr val="002060"/>
              </a:solidFill>
            </a:endParaRPr>
          </a:p>
        </p:txBody>
      </p:sp>
      <p:sp>
        <p:nvSpPr>
          <p:cNvPr id="3" name="Rectangle 2"/>
          <p:cNvSpPr/>
          <p:nvPr/>
        </p:nvSpPr>
        <p:spPr>
          <a:xfrm>
            <a:off x="460962" y="1066800"/>
            <a:ext cx="7638227" cy="2862322"/>
          </a:xfrm>
          <a:prstGeom prst="rect">
            <a:avLst/>
          </a:prstGeom>
        </p:spPr>
        <p:txBody>
          <a:bodyPr wrap="square">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Il faut noter </a:t>
            </a:r>
            <a:r>
              <a:rPr lang="fr-FR" sz="2000" dirty="0" smtClean="0">
                <a:latin typeface="Times New Roman" panose="02020603050405020304" pitchFamily="18" charset="0"/>
                <a:cs typeface="Times New Roman" panose="02020603050405020304" pitchFamily="18" charset="0"/>
              </a:rPr>
              <a:t>que : </a:t>
            </a:r>
          </a:p>
          <a:p>
            <a:pPr marL="800100" lvl="1"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programme exécutable n'est généré que dans le cas où il n'y a pas d'erreurs dans le programme, le cas échéant, nous avons des messages </a:t>
            </a:r>
            <a:r>
              <a:rPr lang="fr-FR" sz="2000" dirty="0" smtClean="0">
                <a:latin typeface="Times New Roman" panose="02020603050405020304" pitchFamily="18" charset="0"/>
                <a:cs typeface="Times New Roman" panose="02020603050405020304" pitchFamily="18" charset="0"/>
              </a:rPr>
              <a:t>d'erreurs.</a:t>
            </a:r>
          </a:p>
          <a:p>
            <a:pPr marL="800100" lvl="1"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La </a:t>
            </a:r>
            <a:r>
              <a:rPr lang="fr-FR" sz="2000" dirty="0">
                <a:latin typeface="Times New Roman" panose="02020603050405020304" pitchFamily="18" charset="0"/>
                <a:cs typeface="Times New Roman" panose="02020603050405020304" pitchFamily="18" charset="0"/>
              </a:rPr>
              <a:t>résultat est affichée dans une console d’application</a:t>
            </a:r>
            <a:endParaRPr lang="ar-DZ" sz="2000" dirty="0">
              <a:latin typeface="Times New Roman" panose="02020603050405020304" pitchFamily="18" charset="0"/>
              <a:cs typeface="Times New Roman" panose="02020603050405020304" pitchFamily="18" charset="0"/>
            </a:endParaRPr>
          </a:p>
          <a:p>
            <a:pPr lvl="1" algn="just">
              <a:lnSpc>
                <a:spcPct val="150000"/>
              </a:lnSpc>
            </a:pPr>
            <a:endParaRPr lang="ar-DZ"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203006" y="1524000"/>
            <a:ext cx="668773" cy="707886"/>
          </a:xfrm>
          <a:prstGeom prst="rect">
            <a:avLst/>
          </a:prstGeom>
        </p:spPr>
        <p:txBody>
          <a:bodyPr wrap="none">
            <a:spAutoFit/>
          </a:bodyPr>
          <a:lstStyle/>
          <a:p>
            <a:r>
              <a:rPr lang="fr-FR" sz="4000" b="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endParaRPr lang="ar-DZ" sz="4000" b="1" dirty="0">
              <a:solidFill>
                <a:schemeClr val="accent4">
                  <a:lumMod val="50000"/>
                </a:schemeClr>
              </a:solidFill>
              <a:effectLst>
                <a:outerShdw blurRad="38100" dist="38100" dir="2700000" algn="tl">
                  <a:srgbClr val="000000">
                    <a:alpha val="43137"/>
                  </a:srgbClr>
                </a:outerShdw>
              </a:effectLst>
            </a:endParaRPr>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10000"/>
            <a:ext cx="508883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2873514"/>
            <a:ext cx="668773" cy="707886"/>
          </a:xfrm>
          <a:prstGeom prst="rect">
            <a:avLst/>
          </a:prstGeom>
        </p:spPr>
        <p:txBody>
          <a:bodyPr wrap="none">
            <a:spAutoFit/>
          </a:bodyPr>
          <a:lstStyle/>
          <a:p>
            <a:r>
              <a:rPr lang="fr-FR" sz="4000" b="1" dirty="0">
                <a:solidFill>
                  <a:schemeClr val="accent4">
                    <a:lumMod val="50000"/>
                  </a:schemeClr>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endParaRPr lang="ar-DZ" sz="4000" b="1" dirty="0">
              <a:solidFill>
                <a:schemeClr val="accent4">
                  <a:lumMod val="50000"/>
                </a:schemeClr>
              </a:solidFill>
              <a:effectLst>
                <a:outerShdw blurRad="38100" dist="38100" dir="2700000" algn="tl">
                  <a:srgbClr val="000000">
                    <a:alpha val="43137"/>
                  </a:srgbClr>
                </a:outerShdw>
              </a:effectLst>
            </a:endParaRPr>
          </a:p>
        </p:txBody>
      </p:sp>
      <p:sp>
        <p:nvSpPr>
          <p:cNvPr id="10" name="Rectangle 9"/>
          <p:cNvSpPr/>
          <p:nvPr/>
        </p:nvSpPr>
        <p:spPr>
          <a:xfrm rot="5400000">
            <a:off x="6790221" y="3038384"/>
            <a:ext cx="668773" cy="707886"/>
          </a:xfrm>
          <a:prstGeom prst="rect">
            <a:avLst/>
          </a:prstGeom>
        </p:spPr>
        <p:txBody>
          <a:bodyPr wrap="none">
            <a:spAutoFit/>
          </a:bodyPr>
          <a:lstStyle/>
          <a:p>
            <a:r>
              <a:rPr lang="fr-FR" sz="4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a:rPr>
              <a:t></a:t>
            </a:r>
            <a:endParaRPr lang="ar-DZ"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71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152400"/>
            <a:ext cx="6629400" cy="676576"/>
          </a:xfrm>
        </p:spPr>
        <p:txBody>
          <a:bodyPr>
            <a:noAutofit/>
          </a:bodyPr>
          <a:lstStyle>
            <a:extLst/>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09</a:t>
            </a:r>
            <a:endParaRPr lang="fr-FR" sz="900" b="1" dirty="0">
              <a:solidFill>
                <a:srgbClr val="002060"/>
              </a:solidFill>
            </a:endParaRPr>
          </a:p>
        </p:txBody>
      </p:sp>
      <p:sp>
        <p:nvSpPr>
          <p:cNvPr id="6" name="Rectangle 5"/>
          <p:cNvSpPr/>
          <p:nvPr/>
        </p:nvSpPr>
        <p:spPr>
          <a:xfrm>
            <a:off x="304800" y="762000"/>
            <a:ext cx="8610600" cy="2114490"/>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Comme nous l’avons dit précédemment, un programme est la traduction d’un algorithme.</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Dans le langage C, cette traduction s’effectue selon le modèle suivant :</a:t>
            </a:r>
            <a:endParaRPr lang="ar-DZ" sz="2000" dirty="0">
              <a:latin typeface="Times New Roman" panose="02020603050405020304" pitchFamily="18" charset="0"/>
              <a:cs typeface="Times New Roman" panose="02020603050405020304" pitchFamily="18" charset="0"/>
            </a:endParaRPr>
          </a:p>
          <a:p>
            <a:pPr lvl="1" algn="just">
              <a:lnSpc>
                <a:spcPct val="150000"/>
              </a:lnSpc>
            </a:pPr>
            <a:endParaRPr lang="ar-DZ" sz="2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0" y="2847256"/>
            <a:ext cx="3731217" cy="3096344"/>
            <a:chOff x="683568" y="2988121"/>
            <a:chExt cx="3731217" cy="3096344"/>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8" y="3564185"/>
              <a:ext cx="371221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83568" y="2988121"/>
              <a:ext cx="3731217" cy="3096344"/>
              <a:chOff x="1259632" y="3780209"/>
              <a:chExt cx="3731217" cy="3096344"/>
            </a:xfrm>
          </p:grpSpPr>
          <p:sp>
            <p:nvSpPr>
              <p:cNvPr id="10" name="Rectangle 9"/>
              <p:cNvSpPr/>
              <p:nvPr/>
            </p:nvSpPr>
            <p:spPr>
              <a:xfrm>
                <a:off x="1259632" y="3780209"/>
                <a:ext cx="2838400" cy="43088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b="1" dirty="0" smtClean="0"/>
                  <a:t>Modèle d’Algorithme </a:t>
                </a:r>
                <a:endParaRPr lang="fr-FR" dirty="0" smtClean="0"/>
              </a:p>
              <a:p>
                <a:pPr algn="ctr"/>
                <a:endParaRPr lang="ar-DZ" sz="400" dirty="0"/>
              </a:p>
            </p:txBody>
          </p:sp>
          <p:sp>
            <p:nvSpPr>
              <p:cNvPr id="11" name="Rounded Rectangle 10"/>
              <p:cNvSpPr/>
              <p:nvPr/>
            </p:nvSpPr>
            <p:spPr>
              <a:xfrm>
                <a:off x="1259632" y="4211096"/>
                <a:ext cx="3731217" cy="2665457"/>
              </a:xfrm>
              <a:prstGeom prst="round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DZ"/>
              </a:p>
            </p:txBody>
          </p:sp>
        </p:grpSp>
      </p:grpSp>
      <p:grpSp>
        <p:nvGrpSpPr>
          <p:cNvPr id="19" name="Group 18"/>
          <p:cNvGrpSpPr/>
          <p:nvPr/>
        </p:nvGrpSpPr>
        <p:grpSpPr>
          <a:xfrm>
            <a:off x="5336583" y="2847256"/>
            <a:ext cx="3731217" cy="3096344"/>
            <a:chOff x="5336583" y="2847256"/>
            <a:chExt cx="3731217" cy="3096344"/>
          </a:xfrm>
        </p:grpSpPr>
        <p:grpSp>
          <p:nvGrpSpPr>
            <p:cNvPr id="2" name="Group 1"/>
            <p:cNvGrpSpPr/>
            <p:nvPr/>
          </p:nvGrpSpPr>
          <p:grpSpPr>
            <a:xfrm>
              <a:off x="5336583" y="2847256"/>
              <a:ext cx="3731217" cy="3096344"/>
              <a:chOff x="5336583" y="2847256"/>
              <a:chExt cx="3731217" cy="309634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3381375"/>
                <a:ext cx="33718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336583" y="2847256"/>
                <a:ext cx="3731217" cy="3096344"/>
                <a:chOff x="1259632" y="3780209"/>
                <a:chExt cx="3731217" cy="3096344"/>
              </a:xfrm>
            </p:grpSpPr>
            <p:sp>
              <p:nvSpPr>
                <p:cNvPr id="15" name="Rectangle 14"/>
                <p:cNvSpPr/>
                <p:nvPr/>
              </p:nvSpPr>
              <p:spPr>
                <a:xfrm>
                  <a:off x="1259632" y="3780209"/>
                  <a:ext cx="2838400" cy="43088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b="1" dirty="0" smtClean="0"/>
                    <a:t>Modèle du programme</a:t>
                  </a:r>
                  <a:endParaRPr lang="fr-FR" dirty="0" smtClean="0"/>
                </a:p>
                <a:p>
                  <a:pPr algn="ctr"/>
                  <a:endParaRPr lang="ar-DZ" sz="400" dirty="0"/>
                </a:p>
              </p:txBody>
            </p:sp>
            <p:sp>
              <p:nvSpPr>
                <p:cNvPr id="16" name="Rounded Rectangle 15"/>
                <p:cNvSpPr/>
                <p:nvPr/>
              </p:nvSpPr>
              <p:spPr>
                <a:xfrm>
                  <a:off x="1259632" y="4211096"/>
                  <a:ext cx="3731217" cy="2665457"/>
                </a:xfrm>
                <a:prstGeom prst="round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DZ"/>
                </a:p>
              </p:txBody>
            </p:sp>
          </p:grpSp>
        </p:grpSp>
        <p:sp>
          <p:nvSpPr>
            <p:cNvPr id="3" name="TextBox 2"/>
            <p:cNvSpPr txBox="1"/>
            <p:nvPr/>
          </p:nvSpPr>
          <p:spPr>
            <a:xfrm>
              <a:off x="5715000" y="4535269"/>
              <a:ext cx="1828800" cy="646331"/>
            </a:xfrm>
            <a:prstGeom prst="rect">
              <a:avLst/>
            </a:prstGeom>
            <a:noFill/>
          </p:spPr>
          <p:txBody>
            <a:bodyPr wrap="square" rtlCol="1">
              <a:spAutoFit/>
            </a:bodyPr>
            <a:lstStyle/>
            <a:p>
              <a:r>
                <a:rPr lang="fr-FR" sz="1200" b="1" dirty="0" smtClean="0"/>
                <a:t>………………………………………………………………………………</a:t>
              </a:r>
            </a:p>
            <a:p>
              <a:r>
                <a:rPr lang="fr-FR" sz="1200" b="1" dirty="0" smtClean="0"/>
                <a:t>………………………………………</a:t>
              </a:r>
              <a:endParaRPr lang="ar-DZ" sz="1200" b="1" dirty="0"/>
            </a:p>
          </p:txBody>
        </p:sp>
        <p:sp>
          <p:nvSpPr>
            <p:cNvPr id="17" name="TextBox 16"/>
            <p:cNvSpPr txBox="1"/>
            <p:nvPr/>
          </p:nvSpPr>
          <p:spPr>
            <a:xfrm>
              <a:off x="5715000" y="5105400"/>
              <a:ext cx="1676400" cy="369332"/>
            </a:xfrm>
            <a:prstGeom prst="rect">
              <a:avLst/>
            </a:prstGeom>
            <a:noFill/>
          </p:spPr>
          <p:txBody>
            <a:bodyPr wrap="square" rtlCol="1">
              <a:spAutoFit/>
            </a:bodyPr>
            <a:lstStyle/>
            <a:p>
              <a:r>
                <a:rPr lang="fr-FR" b="1" dirty="0">
                  <a:solidFill>
                    <a:schemeClr val="tx1">
                      <a:lumMod val="85000"/>
                      <a:lumOff val="15000"/>
                    </a:schemeClr>
                  </a:solidFill>
                  <a:effectLst>
                    <a:outerShdw blurRad="38100" dist="38100" dir="2700000" algn="tl">
                      <a:srgbClr val="000000">
                        <a:alpha val="43137"/>
                      </a:srgbClr>
                    </a:outerShdw>
                  </a:effectLst>
                </a:rPr>
                <a:t>r</a:t>
              </a:r>
              <a:r>
                <a:rPr lang="fr-FR" b="1" dirty="0" smtClean="0">
                  <a:solidFill>
                    <a:schemeClr val="tx1">
                      <a:lumMod val="85000"/>
                      <a:lumOff val="15000"/>
                    </a:schemeClr>
                  </a:solidFill>
                  <a:effectLst>
                    <a:outerShdw blurRad="38100" dist="38100" dir="2700000" algn="tl">
                      <a:srgbClr val="000000">
                        <a:alpha val="43137"/>
                      </a:srgbClr>
                    </a:outerShdw>
                  </a:effectLst>
                </a:rPr>
                <a:t>eturn 0</a:t>
              </a:r>
              <a:endParaRPr lang="ar-DZ" b="1" dirty="0">
                <a:solidFill>
                  <a:schemeClr val="tx1">
                    <a:lumMod val="85000"/>
                    <a:lumOff val="15000"/>
                  </a:schemeClr>
                </a:solidFill>
                <a:effectLst>
                  <a:outerShdw blurRad="38100" dist="38100" dir="2700000" algn="tl">
                    <a:srgbClr val="000000">
                      <a:alpha val="43137"/>
                    </a:srgbClr>
                  </a:outerShdw>
                </a:effectLst>
              </a:endParaRPr>
            </a:p>
          </p:txBody>
        </p:sp>
      </p:grpSp>
      <p:grpSp>
        <p:nvGrpSpPr>
          <p:cNvPr id="21" name="Group 20"/>
          <p:cNvGrpSpPr/>
          <p:nvPr/>
        </p:nvGrpSpPr>
        <p:grpSpPr>
          <a:xfrm>
            <a:off x="4069800" y="4204180"/>
            <a:ext cx="1188000" cy="990600"/>
            <a:chOff x="3962400" y="4191000"/>
            <a:chExt cx="1188000" cy="990600"/>
          </a:xfrm>
        </p:grpSpPr>
        <p:sp>
          <p:nvSpPr>
            <p:cNvPr id="20" name="Striped Right Arrow 19"/>
            <p:cNvSpPr/>
            <p:nvPr/>
          </p:nvSpPr>
          <p:spPr>
            <a:xfrm>
              <a:off x="3962400" y="4191000"/>
              <a:ext cx="1188000" cy="990600"/>
            </a:xfrm>
            <a:prstGeom prst="stripedRightArrow">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1" anchor="ctr"/>
            <a:lstStyle/>
            <a:p>
              <a:pPr algn="ctr"/>
              <a:endParaRPr lang="ar-DZ"/>
            </a:p>
          </p:txBody>
        </p:sp>
        <p:sp>
          <p:nvSpPr>
            <p:cNvPr id="22" name="TextBox 21"/>
            <p:cNvSpPr txBox="1"/>
            <p:nvPr/>
          </p:nvSpPr>
          <p:spPr>
            <a:xfrm>
              <a:off x="4114800" y="4489102"/>
              <a:ext cx="916983" cy="369332"/>
            </a:xfrm>
            <a:prstGeom prst="rect">
              <a:avLst/>
            </a:prstGeom>
            <a:noFill/>
          </p:spPr>
          <p:txBody>
            <a:bodyPr wrap="square" rtlCol="1">
              <a:spAutoFit/>
            </a:bodyPr>
            <a:lstStyle/>
            <a:p>
              <a:r>
                <a:rPr lang="fr-FR" b="1" dirty="0" smtClean="0">
                  <a:solidFill>
                    <a:schemeClr val="tx1">
                      <a:lumMod val="85000"/>
                      <a:lumOff val="15000"/>
                    </a:schemeClr>
                  </a:solidFill>
                  <a:effectLst>
                    <a:outerShdw blurRad="38100" dist="38100" dir="2700000" algn="tl">
                      <a:srgbClr val="000000">
                        <a:alpha val="43137"/>
                      </a:srgbClr>
                    </a:outerShdw>
                  </a:effectLst>
                </a:rPr>
                <a:t>Traduit</a:t>
              </a:r>
              <a:endParaRPr lang="ar-DZ" b="1" dirty="0">
                <a:solidFill>
                  <a:schemeClr val="tx1">
                    <a:lumMod val="85000"/>
                    <a:lumOff val="1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9845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152400"/>
            <a:ext cx="6629400" cy="676576"/>
          </a:xfrm>
        </p:spPr>
        <p:txBody>
          <a:bodyPr>
            <a:noAutofit/>
          </a:bodyPr>
          <a:lstStyle>
            <a:extLst/>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grpSp>
        <p:nvGrpSpPr>
          <p:cNvPr id="19" name="Group 18"/>
          <p:cNvGrpSpPr/>
          <p:nvPr/>
        </p:nvGrpSpPr>
        <p:grpSpPr>
          <a:xfrm>
            <a:off x="151200" y="1066800"/>
            <a:ext cx="8611800" cy="5486400"/>
            <a:chOff x="5107983" y="2847256"/>
            <a:chExt cx="8611800" cy="5486400"/>
          </a:xfrm>
        </p:grpSpPr>
        <p:grpSp>
          <p:nvGrpSpPr>
            <p:cNvPr id="2" name="Group 1"/>
            <p:cNvGrpSpPr/>
            <p:nvPr/>
          </p:nvGrpSpPr>
          <p:grpSpPr>
            <a:xfrm>
              <a:off x="5107983" y="2847256"/>
              <a:ext cx="8611800" cy="5486400"/>
              <a:chOff x="5107983" y="2847256"/>
              <a:chExt cx="8611800" cy="548640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583" y="3561631"/>
                <a:ext cx="33718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107983" y="2847256"/>
                <a:ext cx="8611800" cy="5486400"/>
                <a:chOff x="1031032" y="3780209"/>
                <a:chExt cx="8611800" cy="5486400"/>
              </a:xfrm>
            </p:grpSpPr>
            <p:sp>
              <p:nvSpPr>
                <p:cNvPr id="15" name="Rectangle 14"/>
                <p:cNvSpPr/>
                <p:nvPr/>
              </p:nvSpPr>
              <p:spPr>
                <a:xfrm>
                  <a:off x="1259632" y="3780209"/>
                  <a:ext cx="2838400" cy="369332"/>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b="1" dirty="0" smtClean="0"/>
                    <a:t>Structure d’un programme</a:t>
                  </a:r>
                  <a:endParaRPr lang="ar-DZ" sz="400" dirty="0"/>
                </a:p>
              </p:txBody>
            </p:sp>
            <p:sp>
              <p:nvSpPr>
                <p:cNvPr id="16" name="Rounded Rectangle 15"/>
                <p:cNvSpPr/>
                <p:nvPr/>
              </p:nvSpPr>
              <p:spPr>
                <a:xfrm>
                  <a:off x="1031032" y="4211096"/>
                  <a:ext cx="8611800" cy="5055513"/>
                </a:xfrm>
                <a:prstGeom prst="roundRect">
                  <a:avLst/>
                </a:prstGeom>
                <a:no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DZ"/>
                </a:p>
              </p:txBody>
            </p:sp>
          </p:grpSp>
        </p:grpSp>
        <p:sp>
          <p:nvSpPr>
            <p:cNvPr id="3" name="TextBox 2"/>
            <p:cNvSpPr txBox="1"/>
            <p:nvPr/>
          </p:nvSpPr>
          <p:spPr>
            <a:xfrm>
              <a:off x="5503435" y="5369059"/>
              <a:ext cx="1663148" cy="830997"/>
            </a:xfrm>
            <a:prstGeom prst="rect">
              <a:avLst/>
            </a:prstGeom>
            <a:noFill/>
          </p:spPr>
          <p:txBody>
            <a:bodyPr wrap="square" rtlCol="1">
              <a:spAutoFit/>
            </a:bodyPr>
            <a:lstStyle/>
            <a:p>
              <a:r>
                <a:rPr lang="fr-FR" sz="1200" b="1" dirty="0" smtClean="0"/>
                <a:t>……………………………………………………………………………………………………….</a:t>
              </a:r>
            </a:p>
            <a:p>
              <a:r>
                <a:rPr lang="fr-FR" sz="1200" b="1" dirty="0" smtClean="0"/>
                <a:t>…………………………………</a:t>
              </a:r>
              <a:endParaRPr lang="ar-DZ" sz="1200" b="1" dirty="0"/>
            </a:p>
          </p:txBody>
        </p:sp>
        <p:sp>
          <p:nvSpPr>
            <p:cNvPr id="17" name="TextBox 16"/>
            <p:cNvSpPr txBox="1"/>
            <p:nvPr/>
          </p:nvSpPr>
          <p:spPr>
            <a:xfrm>
              <a:off x="5490183" y="6135524"/>
              <a:ext cx="1676400" cy="369332"/>
            </a:xfrm>
            <a:prstGeom prst="rect">
              <a:avLst/>
            </a:prstGeom>
            <a:noFill/>
          </p:spPr>
          <p:txBody>
            <a:bodyPr wrap="square" rtlCol="1">
              <a:spAutoFit/>
            </a:bodyPr>
            <a:lstStyle/>
            <a:p>
              <a:r>
                <a:rPr lang="fr-FR" b="1" dirty="0" smtClean="0">
                  <a:solidFill>
                    <a:schemeClr val="tx1">
                      <a:lumMod val="85000"/>
                      <a:lumOff val="15000"/>
                    </a:schemeClr>
                  </a:solidFill>
                  <a:effectLst>
                    <a:outerShdw blurRad="38100" dist="38100" dir="2700000" algn="tl">
                      <a:srgbClr val="000000">
                        <a:alpha val="43137"/>
                      </a:srgbClr>
                    </a:outerShdw>
                  </a:effectLst>
                </a:rPr>
                <a:t>return 0</a:t>
              </a:r>
              <a:endParaRPr lang="ar-DZ" b="1" dirty="0">
                <a:solidFill>
                  <a:schemeClr val="tx1">
                    <a:lumMod val="85000"/>
                    <a:lumOff val="15000"/>
                  </a:schemeClr>
                </a:solidFill>
                <a:effectLst>
                  <a:outerShdw blurRad="38100" dist="38100" dir="2700000" algn="tl">
                    <a:srgbClr val="000000">
                      <a:alpha val="43137"/>
                    </a:srgbClr>
                  </a:outerShdw>
                </a:effectLst>
              </a:endParaRPr>
            </a:p>
          </p:txBody>
        </p:sp>
      </p:gr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10</a:t>
            </a:r>
            <a:endParaRPr lang="fr-FR" sz="900" b="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96000"/>
            <a:ext cx="1224000" cy="23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181601" y="685800"/>
            <a:ext cx="3810000" cy="1371600"/>
            <a:chOff x="5181601" y="685800"/>
            <a:chExt cx="3810000" cy="137160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685800"/>
              <a:ext cx="3810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34000" y="1057870"/>
              <a:ext cx="3581400" cy="923330"/>
            </a:xfrm>
            <a:prstGeom prst="rect">
              <a:avLst/>
            </a:prstGeom>
          </p:spPr>
          <p:txBody>
            <a:bodyPr wrap="square">
              <a:spAutoFit/>
            </a:bodyPr>
            <a:lstStyle/>
            <a:p>
              <a:r>
                <a:rPr lang="fr-FR" dirty="0"/>
                <a:t>Permet d'utiliser les bibliothèques de fonctions (ensemble de fonctions prédéfinies) </a:t>
              </a:r>
              <a:endParaRPr lang="ar-DZ" dirty="0"/>
            </a:p>
          </p:txBody>
        </p:sp>
      </p:grpSp>
      <p:cxnSp>
        <p:nvCxnSpPr>
          <p:cNvPr id="23" name="Straight Arrow Connector 22"/>
          <p:cNvCxnSpPr>
            <a:stCxn id="12" idx="1"/>
          </p:cNvCxnSpPr>
          <p:nvPr/>
        </p:nvCxnSpPr>
        <p:spPr>
          <a:xfrm flipH="1">
            <a:off x="3676650" y="1519535"/>
            <a:ext cx="1657350" cy="261640"/>
          </a:xfrm>
          <a:prstGeom prst="straightConnector1">
            <a:avLst/>
          </a:prstGeom>
          <a:ln w="28575">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Right Brace 23"/>
          <p:cNvSpPr/>
          <p:nvPr/>
        </p:nvSpPr>
        <p:spPr>
          <a:xfrm>
            <a:off x="2057400" y="3645456"/>
            <a:ext cx="381000" cy="1178272"/>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DZ"/>
          </a:p>
        </p:txBody>
      </p:sp>
      <p:grpSp>
        <p:nvGrpSpPr>
          <p:cNvPr id="26" name="Group 25"/>
          <p:cNvGrpSpPr/>
          <p:nvPr/>
        </p:nvGrpSpPr>
        <p:grpSpPr>
          <a:xfrm>
            <a:off x="4038600" y="4234592"/>
            <a:ext cx="4648200" cy="1785209"/>
            <a:chOff x="4114800" y="3071127"/>
            <a:chExt cx="3962400" cy="1196073"/>
          </a:xfrm>
        </p:grpSpPr>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71127"/>
              <a:ext cx="3962400" cy="119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4244714" y="3399294"/>
              <a:ext cx="3767529" cy="804209"/>
            </a:xfrm>
            <a:prstGeom prst="rect">
              <a:avLst/>
            </a:prstGeom>
          </p:spPr>
          <p:txBody>
            <a:bodyPr wrap="square">
              <a:spAutoFit/>
            </a:bodyPr>
            <a:lstStyle/>
            <a:p>
              <a:pPr algn="just"/>
              <a:r>
                <a:rPr lang="fr-FR" dirty="0"/>
                <a:t>Le corps du programme contient les instructions du </a:t>
              </a:r>
              <a:r>
                <a:rPr lang="fr-FR" dirty="0" smtClean="0"/>
                <a:t>programme. Tels que, toutes </a:t>
              </a:r>
              <a:r>
                <a:rPr lang="fr-FR" dirty="0"/>
                <a:t>les instruction se terminent par un </a:t>
              </a:r>
              <a:r>
                <a:rPr lang="fr-FR" b="1" dirty="0"/>
                <a:t>point </a:t>
              </a:r>
              <a:r>
                <a:rPr lang="fr-FR" b="1" dirty="0" smtClean="0"/>
                <a:t>virgule</a:t>
              </a:r>
              <a:r>
                <a:rPr lang="fr-FR" dirty="0" smtClean="0"/>
                <a:t> (</a:t>
              </a:r>
              <a:r>
                <a:rPr lang="fr-FR" b="1" dirty="0" smtClean="0"/>
                <a:t>;</a:t>
              </a:r>
              <a:r>
                <a:rPr lang="fr-FR" dirty="0" smtClean="0"/>
                <a:t>). </a:t>
              </a:r>
              <a:endParaRPr lang="ar-DZ" dirty="0"/>
            </a:p>
          </p:txBody>
        </p:sp>
      </p:grpSp>
      <p:grpSp>
        <p:nvGrpSpPr>
          <p:cNvPr id="30" name="Group 29"/>
          <p:cNvGrpSpPr/>
          <p:nvPr/>
        </p:nvGrpSpPr>
        <p:grpSpPr>
          <a:xfrm>
            <a:off x="5181601" y="2133600"/>
            <a:ext cx="3275978" cy="1257300"/>
            <a:chOff x="2591422" y="2171700"/>
            <a:chExt cx="3275978" cy="1257300"/>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422" y="2171700"/>
              <a:ext cx="31527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875928" y="2630269"/>
              <a:ext cx="2991472" cy="646331"/>
            </a:xfrm>
            <a:prstGeom prst="rect">
              <a:avLst/>
            </a:prstGeom>
          </p:spPr>
          <p:txBody>
            <a:bodyPr wrap="square">
              <a:spAutoFit/>
            </a:bodyPr>
            <a:lstStyle/>
            <a:p>
              <a:r>
                <a:rPr lang="fr-FR" dirty="0"/>
                <a:t>C</a:t>
              </a:r>
              <a:r>
                <a:rPr lang="fr-FR" dirty="0" smtClean="0"/>
                <a:t>onstitue </a:t>
              </a:r>
              <a:r>
                <a:rPr lang="fr-FR" dirty="0"/>
                <a:t>le programme principal </a:t>
              </a:r>
              <a:endParaRPr lang="ar-DZ" dirty="0"/>
            </a:p>
          </p:txBody>
        </p:sp>
      </p:grpSp>
      <p:cxnSp>
        <p:nvCxnSpPr>
          <p:cNvPr id="37" name="Straight Arrow Connector 36"/>
          <p:cNvCxnSpPr/>
          <p:nvPr/>
        </p:nvCxnSpPr>
        <p:spPr>
          <a:xfrm flipH="1">
            <a:off x="1461052" y="2915334"/>
            <a:ext cx="3872949" cy="117016"/>
          </a:xfrm>
          <a:prstGeom prst="straightConnector1">
            <a:avLst/>
          </a:prstGeom>
          <a:ln w="28575">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flipV="1">
            <a:off x="2438400" y="4234593"/>
            <a:ext cx="1600200" cy="185007"/>
          </a:xfrm>
          <a:prstGeom prst="straightConnector1">
            <a:avLst/>
          </a:prstGeom>
          <a:ln w="28575">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1073426" y="3270415"/>
            <a:ext cx="2812774" cy="369332"/>
          </a:xfrm>
          <a:prstGeom prst="rect">
            <a:avLst/>
          </a:prstGeom>
          <a:solidFill>
            <a:schemeClr val="accent6">
              <a:lumMod val="20000"/>
              <a:lumOff val="80000"/>
            </a:schemeClr>
          </a:solidFill>
        </p:spPr>
        <p:txBody>
          <a:bodyPr wrap="square">
            <a:spAutoFit/>
          </a:bodyPr>
          <a:lstStyle/>
          <a:p>
            <a:r>
              <a:rPr lang="fr-FR" dirty="0" smtClean="0"/>
              <a:t>Début programme principal</a:t>
            </a:r>
            <a:endParaRPr lang="ar-DZ" dirty="0"/>
          </a:p>
        </p:txBody>
      </p:sp>
      <p:cxnSp>
        <p:nvCxnSpPr>
          <p:cNvPr id="49" name="Straight Arrow Connector 48"/>
          <p:cNvCxnSpPr/>
          <p:nvPr/>
        </p:nvCxnSpPr>
        <p:spPr>
          <a:xfrm flipH="1">
            <a:off x="400050" y="3455081"/>
            <a:ext cx="742950" cy="0"/>
          </a:xfrm>
          <a:prstGeom prst="straightConnector1">
            <a:avLst/>
          </a:prstGeom>
          <a:ln w="28575">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Rectangle 50"/>
          <p:cNvSpPr/>
          <p:nvPr/>
        </p:nvSpPr>
        <p:spPr>
          <a:xfrm>
            <a:off x="944817" y="5188153"/>
            <a:ext cx="2812774" cy="369332"/>
          </a:xfrm>
          <a:prstGeom prst="rect">
            <a:avLst/>
          </a:prstGeom>
          <a:solidFill>
            <a:schemeClr val="accent6">
              <a:lumMod val="20000"/>
              <a:lumOff val="80000"/>
            </a:schemeClr>
          </a:solidFill>
        </p:spPr>
        <p:txBody>
          <a:bodyPr wrap="square">
            <a:spAutoFit/>
          </a:bodyPr>
          <a:lstStyle/>
          <a:p>
            <a:r>
              <a:rPr lang="fr-FR" dirty="0" smtClean="0"/>
              <a:t>Fin programme principal</a:t>
            </a:r>
            <a:endParaRPr lang="ar-DZ" dirty="0"/>
          </a:p>
        </p:txBody>
      </p:sp>
      <p:cxnSp>
        <p:nvCxnSpPr>
          <p:cNvPr id="52" name="Straight Arrow Connector 51"/>
          <p:cNvCxnSpPr/>
          <p:nvPr/>
        </p:nvCxnSpPr>
        <p:spPr>
          <a:xfrm flipH="1" flipV="1">
            <a:off x="379801" y="4724400"/>
            <a:ext cx="565016" cy="496669"/>
          </a:xfrm>
          <a:prstGeom prst="straightConnector1">
            <a:avLst/>
          </a:prstGeom>
          <a:ln w="28575">
            <a:solidFill>
              <a:srgbClr val="00B050"/>
            </a:solidFill>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719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11</a:t>
            </a:r>
            <a:endParaRPr lang="fr-FR" sz="900" b="1" dirty="0">
              <a:solidFill>
                <a:srgbClr val="002060"/>
              </a:solidFill>
            </a:endParaRPr>
          </a:p>
        </p:txBody>
      </p:sp>
      <p:sp>
        <p:nvSpPr>
          <p:cNvPr id="6" name="Rectangle 1"/>
          <p:cNvSpPr txBox="1">
            <a:spLocks/>
          </p:cNvSpPr>
          <p:nvPr/>
        </p:nvSpPr>
        <p:spPr>
          <a:xfrm>
            <a:off x="228600" y="161624"/>
            <a:ext cx="4381500" cy="676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7" name="Rectangle 6"/>
          <p:cNvSpPr/>
          <p:nvPr/>
        </p:nvSpPr>
        <p:spPr>
          <a:xfrm>
            <a:off x="379800" y="1257955"/>
            <a:ext cx="8383200" cy="5447645"/>
          </a:xfrm>
          <a:prstGeom prst="rect">
            <a:avLst/>
          </a:prstGeom>
        </p:spPr>
        <p:txBody>
          <a:bodyPr wrap="square">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La pratique du C exige l'utilisation de bibliothèques de fonctions. Ces bibliothèques </a:t>
            </a:r>
            <a:r>
              <a:rPr lang="fr-FR" sz="2000" dirty="0" smtClean="0">
                <a:latin typeface="Times New Roman" panose="02020603050405020304" pitchFamily="18" charset="0"/>
                <a:cs typeface="Times New Roman" panose="02020603050405020304" pitchFamily="18" charset="0"/>
              </a:rPr>
              <a:t>sont disponibles </a:t>
            </a:r>
            <a:r>
              <a:rPr lang="fr-FR" sz="2000" dirty="0">
                <a:latin typeface="Times New Roman" panose="02020603050405020304" pitchFamily="18" charset="0"/>
                <a:cs typeface="Times New Roman" panose="02020603050405020304" pitchFamily="18" charset="0"/>
              </a:rPr>
              <a:t>sous forme précompilées (.lib</a:t>
            </a:r>
            <a:r>
              <a:rPr lang="fr-F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r>
              <a:rPr lang="fr-FR" sz="800" dirty="0" smtClean="0">
                <a:latin typeface="Times New Roman" panose="02020603050405020304" pitchFamily="18" charset="0"/>
                <a:cs typeface="Times New Roman" panose="02020603050405020304" pitchFamily="18" charset="0"/>
              </a:rPr>
              <a:t> </a:t>
            </a:r>
            <a:endParaRPr lang="fr-FR" sz="8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Afin </a:t>
            </a:r>
            <a:r>
              <a:rPr lang="fr-FR" sz="2000" dirty="0">
                <a:latin typeface="Times New Roman" panose="02020603050405020304" pitchFamily="18" charset="0"/>
                <a:cs typeface="Times New Roman" panose="02020603050405020304" pitchFamily="18" charset="0"/>
              </a:rPr>
              <a:t>de pouvoir les utiliser, il faut inclure des </a:t>
            </a:r>
            <a:r>
              <a:rPr lang="fr-FR" sz="2000" dirty="0" smtClean="0">
                <a:latin typeface="Times New Roman" panose="02020603050405020304" pitchFamily="18" charset="0"/>
                <a:cs typeface="Times New Roman" panose="02020603050405020304" pitchFamily="18" charset="0"/>
              </a:rPr>
              <a:t>fichiers en-tête </a:t>
            </a:r>
            <a:r>
              <a:rPr lang="fr-FR" sz="2000" dirty="0">
                <a:latin typeface="Times New Roman" panose="02020603050405020304" pitchFamily="18" charset="0"/>
                <a:cs typeface="Times New Roman" panose="02020603050405020304" pitchFamily="18" charset="0"/>
              </a:rPr>
              <a:t>(.h) dans nos programmes. </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Ces </a:t>
            </a:r>
            <a:r>
              <a:rPr lang="fr-FR" sz="2000" dirty="0">
                <a:latin typeface="Times New Roman" panose="02020603050405020304" pitchFamily="18" charset="0"/>
                <a:cs typeface="Times New Roman" panose="02020603050405020304" pitchFamily="18" charset="0"/>
              </a:rPr>
              <a:t>fichiers contiennent les prototypes des </a:t>
            </a:r>
            <a:r>
              <a:rPr lang="fr-FR" sz="2000" dirty="0" smtClean="0">
                <a:latin typeface="Times New Roman" panose="02020603050405020304" pitchFamily="18" charset="0"/>
                <a:cs typeface="Times New Roman" panose="02020603050405020304" pitchFamily="18" charset="0"/>
              </a:rPr>
              <a:t>fonctions prédéfinies </a:t>
            </a:r>
            <a:r>
              <a:rPr lang="fr-FR" sz="2000" dirty="0">
                <a:latin typeface="Times New Roman" panose="02020603050405020304" pitchFamily="18" charset="0"/>
                <a:cs typeface="Times New Roman" panose="02020603050405020304" pitchFamily="18" charset="0"/>
              </a:rPr>
              <a:t>dans les </a:t>
            </a:r>
            <a:r>
              <a:rPr lang="fr-FR" sz="2000" dirty="0" smtClean="0">
                <a:latin typeface="Times New Roman" panose="02020603050405020304" pitchFamily="18" charset="0"/>
                <a:cs typeface="Times New Roman" panose="02020603050405020304" pitchFamily="18" charset="0"/>
              </a:rPr>
              <a:t>bibliothèques et </a:t>
            </a:r>
            <a:r>
              <a:rPr lang="fr-FR" sz="2000" dirty="0">
                <a:latin typeface="Times New Roman" panose="02020603050405020304" pitchFamily="18" charset="0"/>
                <a:cs typeface="Times New Roman" panose="02020603050405020304" pitchFamily="18" charset="0"/>
              </a:rPr>
              <a:t>créent un lien entre les fonctions précompilées et </a:t>
            </a:r>
            <a:r>
              <a:rPr lang="fr-FR" sz="2000" dirty="0" smtClean="0">
                <a:latin typeface="Times New Roman" panose="02020603050405020304" pitchFamily="18" charset="0"/>
                <a:cs typeface="Times New Roman" panose="02020603050405020304" pitchFamily="18" charset="0"/>
              </a:rPr>
              <a:t>nos programmes.</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Pour inclure les fichiers en-tête, il faut utiliser l’instruction: </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&lt;</a:t>
            </a:r>
            <a:r>
              <a:rPr lang="fr-FR"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fichier.h</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a:t>
            </a:r>
            <a:r>
              <a:rPr lang="fr-FR" sz="2000" dirty="0">
                <a:latin typeface="Times New Roman" panose="02020603050405020304" pitchFamily="18" charset="0"/>
                <a:cs typeface="Times New Roman" panose="02020603050405020304" pitchFamily="18" charset="0"/>
              </a:rPr>
              <a:t>. Cette instruction ne se termine pas par un point-virgule</a:t>
            </a:r>
            <a:r>
              <a:rPr lang="fr-F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endParaRPr lang="fr-FR" sz="800" dirty="0">
              <a:latin typeface="Times New Roman" panose="02020603050405020304" pitchFamily="18" charset="0"/>
              <a:cs typeface="Times New Roman" panose="02020603050405020304" pitchFamily="18" charset="0"/>
            </a:endParaRPr>
          </a:p>
        </p:txBody>
      </p:sp>
      <p:sp>
        <p:nvSpPr>
          <p:cNvPr id="8" name="Rectangle 7"/>
          <p:cNvSpPr/>
          <p:nvPr/>
        </p:nvSpPr>
        <p:spPr>
          <a:xfrm>
            <a:off x="379800" y="838200"/>
            <a:ext cx="38874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ctr">
              <a:buFont typeface="+mj-lt"/>
              <a:buAutoNum type="arabicPeriod"/>
            </a:pPr>
            <a:r>
              <a:rPr lang="fr-FR" sz="2000" b="1" dirty="0" smtClean="0"/>
              <a:t>Entête  du programme</a:t>
            </a:r>
            <a:endParaRPr lang="ar-DZ" sz="2000" dirty="0"/>
          </a:p>
        </p:txBody>
      </p:sp>
    </p:spTree>
    <p:extLst>
      <p:ext uri="{BB962C8B-B14F-4D97-AF65-F5344CB8AC3E}">
        <p14:creationId xmlns:p14="http://schemas.microsoft.com/office/powerpoint/2010/main" val="337585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72"/>
          <a:stretch/>
        </p:blipFill>
        <p:spPr bwMode="auto">
          <a:xfrm>
            <a:off x="381000" y="2209800"/>
            <a:ext cx="8763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0" y="60978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12</a:t>
            </a:r>
            <a:endParaRPr lang="fr-FR" sz="900" b="1" dirty="0">
              <a:solidFill>
                <a:srgbClr val="002060"/>
              </a:solidFill>
            </a:endParaRPr>
          </a:p>
        </p:txBody>
      </p:sp>
      <p:sp>
        <p:nvSpPr>
          <p:cNvPr id="6" name="Rectangle 1"/>
          <p:cNvSpPr txBox="1">
            <a:spLocks/>
          </p:cNvSpPr>
          <p:nvPr/>
        </p:nvSpPr>
        <p:spPr>
          <a:xfrm>
            <a:off x="228600" y="0"/>
            <a:ext cx="4381500" cy="676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8" name="Rectangle 7"/>
          <p:cNvSpPr/>
          <p:nvPr/>
        </p:nvSpPr>
        <p:spPr>
          <a:xfrm>
            <a:off x="379800" y="685800"/>
            <a:ext cx="38874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gn="ctr">
              <a:buFont typeface="+mj-lt"/>
              <a:buAutoNum type="arabicPeriod"/>
            </a:pPr>
            <a:r>
              <a:rPr lang="fr-FR" sz="2000" b="1" dirty="0" smtClean="0"/>
              <a:t>Entête  du programme</a:t>
            </a:r>
            <a:endParaRPr lang="ar-DZ" sz="500" dirty="0"/>
          </a:p>
        </p:txBody>
      </p:sp>
      <p:sp>
        <p:nvSpPr>
          <p:cNvPr id="2" name="Rectangle 1"/>
          <p:cNvSpPr/>
          <p:nvPr/>
        </p:nvSpPr>
        <p:spPr>
          <a:xfrm>
            <a:off x="381000" y="1097072"/>
            <a:ext cx="8001000" cy="960328"/>
          </a:xfrm>
          <a:prstGeom prst="rect">
            <a:avLst/>
          </a:prstGeom>
        </p:spPr>
        <p:txBody>
          <a:bodyPr wrap="square">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La bibliothèque standard &lt;</a:t>
            </a:r>
            <a:r>
              <a:rPr lang="fr-FR" sz="2000" b="1" dirty="0" err="1">
                <a:latin typeface="Times New Roman" panose="02020603050405020304" pitchFamily="18" charset="0"/>
                <a:cs typeface="Times New Roman" panose="02020603050405020304" pitchFamily="18" charset="0"/>
              </a:rPr>
              <a:t>stdio.h</a:t>
            </a:r>
            <a:r>
              <a:rPr lang="fr-FR" sz="2000" dirty="0">
                <a:latin typeface="Times New Roman" panose="02020603050405020304" pitchFamily="18" charset="0"/>
                <a:cs typeface="Times New Roman" panose="02020603050405020304" pitchFamily="18" charset="0"/>
              </a:rPr>
              <a:t>&gt; contient un ensemble de fonctions qui assurent la communication de la machine avec le monde extérieur. </a:t>
            </a:r>
            <a:endParaRPr lang="ar-D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13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13</a:t>
            </a:r>
            <a:endParaRPr lang="fr-FR" sz="900" b="1" dirty="0">
              <a:solidFill>
                <a:srgbClr val="002060"/>
              </a:solidFill>
            </a:endParaRPr>
          </a:p>
        </p:txBody>
      </p:sp>
      <p:sp>
        <p:nvSpPr>
          <p:cNvPr id="6" name="Rectangle 1"/>
          <p:cNvSpPr txBox="1">
            <a:spLocks/>
          </p:cNvSpPr>
          <p:nvPr/>
        </p:nvSpPr>
        <p:spPr>
          <a:xfrm>
            <a:off x="228600" y="0"/>
            <a:ext cx="6629400" cy="676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7" name="Rectangle 6"/>
          <p:cNvSpPr/>
          <p:nvPr/>
        </p:nvSpPr>
        <p:spPr>
          <a:xfrm>
            <a:off x="304800" y="1151215"/>
            <a:ext cx="8382000" cy="3877985"/>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Chaque langage de programmation possède des mots clés (mots réservés) qui ont un sens bien déterminé. </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Parmi les mots clés du langage C : </a:t>
            </a:r>
            <a:r>
              <a:rPr lang="fr-FR" sz="2000" b="1" i="1" dirty="0" smtClean="0">
                <a:latin typeface="Times New Roman" panose="02020603050405020304" pitchFamily="18" charset="0"/>
                <a:cs typeface="Times New Roman" panose="02020603050405020304" pitchFamily="18" charset="0"/>
              </a:rPr>
              <a:t>main, if, </a:t>
            </a:r>
            <a:r>
              <a:rPr lang="fr-FR" sz="2000" b="1" i="1" dirty="0" err="1" smtClean="0">
                <a:latin typeface="Times New Roman" panose="02020603050405020304" pitchFamily="18" charset="0"/>
                <a:cs typeface="Times New Roman" panose="02020603050405020304" pitchFamily="18" charset="0"/>
              </a:rPr>
              <a:t>else</a:t>
            </a:r>
            <a:r>
              <a:rPr lang="fr-FR" sz="2000" b="1" i="1" dirty="0" smtClean="0">
                <a:latin typeface="Times New Roman" panose="02020603050405020304" pitchFamily="18" charset="0"/>
                <a:cs typeface="Times New Roman" panose="02020603050405020304" pitchFamily="18" charset="0"/>
              </a:rPr>
              <a:t>, for, do, </a:t>
            </a:r>
            <a:r>
              <a:rPr lang="fr-FR" sz="2000" b="1" i="1" dirty="0" err="1" smtClean="0">
                <a:latin typeface="Times New Roman" panose="02020603050405020304" pitchFamily="18" charset="0"/>
                <a:cs typeface="Times New Roman" panose="02020603050405020304" pitchFamily="18" charset="0"/>
              </a:rPr>
              <a:t>include</a:t>
            </a:r>
            <a:r>
              <a:rPr lang="fr-FR" sz="2000" b="1" i="1" dirty="0" smtClean="0">
                <a:latin typeface="Times New Roman" panose="02020603050405020304" pitchFamily="18" charset="0"/>
                <a:cs typeface="Times New Roman" panose="02020603050405020304" pitchFamily="18" charset="0"/>
              </a:rPr>
              <a:t>, </a:t>
            </a:r>
            <a:r>
              <a:rPr lang="fr-FR" sz="2000" b="1" i="1" dirty="0" err="1" smtClean="0">
                <a:latin typeface="Times New Roman" panose="02020603050405020304" pitchFamily="18" charset="0"/>
                <a:cs typeface="Times New Roman" panose="02020603050405020304" pitchFamily="18" charset="0"/>
              </a:rPr>
              <a:t>int</a:t>
            </a:r>
            <a:r>
              <a:rPr lang="fr-FR" sz="2000" b="1" i="1" dirty="0">
                <a:latin typeface="Times New Roman" panose="02020603050405020304" pitchFamily="18" charset="0"/>
                <a:cs typeface="Times New Roman" panose="02020603050405020304" pitchFamily="18" charset="0"/>
              </a:rPr>
              <a:t>, </a:t>
            </a:r>
            <a:r>
              <a:rPr lang="fr-FR" sz="2000" b="1" i="1" dirty="0" smtClean="0">
                <a:latin typeface="Times New Roman" panose="02020603050405020304" pitchFamily="18" charset="0"/>
                <a:cs typeface="Times New Roman" panose="02020603050405020304" pitchFamily="18" charset="0"/>
              </a:rPr>
              <a:t>return</a:t>
            </a:r>
            <a:r>
              <a:rPr lang="fr-FR" sz="2000" b="1" i="1" dirty="0">
                <a:latin typeface="Times New Roman" panose="02020603050405020304" pitchFamily="18" charset="0"/>
                <a:cs typeface="Times New Roman" panose="02020603050405020304" pitchFamily="18" charset="0"/>
              </a:rPr>
              <a:t>, char, </a:t>
            </a:r>
            <a:r>
              <a:rPr lang="fr-FR" sz="2000" b="1" i="1" dirty="0" err="1" smtClean="0">
                <a:latin typeface="Times New Roman" panose="02020603050405020304" pitchFamily="18" charset="0"/>
                <a:cs typeface="Times New Roman" panose="02020603050405020304" pitchFamily="18" charset="0"/>
              </a:rPr>
              <a:t>void</a:t>
            </a:r>
            <a:r>
              <a:rPr lang="fr-FR" sz="2000" b="1" i="1" dirty="0">
                <a:latin typeface="Times New Roman" panose="02020603050405020304" pitchFamily="18" charset="0"/>
                <a:cs typeface="Times New Roman" panose="02020603050405020304" pitchFamily="18" charset="0"/>
              </a:rPr>
              <a:t>, </a:t>
            </a:r>
            <a:r>
              <a:rPr lang="fr-FR" sz="2000" b="1" i="1" dirty="0" smtClean="0">
                <a:latin typeface="Times New Roman" panose="02020603050405020304" pitchFamily="18" charset="0"/>
                <a:cs typeface="Times New Roman" panose="02020603050405020304" pitchFamily="18" charset="0"/>
              </a:rPr>
              <a:t>long, </a:t>
            </a:r>
            <a:r>
              <a:rPr lang="fr-FR" sz="2000" b="1" i="1" dirty="0" err="1" smtClean="0">
                <a:latin typeface="Times New Roman" panose="02020603050405020304" pitchFamily="18" charset="0"/>
                <a:cs typeface="Times New Roman" panose="02020603050405020304" pitchFamily="18" charset="0"/>
              </a:rPr>
              <a:t>while</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etc</a:t>
            </a:r>
            <a:endParaRPr lang="fr-F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Il est impérative de comprendre le sens exacte ou l’utilisation de chaque mot clé. </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On a pas le droit d’utiliser un mot clé comme identificateur.</a:t>
            </a:r>
          </a:p>
        </p:txBody>
      </p:sp>
      <p:sp>
        <p:nvSpPr>
          <p:cNvPr id="8" name="Rectangle 7"/>
          <p:cNvSpPr/>
          <p:nvPr/>
        </p:nvSpPr>
        <p:spPr>
          <a:xfrm>
            <a:off x="379800" y="685800"/>
            <a:ext cx="42303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2</a:t>
            </a:r>
            <a:r>
              <a:rPr lang="fr-FR" sz="2000" b="1" dirty="0"/>
              <a:t>. les </a:t>
            </a:r>
            <a:r>
              <a:rPr lang="fr-FR" sz="2000" b="1" dirty="0" smtClean="0"/>
              <a:t>mots-clefs et les identificateurs</a:t>
            </a:r>
            <a:endParaRPr lang="fr-FR" sz="2000" b="1" dirty="0"/>
          </a:p>
        </p:txBody>
      </p:sp>
    </p:spTree>
    <p:extLst>
      <p:ext uri="{BB962C8B-B14F-4D97-AF65-F5344CB8AC3E}">
        <p14:creationId xmlns:p14="http://schemas.microsoft.com/office/powerpoint/2010/main" val="1689212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14</a:t>
            </a:r>
            <a:endParaRPr lang="fr-FR" sz="900" b="1" dirty="0">
              <a:solidFill>
                <a:srgbClr val="002060"/>
              </a:solidFill>
            </a:endParaRPr>
          </a:p>
        </p:txBody>
      </p:sp>
      <p:sp>
        <p:nvSpPr>
          <p:cNvPr id="6" name="Rectangle 1"/>
          <p:cNvSpPr txBox="1">
            <a:spLocks/>
          </p:cNvSpPr>
          <p:nvPr/>
        </p:nvSpPr>
        <p:spPr>
          <a:xfrm>
            <a:off x="228600" y="0"/>
            <a:ext cx="6629400" cy="676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7" name="Rectangle 6"/>
          <p:cNvSpPr/>
          <p:nvPr/>
        </p:nvSpPr>
        <p:spPr>
          <a:xfrm>
            <a:off x="304800" y="1183481"/>
            <a:ext cx="8610600" cy="3693319"/>
          </a:xfrm>
          <a:prstGeom prst="rect">
            <a:avLst/>
          </a:prstGeom>
        </p:spPr>
        <p:txBody>
          <a:bodyPr wrap="square">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identificateur</a:t>
            </a:r>
            <a:r>
              <a:rPr lang="fr-FR" sz="2000" dirty="0">
                <a:latin typeface="Times New Roman" panose="02020603050405020304" pitchFamily="18" charset="0"/>
                <a:cs typeface="Times New Roman" panose="02020603050405020304" pitchFamily="18" charset="0"/>
              </a:rPr>
              <a:t> est une suite de caractères parmi :</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lettres (minuscules ou </a:t>
            </a:r>
            <a:r>
              <a:rPr lang="fr-FR" sz="2000" dirty="0" smtClean="0">
                <a:latin typeface="Times New Roman" panose="02020603050405020304" pitchFamily="18" charset="0"/>
                <a:cs typeface="Times New Roman" panose="02020603050405020304" pitchFamily="18" charset="0"/>
              </a:rPr>
              <a:t>majuscules),</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les chiffres,</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``blanc souligné'' (_). </a:t>
            </a:r>
            <a:endParaRPr lang="fr-FR" sz="2000" dirty="0" smtClean="0">
              <a:latin typeface="Times New Roman" panose="02020603050405020304" pitchFamily="18" charset="0"/>
              <a:cs typeface="Times New Roman" panose="02020603050405020304" pitchFamily="18" charset="0"/>
            </a:endParaRPr>
          </a:p>
          <a:p>
            <a:pPr marL="800100" lvl="1" indent="-342900" algn="just">
              <a:lnSpc>
                <a:spcPct val="150000"/>
              </a:lnSpc>
              <a:buFont typeface="Wingdings" pitchFamily="2" charset="2"/>
              <a:buChar char="ü"/>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C distingue les minuscules et les </a:t>
            </a:r>
            <a:r>
              <a:rPr lang="fr-FR" sz="2000" dirty="0" smtClean="0">
                <a:latin typeface="Times New Roman" panose="02020603050405020304" pitchFamily="18" charset="0"/>
                <a:cs typeface="Times New Roman" panose="02020603050405020304" pitchFamily="18" charset="0"/>
              </a:rPr>
              <a:t>majuscules.</a:t>
            </a:r>
          </a:p>
          <a:p>
            <a:pPr marL="342900" indent="-342900" algn="just">
              <a:lnSpc>
                <a:spcPct val="150000"/>
              </a:lnSpc>
              <a:buFont typeface="Wingdings" pitchFamily="2" charset="2"/>
              <a:buChar char="§"/>
            </a:pP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Les noms des fonctions et des variables en C sont composés d'une suite de lettres et de </a:t>
            </a:r>
            <a:r>
              <a:rPr lang="fr-FR" sz="2000" dirty="0" smtClean="0">
                <a:latin typeface="Times New Roman" panose="02020603050405020304" pitchFamily="18" charset="0"/>
                <a:cs typeface="Times New Roman" panose="02020603050405020304" pitchFamily="18" charset="0"/>
              </a:rPr>
              <a:t>chiffres tels que le premier </a:t>
            </a:r>
            <a:r>
              <a:rPr lang="fr-FR" sz="2000" dirty="0">
                <a:latin typeface="Times New Roman" panose="02020603050405020304" pitchFamily="18" charset="0"/>
                <a:cs typeface="Times New Roman" panose="02020603050405020304" pitchFamily="18" charset="0"/>
              </a:rPr>
              <a:t>caractère doit être une </a:t>
            </a:r>
            <a:r>
              <a:rPr lang="fr-FR" sz="2000" dirty="0" smtClean="0">
                <a:latin typeface="Times New Roman" panose="02020603050405020304" pitchFamily="18" charset="0"/>
                <a:cs typeface="Times New Roman" panose="02020603050405020304" pitchFamily="18" charset="0"/>
              </a:rPr>
              <a:t>lettre</a:t>
            </a:r>
          </a:p>
        </p:txBody>
      </p:sp>
      <p:sp>
        <p:nvSpPr>
          <p:cNvPr id="9" name="Rectangle 8"/>
          <p:cNvSpPr/>
          <p:nvPr/>
        </p:nvSpPr>
        <p:spPr>
          <a:xfrm>
            <a:off x="379800" y="685800"/>
            <a:ext cx="42303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2</a:t>
            </a:r>
            <a:r>
              <a:rPr lang="fr-FR" sz="2000" b="1" dirty="0"/>
              <a:t>. les </a:t>
            </a:r>
            <a:r>
              <a:rPr lang="fr-FR" sz="2000" b="1" dirty="0" smtClean="0"/>
              <a:t>mots-clefs et les identificateurs</a:t>
            </a:r>
            <a:endParaRPr lang="fr-FR" sz="2000" b="1" dirty="0"/>
          </a:p>
        </p:txBody>
      </p:sp>
    </p:spTree>
    <p:extLst>
      <p:ext uri="{BB962C8B-B14F-4D97-AF65-F5344CB8AC3E}">
        <p14:creationId xmlns:p14="http://schemas.microsoft.com/office/powerpoint/2010/main" val="4278532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3137"/>
          <a:stretch/>
        </p:blipFill>
        <p:spPr bwMode="auto">
          <a:xfrm>
            <a:off x="3581400" y="4419600"/>
            <a:ext cx="5562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15</a:t>
            </a:r>
            <a:endParaRPr lang="fr-FR" sz="900" b="1" dirty="0">
              <a:solidFill>
                <a:srgbClr val="002060"/>
              </a:solidFill>
            </a:endParaRPr>
          </a:p>
        </p:txBody>
      </p:sp>
      <p:sp>
        <p:nvSpPr>
          <p:cNvPr id="6" name="Rectangle 1"/>
          <p:cNvSpPr txBox="1">
            <a:spLocks/>
          </p:cNvSpPr>
          <p:nvPr/>
        </p:nvSpPr>
        <p:spPr>
          <a:xfrm>
            <a:off x="228600" y="0"/>
            <a:ext cx="6629400" cy="6765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 structure d’un programme</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7" name="Rectangle 6"/>
          <p:cNvSpPr/>
          <p:nvPr/>
        </p:nvSpPr>
        <p:spPr>
          <a:xfrm>
            <a:off x="228600" y="1091148"/>
            <a:ext cx="8610600" cy="3785652"/>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Pour accentuer la lisibilité d’un programme et faciliter sa compréhension par les humains, on peut introduire des commentaires, qui ne sont pas des instructions destinées à la machine mais des indications données au lecteur du programme.</a:t>
            </a: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Un </a:t>
            </a:r>
            <a:r>
              <a:rPr lang="fr-FR" sz="2000" dirty="0">
                <a:latin typeface="Times New Roman" panose="02020603050405020304" pitchFamily="18" charset="0"/>
                <a:cs typeface="Times New Roman" panose="02020603050405020304" pitchFamily="18" charset="0"/>
              </a:rPr>
              <a:t>commentaire commence toujours par les deux symboles </a:t>
            </a:r>
            <a:r>
              <a:rPr lang="fr-F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et se termine par les </a:t>
            </a:r>
            <a:r>
              <a:rPr lang="fr-FR" sz="2000" dirty="0" smtClean="0">
                <a:latin typeface="Times New Roman" panose="02020603050405020304" pitchFamily="18" charset="0"/>
                <a:cs typeface="Times New Roman" panose="02020603050405020304" pitchFamily="18" charset="0"/>
              </a:rPr>
              <a:t>deux symboles </a:t>
            </a:r>
            <a:r>
              <a:rPr lang="fr-F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000" dirty="0" smtClean="0">
                <a:latin typeface="Times New Roman" panose="02020603050405020304" pitchFamily="18" charset="0"/>
                <a:cs typeface="Times New Roman" panose="02020603050405020304" pitchFamily="18" charset="0"/>
              </a:rPr>
              <a:t>.  </a:t>
            </a:r>
            <a:r>
              <a:rPr lang="fr-FR" sz="2000" b="1" dirty="0" smtClean="0">
                <a:solidFill>
                  <a:schemeClr val="tx2"/>
                </a:solidFill>
                <a:latin typeface="Times New Roman" panose="02020603050405020304" pitchFamily="18" charset="0"/>
                <a:cs typeface="Times New Roman" panose="02020603050405020304" pitchFamily="18" charset="0"/>
              </a:rPr>
              <a:t>Exemple</a:t>
            </a:r>
            <a:r>
              <a:rPr lang="fr-FR" sz="2000" b="1" dirty="0">
                <a:solidFill>
                  <a:schemeClr val="tx2"/>
                </a:solidFill>
                <a:latin typeface="Times New Roman" panose="02020603050405020304" pitchFamily="18" charset="0"/>
                <a:cs typeface="Times New Roman" panose="02020603050405020304" pitchFamily="18" charset="0"/>
              </a:rPr>
              <a:t>: </a:t>
            </a:r>
            <a:r>
              <a:rPr lang="fr-FR" sz="20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 ceci est un commentaire correct </a:t>
            </a:r>
            <a:r>
              <a:rPr lang="fr-FR" sz="2000" b="1" dirty="0" smtClean="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r-FR" sz="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Il </a:t>
            </a:r>
            <a:r>
              <a:rPr lang="fr-FR" sz="2000" dirty="0">
                <a:latin typeface="Times New Roman" panose="02020603050405020304" pitchFamily="18" charset="0"/>
                <a:cs typeface="Times New Roman" panose="02020603050405020304" pitchFamily="18" charset="0"/>
              </a:rPr>
              <a:t>est interdit d'utiliser des commentaires </a:t>
            </a:r>
            <a:r>
              <a:rPr lang="fr-FR" sz="2000" dirty="0" smtClean="0">
                <a:latin typeface="Times New Roman" panose="02020603050405020304" pitchFamily="18" charset="0"/>
                <a:cs typeface="Times New Roman" panose="02020603050405020304" pitchFamily="18" charset="0"/>
              </a:rPr>
              <a:t>imbriqués. </a:t>
            </a:r>
            <a:r>
              <a:rPr lang="fr-FR" sz="2000" b="1" dirty="0" smtClean="0">
                <a:solidFill>
                  <a:schemeClr val="tx2"/>
                </a:solidFill>
                <a:latin typeface="Times New Roman" panose="02020603050405020304" pitchFamily="18" charset="0"/>
                <a:cs typeface="Times New Roman" panose="02020603050405020304" pitchFamily="18" charset="0"/>
              </a:rPr>
              <a:t>Exemple</a:t>
            </a:r>
            <a:r>
              <a:rPr lang="fr-FR" sz="2000" b="1" dirty="0">
                <a:solidFill>
                  <a:schemeClr val="tx2"/>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ceci est /* évidemment */ incorrect </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379800" y="685800"/>
            <a:ext cx="27444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Les commentaires</a:t>
            </a:r>
          </a:p>
        </p:txBody>
      </p:sp>
    </p:spTree>
    <p:extLst>
      <p:ext uri="{BB962C8B-B14F-4D97-AF65-F5344CB8AC3E}">
        <p14:creationId xmlns:p14="http://schemas.microsoft.com/office/powerpoint/2010/main" val="265898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16</a:t>
            </a:r>
            <a:endParaRPr lang="fr-FR" sz="900" b="1" dirty="0">
              <a:solidFill>
                <a:srgbClr val="002060"/>
              </a:solidFill>
            </a:endParaRPr>
          </a:p>
        </p:txBody>
      </p:sp>
      <p:sp>
        <p:nvSpPr>
          <p:cNvPr id="6" name="Rectangle 5"/>
          <p:cNvSpPr/>
          <p:nvPr/>
        </p:nvSpPr>
        <p:spPr>
          <a:xfrm>
            <a:off x="379800" y="773668"/>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grpSp>
        <p:nvGrpSpPr>
          <p:cNvPr id="3" name="Group 2"/>
          <p:cNvGrpSpPr/>
          <p:nvPr/>
        </p:nvGrpSpPr>
        <p:grpSpPr>
          <a:xfrm>
            <a:off x="1485300" y="1219200"/>
            <a:ext cx="6591901" cy="4709040"/>
            <a:chOff x="1485300" y="958335"/>
            <a:chExt cx="6591901" cy="470904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58335"/>
              <a:ext cx="3733800" cy="201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300" y="3048000"/>
              <a:ext cx="6591901"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38400" y="1965068"/>
              <a:ext cx="4419600" cy="1159132"/>
            </a:xfrm>
            <a:prstGeom prst="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DZ"/>
            </a:p>
          </p:txBody>
        </p:sp>
      </p:grpSp>
    </p:spTree>
    <p:extLst>
      <p:ext uri="{BB962C8B-B14F-4D97-AF65-F5344CB8AC3E}">
        <p14:creationId xmlns:p14="http://schemas.microsoft.com/office/powerpoint/2010/main" val="165467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17</a:t>
            </a:r>
            <a:endParaRPr lang="fr-FR" sz="900" b="1" dirty="0">
              <a:solidFill>
                <a:srgbClr val="002060"/>
              </a:solidFill>
            </a:endParaRPr>
          </a:p>
        </p:txBody>
      </p:sp>
      <p:grpSp>
        <p:nvGrpSpPr>
          <p:cNvPr id="7" name="Group 6"/>
          <p:cNvGrpSpPr/>
          <p:nvPr/>
        </p:nvGrpSpPr>
        <p:grpSpPr>
          <a:xfrm>
            <a:off x="685801" y="1752600"/>
            <a:ext cx="3428999" cy="2286000"/>
            <a:chOff x="990600" y="1695450"/>
            <a:chExt cx="5934075" cy="340995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33550"/>
              <a:ext cx="28289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95450"/>
              <a:ext cx="31146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379800" y="773668"/>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04" y="1447800"/>
            <a:ext cx="3136396" cy="33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390" y="1394972"/>
            <a:ext cx="2819400" cy="34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800600" y="1752600"/>
            <a:ext cx="2942190" cy="1600200"/>
            <a:chOff x="1447800" y="1939373"/>
            <a:chExt cx="3428999" cy="1600200"/>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945999"/>
              <a:ext cx="160972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4674" y="1939373"/>
              <a:ext cx="1762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0743" y="3580739"/>
            <a:ext cx="2926339"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865536" y="3923640"/>
            <a:ext cx="3011546" cy="1181760"/>
            <a:chOff x="1476374" y="4238625"/>
            <a:chExt cx="3388208" cy="1238250"/>
          </a:xfrm>
        </p:grpSpPr>
        <p:pic>
          <p:nvPicPr>
            <p:cNvPr id="1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4" y="4267200"/>
              <a:ext cx="16383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4357" y="4238625"/>
              <a:ext cx="18002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1" y="4419601"/>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27" y="5145300"/>
            <a:ext cx="6800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137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514600" y="314024"/>
            <a:ext cx="3962400" cy="676576"/>
          </a:xfrm>
        </p:spPr>
        <p:txBody>
          <a:bodyPr>
            <a:noAutofit/>
          </a:bodyPr>
          <a:lstStyle>
            <a:extLst/>
          </a:lstStyle>
          <a:p>
            <a:pPr algn="l"/>
            <a:r>
              <a:rPr lang="fr-FR" sz="2800" b="1" dirty="0">
                <a:solidFill>
                  <a:srgbClr val="C00000"/>
                </a:solidFill>
                <a:effectLst>
                  <a:outerShdw blurRad="38100" dist="38100" dir="2700000" algn="tl">
                    <a:srgbClr val="000000">
                      <a:alpha val="43137"/>
                    </a:srgbClr>
                  </a:outerShdw>
                </a:effectLst>
                <a:latin typeface="Segoe Print" pitchFamily="2" charset="0"/>
                <a:ea typeface="+mn-ea"/>
                <a:cs typeface="+mn-cs"/>
              </a:rPr>
              <a:t>Plan du cour 01</a:t>
            </a:r>
          </a:p>
        </p:txBody>
      </p:sp>
      <p:sp>
        <p:nvSpPr>
          <p:cNvPr id="5" name="Rectangle 4"/>
          <p:cNvSpPr/>
          <p:nvPr/>
        </p:nvSpPr>
        <p:spPr>
          <a:xfrm>
            <a:off x="1937288" y="1219200"/>
            <a:ext cx="7892512" cy="3913059"/>
          </a:xfrm>
          <a:prstGeom prst="rect">
            <a:avLst/>
          </a:prstGeom>
        </p:spPr>
        <p:txBody>
          <a:bodyPr wrap="square">
            <a:spAutoFit/>
          </a:bodyPr>
          <a:lstStyle/>
          <a:p>
            <a:pPr marL="457200" lvl="0" indent="-457200" fontAlgn="base">
              <a:lnSpc>
                <a:spcPct val="150000"/>
              </a:lnSpc>
              <a:buFont typeface="Wingdings" pitchFamily="2" charset="2"/>
              <a:buChar char="§"/>
            </a:pPr>
            <a:r>
              <a:rPr lang="fr-FR" sz="2400" b="1" dirty="0" smtClean="0">
                <a:latin typeface="+mj-lt"/>
                <a:cs typeface="Times New Roman" panose="02020603050405020304" pitchFamily="18" charset="0"/>
              </a:rPr>
              <a:t>C’est quoi un programme ? </a:t>
            </a:r>
            <a:endParaRPr lang="en-US" sz="2400" b="1" dirty="0">
              <a:latin typeface="+mj-lt"/>
              <a:cs typeface="Times New Roman" panose="02020603050405020304" pitchFamily="18" charset="0"/>
            </a:endParaRPr>
          </a:p>
          <a:p>
            <a:pPr marL="457200" lvl="0" indent="-457200" fontAlgn="base">
              <a:lnSpc>
                <a:spcPct val="150000"/>
              </a:lnSpc>
              <a:buFont typeface="Wingdings" pitchFamily="2" charset="2"/>
              <a:buChar char="§"/>
            </a:pPr>
            <a:r>
              <a:rPr lang="fr-FR" sz="2400" b="1" dirty="0" smtClean="0">
                <a:latin typeface="+mj-lt"/>
                <a:cs typeface="Times New Roman" panose="02020603050405020304" pitchFamily="18" charset="0"/>
              </a:rPr>
              <a:t>Langage </a:t>
            </a:r>
            <a:r>
              <a:rPr lang="fr-FR" sz="2400" b="1" dirty="0">
                <a:latin typeface="+mj-lt"/>
                <a:cs typeface="Times New Roman" panose="02020603050405020304" pitchFamily="18" charset="0"/>
              </a:rPr>
              <a:t>de programmation </a:t>
            </a:r>
            <a:endParaRPr lang="fr-FR" sz="2400" b="1" dirty="0" smtClean="0">
              <a:latin typeface="+mj-lt"/>
              <a:cs typeface="Times New Roman" panose="02020603050405020304" pitchFamily="18" charset="0"/>
            </a:endParaRPr>
          </a:p>
          <a:p>
            <a:pPr marL="457200" lvl="0" indent="-457200" fontAlgn="base">
              <a:lnSpc>
                <a:spcPct val="150000"/>
              </a:lnSpc>
              <a:buFont typeface="Wingdings" pitchFamily="2" charset="2"/>
              <a:buChar char="§"/>
            </a:pPr>
            <a:r>
              <a:rPr lang="fr-FR" sz="2400" b="1" dirty="0">
                <a:latin typeface="+mj-lt"/>
                <a:cs typeface="Times New Roman" panose="02020603050405020304" pitchFamily="18" charset="0"/>
              </a:rPr>
              <a:t>Étapes de développement d’un programme en </a:t>
            </a:r>
            <a:r>
              <a:rPr lang="fr-FR" sz="2400" b="1" dirty="0" smtClean="0">
                <a:latin typeface="+mj-lt"/>
                <a:cs typeface="Times New Roman" panose="02020603050405020304" pitchFamily="18" charset="0"/>
              </a:rPr>
              <a:t>C</a:t>
            </a:r>
          </a:p>
          <a:p>
            <a:pPr marL="457200" lvl="0" indent="-457200" fontAlgn="base">
              <a:lnSpc>
                <a:spcPct val="150000"/>
              </a:lnSpc>
              <a:buFont typeface="Wingdings" pitchFamily="2" charset="2"/>
              <a:buChar char="§"/>
            </a:pPr>
            <a:r>
              <a:rPr lang="fr-FR" sz="2400" b="1" dirty="0">
                <a:latin typeface="+mj-lt"/>
                <a:cs typeface="Times New Roman" panose="02020603050405020304" pitchFamily="18" charset="0"/>
              </a:rPr>
              <a:t>La structure d’un programme</a:t>
            </a:r>
            <a:endParaRPr lang="fr-FR" sz="2400" b="1" dirty="0" smtClean="0">
              <a:latin typeface="+mj-lt"/>
              <a:cs typeface="Times New Roman" panose="02020603050405020304" pitchFamily="18" charset="0"/>
            </a:endParaRPr>
          </a:p>
          <a:p>
            <a:pPr marL="457200" lvl="0" indent="-457200" fontAlgn="base">
              <a:lnSpc>
                <a:spcPct val="150000"/>
              </a:lnSpc>
              <a:buFont typeface="Wingdings" pitchFamily="2" charset="2"/>
              <a:buChar char="§"/>
            </a:pPr>
            <a:r>
              <a:rPr lang="fr-FR" sz="2400" b="1" dirty="0" smtClean="0">
                <a:latin typeface="+mj-lt"/>
                <a:cs typeface="Times New Roman" panose="02020603050405020304" pitchFamily="18" charset="0"/>
              </a:rPr>
              <a:t>Types </a:t>
            </a:r>
            <a:r>
              <a:rPr lang="fr-FR" sz="2400" b="1" dirty="0">
                <a:latin typeface="+mj-lt"/>
                <a:cs typeface="Times New Roman" panose="02020603050405020304" pitchFamily="18" charset="0"/>
              </a:rPr>
              <a:t>de base, opérateurs, expressions </a:t>
            </a:r>
            <a:endParaRPr lang="en-US" sz="2400" b="1" dirty="0">
              <a:latin typeface="+mj-lt"/>
              <a:cs typeface="Times New Roman" panose="02020603050405020304" pitchFamily="18" charset="0"/>
            </a:endParaRPr>
          </a:p>
          <a:p>
            <a:pPr marL="457200" lvl="0" indent="-457200" fontAlgn="base">
              <a:lnSpc>
                <a:spcPct val="150000"/>
              </a:lnSpc>
              <a:buFont typeface="Wingdings" pitchFamily="2" charset="2"/>
              <a:buChar char="§"/>
            </a:pPr>
            <a:r>
              <a:rPr lang="fr-FR" sz="2400" b="1" dirty="0">
                <a:latin typeface="+mj-lt"/>
                <a:cs typeface="Times New Roman" panose="02020603050405020304" pitchFamily="18" charset="0"/>
              </a:rPr>
              <a:t>Lecture et écriture de données </a:t>
            </a:r>
            <a:endParaRPr lang="en-US" sz="2400" b="1" dirty="0">
              <a:latin typeface="+mj-lt"/>
              <a:cs typeface="Times New Roman" panose="02020603050405020304" pitchFamily="18" charset="0"/>
            </a:endParaRPr>
          </a:p>
          <a:p>
            <a:pPr marL="457200" lvl="0" indent="-457200" fontAlgn="base">
              <a:lnSpc>
                <a:spcPct val="150000"/>
              </a:lnSpc>
              <a:buFont typeface="Wingdings" pitchFamily="2" charset="2"/>
              <a:buChar char="§"/>
            </a:pPr>
            <a:r>
              <a:rPr lang="fr-FR" sz="2400" b="1" dirty="0">
                <a:latin typeface="+mj-lt"/>
                <a:cs typeface="Times New Roman" panose="02020603050405020304" pitchFamily="18" charset="0"/>
              </a:rPr>
              <a:t>La structure alternative </a:t>
            </a:r>
            <a:endParaRPr lang="en-US" sz="2400" b="1" dirty="0">
              <a:latin typeface="+mj-lt"/>
              <a:cs typeface="Times New Roman" panose="02020603050405020304" pitchFamily="18" charset="0"/>
            </a:endParaRPr>
          </a:p>
        </p:txBody>
      </p:sp>
      <p:sp>
        <p:nvSpPr>
          <p:cNvPr id="6" name="نجمة ذات 16 نقطة 48"/>
          <p:cNvSpPr/>
          <p:nvPr/>
        </p:nvSpPr>
        <p:spPr>
          <a:xfrm>
            <a:off x="66348" y="5916400"/>
            <a:ext cx="648000" cy="7892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sz="700" b="1" dirty="0">
              <a:solidFill>
                <a:srgbClr val="002060"/>
              </a:solidFill>
            </a:endParaRPr>
          </a:p>
        </p:txBody>
      </p:sp>
      <p:sp>
        <p:nvSpPr>
          <p:cNvPr id="7" name="نجمة ذات 16 نقطة 46"/>
          <p:cNvSpPr/>
          <p:nvPr/>
        </p:nvSpPr>
        <p:spPr>
          <a:xfrm>
            <a:off x="-5090" y="5990302"/>
            <a:ext cx="785786" cy="609031"/>
          </a:xfrm>
          <a:prstGeom prst="star16">
            <a:avLst>
              <a:gd name="adj" fmla="val 50000"/>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b="1" dirty="0" smtClean="0">
                <a:solidFill>
                  <a:srgbClr val="002060"/>
                </a:solidFill>
              </a:rPr>
              <a:t>Début </a:t>
            </a:r>
            <a:endParaRPr lang="fr-FR" sz="900" b="1" dirty="0">
              <a:solidFill>
                <a:srgbClr val="002060"/>
              </a:solidFill>
            </a:endParaRPr>
          </a:p>
        </p:txBody>
      </p:sp>
      <p:pic>
        <p:nvPicPr>
          <p:cNvPr id="8" name="Picture 1"/>
          <p:cNvPicPr>
            <a:picLocks noChangeAspect="1" noChangeArrowheads="1"/>
          </p:cNvPicPr>
          <p:nvPr/>
        </p:nvPicPr>
        <p:blipFill>
          <a:blip r:embed="rId2"/>
          <a:srcRect/>
          <a:stretch>
            <a:fillRect/>
          </a:stretch>
        </p:blipFill>
        <p:spPr bwMode="auto">
          <a:xfrm>
            <a:off x="-1" y="1027370"/>
            <a:ext cx="1937289" cy="4344551"/>
          </a:xfrm>
          <a:prstGeom prst="rect">
            <a:avLst/>
          </a:prstGeom>
          <a:noFill/>
          <a:ln w="9525">
            <a:noFill/>
            <a:miter lim="800000"/>
            <a:headEnd/>
            <a:tailEnd/>
          </a:ln>
          <a:effectLst/>
        </p:spPr>
      </p:pic>
    </p:spTree>
    <p:extLst>
      <p:ext uri="{BB962C8B-B14F-4D97-AF65-F5344CB8AC3E}">
        <p14:creationId xmlns:p14="http://schemas.microsoft.com/office/powerpoint/2010/main" val="377357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18</a:t>
            </a:r>
            <a:endParaRPr lang="fr-FR" sz="900" b="1" dirty="0">
              <a:solidFill>
                <a:srgbClr val="002060"/>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772276"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773668"/>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Tree>
    <p:extLst>
      <p:ext uri="{BB962C8B-B14F-4D97-AF65-F5344CB8AC3E}">
        <p14:creationId xmlns:p14="http://schemas.microsoft.com/office/powerpoint/2010/main" val="193422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19</a:t>
            </a:r>
            <a:endParaRPr lang="fr-FR" sz="900" b="1" dirty="0">
              <a:solidFill>
                <a:srgbClr val="002060"/>
              </a:solidFill>
            </a:endParaRPr>
          </a:p>
        </p:txBody>
      </p:sp>
      <p:sp>
        <p:nvSpPr>
          <p:cNvPr id="7"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773668"/>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433513"/>
            <a:ext cx="6786562" cy="466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53400" y="1433513"/>
            <a:ext cx="228600" cy="8524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114345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6" name="Rectangle 5"/>
          <p:cNvSpPr/>
          <p:nvPr/>
        </p:nvSpPr>
        <p:spPr>
          <a:xfrm>
            <a:off x="152400" y="1626008"/>
            <a:ext cx="8610600" cy="1421992"/>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la déclaration permet d’informer l’ordinateur par l’existence d’une donnée. C’est-à-dire que demander à l’ordinateur la permission de réserver un espace de la mémoire ou l’on peut stoker et récupérer l’information.</a:t>
            </a:r>
            <a:endParaRPr lang="fr-FR" sz="2000" dirty="0">
              <a:latin typeface="Times New Roman" panose="02020603050405020304" pitchFamily="18" charset="0"/>
              <a:cs typeface="Times New Roman" panose="02020603050405020304" pitchFamily="18" charset="0"/>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20</a:t>
            </a:r>
            <a:endParaRPr lang="fr-FR" sz="900" b="1" dirty="0">
              <a:solidFill>
                <a:srgbClr val="002060"/>
              </a:solidFill>
            </a:endParaRPr>
          </a:p>
        </p:txBody>
      </p:sp>
      <p:grpSp>
        <p:nvGrpSpPr>
          <p:cNvPr id="2" name="Group 1"/>
          <p:cNvGrpSpPr/>
          <p:nvPr/>
        </p:nvGrpSpPr>
        <p:grpSpPr>
          <a:xfrm>
            <a:off x="533400" y="3200400"/>
            <a:ext cx="8248650" cy="1209675"/>
            <a:chOff x="533400" y="3286125"/>
            <a:chExt cx="8248650" cy="1209675"/>
          </a:xfrm>
        </p:grpSpPr>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19464"/>
              <a:ext cx="4114800" cy="41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810000"/>
              <a:ext cx="428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86125"/>
              <a:ext cx="35242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552450" y="4876800"/>
            <a:ext cx="8058150" cy="1676400"/>
            <a:chOff x="552450" y="5029200"/>
            <a:chExt cx="8058150" cy="1676400"/>
          </a:xfrm>
        </p:grpSpPr>
        <p:pic>
          <p:nvPicPr>
            <p:cNvPr id="153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5029200"/>
              <a:ext cx="42481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243" y="5486400"/>
              <a:ext cx="254555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0" y="5029200"/>
              <a:ext cx="31813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379800" y="1270137"/>
            <a:ext cx="2512226" cy="369332"/>
          </a:xfrm>
          <a:prstGeom prst="rect">
            <a:avLst/>
          </a:prstGeom>
          <a:solidFill>
            <a:schemeClr val="accent6">
              <a:lumMod val="60000"/>
              <a:lumOff val="40000"/>
            </a:schemeClr>
          </a:solidFill>
        </p:spPr>
        <p:txBody>
          <a:bodyPr wrap="none">
            <a:spAutoFit/>
          </a:bodyPr>
          <a:lstStyle/>
          <a:p>
            <a:r>
              <a:rPr lang="fr-FR" b="1" dirty="0">
                <a:latin typeface="Times New Roman" panose="02020603050405020304" pitchFamily="18" charset="0"/>
                <a:cs typeface="Times New Roman" panose="02020603050405020304" pitchFamily="18" charset="0"/>
              </a:rPr>
              <a:t>Déclaration </a:t>
            </a:r>
            <a:r>
              <a:rPr lang="fr-FR" b="1" dirty="0" smtClean="0">
                <a:latin typeface="Times New Roman" panose="02020603050405020304" pitchFamily="18" charset="0"/>
                <a:cs typeface="Times New Roman" panose="02020603050405020304" pitchFamily="18" charset="0"/>
              </a:rPr>
              <a:t>de </a:t>
            </a:r>
            <a:r>
              <a:rPr lang="fr-FR" b="1" dirty="0">
                <a:latin typeface="Times New Roman" panose="02020603050405020304" pitchFamily="18" charset="0"/>
                <a:cs typeface="Times New Roman" panose="02020603050405020304" pitchFamily="18" charset="0"/>
              </a:rPr>
              <a:t>donnée</a:t>
            </a:r>
            <a:r>
              <a:rPr lang="fr-FR" dirty="0">
                <a:latin typeface="Times New Roman" panose="02020603050405020304" pitchFamily="18" charset="0"/>
                <a:cs typeface="Times New Roman" panose="02020603050405020304" pitchFamily="18" charset="0"/>
              </a:rPr>
              <a:t>: </a:t>
            </a:r>
            <a:endParaRPr lang="ar-DZ" dirty="0"/>
          </a:p>
        </p:txBody>
      </p:sp>
    </p:spTree>
    <p:extLst>
      <p:ext uri="{BB962C8B-B14F-4D97-AF65-F5344CB8AC3E}">
        <p14:creationId xmlns:p14="http://schemas.microsoft.com/office/powerpoint/2010/main" val="290919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6" name="Rectangle 5"/>
          <p:cNvSpPr/>
          <p:nvPr/>
        </p:nvSpPr>
        <p:spPr>
          <a:xfrm>
            <a:off x="304800" y="1752600"/>
            <a:ext cx="8610600" cy="1938992"/>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L’affectation est une opération qui consiste à attribuer à une variable :</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Soit une valeur particulière,</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Soit une valeur contenue dans une autre variable</a:t>
            </a:r>
          </a:p>
          <a:p>
            <a:pPr marL="800100" lvl="1"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Soit une valeur calculée à l’aide d’opérateurs arithmétiques</a:t>
            </a:r>
            <a:endParaRPr lang="fr-FR" sz="2000" dirty="0">
              <a:latin typeface="Times New Roman" panose="02020603050405020304" pitchFamily="18" charset="0"/>
              <a:cs typeface="Times New Roman" panose="02020603050405020304" pitchFamily="18" charset="0"/>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21</a:t>
            </a:r>
            <a:endParaRPr lang="fr-FR" sz="900" b="1" dirty="0">
              <a:solidFill>
                <a:srgbClr val="002060"/>
              </a:solidFill>
            </a:endParaRPr>
          </a:p>
        </p:txBody>
      </p:sp>
      <p:sp>
        <p:nvSpPr>
          <p:cNvPr id="4" name="Rectangle 3"/>
          <p:cNvSpPr/>
          <p:nvPr/>
        </p:nvSpPr>
        <p:spPr>
          <a:xfrm>
            <a:off x="379800" y="1270137"/>
            <a:ext cx="1534394" cy="430887"/>
          </a:xfrm>
          <a:prstGeom prst="rect">
            <a:avLst/>
          </a:prstGeom>
          <a:solidFill>
            <a:schemeClr val="accent6">
              <a:lumMod val="60000"/>
              <a:lumOff val="40000"/>
            </a:schemeClr>
          </a:solidFill>
        </p:spPr>
        <p:txBody>
          <a:bodyPr wrap="none">
            <a:spAutoFit/>
          </a:bodyPr>
          <a:lstStyle/>
          <a:p>
            <a:r>
              <a:rPr lang="fr-FR" sz="2200" b="1" dirty="0" smtClean="0">
                <a:latin typeface="Times New Roman" panose="02020603050405020304" pitchFamily="18" charset="0"/>
                <a:cs typeface="Times New Roman" panose="02020603050405020304" pitchFamily="18" charset="0"/>
              </a:rPr>
              <a:t>Affectation</a:t>
            </a:r>
            <a:endParaRPr lang="ar-DZ" sz="22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87075"/>
            <a:ext cx="71723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30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22</a:t>
            </a:r>
            <a:endParaRPr lang="fr-FR" sz="900" b="1" dirty="0">
              <a:solidFill>
                <a:srgbClr val="002060"/>
              </a:solidFill>
            </a:endParaRP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781175"/>
            <a:ext cx="70008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287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23</a:t>
            </a:r>
            <a:endParaRPr lang="fr-FR" sz="900" b="1" dirty="0">
              <a:solidFill>
                <a:srgbClr val="00206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87" y="1562100"/>
            <a:ext cx="71056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87" y="11811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71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24</a:t>
            </a:r>
            <a:endParaRPr lang="fr-FR" sz="900" b="1" dirty="0">
              <a:solidFill>
                <a:srgbClr val="002060"/>
              </a:solidFill>
            </a:endParaRPr>
          </a:p>
        </p:txBody>
      </p:sp>
      <p:grpSp>
        <p:nvGrpSpPr>
          <p:cNvPr id="2" name="Group 1"/>
          <p:cNvGrpSpPr/>
          <p:nvPr/>
        </p:nvGrpSpPr>
        <p:grpSpPr>
          <a:xfrm>
            <a:off x="376487" y="1562100"/>
            <a:ext cx="7105650" cy="3609975"/>
            <a:chOff x="376487" y="1562100"/>
            <a:chExt cx="7105650" cy="360997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87" y="1562100"/>
              <a:ext cx="71056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3429000"/>
              <a:ext cx="546735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487" y="11811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12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25</a:t>
            </a:r>
            <a:endParaRPr lang="fr-FR" sz="900" b="1" dirty="0">
              <a:solidFill>
                <a:srgbClr val="002060"/>
              </a:solidFill>
            </a:endParaRP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876425"/>
            <a:ext cx="74009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87" y="11811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157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76200"/>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685800"/>
            <a:ext cx="22110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Types </a:t>
            </a:r>
            <a:r>
              <a:rPr lang="fr-FR" sz="2000" b="1" dirty="0"/>
              <a:t>de base</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26</a:t>
            </a:r>
            <a:endParaRPr lang="fr-FR" sz="9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8300"/>
            <a:ext cx="7848599" cy="472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87" y="1181100"/>
            <a:ext cx="1219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420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8" name="Rectangle 7"/>
          <p:cNvSpPr/>
          <p:nvPr/>
        </p:nvSpPr>
        <p:spPr>
          <a:xfrm>
            <a:off x="379800" y="773668"/>
            <a:ext cx="31254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2. Les opérateurs standards</a:t>
            </a:r>
          </a:p>
        </p:txBody>
      </p:sp>
      <p:sp>
        <p:nvSpPr>
          <p:cNvPr id="6" name="Rectangle 1"/>
          <p:cNvSpPr>
            <a:spLocks noChangeArrowheads="1"/>
          </p:cNvSpPr>
          <p:nvPr/>
        </p:nvSpPr>
        <p:spPr bwMode="auto">
          <a:xfrm>
            <a:off x="2543175" y="345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800" b="0" i="0" u="none" strike="noStrike" cap="none" normalizeH="0" baseline="0" smtClean="0">
                <a:ln>
                  <a:noFill/>
                </a:ln>
                <a:solidFill>
                  <a:schemeClr val="tx1"/>
                </a:solidFill>
                <a:effectLst/>
                <a:latin typeface="Arial" pitchFamily="34" charset="0"/>
                <a:cs typeface="Arial" pitchFamily="34" charset="0"/>
              </a:rPr>
              <a:t/>
            </a:r>
            <a:br>
              <a:rPr kumimoji="0" lang="ar-DZ" sz="1800" b="0" i="0" u="none" strike="noStrike" cap="none" normalizeH="0" baseline="0" smtClean="0">
                <a:ln>
                  <a:noFill/>
                </a:ln>
                <a:solidFill>
                  <a:schemeClr val="tx1"/>
                </a:solidFill>
                <a:effectLst/>
                <a:latin typeface="Arial" pitchFamily="34" charset="0"/>
                <a:cs typeface="Arial" pitchFamily="34" charset="0"/>
              </a:rPr>
            </a:br>
            <a:r>
              <a:rPr kumimoji="0" lang="ar-DZ" sz="1800" b="0" i="0" u="none" strike="noStrike" cap="none" normalizeH="0" baseline="0" smtClean="0">
                <a:ln>
                  <a:noFill/>
                </a:ln>
                <a:solidFill>
                  <a:schemeClr val="tx1"/>
                </a:solidFill>
                <a:effectLst/>
                <a:latin typeface="Arial" pitchFamily="34" charset="0"/>
                <a:cs typeface="Arial" pitchFamily="34" charset="0"/>
              </a:rPr>
              <a:t/>
            </a:r>
            <a:br>
              <a:rPr kumimoji="0" lang="ar-DZ" sz="1800" b="0" i="0" u="none" strike="noStrike" cap="none" normalizeH="0" baseline="0" smtClean="0">
                <a:ln>
                  <a:noFill/>
                </a:ln>
                <a:solidFill>
                  <a:schemeClr val="tx1"/>
                </a:solidFill>
                <a:effectLst/>
                <a:latin typeface="Arial" pitchFamily="34" charset="0"/>
                <a:cs typeface="Arial" pitchFamily="34" charset="0"/>
              </a:rPr>
            </a:b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4" name="Group 13"/>
          <p:cNvGrpSpPr/>
          <p:nvPr/>
        </p:nvGrpSpPr>
        <p:grpSpPr>
          <a:xfrm>
            <a:off x="4419600" y="1219200"/>
            <a:ext cx="4668079" cy="3810000"/>
            <a:chOff x="530086" y="1371600"/>
            <a:chExt cx="4668079" cy="3810000"/>
          </a:xfrm>
        </p:grpSpPr>
        <p:sp>
          <p:nvSpPr>
            <p:cNvPr id="2" name="Rectangle 1"/>
            <p:cNvSpPr/>
            <p:nvPr/>
          </p:nvSpPr>
          <p:spPr>
            <a:xfrm>
              <a:off x="530086" y="1371600"/>
              <a:ext cx="3965713" cy="400110"/>
            </a:xfrm>
            <a:prstGeom prst="rect">
              <a:avLst/>
            </a:prstGeom>
            <a:solidFill>
              <a:schemeClr val="accent6">
                <a:lumMod val="60000"/>
                <a:lumOff val="40000"/>
              </a:schemeClr>
            </a:solidFill>
          </p:spPr>
          <p:txBody>
            <a:bodyPr wrap="square">
              <a:spAutoFit/>
            </a:bodyPr>
            <a:lstStyle/>
            <a:p>
              <a:pPr marL="285750" indent="-285750">
                <a:buFont typeface="Wingdings" pitchFamily="2" charset="2"/>
                <a:buChar char="§"/>
              </a:pPr>
              <a:r>
                <a:rPr lang="fr-FR" sz="2000" b="1" dirty="0"/>
                <a:t>Les opérateurs arithmétiques </a:t>
              </a:r>
              <a:endParaRPr lang="ar-DZ" sz="2000" b="1" dirty="0"/>
            </a:p>
          </p:txBody>
        </p:sp>
        <p:sp>
          <p:nvSpPr>
            <p:cNvPr id="13" name="Rectangle 12"/>
            <p:cNvSpPr/>
            <p:nvPr/>
          </p:nvSpPr>
          <p:spPr>
            <a:xfrm>
              <a:off x="762000" y="1857613"/>
              <a:ext cx="4359965" cy="3323987"/>
            </a:xfrm>
            <a:prstGeom prst="rect">
              <a:avLst/>
            </a:prstGeom>
          </p:spPr>
          <p:txBody>
            <a:bodyPr wrap="square">
              <a:spAutoFit/>
            </a:bodyPr>
            <a:lstStyle/>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Addition : </a:t>
              </a:r>
              <a:r>
                <a:rPr lang="fr-FR" sz="2000" b="1" dirty="0" smtClean="0">
                  <a:solidFill>
                    <a:srgbClr val="FF0000"/>
                  </a:solidFill>
                  <a:latin typeface="Times New Roman" panose="02020603050405020304" pitchFamily="18" charset="0"/>
                  <a:cs typeface="Times New Roman" panose="02020603050405020304" pitchFamily="18" charset="0"/>
                </a:rPr>
                <a:t>+</a:t>
              </a:r>
              <a:endParaRPr lang="fr-FR" sz="2000" b="1" dirty="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Soustraction : </a:t>
              </a:r>
              <a:r>
                <a:rPr lang="fr-FR" sz="2000" dirty="0" smtClean="0">
                  <a:solidFill>
                    <a:srgbClr val="FF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Multiplication : </a:t>
              </a:r>
              <a:r>
                <a:rPr lang="fr-FR" sz="2000" b="1" dirty="0" smtClean="0">
                  <a:solidFill>
                    <a:srgbClr val="FF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ü"/>
              </a:pP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Division :</a:t>
              </a:r>
              <a:r>
                <a:rPr lang="fr-FR" sz="2000" dirty="0" smtClean="0">
                  <a:solidFill>
                    <a:srgbClr val="FF0000"/>
                  </a:solidFill>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Modulo </a:t>
              </a:r>
              <a:r>
                <a:rPr lang="fr-FR" sz="2000" dirty="0">
                  <a:latin typeface="Times New Roman" panose="02020603050405020304" pitchFamily="18" charset="0"/>
                  <a:cs typeface="Times New Roman" panose="02020603050405020304" pitchFamily="18" charset="0"/>
                </a:rPr>
                <a:t>(reste de la division entière) (par exemple, 5%2=1) </a:t>
              </a:r>
              <a:r>
                <a:rPr lang="fr-FR" sz="2000" dirty="0" smtClean="0">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a:t>
              </a:r>
              <a:endParaRPr lang="fr-FR" sz="2000" b="1"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ü"/>
              </a:pPr>
              <a:endParaRPr lang="fr-FR" sz="2000" dirty="0" smtClean="0">
                <a:latin typeface="Times New Roman" panose="02020603050405020304" pitchFamily="18" charset="0"/>
                <a:cs typeface="Times New Roman" panose="02020603050405020304" pitchFamily="18" charset="0"/>
              </a:endParaRPr>
            </a:p>
          </p:txBody>
        </p:sp>
        <p:sp>
          <p:nvSpPr>
            <p:cNvPr id="12" name="Rounded Rectangle 11"/>
            <p:cNvSpPr/>
            <p:nvPr/>
          </p:nvSpPr>
          <p:spPr>
            <a:xfrm>
              <a:off x="530086" y="1771711"/>
              <a:ext cx="4668079" cy="3028890"/>
            </a:xfrm>
            <a:prstGeom prst="round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DZ"/>
            </a:p>
          </p:txBody>
        </p:sp>
      </p:grpSp>
      <p:grpSp>
        <p:nvGrpSpPr>
          <p:cNvPr id="25" name="Group 24"/>
          <p:cNvGrpSpPr/>
          <p:nvPr/>
        </p:nvGrpSpPr>
        <p:grpSpPr>
          <a:xfrm>
            <a:off x="609600" y="4473575"/>
            <a:ext cx="4926496" cy="2155825"/>
            <a:chOff x="5410200" y="1219200"/>
            <a:chExt cx="4926496" cy="2155825"/>
          </a:xfrm>
        </p:grpSpPr>
        <p:grpSp>
          <p:nvGrpSpPr>
            <p:cNvPr id="16" name="Group 15"/>
            <p:cNvGrpSpPr/>
            <p:nvPr/>
          </p:nvGrpSpPr>
          <p:grpSpPr>
            <a:xfrm>
              <a:off x="5410200" y="1219200"/>
              <a:ext cx="4926496" cy="2155825"/>
              <a:chOff x="530086" y="1371600"/>
              <a:chExt cx="4926496" cy="2155825"/>
            </a:xfrm>
          </p:grpSpPr>
          <p:sp>
            <p:nvSpPr>
              <p:cNvPr id="17" name="Rectangle 16"/>
              <p:cNvSpPr/>
              <p:nvPr/>
            </p:nvSpPr>
            <p:spPr>
              <a:xfrm>
                <a:off x="530086" y="1371600"/>
                <a:ext cx="3906079" cy="400110"/>
              </a:xfrm>
              <a:prstGeom prst="rect">
                <a:avLst/>
              </a:prstGeom>
              <a:solidFill>
                <a:schemeClr val="accent6">
                  <a:lumMod val="60000"/>
                  <a:lumOff val="40000"/>
                </a:schemeClr>
              </a:solidFill>
            </p:spPr>
            <p:txBody>
              <a:bodyPr wrap="square">
                <a:spAutoFit/>
              </a:bodyPr>
              <a:lstStyle/>
              <a:p>
                <a:pPr marL="285750" indent="-285750">
                  <a:buFont typeface="Wingdings" pitchFamily="2" charset="2"/>
                  <a:buChar char="§"/>
                </a:pPr>
                <a:r>
                  <a:rPr lang="fr-FR" sz="2000" b="1" dirty="0"/>
                  <a:t>Les </a:t>
                </a:r>
                <a:r>
                  <a:rPr lang="fr-FR" sz="2000" b="1" dirty="0" smtClean="0"/>
                  <a:t>opérateurs de </a:t>
                </a:r>
                <a:r>
                  <a:rPr lang="fr-FR" sz="2000" b="1" dirty="0"/>
                  <a:t>comparaison </a:t>
                </a:r>
              </a:p>
            </p:txBody>
          </p:sp>
          <p:sp>
            <p:nvSpPr>
              <p:cNvPr id="19" name="Rounded Rectangle 18"/>
              <p:cNvSpPr/>
              <p:nvPr/>
            </p:nvSpPr>
            <p:spPr>
              <a:xfrm>
                <a:off x="530086" y="1771710"/>
                <a:ext cx="4926496" cy="1755715"/>
              </a:xfrm>
              <a:prstGeom prst="round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DZ"/>
              </a:p>
            </p:txBody>
          </p:sp>
        </p:grpSp>
        <p:grpSp>
          <p:nvGrpSpPr>
            <p:cNvPr id="15" name="Group 14"/>
            <p:cNvGrpSpPr/>
            <p:nvPr/>
          </p:nvGrpSpPr>
          <p:grpSpPr>
            <a:xfrm>
              <a:off x="5486400" y="1694259"/>
              <a:ext cx="4830417" cy="1506141"/>
              <a:chOff x="5486400" y="1694259"/>
              <a:chExt cx="4830417" cy="1506141"/>
            </a:xfrm>
          </p:grpSpPr>
          <p:sp>
            <p:nvSpPr>
              <p:cNvPr id="23" name="Rectangle 22"/>
              <p:cNvSpPr/>
              <p:nvPr/>
            </p:nvSpPr>
            <p:spPr>
              <a:xfrm>
                <a:off x="5486400" y="1723072"/>
                <a:ext cx="2179982" cy="1477328"/>
              </a:xfrm>
              <a:prstGeom prst="rect">
                <a:avLst/>
              </a:prstGeom>
            </p:spPr>
            <p:txBody>
              <a:bodyPr wrap="square">
                <a:spAutoFit/>
              </a:bodyPr>
              <a:lstStyle/>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Egalite </a:t>
                </a:r>
                <a:r>
                  <a:rPr lang="fr-FR" sz="2000" dirty="0">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          </a:t>
                </a:r>
                <a:endParaRPr lang="fr-FR" sz="2000" b="1" dirty="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Inferieur </a:t>
                </a:r>
                <a:r>
                  <a:rPr lang="fr-FR" sz="2000" dirty="0">
                    <a:latin typeface="Times New Roman" panose="02020603050405020304" pitchFamily="18" charset="0"/>
                    <a:cs typeface="Times New Roman" panose="02020603050405020304" pitchFamily="18" charset="0"/>
                  </a:rPr>
                  <a:t>: </a:t>
                </a:r>
                <a:r>
                  <a:rPr lang="fr-FR" sz="2000" dirty="0" smtClean="0">
                    <a:solidFill>
                      <a:srgbClr val="FF0000"/>
                    </a:solidFill>
                    <a:latin typeface="Times New Roman" panose="02020603050405020304" pitchFamily="18" charset="0"/>
                    <a:cs typeface="Times New Roman" panose="02020603050405020304" pitchFamily="18" charset="0"/>
                  </a:rPr>
                  <a:t>&lt;</a:t>
                </a: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Supérieur </a:t>
                </a:r>
                <a:r>
                  <a:rPr lang="fr-FR" sz="2000" dirty="0">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&gt;</a:t>
                </a:r>
              </a:p>
            </p:txBody>
          </p:sp>
          <p:sp>
            <p:nvSpPr>
              <p:cNvPr id="24" name="Rectangle 23"/>
              <p:cNvSpPr/>
              <p:nvPr/>
            </p:nvSpPr>
            <p:spPr>
              <a:xfrm>
                <a:off x="7391399" y="1694259"/>
                <a:ext cx="2925418" cy="1477328"/>
              </a:xfrm>
              <a:prstGeom prst="rect">
                <a:avLst/>
              </a:prstGeom>
            </p:spPr>
            <p:txBody>
              <a:bodyPr wrap="square">
                <a:spAutoFit/>
              </a:bodyPr>
              <a:lstStyle/>
              <a:p>
                <a:pPr marL="342900" indent="-342900" algn="just">
                  <a:lnSpc>
                    <a:spcPct val="150000"/>
                  </a:lnSpc>
                  <a:buFont typeface="Wingdings" pitchFamily="2" charset="2"/>
                  <a:buChar char="ü"/>
                </a:pPr>
                <a:r>
                  <a:rPr lang="fr-FR" sz="2000" dirty="0" err="1" smtClean="0">
                    <a:latin typeface="Times New Roman" panose="02020603050405020304" pitchFamily="18" charset="0"/>
                    <a:cs typeface="Times New Roman" panose="02020603050405020304" pitchFamily="18" charset="0"/>
                  </a:rPr>
                  <a:t>Inegalite</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a:t>
                </a:r>
                <a:r>
                  <a:rPr lang="fr-FR" sz="2000" b="1" dirty="0" smtClean="0">
                    <a:solidFill>
                      <a:srgbClr val="FF0000"/>
                    </a:solidFill>
                    <a:latin typeface="Times New Roman" panose="02020603050405020304" pitchFamily="18" charset="0"/>
                    <a:cs typeface="Times New Roman" panose="02020603050405020304" pitchFamily="18" charset="0"/>
                  </a:rPr>
                  <a:t>=          </a:t>
                </a:r>
                <a:endParaRPr lang="fr-FR" sz="2000" b="1" dirty="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Inferieur ou </a:t>
                </a:r>
                <a:r>
                  <a:rPr lang="fr-FR" sz="2000" dirty="0" err="1" smtClean="0">
                    <a:latin typeface="Times New Roman" panose="02020603050405020304" pitchFamily="18" charset="0"/>
                    <a:cs typeface="Times New Roman" panose="02020603050405020304" pitchFamily="18" charset="0"/>
                  </a:rPr>
                  <a:t>egal</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dirty="0" smtClean="0">
                    <a:solidFill>
                      <a:srgbClr val="FF0000"/>
                    </a:solidFill>
                    <a:latin typeface="Times New Roman" panose="02020603050405020304" pitchFamily="18" charset="0"/>
                    <a:cs typeface="Times New Roman" panose="02020603050405020304" pitchFamily="18" charset="0"/>
                  </a:rPr>
                  <a:t>&lt;=</a:t>
                </a:r>
              </a:p>
              <a:p>
                <a:pPr marL="342900" indent="-342900" algn="just">
                  <a:lnSpc>
                    <a:spcPct val="150000"/>
                  </a:lnSpc>
                  <a:buFont typeface="Wingdings" pitchFamily="2" charset="2"/>
                  <a:buChar char="ü"/>
                </a:pPr>
                <a:r>
                  <a:rPr lang="fr-FR" sz="2000" dirty="0" err="1" smtClean="0">
                    <a:latin typeface="Times New Roman" panose="02020603050405020304" pitchFamily="18" charset="0"/>
                    <a:cs typeface="Times New Roman" panose="02020603050405020304" pitchFamily="18" charset="0"/>
                  </a:rPr>
                  <a:t>Superieur</a:t>
                </a:r>
                <a:r>
                  <a:rPr lang="fr-FR" sz="2000" dirty="0" smtClean="0">
                    <a:latin typeface="Times New Roman" panose="02020603050405020304" pitchFamily="18" charset="0"/>
                    <a:cs typeface="Times New Roman" panose="02020603050405020304" pitchFamily="18" charset="0"/>
                  </a:rPr>
                  <a:t> ou </a:t>
                </a:r>
                <a:r>
                  <a:rPr lang="fr-FR" sz="2000" dirty="0" err="1" smtClean="0">
                    <a:latin typeface="Times New Roman" panose="02020603050405020304" pitchFamily="18" charset="0"/>
                    <a:cs typeface="Times New Roman" panose="02020603050405020304" pitchFamily="18" charset="0"/>
                  </a:rPr>
                  <a:t>egal</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r>
                  <a:rPr lang="fr-FR" sz="2000" b="1" dirty="0" smtClean="0">
                    <a:solidFill>
                      <a:srgbClr val="FF0000"/>
                    </a:solidFill>
                    <a:latin typeface="Times New Roman" panose="02020603050405020304" pitchFamily="18" charset="0"/>
                    <a:cs typeface="Times New Roman" panose="02020603050405020304" pitchFamily="18" charset="0"/>
                  </a:rPr>
                  <a:t>&gt;=</a:t>
                </a:r>
              </a:p>
            </p:txBody>
          </p:sp>
        </p:grpSp>
      </p:grpSp>
      <p:grpSp>
        <p:nvGrpSpPr>
          <p:cNvPr id="27" name="Group 26"/>
          <p:cNvGrpSpPr/>
          <p:nvPr/>
        </p:nvGrpSpPr>
        <p:grpSpPr>
          <a:xfrm>
            <a:off x="690769" y="1456335"/>
            <a:ext cx="3220279" cy="2810865"/>
            <a:chOff x="5410200" y="3552736"/>
            <a:chExt cx="3220279" cy="2810865"/>
          </a:xfrm>
        </p:grpSpPr>
        <p:grpSp>
          <p:nvGrpSpPr>
            <p:cNvPr id="20" name="Group 19"/>
            <p:cNvGrpSpPr/>
            <p:nvPr/>
          </p:nvGrpSpPr>
          <p:grpSpPr>
            <a:xfrm>
              <a:off x="5410200" y="3552736"/>
              <a:ext cx="3220279" cy="2810865"/>
              <a:chOff x="530086" y="1371600"/>
              <a:chExt cx="3220279" cy="2810865"/>
            </a:xfrm>
          </p:grpSpPr>
          <p:sp>
            <p:nvSpPr>
              <p:cNvPr id="21" name="Rectangle 20"/>
              <p:cNvSpPr/>
              <p:nvPr/>
            </p:nvSpPr>
            <p:spPr>
              <a:xfrm>
                <a:off x="530086" y="1371600"/>
                <a:ext cx="3220279" cy="400110"/>
              </a:xfrm>
              <a:prstGeom prst="rect">
                <a:avLst/>
              </a:prstGeom>
              <a:solidFill>
                <a:schemeClr val="accent6">
                  <a:lumMod val="60000"/>
                  <a:lumOff val="40000"/>
                </a:schemeClr>
              </a:solidFill>
            </p:spPr>
            <p:txBody>
              <a:bodyPr wrap="square">
                <a:spAutoFit/>
              </a:bodyPr>
              <a:lstStyle/>
              <a:p>
                <a:pPr marL="285750" indent="-285750">
                  <a:buFont typeface="Wingdings" pitchFamily="2" charset="2"/>
                  <a:buChar char="§"/>
                </a:pPr>
                <a:r>
                  <a:rPr lang="fr-FR" sz="2000" b="1" dirty="0"/>
                  <a:t>Les opérateurs logiques </a:t>
                </a:r>
              </a:p>
            </p:txBody>
          </p:sp>
          <p:sp>
            <p:nvSpPr>
              <p:cNvPr id="22" name="Rounded Rectangle 21"/>
              <p:cNvSpPr/>
              <p:nvPr/>
            </p:nvSpPr>
            <p:spPr>
              <a:xfrm>
                <a:off x="530087" y="1771711"/>
                <a:ext cx="2971800" cy="2410754"/>
              </a:xfrm>
              <a:prstGeom prst="round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ar-DZ"/>
              </a:p>
            </p:txBody>
          </p:sp>
        </p:grpSp>
        <p:sp>
          <p:nvSpPr>
            <p:cNvPr id="26" name="Rectangle 25"/>
            <p:cNvSpPr/>
            <p:nvPr/>
          </p:nvSpPr>
          <p:spPr>
            <a:xfrm>
              <a:off x="5506279" y="4258270"/>
              <a:ext cx="2037521" cy="1938992"/>
            </a:xfrm>
            <a:prstGeom prst="rect">
              <a:avLst/>
            </a:prstGeom>
          </p:spPr>
          <p:txBody>
            <a:bodyPr wrap="square">
              <a:spAutoFit/>
            </a:bodyPr>
            <a:lstStyle/>
            <a:p>
              <a:pPr marL="342900" indent="-342900">
                <a:buFont typeface="Wingdings" pitchFamily="2" charset="2"/>
                <a:buChar char="ü"/>
              </a:pPr>
              <a:r>
                <a:rPr lang="fr-FR" sz="2000" dirty="0">
                  <a:latin typeface="Times New Roman" panose="02020603050405020304" pitchFamily="18" charset="0"/>
                  <a:cs typeface="Times New Roman" panose="02020603050405020304" pitchFamily="18" charset="0"/>
                </a:rPr>
                <a:t>ET </a:t>
              </a:r>
              <a:r>
                <a:rPr lang="fr-FR" sz="2000" dirty="0" smtClean="0">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&amp;&amp; </a:t>
              </a:r>
              <a:r>
                <a:rPr lang="fr-F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ü"/>
              </a:pPr>
              <a:r>
                <a:rPr lang="fr-FR" sz="2000" dirty="0">
                  <a:latin typeface="Times New Roman" panose="02020603050405020304" pitchFamily="18" charset="0"/>
                  <a:cs typeface="Times New Roman" panose="02020603050405020304" pitchFamily="18" charset="0"/>
                </a:rPr>
                <a:t>OU </a:t>
              </a:r>
              <a:r>
                <a:rPr lang="fr-FR" sz="2000" dirty="0" smtClean="0">
                  <a:latin typeface="Times New Roman" panose="02020603050405020304" pitchFamily="18" charset="0"/>
                  <a:cs typeface="Times New Roman" panose="02020603050405020304" pitchFamily="18" charset="0"/>
                </a:rPr>
                <a:t>: </a:t>
              </a:r>
              <a:r>
                <a:rPr lang="fr-FR" sz="2000" b="1" dirty="0">
                  <a:solidFill>
                    <a:srgbClr val="FF0000"/>
                  </a:solidFill>
                  <a:latin typeface="Times New Roman" panose="02020603050405020304" pitchFamily="18" charset="0"/>
                  <a:cs typeface="Times New Roman" panose="02020603050405020304" pitchFamily="18" charset="0"/>
                </a:rPr>
                <a:t>| | </a:t>
              </a:r>
              <a:r>
                <a:rPr lang="fr-F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itchFamily="2" charset="2"/>
                <a:buChar char="ü"/>
              </a:pPr>
              <a:r>
                <a:rPr lang="fr-FR" sz="2000" dirty="0" smtClean="0">
                  <a:latin typeface="Times New Roman" panose="02020603050405020304" pitchFamily="18" charset="0"/>
                  <a:cs typeface="Times New Roman" panose="02020603050405020304" pitchFamily="18" charset="0"/>
                </a:rPr>
                <a:t>NON: </a:t>
              </a:r>
              <a:r>
                <a:rPr lang="fr-FR" sz="2000" b="1" dirty="0">
                  <a:solidFill>
                    <a:srgbClr val="FF0000"/>
                  </a:solidFill>
                  <a:latin typeface="Times New Roman" panose="02020603050405020304" pitchFamily="18" charset="0"/>
                  <a:cs typeface="Times New Roman" panose="02020603050405020304" pitchFamily="18" charset="0"/>
                </a:rPr>
                <a:t>!</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gr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27</a:t>
            </a:r>
            <a:endParaRPr lang="fr-FR" sz="900" b="1" dirty="0">
              <a:solidFill>
                <a:srgbClr val="002060"/>
              </a:solidFill>
            </a:endParaRPr>
          </a:p>
        </p:txBody>
      </p:sp>
    </p:spTree>
    <p:extLst>
      <p:ext uri="{BB962C8B-B14F-4D97-AF65-F5344CB8AC3E}">
        <p14:creationId xmlns:p14="http://schemas.microsoft.com/office/powerpoint/2010/main" val="173178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85424"/>
            <a:ext cx="48768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ea typeface="+mn-ea"/>
                <a:cs typeface="+mn-cs"/>
              </a:rPr>
              <a:t>C’est quoi un programme ? </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01</a:t>
            </a:r>
            <a:endParaRPr lang="fr-FR" sz="9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7315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ChangeArrowheads="1"/>
          </p:cNvSpPr>
          <p:nvPr/>
        </p:nvSpPr>
        <p:spPr bwMode="auto">
          <a:xfrm>
            <a:off x="304800" y="685800"/>
            <a:ext cx="8458200" cy="2668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P</a:t>
            </a:r>
            <a:r>
              <a:rPr lang="fr-FR" sz="2000" b="1" dirty="0" smtClean="0">
                <a:latin typeface="Times New Roman" panose="02020603050405020304" pitchFamily="18" charset="0"/>
                <a:cs typeface="Times New Roman" panose="02020603050405020304" pitchFamily="18" charset="0"/>
              </a:rPr>
              <a:t>rogramme</a:t>
            </a:r>
            <a:r>
              <a:rPr lang="fr-FR" sz="2000" dirty="0" smtClean="0">
                <a:latin typeface="Times New Roman" panose="02020603050405020304" pitchFamily="18" charset="0"/>
                <a:cs typeface="Times New Roman" panose="02020603050405020304" pitchFamily="18" charset="0"/>
              </a:rPr>
              <a:t> est le résultat de la traduction d’un algorithme, Cette traduction est effectuée en choisissant un </a:t>
            </a:r>
            <a:r>
              <a:rPr lang="fr-FR" sz="2000" b="1" dirty="0" smtClean="0">
                <a:latin typeface="Times New Roman" panose="02020603050405020304" pitchFamily="18" charset="0"/>
                <a:cs typeface="Times New Roman" panose="02020603050405020304" pitchFamily="18" charset="0"/>
              </a:rPr>
              <a:t>langage de Programmation</a:t>
            </a:r>
            <a:r>
              <a:rPr lang="fr-FR" sz="2000" dirty="0" smtClean="0">
                <a:latin typeface="Times New Roman" panose="02020603050405020304" pitchFamily="18" charset="0"/>
                <a:cs typeface="Times New Roman" panose="02020603050405020304" pitchFamily="18" charset="0"/>
              </a:rPr>
              <a:t>  (Java, C/C++, Cobol, Python, Pascal, </a:t>
            </a:r>
            <a:r>
              <a:rPr lang="fr-FR" sz="2000" dirty="0" err="1" smtClean="0">
                <a:latin typeface="Times New Roman" panose="02020603050405020304" pitchFamily="18" charset="0"/>
                <a:cs typeface="Times New Roman" panose="02020603050405020304" pitchFamily="18" charset="0"/>
              </a:rPr>
              <a:t>Matlab</a:t>
            </a:r>
            <a:r>
              <a:rPr lang="fr-FR" sz="2000" dirty="0" smtClean="0">
                <a:latin typeface="Times New Roman" panose="02020603050405020304" pitchFamily="18" charset="0"/>
                <a:cs typeface="Times New Roman" panose="02020603050405020304" pitchFamily="18" charset="0"/>
              </a:rPr>
              <a:t>, ,,,</a:t>
            </a:r>
            <a:r>
              <a:rPr lang="fr-FR" sz="2000" dirty="0" err="1" smtClean="0">
                <a:latin typeface="Times New Roman" panose="02020603050405020304" pitchFamily="18" charset="0"/>
                <a:cs typeface="Times New Roman" panose="02020603050405020304" pitchFamily="18" charset="0"/>
              </a:rPr>
              <a:t>etc</a:t>
            </a:r>
            <a:r>
              <a:rPr lang="fr-F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endParaRPr lang="fr-FR" sz="1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Programme</a:t>
            </a:r>
            <a:r>
              <a:rPr lang="fr-FR" sz="2000" dirty="0">
                <a:latin typeface="Times New Roman" panose="02020603050405020304" pitchFamily="18" charset="0"/>
                <a:cs typeface="Times New Roman" panose="02020603050405020304" pitchFamily="18" charset="0"/>
              </a:rPr>
              <a:t> est un séquence d’instructions destinées à être exécutées par un </a:t>
            </a:r>
            <a:r>
              <a:rPr lang="fr-FR" sz="2000" dirty="0" smtClean="0">
                <a:latin typeface="Times New Roman" panose="02020603050405020304" pitchFamily="18" charset="0"/>
                <a:cs typeface="Times New Roman" panose="02020603050405020304" pitchFamily="18" charset="0"/>
              </a:rPr>
              <a:t>ordinateur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490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28</a:t>
            </a:r>
            <a:endParaRPr lang="fr-FR" sz="900" b="1" dirty="0">
              <a:solidFill>
                <a:srgbClr val="002060"/>
              </a:solidFill>
            </a:endParaRPr>
          </a:p>
        </p:txBody>
      </p:sp>
      <p:sp>
        <p:nvSpPr>
          <p:cNvPr id="2" name="Rectangle 1"/>
          <p:cNvSpPr/>
          <p:nvPr/>
        </p:nvSpPr>
        <p:spPr>
          <a:xfrm>
            <a:off x="2971800" y="665202"/>
            <a:ext cx="3810000" cy="498342"/>
          </a:xfrm>
          <a:prstGeom prst="rect">
            <a:avLst/>
          </a:prstGeom>
          <a:noFill/>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Les </a:t>
            </a:r>
            <a:r>
              <a:rPr lang="fr-FR" sz="2000" b="1" dirty="0" smtClean="0">
                <a:latin typeface="Times New Roman" panose="02020603050405020304" pitchFamily="18" charset="0"/>
                <a:cs typeface="Times New Roman" panose="02020603050405020304" pitchFamily="18" charset="0"/>
              </a:rPr>
              <a:t>expressions arithmétiques  </a:t>
            </a:r>
            <a:endParaRPr lang="ar-DZ" b="1"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
        <p:nvSpPr>
          <p:cNvPr id="8" name="Rectangle 7"/>
          <p:cNvSpPr/>
          <p:nvPr/>
        </p:nvSpPr>
        <p:spPr>
          <a:xfrm>
            <a:off x="381000" y="1295400"/>
            <a:ext cx="8458200" cy="5078313"/>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Une</a:t>
            </a:r>
            <a:r>
              <a:rPr lang="fr-FR" sz="2000" b="1" dirty="0" smtClean="0">
                <a:latin typeface="Times New Roman" panose="02020603050405020304" pitchFamily="18" charset="0"/>
                <a:cs typeface="Times New Roman" panose="02020603050405020304" pitchFamily="18" charset="0"/>
              </a:rPr>
              <a:t> expression arithmétique </a:t>
            </a:r>
            <a:r>
              <a:rPr lang="fr-FR" sz="2000" dirty="0" smtClean="0">
                <a:latin typeface="Times New Roman" panose="02020603050405020304" pitchFamily="18" charset="0"/>
                <a:cs typeface="Times New Roman" panose="02020603050405020304" pitchFamily="18" charset="0"/>
              </a:rPr>
              <a:t>est formée par des combinaisons d’objets numériques (entier et réel) et des opérateurs arithmétiques.</a:t>
            </a:r>
          </a:p>
          <a:p>
            <a:pPr marL="342900" indent="-342900" algn="just">
              <a:lnSpc>
                <a:spcPct val="150000"/>
              </a:lnSpc>
              <a:buFont typeface="Wingdings" pitchFamily="2" charset="2"/>
              <a:buChar char="§"/>
            </a:pPr>
            <a:r>
              <a:rPr lang="fr-FR" dirty="0" smtClean="0">
                <a:latin typeface="Times New Roman" panose="02020603050405020304" pitchFamily="18" charset="0"/>
                <a:cs typeface="Times New Roman" panose="02020603050405020304" pitchFamily="18" charset="0"/>
              </a:rPr>
              <a:t>Une </a:t>
            </a:r>
            <a:r>
              <a:rPr lang="fr-FR" dirty="0">
                <a:latin typeface="Times New Roman" panose="02020603050405020304" pitchFamily="18" charset="0"/>
                <a:cs typeface="Times New Roman" panose="02020603050405020304" pitchFamily="18" charset="0"/>
              </a:rPr>
              <a:t>expression </a:t>
            </a:r>
            <a:r>
              <a:rPr lang="fr-FR" dirty="0" smtClean="0">
                <a:latin typeface="Times New Roman" panose="02020603050405020304" pitchFamily="18" charset="0"/>
                <a:cs typeface="Times New Roman" panose="02020603050405020304" pitchFamily="18" charset="0"/>
              </a:rPr>
              <a:t>arithmétique donne un </a:t>
            </a:r>
            <a:r>
              <a:rPr lang="fr-FR" b="1" dirty="0" smtClean="0">
                <a:latin typeface="Times New Roman" panose="02020603050405020304" pitchFamily="18" charset="0"/>
                <a:cs typeface="Times New Roman" panose="02020603050405020304" pitchFamily="18" charset="0"/>
              </a:rPr>
              <a:t>résultat numérique </a:t>
            </a:r>
            <a:r>
              <a:rPr lang="fr-FR" dirty="0" smtClean="0">
                <a:latin typeface="Times New Roman" panose="02020603050405020304" pitchFamily="18" charset="0"/>
                <a:cs typeface="Times New Roman" panose="02020603050405020304" pitchFamily="18" charset="0"/>
              </a:rPr>
              <a:t>dont le type est entier ou réel.</a:t>
            </a:r>
          </a:p>
          <a:p>
            <a:pPr marL="342900" indent="-342900">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Les expressions sont constituées de variable ou constantes combinées entre elles par des opérateurs. </a:t>
            </a:r>
            <a:r>
              <a:rPr lang="fr-FR" sz="2000" b="1" dirty="0" smtClean="0">
                <a:solidFill>
                  <a:schemeClr val="tx2"/>
                </a:solidFill>
                <a:latin typeface="Times New Roman" panose="02020603050405020304" pitchFamily="18" charset="0"/>
                <a:cs typeface="Times New Roman" panose="02020603050405020304" pitchFamily="18" charset="0"/>
              </a:rPr>
              <a:t>Exemple</a:t>
            </a:r>
            <a:r>
              <a:rPr lang="fr-FR" sz="2000" b="1" dirty="0">
                <a:solidFill>
                  <a:schemeClr val="tx2"/>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aire = pi*R*R;</a:t>
            </a:r>
            <a:r>
              <a:rPr lang="fr-FR" sz="2000" dirty="0">
                <a:solidFill>
                  <a:schemeClr val="tx2"/>
                </a:solidFill>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moyenne= (A+B)/2;</a:t>
            </a:r>
          </a:p>
          <a:p>
            <a:pPr marL="342900" lvl="1" indent="-342900">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Pour la plupart des expressions de la forme: expr1 = (expr1) Opérateur (expr2); Il existe une formulation équivalente: expr1 Opérateur = expr2; Cette formulation (i+ = 2) suit la logique humaine: on ajoute 2 à i. </a:t>
            </a:r>
            <a:endParaRPr lang="en-US" sz="2000" dirty="0">
              <a:latin typeface="Times New Roman" panose="02020603050405020304" pitchFamily="18" charset="0"/>
              <a:cs typeface="Times New Roman" panose="02020603050405020304" pitchFamily="18" charset="0"/>
            </a:endParaRPr>
          </a:p>
          <a:p>
            <a:pPr marL="342900" lvl="1" indent="-342900">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L'opérateur d'affectation aide le compilateur à générer un code plus efficace car expr1 n'est évalué qu'une fois.</a:t>
            </a:r>
            <a:endParaRPr lang="ar-DZ" dirty="0"/>
          </a:p>
        </p:txBody>
      </p:sp>
    </p:spTree>
    <p:extLst>
      <p:ext uri="{BB962C8B-B14F-4D97-AF65-F5344CB8AC3E}">
        <p14:creationId xmlns:p14="http://schemas.microsoft.com/office/powerpoint/2010/main" val="2935182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29</a:t>
            </a:r>
            <a:endParaRPr lang="fr-FR" sz="900" b="1" dirty="0">
              <a:solidFill>
                <a:srgbClr val="002060"/>
              </a:solidFill>
            </a:endParaRPr>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77199" cy="44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895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30</a:t>
            </a:r>
            <a:endParaRPr lang="fr-FR" sz="900" b="1" dirty="0">
              <a:solidFill>
                <a:srgbClr val="002060"/>
              </a:solidFill>
            </a:endParaRPr>
          </a:p>
        </p:txBody>
      </p:sp>
    </p:spTree>
    <p:extLst>
      <p:ext uri="{BB962C8B-B14F-4D97-AF65-F5344CB8AC3E}">
        <p14:creationId xmlns:p14="http://schemas.microsoft.com/office/powerpoint/2010/main" val="156927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0" y="1447800"/>
            <a:ext cx="89178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31</a:t>
            </a:r>
            <a:endParaRPr lang="fr-FR" sz="900" b="1" dirty="0">
              <a:solidFill>
                <a:srgbClr val="002060"/>
              </a:solidFill>
            </a:endParaRPr>
          </a:p>
        </p:txBody>
      </p:sp>
    </p:spTree>
    <p:extLst>
      <p:ext uri="{BB962C8B-B14F-4D97-AF65-F5344CB8AC3E}">
        <p14:creationId xmlns:p14="http://schemas.microsoft.com/office/powerpoint/2010/main" val="282948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32</a:t>
            </a:r>
            <a:endParaRPr lang="fr-FR" sz="900" b="1" dirty="0">
              <a:solidFill>
                <a:srgbClr val="002060"/>
              </a:solidFill>
            </a:endParaRPr>
          </a:p>
        </p:txBody>
      </p:sp>
      <p:sp>
        <p:nvSpPr>
          <p:cNvPr id="2" name="Rectangle 1"/>
          <p:cNvSpPr/>
          <p:nvPr/>
        </p:nvSpPr>
        <p:spPr>
          <a:xfrm>
            <a:off x="381000" y="1219200"/>
            <a:ext cx="8610600" cy="4708981"/>
          </a:xfrm>
          <a:prstGeom prst="rect">
            <a:avLst/>
          </a:prstGeom>
        </p:spPr>
        <p:txBody>
          <a:bodyPr wrap="square">
            <a:spAutoFit/>
          </a:bodyPr>
          <a:lstStyle/>
          <a:p>
            <a:pPr marL="342900" indent="-342900">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L'opérateur </a:t>
            </a:r>
            <a:r>
              <a:rPr lang="fr-FR" sz="2000" dirty="0">
                <a:latin typeface="Times New Roman" panose="02020603050405020304" pitchFamily="18" charset="0"/>
                <a:cs typeface="Times New Roman" panose="02020603050405020304" pitchFamily="18" charset="0"/>
              </a:rPr>
              <a:t>d'incrémentation et de décrémentation </a:t>
            </a:r>
          </a:p>
          <a:p>
            <a:pPr marL="800100" lvl="1" indent="-342900">
              <a:lnSpc>
                <a:spcPct val="150000"/>
              </a:lnSpc>
              <a:buFont typeface="Wingdings" pitchFamily="2" charset="2"/>
              <a:buChar char="ü"/>
            </a:pPr>
            <a:r>
              <a:rPr lang="fr-FR" sz="2000" b="1" dirty="0">
                <a:latin typeface="Times New Roman" panose="02020603050405020304" pitchFamily="18" charset="0"/>
                <a:cs typeface="Times New Roman" panose="02020603050405020304" pitchFamily="18" charset="0"/>
              </a:rPr>
              <a:t>i = i + 1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s'écrit :  </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i++ </a:t>
            </a:r>
            <a:r>
              <a:rPr lang="fr-FR" sz="2000" dirty="0">
                <a:latin typeface="Times New Roman" panose="02020603050405020304" pitchFamily="18" charset="0"/>
                <a:cs typeface="Times New Roman" panose="02020603050405020304" pitchFamily="18" charset="0"/>
              </a:rPr>
              <a:t>ou </a:t>
            </a:r>
            <a:r>
              <a:rPr lang="fr-FR" sz="2000" b="1" dirty="0">
                <a:latin typeface="Times New Roman" panose="02020603050405020304" pitchFamily="18" charset="0"/>
                <a:cs typeface="Times New Roman" panose="02020603050405020304" pitchFamily="18" charset="0"/>
              </a:rPr>
              <a:t>++i </a:t>
            </a:r>
          </a:p>
          <a:p>
            <a:pPr marL="800100" lvl="1" indent="-342900">
              <a:lnSpc>
                <a:spcPct val="150000"/>
              </a:lnSpc>
              <a:buFont typeface="Wingdings" pitchFamily="2" charset="2"/>
              <a:buChar char="ü"/>
            </a:pPr>
            <a:r>
              <a:rPr lang="fr-FR" sz="2000" b="1" dirty="0">
                <a:latin typeface="Times New Roman" panose="02020603050405020304" pitchFamily="18" charset="0"/>
                <a:cs typeface="Times New Roman" panose="02020603050405020304" pitchFamily="18" charset="0"/>
              </a:rPr>
              <a:t>i = i - 1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s'</a:t>
            </a:r>
            <a:r>
              <a:rPr lang="fr-FR" sz="2000" dirty="0" err="1" smtClean="0">
                <a:latin typeface="Times New Roman" panose="02020603050405020304" pitchFamily="18" charset="0"/>
                <a:cs typeface="Times New Roman" panose="02020603050405020304" pitchFamily="18" charset="0"/>
              </a:rPr>
              <a:t>écri</a:t>
            </a:r>
            <a:r>
              <a:rPr lang="fr-FR" sz="2000" dirty="0" smtClean="0">
                <a:latin typeface="Times New Roman" panose="02020603050405020304" pitchFamily="18" charset="0"/>
                <a:cs typeface="Times New Roman" panose="02020603050405020304" pitchFamily="18" charset="0"/>
              </a:rPr>
              <a:t> t</a:t>
            </a: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i-- </a:t>
            </a:r>
            <a:r>
              <a:rPr lang="fr-FR" sz="2000" dirty="0">
                <a:latin typeface="Times New Roman" panose="02020603050405020304" pitchFamily="18" charset="0"/>
                <a:cs typeface="Times New Roman" panose="02020603050405020304" pitchFamily="18" charset="0"/>
              </a:rPr>
              <a:t>ou </a:t>
            </a:r>
            <a:r>
              <a:rPr lang="fr-FR" sz="2000" b="1" dirty="0">
                <a:latin typeface="Times New Roman" panose="02020603050405020304" pitchFamily="18" charset="0"/>
                <a:cs typeface="Times New Roman" panose="02020603050405020304" pitchFamily="18" charset="0"/>
              </a:rPr>
              <a:t>--i </a:t>
            </a:r>
          </a:p>
          <a:p>
            <a:pPr marL="342900" indent="-342900">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Les opérateurs ++ et -- sont </a:t>
            </a:r>
            <a:r>
              <a:rPr lang="fr-FR" sz="2000" dirty="0" smtClean="0">
                <a:latin typeface="Times New Roman" panose="02020603050405020304" pitchFamily="18" charset="0"/>
                <a:cs typeface="Times New Roman" panose="02020603050405020304" pitchFamily="18" charset="0"/>
              </a:rPr>
              <a:t>utilisés: </a:t>
            </a:r>
          </a:p>
          <a:p>
            <a:pPr marL="800100" lvl="1" indent="-342900">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incrémenter ou décrémenter une variable, par exemple dans une boucle (dans ce cas, pas de différence entre la notation préfixe (++i,--i) et la notation </a:t>
            </a:r>
            <a:r>
              <a:rPr lang="fr-FR" sz="2000" dirty="0" err="1">
                <a:latin typeface="Times New Roman" panose="02020603050405020304" pitchFamily="18" charset="0"/>
                <a:cs typeface="Times New Roman" panose="02020603050405020304" pitchFamily="18" charset="0"/>
              </a:rPr>
              <a:t>postfixe</a:t>
            </a:r>
            <a:r>
              <a:rPr lang="fr-FR" sz="2000" dirty="0">
                <a:latin typeface="Times New Roman" panose="02020603050405020304" pitchFamily="18" charset="0"/>
                <a:cs typeface="Times New Roman" panose="02020603050405020304" pitchFamily="18" charset="0"/>
              </a:rPr>
              <a:t> (i++,i--). </a:t>
            </a:r>
            <a:endParaRPr lang="fr-FR" sz="2000" dirty="0" smtClean="0">
              <a:latin typeface="Times New Roman" panose="02020603050405020304" pitchFamily="18" charset="0"/>
              <a:cs typeface="Times New Roman" panose="02020603050405020304" pitchFamily="18" charset="0"/>
            </a:endParaRPr>
          </a:p>
          <a:p>
            <a:pPr marL="800100" lvl="1" indent="-342900">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Pour </a:t>
            </a:r>
            <a:r>
              <a:rPr lang="fr-FR" sz="2000" dirty="0">
                <a:latin typeface="Times New Roman" panose="02020603050405020304" pitchFamily="18" charset="0"/>
                <a:cs typeface="Times New Roman" panose="02020603050405020304" pitchFamily="18" charset="0"/>
              </a:rPr>
              <a:t>incrémenter ou décrémenter une variable et en même temps affecter sa valeur à une autre variable. Dans ce cas, on choisit entre la notation préfixe et </a:t>
            </a:r>
            <a:r>
              <a:rPr lang="fr-FR" sz="2000" dirty="0" err="1" smtClean="0">
                <a:latin typeface="Times New Roman" panose="02020603050405020304" pitchFamily="18" charset="0"/>
                <a:cs typeface="Times New Roman" panose="02020603050405020304" pitchFamily="18" charset="0"/>
              </a:rPr>
              <a:t>postfixe</a:t>
            </a:r>
            <a:r>
              <a:rPr lang="fr-FR" sz="2000" dirty="0">
                <a:latin typeface="Times New Roman" panose="02020603050405020304" pitchFamily="18" charset="0"/>
                <a:cs typeface="Times New Roman" panose="02020603050405020304" pitchFamily="18" charset="0"/>
              </a:rPr>
              <a:t>.</a:t>
            </a:r>
            <a:endParaRPr lang="ar-DZ"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Tree>
    <p:extLst>
      <p:ext uri="{BB962C8B-B14F-4D97-AF65-F5344CB8AC3E}">
        <p14:creationId xmlns:p14="http://schemas.microsoft.com/office/powerpoint/2010/main" val="2185630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33</a:t>
            </a:r>
            <a:endParaRPr lang="fr-FR" sz="900" b="1" dirty="0">
              <a:solidFill>
                <a:srgbClr val="002060"/>
              </a:solidFill>
            </a:endParaRPr>
          </a:p>
        </p:txBody>
      </p:sp>
      <p:sp>
        <p:nvSpPr>
          <p:cNvPr id="2" name="Rectangle 1"/>
          <p:cNvSpPr/>
          <p:nvPr/>
        </p:nvSpPr>
        <p:spPr>
          <a:xfrm>
            <a:off x="381000" y="1219200"/>
            <a:ext cx="8610600" cy="2862322"/>
          </a:xfrm>
          <a:prstGeom prst="rect">
            <a:avLst/>
          </a:prstGeom>
        </p:spPr>
        <p:txBody>
          <a:bodyPr wrap="square">
            <a:spAutoFit/>
          </a:bodyPr>
          <a:lstStyle/>
          <a:p>
            <a:pPr marL="342900" indent="-342900">
              <a:lnSpc>
                <a:spcPct val="150000"/>
              </a:lnSpc>
              <a:buFont typeface="Wingdings" pitchFamily="2" charset="2"/>
              <a:buChar char="§"/>
            </a:pPr>
            <a:r>
              <a:rPr lang="fr-FR" sz="2000" b="1" dirty="0">
                <a:latin typeface="Times New Roman" panose="02020603050405020304" pitchFamily="18" charset="0"/>
                <a:cs typeface="Times New Roman" panose="02020603050405020304" pitchFamily="18" charset="0"/>
              </a:rPr>
              <a:t>X = i++; </a:t>
            </a:r>
            <a:r>
              <a:rPr lang="fr-FR" sz="2000" dirty="0">
                <a:latin typeface="Times New Roman" panose="02020603050405020304" pitchFamily="18" charset="0"/>
                <a:cs typeface="Times New Roman" panose="02020603050405020304" pitchFamily="18" charset="0"/>
              </a:rPr>
              <a:t>passe d'abord la valeur de i à X, puis incrémente i (le ++ est après i, on l'incrémente après) </a:t>
            </a:r>
          </a:p>
          <a:p>
            <a:pPr marL="342900" indent="-342900">
              <a:lnSpc>
                <a:spcPct val="150000"/>
              </a:lnSpc>
              <a:buFont typeface="Wingdings" pitchFamily="2" charset="2"/>
              <a:buChar char="§"/>
            </a:pPr>
            <a:r>
              <a:rPr lang="fr-FR" sz="2000" b="1" dirty="0">
                <a:latin typeface="Times New Roman" panose="02020603050405020304" pitchFamily="18" charset="0"/>
                <a:cs typeface="Times New Roman" panose="02020603050405020304" pitchFamily="18" charset="0"/>
              </a:rPr>
              <a:t>X = i--; </a:t>
            </a:r>
            <a:r>
              <a:rPr lang="fr-FR" sz="2000" dirty="0" smtClean="0">
                <a:latin typeface="Times New Roman" panose="02020603050405020304" pitchFamily="18" charset="0"/>
                <a:cs typeface="Times New Roman" panose="02020603050405020304" pitchFamily="18" charset="0"/>
              </a:rPr>
              <a:t>passe </a:t>
            </a:r>
            <a:r>
              <a:rPr lang="fr-FR" sz="2000" dirty="0">
                <a:latin typeface="Times New Roman" panose="02020603050405020304" pitchFamily="18" charset="0"/>
                <a:cs typeface="Times New Roman" panose="02020603050405020304" pitchFamily="18" charset="0"/>
              </a:rPr>
              <a:t>d'abord la valeur de i à X, puis décrémente i </a:t>
            </a:r>
          </a:p>
          <a:p>
            <a:pPr marL="342900" indent="-342900">
              <a:lnSpc>
                <a:spcPct val="150000"/>
              </a:lnSpc>
              <a:buFont typeface="Wingdings" pitchFamily="2" charset="2"/>
              <a:buChar char="§"/>
            </a:pPr>
            <a:r>
              <a:rPr lang="fr-FR" sz="2000" b="1" dirty="0">
                <a:latin typeface="Times New Roman" panose="02020603050405020304" pitchFamily="18" charset="0"/>
                <a:cs typeface="Times New Roman" panose="02020603050405020304" pitchFamily="18" charset="0"/>
              </a:rPr>
              <a:t>X = ++i</a:t>
            </a:r>
            <a:r>
              <a:rPr lang="fr-FR" sz="2000" dirty="0">
                <a:latin typeface="Times New Roman" panose="02020603050405020304" pitchFamily="18" charset="0"/>
                <a:cs typeface="Times New Roman" panose="02020603050405020304" pitchFamily="18" charset="0"/>
              </a:rPr>
              <a:t>; incrémente d'abord i puis passe la valeur de i incrémentée à X (le ++ est avant i, on l'incrémente avant) </a:t>
            </a:r>
          </a:p>
          <a:p>
            <a:pPr marL="342900" indent="-342900">
              <a:lnSpc>
                <a:spcPct val="150000"/>
              </a:lnSpc>
              <a:buFont typeface="Wingdings" pitchFamily="2" charset="2"/>
              <a:buChar char="§"/>
            </a:pPr>
            <a:r>
              <a:rPr lang="fr-FR" sz="2000" b="1" dirty="0">
                <a:latin typeface="Times New Roman" panose="02020603050405020304" pitchFamily="18" charset="0"/>
                <a:cs typeface="Times New Roman" panose="02020603050405020304" pitchFamily="18" charset="0"/>
              </a:rPr>
              <a:t>X = --i; </a:t>
            </a:r>
            <a:r>
              <a:rPr lang="fr-FR" sz="2000" dirty="0" smtClean="0">
                <a:latin typeface="Times New Roman" panose="02020603050405020304" pitchFamily="18" charset="0"/>
                <a:cs typeface="Times New Roman" panose="02020603050405020304" pitchFamily="18" charset="0"/>
              </a:rPr>
              <a:t>décrémente </a:t>
            </a:r>
            <a:r>
              <a:rPr lang="fr-FR" sz="2000" dirty="0">
                <a:latin typeface="Times New Roman" panose="02020603050405020304" pitchFamily="18" charset="0"/>
                <a:cs typeface="Times New Roman" panose="02020603050405020304" pitchFamily="18" charset="0"/>
              </a:rPr>
              <a:t>d'abord i puis passe la valeur de i décrémentée à X </a:t>
            </a:r>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Tree>
    <p:extLst>
      <p:ext uri="{BB962C8B-B14F-4D97-AF65-F5344CB8AC3E}">
        <p14:creationId xmlns:p14="http://schemas.microsoft.com/office/powerpoint/2010/main" val="1417001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34</a:t>
            </a:r>
            <a:endParaRPr lang="fr-FR" sz="900" b="1" dirty="0">
              <a:solidFill>
                <a:srgbClr val="002060"/>
              </a:solidFill>
            </a:endParaRPr>
          </a:p>
        </p:txBody>
      </p:sp>
      <p:sp>
        <p:nvSpPr>
          <p:cNvPr id="2" name="Rectangle 1"/>
          <p:cNvSpPr/>
          <p:nvPr/>
        </p:nvSpPr>
        <p:spPr>
          <a:xfrm>
            <a:off x="2971800" y="665202"/>
            <a:ext cx="3810000" cy="498342"/>
          </a:xfrm>
          <a:prstGeom prst="rect">
            <a:avLst/>
          </a:prstGeom>
          <a:noFill/>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E</a:t>
            </a:r>
            <a:r>
              <a:rPr lang="fr-FR" sz="2000" b="1" dirty="0" smtClean="0">
                <a:latin typeface="Times New Roman" panose="02020603050405020304" pitchFamily="18" charset="0"/>
                <a:cs typeface="Times New Roman" panose="02020603050405020304" pitchFamily="18" charset="0"/>
              </a:rPr>
              <a:t>xpressions de comparaison</a:t>
            </a:r>
            <a:endParaRPr lang="ar-DZ" b="1"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
        <p:nvSpPr>
          <p:cNvPr id="8" name="Rectangle 7"/>
          <p:cNvSpPr/>
          <p:nvPr/>
        </p:nvSpPr>
        <p:spPr>
          <a:xfrm>
            <a:off x="379800" y="1371600"/>
            <a:ext cx="8458200" cy="498663"/>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Une</a:t>
            </a:r>
            <a:r>
              <a:rPr lang="fr-FR" sz="2000" b="1"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expression de </a:t>
            </a:r>
            <a:r>
              <a:rPr lang="fr-FR" sz="2000" dirty="0" smtClean="0">
                <a:latin typeface="Times New Roman" panose="02020603050405020304" pitchFamily="18" charset="0"/>
                <a:cs typeface="Times New Roman" panose="02020603050405020304" pitchFamily="18" charset="0"/>
              </a:rPr>
              <a:t>comparaison donne un résultat booléen (vrai ou faux).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1150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688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35</a:t>
            </a:r>
            <a:endParaRPr lang="fr-FR" sz="900" b="1" dirty="0">
              <a:solidFill>
                <a:srgbClr val="002060"/>
              </a:solidFill>
            </a:endParaRPr>
          </a:p>
        </p:txBody>
      </p:sp>
      <p:sp>
        <p:nvSpPr>
          <p:cNvPr id="2" name="Rectangle 1"/>
          <p:cNvSpPr/>
          <p:nvPr/>
        </p:nvSpPr>
        <p:spPr>
          <a:xfrm>
            <a:off x="2971800" y="665202"/>
            <a:ext cx="3810000" cy="498342"/>
          </a:xfrm>
          <a:prstGeom prst="rect">
            <a:avLst/>
          </a:prstGeom>
          <a:noFill/>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E</a:t>
            </a:r>
            <a:r>
              <a:rPr lang="fr-FR" sz="2000" b="1" dirty="0" smtClean="0">
                <a:latin typeface="Times New Roman" panose="02020603050405020304" pitchFamily="18" charset="0"/>
                <a:cs typeface="Times New Roman" panose="02020603050405020304" pitchFamily="18" charset="0"/>
              </a:rPr>
              <a:t>xpressions de comparaison</a:t>
            </a:r>
            <a:endParaRPr lang="ar-DZ" b="1"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53" y="1600200"/>
            <a:ext cx="8116047" cy="44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2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36</a:t>
            </a:r>
            <a:endParaRPr lang="fr-FR" sz="900" b="1" dirty="0">
              <a:solidFill>
                <a:srgbClr val="002060"/>
              </a:solidFill>
            </a:endParaRPr>
          </a:p>
        </p:txBody>
      </p:sp>
      <p:sp>
        <p:nvSpPr>
          <p:cNvPr id="2" name="Rectangle 1"/>
          <p:cNvSpPr/>
          <p:nvPr/>
        </p:nvSpPr>
        <p:spPr>
          <a:xfrm>
            <a:off x="2971800" y="665202"/>
            <a:ext cx="3810000" cy="498342"/>
          </a:xfrm>
          <a:prstGeom prst="rect">
            <a:avLst/>
          </a:prstGeom>
          <a:noFill/>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E</a:t>
            </a:r>
            <a:r>
              <a:rPr lang="fr-FR" sz="2000" b="1" dirty="0" smtClean="0">
                <a:latin typeface="Times New Roman" panose="02020603050405020304" pitchFamily="18" charset="0"/>
                <a:cs typeface="Times New Roman" panose="02020603050405020304" pitchFamily="18" charset="0"/>
              </a:rPr>
              <a:t>xpressions de comparaison</a:t>
            </a:r>
            <a:endParaRPr lang="ar-DZ" b="1"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491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541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665202"/>
            <a:ext cx="3810000" cy="498342"/>
          </a:xfrm>
          <a:prstGeom prst="rect">
            <a:avLst/>
          </a:prstGeom>
          <a:noFill/>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E</a:t>
            </a:r>
            <a:r>
              <a:rPr lang="fr-FR" sz="2000" b="1" dirty="0" smtClean="0">
                <a:latin typeface="Times New Roman" panose="02020603050405020304" pitchFamily="18" charset="0"/>
                <a:cs typeface="Times New Roman" panose="02020603050405020304" pitchFamily="18" charset="0"/>
              </a:rPr>
              <a:t>xpressions de comparaison</a:t>
            </a:r>
            <a:endParaRPr lang="ar-DZ" b="1" dirty="0"/>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00" y="1447800"/>
            <a:ext cx="8383200" cy="491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37</a:t>
            </a:r>
            <a:endParaRPr lang="fr-FR" sz="900" b="1" dirty="0">
              <a:solidFill>
                <a:srgbClr val="002060"/>
              </a:solidFill>
            </a:endParaRPr>
          </a:p>
        </p:txBody>
      </p:sp>
    </p:spTree>
    <p:extLst>
      <p:ext uri="{BB962C8B-B14F-4D97-AF65-F5344CB8AC3E}">
        <p14:creationId xmlns:p14="http://schemas.microsoft.com/office/powerpoint/2010/main" val="250523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599" y="152400"/>
            <a:ext cx="4414837"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C’est quoi un programme ? </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02</a:t>
            </a:r>
            <a:endParaRPr lang="fr-FR" sz="900" b="1" dirty="0">
              <a:solidFill>
                <a:srgbClr val="002060"/>
              </a:solidFill>
            </a:endParaRPr>
          </a:p>
        </p:txBody>
      </p:sp>
      <p:grpSp>
        <p:nvGrpSpPr>
          <p:cNvPr id="3" name="Group 2"/>
          <p:cNvGrpSpPr/>
          <p:nvPr/>
        </p:nvGrpSpPr>
        <p:grpSpPr>
          <a:xfrm>
            <a:off x="762000" y="885825"/>
            <a:ext cx="7762875" cy="5819775"/>
            <a:chOff x="762000" y="885825"/>
            <a:chExt cx="7762875" cy="58197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52"/>
            <a:stretch/>
          </p:blipFill>
          <p:spPr bwMode="auto">
            <a:xfrm>
              <a:off x="762000" y="885825"/>
              <a:ext cx="7762875"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95800" y="4419600"/>
              <a:ext cx="609600" cy="400110"/>
            </a:xfrm>
            <a:prstGeom prst="rect">
              <a:avLst/>
            </a:prstGeom>
            <a:noFill/>
          </p:spPr>
          <p:txBody>
            <a:bodyPr wrap="square" rtlCol="1">
              <a:spAutoFit/>
            </a:bodyPr>
            <a:lstStyle/>
            <a:p>
              <a:r>
                <a:rPr lang="fr-FR" sz="2000" b="1" dirty="0" smtClean="0">
                  <a:solidFill>
                    <a:schemeClr val="tx1">
                      <a:lumMod val="65000"/>
                      <a:lumOff val="35000"/>
                    </a:schemeClr>
                  </a:solidFill>
                  <a:effectLst>
                    <a:outerShdw blurRad="38100" dist="38100" dir="2700000" algn="tl">
                      <a:srgbClr val="000000">
                        <a:alpha val="43137"/>
                      </a:srgbClr>
                    </a:outerShdw>
                  </a:effectLst>
                </a:rPr>
                <a:t>C</a:t>
              </a:r>
              <a:endParaRPr lang="ar-DZ" sz="2000" b="1" dirty="0">
                <a:solidFill>
                  <a:schemeClr val="tx1">
                    <a:lumMod val="65000"/>
                    <a:lumOff val="35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697719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38</a:t>
            </a:r>
            <a:endParaRPr lang="fr-FR" sz="900" b="1" dirty="0">
              <a:solidFill>
                <a:srgbClr val="002060"/>
              </a:solidFill>
            </a:endParaRPr>
          </a:p>
        </p:txBody>
      </p:sp>
      <p:sp>
        <p:nvSpPr>
          <p:cNvPr id="2" name="Rectangle 1"/>
          <p:cNvSpPr/>
          <p:nvPr/>
        </p:nvSpPr>
        <p:spPr>
          <a:xfrm>
            <a:off x="381000" y="1351002"/>
            <a:ext cx="4680000" cy="504000"/>
          </a:xfrm>
          <a:prstGeom prst="rect">
            <a:avLst/>
          </a:prstGeom>
        </p:spPr>
        <p:txBody>
          <a:bodyPr wrap="square">
            <a:spAutoFit/>
          </a:bodyPr>
          <a:lstStyle/>
          <a:p>
            <a:pPr marL="342900" indent="-342900">
              <a:lnSpc>
                <a:spcPct val="150000"/>
              </a:lnSpc>
              <a:buFont typeface="Wingdings" pitchFamily="2" charset="2"/>
              <a:buChar char="§"/>
            </a:pPr>
            <a:r>
              <a:rPr lang="fr-FR" sz="2000" b="1" dirty="0" smtClean="0">
                <a:latin typeface="Times New Roman" panose="02020603050405020304" pitchFamily="18" charset="0"/>
                <a:cs typeface="Times New Roman" panose="02020603050405020304" pitchFamily="18" charset="0"/>
              </a:rPr>
              <a:t>L’opération  </a:t>
            </a:r>
            <a:r>
              <a:rPr lang="fr-FR" sz="2000" b="1" dirty="0">
                <a:latin typeface="Times New Roman" panose="02020603050405020304" pitchFamily="18" charset="0"/>
                <a:cs typeface="Times New Roman" panose="02020603050405020304" pitchFamily="18" charset="0"/>
              </a:rPr>
              <a:t>de  transtypage  (casting)</a:t>
            </a:r>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
        <p:nvSpPr>
          <p:cNvPr id="8" name="Rectangle 7"/>
          <p:cNvSpPr/>
          <p:nvPr/>
        </p:nvSpPr>
        <p:spPr>
          <a:xfrm>
            <a:off x="381000" y="1920419"/>
            <a:ext cx="8610600" cy="3070071"/>
          </a:xfrm>
          <a:prstGeom prst="rect">
            <a:avLst/>
          </a:prstGeom>
        </p:spPr>
        <p:txBody>
          <a:bodyPr wrap="square">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 L'opérateur de transtypage (opérateur de "</a:t>
            </a:r>
            <a:r>
              <a:rPr lang="fr-FR" sz="2000" dirty="0" err="1">
                <a:latin typeface="Times New Roman" panose="02020603050405020304" pitchFamily="18" charset="0"/>
                <a:cs typeface="Times New Roman" panose="02020603050405020304" pitchFamily="18" charset="0"/>
              </a:rPr>
              <a:t>cast</a:t>
            </a:r>
            <a:r>
              <a:rPr lang="fr-FR" sz="2000" dirty="0">
                <a:latin typeface="Times New Roman" panose="02020603050405020304" pitchFamily="18" charset="0"/>
                <a:cs typeface="Times New Roman" panose="02020603050405020304" pitchFamily="18" charset="0"/>
              </a:rPr>
              <a:t>") permet de modifier explicitement le type d'une valeur avant de l'affecter à une variable ou de </a:t>
            </a:r>
            <a:r>
              <a:rPr lang="fr-FR" sz="2000" dirty="0" smtClean="0">
                <a:latin typeface="Times New Roman" panose="02020603050405020304" pitchFamily="18" charset="0"/>
                <a:cs typeface="Times New Roman" panose="02020603050405020304" pitchFamily="18" charset="0"/>
              </a:rPr>
              <a:t>l'utiliser. </a:t>
            </a:r>
            <a:r>
              <a:rPr lang="fr-FR" sz="2000" dirty="0">
                <a:latin typeface="Times New Roman" panose="02020603050405020304" pitchFamily="18" charset="0"/>
                <a:cs typeface="Times New Roman" panose="02020603050405020304" pitchFamily="18" charset="0"/>
              </a:rPr>
              <a:t>Elle se réalise de </a:t>
            </a:r>
            <a:r>
              <a:rPr lang="fr-FR" sz="2000" dirty="0" smtClean="0">
                <a:latin typeface="Times New Roman" panose="02020603050405020304" pitchFamily="18" charset="0"/>
                <a:cs typeface="Times New Roman" panose="02020603050405020304" pitchFamily="18" charset="0"/>
              </a:rPr>
              <a:t>la manière </a:t>
            </a:r>
            <a:r>
              <a:rPr lang="fr-FR" sz="2000" dirty="0">
                <a:latin typeface="Times New Roman" panose="02020603050405020304" pitchFamily="18" charset="0"/>
                <a:cs typeface="Times New Roman" panose="02020603050405020304" pitchFamily="18" charset="0"/>
              </a:rPr>
              <a:t>suivante </a:t>
            </a:r>
            <a:r>
              <a:rPr lang="fr-FR" sz="2000" dirty="0" smtClean="0">
                <a:latin typeface="Times New Roman" panose="02020603050405020304" pitchFamily="18" charset="0"/>
                <a:cs typeface="Times New Roman" panose="02020603050405020304" pitchFamily="18" charset="0"/>
              </a:rPr>
              <a:t>: </a:t>
            </a:r>
            <a:r>
              <a:rPr lang="fr-FR" sz="2000" b="1" dirty="0" smtClean="0">
                <a:latin typeface="Segoe UI Light" pitchFamily="34" charset="0"/>
                <a:cs typeface="Times New Roman" panose="02020603050405020304" pitchFamily="18" charset="0"/>
              </a:rPr>
              <a:t>(</a:t>
            </a:r>
            <a:r>
              <a:rPr lang="fr-FR" sz="2000" b="1" dirty="0">
                <a:latin typeface="Segoe UI Light" pitchFamily="34" charset="0"/>
                <a:cs typeface="Times New Roman" panose="02020603050405020304" pitchFamily="18" charset="0"/>
              </a:rPr>
              <a:t>type) </a:t>
            </a:r>
            <a:r>
              <a:rPr lang="fr-FR" sz="2000" b="1" dirty="0" smtClean="0">
                <a:latin typeface="Segoe UI Light" pitchFamily="34" charset="0"/>
                <a:cs typeface="Times New Roman" panose="02020603050405020304" pitchFamily="18" charset="0"/>
              </a:rPr>
              <a:t>expression</a:t>
            </a:r>
            <a:r>
              <a:rPr lang="fr-FR" sz="2000" dirty="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endParaRPr lang="fr-FR" sz="9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On écrit entre parenthèses le nom du nouveau type voulu, suivi de la valeur à </a:t>
            </a:r>
            <a:r>
              <a:rPr lang="fr-FR" sz="2000" dirty="0" err="1">
                <a:latin typeface="Times New Roman" panose="02020603050405020304" pitchFamily="18" charset="0"/>
                <a:cs typeface="Times New Roman" panose="02020603050405020304" pitchFamily="18" charset="0"/>
              </a:rPr>
              <a:t>transtyper</a:t>
            </a:r>
            <a:r>
              <a:rPr lang="fr-FR" sz="2000" dirty="0">
                <a:latin typeface="Times New Roman" panose="02020603050405020304" pitchFamily="18" charset="0"/>
                <a:cs typeface="Times New Roman" panose="02020603050405020304" pitchFamily="18" charset="0"/>
              </a:rPr>
              <a:t>, du nom de la variable contenant cette valeur, de l'opération fournissant cette valeur</a:t>
            </a:r>
            <a:r>
              <a:rPr lang="fr-FR" sz="2000" dirty="0" smtClean="0">
                <a:latin typeface="Times New Roman" panose="02020603050405020304" pitchFamily="18" charset="0"/>
                <a:cs typeface="Times New Roman" panose="02020603050405020304" pitchFamily="18" charset="0"/>
              </a:rPr>
              <a:t>.</a:t>
            </a:r>
          </a:p>
        </p:txBody>
      </p:sp>
      <p:sp>
        <p:nvSpPr>
          <p:cNvPr id="4" name="Rectangle 3"/>
          <p:cNvSpPr/>
          <p:nvPr/>
        </p:nvSpPr>
        <p:spPr>
          <a:xfrm>
            <a:off x="1752600" y="4953000"/>
            <a:ext cx="2816828" cy="707886"/>
          </a:xfrm>
          <a:prstGeom prst="rect">
            <a:avLst/>
          </a:prstGeom>
          <a:solidFill>
            <a:schemeClr val="bg2">
              <a:lumMod val="90000"/>
            </a:schemeClr>
          </a:solidFill>
        </p:spPr>
        <p:txBody>
          <a:bodyPr wrap="square">
            <a:spAutoFit/>
          </a:bodyPr>
          <a:lstStyle/>
          <a:p>
            <a:r>
              <a:rPr lang="fr-FR" sz="2000" b="1" dirty="0" err="1" smtClean="0">
                <a:latin typeface="Segoe UI Light" pitchFamily="34" charset="0"/>
                <a:cs typeface="Times New Roman" panose="02020603050405020304" pitchFamily="18" charset="0"/>
              </a:rPr>
              <a:t>float</a:t>
            </a:r>
            <a:r>
              <a:rPr lang="fr-FR" sz="2000" b="1" dirty="0" smtClean="0">
                <a:latin typeface="Segoe UI Light" pitchFamily="34" charset="0"/>
                <a:cs typeface="Times New Roman" panose="02020603050405020304" pitchFamily="18" charset="0"/>
              </a:rPr>
              <a:t> f ; double d ; </a:t>
            </a:r>
            <a:r>
              <a:rPr lang="fr-FR" sz="2000" b="1" dirty="0" err="1" smtClean="0">
                <a:latin typeface="Segoe UI Light" pitchFamily="34" charset="0"/>
                <a:cs typeface="Times New Roman" panose="02020603050405020304" pitchFamily="18" charset="0"/>
              </a:rPr>
              <a:t>int</a:t>
            </a:r>
            <a:r>
              <a:rPr lang="fr-FR" sz="2000" b="1" dirty="0" smtClean="0">
                <a:latin typeface="Segoe UI Light" pitchFamily="34" charset="0"/>
                <a:cs typeface="Times New Roman" panose="02020603050405020304" pitchFamily="18" charset="0"/>
              </a:rPr>
              <a:t> i ; </a:t>
            </a:r>
          </a:p>
          <a:p>
            <a:r>
              <a:rPr lang="fr-FR" sz="2000" b="1" dirty="0" smtClean="0">
                <a:latin typeface="Segoe UI Light" pitchFamily="34" charset="0"/>
                <a:cs typeface="Times New Roman" panose="02020603050405020304" pitchFamily="18" charset="0"/>
              </a:rPr>
              <a:t>i = (</a:t>
            </a:r>
            <a:r>
              <a:rPr lang="fr-FR" sz="2000" b="1" dirty="0" err="1" smtClean="0">
                <a:latin typeface="Segoe UI Light" pitchFamily="34" charset="0"/>
                <a:cs typeface="Times New Roman" panose="02020603050405020304" pitchFamily="18" charset="0"/>
              </a:rPr>
              <a:t>int</a:t>
            </a:r>
            <a:r>
              <a:rPr lang="fr-FR" sz="2000" b="1" dirty="0" smtClean="0">
                <a:latin typeface="Segoe UI Light" pitchFamily="34" charset="0"/>
                <a:cs typeface="Times New Roman" panose="02020603050405020304" pitchFamily="18" charset="0"/>
              </a:rPr>
              <a:t>) f + (</a:t>
            </a:r>
            <a:r>
              <a:rPr lang="fr-FR" sz="2000" b="1" dirty="0" err="1" smtClean="0">
                <a:latin typeface="Segoe UI Light" pitchFamily="34" charset="0"/>
                <a:cs typeface="Times New Roman" panose="02020603050405020304" pitchFamily="18" charset="0"/>
              </a:rPr>
              <a:t>int</a:t>
            </a:r>
            <a:r>
              <a:rPr lang="fr-FR" sz="2000" b="1" dirty="0" smtClean="0">
                <a:latin typeface="Segoe UI Light" pitchFamily="34" charset="0"/>
                <a:cs typeface="Times New Roman" panose="02020603050405020304" pitchFamily="18" charset="0"/>
              </a:rPr>
              <a:t>) d ;. </a:t>
            </a:r>
          </a:p>
        </p:txBody>
      </p:sp>
      <p:sp>
        <p:nvSpPr>
          <p:cNvPr id="9" name="Rectangle 8"/>
          <p:cNvSpPr/>
          <p:nvPr/>
        </p:nvSpPr>
        <p:spPr>
          <a:xfrm>
            <a:off x="4686300" y="4886272"/>
            <a:ext cx="4305300" cy="1938992"/>
          </a:xfrm>
          <a:prstGeom prst="rect">
            <a:avLst/>
          </a:prstGeom>
        </p:spPr>
        <p:txBody>
          <a:bodyPr wrap="square">
            <a:spAutoFit/>
          </a:bodyPr>
          <a:lstStyle/>
          <a:p>
            <a:pPr algn="just"/>
            <a:r>
              <a:rPr lang="fr-FR" sz="2000" dirty="0">
                <a:latin typeface="Times New Roman" panose="02020603050405020304" pitchFamily="18" charset="0"/>
                <a:cs typeface="Times New Roman" panose="02020603050405020304" pitchFamily="18" charset="0"/>
              </a:rPr>
              <a:t>Donc, f et d sont convertis en </a:t>
            </a:r>
            <a:r>
              <a:rPr lang="fr-FR" sz="2000" dirty="0" err="1">
                <a:latin typeface="Times New Roman" panose="02020603050405020304" pitchFamily="18" charset="0"/>
                <a:cs typeface="Times New Roman" panose="02020603050405020304" pitchFamily="18" charset="0"/>
              </a:rPr>
              <a:t>int</a:t>
            </a:r>
            <a:r>
              <a:rPr lang="fr-FR" sz="2000" dirty="0">
                <a:latin typeface="Times New Roman" panose="02020603050405020304" pitchFamily="18" charset="0"/>
                <a:cs typeface="Times New Roman" panose="02020603050405020304" pitchFamily="18" charset="0"/>
              </a:rPr>
              <a:t>, puis additionnés. Le résultat entier est rangé dans i. Il peut y avoir une différence avec l'expression : i =f + d ;, du fait de la perte des parties fractionnaires des nombres.</a:t>
            </a:r>
            <a:endParaRPr lang="ar-DZ" sz="2000" dirty="0"/>
          </a:p>
        </p:txBody>
      </p:sp>
      <p:sp>
        <p:nvSpPr>
          <p:cNvPr id="10" name="Rectangle 9"/>
          <p:cNvSpPr/>
          <p:nvPr/>
        </p:nvSpPr>
        <p:spPr>
          <a:xfrm>
            <a:off x="477148" y="4959808"/>
            <a:ext cx="1351652" cy="400110"/>
          </a:xfrm>
          <a:prstGeom prst="rect">
            <a:avLst/>
          </a:prstGeom>
        </p:spPr>
        <p:txBody>
          <a:bodyPr wrap="none">
            <a:spAutoFit/>
          </a:bodyPr>
          <a:lstStyle/>
          <a:p>
            <a:r>
              <a:rPr lang="fr-FR" sz="2000" b="1" dirty="0">
                <a:solidFill>
                  <a:schemeClr val="tx2"/>
                </a:solidFill>
                <a:latin typeface="Times New Roman" panose="02020603050405020304" pitchFamily="18" charset="0"/>
                <a:cs typeface="Times New Roman" panose="02020603050405020304" pitchFamily="18" charset="0"/>
              </a:rPr>
              <a:t>Exemple:  </a:t>
            </a:r>
          </a:p>
        </p:txBody>
      </p:sp>
    </p:spTree>
    <p:extLst>
      <p:ext uri="{BB962C8B-B14F-4D97-AF65-F5344CB8AC3E}">
        <p14:creationId xmlns:p14="http://schemas.microsoft.com/office/powerpoint/2010/main" val="496226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39</a:t>
            </a:r>
            <a:endParaRPr lang="fr-FR" sz="900" b="1" dirty="0">
              <a:solidFill>
                <a:srgbClr val="002060"/>
              </a:solidFill>
            </a:endParaRPr>
          </a:p>
        </p:txBody>
      </p:sp>
      <p:sp>
        <p:nvSpPr>
          <p:cNvPr id="2" name="Rectangle 1"/>
          <p:cNvSpPr/>
          <p:nvPr/>
        </p:nvSpPr>
        <p:spPr>
          <a:xfrm>
            <a:off x="273000" y="1219200"/>
            <a:ext cx="4680000" cy="504000"/>
          </a:xfrm>
          <a:prstGeom prst="rect">
            <a:avLst/>
          </a:prstGeom>
        </p:spPr>
        <p:txBody>
          <a:bodyPr wrap="square">
            <a:spAutoFit/>
          </a:bodyPr>
          <a:lstStyle/>
          <a:p>
            <a:pPr marL="342900" indent="-342900">
              <a:lnSpc>
                <a:spcPct val="150000"/>
              </a:lnSpc>
              <a:buFont typeface="Wingdings" pitchFamily="2" charset="2"/>
              <a:buChar char="§"/>
            </a:pPr>
            <a:r>
              <a:rPr lang="fr-FR" sz="2000" b="1" dirty="0" smtClean="0">
                <a:latin typeface="Times New Roman" panose="02020603050405020304" pitchFamily="18" charset="0"/>
                <a:cs typeface="Times New Roman" panose="02020603050405020304" pitchFamily="18" charset="0"/>
              </a:rPr>
              <a:t>L’opération  </a:t>
            </a:r>
            <a:r>
              <a:rPr lang="fr-FR" sz="2000" b="1" dirty="0">
                <a:latin typeface="Times New Roman" panose="02020603050405020304" pitchFamily="18" charset="0"/>
                <a:cs typeface="Times New Roman" panose="02020603050405020304" pitchFamily="18" charset="0"/>
              </a:rPr>
              <a:t>de  transtypage  (casting)</a:t>
            </a:r>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
        <p:nvSpPr>
          <p:cNvPr id="8" name="Rectangle 7"/>
          <p:cNvSpPr/>
          <p:nvPr/>
        </p:nvSpPr>
        <p:spPr>
          <a:xfrm>
            <a:off x="1676400" y="1828800"/>
            <a:ext cx="7239000" cy="1883657"/>
          </a:xfrm>
          <a:prstGeom prst="rect">
            <a:avLst/>
          </a:prstGeom>
        </p:spPr>
        <p:txBody>
          <a:bodyPr wrap="square">
            <a:spAutoFit/>
          </a:bodyPr>
          <a:lstStyle/>
          <a:p>
            <a:pPr algn="just">
              <a:lnSpc>
                <a:spcPct val="150000"/>
              </a:lnSpc>
            </a:pPr>
            <a:r>
              <a:rPr lang="fr-FR" sz="2000" dirty="0" smtClean="0">
                <a:latin typeface="Times New Roman" panose="02020603050405020304" pitchFamily="18" charset="0"/>
                <a:cs typeface="Times New Roman" panose="02020603050405020304" pitchFamily="18" charset="0"/>
              </a:rPr>
              <a:t>Ecrire </a:t>
            </a:r>
            <a:r>
              <a:rPr lang="fr-FR" sz="2000" dirty="0">
                <a:latin typeface="Times New Roman" panose="02020603050405020304" pitchFamily="18" charset="0"/>
                <a:cs typeface="Times New Roman" panose="02020603050405020304" pitchFamily="18" charset="0"/>
              </a:rPr>
              <a:t>un programme en </a:t>
            </a:r>
            <a:r>
              <a:rPr lang="fr-FR" sz="2000" b="1" dirty="0">
                <a:latin typeface="Times New Roman" panose="02020603050405020304" pitchFamily="18" charset="0"/>
                <a:cs typeface="Times New Roman" panose="02020603050405020304" pitchFamily="18" charset="0"/>
              </a:rPr>
              <a:t>C</a:t>
            </a:r>
            <a:r>
              <a:rPr lang="fr-FR" sz="2000" dirty="0">
                <a:latin typeface="Times New Roman" panose="02020603050405020304" pitchFamily="18" charset="0"/>
                <a:cs typeface="Times New Roman" panose="02020603050405020304" pitchFamily="18" charset="0"/>
              </a:rPr>
              <a:t> qui permet de lire les valeurs de deux variables entières A, B puis calculer le résultat de la division réelle de A/B et d’afficher le résultat sur l’écran de façon similaire à celle de la figure suivante :</a:t>
            </a:r>
            <a:endParaRPr lang="fr-FR" sz="2000" dirty="0">
              <a:latin typeface="Times New Roman" panose="02020603050405020304" pitchFamily="18" charset="0"/>
              <a:cs typeface="Times New Roman" panose="02020603050405020304" pitchFamily="18" charset="0"/>
            </a:endParaRPr>
          </a:p>
        </p:txBody>
      </p:sp>
      <p:pic>
        <p:nvPicPr>
          <p:cNvPr id="1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52400" y="1905000"/>
            <a:ext cx="1152000" cy="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666460" y="3962400"/>
            <a:ext cx="5343939" cy="2369880"/>
          </a:xfrm>
          <a:prstGeom prst="rect">
            <a:avLst/>
          </a:prstGeom>
          <a:solidFill>
            <a:schemeClr val="tx1"/>
          </a:solidFill>
        </p:spPr>
        <p:txBody>
          <a:bodyPr wrap="square">
            <a:spAutoFit/>
          </a:bodyPr>
          <a:lstStyle/>
          <a:p>
            <a:endParaRPr lang="fr-FR" sz="1100" dirty="0" smtClean="0">
              <a:solidFill>
                <a:schemeClr val="bg1"/>
              </a:solidFill>
            </a:endParaRPr>
          </a:p>
          <a:p>
            <a:r>
              <a:rPr lang="fr-FR" dirty="0" smtClean="0">
                <a:solidFill>
                  <a:schemeClr val="bg1"/>
                </a:solidFill>
              </a:rPr>
              <a:t>Taper </a:t>
            </a:r>
            <a:r>
              <a:rPr lang="fr-FR" dirty="0">
                <a:solidFill>
                  <a:schemeClr val="bg1"/>
                </a:solidFill>
              </a:rPr>
              <a:t>A = 125 </a:t>
            </a:r>
            <a:endParaRPr lang="fr-FR" dirty="0" smtClean="0">
              <a:solidFill>
                <a:schemeClr val="bg1"/>
              </a:solidFill>
            </a:endParaRPr>
          </a:p>
          <a:p>
            <a:endParaRPr lang="fr-FR" sz="900" dirty="0" smtClean="0">
              <a:solidFill>
                <a:schemeClr val="bg1"/>
              </a:solidFill>
            </a:endParaRPr>
          </a:p>
          <a:p>
            <a:r>
              <a:rPr lang="fr-FR" dirty="0" smtClean="0">
                <a:solidFill>
                  <a:schemeClr val="bg1"/>
                </a:solidFill>
              </a:rPr>
              <a:t>Taper </a:t>
            </a:r>
            <a:r>
              <a:rPr lang="fr-FR" dirty="0">
                <a:solidFill>
                  <a:schemeClr val="bg1"/>
                </a:solidFill>
              </a:rPr>
              <a:t>B = 12</a:t>
            </a:r>
          </a:p>
          <a:p>
            <a:endParaRPr lang="fr-FR" sz="2800" dirty="0">
              <a:solidFill>
                <a:schemeClr val="bg1"/>
              </a:solidFill>
            </a:endParaRPr>
          </a:p>
          <a:p>
            <a:r>
              <a:rPr lang="fr-FR" dirty="0" smtClean="0">
                <a:solidFill>
                  <a:schemeClr val="bg1"/>
                </a:solidFill>
              </a:rPr>
              <a:t>Résultat </a:t>
            </a:r>
            <a:r>
              <a:rPr lang="fr-FR" dirty="0">
                <a:solidFill>
                  <a:schemeClr val="bg1"/>
                </a:solidFill>
              </a:rPr>
              <a:t>= </a:t>
            </a:r>
            <a:r>
              <a:rPr lang="fr-FR" dirty="0" smtClean="0">
                <a:solidFill>
                  <a:schemeClr val="bg1"/>
                </a:solidFill>
              </a:rPr>
              <a:t>10.42</a:t>
            </a:r>
          </a:p>
          <a:p>
            <a:endParaRPr lang="fr-FR" sz="2800" dirty="0">
              <a:solidFill>
                <a:schemeClr val="bg1"/>
              </a:solidFill>
            </a:endParaRPr>
          </a:p>
          <a:p>
            <a:r>
              <a:rPr lang="fr-FR" dirty="0">
                <a:solidFill>
                  <a:schemeClr val="bg1"/>
                </a:solidFill>
              </a:rPr>
              <a:t>		</a:t>
            </a:r>
          </a:p>
        </p:txBody>
      </p:sp>
    </p:spTree>
    <p:extLst>
      <p:ext uri="{BB962C8B-B14F-4D97-AF65-F5344CB8AC3E}">
        <p14:creationId xmlns:p14="http://schemas.microsoft.com/office/powerpoint/2010/main" val="4046305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40</a:t>
            </a:r>
            <a:endParaRPr lang="fr-FR" sz="900" b="1" dirty="0">
              <a:solidFill>
                <a:srgbClr val="002060"/>
              </a:solidFill>
            </a:endParaRPr>
          </a:p>
        </p:txBody>
      </p:sp>
      <p:sp>
        <p:nvSpPr>
          <p:cNvPr id="2" name="Rectangle 1"/>
          <p:cNvSpPr/>
          <p:nvPr/>
        </p:nvSpPr>
        <p:spPr>
          <a:xfrm>
            <a:off x="273000" y="1219200"/>
            <a:ext cx="4680000" cy="504000"/>
          </a:xfrm>
          <a:prstGeom prst="rect">
            <a:avLst/>
          </a:prstGeom>
        </p:spPr>
        <p:txBody>
          <a:bodyPr wrap="square">
            <a:spAutoFit/>
          </a:bodyPr>
          <a:lstStyle/>
          <a:p>
            <a:pPr marL="342900" indent="-342900">
              <a:lnSpc>
                <a:spcPct val="150000"/>
              </a:lnSpc>
              <a:buFont typeface="Wingdings" pitchFamily="2" charset="2"/>
              <a:buChar char="§"/>
            </a:pPr>
            <a:r>
              <a:rPr lang="fr-FR" sz="2000" b="1" dirty="0" smtClean="0">
                <a:latin typeface="Times New Roman" panose="02020603050405020304" pitchFamily="18" charset="0"/>
                <a:cs typeface="Times New Roman" panose="02020603050405020304" pitchFamily="18" charset="0"/>
              </a:rPr>
              <a:t>L’opération  </a:t>
            </a:r>
            <a:r>
              <a:rPr lang="fr-FR" sz="2000" b="1" dirty="0">
                <a:latin typeface="Times New Roman" panose="02020603050405020304" pitchFamily="18" charset="0"/>
                <a:cs typeface="Times New Roman" panose="02020603050405020304" pitchFamily="18" charset="0"/>
              </a:rPr>
              <a:t>de  transtypage  (casting)</a:t>
            </a:r>
          </a:p>
        </p:txBody>
      </p:sp>
      <p:sp>
        <p:nvSpPr>
          <p:cNvPr id="6" name="Rectangle 1"/>
          <p:cNvSpPr>
            <a:spLocks noGrp="1"/>
          </p:cNvSpPr>
          <p:nvPr>
            <p:ph type="title"/>
          </p:nvPr>
        </p:nvSpPr>
        <p:spPr>
          <a:xfrm>
            <a:off x="228600" y="85424"/>
            <a:ext cx="64770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Types de base, opérateurs, expressions</a:t>
            </a:r>
          </a:p>
        </p:txBody>
      </p:sp>
      <p:sp>
        <p:nvSpPr>
          <p:cNvPr id="7" name="Rectangle 6"/>
          <p:cNvSpPr/>
          <p:nvPr/>
        </p:nvSpPr>
        <p:spPr>
          <a:xfrm>
            <a:off x="379800" y="773668"/>
            <a:ext cx="24396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a:t>3. </a:t>
            </a:r>
            <a:r>
              <a:rPr lang="fr-FR" sz="2000" b="1" dirty="0" smtClean="0"/>
              <a:t>Expressions</a:t>
            </a:r>
            <a:endParaRPr lang="fr-FR" sz="2000" b="1" dirty="0"/>
          </a:p>
        </p:txBody>
      </p:sp>
      <p:sp>
        <p:nvSpPr>
          <p:cNvPr id="9" name="TextBox 8"/>
          <p:cNvSpPr txBox="1"/>
          <p:nvPr/>
        </p:nvSpPr>
        <p:spPr>
          <a:xfrm>
            <a:off x="304800" y="1838980"/>
            <a:ext cx="1548000" cy="468000"/>
          </a:xfrm>
          <a:prstGeom prst="rect">
            <a:avLst/>
          </a:prstGeom>
          <a:noFill/>
        </p:spPr>
        <p:txBody>
          <a:bodyPr wrap="square" rtlCol="1">
            <a:spAutoFit/>
          </a:bodyPr>
          <a:lstStyle/>
          <a:p>
            <a:r>
              <a:rPr lang="fr-FR" sz="2400" b="1" dirty="0" smtClean="0">
                <a:solidFill>
                  <a:schemeClr val="accent1"/>
                </a:solidFill>
              </a:rPr>
              <a:t>Solution</a:t>
            </a:r>
            <a:endParaRPr lang="ar-DZ" sz="2400" b="1" dirty="0">
              <a:solidFill>
                <a:schemeClr val="accent1"/>
              </a:solidFill>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00200" y="1951800"/>
            <a:ext cx="6757799" cy="45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737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152400"/>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41</a:t>
            </a:r>
            <a:endParaRPr lang="fr-FR" sz="900" b="1"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00" y="1447800"/>
            <a:ext cx="8154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3619500" y="3725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800" b="0" i="0" u="none" strike="noStrike" cap="none" normalizeH="0" baseline="0" smtClean="0">
                <a:ln>
                  <a:noFill/>
                </a:ln>
                <a:solidFill>
                  <a:schemeClr val="tx1"/>
                </a:solidFill>
                <a:effectLst/>
                <a:latin typeface="Arial" pitchFamily="34" charset="0"/>
                <a:cs typeface="Arial" pitchFamily="34" charset="0"/>
              </a:rPr>
              <a:t/>
            </a:r>
            <a:br>
              <a:rPr kumimoji="0" lang="ar-DZ" sz="1800" b="0" i="0" u="none" strike="noStrike" cap="none" normalizeH="0" baseline="0" smtClean="0">
                <a:ln>
                  <a:noFill/>
                </a:ln>
                <a:solidFill>
                  <a:schemeClr val="tx1"/>
                </a:solidFill>
                <a:effectLst/>
                <a:latin typeface="Arial" pitchFamily="34" charset="0"/>
                <a:cs typeface="Arial" pitchFamily="34" charset="0"/>
              </a:rPr>
            </a:b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4419600" y="4872335"/>
            <a:ext cx="1828800" cy="461665"/>
          </a:xfrm>
          <a:prstGeom prst="rect">
            <a:avLst/>
          </a:prstGeom>
          <a:noFill/>
        </p:spPr>
        <p:txBody>
          <a:bodyPr wrap="square" rtlCol="1">
            <a:spAutoFit/>
          </a:bodyPr>
          <a:lstStyle/>
          <a:p>
            <a:r>
              <a:rPr lang="fr-FR" sz="2400" b="1" dirty="0" smtClean="0">
                <a:latin typeface="Andalus" pitchFamily="18" charset="-78"/>
                <a:cs typeface="Andalus" pitchFamily="18" charset="-78"/>
              </a:rPr>
              <a:t>Lire ()</a:t>
            </a:r>
            <a:endParaRPr lang="ar-DZ" sz="2400" b="1" dirty="0">
              <a:latin typeface="Andalus" pitchFamily="18" charset="-78"/>
              <a:cs typeface="Andalus" pitchFamily="18" charset="-78"/>
            </a:endParaRPr>
          </a:p>
        </p:txBody>
      </p:sp>
      <p:sp>
        <p:nvSpPr>
          <p:cNvPr id="8" name="Rectangle 4"/>
          <p:cNvSpPr>
            <a:spLocks noChangeArrowheads="1"/>
          </p:cNvSpPr>
          <p:nvPr/>
        </p:nvSpPr>
        <p:spPr bwMode="auto">
          <a:xfrm>
            <a:off x="3619500" y="3725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1800" b="0" i="0" u="none" strike="noStrike" cap="none" normalizeH="0" baseline="0" smtClean="0">
                <a:ln>
                  <a:noFill/>
                </a:ln>
                <a:solidFill>
                  <a:schemeClr val="tx1"/>
                </a:solidFill>
                <a:effectLst/>
                <a:latin typeface="Arial" pitchFamily="34" charset="0"/>
                <a:cs typeface="Arial" pitchFamily="34" charset="0"/>
              </a:rPr>
              <a:t/>
            </a:r>
            <a:br>
              <a:rPr kumimoji="0" lang="ar-DZ" sz="1800" b="0" i="0" u="none" strike="noStrike" cap="none" normalizeH="0" baseline="0" smtClean="0">
                <a:ln>
                  <a:noFill/>
                </a:ln>
                <a:solidFill>
                  <a:schemeClr val="tx1"/>
                </a:solidFill>
                <a:effectLst/>
                <a:latin typeface="Arial" pitchFamily="34" charset="0"/>
                <a:cs typeface="Arial" pitchFamily="34" charset="0"/>
              </a:rPr>
            </a:br>
            <a:endParaRPr kumimoji="0" lang="ar-DZ"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4114800" y="2891135"/>
            <a:ext cx="1828800" cy="461665"/>
          </a:xfrm>
          <a:prstGeom prst="rect">
            <a:avLst/>
          </a:prstGeom>
          <a:noFill/>
        </p:spPr>
        <p:txBody>
          <a:bodyPr wrap="square" rtlCol="1">
            <a:spAutoFit/>
          </a:bodyPr>
          <a:lstStyle/>
          <a:p>
            <a:r>
              <a:rPr lang="fr-FR" sz="2400" b="1" dirty="0" smtClean="0">
                <a:latin typeface="Andalus" pitchFamily="18" charset="-78"/>
                <a:cs typeface="Andalus" pitchFamily="18" charset="-78"/>
              </a:rPr>
              <a:t>Ecrire ()</a:t>
            </a:r>
            <a:endParaRPr lang="ar-DZ" sz="2400" b="1" dirty="0">
              <a:latin typeface="Andalus" pitchFamily="18" charset="-78"/>
              <a:cs typeface="Andalus" pitchFamily="18" charset="-78"/>
            </a:endParaRPr>
          </a:p>
        </p:txBody>
      </p:sp>
    </p:spTree>
    <p:extLst>
      <p:ext uri="{BB962C8B-B14F-4D97-AF65-F5344CB8AC3E}">
        <p14:creationId xmlns:p14="http://schemas.microsoft.com/office/powerpoint/2010/main" val="3001203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43</a:t>
            </a:r>
            <a:endParaRPr lang="fr-FR" sz="900" b="1" dirty="0">
              <a:solidFill>
                <a:srgbClr val="002060"/>
              </a:solidFill>
            </a:endParaRPr>
          </a:p>
        </p:txBody>
      </p:sp>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4" name="Rectangle 3"/>
          <p:cNvSpPr/>
          <p:nvPr/>
        </p:nvSpPr>
        <p:spPr>
          <a:xfrm>
            <a:off x="304800" y="1259428"/>
            <a:ext cx="8686800" cy="2806987"/>
          </a:xfrm>
          <a:prstGeom prst="rect">
            <a:avLst/>
          </a:prstGeom>
        </p:spPr>
        <p:txBody>
          <a:bodyPr wrap="square">
            <a:spAutoFit/>
          </a:bodyPr>
          <a:lstStyle/>
          <a:p>
            <a:pPr marL="342900" indent="-342900">
              <a:lnSpc>
                <a:spcPct val="150000"/>
              </a:lnSpc>
              <a:buFont typeface="Wingdings" pitchFamily="2" charset="2"/>
              <a:buChar char="§"/>
            </a:pPr>
            <a:r>
              <a:rPr lang="fr-FR" sz="2000" b="1" dirty="0" err="1" smtClean="0">
                <a:latin typeface="Times New Roman" panose="02020603050405020304" pitchFamily="18" charset="0"/>
                <a:cs typeface="Times New Roman" panose="02020603050405020304" pitchFamily="18" charset="0"/>
              </a:rPr>
              <a:t>Printf</a:t>
            </a:r>
            <a:r>
              <a:rPr lang="fr-FR" sz="2000" b="1"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permet d’afficher la valeur d’une expression sur l’écran. Une expression peut être :</a:t>
            </a:r>
            <a:endParaRPr lang="fr-FR" sz="200" dirty="0" smtClean="0">
              <a:latin typeface="Times New Roman" panose="02020603050405020304" pitchFamily="18" charset="0"/>
              <a:cs typeface="Times New Roman" panose="02020603050405020304" pitchFamily="18" charset="0"/>
            </a:endParaRPr>
          </a:p>
          <a:p>
            <a:pPr marL="800100" lvl="1" indent="-342900">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Une </a:t>
            </a:r>
            <a:r>
              <a:rPr lang="fr-FR" sz="2000" b="1" dirty="0" smtClean="0">
                <a:latin typeface="Times New Roman" panose="02020603050405020304" pitchFamily="18" charset="0"/>
                <a:cs typeface="Times New Roman" panose="02020603050405020304" pitchFamily="18" charset="0"/>
              </a:rPr>
              <a:t>chaine de caractères </a:t>
            </a:r>
            <a:r>
              <a:rPr lang="fr-FR" sz="2000" dirty="0" smtClean="0">
                <a:latin typeface="Times New Roman" panose="02020603050405020304" pitchFamily="18" charset="0"/>
                <a:cs typeface="Times New Roman" panose="02020603050405020304" pitchFamily="18" charset="0"/>
              </a:rPr>
              <a:t>(mettre la chaine de caractère entre deux apostrophes),</a:t>
            </a:r>
          </a:p>
          <a:p>
            <a:pPr marL="800100" lvl="1" indent="-342900">
              <a:lnSpc>
                <a:spcPct val="150000"/>
              </a:lnSpc>
              <a:buFont typeface="Wingdings" pitchFamily="2" charset="2"/>
              <a:buChar char="ü"/>
            </a:pPr>
            <a:r>
              <a:rPr lang="fr-FR" sz="2000" dirty="0" smtClean="0">
                <a:latin typeface="Times New Roman" panose="02020603050405020304" pitchFamily="18" charset="0"/>
                <a:cs typeface="Times New Roman" panose="02020603050405020304" pitchFamily="18" charset="0"/>
              </a:rPr>
              <a:t>Un </a:t>
            </a:r>
            <a:r>
              <a:rPr lang="fr-FR" sz="2000" b="1" dirty="0" smtClean="0">
                <a:latin typeface="Times New Roman" panose="02020603050405020304" pitchFamily="18" charset="0"/>
                <a:cs typeface="Times New Roman" panose="02020603050405020304" pitchFamily="18" charset="0"/>
              </a:rPr>
              <a:t>nombre</a:t>
            </a:r>
            <a:r>
              <a:rPr lang="fr-FR" sz="2000" dirty="0" smtClean="0">
                <a:latin typeface="Times New Roman" panose="02020603050405020304" pitchFamily="18" charset="0"/>
                <a:cs typeface="Times New Roman" panose="02020603050405020304" pitchFamily="18" charset="0"/>
              </a:rPr>
              <a:t>, une </a:t>
            </a:r>
            <a:r>
              <a:rPr lang="fr-FR" sz="2000" b="1" dirty="0" smtClean="0">
                <a:latin typeface="Times New Roman" panose="02020603050405020304" pitchFamily="18" charset="0"/>
                <a:cs typeface="Times New Roman" panose="02020603050405020304" pitchFamily="18" charset="0"/>
              </a:rPr>
              <a:t>variable </a:t>
            </a:r>
            <a:r>
              <a:rPr lang="fr-FR" sz="2000" dirty="0" smtClean="0">
                <a:latin typeface="Times New Roman" panose="02020603050405020304" pitchFamily="18" charset="0"/>
                <a:cs typeface="Times New Roman" panose="02020603050405020304" pitchFamily="18" charset="0"/>
              </a:rPr>
              <a:t>numérique, un </a:t>
            </a:r>
            <a:r>
              <a:rPr lang="fr-FR" sz="2000" b="1" dirty="0" smtClean="0">
                <a:latin typeface="Times New Roman" panose="02020603050405020304" pitchFamily="18" charset="0"/>
                <a:cs typeface="Times New Roman" panose="02020603050405020304" pitchFamily="18" charset="0"/>
              </a:rPr>
              <a:t>résultat</a:t>
            </a:r>
            <a:r>
              <a:rPr lang="fr-FR" sz="2000" dirty="0" smtClean="0">
                <a:latin typeface="Times New Roman" panose="02020603050405020304" pitchFamily="18" charset="0"/>
                <a:cs typeface="Times New Roman" panose="02020603050405020304" pitchFamily="18" charset="0"/>
              </a:rPr>
              <a:t> d’une opération entre plusieurs variables </a:t>
            </a:r>
            <a:endParaRPr lang="fr-FR"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379800" y="76200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d’écriture - </a:t>
            </a:r>
            <a:r>
              <a:rPr lang="fr-FR" sz="2000" b="1" dirty="0" err="1" smtClean="0">
                <a:solidFill>
                  <a:schemeClr val="accent6">
                    <a:lumMod val="50000"/>
                  </a:schemeClr>
                </a:solidFill>
              </a:rPr>
              <a:t>Printf</a:t>
            </a:r>
            <a:r>
              <a:rPr lang="fr-FR" sz="2000" b="1" dirty="0" smtClean="0">
                <a:solidFill>
                  <a:schemeClr val="accent6">
                    <a:lumMod val="50000"/>
                  </a:schemeClr>
                </a:solidFill>
              </a:rPr>
              <a:t>()</a:t>
            </a:r>
            <a:endParaRPr lang="fr-FR" sz="2000" b="1" dirty="0">
              <a:solidFill>
                <a:schemeClr val="accent6">
                  <a:lumMod val="50000"/>
                </a:schemeClr>
              </a:solidFill>
            </a:endParaRPr>
          </a:p>
        </p:txBody>
      </p:sp>
      <p:grpSp>
        <p:nvGrpSpPr>
          <p:cNvPr id="2" name="Group 1"/>
          <p:cNvGrpSpPr/>
          <p:nvPr/>
        </p:nvGrpSpPr>
        <p:grpSpPr>
          <a:xfrm>
            <a:off x="1504950" y="4191000"/>
            <a:ext cx="7162800" cy="2266950"/>
            <a:chOff x="1504950" y="4343400"/>
            <a:chExt cx="7162800" cy="226695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343400"/>
              <a:ext cx="714375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04950" y="5535825"/>
              <a:ext cx="3371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57850" y="5715000"/>
              <a:ext cx="30099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05678" y="4191000"/>
            <a:ext cx="13335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415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44</a:t>
            </a:r>
            <a:endParaRPr lang="fr-FR" sz="900" b="1" dirty="0">
              <a:solidFill>
                <a:srgbClr val="002060"/>
              </a:solidFill>
            </a:endParaRPr>
          </a:p>
        </p:txBody>
      </p:sp>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6" name="Rectangle 5"/>
          <p:cNvSpPr/>
          <p:nvPr/>
        </p:nvSpPr>
        <p:spPr>
          <a:xfrm>
            <a:off x="379800" y="76200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d’écriture - </a:t>
            </a:r>
            <a:r>
              <a:rPr lang="fr-FR" sz="2000" b="1" dirty="0" err="1" smtClean="0">
                <a:solidFill>
                  <a:schemeClr val="accent6">
                    <a:lumMod val="50000"/>
                  </a:schemeClr>
                </a:solidFill>
              </a:rPr>
              <a:t>Printf</a:t>
            </a:r>
            <a:r>
              <a:rPr lang="fr-FR" sz="2000" b="1" dirty="0" smtClean="0">
                <a:solidFill>
                  <a:schemeClr val="accent6">
                    <a:lumMod val="50000"/>
                  </a:schemeClr>
                </a:solidFill>
              </a:rPr>
              <a:t>()</a:t>
            </a:r>
            <a:endParaRPr lang="fr-FR" sz="2000" b="1" dirty="0">
              <a:solidFill>
                <a:schemeClr val="accent6">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71600"/>
            <a:ext cx="77247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97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d’écriture - </a:t>
            </a:r>
            <a:r>
              <a:rPr lang="fr-FR" sz="2000" b="1" dirty="0" err="1" smtClean="0">
                <a:solidFill>
                  <a:schemeClr val="accent6">
                    <a:lumMod val="50000"/>
                  </a:schemeClr>
                </a:solidFill>
              </a:rPr>
              <a:t>Printf</a:t>
            </a:r>
            <a:r>
              <a:rPr lang="fr-FR" sz="2000" b="1" dirty="0" smtClean="0">
                <a:solidFill>
                  <a:schemeClr val="accent6">
                    <a:lumMod val="50000"/>
                  </a:schemeClr>
                </a:solidFill>
              </a:rPr>
              <a:t>()</a:t>
            </a:r>
            <a:endParaRPr lang="fr-FR" sz="2000" b="1" dirty="0">
              <a:solidFill>
                <a:schemeClr val="accent6">
                  <a:lumMod val="50000"/>
                </a:schemeClr>
              </a:solidFill>
            </a:endParaRPr>
          </a:p>
        </p:txBody>
      </p:sp>
      <p:sp>
        <p:nvSpPr>
          <p:cNvPr id="8" name="Rectangle 7"/>
          <p:cNvSpPr/>
          <p:nvPr/>
        </p:nvSpPr>
        <p:spPr>
          <a:xfrm>
            <a:off x="304800" y="1253937"/>
            <a:ext cx="8686800" cy="498663"/>
          </a:xfrm>
          <a:prstGeom prst="rect">
            <a:avLst/>
          </a:prstGeom>
        </p:spPr>
        <p:txBody>
          <a:bodyPr wrap="square">
            <a:spAutoFit/>
          </a:bodyPr>
          <a:lstStyle/>
          <a:p>
            <a:pPr marL="342900" indent="-342900">
              <a:lnSpc>
                <a:spcPct val="150000"/>
              </a:lnSpc>
              <a:buFont typeface="Wingdings" pitchFamily="2" charset="2"/>
              <a:buChar char="§"/>
            </a:pPr>
            <a:r>
              <a:rPr lang="fr-FR" sz="2000" b="1" dirty="0" smtClean="0">
                <a:latin typeface="Times New Roman" panose="02020603050405020304" pitchFamily="18" charset="0"/>
                <a:cs typeface="Times New Roman" panose="02020603050405020304" pitchFamily="18" charset="0"/>
              </a:rPr>
              <a:t>Les </a:t>
            </a:r>
            <a:r>
              <a:rPr lang="fr-FR" sz="2000" b="1" dirty="0">
                <a:latin typeface="Times New Roman" panose="02020603050405020304" pitchFamily="18" charset="0"/>
                <a:cs typeface="Times New Roman" panose="02020603050405020304" pitchFamily="18" charset="0"/>
              </a:rPr>
              <a:t>spécificateurs de format </a:t>
            </a:r>
            <a:r>
              <a:rPr lang="fr-FR" sz="2000" dirty="0">
                <a:latin typeface="Times New Roman" panose="02020603050405020304" pitchFamily="18" charset="0"/>
                <a:cs typeface="Times New Roman" panose="02020603050405020304" pitchFamily="18" charset="0"/>
              </a:rPr>
              <a:t>: ils commencent toujours par le symbole % </a:t>
            </a:r>
            <a:endParaRPr lang="fr-FR" sz="200" dirty="0" smtClea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33858411"/>
              </p:ext>
            </p:extLst>
          </p:nvPr>
        </p:nvGraphicFramePr>
        <p:xfrm>
          <a:off x="684601" y="1934911"/>
          <a:ext cx="7773599" cy="4618289"/>
        </p:xfrm>
        <a:graphic>
          <a:graphicData uri="http://schemas.openxmlformats.org/drawingml/2006/table">
            <a:tbl>
              <a:tblPr firstRow="1" firstCol="1" bandRow="1">
                <a:tableStyleId>{69012ECD-51FC-41F1-AA8D-1B2483CD663E}</a:tableStyleId>
              </a:tblPr>
              <a:tblGrid>
                <a:gridCol w="1494630"/>
                <a:gridCol w="4781520"/>
                <a:gridCol w="1497449"/>
              </a:tblGrid>
              <a:tr h="294594">
                <a:tc>
                  <a:txBody>
                    <a:bodyPr/>
                    <a:lstStyle/>
                    <a:p>
                      <a:pPr marL="3175" indent="-6350" algn="l">
                        <a:lnSpc>
                          <a:spcPct val="115000"/>
                        </a:lnSpc>
                        <a:spcAft>
                          <a:spcPts val="0"/>
                        </a:spcAft>
                      </a:pPr>
                      <a:r>
                        <a:rPr lang="fr-FR" sz="2000" kern="1200" dirty="0"/>
                        <a:t>Symbole  </a:t>
                      </a:r>
                      <a:endParaRPr lang="en-US" sz="2000" kern="1200" dirty="0">
                        <a:solidFill>
                          <a:schemeClr val="tx1"/>
                        </a:solidFill>
                        <a:latin typeface="+mj-lt"/>
                        <a:ea typeface="+mn-ea"/>
                        <a:cs typeface="Times New Roman" panose="02020603050405020304" pitchFamily="18" charset="0"/>
                      </a:endParaRPr>
                    </a:p>
                  </a:txBody>
                  <a:tcPr marL="42545" marR="30480" marT="0" marB="0"/>
                </a:tc>
                <a:tc>
                  <a:txBody>
                    <a:bodyPr/>
                    <a:lstStyle/>
                    <a:p>
                      <a:pPr marL="3175" indent="-6350" algn="l">
                        <a:lnSpc>
                          <a:spcPct val="115000"/>
                        </a:lnSpc>
                        <a:spcAft>
                          <a:spcPts val="0"/>
                        </a:spcAft>
                      </a:pPr>
                      <a:r>
                        <a:rPr lang="fr-FR" sz="2000" kern="1200" dirty="0"/>
                        <a:t>Impression comme  </a:t>
                      </a:r>
                      <a:endParaRPr lang="en-US" sz="2000" kern="1200" dirty="0">
                        <a:solidFill>
                          <a:schemeClr val="tx1"/>
                        </a:solidFill>
                        <a:latin typeface="+mj-lt"/>
                        <a:ea typeface="+mn-ea"/>
                        <a:cs typeface="Times New Roman" panose="02020603050405020304" pitchFamily="18" charset="0"/>
                      </a:endParaRPr>
                    </a:p>
                  </a:txBody>
                  <a:tcPr marL="42545" marR="30480" marT="0" marB="0"/>
                </a:tc>
                <a:tc>
                  <a:txBody>
                    <a:bodyPr/>
                    <a:lstStyle/>
                    <a:p>
                      <a:pPr indent="-6350" algn="l">
                        <a:lnSpc>
                          <a:spcPct val="115000"/>
                        </a:lnSpc>
                        <a:spcAft>
                          <a:spcPts val="0"/>
                        </a:spcAft>
                      </a:pPr>
                      <a:r>
                        <a:rPr lang="fr-FR" sz="2000" kern="1200"/>
                        <a:t>Type  </a:t>
                      </a:r>
                      <a:endParaRPr lang="en-US" sz="2000" kern="1200">
                        <a:solidFill>
                          <a:schemeClr val="tx1"/>
                        </a:solidFill>
                        <a:latin typeface="+mj-lt"/>
                        <a:ea typeface="+mn-ea"/>
                        <a:cs typeface="Times New Roman" panose="02020603050405020304" pitchFamily="18" charset="0"/>
                      </a:endParaRPr>
                    </a:p>
                  </a:txBody>
                  <a:tcPr marL="42545" marR="30480" marT="0" marB="0"/>
                </a:tc>
              </a:tr>
              <a:tr h="294594">
                <a:tc>
                  <a:txBody>
                    <a:bodyPr/>
                    <a:lstStyle/>
                    <a:p>
                      <a:pPr marL="3175" indent="-6350" algn="l">
                        <a:lnSpc>
                          <a:spcPct val="115000"/>
                        </a:lnSpc>
                        <a:spcAft>
                          <a:spcPts val="0"/>
                        </a:spcAft>
                      </a:pPr>
                      <a:r>
                        <a:rPr lang="fr-FR" sz="2000" kern="1200" dirty="0"/>
                        <a:t>%d ou %i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a:t>Entier relatif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int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%u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a:t>Entier naturel (non signé)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int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%o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a:t>Entier exprimé en octal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int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%x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dirty="0"/>
                        <a:t>Entier exprimé en hexadécimal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err="1"/>
                        <a:t>int</a:t>
                      </a:r>
                      <a:r>
                        <a:rPr lang="fr-FR" sz="2000" kern="1200" dirty="0"/>
                        <a:t>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%f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dirty="0"/>
                        <a:t>Rationnel en notation décimale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err="1"/>
                        <a:t>float</a:t>
                      </a:r>
                      <a:r>
                        <a:rPr lang="fr-FR" sz="2000" kern="1200" dirty="0"/>
                        <a:t>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dirty="0"/>
                        <a:t>Rationnel en notation scientifique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float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365760">
                <a:tc>
                  <a:txBody>
                    <a:bodyPr/>
                    <a:lstStyle/>
                    <a:p>
                      <a:pPr marL="3175" indent="-6350" algn="l">
                        <a:lnSpc>
                          <a:spcPct val="115000"/>
                        </a:lnSpc>
                        <a:spcAft>
                          <a:spcPts val="0"/>
                        </a:spcAft>
                      </a:pPr>
                      <a:r>
                        <a:rPr lang="fr-FR" sz="2000" kern="1200" dirty="0"/>
                        <a:t>%g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just">
                        <a:lnSpc>
                          <a:spcPct val="115000"/>
                        </a:lnSpc>
                        <a:spcAft>
                          <a:spcPts val="0"/>
                        </a:spcAft>
                      </a:pPr>
                      <a:r>
                        <a:rPr lang="fr-FR" sz="2000" kern="1200" dirty="0"/>
                        <a:t>Rationnel en notation décimale/scientifique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float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a:t>
                      </a:r>
                      <a:r>
                        <a:rPr lang="fr-FR" sz="2000" kern="1200" dirty="0" err="1"/>
                        <a:t>lf</a:t>
                      </a:r>
                      <a:r>
                        <a:rPr lang="fr-FR" sz="2000" kern="1200" dirty="0"/>
                        <a:t>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dirty="0"/>
                        <a:t>Rationnel en notation décimale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a:t>double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396809">
                <a:tc>
                  <a:txBody>
                    <a:bodyPr/>
                    <a:lstStyle/>
                    <a:p>
                      <a:pPr marL="3175" indent="-6350" algn="l">
                        <a:lnSpc>
                          <a:spcPct val="115000"/>
                        </a:lnSpc>
                        <a:spcAft>
                          <a:spcPts val="0"/>
                        </a:spcAft>
                      </a:pPr>
                      <a:r>
                        <a:rPr lang="fr-FR" sz="2000" kern="1200" dirty="0"/>
                        <a:t>%lg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just">
                        <a:lnSpc>
                          <a:spcPct val="115000"/>
                        </a:lnSpc>
                        <a:spcAft>
                          <a:spcPts val="0"/>
                        </a:spcAft>
                      </a:pPr>
                      <a:r>
                        <a:rPr lang="fr-FR" sz="2000" kern="1200" dirty="0"/>
                        <a:t>Rationnel en notation décimale/scientifique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a:t>double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%le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dirty="0"/>
                        <a:t>Rationnel en notation scientifique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a:t>double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%c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a:t>Caractère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a:t>char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r h="294594">
                <a:tc>
                  <a:txBody>
                    <a:bodyPr/>
                    <a:lstStyle/>
                    <a:p>
                      <a:pPr marL="3175" indent="-6350" algn="l">
                        <a:lnSpc>
                          <a:spcPct val="115000"/>
                        </a:lnSpc>
                        <a:spcAft>
                          <a:spcPts val="0"/>
                        </a:spcAft>
                      </a:pPr>
                      <a:r>
                        <a:rPr lang="fr-FR" sz="2000" kern="1200" dirty="0"/>
                        <a:t>%s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marL="3175" indent="-6350" algn="l">
                        <a:lnSpc>
                          <a:spcPct val="115000"/>
                        </a:lnSpc>
                        <a:spcAft>
                          <a:spcPts val="0"/>
                        </a:spcAft>
                      </a:pPr>
                      <a:r>
                        <a:rPr lang="fr-FR" sz="2000" kern="1200"/>
                        <a:t>Chaîne de caractère  </a:t>
                      </a:r>
                      <a:endParaRPr lang="en-US" sz="2000" kern="120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c>
                  <a:txBody>
                    <a:bodyPr/>
                    <a:lstStyle/>
                    <a:p>
                      <a:pPr indent="-6350" algn="l">
                        <a:lnSpc>
                          <a:spcPct val="115000"/>
                        </a:lnSpc>
                        <a:spcAft>
                          <a:spcPts val="0"/>
                        </a:spcAft>
                      </a:pPr>
                      <a:r>
                        <a:rPr lang="fr-FR" sz="2000" kern="1200" dirty="0"/>
                        <a:t>char*  </a:t>
                      </a:r>
                      <a:endParaRPr lang="en-US" sz="2000" kern="1200" dirty="0">
                        <a:solidFill>
                          <a:schemeClr val="tx1"/>
                        </a:solidFill>
                        <a:latin typeface="+mj-lt"/>
                        <a:ea typeface="+mn-ea"/>
                        <a:cs typeface="Times New Roman" panose="02020603050405020304" pitchFamily="18" charset="0"/>
                      </a:endParaRPr>
                    </a:p>
                  </a:txBody>
                  <a:tcPr marL="42545" marR="30480" marT="0" marB="0">
                    <a:solidFill>
                      <a:schemeClr val="bg1">
                        <a:lumMod val="95000"/>
                      </a:schemeClr>
                    </a:solidFill>
                  </a:tcPr>
                </a:tc>
              </a:tr>
            </a:tbl>
          </a:graphicData>
        </a:graphic>
      </p:graphicFrame>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45</a:t>
            </a:r>
            <a:endParaRPr lang="fr-FR" sz="900" b="1" dirty="0">
              <a:solidFill>
                <a:srgbClr val="002060"/>
              </a:solidFill>
            </a:endParaRPr>
          </a:p>
        </p:txBody>
      </p:sp>
    </p:spTree>
    <p:extLst>
      <p:ext uri="{BB962C8B-B14F-4D97-AF65-F5344CB8AC3E}">
        <p14:creationId xmlns:p14="http://schemas.microsoft.com/office/powerpoint/2010/main" val="2609137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46</a:t>
            </a:r>
            <a:endParaRPr lang="fr-FR" sz="900" b="1" dirty="0">
              <a:solidFill>
                <a:srgbClr val="002060"/>
              </a:solidFill>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0600" y="1821438"/>
            <a:ext cx="7086599" cy="457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d’écriture - </a:t>
            </a:r>
            <a:r>
              <a:rPr lang="fr-FR" sz="2000" b="1" dirty="0" err="1" smtClean="0">
                <a:solidFill>
                  <a:schemeClr val="accent6">
                    <a:lumMod val="50000"/>
                  </a:schemeClr>
                </a:solidFill>
              </a:rPr>
              <a:t>Printf</a:t>
            </a:r>
            <a:r>
              <a:rPr lang="fr-FR" sz="2000" b="1" dirty="0" smtClean="0">
                <a:solidFill>
                  <a:schemeClr val="accent6">
                    <a:lumMod val="50000"/>
                  </a:schemeClr>
                </a:solidFill>
              </a:rPr>
              <a:t>()</a:t>
            </a:r>
            <a:endParaRPr lang="fr-FR" sz="2000" b="1" dirty="0">
              <a:solidFill>
                <a:schemeClr val="accent6">
                  <a:lumMod val="50000"/>
                </a:schemeClr>
              </a:solidFill>
            </a:endParaRPr>
          </a:p>
        </p:txBody>
      </p:sp>
      <p:sp>
        <p:nvSpPr>
          <p:cNvPr id="8" name="Rectangle 7"/>
          <p:cNvSpPr/>
          <p:nvPr/>
        </p:nvSpPr>
        <p:spPr>
          <a:xfrm>
            <a:off x="304800" y="1253937"/>
            <a:ext cx="8686800" cy="498663"/>
          </a:xfrm>
          <a:prstGeom prst="rect">
            <a:avLst/>
          </a:prstGeom>
        </p:spPr>
        <p:txBody>
          <a:bodyPr wrap="square">
            <a:spAutoFit/>
          </a:bodyPr>
          <a:lstStyle/>
          <a:p>
            <a:pPr marL="342900" indent="-342900">
              <a:lnSpc>
                <a:spcPct val="150000"/>
              </a:lnSpc>
              <a:buFont typeface="Wingdings" pitchFamily="2" charset="2"/>
              <a:buChar char="§"/>
            </a:pPr>
            <a:r>
              <a:rPr lang="fr-FR" sz="2000" b="1" dirty="0" smtClean="0">
                <a:latin typeface="Times New Roman" panose="02020603050405020304" pitchFamily="18" charset="0"/>
                <a:cs typeface="Times New Roman" panose="02020603050405020304" pitchFamily="18" charset="0"/>
              </a:rPr>
              <a:t>Séquences </a:t>
            </a:r>
            <a:r>
              <a:rPr lang="fr-FR" sz="2000" b="1" dirty="0">
                <a:latin typeface="Times New Roman" panose="02020603050405020304" pitchFamily="18" charset="0"/>
                <a:cs typeface="Times New Roman" panose="02020603050405020304" pitchFamily="18" charset="0"/>
              </a:rPr>
              <a:t>d'échappement </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ils commencent toujours par le symbole \</a:t>
            </a:r>
            <a:r>
              <a:rPr lang="fr-FR" sz="2000" dirty="0" smtClean="0">
                <a:latin typeface="Times New Roman" panose="02020603050405020304" pitchFamily="18" charset="0"/>
                <a:cs typeface="Times New Roman" panose="02020603050405020304" pitchFamily="18" charset="0"/>
              </a:rPr>
              <a:t> </a:t>
            </a:r>
            <a:endParaRPr lang="fr-FR" sz="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816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47</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de lecture - </a:t>
            </a:r>
            <a:r>
              <a:rPr lang="fr-FR" sz="2000" b="1" dirty="0" err="1" smtClean="0">
                <a:solidFill>
                  <a:schemeClr val="accent6">
                    <a:lumMod val="50000"/>
                  </a:schemeClr>
                </a:solidFill>
              </a:rPr>
              <a:t>scanf</a:t>
            </a:r>
            <a:r>
              <a:rPr lang="fr-FR" sz="2000" b="1" dirty="0" smtClean="0">
                <a:solidFill>
                  <a:schemeClr val="accent6">
                    <a:lumMod val="50000"/>
                  </a:schemeClr>
                </a:solidFill>
              </a:rPr>
              <a:t>()</a:t>
            </a:r>
            <a:endParaRPr lang="fr-FR" sz="2000" b="1" dirty="0">
              <a:solidFill>
                <a:schemeClr val="accent6">
                  <a:lumMod val="50000"/>
                </a:schemeClr>
              </a:solidFill>
            </a:endParaRPr>
          </a:p>
        </p:txBody>
      </p:sp>
      <p:sp>
        <p:nvSpPr>
          <p:cNvPr id="8" name="Rectangle 7"/>
          <p:cNvSpPr/>
          <p:nvPr/>
        </p:nvSpPr>
        <p:spPr>
          <a:xfrm>
            <a:off x="304800" y="1219200"/>
            <a:ext cx="8305800" cy="1015663"/>
          </a:xfrm>
          <a:prstGeom prst="rect">
            <a:avLst/>
          </a:prstGeom>
        </p:spPr>
        <p:txBody>
          <a:bodyPr wrap="square">
            <a:spAutoFit/>
          </a:bodyPr>
          <a:lstStyle/>
          <a:p>
            <a:pPr marL="342900" indent="-342900">
              <a:lnSpc>
                <a:spcPct val="150000"/>
              </a:lnSpc>
              <a:buFont typeface="Wingdings" pitchFamily="2" charset="2"/>
              <a:buChar char="§"/>
            </a:pPr>
            <a:r>
              <a:rPr lang="fr-FR" sz="2000" b="1" dirty="0" err="1" smtClean="0">
                <a:latin typeface="Times New Roman" panose="02020603050405020304" pitchFamily="18" charset="0"/>
                <a:cs typeface="Times New Roman" panose="02020603050405020304" pitchFamily="18" charset="0"/>
              </a:rPr>
              <a:t>Scanf</a:t>
            </a:r>
            <a:r>
              <a:rPr lang="fr-FR" sz="2000" b="1"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permet de </a:t>
            </a:r>
            <a:r>
              <a:rPr lang="fr-FR" sz="2000" b="1" dirty="0" smtClean="0">
                <a:latin typeface="Times New Roman" panose="02020603050405020304" pitchFamily="18" charset="0"/>
                <a:cs typeface="Times New Roman" panose="02020603050405020304" pitchFamily="18" charset="0"/>
              </a:rPr>
              <a:t>demander</a:t>
            </a:r>
            <a:r>
              <a:rPr lang="fr-FR" sz="2000" dirty="0" smtClean="0">
                <a:latin typeface="Times New Roman" panose="02020603050405020304" pitchFamily="18" charset="0"/>
                <a:cs typeface="Times New Roman" panose="02020603050405020304" pitchFamily="18" charset="0"/>
              </a:rPr>
              <a:t> à l’utilisateur de fournir des informations. Chaque information donnée par l’utilisateur est </a:t>
            </a:r>
            <a:r>
              <a:rPr lang="fr-FR" sz="2000" b="1" dirty="0" smtClean="0">
                <a:latin typeface="Times New Roman" panose="02020603050405020304" pitchFamily="18" charset="0"/>
                <a:cs typeface="Times New Roman" panose="02020603050405020304" pitchFamily="18" charset="0"/>
              </a:rPr>
              <a:t>stockée</a:t>
            </a:r>
            <a:r>
              <a:rPr lang="fr-FR" sz="2000" dirty="0" smtClean="0">
                <a:latin typeface="Times New Roman" panose="02020603050405020304" pitchFamily="18" charset="0"/>
                <a:cs typeface="Times New Roman" panose="02020603050405020304" pitchFamily="18" charset="0"/>
              </a:rPr>
              <a:t> dans une variable.</a:t>
            </a:r>
            <a:endParaRPr lang="fr-FR" sz="200" dirty="0" smtClean="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3400" y="2438400"/>
            <a:ext cx="1323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057400" y="2352675"/>
            <a:ext cx="6353175" cy="2066925"/>
            <a:chOff x="2057400" y="2352675"/>
            <a:chExt cx="6353175" cy="2066925"/>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52675"/>
              <a:ext cx="63531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667000" y="3505200"/>
              <a:ext cx="17145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53000" y="4046883"/>
              <a:ext cx="1047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400800" y="3525078"/>
              <a:ext cx="10572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13575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48</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de lecture - </a:t>
            </a:r>
            <a:r>
              <a:rPr lang="fr-FR" sz="2000" b="1" dirty="0" err="1" smtClean="0">
                <a:solidFill>
                  <a:schemeClr val="accent6">
                    <a:lumMod val="50000"/>
                  </a:schemeClr>
                </a:solidFill>
              </a:rPr>
              <a:t>scanf</a:t>
            </a:r>
            <a:r>
              <a:rPr lang="fr-FR" sz="2000" b="1" dirty="0" smtClean="0">
                <a:solidFill>
                  <a:schemeClr val="accent6">
                    <a:lumMod val="50000"/>
                  </a:schemeClr>
                </a:solidFill>
              </a:rPr>
              <a:t>()</a:t>
            </a:r>
            <a:endParaRPr lang="fr-FR" sz="2000" b="1" dirty="0">
              <a:solidFill>
                <a:schemeClr val="accent6">
                  <a:lumMod val="5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00" y="1524000"/>
            <a:ext cx="8535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50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600" y="152400"/>
            <a:ext cx="4248386" cy="676576"/>
          </a:xfrm>
        </p:spPr>
        <p:txBody>
          <a:bodyPr>
            <a:noAutofit/>
          </a:bodyPr>
          <a:lstStyle>
            <a:extLst/>
          </a:lstStyle>
          <a:p>
            <a:pPr algn="l"/>
            <a:r>
              <a:rPr lang="fr-FR" sz="2400" b="1" dirty="0" smtClean="0">
                <a:solidFill>
                  <a:srgbClr val="C00000"/>
                </a:solidFill>
                <a:effectLst>
                  <a:outerShdw blurRad="38100" dist="38100" dir="2700000" algn="tl">
                    <a:srgbClr val="000000">
                      <a:alpha val="43137"/>
                    </a:srgbClr>
                  </a:outerShdw>
                </a:effectLst>
                <a:latin typeface="Plantagenet Cherokee" pitchFamily="18" charset="0"/>
              </a:rPr>
              <a:t>Langage </a:t>
            </a:r>
            <a:r>
              <a:rPr lang="fr-FR" sz="2400" b="1" dirty="0">
                <a:solidFill>
                  <a:srgbClr val="C00000"/>
                </a:solidFill>
                <a:effectLst>
                  <a:outerShdw blurRad="38100" dist="38100" dir="2700000" algn="tl">
                    <a:srgbClr val="000000">
                      <a:alpha val="43137"/>
                    </a:srgbClr>
                  </a:outerShdw>
                </a:effectLst>
                <a:latin typeface="Plantagenet Cherokee" pitchFamily="18" charset="0"/>
              </a:rPr>
              <a:t>de programmation </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03</a:t>
            </a:r>
            <a:endParaRPr lang="fr-FR" sz="900" b="1" dirty="0">
              <a:solidFill>
                <a:srgbClr val="002060"/>
              </a:solidFill>
            </a:endParaRPr>
          </a:p>
        </p:txBody>
      </p:sp>
      <p:sp>
        <p:nvSpPr>
          <p:cNvPr id="6" name="Rectangle 1"/>
          <p:cNvSpPr>
            <a:spLocks noChangeArrowheads="1"/>
          </p:cNvSpPr>
          <p:nvPr/>
        </p:nvSpPr>
        <p:spPr bwMode="auto">
          <a:xfrm>
            <a:off x="343373" y="953021"/>
            <a:ext cx="8267227" cy="5115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langage de programmation </a:t>
            </a:r>
            <a:r>
              <a:rPr lang="fr-FR" sz="2000" dirty="0">
                <a:latin typeface="Times New Roman" panose="02020603050405020304" pitchFamily="18" charset="0"/>
                <a:cs typeface="Times New Roman" panose="02020603050405020304" pitchFamily="18" charset="0"/>
              </a:rPr>
              <a:t>est un langage informatique, permettant à un être humain d'écrire un code source qui sera analysé par une machine, généralement un ordinateur</a:t>
            </a:r>
            <a:r>
              <a:rPr lang="fr-F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endParaRPr lang="fr-F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Un langage de programmation définit un ensemble de règle syntaxiques (comment écrire correctement le programme) et sémantique (le sens affecté à chaque instruction ou structure de programmé). </a:t>
            </a:r>
          </a:p>
          <a:p>
            <a:pPr marL="342900" indent="-342900" algn="just">
              <a:lnSpc>
                <a:spcPct val="150000"/>
              </a:lnSpc>
              <a:buFont typeface="Wingdings" pitchFamily="2" charset="2"/>
              <a:buChar char="§"/>
            </a:pPr>
            <a:endParaRPr lang="fr-FR" sz="20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Les </a:t>
            </a:r>
            <a:r>
              <a:rPr lang="fr-FR" sz="2000" dirty="0">
                <a:latin typeface="Times New Roman" panose="02020603050405020304" pitchFamily="18" charset="0"/>
                <a:cs typeface="Times New Roman" panose="02020603050405020304" pitchFamily="18" charset="0"/>
              </a:rPr>
              <a:t>langages permettent souvent de faire abstraction des mécanismes de bas niveau de la machine, de sorte que le code source représentant une solution puisse être écrit et compris par un être </a:t>
            </a:r>
            <a:r>
              <a:rPr lang="fr-FR" sz="2000" dirty="0" smtClean="0">
                <a:latin typeface="Times New Roman" panose="02020603050405020304" pitchFamily="18" charset="0"/>
                <a:cs typeface="Times New Roman" panose="02020603050405020304" pitchFamily="18" charset="0"/>
              </a:rPr>
              <a:t>humain.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059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49</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de lecture - </a:t>
            </a:r>
            <a:r>
              <a:rPr lang="fr-FR" sz="2000" b="1" dirty="0" err="1" smtClean="0">
                <a:solidFill>
                  <a:schemeClr val="accent6">
                    <a:lumMod val="50000"/>
                  </a:schemeClr>
                </a:solidFill>
              </a:rPr>
              <a:t>scanf</a:t>
            </a:r>
            <a:r>
              <a:rPr lang="fr-FR" sz="2000" b="1" dirty="0" smtClean="0">
                <a:solidFill>
                  <a:schemeClr val="accent6">
                    <a:lumMod val="50000"/>
                  </a:schemeClr>
                </a:solidFill>
              </a:rPr>
              <a:t>()</a:t>
            </a:r>
            <a:endParaRPr lang="fr-FR" sz="2000" b="1" dirty="0">
              <a:solidFill>
                <a:schemeClr val="accent6">
                  <a:lumMod val="50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15" y="1447800"/>
            <a:ext cx="270558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15" y="1981200"/>
            <a:ext cx="858788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275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50</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
        <p:nvSpPr>
          <p:cNvPr id="7" name="Rectangle 6"/>
          <p:cNvSpPr/>
          <p:nvPr/>
        </p:nvSpPr>
        <p:spPr>
          <a:xfrm>
            <a:off x="379800" y="742890"/>
            <a:ext cx="4306500" cy="400110"/>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000" b="1" dirty="0" smtClean="0"/>
              <a:t>1. L’instruction de lecture - </a:t>
            </a:r>
            <a:r>
              <a:rPr lang="fr-FR" sz="2000" b="1" dirty="0" err="1" smtClean="0">
                <a:solidFill>
                  <a:schemeClr val="accent6">
                    <a:lumMod val="50000"/>
                  </a:schemeClr>
                </a:solidFill>
              </a:rPr>
              <a:t>scanf</a:t>
            </a:r>
            <a:r>
              <a:rPr lang="fr-FR" sz="2000" b="1" dirty="0" smtClean="0">
                <a:solidFill>
                  <a:schemeClr val="accent6">
                    <a:lumMod val="50000"/>
                  </a:schemeClr>
                </a:solidFill>
              </a:rPr>
              <a:t>()</a:t>
            </a:r>
            <a:endParaRPr lang="fr-FR" sz="2000" b="1" dirty="0">
              <a:solidFill>
                <a:schemeClr val="accent6">
                  <a:lumMod val="50000"/>
                </a:schemeClr>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15" y="1447800"/>
            <a:ext cx="270558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417904" y="1981200"/>
            <a:ext cx="8345096" cy="40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072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534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978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51</a:t>
            </a:r>
            <a:endParaRPr lang="fr-FR" sz="900" b="1" dirty="0">
              <a:solidFill>
                <a:srgbClr val="002060"/>
              </a:solidFill>
            </a:endParaRPr>
          </a:p>
        </p:txBody>
      </p:sp>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Lecture et écriture de données </a:t>
            </a:r>
          </a:p>
        </p:txBody>
      </p:sp>
    </p:spTree>
    <p:extLst>
      <p:ext uri="{BB962C8B-B14F-4D97-AF65-F5344CB8AC3E}">
        <p14:creationId xmlns:p14="http://schemas.microsoft.com/office/powerpoint/2010/main" val="1853578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52</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sp>
        <p:nvSpPr>
          <p:cNvPr id="8" name="Rectangle 7"/>
          <p:cNvSpPr/>
          <p:nvPr/>
        </p:nvSpPr>
        <p:spPr>
          <a:xfrm>
            <a:off x="228600" y="685800"/>
            <a:ext cx="8229600" cy="960328"/>
          </a:xfrm>
          <a:prstGeom prst="rect">
            <a:avLst/>
          </a:prstGeom>
        </p:spPr>
        <p:txBody>
          <a:bodyPr wrap="square">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La structure conditionnelle est une structure dont les instructions sont exécutées selon les réponses des conditions.</a:t>
            </a:r>
            <a:endParaRPr lang="fr-FR" sz="200" dirty="0" smtClean="0">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8600" y="1981200"/>
            <a:ext cx="7924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573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53</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grpSp>
        <p:nvGrpSpPr>
          <p:cNvPr id="2" name="Group 1"/>
          <p:cNvGrpSpPr/>
          <p:nvPr/>
        </p:nvGrpSpPr>
        <p:grpSpPr>
          <a:xfrm>
            <a:off x="304800" y="1638300"/>
            <a:ext cx="8686800" cy="3619500"/>
            <a:chOff x="304800" y="1800225"/>
            <a:chExt cx="8686800" cy="361950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800225"/>
              <a:ext cx="718185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034600"/>
              <a:ext cx="1440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881" y="3200400"/>
              <a:ext cx="30384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553" y="3257550"/>
              <a:ext cx="322897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89478"/>
          <a:stretch/>
        </p:blipFill>
        <p:spPr bwMode="auto">
          <a:xfrm>
            <a:off x="148956" y="990600"/>
            <a:ext cx="7924800" cy="40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812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54</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58364" y="1447800"/>
            <a:ext cx="698083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89478"/>
          <a:stretch/>
        </p:blipFill>
        <p:spPr bwMode="auto">
          <a:xfrm>
            <a:off x="148956" y="838200"/>
            <a:ext cx="7924800" cy="40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4800" y="1295400"/>
            <a:ext cx="1676400" cy="523220"/>
          </a:xfrm>
          <a:prstGeom prst="rect">
            <a:avLst/>
          </a:prstGeom>
          <a:noFill/>
        </p:spPr>
        <p:txBody>
          <a:bodyPr wrap="square" rtlCol="1">
            <a:spAutoFit/>
          </a:bodyPr>
          <a:lstStyle/>
          <a:p>
            <a:r>
              <a:rPr lang="fr-FR" sz="2800" b="1" dirty="0" smtClean="0">
                <a:solidFill>
                  <a:schemeClr val="accent1"/>
                </a:solidFill>
              </a:rPr>
              <a:t>Solution</a:t>
            </a:r>
            <a:endParaRPr lang="ar-DZ" sz="2800" b="1" dirty="0">
              <a:solidFill>
                <a:schemeClr val="accent1"/>
              </a:solidFill>
            </a:endParaRPr>
          </a:p>
        </p:txBody>
      </p:sp>
    </p:spTree>
    <p:extLst>
      <p:ext uri="{BB962C8B-B14F-4D97-AF65-F5344CB8AC3E}">
        <p14:creationId xmlns:p14="http://schemas.microsoft.com/office/powerpoint/2010/main" val="1398222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55</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33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838200"/>
            <a:ext cx="7620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429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56</a:t>
            </a:r>
            <a:endParaRPr lang="fr-FR" sz="900" b="1" dirty="0">
              <a:solidFill>
                <a:srgbClr val="002060"/>
              </a:solidFill>
            </a:endParaRPr>
          </a:p>
        </p:txBody>
      </p:sp>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331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88496"/>
          <a:stretch/>
        </p:blipFill>
        <p:spPr bwMode="auto">
          <a:xfrm>
            <a:off x="304800" y="838200"/>
            <a:ext cx="7620000"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7200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8600" y="1501200"/>
            <a:ext cx="1440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05024" y="2971801"/>
            <a:ext cx="6772275" cy="336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819400"/>
            <a:ext cx="1676400" cy="523220"/>
          </a:xfrm>
          <a:prstGeom prst="rect">
            <a:avLst/>
          </a:prstGeom>
          <a:noFill/>
        </p:spPr>
        <p:txBody>
          <a:bodyPr wrap="square" rtlCol="1">
            <a:spAutoFit/>
          </a:bodyPr>
          <a:lstStyle/>
          <a:p>
            <a:r>
              <a:rPr lang="fr-FR" sz="2800" b="1" dirty="0" smtClean="0">
                <a:solidFill>
                  <a:schemeClr val="accent1"/>
                </a:solidFill>
              </a:rPr>
              <a:t>Solution</a:t>
            </a:r>
            <a:endParaRPr lang="ar-DZ" sz="2800" b="1" dirty="0">
              <a:solidFill>
                <a:schemeClr val="accent1"/>
              </a:solidFill>
            </a:endParaRPr>
          </a:p>
        </p:txBody>
      </p:sp>
    </p:spTree>
    <p:extLst>
      <p:ext uri="{BB962C8B-B14F-4D97-AF65-F5344CB8AC3E}">
        <p14:creationId xmlns:p14="http://schemas.microsoft.com/office/powerpoint/2010/main" val="3441000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57</a:t>
            </a:r>
            <a:endParaRPr lang="fr-FR" sz="900" b="1" dirty="0">
              <a:solidFill>
                <a:srgbClr val="002060"/>
              </a:solidFill>
            </a:endParaRPr>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9575" y="904875"/>
            <a:ext cx="71342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spTree>
    <p:extLst>
      <p:ext uri="{BB962C8B-B14F-4D97-AF65-F5344CB8AC3E}">
        <p14:creationId xmlns:p14="http://schemas.microsoft.com/office/powerpoint/2010/main" val="3210923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58</a:t>
            </a:r>
            <a:endParaRPr lang="fr-FR" sz="900" b="1" dirty="0">
              <a:solidFill>
                <a:srgbClr val="002060"/>
              </a:solidFill>
            </a:endParaRPr>
          </a:p>
        </p:txBody>
      </p:sp>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0975"/>
          <a:stretch/>
        </p:blipFill>
        <p:spPr bwMode="auto">
          <a:xfrm>
            <a:off x="409575" y="904876"/>
            <a:ext cx="7134225" cy="42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9"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8600" y="1371600"/>
            <a:ext cx="1440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28800"/>
            <a:ext cx="8839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674975"/>
            <a:ext cx="2528887" cy="18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3287" y="4674975"/>
            <a:ext cx="227171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4546387"/>
            <a:ext cx="254793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37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599" y="0"/>
            <a:ext cx="4248385"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Langage de programmation </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04</a:t>
            </a:r>
            <a:endParaRPr lang="fr-FR" sz="900" b="1" dirty="0">
              <a:solidFill>
                <a:srgbClr val="002060"/>
              </a:solidFill>
            </a:endParaRPr>
          </a:p>
        </p:txBody>
      </p:sp>
      <p:sp>
        <p:nvSpPr>
          <p:cNvPr id="6" name="Rectangle 1"/>
          <p:cNvSpPr>
            <a:spLocks noChangeArrowheads="1"/>
          </p:cNvSpPr>
          <p:nvPr/>
        </p:nvSpPr>
        <p:spPr bwMode="auto">
          <a:xfrm>
            <a:off x="152400" y="696754"/>
            <a:ext cx="8777288"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Le </a:t>
            </a:r>
            <a:r>
              <a:rPr lang="fr-FR" sz="2000" b="1" dirty="0">
                <a:latin typeface="Times New Roman" panose="02020603050405020304" pitchFamily="18" charset="0"/>
                <a:cs typeface="Times New Roman" panose="02020603050405020304" pitchFamily="18" charset="0"/>
              </a:rPr>
              <a:t>langage </a:t>
            </a:r>
            <a:r>
              <a:rPr lang="fr-FR" sz="2000" b="1" dirty="0" smtClean="0">
                <a:latin typeface="Times New Roman" panose="02020603050405020304" pitchFamily="18" charset="0"/>
                <a:cs typeface="Times New Roman" panose="02020603050405020304" pitchFamily="18" charset="0"/>
              </a:rPr>
              <a:t>C </a:t>
            </a:r>
            <a:r>
              <a:rPr lang="fr-FR" sz="2000" dirty="0">
                <a:latin typeface="Times New Roman" panose="02020603050405020304" pitchFamily="18" charset="0"/>
                <a:cs typeface="Times New Roman" panose="02020603050405020304" pitchFamily="18" charset="0"/>
              </a:rPr>
              <a:t>est un langage de programmation impératif conçu pour la programmation système. Inventé au début des années 1970 avec UNIX, C est devenu un des langages les plus utilisés. </a:t>
            </a:r>
            <a:endParaRPr lang="fr-FR" sz="2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endParaRPr lang="fr-FR" sz="1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Le </a:t>
            </a:r>
            <a:r>
              <a:rPr lang="fr-FR" sz="2000" b="1" dirty="0">
                <a:latin typeface="Times New Roman" panose="02020603050405020304" pitchFamily="18" charset="0"/>
                <a:cs typeface="Times New Roman" panose="02020603050405020304" pitchFamily="18" charset="0"/>
              </a:rPr>
              <a:t>langage C </a:t>
            </a:r>
            <a:r>
              <a:rPr lang="fr-FR" sz="2000" dirty="0">
                <a:latin typeface="Times New Roman" panose="02020603050405020304" pitchFamily="18" charset="0"/>
                <a:cs typeface="Times New Roman" panose="02020603050405020304" pitchFamily="18" charset="0"/>
              </a:rPr>
              <a:t>est à l’origine de nombreux </a:t>
            </a:r>
            <a:r>
              <a:rPr lang="fr-FR" sz="2000" dirty="0" smtClean="0">
                <a:latin typeface="Times New Roman" panose="02020603050405020304" pitchFamily="18" charset="0"/>
                <a:cs typeface="Times New Roman" panose="02020603050405020304" pitchFamily="18" charset="0"/>
              </a:rPr>
              <a:t>langages </a:t>
            </a:r>
            <a:r>
              <a:rPr lang="fr-FR" sz="2000" dirty="0">
                <a:latin typeface="Times New Roman" panose="02020603050405020304" pitchFamily="18" charset="0"/>
                <a:cs typeface="Times New Roman" panose="02020603050405020304" pitchFamily="18" charset="0"/>
              </a:rPr>
              <a:t>de programmation</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comme </a:t>
            </a:r>
            <a:r>
              <a:rPr lang="fr-FR" sz="2000" dirty="0" smtClean="0">
                <a:latin typeface="Times New Roman" panose="02020603050405020304" pitchFamily="18" charset="0"/>
                <a:cs typeface="Times New Roman" panose="02020603050405020304" pitchFamily="18" charset="0"/>
              </a:rPr>
              <a:t>: C++, Java, C#, PHP.</a:t>
            </a:r>
          </a:p>
          <a:p>
            <a:pPr marL="342900" indent="-342900" algn="just">
              <a:lnSpc>
                <a:spcPct val="150000"/>
              </a:lnSpc>
              <a:buFont typeface="Wingdings" pitchFamily="2" charset="2"/>
              <a:buChar char="§"/>
            </a:pPr>
            <a:endParaRPr lang="fr-FR" sz="1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a:latin typeface="Times New Roman" panose="02020603050405020304" pitchFamily="18" charset="0"/>
                <a:cs typeface="Times New Roman" panose="02020603050405020304" pitchFamily="18" charset="0"/>
              </a:rPr>
              <a:t>L'activité de rédaction du code source d'un programme est nommée </a:t>
            </a:r>
            <a:r>
              <a:rPr lang="fr-FR" sz="2000" b="1" dirty="0" smtClean="0">
                <a:latin typeface="Times New Roman" panose="02020603050405020304" pitchFamily="18" charset="0"/>
                <a:cs typeface="Times New Roman" panose="02020603050405020304" pitchFamily="18" charset="0"/>
              </a:rPr>
              <a:t>programmation</a:t>
            </a:r>
            <a:r>
              <a:rPr lang="fr-FR" sz="2000" dirty="0" smtClean="0">
                <a:latin typeface="Times New Roman" panose="02020603050405020304" pitchFamily="18" charset="0"/>
                <a:cs typeface="Times New Roman" panose="02020603050405020304" pitchFamily="18" charset="0"/>
              </a:rPr>
              <a:t>.</a:t>
            </a:r>
          </a:p>
          <a:p>
            <a:pPr marL="342900" indent="-342900" algn="just">
              <a:lnSpc>
                <a:spcPct val="150000"/>
              </a:lnSpc>
              <a:buFont typeface="Wingdings" pitchFamily="2" charset="2"/>
              <a:buChar char="§"/>
            </a:pPr>
            <a:endParaRPr lang="fr-FR" sz="1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Précisément, </a:t>
            </a:r>
            <a:r>
              <a:rPr lang="fr-FR" sz="2000" b="1" dirty="0" smtClean="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éditeur de texte </a:t>
            </a:r>
            <a:r>
              <a:rPr lang="fr-FR" sz="2000" dirty="0" smtClean="0">
                <a:latin typeface="Times New Roman" panose="02020603050405020304" pitchFamily="18" charset="0"/>
                <a:cs typeface="Times New Roman" panose="02020603050405020304" pitchFamily="18" charset="0"/>
              </a:rPr>
              <a:t>est doit être utilisé pour </a:t>
            </a:r>
            <a:r>
              <a:rPr lang="fr-FR" sz="2000" dirty="0">
                <a:latin typeface="Times New Roman" panose="02020603050405020304" pitchFamily="18" charset="0"/>
                <a:cs typeface="Times New Roman" panose="02020603050405020304" pitchFamily="18" charset="0"/>
              </a:rPr>
              <a:t>écrire les programmes en </a:t>
            </a:r>
            <a:r>
              <a:rPr lang="fr-FR" sz="2000" dirty="0" smtClean="0">
                <a:latin typeface="Times New Roman" panose="02020603050405020304" pitchFamily="18" charset="0"/>
                <a:cs typeface="Times New Roman" panose="02020603050405020304" pitchFamily="18" charset="0"/>
              </a:rPr>
              <a:t>C, notamment </a:t>
            </a:r>
            <a:r>
              <a:rPr lang="fr-FR" sz="2000" b="1" dirty="0" smtClean="0">
                <a:latin typeface="Times New Roman" panose="02020603050405020304" pitchFamily="18" charset="0"/>
                <a:cs typeface="Times New Roman" panose="02020603050405020304" pitchFamily="18" charset="0"/>
              </a:rPr>
              <a:t>Visual </a:t>
            </a:r>
            <a:r>
              <a:rPr lang="fr-FR" sz="2000" b="1" dirty="0">
                <a:latin typeface="Times New Roman" panose="02020603050405020304" pitchFamily="18" charset="0"/>
                <a:cs typeface="Times New Roman" panose="02020603050405020304" pitchFamily="18" charset="0"/>
              </a:rPr>
              <a:t>C++, Turbo C++, </a:t>
            </a:r>
            <a:r>
              <a:rPr lang="fr-FR" sz="2000" b="1" dirty="0" err="1">
                <a:latin typeface="Times New Roman" panose="02020603050405020304" pitchFamily="18" charset="0"/>
                <a:cs typeface="Times New Roman" panose="02020603050405020304" pitchFamily="18" charset="0"/>
              </a:rPr>
              <a:t>Dev</a:t>
            </a:r>
            <a:r>
              <a:rPr lang="fr-FR" sz="2000" b="1" dirty="0">
                <a:latin typeface="Times New Roman" panose="02020603050405020304" pitchFamily="18" charset="0"/>
                <a:cs typeface="Times New Roman" panose="02020603050405020304" pitchFamily="18" charset="0"/>
              </a:rPr>
              <a:t> C</a:t>
            </a:r>
            <a:r>
              <a:rPr lang="fr-FR" sz="2000" b="1" dirty="0" smtClean="0">
                <a:latin typeface="Times New Roman" panose="02020603050405020304" pitchFamily="18" charset="0"/>
                <a:cs typeface="Times New Roman" panose="02020603050405020304" pitchFamily="18" charset="0"/>
              </a:rPr>
              <a:t>++</a:t>
            </a:r>
            <a:r>
              <a:rPr lang="fr-FR" sz="2000" dirty="0" smtClean="0">
                <a:latin typeface="Times New Roman" panose="02020603050405020304" pitchFamily="18" charset="0"/>
                <a:cs typeface="Times New Roman" panose="02020603050405020304" pitchFamily="18" charset="0"/>
              </a:rPr>
              <a:t>, … etc.</a:t>
            </a:r>
          </a:p>
        </p:txBody>
      </p:sp>
    </p:spTree>
    <p:extLst>
      <p:ext uri="{BB962C8B-B14F-4D97-AF65-F5344CB8AC3E}">
        <p14:creationId xmlns:p14="http://schemas.microsoft.com/office/powerpoint/2010/main" val="1626509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59</a:t>
            </a:r>
            <a:endParaRPr lang="fr-FR" sz="900" b="1" dirty="0">
              <a:solidFill>
                <a:srgbClr val="002060"/>
              </a:solidFill>
            </a:endParaRPr>
          </a:p>
        </p:txBody>
      </p:sp>
      <p:pic>
        <p:nvPicPr>
          <p:cNvPr id="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90975"/>
          <a:stretch/>
        </p:blipFill>
        <p:spPr bwMode="auto">
          <a:xfrm>
            <a:off x="409575" y="904876"/>
            <a:ext cx="7134225" cy="42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524000"/>
            <a:ext cx="7315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600" y="1447800"/>
            <a:ext cx="1676400" cy="523220"/>
          </a:xfrm>
          <a:prstGeom prst="rect">
            <a:avLst/>
          </a:prstGeom>
          <a:noFill/>
        </p:spPr>
        <p:txBody>
          <a:bodyPr wrap="square" rtlCol="1">
            <a:spAutoFit/>
          </a:bodyPr>
          <a:lstStyle/>
          <a:p>
            <a:r>
              <a:rPr lang="fr-FR" sz="2800" b="1" dirty="0" smtClean="0">
                <a:solidFill>
                  <a:schemeClr val="accent1"/>
                </a:solidFill>
              </a:rPr>
              <a:t>Solution</a:t>
            </a:r>
            <a:endParaRPr lang="ar-DZ" sz="2800" b="1" dirty="0">
              <a:solidFill>
                <a:schemeClr val="accent1"/>
              </a:solidFill>
            </a:endParaRPr>
          </a:p>
        </p:txBody>
      </p:sp>
    </p:spTree>
    <p:extLst>
      <p:ext uri="{BB962C8B-B14F-4D97-AF65-F5344CB8AC3E}">
        <p14:creationId xmlns:p14="http://schemas.microsoft.com/office/powerpoint/2010/main" val="2053990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20" y="838200"/>
            <a:ext cx="886518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60</a:t>
            </a:r>
            <a:endParaRPr lang="fr-FR" sz="900" b="1" dirty="0">
              <a:solidFill>
                <a:srgbClr val="002060"/>
              </a:solidFill>
            </a:endParaRPr>
          </a:p>
        </p:txBody>
      </p:sp>
    </p:spTree>
    <p:extLst>
      <p:ext uri="{BB962C8B-B14F-4D97-AF65-F5344CB8AC3E}">
        <p14:creationId xmlns:p14="http://schemas.microsoft.com/office/powerpoint/2010/main" val="302196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837" y="3124199"/>
            <a:ext cx="2519363"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Grp="1"/>
          </p:cNvSpPr>
          <p:nvPr>
            <p:ph type="title"/>
          </p:nvPr>
        </p:nvSpPr>
        <p:spPr>
          <a:xfrm>
            <a:off x="228600" y="85424"/>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634"/>
          <a:stretch/>
        </p:blipFill>
        <p:spPr bwMode="auto">
          <a:xfrm>
            <a:off x="202620" y="838201"/>
            <a:ext cx="80269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61</a:t>
            </a:r>
            <a:endParaRPr lang="fr-FR" sz="900" b="1" dirty="0">
              <a:solidFill>
                <a:srgbClr val="00206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1495425"/>
            <a:ext cx="71151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2400" y="1501200"/>
            <a:ext cx="1440000" cy="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1" y="3124200"/>
            <a:ext cx="2286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200400" y="3200400"/>
            <a:ext cx="1981200" cy="2076510"/>
            <a:chOff x="3657601" y="3200400"/>
            <a:chExt cx="1981200" cy="2076510"/>
          </a:xfrm>
        </p:grpSpPr>
        <p:pic>
          <p:nvPicPr>
            <p:cNvPr id="204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1" y="3200400"/>
              <a:ext cx="1981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14800" y="4876800"/>
              <a:ext cx="1219200" cy="400110"/>
            </a:xfrm>
            <a:prstGeom prst="rect">
              <a:avLst/>
            </a:prstGeom>
            <a:noFill/>
          </p:spPr>
          <p:txBody>
            <a:bodyPr wrap="square" rtlCol="1">
              <a:spAutoFit/>
            </a:bodyPr>
            <a:lstStyle/>
            <a:p>
              <a:r>
                <a:rPr lang="fr-FR" sz="2000" b="1" dirty="0" smtClean="0">
                  <a:solidFill>
                    <a:srgbClr val="00B0F0"/>
                  </a:solidFill>
                  <a:latin typeface="Arial Rounded MT Bold" pitchFamily="34" charset="0"/>
                </a:rPr>
                <a:t>Lundi</a:t>
              </a:r>
              <a:endParaRPr lang="ar-DZ" sz="2000" b="1" dirty="0">
                <a:solidFill>
                  <a:srgbClr val="00B0F0"/>
                </a:solidFill>
                <a:latin typeface="Arial Rounded MT Bold" pitchFamily="34" charset="0"/>
              </a:endParaRPr>
            </a:p>
          </p:txBody>
        </p:sp>
      </p:grpSp>
    </p:spTree>
    <p:extLst>
      <p:ext uri="{BB962C8B-B14F-4D97-AF65-F5344CB8AC3E}">
        <p14:creationId xmlns:p14="http://schemas.microsoft.com/office/powerpoint/2010/main" val="3290636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p:cNvSpPr>
          <p:nvPr>
            <p:ph type="title"/>
          </p:nvPr>
        </p:nvSpPr>
        <p:spPr>
          <a:xfrm>
            <a:off x="228600" y="0"/>
            <a:ext cx="4648200"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La structure alternative </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634"/>
          <a:stretch/>
        </p:blipFill>
        <p:spPr bwMode="auto">
          <a:xfrm>
            <a:off x="202620" y="685800"/>
            <a:ext cx="80269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62</a:t>
            </a:r>
            <a:endParaRPr lang="fr-FR" sz="900" b="1" dirty="0">
              <a:solidFill>
                <a:srgbClr val="002060"/>
              </a:solidFill>
            </a:endParaRPr>
          </a:p>
        </p:txBody>
      </p:sp>
      <p:sp>
        <p:nvSpPr>
          <p:cNvPr id="12" name="TextBox 11"/>
          <p:cNvSpPr txBox="1"/>
          <p:nvPr/>
        </p:nvSpPr>
        <p:spPr>
          <a:xfrm>
            <a:off x="228600" y="1305580"/>
            <a:ext cx="1676400" cy="523220"/>
          </a:xfrm>
          <a:prstGeom prst="rect">
            <a:avLst/>
          </a:prstGeom>
          <a:noFill/>
        </p:spPr>
        <p:txBody>
          <a:bodyPr wrap="square" rtlCol="1">
            <a:spAutoFit/>
          </a:bodyPr>
          <a:lstStyle/>
          <a:p>
            <a:r>
              <a:rPr lang="fr-FR" sz="2800" b="1" dirty="0" smtClean="0">
                <a:solidFill>
                  <a:schemeClr val="accent1"/>
                </a:solidFill>
              </a:rPr>
              <a:t>Solution</a:t>
            </a:r>
            <a:endParaRPr lang="ar-DZ" sz="2800" b="1" dirty="0">
              <a:solidFill>
                <a:schemeClr val="accent1"/>
              </a:solidFill>
            </a:endParaRPr>
          </a:p>
        </p:txBody>
      </p:sp>
      <p:pic>
        <p:nvPicPr>
          <p:cNvPr id="2150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b="5935"/>
          <a:stretch/>
        </p:blipFill>
        <p:spPr bwMode="auto">
          <a:xfrm>
            <a:off x="1905000" y="1311966"/>
            <a:ext cx="6534150" cy="554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982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esktop\240_F_77959317_z97LUUB3wutTsolVoh0KyuMBBmvBi1oX.jpg"/>
          <p:cNvPicPr>
            <a:picLocks noChangeAspect="1" noChangeArrowheads="1"/>
          </p:cNvPicPr>
          <p:nvPr/>
        </p:nvPicPr>
        <p:blipFill>
          <a:blip r:embed="rId2"/>
          <a:stretch>
            <a:fillRect/>
          </a:stretch>
        </p:blipFill>
        <p:spPr bwMode="auto">
          <a:xfrm>
            <a:off x="1255643" y="1066800"/>
            <a:ext cx="6477000" cy="3048000"/>
          </a:xfrm>
          <a:prstGeom prst="rect">
            <a:avLst/>
          </a:prstGeom>
          <a:noFill/>
          <a:ln>
            <a:noFill/>
          </a:ln>
        </p:spPr>
      </p:pic>
      <p:sp>
        <p:nvSpPr>
          <p:cNvPr id="9" name="Rectangle 1"/>
          <p:cNvSpPr>
            <a:spLocks noGrp="1"/>
          </p:cNvSpPr>
          <p:nvPr>
            <p:ph type="title"/>
          </p:nvPr>
        </p:nvSpPr>
        <p:spPr>
          <a:xfrm>
            <a:off x="3770243" y="4114800"/>
            <a:ext cx="3962400" cy="676576"/>
          </a:xfrm>
        </p:spPr>
        <p:txBody>
          <a:bodyPr>
            <a:noAutofit/>
          </a:bodyPr>
          <a:lstStyle>
            <a:extLst/>
          </a:lstStyle>
          <a:p>
            <a:r>
              <a:rPr lang="fr-FR" sz="2800" b="1" dirty="0" smtClean="0">
                <a:solidFill>
                  <a:srgbClr val="C00000"/>
                </a:solidFill>
                <a:effectLst>
                  <a:outerShdw blurRad="38100" dist="38100" dir="2700000" algn="tl">
                    <a:srgbClr val="000000">
                      <a:alpha val="43137"/>
                    </a:srgbClr>
                  </a:outerShdw>
                </a:effectLst>
                <a:latin typeface="Segoe Print" pitchFamily="2" charset="0"/>
                <a:ea typeface="+mn-ea"/>
                <a:cs typeface="+mn-cs"/>
              </a:rPr>
              <a:t>Suit …</a:t>
            </a:r>
            <a:endParaRPr lang="fr-FR" sz="28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10" name="Rectangle 9"/>
          <p:cNvSpPr/>
          <p:nvPr/>
        </p:nvSpPr>
        <p:spPr>
          <a:xfrm>
            <a:off x="5883187" y="6172200"/>
            <a:ext cx="3124200" cy="400110"/>
          </a:xfrm>
          <a:prstGeom prst="rect">
            <a:avLst/>
          </a:prstGeom>
        </p:spPr>
        <p:txBody>
          <a:bodyPr wrap="square">
            <a:spAutoFit/>
          </a:bodyPr>
          <a:lstStyle/>
          <a:p>
            <a:pPr algn="ctr"/>
            <a:r>
              <a:rPr lang="fr-FR" sz="2000" b="1" dirty="0" smtClean="0">
                <a:effectLst>
                  <a:outerShdw blurRad="38100" dist="38100" dir="2700000" algn="tl">
                    <a:srgbClr val="000000">
                      <a:alpha val="43137"/>
                    </a:srgbClr>
                  </a:outerShdw>
                </a:effectLst>
                <a:latin typeface="Shruti" pitchFamily="34" charset="0"/>
                <a:cs typeface="Shruti" pitchFamily="34" charset="0"/>
              </a:rPr>
              <a:t>Dr SETTOU </a:t>
            </a:r>
            <a:r>
              <a:rPr lang="fr-FR" sz="2000" b="1" dirty="0" err="1" smtClean="0">
                <a:effectLst>
                  <a:outerShdw blurRad="38100" dist="38100" dir="2700000" algn="tl">
                    <a:srgbClr val="000000">
                      <a:alpha val="43137"/>
                    </a:srgbClr>
                  </a:outerShdw>
                </a:effectLst>
                <a:latin typeface="Shruti" pitchFamily="34" charset="0"/>
                <a:cs typeface="Shruti" pitchFamily="34" charset="0"/>
              </a:rPr>
              <a:t>Tarablesse</a:t>
            </a:r>
            <a:endParaRPr lang="fr-FR" sz="2000" b="1" dirty="0" smtClean="0">
              <a:effectLst>
                <a:outerShdw blurRad="38100" dist="38100" dir="2700000" algn="tl">
                  <a:srgbClr val="000000">
                    <a:alpha val="43137"/>
                  </a:srgbClr>
                </a:outerShdw>
              </a:effectLst>
              <a:latin typeface="Shruti" pitchFamily="34" charset="0"/>
              <a:cs typeface="Shruti" pitchFamily="34" charset="0"/>
            </a:endParaRPr>
          </a:p>
        </p:txBody>
      </p:sp>
    </p:spTree>
    <p:extLst>
      <p:ext uri="{BB962C8B-B14F-4D97-AF65-F5344CB8AC3E}">
        <p14:creationId xmlns:p14="http://schemas.microsoft.com/office/powerpoint/2010/main" val="1223440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657600"/>
            <a:ext cx="9067801" cy="2819400"/>
            <a:chOff x="381000" y="4075800"/>
            <a:chExt cx="8619911" cy="240120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75800"/>
              <a:ext cx="8305800" cy="24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400" l="7143" r="89286"/>
                      </a14:imgEffect>
                    </a14:imgLayer>
                  </a14:imgProps>
                </a:ext>
                <a:ext uri="{28A0092B-C50C-407E-A947-70E740481C1C}">
                  <a14:useLocalDpi xmlns:a14="http://schemas.microsoft.com/office/drawing/2010/main" val="0"/>
                </a:ext>
              </a:extLst>
            </a:blip>
            <a:srcRect/>
            <a:stretch>
              <a:fillRect/>
            </a:stretch>
          </p:blipFill>
          <p:spPr bwMode="auto">
            <a:xfrm rot="10800000">
              <a:off x="8627864" y="4189195"/>
              <a:ext cx="373047" cy="160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1"/>
          <p:cNvSpPr>
            <a:spLocks noGrp="1"/>
          </p:cNvSpPr>
          <p:nvPr>
            <p:ph type="title"/>
          </p:nvPr>
        </p:nvSpPr>
        <p:spPr>
          <a:xfrm>
            <a:off x="228599" y="76200"/>
            <a:ext cx="7239001"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Étapes de développement d’un programme en C</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33600" y="6172200"/>
            <a:ext cx="576000" cy="576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smtClean="0">
                <a:solidFill>
                  <a:srgbClr val="002060"/>
                </a:solidFill>
              </a:rPr>
              <a:t>05</a:t>
            </a:r>
            <a:endParaRPr lang="fr-FR" sz="800" b="1" dirty="0">
              <a:solidFill>
                <a:srgbClr val="002060"/>
              </a:solidFill>
            </a:endParaRPr>
          </a:p>
        </p:txBody>
      </p:sp>
      <p:sp>
        <p:nvSpPr>
          <p:cNvPr id="6" name="Rectangle 1"/>
          <p:cNvSpPr>
            <a:spLocks noChangeArrowheads="1"/>
          </p:cNvSpPr>
          <p:nvPr/>
        </p:nvSpPr>
        <p:spPr bwMode="auto">
          <a:xfrm>
            <a:off x="291712" y="914400"/>
            <a:ext cx="85474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buFont typeface="Wingdings" pitchFamily="2" charset="2"/>
              <a:buChar char="§"/>
            </a:pPr>
            <a:r>
              <a:rPr lang="fr-FR" sz="2000" dirty="0">
                <a:latin typeface="Times New Roman" panose="02020603050405020304" pitchFamily="18" charset="0"/>
                <a:cs typeface="Times New Roman" panose="02020603050405020304" pitchFamily="18" charset="0"/>
              </a:rPr>
              <a:t>Le C est un langage </a:t>
            </a:r>
            <a:r>
              <a:rPr lang="fr-FR" sz="2000" b="1" dirty="0" smtClean="0">
                <a:latin typeface="Times New Roman" panose="02020603050405020304" pitchFamily="18" charset="0"/>
                <a:cs typeface="Times New Roman" panose="02020603050405020304" pitchFamily="18" charset="0"/>
              </a:rPr>
              <a:t>compilé</a:t>
            </a:r>
            <a:r>
              <a:rPr lang="fr-FR" sz="2000" dirty="0" smtClean="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Cela signifie qu'un programme C est décrit par un fichier texte, appelé fichier source. Ce fichier n'étant évidemment pas exécutable par le microprocesseur, il faut le traduire en langage machine. Cette opération est effectuée par un programme appelé </a:t>
            </a:r>
            <a:r>
              <a:rPr lang="fr-FR" sz="2000" b="1" dirty="0">
                <a:latin typeface="Times New Roman" panose="02020603050405020304" pitchFamily="18" charset="0"/>
                <a:cs typeface="Times New Roman" panose="02020603050405020304" pitchFamily="18" charset="0"/>
              </a:rPr>
              <a:t>compilateur</a:t>
            </a:r>
            <a:r>
              <a:rPr lang="fr-FR" sz="2000" dirty="0" smtClean="0">
                <a:latin typeface="Times New Roman" panose="02020603050405020304" pitchFamily="18" charset="0"/>
                <a:cs typeface="Times New Roman" panose="02020603050405020304" pitchFamily="18" charset="0"/>
              </a:rPr>
              <a:t>.</a:t>
            </a:r>
          </a:p>
          <a:p>
            <a:pPr marL="342900" indent="-342900" algn="just">
              <a:buFont typeface="Wingdings" pitchFamily="2" charset="2"/>
              <a:buChar char="§"/>
            </a:pPr>
            <a:endParaRPr lang="fr-FR" sz="2000" dirty="0" smtClean="0">
              <a:latin typeface="Times New Roman" panose="02020603050405020304" pitchFamily="18" charset="0"/>
              <a:cs typeface="Times New Roman" panose="02020603050405020304" pitchFamily="18" charset="0"/>
            </a:endParaRPr>
          </a:p>
          <a:p>
            <a:pPr marL="342900" indent="-342900" algn="just">
              <a:buFont typeface="Wingdings" pitchFamily="2" charset="2"/>
              <a:buChar char="§"/>
            </a:pPr>
            <a:r>
              <a:rPr lang="fr-FR" sz="2000" dirty="0" smtClean="0">
                <a:latin typeface="Times New Roman" panose="02020603050405020304" pitchFamily="18" charset="0"/>
                <a:cs typeface="Times New Roman" panose="02020603050405020304" pitchFamily="18" charset="0"/>
              </a:rPr>
              <a:t>Plus précisément, un utilisateur, (ou un programmeur), va écrire </a:t>
            </a:r>
            <a:r>
              <a:rPr lang="fr-FR" sz="2000" dirty="0">
                <a:latin typeface="Times New Roman" panose="02020603050405020304" pitchFamily="18" charset="0"/>
                <a:cs typeface="Times New Roman" panose="02020603050405020304" pitchFamily="18" charset="0"/>
              </a:rPr>
              <a:t>un code source </a:t>
            </a:r>
            <a:r>
              <a:rPr lang="fr-FR" sz="2000" dirty="0" smtClean="0">
                <a:latin typeface="Times New Roman" panose="02020603050405020304" pitchFamily="18" charset="0"/>
                <a:cs typeface="Times New Roman" panose="02020603050405020304" pitchFamily="18" charset="0"/>
              </a:rPr>
              <a:t>qui </a:t>
            </a:r>
            <a:r>
              <a:rPr lang="fr-FR" sz="2000" dirty="0">
                <a:latin typeface="Times New Roman" panose="02020603050405020304" pitchFamily="18" charset="0"/>
                <a:cs typeface="Times New Roman" panose="02020603050405020304" pitchFamily="18" charset="0"/>
              </a:rPr>
              <a:t>respect les règles syntaxiques du </a:t>
            </a:r>
            <a:r>
              <a:rPr lang="fr-FR" sz="2000" dirty="0" smtClean="0">
                <a:latin typeface="Times New Roman" panose="02020603050405020304" pitchFamily="18" charset="0"/>
                <a:cs typeface="Times New Roman" panose="02020603050405020304" pitchFamily="18" charset="0"/>
              </a:rPr>
              <a:t>C, puis </a:t>
            </a:r>
            <a:r>
              <a:rPr lang="fr-FR" sz="2000" dirty="0">
                <a:latin typeface="Times New Roman" panose="02020603050405020304" pitchFamily="18" charset="0"/>
                <a:cs typeface="Times New Roman" panose="02020603050405020304" pitchFamily="18" charset="0"/>
              </a:rPr>
              <a:t>il va le compiler à travers un </a:t>
            </a:r>
            <a:r>
              <a:rPr lang="fr-FR" sz="2000" dirty="0" smtClean="0">
                <a:latin typeface="Times New Roman" panose="02020603050405020304" pitchFamily="18" charset="0"/>
                <a:cs typeface="Times New Roman" panose="02020603050405020304" pitchFamily="18" charset="0"/>
              </a:rPr>
              <a:t>compilateur. On </a:t>
            </a:r>
            <a:r>
              <a:rPr lang="fr-FR" sz="2000" dirty="0">
                <a:latin typeface="Times New Roman" panose="02020603050405020304" pitchFamily="18" charset="0"/>
                <a:cs typeface="Times New Roman" panose="02020603050405020304" pitchFamily="18" charset="0"/>
              </a:rPr>
              <a:t>aura deux </a:t>
            </a:r>
            <a:r>
              <a:rPr lang="fr-FR" sz="2000" dirty="0" smtClean="0">
                <a:latin typeface="Times New Roman" panose="02020603050405020304" pitchFamily="18" charset="0"/>
                <a:cs typeface="Times New Roman" panose="02020603050405020304" pitchFamily="18" charset="0"/>
              </a:rPr>
              <a:t>cas:</a:t>
            </a:r>
          </a:p>
        </p:txBody>
      </p:sp>
    </p:spTree>
    <p:extLst>
      <p:ext uri="{BB962C8B-B14F-4D97-AF65-F5344CB8AC3E}">
        <p14:creationId xmlns:p14="http://schemas.microsoft.com/office/powerpoint/2010/main" val="362726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581400"/>
            <a:ext cx="9067801" cy="2819400"/>
            <a:chOff x="381000" y="4075800"/>
            <a:chExt cx="8619911" cy="240120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75800"/>
              <a:ext cx="8305800" cy="24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400" l="7143" r="89286"/>
                      </a14:imgEffect>
                    </a14:imgLayer>
                  </a14:imgProps>
                </a:ext>
                <a:ext uri="{28A0092B-C50C-407E-A947-70E740481C1C}">
                  <a14:useLocalDpi xmlns:a14="http://schemas.microsoft.com/office/drawing/2010/main" val="0"/>
                </a:ext>
              </a:extLst>
            </a:blip>
            <a:srcRect/>
            <a:stretch>
              <a:fillRect/>
            </a:stretch>
          </p:blipFill>
          <p:spPr bwMode="auto">
            <a:xfrm rot="10800000">
              <a:off x="8627864" y="4189195"/>
              <a:ext cx="373047" cy="160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1"/>
          <p:cNvSpPr>
            <a:spLocks noGrp="1"/>
          </p:cNvSpPr>
          <p:nvPr>
            <p:ph type="title"/>
          </p:nvPr>
        </p:nvSpPr>
        <p:spPr>
          <a:xfrm>
            <a:off x="228599" y="76200"/>
            <a:ext cx="7239001"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Étapes de développement d’un programme en C</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33600" y="6172200"/>
            <a:ext cx="576000" cy="576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600" b="1" dirty="0" smtClean="0">
                <a:solidFill>
                  <a:srgbClr val="002060"/>
                </a:solidFill>
              </a:rPr>
              <a:t>06</a:t>
            </a:r>
            <a:endParaRPr lang="fr-FR" sz="800" b="1" dirty="0">
              <a:solidFill>
                <a:srgbClr val="002060"/>
              </a:solidFill>
            </a:endParaRPr>
          </a:p>
        </p:txBody>
      </p:sp>
      <p:sp>
        <p:nvSpPr>
          <p:cNvPr id="6" name="Rectangle 1"/>
          <p:cNvSpPr>
            <a:spLocks noChangeArrowheads="1"/>
          </p:cNvSpPr>
          <p:nvPr/>
        </p:nvSpPr>
        <p:spPr bwMode="auto">
          <a:xfrm>
            <a:off x="127883" y="903744"/>
            <a:ext cx="88812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buFont typeface="Wingdings" pitchFamily="2" charset="2"/>
              <a:buChar char="§"/>
            </a:pPr>
            <a:r>
              <a:rPr lang="fr-FR" sz="2000" dirty="0" smtClean="0">
                <a:latin typeface="Times New Roman" panose="02020603050405020304" pitchFamily="18" charset="0"/>
                <a:cs typeface="Times New Roman" panose="02020603050405020304" pitchFamily="18" charset="0"/>
              </a:rPr>
              <a:t>On </a:t>
            </a:r>
            <a:r>
              <a:rPr lang="fr-FR" sz="2000" dirty="0">
                <a:latin typeface="Times New Roman" panose="02020603050405020304" pitchFamily="18" charset="0"/>
                <a:cs typeface="Times New Roman" panose="02020603050405020304" pitchFamily="18" charset="0"/>
              </a:rPr>
              <a:t>aura deux </a:t>
            </a:r>
            <a:r>
              <a:rPr lang="fr-FR" sz="2000" dirty="0" smtClean="0">
                <a:latin typeface="Times New Roman" panose="02020603050405020304" pitchFamily="18" charset="0"/>
                <a:cs typeface="Times New Roman" panose="02020603050405020304" pitchFamily="18" charset="0"/>
              </a:rPr>
              <a:t>cas:</a:t>
            </a:r>
          </a:p>
          <a:p>
            <a:pPr algn="just"/>
            <a:endParaRPr lang="fr-FR" sz="1400" dirty="0">
              <a:latin typeface="Times New Roman" panose="02020603050405020304" pitchFamily="18" charset="0"/>
              <a:cs typeface="Times New Roman" panose="02020603050405020304" pitchFamily="18" charset="0"/>
            </a:endParaRPr>
          </a:p>
          <a:p>
            <a:pPr marL="800100" lvl="1" indent="-342900" algn="just">
              <a:buFont typeface="Wingdings" pitchFamily="2" charset="2"/>
              <a:buChar char="ü"/>
            </a:pPr>
            <a:r>
              <a:rPr lang="fr-FR" sz="2000" b="1" dirty="0" smtClean="0">
                <a:latin typeface="Times New Roman" panose="02020603050405020304" pitchFamily="18" charset="0"/>
                <a:cs typeface="Times New Roman" panose="02020603050405020304" pitchFamily="18" charset="0"/>
              </a:rPr>
              <a:t>S'il </a:t>
            </a:r>
            <a:r>
              <a:rPr lang="fr-FR" sz="2000" b="1" dirty="0">
                <a:latin typeface="Times New Roman" panose="02020603050405020304" pitchFamily="18" charset="0"/>
                <a:cs typeface="Times New Roman" panose="02020603050405020304" pitchFamily="18" charset="0"/>
              </a:rPr>
              <a:t>y'a des </a:t>
            </a:r>
            <a:r>
              <a:rPr lang="fr-FR" sz="2000" b="1" dirty="0" smtClean="0">
                <a:latin typeface="Times New Roman" panose="02020603050405020304" pitchFamily="18" charset="0"/>
                <a:cs typeface="Times New Roman" panose="02020603050405020304" pitchFamily="18" charset="0"/>
              </a:rPr>
              <a:t>erreurs</a:t>
            </a:r>
            <a:r>
              <a:rPr lang="fr-FR" sz="2000" dirty="0" smtClean="0">
                <a:latin typeface="Times New Roman" panose="02020603050405020304" pitchFamily="18" charset="0"/>
                <a:cs typeface="Times New Roman" panose="02020603050405020304" pitchFamily="18" charset="0"/>
              </a:rPr>
              <a:t>, alors </a:t>
            </a:r>
            <a:r>
              <a:rPr lang="fr-FR" sz="2000" dirty="0">
                <a:latin typeface="Times New Roman" panose="02020603050405020304" pitchFamily="18" charset="0"/>
                <a:cs typeface="Times New Roman" panose="02020603050405020304" pitchFamily="18" charset="0"/>
              </a:rPr>
              <a:t>il doit corriger et recompiler, et à chaque fois qu'il y aura des </a:t>
            </a:r>
            <a:r>
              <a:rPr lang="fr-FR" sz="2000" dirty="0" smtClean="0">
                <a:latin typeface="Times New Roman" panose="02020603050405020304" pitchFamily="18" charset="0"/>
                <a:cs typeface="Times New Roman" panose="02020603050405020304" pitchFamily="18" charset="0"/>
              </a:rPr>
              <a:t>erreurs </a:t>
            </a:r>
            <a:r>
              <a:rPr lang="fr-FR" sz="2000" dirty="0">
                <a:latin typeface="Times New Roman" panose="02020603050405020304" pitchFamily="18" charset="0"/>
                <a:cs typeface="Times New Roman" panose="02020603050405020304" pitchFamily="18" charset="0"/>
              </a:rPr>
              <a:t>il doit les corriger, jusqu'à avoir une code source sans </a:t>
            </a:r>
            <a:r>
              <a:rPr lang="fr-FR" sz="2000" dirty="0" smtClean="0">
                <a:latin typeface="Times New Roman" panose="02020603050405020304" pitchFamily="18" charset="0"/>
                <a:cs typeface="Times New Roman" panose="02020603050405020304" pitchFamily="18" charset="0"/>
              </a:rPr>
              <a:t>erreur.</a:t>
            </a:r>
          </a:p>
          <a:p>
            <a:pPr lvl="1" algn="just"/>
            <a:r>
              <a:rPr lang="fr-FR" sz="1400" dirty="0" smtClean="0">
                <a:latin typeface="Times New Roman" panose="02020603050405020304" pitchFamily="18" charset="0"/>
                <a:cs typeface="Times New Roman" panose="02020603050405020304" pitchFamily="18" charset="0"/>
              </a:rPr>
              <a:t> </a:t>
            </a:r>
          </a:p>
          <a:p>
            <a:pPr marL="800100" lvl="1" indent="-342900" algn="just">
              <a:buFont typeface="Wingdings" pitchFamily="2" charset="2"/>
              <a:buChar char="ü"/>
            </a:pPr>
            <a:r>
              <a:rPr lang="fr-FR" sz="2000" b="1" dirty="0">
                <a:latin typeface="Times New Roman" panose="02020603050405020304" pitchFamily="18" charset="0"/>
                <a:cs typeface="Times New Roman" panose="02020603050405020304" pitchFamily="18" charset="0"/>
              </a:rPr>
              <a:t>S'il </a:t>
            </a:r>
            <a:r>
              <a:rPr lang="fr-FR" sz="2000" b="1" dirty="0" smtClean="0">
                <a:latin typeface="Times New Roman" panose="02020603050405020304" pitchFamily="18" charset="0"/>
                <a:cs typeface="Times New Roman" panose="02020603050405020304" pitchFamily="18" charset="0"/>
              </a:rPr>
              <a:t>n’existe pas </a:t>
            </a:r>
            <a:r>
              <a:rPr lang="fr-FR" sz="2000" b="1" dirty="0">
                <a:latin typeface="Times New Roman" panose="02020603050405020304" pitchFamily="18" charset="0"/>
                <a:cs typeface="Times New Roman" panose="02020603050405020304" pitchFamily="18" charset="0"/>
              </a:rPr>
              <a:t>des </a:t>
            </a:r>
            <a:r>
              <a:rPr lang="fr-FR" sz="2000" b="1" dirty="0" smtClean="0">
                <a:latin typeface="Times New Roman" panose="02020603050405020304" pitchFamily="18" charset="0"/>
                <a:cs typeface="Times New Roman" panose="02020603050405020304" pitchFamily="18" charset="0"/>
              </a:rPr>
              <a:t>erreurs</a:t>
            </a:r>
            <a:r>
              <a:rPr lang="fr-FR" sz="2000" dirty="0" smtClean="0">
                <a:latin typeface="Times New Roman" panose="02020603050405020304" pitchFamily="18" charset="0"/>
                <a:cs typeface="Times New Roman" panose="02020603050405020304" pitchFamily="18" charset="0"/>
              </a:rPr>
              <a:t>, alors dans </a:t>
            </a:r>
            <a:r>
              <a:rPr lang="fr-FR" sz="2000" dirty="0">
                <a:latin typeface="Times New Roman" panose="02020603050405020304" pitchFamily="18" charset="0"/>
                <a:cs typeface="Times New Roman" panose="02020603050405020304" pitchFamily="18" charset="0"/>
              </a:rPr>
              <a:t>ce cas </a:t>
            </a: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compilateur génère un code binaire qui sera l'exécutable par la machine ce que nous appelons un programme exécutable</a:t>
            </a:r>
            <a:endParaRPr lang="fr-FR"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50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p:cNvSpPr>
          <p:nvPr>
            <p:ph type="title"/>
          </p:nvPr>
        </p:nvSpPr>
        <p:spPr>
          <a:xfrm>
            <a:off x="228599" y="85424"/>
            <a:ext cx="8001001" cy="676576"/>
          </a:xfrm>
        </p:spPr>
        <p:txBody>
          <a:bodyPr>
            <a:noAutofit/>
          </a:bodyPr>
          <a:lstStyle>
            <a:extLst/>
          </a:lstStyle>
          <a:p>
            <a:pPr algn="l"/>
            <a:r>
              <a:rPr lang="fr-FR" sz="2400" b="1" dirty="0">
                <a:solidFill>
                  <a:srgbClr val="C00000"/>
                </a:solidFill>
                <a:effectLst>
                  <a:outerShdw blurRad="38100" dist="38100" dir="2700000" algn="tl">
                    <a:srgbClr val="000000">
                      <a:alpha val="43137"/>
                    </a:srgbClr>
                  </a:outerShdw>
                </a:effectLst>
                <a:latin typeface="Plantagenet Cherokee" pitchFamily="18" charset="0"/>
              </a:rPr>
              <a:t>Étapes de développement d’un programme en C</a:t>
            </a:r>
            <a:endParaRPr lang="fr-FR" sz="2400" b="1" dirty="0">
              <a:solidFill>
                <a:srgbClr val="C00000"/>
              </a:solidFill>
              <a:effectLst>
                <a:outerShdw blurRad="38100" dist="38100" dir="2700000" algn="tl">
                  <a:srgbClr val="000000">
                    <a:alpha val="43137"/>
                  </a:srgbClr>
                </a:outerShdw>
              </a:effectLst>
              <a:latin typeface="Segoe Print" pitchFamily="2" charset="0"/>
              <a:ea typeface="+mn-ea"/>
              <a:cs typeface="+mn-cs"/>
            </a:endParaRPr>
          </a:p>
        </p:txBody>
      </p:sp>
      <p:sp>
        <p:nvSpPr>
          <p:cNvPr id="5" name="نجمة ذات 16 نقطة 5"/>
          <p:cNvSpPr/>
          <p:nvPr/>
        </p:nvSpPr>
        <p:spPr>
          <a:xfrm>
            <a:off x="73800" y="6021600"/>
            <a:ext cx="612000" cy="684000"/>
          </a:xfrm>
          <a:prstGeom prst="star16">
            <a:avLst>
              <a:gd name="adj" fmla="val 50000"/>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b="1" dirty="0" smtClean="0">
                <a:solidFill>
                  <a:srgbClr val="002060"/>
                </a:solidFill>
              </a:rPr>
              <a:t>07</a:t>
            </a:r>
            <a:endParaRPr lang="fr-FR" sz="900" b="1" dirty="0">
              <a:solidFill>
                <a:srgbClr val="002060"/>
              </a:solidFill>
            </a:endParaRPr>
          </a:p>
        </p:txBody>
      </p:sp>
      <p:grpSp>
        <p:nvGrpSpPr>
          <p:cNvPr id="32" name="Group 31"/>
          <p:cNvGrpSpPr/>
          <p:nvPr/>
        </p:nvGrpSpPr>
        <p:grpSpPr>
          <a:xfrm>
            <a:off x="76199" y="3276600"/>
            <a:ext cx="8991601" cy="2819400"/>
            <a:chOff x="0" y="1359932"/>
            <a:chExt cx="8991601" cy="2819400"/>
          </a:xfrm>
        </p:grpSpPr>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5167" y="2095500"/>
              <a:ext cx="11446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688068"/>
              <a:ext cx="1370888" cy="369332"/>
            </a:xfrm>
            <a:prstGeom prst="rect">
              <a:avLst/>
            </a:prstGeom>
          </p:spPr>
          <p:txBody>
            <a:bodyPr wrap="none">
              <a:spAutoFit/>
            </a:bodyPr>
            <a:lstStyle/>
            <a:p>
              <a:r>
                <a:rPr lang="fr-FR" b="1" dirty="0" smtClean="0">
                  <a:solidFill>
                    <a:schemeClr val="tx1">
                      <a:lumMod val="65000"/>
                      <a:lumOff val="35000"/>
                    </a:schemeClr>
                  </a:solidFill>
                  <a:latin typeface="Times New Roman" panose="02020603050405020304" pitchFamily="18" charset="0"/>
                  <a:cs typeface="Times New Roman" panose="02020603050405020304" pitchFamily="18" charset="0"/>
                </a:rPr>
                <a:t>Algorithme</a:t>
              </a:r>
              <a:r>
                <a:rPr lang="fr-FR" dirty="0" smtClean="0">
                  <a:solidFill>
                    <a:srgbClr val="004A82"/>
                  </a:solidFill>
                  <a:latin typeface="Times New Roman" panose="02020603050405020304" pitchFamily="18" charset="0"/>
                  <a:cs typeface="Times New Roman" panose="02020603050405020304" pitchFamily="18" charset="0"/>
                </a:rPr>
                <a:t> </a:t>
              </a:r>
              <a:endParaRPr lang="ar-DZ" dirty="0"/>
            </a:p>
          </p:txBody>
        </p:sp>
        <p:cxnSp>
          <p:nvCxnSpPr>
            <p:cNvPr id="6" name="Straight Arrow Connector 5"/>
            <p:cNvCxnSpPr>
              <a:stCxn id="3074" idx="3"/>
            </p:cNvCxnSpPr>
            <p:nvPr/>
          </p:nvCxnSpPr>
          <p:spPr>
            <a:xfrm>
              <a:off x="1249855" y="2819400"/>
              <a:ext cx="1112345" cy="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092404"/>
              <a:ext cx="99171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09800" y="3516868"/>
              <a:ext cx="1392369" cy="646331"/>
            </a:xfrm>
            <a:prstGeom prst="rect">
              <a:avLst/>
            </a:prstGeom>
          </p:spPr>
          <p:txBody>
            <a:bodyPr wrap="none">
              <a:spAutoFit/>
            </a:bodyPr>
            <a:lstStyle/>
            <a:p>
              <a:r>
                <a:rPr lang="fr-FR" b="1" dirty="0" smtClean="0">
                  <a:solidFill>
                    <a:srgbClr val="00B0F0"/>
                  </a:solidFill>
                  <a:latin typeface="Times New Roman" panose="02020603050405020304" pitchFamily="18" charset="0"/>
                  <a:cs typeface="Times New Roman" panose="02020603050405020304" pitchFamily="18" charset="0"/>
                </a:rPr>
                <a:t>Code source</a:t>
              </a:r>
            </a:p>
            <a:p>
              <a:r>
                <a:rPr lang="fr-FR" b="1" dirty="0" err="1">
                  <a:solidFill>
                    <a:srgbClr val="00B0F0"/>
                  </a:solidFill>
                  <a:latin typeface="Times New Roman" panose="02020603050405020304" pitchFamily="18" charset="0"/>
                  <a:cs typeface="Times New Roman" panose="02020603050405020304" pitchFamily="18" charset="0"/>
                </a:rPr>
                <a:t>f</a:t>
              </a:r>
              <a:r>
                <a:rPr lang="fr-FR" b="1" dirty="0" err="1" smtClean="0">
                  <a:solidFill>
                    <a:srgbClr val="00B0F0"/>
                  </a:solidFill>
                  <a:latin typeface="Times New Roman" panose="02020603050405020304" pitchFamily="18" charset="0"/>
                  <a:cs typeface="Times New Roman" panose="02020603050405020304" pitchFamily="18" charset="0"/>
                </a:rPr>
                <a:t>ichier</a:t>
              </a:r>
              <a:r>
                <a:rPr lang="fr-FR"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fr-FR"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ar-DZ" b="1" dirty="0">
                <a:solidFill>
                  <a:srgbClr val="FF0000"/>
                </a:solidFill>
                <a:effectLst>
                  <a:outerShdw blurRad="38100" dist="38100" dir="2700000" algn="tl">
                    <a:srgbClr val="000000">
                      <a:alpha val="43137"/>
                    </a:srgbClr>
                  </a:outerShdw>
                </a:effectLst>
              </a:endParaRPr>
            </a:p>
          </p:txBody>
        </p:sp>
        <p:sp>
          <p:nvSpPr>
            <p:cNvPr id="13" name="Rectangle 12"/>
            <p:cNvSpPr/>
            <p:nvPr/>
          </p:nvSpPr>
          <p:spPr>
            <a:xfrm>
              <a:off x="2133600" y="1723072"/>
              <a:ext cx="1930978" cy="369332"/>
            </a:xfrm>
            <a:prstGeom prst="rect">
              <a:avLst/>
            </a:prstGeom>
          </p:spPr>
          <p:txBody>
            <a:bodyPr wrap="none">
              <a:spAutoFit/>
            </a:bodyPr>
            <a:lstStyle/>
            <a:p>
              <a:r>
                <a:rPr lang="fr-FR" b="1" dirty="0" smtClean="0">
                  <a:solidFill>
                    <a:schemeClr val="accent1">
                      <a:lumMod val="75000"/>
                    </a:schemeClr>
                  </a:solidFill>
                  <a:latin typeface="Times New Roman" panose="02020603050405020304" pitchFamily="18" charset="0"/>
                  <a:cs typeface="Times New Roman" panose="02020603050405020304" pitchFamily="18" charset="0"/>
                </a:rPr>
                <a:t>Programme en C </a:t>
              </a:r>
              <a:endParaRPr lang="ar-DZ" dirty="0">
                <a:solidFill>
                  <a:schemeClr val="accent1">
                    <a:lumMod val="75000"/>
                  </a:schemeClr>
                </a:solidFill>
              </a:endParaRPr>
            </a:p>
          </p:txBody>
        </p:sp>
        <p:cxnSp>
          <p:nvCxnSpPr>
            <p:cNvPr id="14" name="Straight Arrow Connector 13"/>
            <p:cNvCxnSpPr/>
            <p:nvPr/>
          </p:nvCxnSpPr>
          <p:spPr>
            <a:xfrm>
              <a:off x="3429000" y="2819400"/>
              <a:ext cx="1423372" cy="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546" y="2057400"/>
              <a:ext cx="11061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4495800" y="1665741"/>
              <a:ext cx="1838965" cy="369332"/>
            </a:xfrm>
            <a:prstGeom prst="rect">
              <a:avLst/>
            </a:prstGeom>
          </p:spPr>
          <p:txBody>
            <a:bodyPr wrap="none">
              <a:spAutoFit/>
            </a:bodyPr>
            <a:lstStyle/>
            <a:p>
              <a:r>
                <a:rPr lang="fr-FR" b="1" dirty="0" smtClean="0">
                  <a:solidFill>
                    <a:schemeClr val="accent6">
                      <a:lumMod val="50000"/>
                    </a:schemeClr>
                  </a:solidFill>
                  <a:latin typeface="Times New Roman" panose="02020603050405020304" pitchFamily="18" charset="0"/>
                  <a:cs typeface="Times New Roman" panose="02020603050405020304" pitchFamily="18" charset="0"/>
                </a:rPr>
                <a:t>Le code machine</a:t>
              </a:r>
              <a:endParaRPr lang="ar-DZ" dirty="0">
                <a:solidFill>
                  <a:schemeClr val="accent6">
                    <a:lumMod val="50000"/>
                  </a:schemeClr>
                </a:solidFill>
              </a:endParaRPr>
            </a:p>
          </p:txBody>
        </p:sp>
        <p:sp>
          <p:nvSpPr>
            <p:cNvPr id="17" name="Rectangle 16"/>
            <p:cNvSpPr/>
            <p:nvPr/>
          </p:nvSpPr>
          <p:spPr>
            <a:xfrm>
              <a:off x="4715711" y="3491191"/>
              <a:ext cx="1456489" cy="646331"/>
            </a:xfrm>
            <a:prstGeom prst="rect">
              <a:avLst/>
            </a:prstGeom>
          </p:spPr>
          <p:txBody>
            <a:bodyPr wrap="none">
              <a:spAutoFit/>
            </a:bodyPr>
            <a:lstStyle/>
            <a:p>
              <a:r>
                <a:rPr lang="fr-FR" b="1" dirty="0" smtClean="0">
                  <a:solidFill>
                    <a:schemeClr val="accent6">
                      <a:lumMod val="75000"/>
                    </a:schemeClr>
                  </a:solidFill>
                  <a:latin typeface="Times New Roman" panose="02020603050405020304" pitchFamily="18" charset="0"/>
                  <a:cs typeface="Times New Roman" panose="02020603050405020304" pitchFamily="18" charset="0"/>
                </a:rPr>
                <a:t>Code binaire</a:t>
              </a:r>
            </a:p>
            <a:p>
              <a:r>
                <a:rPr lang="fr-FR" b="1" dirty="0" smtClean="0">
                  <a:solidFill>
                    <a:schemeClr val="accent6">
                      <a:lumMod val="75000"/>
                    </a:schemeClr>
                  </a:solidFill>
                </a:rPr>
                <a:t>fichier</a:t>
              </a:r>
              <a:r>
                <a:rPr lang="fr-FR" b="1" dirty="0" smtClean="0">
                  <a:solidFill>
                    <a:srgbClr val="FF0000"/>
                  </a:solidFill>
                  <a:effectLst>
                    <a:outerShdw blurRad="38100" dist="38100" dir="2700000" algn="tl">
                      <a:srgbClr val="000000">
                        <a:alpha val="43137"/>
                      </a:srgbClr>
                    </a:outerShdw>
                  </a:effectLst>
                </a:rPr>
                <a:t>.exe</a:t>
              </a:r>
              <a:endParaRPr lang="ar-DZ" b="1" dirty="0">
                <a:solidFill>
                  <a:srgbClr val="FF0000"/>
                </a:solidFill>
                <a:effectLst>
                  <a:outerShdw blurRad="38100" dist="38100" dir="2700000" algn="tl">
                    <a:srgbClr val="000000">
                      <a:alpha val="43137"/>
                    </a:srgbClr>
                  </a:outerShdw>
                </a:effectLst>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1" y="1752600"/>
              <a:ext cx="1828800" cy="242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1225439" y="2405342"/>
              <a:ext cx="1212961" cy="338554"/>
            </a:xfrm>
            <a:prstGeom prst="rect">
              <a:avLst/>
            </a:prstGeom>
            <a:solidFill>
              <a:schemeClr val="bg2">
                <a:lumMod val="90000"/>
              </a:schemeClr>
            </a:solidFill>
          </p:spPr>
          <p:txBody>
            <a:bodyPr wrap="none">
              <a:spAutoFit/>
            </a:bodyPr>
            <a:lstStyle/>
            <a:p>
              <a:r>
                <a:rPr lang="fr-FR" sz="1600" b="1" dirty="0" smtClean="0">
                  <a:latin typeface="Times New Roman" panose="02020603050405020304" pitchFamily="18" charset="0"/>
                  <a:cs typeface="Times New Roman" panose="02020603050405020304" pitchFamily="18" charset="0"/>
                </a:rPr>
                <a:t>Traduction</a:t>
              </a:r>
              <a:r>
                <a:rPr lang="fr-FR" sz="1600" dirty="0" smtClean="0">
                  <a:latin typeface="Times New Roman" panose="02020603050405020304" pitchFamily="18" charset="0"/>
                  <a:cs typeface="Times New Roman" panose="02020603050405020304" pitchFamily="18" charset="0"/>
                </a:rPr>
                <a:t> </a:t>
              </a:r>
              <a:endParaRPr lang="ar-DZ" sz="1600" dirty="0"/>
            </a:p>
          </p:txBody>
        </p:sp>
        <p:sp>
          <p:nvSpPr>
            <p:cNvPr id="25" name="Rectangle 24"/>
            <p:cNvSpPr/>
            <p:nvPr/>
          </p:nvSpPr>
          <p:spPr>
            <a:xfrm>
              <a:off x="3468184" y="2404646"/>
              <a:ext cx="1332416" cy="338554"/>
            </a:xfrm>
            <a:prstGeom prst="rect">
              <a:avLst/>
            </a:prstGeom>
            <a:solidFill>
              <a:schemeClr val="bg2">
                <a:lumMod val="90000"/>
              </a:schemeClr>
            </a:solidFill>
          </p:spPr>
          <p:txBody>
            <a:bodyPr wrap="none">
              <a:spAutoFit/>
            </a:bodyPr>
            <a:lstStyle/>
            <a:p>
              <a:r>
                <a:rPr lang="fr-FR" sz="1600" b="1" dirty="0" smtClean="0">
                  <a:latin typeface="Times New Roman" panose="02020603050405020304" pitchFamily="18" charset="0"/>
                  <a:cs typeface="Times New Roman" panose="02020603050405020304" pitchFamily="18" charset="0"/>
                </a:rPr>
                <a:t>Compilation</a:t>
              </a:r>
              <a:r>
                <a:rPr lang="fr-FR" sz="1600" dirty="0" smtClean="0">
                  <a:latin typeface="Times New Roman" panose="02020603050405020304" pitchFamily="18" charset="0"/>
                  <a:cs typeface="Times New Roman" panose="02020603050405020304" pitchFamily="18" charset="0"/>
                </a:rPr>
                <a:t> </a:t>
              </a:r>
              <a:endParaRPr lang="ar-DZ" sz="1600" dirty="0"/>
            </a:p>
          </p:txBody>
        </p:sp>
        <p:cxnSp>
          <p:nvCxnSpPr>
            <p:cNvPr id="26" name="Straight Arrow Connector 25"/>
            <p:cNvCxnSpPr/>
            <p:nvPr/>
          </p:nvCxnSpPr>
          <p:spPr>
            <a:xfrm>
              <a:off x="5933913" y="2831309"/>
              <a:ext cx="1076234" cy="0"/>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33" name="Rectangle 32"/>
            <p:cNvSpPr/>
            <p:nvPr/>
          </p:nvSpPr>
          <p:spPr>
            <a:xfrm>
              <a:off x="6023488" y="2370076"/>
              <a:ext cx="1063112" cy="338554"/>
            </a:xfrm>
            <a:prstGeom prst="rect">
              <a:avLst/>
            </a:prstGeom>
            <a:solidFill>
              <a:schemeClr val="bg2">
                <a:lumMod val="90000"/>
              </a:schemeClr>
            </a:solidFill>
          </p:spPr>
          <p:txBody>
            <a:bodyPr wrap="none">
              <a:spAutoFit/>
            </a:bodyPr>
            <a:lstStyle/>
            <a:p>
              <a:r>
                <a:rPr lang="fr-FR" sz="1600" b="1" dirty="0" smtClean="0">
                  <a:latin typeface="Times New Roman" panose="02020603050405020304" pitchFamily="18" charset="0"/>
                  <a:cs typeface="Times New Roman" panose="02020603050405020304" pitchFamily="18" charset="0"/>
                </a:rPr>
                <a:t>Exécution</a:t>
              </a:r>
              <a:endParaRPr lang="ar-DZ" sz="1600" dirty="0"/>
            </a:p>
          </p:txBody>
        </p:sp>
        <p:sp>
          <p:nvSpPr>
            <p:cNvPr id="36" name="Rectangle 35"/>
            <p:cNvSpPr/>
            <p:nvPr/>
          </p:nvSpPr>
          <p:spPr>
            <a:xfrm>
              <a:off x="7569423" y="1359932"/>
              <a:ext cx="1005403" cy="369332"/>
            </a:xfrm>
            <a:prstGeom prst="rect">
              <a:avLst/>
            </a:prstGeom>
          </p:spPr>
          <p:txBody>
            <a:bodyPr wrap="none">
              <a:spAutoFit/>
            </a:bodyPr>
            <a:lstStyle/>
            <a:p>
              <a:r>
                <a:rPr lang="fr-FR" b="1" dirty="0" smtClean="0">
                  <a:solidFill>
                    <a:schemeClr val="accent2"/>
                  </a:solidFill>
                  <a:latin typeface="Times New Roman" panose="02020603050405020304" pitchFamily="18" charset="0"/>
                  <a:cs typeface="Times New Roman" panose="02020603050405020304" pitchFamily="18" charset="0"/>
                </a:rPr>
                <a:t>Résultat</a:t>
              </a:r>
              <a:endParaRPr lang="ar-DZ" dirty="0">
                <a:solidFill>
                  <a:schemeClr val="accent2"/>
                </a:solidFill>
              </a:endParaRPr>
            </a:p>
          </p:txBody>
        </p:sp>
      </p:grpSp>
      <p:sp>
        <p:nvSpPr>
          <p:cNvPr id="41" name="Rectangle 1"/>
          <p:cNvSpPr>
            <a:spLocks noChangeArrowheads="1"/>
          </p:cNvSpPr>
          <p:nvPr/>
        </p:nvSpPr>
        <p:spPr bwMode="auto">
          <a:xfrm>
            <a:off x="337746" y="838200"/>
            <a:ext cx="8653854" cy="2114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On </a:t>
            </a:r>
            <a:r>
              <a:rPr lang="fr-FR" sz="2000" dirty="0">
                <a:latin typeface="Times New Roman" panose="02020603050405020304" pitchFamily="18" charset="0"/>
                <a:cs typeface="Times New Roman" panose="02020603050405020304" pitchFamily="18" charset="0"/>
              </a:rPr>
              <a:t>distingue deux types de fichiers, correspondant à deux versions  différentes d’un programme:  fichier </a:t>
            </a:r>
            <a:r>
              <a:rPr lang="fr-FR" sz="2000" b="1" dirty="0" smtClean="0">
                <a:latin typeface="Times New Roman" panose="02020603050405020304" pitchFamily="18" charset="0"/>
                <a:cs typeface="Times New Roman" panose="02020603050405020304" pitchFamily="18" charset="0"/>
              </a:rPr>
              <a:t>source</a:t>
            </a:r>
            <a:r>
              <a:rPr lang="fr-FR" sz="2000" dirty="0" smtClean="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  .c » </a:t>
            </a:r>
            <a:r>
              <a:rPr lang="fr-FR" sz="2000" dirty="0" smtClean="0">
                <a:latin typeface="Times New Roman" panose="02020603050405020304" pitchFamily="18" charset="0"/>
                <a:cs typeface="Times New Roman" panose="02020603050405020304" pitchFamily="18" charset="0"/>
              </a:rPr>
              <a:t>et  </a:t>
            </a:r>
            <a:r>
              <a:rPr lang="fr-FR" sz="2000" dirty="0">
                <a:latin typeface="Times New Roman" panose="02020603050405020304" pitchFamily="18" charset="0"/>
                <a:cs typeface="Times New Roman" panose="02020603050405020304" pitchFamily="18" charset="0"/>
              </a:rPr>
              <a:t>fichier </a:t>
            </a:r>
            <a:r>
              <a:rPr lang="fr-FR" sz="2000" b="1" dirty="0" smtClean="0">
                <a:latin typeface="Times New Roman" panose="02020603050405020304" pitchFamily="18" charset="0"/>
                <a:cs typeface="Times New Roman" panose="02020603050405020304" pitchFamily="18" charset="0"/>
              </a:rPr>
              <a:t>exécutable </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exe</a:t>
            </a:r>
            <a:r>
              <a:rPr lang="fr-FR" sz="2000" b="1" dirty="0">
                <a:latin typeface="Times New Roman" panose="02020603050405020304" pitchFamily="18" charset="0"/>
                <a:cs typeface="Times New Roman" panose="02020603050405020304" pitchFamily="18" charset="0"/>
              </a:rPr>
              <a:t> » </a:t>
            </a:r>
            <a:r>
              <a:rPr lang="fr-FR" sz="2000" dirty="0" smtClean="0">
                <a:latin typeface="Times New Roman" panose="02020603050405020304" pitchFamily="18" charset="0"/>
                <a:cs typeface="Times New Roman" panose="02020603050405020304" pitchFamily="18" charset="0"/>
              </a:rPr>
              <a:t>. </a:t>
            </a:r>
          </a:p>
          <a:p>
            <a:pPr marL="342900" indent="-342900" algn="just">
              <a:lnSpc>
                <a:spcPct val="150000"/>
              </a:lnSpc>
              <a:buFont typeface="Wingdings" pitchFamily="2" charset="2"/>
              <a:buChar char="§"/>
            </a:pPr>
            <a:endParaRPr lang="fr-FR" sz="10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
            </a:pPr>
            <a:r>
              <a:rPr lang="fr-FR" sz="2000" dirty="0" smtClean="0">
                <a:latin typeface="Times New Roman" panose="02020603050405020304" pitchFamily="18" charset="0"/>
                <a:cs typeface="Times New Roman" panose="02020603050405020304" pitchFamily="18" charset="0"/>
              </a:rPr>
              <a:t>Le  </a:t>
            </a:r>
            <a:r>
              <a:rPr lang="fr-FR" sz="2000" dirty="0">
                <a:latin typeface="Times New Roman" panose="02020603050405020304" pitchFamily="18" charset="0"/>
                <a:cs typeface="Times New Roman" panose="02020603050405020304" pitchFamily="18" charset="0"/>
              </a:rPr>
              <a:t>premier  contient ce que l’on appelle le code source, il s’agit d’un fichier texte, alors que le second contient le code binaire, aussi appelé code </a:t>
            </a:r>
            <a:r>
              <a:rPr lang="fr-FR" sz="2000" dirty="0" smtClean="0">
                <a:latin typeface="Times New Roman" panose="02020603050405020304" pitchFamily="18" charset="0"/>
                <a:cs typeface="Times New Roman" panose="02020603050405020304" pitchFamily="18" charset="0"/>
              </a:rPr>
              <a:t>machine.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033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2084</TotalTime>
  <Words>2350</Words>
  <Application>Microsoft Office PowerPoint</Application>
  <PresentationFormat>On-screen Show (4:3)</PresentationFormat>
  <Paragraphs>392</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Plan du cour 01</vt:lpstr>
      <vt:lpstr>C’est quoi un programme ? </vt:lpstr>
      <vt:lpstr>C’est quoi un programme ? </vt:lpstr>
      <vt:lpstr>Langage de programmation </vt:lpstr>
      <vt:lpstr>Langage de programmation </vt:lpstr>
      <vt:lpstr>Étapes de développement d’un programme en C</vt:lpstr>
      <vt:lpstr>Étapes de développement d’un programme en C</vt:lpstr>
      <vt:lpstr>Étapes de développement d’un programme en C</vt:lpstr>
      <vt:lpstr>Étapes de développement d’un programme en C</vt:lpstr>
      <vt:lpstr>La structure d’un programme</vt:lpstr>
      <vt:lpstr>La structure d’un programme</vt:lpstr>
      <vt:lpstr>PowerPoint Presentation</vt:lpstr>
      <vt:lpstr>PowerPoint Presentation</vt:lpstr>
      <vt:lpstr>PowerPoint Presentation</vt:lpstr>
      <vt:lpstr>PowerPoint Presentation</vt:lpstr>
      <vt:lpstr>PowerPoint Presentation</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Types de base, opérateurs, expressions</vt:lpstr>
      <vt:lpstr>Lecture et écriture de données </vt:lpstr>
      <vt:lpstr>Lecture et écriture de données </vt:lpstr>
      <vt:lpstr>Lecture et écriture de données </vt:lpstr>
      <vt:lpstr>Lecture et écriture de données </vt:lpstr>
      <vt:lpstr>Lecture et écriture de données </vt:lpstr>
      <vt:lpstr>Lecture et écriture de données </vt:lpstr>
      <vt:lpstr>Lecture et écriture de données </vt:lpstr>
      <vt:lpstr>Lecture et écriture de données </vt:lpstr>
      <vt:lpstr>Lecture et écriture de données </vt:lpstr>
      <vt:lpstr>Lecture et écriture de données </vt:lpstr>
      <vt:lpstr>La structure alternative </vt:lpstr>
      <vt:lpstr>La structure alternative </vt:lpstr>
      <vt:lpstr>La structure alternative </vt:lpstr>
      <vt:lpstr>La structure alternative </vt:lpstr>
      <vt:lpstr>La structure alternative </vt:lpstr>
      <vt:lpstr>La structure alternative </vt:lpstr>
      <vt:lpstr>La structure alternative </vt:lpstr>
      <vt:lpstr>La structure alternative </vt:lpstr>
      <vt:lpstr>La structure alternative </vt:lpstr>
      <vt:lpstr>La structure alternative </vt:lpstr>
      <vt:lpstr>La structure alternative </vt:lpstr>
      <vt:lpstr>Suit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TripoliSettou</dc:creator>
  <cp:lastModifiedBy>Tarablesse Settou</cp:lastModifiedBy>
  <cp:revision>155</cp:revision>
  <dcterms:created xsi:type="dcterms:W3CDTF">2006-08-16T00:00:00Z</dcterms:created>
  <dcterms:modified xsi:type="dcterms:W3CDTF">2022-02-18T16:16:55Z</dcterms:modified>
</cp:coreProperties>
</file>