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784" r:id="rId3"/>
  </p:sldMasterIdLst>
  <p:notesMasterIdLst>
    <p:notesMasterId r:id="rId21"/>
  </p:notesMasterIdLst>
  <p:sldIdLst>
    <p:sldId id="256" r:id="rId4"/>
    <p:sldId id="302" r:id="rId5"/>
    <p:sldId id="303" r:id="rId6"/>
    <p:sldId id="304" r:id="rId7"/>
    <p:sldId id="308" r:id="rId8"/>
    <p:sldId id="307" r:id="rId9"/>
    <p:sldId id="311" r:id="rId10"/>
    <p:sldId id="323" r:id="rId11"/>
    <p:sldId id="314" r:id="rId12"/>
    <p:sldId id="315" r:id="rId13"/>
    <p:sldId id="316" r:id="rId14"/>
    <p:sldId id="317" r:id="rId15"/>
    <p:sldId id="318" r:id="rId16"/>
    <p:sldId id="261" r:id="rId17"/>
    <p:sldId id="321" r:id="rId18"/>
    <p:sldId id="297" r:id="rId19"/>
    <p:sldId id="273" r:id="rId2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552" y="12"/>
      </p:cViewPr>
      <p:guideLst>
        <p:guide orient="horz" pos="1620"/>
        <p:guide pos="2880"/>
      </p:guideLst>
    </p:cSldViewPr>
  </p:slideViewPr>
  <p:notesTextViewPr>
    <p:cViewPr>
      <p:scale>
        <a:sx n="1" d="1"/>
        <a:sy n="1" d="1"/>
      </p:scale>
      <p:origin x="0" y="0"/>
    </p:cViewPr>
  </p:notesTextViewPr>
  <p:notesViewPr>
    <p:cSldViewPr showGuides="1">
      <p:cViewPr varScale="1">
        <p:scale>
          <a:sx n="86" d="100"/>
          <a:sy n="86" d="100"/>
        </p:scale>
        <p:origin x="-57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87FC6-C162-4600-944A-0F806EC53317}" type="datetimeFigureOut">
              <a:rPr lang="ko-KR" altLang="en-US" smtClean="0"/>
              <a:t>2022-11-19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45B69-18E8-4114-9911-CDD699B4BB52}" type="slidenum">
              <a:rPr lang="ko-KR" altLang="en-US" smtClean="0"/>
              <a:t>‹#›</a:t>
            </a:fld>
            <a:endParaRPr lang="ko-KR" altLang="en-US"/>
          </a:p>
        </p:txBody>
      </p:sp>
    </p:spTree>
    <p:extLst>
      <p:ext uri="{BB962C8B-B14F-4D97-AF65-F5344CB8AC3E}">
        <p14:creationId xmlns:p14="http://schemas.microsoft.com/office/powerpoint/2010/main" val="276290417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0" y="3119977"/>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8"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1664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411510"/>
            <a:ext cx="9144000" cy="43204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 hasCustomPrompt="1"/>
          </p:nvPr>
        </p:nvSpPr>
        <p:spPr>
          <a:xfrm>
            <a:off x="2881908"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4102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2293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18135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33977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18135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18129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2293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01767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640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7"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2318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347614"/>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24427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354090"/>
            <a:ext cx="4850588" cy="2657820"/>
          </a:xfrm>
          <a:prstGeom prst="rect">
            <a:avLst/>
          </a:prstGeom>
        </p:spPr>
      </p:pic>
      <p:sp>
        <p:nvSpPr>
          <p:cNvPr id="5" name="Picture Placeholder 2"/>
          <p:cNvSpPr>
            <a:spLocks noGrp="1"/>
          </p:cNvSpPr>
          <p:nvPr>
            <p:ph type="pic" idx="1" hasCustomPrompt="1"/>
          </p:nvPr>
        </p:nvSpPr>
        <p:spPr>
          <a:xfrm>
            <a:off x="1032612" y="1452690"/>
            <a:ext cx="3280615" cy="217365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5465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20559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2503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6260905" cy="572644"/>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8559"/>
            <a:ext cx="626090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16096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83518"/>
            <a:ext cx="9144000" cy="504057"/>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987573"/>
            <a:ext cx="9144000" cy="504057"/>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1510706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824461"/>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400525"/>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58431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78318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9233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82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9002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491630"/>
            <a:ext cx="2411840" cy="1793419"/>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491630"/>
            <a:ext cx="2411840" cy="1793419"/>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491630"/>
            <a:ext cx="2411840" cy="1793419"/>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19811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87687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22891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15890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7"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772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0" y="3119977"/>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8"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1785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354090"/>
            <a:ext cx="4850588" cy="2657820"/>
          </a:xfrm>
          <a:prstGeom prst="rect">
            <a:avLst/>
          </a:prstGeom>
        </p:spPr>
      </p:pic>
      <p:sp>
        <p:nvSpPr>
          <p:cNvPr id="5" name="Picture Placeholder 2"/>
          <p:cNvSpPr>
            <a:spLocks noGrp="1"/>
          </p:cNvSpPr>
          <p:nvPr>
            <p:ph type="pic" idx="1" hasCustomPrompt="1"/>
          </p:nvPr>
        </p:nvSpPr>
        <p:spPr>
          <a:xfrm>
            <a:off x="1032612" y="1452690"/>
            <a:ext cx="3280615" cy="217365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4155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91691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27395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4" name="Rectangle 3"/>
          <p:cNvSpPr/>
          <p:nvPr userDrawn="1"/>
        </p:nvSpPr>
        <p:spPr>
          <a:xfrm>
            <a:off x="0" y="411510"/>
            <a:ext cx="9144000" cy="43204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 hasCustomPrompt="1"/>
          </p:nvPr>
        </p:nvSpPr>
        <p:spPr>
          <a:xfrm>
            <a:off x="2881908"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0694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347614"/>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01549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2293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18135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33977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18135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18129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2293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0010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211710"/>
            <a:ext cx="9144000" cy="2931790"/>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1490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48002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15981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303945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5818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83518"/>
            <a:ext cx="9144000" cy="504057"/>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987573"/>
            <a:ext cx="9144000" cy="504057"/>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724532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824461"/>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400525"/>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3206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6260905" cy="572644"/>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8559"/>
            <a:ext cx="626090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74025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16704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702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491630"/>
            <a:ext cx="2411840" cy="1793419"/>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491630"/>
            <a:ext cx="2411840" cy="1793419"/>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491630"/>
            <a:ext cx="2411840" cy="1793419"/>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65826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506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98605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349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7"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98750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0" y="3119977"/>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8"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7675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354090"/>
            <a:ext cx="4850588" cy="2657820"/>
          </a:xfrm>
          <a:prstGeom prst="rect">
            <a:avLst/>
          </a:prstGeom>
        </p:spPr>
      </p:pic>
      <p:sp>
        <p:nvSpPr>
          <p:cNvPr id="5" name="Picture Placeholder 2"/>
          <p:cNvSpPr>
            <a:spLocks noGrp="1"/>
          </p:cNvSpPr>
          <p:nvPr>
            <p:ph type="pic" idx="1" hasCustomPrompt="1"/>
          </p:nvPr>
        </p:nvSpPr>
        <p:spPr>
          <a:xfrm>
            <a:off x="1032612" y="1452690"/>
            <a:ext cx="3280615" cy="217365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90545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62031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31774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411510"/>
            <a:ext cx="9144000" cy="43204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 hasCustomPrompt="1"/>
          </p:nvPr>
        </p:nvSpPr>
        <p:spPr>
          <a:xfrm>
            <a:off x="2881908"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25142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347614"/>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99514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2293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18135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33977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18135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18129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2293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62091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211710"/>
            <a:ext cx="9144000" cy="2931790"/>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2479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491630"/>
            <a:ext cx="2411840" cy="1793419"/>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491630"/>
            <a:ext cx="2411840" cy="1793419"/>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491630"/>
            <a:ext cx="2411840" cy="1793419"/>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84068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31003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300431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5744600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2977006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1842330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177634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B244F-A9B6-4170-9FDF-A9DE7FDCF821}" type="datetimeFigureOut">
              <a:rPr lang="ar-DZ" smtClean="0"/>
              <a:t>25-04-1444</a:t>
            </a:fld>
            <a:endParaRPr lang="ar-DZ"/>
          </a:p>
        </p:txBody>
      </p:sp>
      <p:sp>
        <p:nvSpPr>
          <p:cNvPr id="8" name="Footer Placeholder 7"/>
          <p:cNvSpPr>
            <a:spLocks noGrp="1"/>
          </p:cNvSpPr>
          <p:nvPr>
            <p:ph type="ftr" sz="quarter" idx="11"/>
          </p:nvPr>
        </p:nvSpPr>
        <p:spPr/>
        <p:txBody>
          <a:bodyPr/>
          <a:lstStyle/>
          <a:p>
            <a:endParaRPr lang="ar-DZ"/>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2591386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B244F-A9B6-4170-9FDF-A9DE7FDCF821}" type="datetimeFigureOut">
              <a:rPr lang="ar-DZ" smtClean="0"/>
              <a:t>25-04-1444</a:t>
            </a:fld>
            <a:endParaRPr lang="ar-DZ"/>
          </a:p>
        </p:txBody>
      </p:sp>
      <p:sp>
        <p:nvSpPr>
          <p:cNvPr id="4" name="Footer Placeholder 3"/>
          <p:cNvSpPr>
            <a:spLocks noGrp="1"/>
          </p:cNvSpPr>
          <p:nvPr>
            <p:ph type="ftr" sz="quarter" idx="11"/>
          </p:nvPr>
        </p:nvSpPr>
        <p:spPr/>
        <p:txBody>
          <a:bodyPr/>
          <a:lstStyle/>
          <a:p>
            <a:endParaRPr lang="ar-DZ"/>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169749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B244F-A9B6-4170-9FDF-A9DE7FDCF821}" type="datetimeFigureOut">
              <a:rPr lang="ar-DZ" smtClean="0"/>
              <a:t>25-04-1444</a:t>
            </a:fld>
            <a:endParaRPr lang="ar-DZ"/>
          </a:p>
        </p:txBody>
      </p:sp>
      <p:sp>
        <p:nvSpPr>
          <p:cNvPr id="3" name="Footer Placeholder 2"/>
          <p:cNvSpPr>
            <a:spLocks noGrp="1"/>
          </p:cNvSpPr>
          <p:nvPr>
            <p:ph type="ftr" sz="quarter" idx="11"/>
          </p:nvPr>
        </p:nvSpPr>
        <p:spPr/>
        <p:txBody>
          <a:bodyPr/>
          <a:lstStyle/>
          <a:p>
            <a:endParaRPr lang="ar-DZ"/>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208454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9259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59374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789130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F2A0D6A4-25EA-47E2-A1AF-EE6AC3535BAD}" type="slidenum">
              <a:rPr lang="ar-DZ" smtClean="0"/>
              <a:t>‹#›</a:t>
            </a:fld>
            <a:endParaRPr lang="ar-DZ"/>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8848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12471760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2A0D6A4-25EA-47E2-A1AF-EE6AC3535BAD}" type="slidenum">
              <a:rPr lang="ar-DZ" smtClean="0"/>
              <a:t>‹#›</a:t>
            </a:fld>
            <a:endParaRPr lang="ar-DZ"/>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8548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C2B244F-A9B6-4170-9FDF-A9DE7FDCF821}" type="datetimeFigureOut">
              <a:rPr lang="ar-DZ" smtClean="0"/>
              <a:t>25-04-1444</a:t>
            </a:fld>
            <a:endParaRPr lang="ar-DZ"/>
          </a:p>
        </p:txBody>
      </p:sp>
      <p:sp>
        <p:nvSpPr>
          <p:cNvPr id="6" name="Footer Placeholder 5"/>
          <p:cNvSpPr>
            <a:spLocks noGrp="1"/>
          </p:cNvSpPr>
          <p:nvPr>
            <p:ph type="ftr" sz="quarter" idx="11"/>
          </p:nvPr>
        </p:nvSpPr>
        <p:spPr/>
        <p:txBody>
          <a:bodyPr/>
          <a:lstStyle/>
          <a:p>
            <a:endParaRPr lang="ar-DZ"/>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12632242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3873955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B244F-A9B6-4170-9FDF-A9DE7FDCF821}" type="datetimeFigureOut">
              <a:rPr lang="ar-DZ" smtClean="0"/>
              <a:t>25-04-1444</a:t>
            </a:fld>
            <a:endParaRPr lang="ar-DZ"/>
          </a:p>
        </p:txBody>
      </p:sp>
      <p:sp>
        <p:nvSpPr>
          <p:cNvPr id="5" name="Footer Placeholder 4"/>
          <p:cNvSpPr>
            <a:spLocks noGrp="1"/>
          </p:cNvSpPr>
          <p:nvPr>
            <p:ph type="ftr" sz="quarter" idx="11"/>
          </p:nvPr>
        </p:nvSpPr>
        <p:spPr/>
        <p:txBody>
          <a:bodyPr/>
          <a:lstStyle/>
          <a:p>
            <a:endParaRPr lang="ar-DZ"/>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A0D6A4-25EA-47E2-A1AF-EE6AC3535BAD}" type="slidenum">
              <a:rPr lang="ar-DZ" smtClean="0"/>
              <a:t>‹#›</a:t>
            </a:fld>
            <a:endParaRPr lang="ar-DZ"/>
          </a:p>
        </p:txBody>
      </p:sp>
    </p:spTree>
    <p:extLst>
      <p:ext uri="{BB962C8B-B14F-4D97-AF65-F5344CB8AC3E}">
        <p14:creationId xmlns:p14="http://schemas.microsoft.com/office/powerpoint/2010/main" val="15037628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83518"/>
            <a:ext cx="9144000" cy="504057"/>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987573"/>
            <a:ext cx="9144000" cy="504057"/>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3560316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824461"/>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400525"/>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8133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211710"/>
            <a:ext cx="9144000" cy="2931790"/>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56375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292364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456551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3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0841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2" r:id="rId4"/>
    <p:sldLayoutId id="2147483661" r:id="rId5"/>
    <p:sldLayoutId id="2147483672" r:id="rId6"/>
    <p:sldLayoutId id="2147483655" r:id="rId7"/>
    <p:sldLayoutId id="2147483663" r:id="rId8"/>
    <p:sldLayoutId id="2147483673" r:id="rId9"/>
    <p:sldLayoutId id="2147483674" r:id="rId10"/>
    <p:sldLayoutId id="2147483666" r:id="rId11"/>
    <p:sldLayoutId id="2147483675" r:id="rId12"/>
    <p:sldLayoutId id="2147483667" r:id="rId13"/>
    <p:sldLayoutId id="2147483668" r:id="rId14"/>
    <p:sldLayoutId id="2147483669" r:id="rId15"/>
    <p:sldLayoutId id="2147483670" r:id="rId16"/>
    <p:sldLayoutId id="2147483676" r:id="rId17"/>
    <p:sldLayoutId id="2147483656" r:id="rId18"/>
    <p:sldLayoutId id="2147483678" r:id="rId19"/>
    <p:sldLayoutId id="2147483679" r:id="rId20"/>
    <p:sldLayoutId id="2147483699" r:id="rId21"/>
    <p:sldLayoutId id="2147483700" r:id="rId22"/>
    <p:sldLayoutId id="2147483680"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7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11/19/2022</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77937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Lst>
  <p:txStyles>
    <p:titleStyle>
      <a:lvl1pPr algn="l" defTabSz="342900" rtl="1" eaLnBrk="1" latinLnBrk="0" hangingPunct="1">
        <a:spcBef>
          <a:spcPct val="0"/>
        </a:spcBef>
        <a:buNone/>
        <a:defRPr sz="27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1E361136-2399-4840-B260-7075D195027B}"/>
              </a:ext>
            </a:extLst>
          </p:cNvPr>
          <p:cNvSpPr>
            <a:spLocks noGrp="1"/>
          </p:cNvSpPr>
          <p:nvPr>
            <p:ph type="body" sz="quarter" idx="10"/>
          </p:nvPr>
        </p:nvSpPr>
        <p:spPr>
          <a:xfrm>
            <a:off x="0" y="483518"/>
            <a:ext cx="9144000" cy="648072"/>
          </a:xfrm>
        </p:spPr>
        <p:txBody>
          <a:bodyPr>
            <a:normAutofit fontScale="77500" lnSpcReduction="20000"/>
          </a:bodyPr>
          <a:lstStyle/>
          <a:p>
            <a:r>
              <a:rPr lang="en-US" sz="5400" dirty="0"/>
              <a:t>Linguistics</a:t>
            </a:r>
            <a:endParaRPr lang="ar-DZ" sz="4800" dirty="0"/>
          </a:p>
        </p:txBody>
      </p:sp>
      <p:sp>
        <p:nvSpPr>
          <p:cNvPr id="9" name="Text Placeholder 8">
            <a:extLst>
              <a:ext uri="{FF2B5EF4-FFF2-40B4-BE49-F238E27FC236}">
                <a16:creationId xmlns:a16="http://schemas.microsoft.com/office/drawing/2014/main" xmlns="" id="{51B7F079-1C45-4F93-99EA-704E17AEE04A}"/>
              </a:ext>
            </a:extLst>
          </p:cNvPr>
          <p:cNvSpPr>
            <a:spLocks noGrp="1"/>
          </p:cNvSpPr>
          <p:nvPr>
            <p:ph type="body" sz="quarter" idx="11"/>
          </p:nvPr>
        </p:nvSpPr>
        <p:spPr>
          <a:xfrm>
            <a:off x="-148" y="1203597"/>
            <a:ext cx="9144000" cy="504057"/>
          </a:xfrm>
        </p:spPr>
        <p:txBody>
          <a:bodyPr/>
          <a:lstStyle/>
          <a:p>
            <a:r>
              <a:rPr lang="en-US" sz="2000" dirty="0"/>
              <a:t>By Mr. </a:t>
            </a:r>
            <a:r>
              <a:rPr lang="en-US" sz="2000" dirty="0" err="1"/>
              <a:t>Nacer</a:t>
            </a:r>
            <a:r>
              <a:rPr lang="en-US" sz="2000" dirty="0"/>
              <a:t> DEHDA</a:t>
            </a:r>
            <a:endParaRPr lang="ar-DZ" sz="2000" dirty="0"/>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39503"/>
            <a:ext cx="7560840" cy="4536504"/>
          </a:xfrm>
        </p:spPr>
        <p:txBody>
          <a:bodyPr>
            <a:normAutofit fontScale="92500"/>
          </a:bodyPr>
          <a:lstStyle/>
          <a:p>
            <a:pPr marL="0" indent="914400" algn="just" rtl="0">
              <a:lnSpc>
                <a:spcPct val="150000"/>
              </a:lnSpc>
              <a:buNone/>
            </a:pPr>
            <a:r>
              <a:rPr lang="en-US" sz="2800" b="1" dirty="0"/>
              <a:t> Linguistics deals with language as one of the most intricate and important traits of Man. It studies language as a universal part of human </a:t>
            </a:r>
            <a:r>
              <a:rPr lang="en-US" sz="2800" b="1" dirty="0" err="1"/>
              <a:t>behaviour</a:t>
            </a:r>
            <a:r>
              <a:rPr lang="en-US" sz="2800" b="1" dirty="0"/>
              <a:t> and human faculties. Linguistics is not concerned with a specific language as its subject matter, but with human language in general.</a:t>
            </a:r>
          </a:p>
        </p:txBody>
      </p:sp>
    </p:spTree>
    <p:extLst>
      <p:ext uri="{BB962C8B-B14F-4D97-AF65-F5344CB8AC3E}">
        <p14:creationId xmlns:p14="http://schemas.microsoft.com/office/powerpoint/2010/main" val="4721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771549"/>
            <a:ext cx="7560840" cy="4104457"/>
          </a:xfrm>
        </p:spPr>
        <p:txBody>
          <a:bodyPr>
            <a:normAutofit/>
          </a:bodyPr>
          <a:lstStyle/>
          <a:p>
            <a:pPr marL="0" indent="914400" algn="just" rtl="0">
              <a:lnSpc>
                <a:spcPct val="150000"/>
              </a:lnSpc>
              <a:buNone/>
            </a:pPr>
            <a:r>
              <a:rPr lang="en-US" sz="2800" b="1" dirty="0"/>
              <a:t>In other words, linguistics as a new science, deals with all the languages of the world, estimated at about 3000; consequently, any language can be the subject matter of linguistics.</a:t>
            </a:r>
          </a:p>
        </p:txBody>
      </p:sp>
    </p:spTree>
    <p:extLst>
      <p:ext uri="{BB962C8B-B14F-4D97-AF65-F5344CB8AC3E}">
        <p14:creationId xmlns:p14="http://schemas.microsoft.com/office/powerpoint/2010/main" val="16393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39503"/>
            <a:ext cx="7560840" cy="4536504"/>
          </a:xfrm>
        </p:spPr>
        <p:txBody>
          <a:bodyPr>
            <a:normAutofit fontScale="92500"/>
          </a:bodyPr>
          <a:lstStyle/>
          <a:p>
            <a:pPr marL="0" indent="914400" algn="just" rtl="0">
              <a:lnSpc>
                <a:spcPct val="150000"/>
              </a:lnSpc>
              <a:buNone/>
            </a:pPr>
            <a:r>
              <a:rPr lang="en-US" sz="2800" b="1" dirty="0"/>
              <a:t>It is not possible for a linguist to know about, let alone speak, all human languages. A linguist, then, should be distinguished from a polyglot, for he does not necessarily have to master many foreign languages; however, it is preferable that a linguist know about a number of languages.</a:t>
            </a:r>
          </a:p>
        </p:txBody>
      </p:sp>
    </p:spTree>
    <p:extLst>
      <p:ext uri="{BB962C8B-B14F-4D97-AF65-F5344CB8AC3E}">
        <p14:creationId xmlns:p14="http://schemas.microsoft.com/office/powerpoint/2010/main" val="13736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39503"/>
            <a:ext cx="7560840" cy="4536504"/>
          </a:xfrm>
        </p:spPr>
        <p:txBody>
          <a:bodyPr>
            <a:normAutofit fontScale="92500" lnSpcReduction="10000"/>
          </a:bodyPr>
          <a:lstStyle/>
          <a:p>
            <a:pPr marL="0" indent="914400" algn="just" rtl="0">
              <a:lnSpc>
                <a:spcPct val="150000"/>
              </a:lnSpc>
              <a:buNone/>
            </a:pPr>
            <a:r>
              <a:rPr lang="en-US" sz="2800" b="1" dirty="0"/>
              <a:t>David Crystal states that (…) it is not a question of ‘speaking’ a language which makes a man a linguist, but of being able to ‘speak about’ a language, of knowing about the principles on which languages can be said to work, and about the kinds of difference which exist between one language and another.</a:t>
            </a:r>
          </a:p>
        </p:txBody>
      </p:sp>
    </p:spTree>
    <p:extLst>
      <p:ext uri="{BB962C8B-B14F-4D97-AF65-F5344CB8AC3E}">
        <p14:creationId xmlns:p14="http://schemas.microsoft.com/office/powerpoint/2010/main" val="355099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419872" y="267494"/>
            <a:ext cx="514536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lvl="0" indent="914400" defTabSz="342900" latinLnBrk="0">
              <a:spcBef>
                <a:spcPts val="750"/>
              </a:spcBef>
              <a:buClr>
                <a:srgbClr val="A53010"/>
              </a:buClr>
            </a:pPr>
            <a:r>
              <a:rPr lang="en-US" sz="2200" b="1" dirty="0">
                <a:solidFill>
                  <a:prstClr val="black">
                    <a:lumMod val="75000"/>
                    <a:lumOff val="25000"/>
                  </a:prstClr>
                </a:solidFill>
                <a:ea typeface="+mn-ea"/>
                <a:cs typeface="+mn-cs"/>
              </a:rPr>
              <a:t>Linguistics is guided by the three canons of science:</a:t>
            </a:r>
          </a:p>
        </p:txBody>
      </p:sp>
      <p:grpSp>
        <p:nvGrpSpPr>
          <p:cNvPr id="84" name="Group 83"/>
          <p:cNvGrpSpPr/>
          <p:nvPr/>
        </p:nvGrpSpPr>
        <p:grpSpPr>
          <a:xfrm>
            <a:off x="3635896" y="1012191"/>
            <a:ext cx="4572000" cy="1327552"/>
            <a:chOff x="3642255" y="1052528"/>
            <a:chExt cx="4428135" cy="731234"/>
          </a:xfrm>
        </p:grpSpPr>
        <p:grpSp>
          <p:nvGrpSpPr>
            <p:cNvPr id="2" name="Group 1"/>
            <p:cNvGrpSpPr/>
            <p:nvPr/>
          </p:nvGrpSpPr>
          <p:grpSpPr>
            <a:xfrm>
              <a:off x="4355976" y="1078632"/>
              <a:ext cx="3714414" cy="705130"/>
              <a:chOff x="4614006" y="1084286"/>
              <a:chExt cx="3714414" cy="705130"/>
            </a:xfrm>
          </p:grpSpPr>
          <p:sp>
            <p:nvSpPr>
              <p:cNvPr id="4" name="Rounded Rectangle 3"/>
              <p:cNvSpPr/>
              <p:nvPr/>
            </p:nvSpPr>
            <p:spPr>
              <a:xfrm>
                <a:off x="4716016" y="1173221"/>
                <a:ext cx="3612404" cy="616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ounded Rectangle 4"/>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Group 6"/>
            <p:cNvGrpSpPr/>
            <p:nvPr/>
          </p:nvGrpSpPr>
          <p:grpSpPr>
            <a:xfrm>
              <a:off x="4507546" y="1052528"/>
              <a:ext cx="3388981" cy="628247"/>
              <a:chOff x="2067948" y="1682016"/>
              <a:chExt cx="5648302" cy="628247"/>
            </a:xfrm>
          </p:grpSpPr>
          <p:sp>
            <p:nvSpPr>
              <p:cNvPr id="8" name="TextBox 10"/>
              <p:cNvSpPr txBox="1"/>
              <p:nvPr/>
            </p:nvSpPr>
            <p:spPr bwMode="auto">
              <a:xfrm>
                <a:off x="2175371" y="1682016"/>
                <a:ext cx="5040560" cy="22038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dirty="0">
                    <a:solidFill>
                      <a:schemeClr val="tx1">
                        <a:lumMod val="65000"/>
                        <a:lumOff val="35000"/>
                      </a:schemeClr>
                    </a:solidFill>
                    <a:latin typeface="Arial" pitchFamily="34" charset="0"/>
                    <a:cs typeface="Arial" pitchFamily="34" charset="0"/>
                  </a:rPr>
                  <a:t>Exhaustiveness</a:t>
                </a:r>
              </a:p>
            </p:txBody>
          </p:sp>
          <p:sp>
            <p:nvSpPr>
              <p:cNvPr id="9" name="TextBox 12"/>
              <p:cNvSpPr txBox="1"/>
              <p:nvPr/>
            </p:nvSpPr>
            <p:spPr bwMode="auto">
              <a:xfrm>
                <a:off x="2067948" y="1852538"/>
                <a:ext cx="5648302" cy="457725"/>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latin typeface="Arial" pitchFamily="34" charset="0"/>
                    <a:cs typeface="Arial" pitchFamily="34" charset="0"/>
                  </a:rPr>
                  <a:t>It strives for thorough-</a:t>
                </a:r>
                <a:r>
                  <a:rPr lang="en-US" altLang="ko-KR" sz="1600" b="1" dirty="0" err="1">
                    <a:solidFill>
                      <a:schemeClr val="tx1">
                        <a:lumMod val="75000"/>
                        <a:lumOff val="25000"/>
                      </a:schemeClr>
                    </a:solidFill>
                    <a:latin typeface="Arial" pitchFamily="34" charset="0"/>
                    <a:cs typeface="Arial" pitchFamily="34" charset="0"/>
                  </a:rPr>
                  <a:t>goingness</a:t>
                </a:r>
                <a:r>
                  <a:rPr lang="en-US" altLang="ko-KR" sz="1600" b="1" dirty="0">
                    <a:solidFill>
                      <a:schemeClr val="tx1">
                        <a:lumMod val="75000"/>
                        <a:lumOff val="25000"/>
                      </a:schemeClr>
                    </a:solidFill>
                    <a:latin typeface="Arial" pitchFamily="34" charset="0"/>
                    <a:cs typeface="Arial" pitchFamily="34" charset="0"/>
                  </a:rPr>
                  <a:t> in the examination of relevant materials.</a:t>
                </a:r>
              </a:p>
            </p:txBody>
          </p:sp>
        </p:grpSp>
        <p:grpSp>
          <p:nvGrpSpPr>
            <p:cNvPr id="83" name="Group 82"/>
            <p:cNvGrpSpPr/>
            <p:nvPr/>
          </p:nvGrpSpPr>
          <p:grpSpPr>
            <a:xfrm>
              <a:off x="3642255" y="1210623"/>
              <a:ext cx="457090" cy="457090"/>
              <a:chOff x="3642255" y="1210623"/>
              <a:chExt cx="457090" cy="457090"/>
            </a:xfrm>
          </p:grpSpPr>
          <p:sp>
            <p:nvSpPr>
              <p:cNvPr id="6" name="Rounded Rectangle 5"/>
              <p:cNvSpPr/>
              <p:nvPr/>
            </p:nvSpPr>
            <p:spPr>
              <a:xfrm rot="2700000">
                <a:off x="3642255" y="1210623"/>
                <a:ext cx="457090" cy="457090"/>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latin typeface="Arial" pitchFamily="34" charset="0"/>
                    <a:cs typeface="Arial" pitchFamily="34" charset="0"/>
                  </a:rPr>
                  <a:t>1</a:t>
                </a:r>
                <a:endParaRPr lang="ko-KR" altLang="en-US" sz="2000" b="1" dirty="0">
                  <a:solidFill>
                    <a:schemeClr val="tx1">
                      <a:lumMod val="65000"/>
                      <a:lumOff val="35000"/>
                    </a:schemeClr>
                  </a:solidFill>
                  <a:latin typeface="Arial" pitchFamily="34" charset="0"/>
                  <a:cs typeface="Arial" pitchFamily="34" charset="0"/>
                </a:endParaRPr>
              </a:p>
            </p:txBody>
          </p:sp>
        </p:grpSp>
      </p:grpSp>
      <p:grpSp>
        <p:nvGrpSpPr>
          <p:cNvPr id="85" name="Group 84"/>
          <p:cNvGrpSpPr/>
          <p:nvPr/>
        </p:nvGrpSpPr>
        <p:grpSpPr>
          <a:xfrm>
            <a:off x="4137096" y="2381570"/>
            <a:ext cx="4572000" cy="1326324"/>
            <a:chOff x="3642255" y="1053204"/>
            <a:chExt cx="4428135" cy="730558"/>
          </a:xfrm>
        </p:grpSpPr>
        <p:grpSp>
          <p:nvGrpSpPr>
            <p:cNvPr id="86" name="Group 85"/>
            <p:cNvGrpSpPr/>
            <p:nvPr/>
          </p:nvGrpSpPr>
          <p:grpSpPr>
            <a:xfrm>
              <a:off x="4355976" y="1078632"/>
              <a:ext cx="3714414" cy="705130"/>
              <a:chOff x="4614006" y="1084286"/>
              <a:chExt cx="3714414" cy="705130"/>
            </a:xfrm>
          </p:grpSpPr>
          <p:sp>
            <p:nvSpPr>
              <p:cNvPr id="93" name="Rounded Rectangle 92"/>
              <p:cNvSpPr/>
              <p:nvPr/>
            </p:nvSpPr>
            <p:spPr>
              <a:xfrm>
                <a:off x="4716016" y="1173221"/>
                <a:ext cx="3612404" cy="6161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Rounded Rectangle 9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7" name="Group 86"/>
            <p:cNvGrpSpPr/>
            <p:nvPr/>
          </p:nvGrpSpPr>
          <p:grpSpPr>
            <a:xfrm>
              <a:off x="4482989" y="1053204"/>
              <a:ext cx="3453946" cy="669285"/>
              <a:chOff x="2027018" y="1682692"/>
              <a:chExt cx="5756577" cy="669285"/>
            </a:xfrm>
          </p:grpSpPr>
          <p:sp>
            <p:nvSpPr>
              <p:cNvPr id="91" name="TextBox 10"/>
              <p:cNvSpPr txBox="1"/>
              <p:nvPr/>
            </p:nvSpPr>
            <p:spPr bwMode="auto">
              <a:xfrm>
                <a:off x="2175371" y="1682692"/>
                <a:ext cx="5040560" cy="22038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dirty="0">
                    <a:solidFill>
                      <a:schemeClr val="tx1">
                        <a:lumMod val="65000"/>
                        <a:lumOff val="35000"/>
                      </a:schemeClr>
                    </a:solidFill>
                    <a:latin typeface="Arial" pitchFamily="34" charset="0"/>
                    <a:cs typeface="Arial" pitchFamily="34" charset="0"/>
                  </a:rPr>
                  <a:t>Consistency</a:t>
                </a:r>
              </a:p>
            </p:txBody>
          </p:sp>
          <p:sp>
            <p:nvSpPr>
              <p:cNvPr id="92" name="TextBox 12"/>
              <p:cNvSpPr txBox="1"/>
              <p:nvPr/>
            </p:nvSpPr>
            <p:spPr bwMode="auto">
              <a:xfrm>
                <a:off x="2027018" y="1894252"/>
                <a:ext cx="5756577" cy="457725"/>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latin typeface="Arial" pitchFamily="34" charset="0"/>
                    <a:cs typeface="Arial" pitchFamily="34" charset="0"/>
                  </a:rPr>
                  <a:t>That is, there should be no contradiction between different parts of the total statement</a:t>
                </a:r>
                <a:endParaRPr lang="en-US" altLang="ko-KR" sz="1600" b="1" dirty="0">
                  <a:solidFill>
                    <a:schemeClr val="tx1">
                      <a:lumMod val="65000"/>
                      <a:lumOff val="35000"/>
                    </a:schemeClr>
                  </a:solidFill>
                  <a:latin typeface="Arial" pitchFamily="34" charset="0"/>
                  <a:cs typeface="Arial" pitchFamily="34" charset="0"/>
                </a:endParaRPr>
              </a:p>
            </p:txBody>
          </p:sp>
        </p:grpSp>
        <p:grpSp>
          <p:nvGrpSpPr>
            <p:cNvPr id="88" name="Group 87"/>
            <p:cNvGrpSpPr/>
            <p:nvPr/>
          </p:nvGrpSpPr>
          <p:grpSpPr>
            <a:xfrm>
              <a:off x="3642255" y="1210623"/>
              <a:ext cx="457090" cy="457090"/>
              <a:chOff x="3642255" y="1210623"/>
              <a:chExt cx="457090" cy="457090"/>
            </a:xfrm>
          </p:grpSpPr>
          <p:sp>
            <p:nvSpPr>
              <p:cNvPr id="89" name="Rounded Rectangle 88"/>
              <p:cNvSpPr/>
              <p:nvPr/>
            </p:nvSpPr>
            <p:spPr>
              <a:xfrm rot="2700000">
                <a:off x="3642255" y="1210623"/>
                <a:ext cx="457090" cy="457090"/>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TextBox 89"/>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latin typeface="Arial" pitchFamily="34" charset="0"/>
                    <a:cs typeface="Arial" pitchFamily="34" charset="0"/>
                  </a:rPr>
                  <a:t>2</a:t>
                </a:r>
                <a:endParaRPr lang="ko-KR" altLang="en-US" sz="2000" b="1" dirty="0">
                  <a:solidFill>
                    <a:schemeClr val="tx1">
                      <a:lumMod val="65000"/>
                      <a:lumOff val="35000"/>
                    </a:schemeClr>
                  </a:solidFill>
                  <a:latin typeface="Arial" pitchFamily="34" charset="0"/>
                  <a:cs typeface="Arial" pitchFamily="34" charset="0"/>
                </a:endParaRPr>
              </a:p>
            </p:txBody>
          </p:sp>
        </p:grpSp>
      </p:grpSp>
      <p:grpSp>
        <p:nvGrpSpPr>
          <p:cNvPr id="95" name="Group 94"/>
          <p:cNvGrpSpPr/>
          <p:nvPr/>
        </p:nvGrpSpPr>
        <p:grpSpPr>
          <a:xfrm>
            <a:off x="4536504" y="3795885"/>
            <a:ext cx="4572000" cy="1280160"/>
            <a:chOff x="3642255" y="1078632"/>
            <a:chExt cx="4428135" cy="705130"/>
          </a:xfrm>
        </p:grpSpPr>
        <p:grpSp>
          <p:nvGrpSpPr>
            <p:cNvPr id="96" name="Group 95"/>
            <p:cNvGrpSpPr/>
            <p:nvPr/>
          </p:nvGrpSpPr>
          <p:grpSpPr>
            <a:xfrm>
              <a:off x="4355976" y="1078632"/>
              <a:ext cx="3714414" cy="705130"/>
              <a:chOff x="4614006" y="1084286"/>
              <a:chExt cx="3714414" cy="705130"/>
            </a:xfrm>
          </p:grpSpPr>
          <p:sp>
            <p:nvSpPr>
              <p:cNvPr id="103" name="Rounded Rectangle 102"/>
              <p:cNvSpPr/>
              <p:nvPr/>
            </p:nvSpPr>
            <p:spPr>
              <a:xfrm>
                <a:off x="4716016" y="1173221"/>
                <a:ext cx="3612404" cy="61619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4" name="Rounded Rectangle 10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7" name="Group 96"/>
            <p:cNvGrpSpPr/>
            <p:nvPr/>
          </p:nvGrpSpPr>
          <p:grpSpPr>
            <a:xfrm>
              <a:off x="4418372" y="1092867"/>
              <a:ext cx="3631070" cy="590946"/>
              <a:chOff x="1919323" y="1722355"/>
              <a:chExt cx="6051784" cy="590946"/>
            </a:xfrm>
          </p:grpSpPr>
          <p:sp>
            <p:nvSpPr>
              <p:cNvPr id="101" name="TextBox 10"/>
              <p:cNvSpPr txBox="1"/>
              <p:nvPr/>
            </p:nvSpPr>
            <p:spPr bwMode="auto">
              <a:xfrm>
                <a:off x="2175371" y="1722355"/>
                <a:ext cx="5040560" cy="22038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dirty="0">
                    <a:solidFill>
                      <a:schemeClr val="tx1">
                        <a:lumMod val="65000"/>
                        <a:lumOff val="35000"/>
                      </a:schemeClr>
                    </a:solidFill>
                    <a:latin typeface="Arial" pitchFamily="34" charset="0"/>
                    <a:cs typeface="Arial" pitchFamily="34" charset="0"/>
                  </a:rPr>
                  <a:t>Economy</a:t>
                </a:r>
                <a:endParaRPr lang="en-US" altLang="ko-KR" sz="1400" b="1" dirty="0">
                  <a:solidFill>
                    <a:schemeClr val="tx1">
                      <a:lumMod val="65000"/>
                      <a:lumOff val="35000"/>
                    </a:schemeClr>
                  </a:solidFill>
                  <a:latin typeface="Arial" pitchFamily="34" charset="0"/>
                  <a:cs typeface="Arial" pitchFamily="34" charset="0"/>
                </a:endParaRPr>
              </a:p>
            </p:txBody>
          </p:sp>
          <p:sp>
            <p:nvSpPr>
              <p:cNvPr id="102" name="TextBox 12"/>
              <p:cNvSpPr txBox="1"/>
              <p:nvPr/>
            </p:nvSpPr>
            <p:spPr bwMode="auto">
              <a:xfrm>
                <a:off x="1919323" y="1906435"/>
                <a:ext cx="6051784" cy="406866"/>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400" b="1" dirty="0">
                    <a:solidFill>
                      <a:schemeClr val="tx1">
                        <a:lumMod val="75000"/>
                        <a:lumOff val="25000"/>
                      </a:schemeClr>
                    </a:solidFill>
                    <a:latin typeface="Arial" pitchFamily="34" charset="0"/>
                    <a:cs typeface="Arial" pitchFamily="34" charset="0"/>
                  </a:rPr>
                  <a:t>Other things being equal, a shorter statement or analysis is to be preferred to one that is longer or more complex.</a:t>
                </a:r>
                <a:endParaRPr lang="en-US" altLang="ko-KR" sz="1400" b="1" dirty="0">
                  <a:solidFill>
                    <a:schemeClr val="tx1">
                      <a:lumMod val="65000"/>
                      <a:lumOff val="35000"/>
                    </a:schemeClr>
                  </a:solidFill>
                  <a:latin typeface="Arial" pitchFamily="34" charset="0"/>
                  <a:cs typeface="Arial" pitchFamily="34" charset="0"/>
                </a:endParaRPr>
              </a:p>
            </p:txBody>
          </p:sp>
        </p:grpSp>
        <p:grpSp>
          <p:nvGrpSpPr>
            <p:cNvPr id="98" name="Group 97"/>
            <p:cNvGrpSpPr/>
            <p:nvPr/>
          </p:nvGrpSpPr>
          <p:grpSpPr>
            <a:xfrm>
              <a:off x="3642255" y="1210623"/>
              <a:ext cx="457090" cy="457090"/>
              <a:chOff x="3642255" y="1210623"/>
              <a:chExt cx="457090" cy="457090"/>
            </a:xfrm>
          </p:grpSpPr>
          <p:sp>
            <p:nvSpPr>
              <p:cNvPr id="99" name="Rounded Rectangle 98"/>
              <p:cNvSpPr/>
              <p:nvPr/>
            </p:nvSpPr>
            <p:spPr>
              <a:xfrm rot="2700000">
                <a:off x="3642255" y="1210623"/>
                <a:ext cx="457090" cy="457090"/>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TextBox 99"/>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latin typeface="Arial" pitchFamily="34" charset="0"/>
                    <a:cs typeface="Arial" pitchFamily="34" charset="0"/>
                  </a:rPr>
                  <a:t>3</a:t>
                </a:r>
                <a:endParaRPr lang="ko-KR" altLang="en-US" sz="2000" b="1" dirty="0">
                  <a:solidFill>
                    <a:schemeClr val="tx1">
                      <a:lumMod val="65000"/>
                      <a:lumOff val="35000"/>
                    </a:schemeClr>
                  </a:solidFill>
                  <a:latin typeface="Arial" pitchFamily="34" charset="0"/>
                  <a:cs typeface="Arial" pitchFamily="34" charset="0"/>
                </a:endParaRPr>
              </a:p>
            </p:txBody>
          </p:sp>
        </p:grpSp>
      </p:grpSp>
    </p:spTree>
    <p:extLst>
      <p:ext uri="{BB962C8B-B14F-4D97-AF65-F5344CB8AC3E}">
        <p14:creationId xmlns:p14="http://schemas.microsoft.com/office/powerpoint/2010/main" val="1095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anim calcmode="lin" valueType="num">
                                      <p:cBhvr>
                                        <p:cTn id="22" dur="1000" fill="hold"/>
                                        <p:tgtEl>
                                          <p:spTgt spid="95"/>
                                        </p:tgtEl>
                                        <p:attrNameLst>
                                          <p:attrName>ppt_x</p:attrName>
                                        </p:attrNameLst>
                                      </p:cBhvr>
                                      <p:tavLst>
                                        <p:tav tm="0">
                                          <p:val>
                                            <p:strVal val="#ppt_x"/>
                                          </p:val>
                                        </p:tav>
                                        <p:tav tm="100000">
                                          <p:val>
                                            <p:strVal val="#ppt_x"/>
                                          </p:val>
                                        </p:tav>
                                      </p:tavLst>
                                    </p:anim>
                                    <p:anim calcmode="lin" valueType="num">
                                      <p:cBhvr>
                                        <p:cTn id="2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96" y="1923678"/>
            <a:ext cx="4032448" cy="2952328"/>
          </a:xfrm>
        </p:spPr>
        <p:txBody>
          <a:bodyPr>
            <a:normAutofit lnSpcReduction="10000"/>
          </a:bodyPr>
          <a:lstStyle/>
          <a:p>
            <a:pPr>
              <a:lnSpc>
                <a:spcPct val="150000"/>
              </a:lnSpc>
            </a:pPr>
            <a:r>
              <a:rPr lang="en-US" sz="2800" b="1" u="sng" dirty="0"/>
              <a:t>The difference</a:t>
            </a:r>
          </a:p>
          <a:p>
            <a:pPr>
              <a:lnSpc>
                <a:spcPct val="150000"/>
              </a:lnSpc>
            </a:pPr>
            <a:r>
              <a:rPr lang="en-US" sz="2800" b="1" u="sng" dirty="0"/>
              <a:t>between traditional</a:t>
            </a:r>
          </a:p>
          <a:p>
            <a:pPr algn="ctr">
              <a:lnSpc>
                <a:spcPct val="150000"/>
              </a:lnSpc>
            </a:pPr>
            <a:r>
              <a:rPr lang="en-US" sz="2800" b="1" u="sng" dirty="0"/>
              <a:t>grammar and modern</a:t>
            </a:r>
          </a:p>
          <a:p>
            <a:pPr algn="ctr">
              <a:lnSpc>
                <a:spcPct val="150000"/>
              </a:lnSpc>
            </a:pPr>
            <a:r>
              <a:rPr lang="en-US" sz="2800" b="1" u="sng" dirty="0"/>
              <a:t>linguistics</a:t>
            </a:r>
            <a:endParaRPr lang="en-US" sz="2800" u="sng" dirty="0"/>
          </a:p>
        </p:txBody>
      </p:sp>
    </p:spTree>
    <p:extLst>
      <p:ext uri="{BB962C8B-B14F-4D97-AF65-F5344CB8AC3E}">
        <p14:creationId xmlns:p14="http://schemas.microsoft.com/office/powerpoint/2010/main" val="361438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9121596"/>
              </p:ext>
            </p:extLst>
          </p:nvPr>
        </p:nvGraphicFramePr>
        <p:xfrm>
          <a:off x="107504" y="1059582"/>
          <a:ext cx="4206240" cy="3931919"/>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xmlns="" val="20000"/>
                    </a:ext>
                  </a:extLst>
                </a:gridCol>
              </a:tblGrid>
              <a:tr h="106921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mn-lt"/>
                          <a:cs typeface="Arial" pitchFamily="34" charset="0"/>
                        </a:rPr>
                        <a:t>Traditional grammar</a:t>
                      </a:r>
                      <a:endParaRPr lang="ko-KR" altLang="en-US" sz="2400" b="1" dirty="0">
                        <a:solidFill>
                          <a:schemeClr val="bg1"/>
                        </a:solidFill>
                        <a:latin typeface="+mn-lt"/>
                        <a:cs typeface="Arial" pitchFamily="34" charset="0"/>
                      </a:endParaRPr>
                    </a:p>
                  </a:txBody>
                  <a:tcPr marL="89703" marR="89703" marT="44851" marB="44851"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711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accent1"/>
                          </a:solidFill>
                          <a:latin typeface="+mn-lt"/>
                          <a:cs typeface="Arial" pitchFamily="34" charset="0"/>
                        </a:rPr>
                        <a:t>1. Written language as primary</a:t>
                      </a:r>
                      <a:endParaRPr lang="ko-KR" altLang="en-US" sz="2000" b="1" dirty="0">
                        <a:solidFill>
                          <a:schemeClr val="accent1"/>
                        </a:solidFill>
                        <a:latin typeface="+mn-lt"/>
                        <a:cs typeface="Arial" pitchFamily="34" charset="0"/>
                      </a:endParaRPr>
                    </a:p>
                  </a:txBody>
                  <a:tcPr marL="89703" marR="89703" marT="44851" marB="44851"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94222">
                <a:tc>
                  <a:txBody>
                    <a:bodyPr/>
                    <a:lstStyle/>
                    <a:p>
                      <a:pPr algn="ctr" latinLnBrk="1"/>
                      <a:r>
                        <a:rPr lang="en-US" altLang="ko-KR" sz="2000" b="1" dirty="0">
                          <a:solidFill>
                            <a:schemeClr val="accent1"/>
                          </a:solidFill>
                          <a:latin typeface="+mn-lt"/>
                          <a:cs typeface="Arial" pitchFamily="34" charset="0"/>
                        </a:rPr>
                        <a:t>2. More emphasis on grammar</a:t>
                      </a:r>
                      <a:endParaRPr lang="ko-KR" altLang="en-US" sz="2000" b="1" dirty="0">
                        <a:solidFill>
                          <a:schemeClr val="accent1"/>
                        </a:solidFill>
                        <a:latin typeface="+mn-lt"/>
                        <a:cs typeface="Arial" pitchFamily="34" charset="0"/>
                      </a:endParaRPr>
                    </a:p>
                  </a:txBody>
                  <a:tcPr marL="89703" marR="0" marT="44851"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870294">
                <a:tc>
                  <a:txBody>
                    <a:bodyPr/>
                    <a:lstStyle/>
                    <a:p>
                      <a:pPr algn="ctr"/>
                      <a:r>
                        <a:rPr lang="en-US" altLang="ko-KR" sz="2000" b="1" kern="1200" dirty="0">
                          <a:solidFill>
                            <a:schemeClr val="accent1"/>
                          </a:solidFill>
                          <a:latin typeface="+mn-lt"/>
                          <a:ea typeface="+mn-ea"/>
                          <a:cs typeface="Arial" pitchFamily="34" charset="0"/>
                        </a:rPr>
                        <a:t>3. Prescriptive</a:t>
                      </a:r>
                    </a:p>
                  </a:txBody>
                  <a:tcPr marL="89703" marR="89703" marT="44851" marB="44851"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86944">
                <a:tc>
                  <a:txBody>
                    <a:bodyPr/>
                    <a:lstStyle/>
                    <a:p>
                      <a:pPr algn="ctr" latinLnBrk="1"/>
                      <a:r>
                        <a:rPr lang="en-US" altLang="ko-KR" sz="2000" b="1" kern="1200" dirty="0">
                          <a:solidFill>
                            <a:schemeClr val="accent1"/>
                          </a:solidFill>
                          <a:latin typeface="+mn-lt"/>
                          <a:ea typeface="+mn-ea"/>
                          <a:cs typeface="Arial" pitchFamily="34" charset="0"/>
                        </a:rPr>
                        <a:t>4. Force languages into a Latin-based framework</a:t>
                      </a:r>
                      <a:endParaRPr lang="ko-KR" altLang="en-US" sz="2000" b="1" kern="1200" dirty="0">
                        <a:solidFill>
                          <a:schemeClr val="accent1"/>
                        </a:solidFill>
                        <a:latin typeface="+mn-lt"/>
                        <a:ea typeface="+mn-ea"/>
                        <a:cs typeface="Arial" pitchFamily="34" charset="0"/>
                      </a:endParaRPr>
                    </a:p>
                  </a:txBody>
                  <a:tcPr marL="89703" marR="0" marT="44851"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8772554"/>
              </p:ext>
            </p:extLst>
          </p:nvPr>
        </p:nvGraphicFramePr>
        <p:xfrm>
          <a:off x="4644008" y="1059582"/>
          <a:ext cx="4206240" cy="3931919"/>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xmlns="" val="20000"/>
                    </a:ext>
                  </a:extLst>
                </a:gridCol>
              </a:tblGrid>
              <a:tr h="107016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400" b="1" dirty="0">
                          <a:solidFill>
                            <a:schemeClr val="bg1"/>
                          </a:solidFill>
                          <a:latin typeface="+mn-lt"/>
                          <a:cs typeface="Arial" pitchFamily="34" charset="0"/>
                        </a:rPr>
                        <a:t>Modern linguistics</a:t>
                      </a:r>
                      <a:endParaRPr lang="ko-KR" altLang="en-US" sz="2400" b="1" dirty="0">
                        <a:solidFill>
                          <a:schemeClr val="bg1"/>
                        </a:solidFill>
                        <a:latin typeface="+mn-lt"/>
                        <a:cs typeface="Arial" pitchFamily="34" charset="0"/>
                      </a:endParaRPr>
                    </a:p>
                  </a:txBody>
                  <a:tcPr marL="89703" marR="89703" marT="44851" marB="44851"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71187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kern="1200" dirty="0">
                          <a:solidFill>
                            <a:schemeClr val="accent2"/>
                          </a:solidFill>
                          <a:latin typeface="+mn-lt"/>
                          <a:ea typeface="+mn-ea"/>
                          <a:cs typeface="Arial" pitchFamily="34" charset="0"/>
                        </a:rPr>
                        <a:t>1. Spoken language as primary</a:t>
                      </a:r>
                      <a:endParaRPr lang="ko-KR" altLang="en-US" sz="2000" b="1" kern="1200" dirty="0">
                        <a:solidFill>
                          <a:schemeClr val="accent2"/>
                        </a:solidFill>
                        <a:latin typeface="+mn-lt"/>
                        <a:ea typeface="+mn-ea"/>
                        <a:cs typeface="Arial" pitchFamily="34" charset="0"/>
                      </a:endParaRPr>
                    </a:p>
                  </a:txBody>
                  <a:tcPr marL="89703" marR="89703" marT="44851" marB="44851"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9475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kern="1200" dirty="0">
                          <a:solidFill>
                            <a:schemeClr val="accent2"/>
                          </a:solidFill>
                          <a:latin typeface="+mn-lt"/>
                          <a:ea typeface="+mn-ea"/>
                          <a:cs typeface="Arial" pitchFamily="34" charset="0"/>
                        </a:rPr>
                        <a:t>2. Deals with all aspects of language: sounds, structure and meaning.</a:t>
                      </a:r>
                      <a:endParaRPr lang="ko-KR" altLang="en-US" sz="1600" b="1" kern="1200" dirty="0">
                        <a:solidFill>
                          <a:schemeClr val="accent2"/>
                        </a:solidFill>
                        <a:latin typeface="+mn-lt"/>
                        <a:ea typeface="+mn-ea"/>
                        <a:cs typeface="Arial" pitchFamily="34" charset="0"/>
                      </a:endParaRPr>
                    </a:p>
                  </a:txBody>
                  <a:tcPr marL="89703" marR="0" marT="44851" marB="0"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87106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kern="1200" dirty="0">
                          <a:solidFill>
                            <a:schemeClr val="accent2"/>
                          </a:solidFill>
                          <a:latin typeface="+mn-lt"/>
                          <a:ea typeface="+mn-ea"/>
                          <a:cs typeface="Arial" pitchFamily="34" charset="0"/>
                        </a:rPr>
                        <a:t>3. </a:t>
                      </a:r>
                      <a:r>
                        <a:rPr lang="en-US" altLang="ko-KR" sz="2000" b="1" kern="1200" smtClean="0">
                          <a:solidFill>
                            <a:schemeClr val="accent2"/>
                          </a:solidFill>
                          <a:latin typeface="+mn-lt"/>
                          <a:ea typeface="+mn-ea"/>
                          <a:cs typeface="Arial" pitchFamily="34" charset="0"/>
                        </a:rPr>
                        <a:t>Descriptive</a:t>
                      </a:r>
                      <a:endParaRPr lang="en-US" altLang="ko-KR" sz="2000" b="1" kern="1200" dirty="0">
                        <a:solidFill>
                          <a:schemeClr val="accent2"/>
                        </a:solidFill>
                        <a:latin typeface="+mn-lt"/>
                        <a:ea typeface="+mn-ea"/>
                        <a:cs typeface="Arial" pitchFamily="34" charset="0"/>
                      </a:endParaRPr>
                    </a:p>
                  </a:txBody>
                  <a:tcPr marL="89703" marR="89703" marT="44851" marB="44851"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840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b="1" kern="1200" dirty="0">
                          <a:solidFill>
                            <a:schemeClr val="accent2"/>
                          </a:solidFill>
                          <a:latin typeface="+mn-lt"/>
                          <a:ea typeface="+mn-ea"/>
                          <a:cs typeface="Arial" pitchFamily="34" charset="0"/>
                        </a:rPr>
                        <a:t>4. Don’t judge one language by standards of another.</a:t>
                      </a:r>
                      <a:endParaRPr lang="ko-KR" altLang="en-US" sz="2000" b="1" kern="1200" dirty="0">
                        <a:solidFill>
                          <a:schemeClr val="accent2"/>
                        </a:solidFill>
                        <a:latin typeface="+mn-lt"/>
                        <a:ea typeface="+mn-ea"/>
                        <a:cs typeface="Arial" pitchFamily="34" charset="0"/>
                      </a:endParaRPr>
                    </a:p>
                  </a:txBody>
                  <a:tcPr marL="89703" marR="0" marT="44851" marB="0"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11" name="Text Placeholder 10">
            <a:extLst>
              <a:ext uri="{FF2B5EF4-FFF2-40B4-BE49-F238E27FC236}">
                <a16:creationId xmlns:a16="http://schemas.microsoft.com/office/drawing/2014/main" xmlns="" id="{A50020AA-023B-4C91-9B52-4A3617F4CB7C}"/>
              </a:ext>
            </a:extLst>
          </p:cNvPr>
          <p:cNvSpPr>
            <a:spLocks noGrp="1"/>
          </p:cNvSpPr>
          <p:nvPr>
            <p:ph type="body" sz="quarter" idx="10"/>
          </p:nvPr>
        </p:nvSpPr>
        <p:spPr>
          <a:xfrm>
            <a:off x="0" y="411510"/>
            <a:ext cx="9144000" cy="576064"/>
          </a:xfrm>
        </p:spPr>
        <p:txBody>
          <a:bodyPr>
            <a:normAutofit fontScale="47500" lnSpcReduction="20000"/>
          </a:bodyPr>
          <a:lstStyle/>
          <a:p>
            <a:r>
              <a:rPr lang="en-GB" sz="4400" b="1" dirty="0"/>
              <a:t>The difference between traditional grammar and modern linguistics</a:t>
            </a:r>
            <a:endParaRPr lang="en-US" sz="4400" dirty="0"/>
          </a:p>
          <a:p>
            <a:endParaRPr lang="ar-DZ" dirty="0"/>
          </a:p>
        </p:txBody>
      </p:sp>
    </p:spTree>
    <p:extLst>
      <p:ext uri="{BB962C8B-B14F-4D97-AF65-F5344CB8AC3E}">
        <p14:creationId xmlns:p14="http://schemas.microsoft.com/office/powerpoint/2010/main" val="3659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dirty="0"/>
              <a:t>Thank you!</a:t>
            </a:r>
            <a:endParaRPr lang="ko-KR" altLang="en-US" dirty="0"/>
          </a:p>
        </p:txBody>
      </p:sp>
    </p:spTree>
    <p:extLst>
      <p:ext uri="{BB962C8B-B14F-4D97-AF65-F5344CB8AC3E}">
        <p14:creationId xmlns:p14="http://schemas.microsoft.com/office/powerpoint/2010/main" val="147199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D4D8490-77FA-4017-8B82-CF0A18773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30871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69CD0C-6173-437F-85AA-BF6F7F856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81" y="0"/>
            <a:ext cx="8237838" cy="5143500"/>
          </a:xfrm>
          <a:prstGeom prst="rect">
            <a:avLst/>
          </a:prstGeom>
        </p:spPr>
      </p:pic>
    </p:spTree>
    <p:extLst>
      <p:ext uri="{BB962C8B-B14F-4D97-AF65-F5344CB8AC3E}">
        <p14:creationId xmlns:p14="http://schemas.microsoft.com/office/powerpoint/2010/main" val="277566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9389B5-6C54-4749-9A08-3CDB83EE7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82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1131589"/>
            <a:ext cx="7560840" cy="3744417"/>
          </a:xfrm>
        </p:spPr>
        <p:txBody>
          <a:bodyPr>
            <a:normAutofit/>
          </a:bodyPr>
          <a:lstStyle/>
          <a:p>
            <a:pPr marL="0" indent="914400" algn="just" rtl="0">
              <a:lnSpc>
                <a:spcPct val="150000"/>
              </a:lnSpc>
              <a:buNone/>
            </a:pPr>
            <a:r>
              <a:rPr lang="en-GB" sz="3200" b="1" dirty="0"/>
              <a:t>Linguistics is referred to as the science of language. It is concerned with the study of human language in all its aspects and manifestation. </a:t>
            </a:r>
            <a:endParaRPr lang="en-US" sz="3200" b="1" dirty="0"/>
          </a:p>
        </p:txBody>
      </p:sp>
    </p:spTree>
    <p:extLst>
      <p:ext uri="{BB962C8B-B14F-4D97-AF65-F5344CB8AC3E}">
        <p14:creationId xmlns:p14="http://schemas.microsoft.com/office/powerpoint/2010/main" val="153149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39503"/>
            <a:ext cx="7560840" cy="4536504"/>
          </a:xfrm>
        </p:spPr>
        <p:txBody>
          <a:bodyPr>
            <a:normAutofit/>
          </a:bodyPr>
          <a:lstStyle/>
          <a:p>
            <a:pPr marL="0" indent="914400" algn="just" rtl="0">
              <a:lnSpc>
                <a:spcPct val="150000"/>
              </a:lnSpc>
              <a:buNone/>
            </a:pPr>
            <a:r>
              <a:rPr lang="en-GB" sz="2800" b="1" dirty="0"/>
              <a:t>Its </a:t>
            </a:r>
            <a:r>
              <a:rPr lang="en-GB" sz="2800" b="1" dirty="0" err="1"/>
              <a:t>scientificity</a:t>
            </a:r>
            <a:r>
              <a:rPr lang="en-GB" sz="2800" b="1" dirty="0"/>
              <a:t> is unquestionable since it relies on the canons of the scientific method, namely objectivity, exhaustiveness, consistency and economy. It is different from traditional grammar mainly because it takes spoken language to be its primary subject matter.</a:t>
            </a:r>
            <a:endParaRPr lang="en-US" sz="2800" b="1" dirty="0"/>
          </a:p>
        </p:txBody>
      </p:sp>
    </p:spTree>
    <p:extLst>
      <p:ext uri="{BB962C8B-B14F-4D97-AF65-F5344CB8AC3E}">
        <p14:creationId xmlns:p14="http://schemas.microsoft.com/office/powerpoint/2010/main" val="172383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3723878"/>
            <a:ext cx="4104456" cy="1080120"/>
          </a:xfrm>
        </p:spPr>
        <p:txBody>
          <a:bodyPr>
            <a:normAutofit/>
          </a:bodyPr>
          <a:lstStyle/>
          <a:p>
            <a:r>
              <a:rPr lang="en-GB" sz="2800" b="1" u="sng" dirty="0"/>
              <a:t>Definition of linguistics</a:t>
            </a:r>
            <a:endParaRPr lang="en-US" sz="2800" u="sng" dirty="0"/>
          </a:p>
        </p:txBody>
      </p:sp>
    </p:spTree>
    <p:extLst>
      <p:ext uri="{BB962C8B-B14F-4D97-AF65-F5344CB8AC3E}">
        <p14:creationId xmlns:p14="http://schemas.microsoft.com/office/powerpoint/2010/main" val="68799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419872" y="267494"/>
            <a:ext cx="514536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lvl="0" indent="914400" defTabSz="342900" latinLnBrk="0">
              <a:spcBef>
                <a:spcPts val="750"/>
              </a:spcBef>
              <a:buClr>
                <a:srgbClr val="A53010"/>
              </a:buClr>
            </a:pPr>
            <a:r>
              <a:rPr lang="en-US" sz="2200" b="1" dirty="0">
                <a:solidFill>
                  <a:prstClr val="black">
                    <a:lumMod val="75000"/>
                    <a:lumOff val="25000"/>
                  </a:prstClr>
                </a:solidFill>
                <a:ea typeface="+mn-ea"/>
                <a:cs typeface="+mn-cs"/>
              </a:rPr>
              <a:t>Linguistics has two majors:</a:t>
            </a:r>
          </a:p>
        </p:txBody>
      </p:sp>
      <p:grpSp>
        <p:nvGrpSpPr>
          <p:cNvPr id="84" name="Group 83"/>
          <p:cNvGrpSpPr/>
          <p:nvPr/>
        </p:nvGrpSpPr>
        <p:grpSpPr>
          <a:xfrm>
            <a:off x="3635896" y="1080740"/>
            <a:ext cx="4572000" cy="1851690"/>
            <a:chOff x="3642255" y="1078632"/>
            <a:chExt cx="4428135" cy="705130"/>
          </a:xfrm>
        </p:grpSpPr>
        <p:grpSp>
          <p:nvGrpSpPr>
            <p:cNvPr id="2" name="Group 1"/>
            <p:cNvGrpSpPr/>
            <p:nvPr/>
          </p:nvGrpSpPr>
          <p:grpSpPr>
            <a:xfrm>
              <a:off x="4355976" y="1078632"/>
              <a:ext cx="3714414" cy="705130"/>
              <a:chOff x="4614006" y="1084286"/>
              <a:chExt cx="3714414" cy="705130"/>
            </a:xfrm>
          </p:grpSpPr>
          <p:sp>
            <p:nvSpPr>
              <p:cNvPr id="4" name="Rounded Rectangle 3"/>
              <p:cNvSpPr/>
              <p:nvPr/>
            </p:nvSpPr>
            <p:spPr>
              <a:xfrm>
                <a:off x="4716016" y="1173221"/>
                <a:ext cx="3612404" cy="616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ounded Rectangle 4"/>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TextBox 12"/>
            <p:cNvSpPr txBox="1"/>
            <p:nvPr/>
          </p:nvSpPr>
          <p:spPr bwMode="auto">
            <a:xfrm>
              <a:off x="4507546" y="1096117"/>
              <a:ext cx="3388981" cy="56257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b="1" dirty="0">
                  <a:solidFill>
                    <a:schemeClr val="tx1">
                      <a:lumMod val="75000"/>
                      <a:lumOff val="25000"/>
                    </a:schemeClr>
                  </a:solidFill>
                  <a:latin typeface="Arial" pitchFamily="34" charset="0"/>
                  <a:cs typeface="Arial" pitchFamily="34" charset="0"/>
                </a:rPr>
                <a:t>1/ bringing our unconscious knowledge of language to the level of consciousness by familiarizing us with this linguistic knowledge. </a:t>
              </a:r>
            </a:p>
          </p:txBody>
        </p:sp>
        <p:grpSp>
          <p:nvGrpSpPr>
            <p:cNvPr id="83" name="Group 82"/>
            <p:cNvGrpSpPr/>
            <p:nvPr/>
          </p:nvGrpSpPr>
          <p:grpSpPr>
            <a:xfrm>
              <a:off x="3642255" y="1210623"/>
              <a:ext cx="457090" cy="457090"/>
              <a:chOff x="3642255" y="1210623"/>
              <a:chExt cx="457090" cy="457090"/>
            </a:xfrm>
          </p:grpSpPr>
          <p:sp>
            <p:nvSpPr>
              <p:cNvPr id="6" name="Rounded Rectangle 5"/>
              <p:cNvSpPr/>
              <p:nvPr/>
            </p:nvSpPr>
            <p:spPr>
              <a:xfrm rot="2700000">
                <a:off x="3642255" y="1210623"/>
                <a:ext cx="457090" cy="457090"/>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latin typeface="Arial" pitchFamily="34" charset="0"/>
                    <a:cs typeface="Arial" pitchFamily="34" charset="0"/>
                  </a:rPr>
                  <a:t>1</a:t>
                </a:r>
                <a:endParaRPr lang="ko-KR" altLang="en-US" sz="2000" b="1" dirty="0">
                  <a:solidFill>
                    <a:schemeClr val="tx1">
                      <a:lumMod val="65000"/>
                      <a:lumOff val="35000"/>
                    </a:schemeClr>
                  </a:solidFill>
                  <a:latin typeface="Arial" pitchFamily="34" charset="0"/>
                  <a:cs typeface="Arial" pitchFamily="34" charset="0"/>
                </a:endParaRPr>
              </a:p>
            </p:txBody>
          </p:sp>
        </p:grpSp>
      </p:grpSp>
      <p:grpSp>
        <p:nvGrpSpPr>
          <p:cNvPr id="95" name="Group 94"/>
          <p:cNvGrpSpPr/>
          <p:nvPr/>
        </p:nvGrpSpPr>
        <p:grpSpPr>
          <a:xfrm>
            <a:off x="4536504" y="3003798"/>
            <a:ext cx="4572000" cy="1920240"/>
            <a:chOff x="3642255" y="1078632"/>
            <a:chExt cx="4428135" cy="705130"/>
          </a:xfrm>
        </p:grpSpPr>
        <p:grpSp>
          <p:nvGrpSpPr>
            <p:cNvPr id="96" name="Group 95"/>
            <p:cNvGrpSpPr/>
            <p:nvPr/>
          </p:nvGrpSpPr>
          <p:grpSpPr>
            <a:xfrm>
              <a:off x="4355976" y="1078632"/>
              <a:ext cx="3714414" cy="705130"/>
              <a:chOff x="4614006" y="1084286"/>
              <a:chExt cx="3714414" cy="705130"/>
            </a:xfrm>
          </p:grpSpPr>
          <p:sp>
            <p:nvSpPr>
              <p:cNvPr id="103" name="Rounded Rectangle 102"/>
              <p:cNvSpPr/>
              <p:nvPr/>
            </p:nvSpPr>
            <p:spPr>
              <a:xfrm>
                <a:off x="4716016" y="1173221"/>
                <a:ext cx="3612404" cy="61619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4" name="Rounded Rectangle 10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2" name="TextBox 12"/>
            <p:cNvSpPr txBox="1"/>
            <p:nvPr/>
          </p:nvSpPr>
          <p:spPr bwMode="auto">
            <a:xfrm>
              <a:off x="4406323" y="1154120"/>
              <a:ext cx="3594325" cy="44077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b="1" dirty="0">
                  <a:solidFill>
                    <a:schemeClr val="tx1">
                      <a:lumMod val="75000"/>
                      <a:lumOff val="25000"/>
                    </a:schemeClr>
                  </a:solidFill>
                  <a:latin typeface="Arial" pitchFamily="34" charset="0"/>
                  <a:cs typeface="Arial" pitchFamily="34" charset="0"/>
                </a:rPr>
                <a:t>2/ studying how the different units of language are combined and how they operate in human brain.</a:t>
              </a:r>
            </a:p>
          </p:txBody>
        </p:sp>
        <p:grpSp>
          <p:nvGrpSpPr>
            <p:cNvPr id="98" name="Group 97"/>
            <p:cNvGrpSpPr/>
            <p:nvPr/>
          </p:nvGrpSpPr>
          <p:grpSpPr>
            <a:xfrm>
              <a:off x="3642255" y="1210623"/>
              <a:ext cx="457090" cy="457090"/>
              <a:chOff x="3642255" y="1210623"/>
              <a:chExt cx="457090" cy="457090"/>
            </a:xfrm>
          </p:grpSpPr>
          <p:sp>
            <p:nvSpPr>
              <p:cNvPr id="99" name="Rounded Rectangle 98"/>
              <p:cNvSpPr/>
              <p:nvPr/>
            </p:nvSpPr>
            <p:spPr>
              <a:xfrm rot="2700000">
                <a:off x="3642255" y="1210623"/>
                <a:ext cx="457090" cy="457090"/>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TextBox 99"/>
              <p:cNvSpPr txBox="1"/>
              <p:nvPr/>
            </p:nvSpPr>
            <p:spPr>
              <a:xfrm>
                <a:off x="3719484" y="1362033"/>
                <a:ext cx="302633" cy="15427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latin typeface="Arial" pitchFamily="34" charset="0"/>
                    <a:cs typeface="Arial" pitchFamily="34" charset="0"/>
                  </a:rPr>
                  <a:t>2</a:t>
                </a:r>
                <a:endParaRPr lang="ko-KR" altLang="en-US" sz="2000" b="1" dirty="0">
                  <a:solidFill>
                    <a:schemeClr val="tx1">
                      <a:lumMod val="65000"/>
                      <a:lumOff val="35000"/>
                    </a:schemeClr>
                  </a:solidFill>
                  <a:latin typeface="Arial" pitchFamily="34" charset="0"/>
                  <a:cs typeface="Arial" pitchFamily="34" charset="0"/>
                </a:endParaRPr>
              </a:p>
            </p:txBody>
          </p:sp>
        </p:grpSp>
      </p:grpSp>
    </p:spTree>
    <p:extLst>
      <p:ext uri="{BB962C8B-B14F-4D97-AF65-F5344CB8AC3E}">
        <p14:creationId xmlns:p14="http://schemas.microsoft.com/office/powerpoint/2010/main" val="7002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1000"/>
                                        <p:tgtEl>
                                          <p:spTgt spid="95"/>
                                        </p:tgtEl>
                                      </p:cBhvr>
                                    </p:animEffect>
                                    <p:anim calcmode="lin" valueType="num">
                                      <p:cBhvr>
                                        <p:cTn id="15" dur="1000" fill="hold"/>
                                        <p:tgtEl>
                                          <p:spTgt spid="95"/>
                                        </p:tgtEl>
                                        <p:attrNameLst>
                                          <p:attrName>ppt_x</p:attrName>
                                        </p:attrNameLst>
                                      </p:cBhvr>
                                      <p:tavLst>
                                        <p:tav tm="0">
                                          <p:val>
                                            <p:strVal val="#ppt_x"/>
                                          </p:val>
                                        </p:tav>
                                        <p:tav tm="100000">
                                          <p:val>
                                            <p:strVal val="#ppt_x"/>
                                          </p:val>
                                        </p:tav>
                                      </p:tavLst>
                                    </p:anim>
                                    <p:anim calcmode="lin" valueType="num">
                                      <p:cBhvr>
                                        <p:cTn id="1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1640" y="339503"/>
            <a:ext cx="7560840" cy="4536504"/>
          </a:xfrm>
        </p:spPr>
        <p:txBody>
          <a:bodyPr>
            <a:normAutofit fontScale="92500" lnSpcReduction="10000"/>
          </a:bodyPr>
          <a:lstStyle/>
          <a:p>
            <a:pPr marL="0" indent="914400" algn="just" rtl="0">
              <a:lnSpc>
                <a:spcPct val="150000"/>
              </a:lnSpc>
              <a:buNone/>
            </a:pPr>
            <a:r>
              <a:rPr lang="en-US" sz="2800" b="1" dirty="0"/>
              <a:t>In general, linguistics is defined as the scientific study of language. Such a definition touches on the relationship between linguistics and other disciplines, namely psychology, sociology and philosophy, because language is linked to the study of the brain, society, thought, culture and knowledge of the world.</a:t>
            </a:r>
          </a:p>
        </p:txBody>
      </p:sp>
    </p:spTree>
    <p:extLst>
      <p:ext uri="{BB962C8B-B14F-4D97-AF65-F5344CB8AC3E}">
        <p14:creationId xmlns:p14="http://schemas.microsoft.com/office/powerpoint/2010/main" val="3694024504"/>
      </p:ext>
    </p:extLst>
  </p:cSld>
  <p:clrMapOvr>
    <a:masterClrMapping/>
  </p:clrMapOvr>
</p:sld>
</file>

<file path=ppt/theme/theme1.xml><?xml version="1.0" encoding="utf-8"?>
<a:theme xmlns:a="http://schemas.openxmlformats.org/drawingml/2006/main" name="Contents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534</Words>
  <Application>Microsoft Office PowerPoint</Application>
  <PresentationFormat>عرض على الشاشة (9:16)‏</PresentationFormat>
  <Paragraphs>41</Paragraphs>
  <Slides>17</Slides>
  <Notes>0</Notes>
  <HiddenSlides>0</HiddenSlides>
  <MMClips>0</MMClips>
  <ScaleCrop>false</ScaleCrop>
  <HeadingPairs>
    <vt:vector size="4" baseType="variant">
      <vt:variant>
        <vt:lpstr>نسق</vt:lpstr>
      </vt:variant>
      <vt:variant>
        <vt:i4>3</vt:i4>
      </vt:variant>
      <vt:variant>
        <vt:lpstr>عناوين الشرائح</vt:lpstr>
      </vt:variant>
      <vt:variant>
        <vt:i4>17</vt:i4>
      </vt:variant>
    </vt:vector>
  </HeadingPairs>
  <TitlesOfParts>
    <vt:vector size="20" baseType="lpstr">
      <vt:lpstr>Contents Slide Master</vt:lpstr>
      <vt:lpstr>Section Break Slide Master</vt:lpstr>
      <vt:lpstr>Wisp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ASUS I3</cp:lastModifiedBy>
  <cp:revision>103</cp:revision>
  <dcterms:created xsi:type="dcterms:W3CDTF">2016-12-05T23:26:54Z</dcterms:created>
  <dcterms:modified xsi:type="dcterms:W3CDTF">2022-11-19T16:05:40Z</dcterms:modified>
</cp:coreProperties>
</file>