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3" r:id="rId1"/>
  </p:sldMasterIdLst>
  <p:sldIdLst>
    <p:sldId id="277" r:id="rId2"/>
    <p:sldId id="257" r:id="rId3"/>
    <p:sldId id="258" r:id="rId4"/>
    <p:sldId id="259" r:id="rId5"/>
    <p:sldId id="260" r:id="rId6"/>
    <p:sldId id="269" r:id="rId7"/>
    <p:sldId id="273" r:id="rId8"/>
    <p:sldId id="274" r:id="rId9"/>
    <p:sldId id="263" r:id="rId10"/>
    <p:sldId id="264" r:id="rId11"/>
    <p:sldId id="265" r:id="rId12"/>
    <p:sldId id="276" r:id="rId13"/>
    <p:sldId id="268" r:id="rId14"/>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A5864"/>
    <a:srgbClr val="F70D1E"/>
    <a:srgbClr val="008080"/>
    <a:srgbClr val="009999"/>
    <a:srgbClr val="CC0066"/>
    <a:srgbClr val="990033"/>
    <a:srgbClr val="800080"/>
    <a:srgbClr val="0066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70" d="100"/>
          <a:sy n="70" d="100"/>
        </p:scale>
        <p:origin x="-193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1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en-US"/>
          </a:p>
        </p:txBody>
      </p:sp>
      <p:sp>
        <p:nvSpPr>
          <p:cNvPr id="5" name="Espace réservé du pied de page 18"/>
          <p:cNvSpPr>
            <a:spLocks noGrp="1"/>
          </p:cNvSpPr>
          <p:nvPr>
            <p:ph type="ftr" sz="quarter" idx="11"/>
          </p:nvPr>
        </p:nvSpPr>
        <p:spPr/>
        <p:txBody>
          <a:bodyPr/>
          <a:lstStyle>
            <a:lvl1pPr>
              <a:defRPr/>
            </a:lvl1pPr>
          </a:lstStyle>
          <a:p>
            <a:pPr>
              <a:defRPr/>
            </a:pPr>
            <a:endParaRPr lang="en-US"/>
          </a:p>
        </p:txBody>
      </p:sp>
      <p:sp>
        <p:nvSpPr>
          <p:cNvPr id="6" name="Espace réservé du numéro de diapositive 26"/>
          <p:cNvSpPr>
            <a:spLocks noGrp="1"/>
          </p:cNvSpPr>
          <p:nvPr>
            <p:ph type="sldNum" sz="quarter" idx="12"/>
          </p:nvPr>
        </p:nvSpPr>
        <p:spPr/>
        <p:txBody>
          <a:bodyPr/>
          <a:lstStyle>
            <a:lvl1pPr>
              <a:defRPr/>
            </a:lvl1pPr>
          </a:lstStyle>
          <a:p>
            <a:pPr>
              <a:defRPr/>
            </a:pPr>
            <a:fld id="{F36C9B99-BC77-46A7-A751-24E1A336C705}" type="slidenum">
              <a:rPr lang="ar-SA"/>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en-US"/>
          </a:p>
        </p:txBody>
      </p:sp>
      <p:sp>
        <p:nvSpPr>
          <p:cNvPr id="5" name="Espace réservé du pied de page 21"/>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p:cNvSpPr>
            <a:spLocks noGrp="1"/>
          </p:cNvSpPr>
          <p:nvPr>
            <p:ph type="sldNum" sz="quarter" idx="12"/>
          </p:nvPr>
        </p:nvSpPr>
        <p:spPr/>
        <p:txBody>
          <a:bodyPr/>
          <a:lstStyle>
            <a:lvl1pPr>
              <a:defRPr/>
            </a:lvl1pPr>
          </a:lstStyle>
          <a:p>
            <a:pPr>
              <a:defRPr/>
            </a:pPr>
            <a:fld id="{8D7296B2-8D57-4E69-A65A-278F8A483260}" type="slidenum">
              <a:rPr lang="ar-SA"/>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en-US"/>
          </a:p>
        </p:txBody>
      </p:sp>
      <p:sp>
        <p:nvSpPr>
          <p:cNvPr id="5" name="Espace réservé du pied de page 21"/>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p:cNvSpPr>
            <a:spLocks noGrp="1"/>
          </p:cNvSpPr>
          <p:nvPr>
            <p:ph type="sldNum" sz="quarter" idx="12"/>
          </p:nvPr>
        </p:nvSpPr>
        <p:spPr/>
        <p:txBody>
          <a:bodyPr/>
          <a:lstStyle>
            <a:lvl1pPr>
              <a:defRPr/>
            </a:lvl1pPr>
          </a:lstStyle>
          <a:p>
            <a:pPr>
              <a:defRPr/>
            </a:pPr>
            <a:fld id="{654F1045-B11D-4C06-81E2-B1CB5C3C3118}" type="slidenum">
              <a:rPr lang="ar-SA"/>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Espace réservé de la date 9"/>
          <p:cNvSpPr>
            <a:spLocks noGrp="1"/>
          </p:cNvSpPr>
          <p:nvPr>
            <p:ph type="dt" sz="half" idx="10"/>
          </p:nvPr>
        </p:nvSpPr>
        <p:spPr/>
        <p:txBody>
          <a:bodyPr/>
          <a:lstStyle>
            <a:lvl1pPr>
              <a:defRPr/>
            </a:lvl1pPr>
          </a:lstStyle>
          <a:p>
            <a:pPr>
              <a:defRPr/>
            </a:pPr>
            <a:endParaRPr lang="en-US"/>
          </a:p>
        </p:txBody>
      </p:sp>
      <p:sp>
        <p:nvSpPr>
          <p:cNvPr id="6" name="Espace réservé du pied de page 21"/>
          <p:cNvSpPr>
            <a:spLocks noGrp="1"/>
          </p:cNvSpPr>
          <p:nvPr>
            <p:ph type="ftr" sz="quarter" idx="11"/>
          </p:nvPr>
        </p:nvSpPr>
        <p:spPr/>
        <p:txBody>
          <a:bodyPr/>
          <a:lstStyle>
            <a:lvl1pPr>
              <a:defRPr/>
            </a:lvl1pPr>
          </a:lstStyle>
          <a:p>
            <a:pPr>
              <a:defRPr/>
            </a:pPr>
            <a:endParaRPr lang="en-US"/>
          </a:p>
        </p:txBody>
      </p:sp>
      <p:sp>
        <p:nvSpPr>
          <p:cNvPr id="7" name="Espace réservé du numéro de diapositive 17"/>
          <p:cNvSpPr>
            <a:spLocks noGrp="1"/>
          </p:cNvSpPr>
          <p:nvPr>
            <p:ph type="sldNum" sz="quarter" idx="12"/>
          </p:nvPr>
        </p:nvSpPr>
        <p:spPr/>
        <p:txBody>
          <a:bodyPr/>
          <a:lstStyle>
            <a:lvl1pPr>
              <a:defRPr/>
            </a:lvl1pPr>
          </a:lstStyle>
          <a:p>
            <a:pPr>
              <a:defRPr/>
            </a:pPr>
            <a:fld id="{426B13FF-092B-4D36-8CA9-A326A0A8F786}" type="slidenum">
              <a:rPr lang="ar-SA"/>
              <a:pPr>
                <a:defRPr/>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457200" y="274638"/>
            <a:ext cx="8229600" cy="58515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3" name="Espace réservé de la date 9"/>
          <p:cNvSpPr>
            <a:spLocks noGrp="1"/>
          </p:cNvSpPr>
          <p:nvPr>
            <p:ph type="dt" sz="half" idx="10"/>
          </p:nvPr>
        </p:nvSpPr>
        <p:spPr/>
        <p:txBody>
          <a:bodyPr/>
          <a:lstStyle>
            <a:lvl1pPr>
              <a:defRPr/>
            </a:lvl1pPr>
          </a:lstStyle>
          <a:p>
            <a:pPr>
              <a:defRPr/>
            </a:pPr>
            <a:endParaRPr lang="en-US"/>
          </a:p>
        </p:txBody>
      </p:sp>
      <p:sp>
        <p:nvSpPr>
          <p:cNvPr id="4" name="Espace réservé du pied de page 21"/>
          <p:cNvSpPr>
            <a:spLocks noGrp="1"/>
          </p:cNvSpPr>
          <p:nvPr>
            <p:ph type="ftr" sz="quarter" idx="11"/>
          </p:nvPr>
        </p:nvSpPr>
        <p:spPr/>
        <p:txBody>
          <a:bodyPr/>
          <a:lstStyle>
            <a:lvl1pPr>
              <a:defRPr/>
            </a:lvl1pPr>
          </a:lstStyle>
          <a:p>
            <a:pPr>
              <a:defRPr/>
            </a:pPr>
            <a:endParaRPr lang="en-US"/>
          </a:p>
        </p:txBody>
      </p:sp>
      <p:sp>
        <p:nvSpPr>
          <p:cNvPr id="5" name="Espace réservé du numéro de diapositive 17"/>
          <p:cNvSpPr>
            <a:spLocks noGrp="1"/>
          </p:cNvSpPr>
          <p:nvPr>
            <p:ph type="sldNum" sz="quarter" idx="12"/>
          </p:nvPr>
        </p:nvSpPr>
        <p:spPr/>
        <p:txBody>
          <a:bodyPr/>
          <a:lstStyle>
            <a:lvl1pPr>
              <a:defRPr/>
            </a:lvl1pPr>
          </a:lstStyle>
          <a:p>
            <a:pPr>
              <a:defRPr/>
            </a:pPr>
            <a:fld id="{5266E1C0-2ADF-40BB-8CFF-2A4ECC517152}" type="slidenum">
              <a:rPr lang="ar-SA"/>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en-US"/>
          </a:p>
        </p:txBody>
      </p:sp>
      <p:sp>
        <p:nvSpPr>
          <p:cNvPr id="5" name="Espace réservé du pied de page 21"/>
          <p:cNvSpPr>
            <a:spLocks noGrp="1"/>
          </p:cNvSpPr>
          <p:nvPr>
            <p:ph type="ftr" sz="quarter" idx="11"/>
          </p:nvPr>
        </p:nvSpPr>
        <p:spPr/>
        <p:txBody>
          <a:bodyPr/>
          <a:lstStyle>
            <a:lvl1pPr>
              <a:defRPr/>
            </a:lvl1pPr>
          </a:lstStyle>
          <a:p>
            <a:pPr>
              <a:defRPr/>
            </a:pPr>
            <a:endParaRPr lang="en-US"/>
          </a:p>
        </p:txBody>
      </p:sp>
      <p:sp>
        <p:nvSpPr>
          <p:cNvPr id="6" name="Espace réservé du numéro de diapositive 17"/>
          <p:cNvSpPr>
            <a:spLocks noGrp="1"/>
          </p:cNvSpPr>
          <p:nvPr>
            <p:ph type="sldNum" sz="quarter" idx="12"/>
          </p:nvPr>
        </p:nvSpPr>
        <p:spPr/>
        <p:txBody>
          <a:bodyPr/>
          <a:lstStyle>
            <a:lvl1pPr>
              <a:defRPr/>
            </a:lvl1pPr>
          </a:lstStyle>
          <a:p>
            <a:pPr>
              <a:defRPr/>
            </a:pPr>
            <a:fld id="{FE7E1A03-DB3A-40DF-A46C-F992041BB036}" type="slidenum">
              <a:rPr lang="ar-SA"/>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p:txBody>
          <a:bodyPr/>
          <a:lstStyle>
            <a:lvl1pPr>
              <a:defRPr/>
            </a:lvl1pPr>
          </a:lstStyle>
          <a:p>
            <a:pPr>
              <a:defRPr/>
            </a:pPr>
            <a:fld id="{775AD828-6AFF-4C61-B811-8D0FE5E516A6}" type="slidenum">
              <a:rPr lang="ar-SA"/>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en-US"/>
          </a:p>
        </p:txBody>
      </p:sp>
      <p:sp>
        <p:nvSpPr>
          <p:cNvPr id="6" name="Espace réservé du pied de page 21"/>
          <p:cNvSpPr>
            <a:spLocks noGrp="1"/>
          </p:cNvSpPr>
          <p:nvPr>
            <p:ph type="ftr" sz="quarter" idx="11"/>
          </p:nvPr>
        </p:nvSpPr>
        <p:spPr/>
        <p:txBody>
          <a:bodyPr/>
          <a:lstStyle>
            <a:lvl1pPr>
              <a:defRPr/>
            </a:lvl1pPr>
          </a:lstStyle>
          <a:p>
            <a:pPr>
              <a:defRPr/>
            </a:pPr>
            <a:endParaRPr lang="en-US"/>
          </a:p>
        </p:txBody>
      </p:sp>
      <p:sp>
        <p:nvSpPr>
          <p:cNvPr id="7" name="Espace réservé du numéro de diapositive 17"/>
          <p:cNvSpPr>
            <a:spLocks noGrp="1"/>
          </p:cNvSpPr>
          <p:nvPr>
            <p:ph type="sldNum" sz="quarter" idx="12"/>
          </p:nvPr>
        </p:nvSpPr>
        <p:spPr/>
        <p:txBody>
          <a:bodyPr/>
          <a:lstStyle>
            <a:lvl1pPr>
              <a:defRPr/>
            </a:lvl1pPr>
          </a:lstStyle>
          <a:p>
            <a:pPr>
              <a:defRPr/>
            </a:pPr>
            <a:fld id="{31ABFEBD-C08D-43A2-B513-217D31DC939A}" type="slidenum">
              <a:rPr lang="ar-SA"/>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en-US"/>
          </a:p>
        </p:txBody>
      </p:sp>
      <p:sp>
        <p:nvSpPr>
          <p:cNvPr id="8" name="Espace réservé du pied de page 21"/>
          <p:cNvSpPr>
            <a:spLocks noGrp="1"/>
          </p:cNvSpPr>
          <p:nvPr>
            <p:ph type="ftr" sz="quarter" idx="11"/>
          </p:nvPr>
        </p:nvSpPr>
        <p:spPr/>
        <p:txBody>
          <a:bodyPr/>
          <a:lstStyle>
            <a:lvl1pPr>
              <a:defRPr/>
            </a:lvl1pPr>
          </a:lstStyle>
          <a:p>
            <a:pPr>
              <a:defRPr/>
            </a:pPr>
            <a:endParaRPr lang="en-US"/>
          </a:p>
        </p:txBody>
      </p:sp>
      <p:sp>
        <p:nvSpPr>
          <p:cNvPr id="9" name="Espace réservé du numéro de diapositive 17"/>
          <p:cNvSpPr>
            <a:spLocks noGrp="1"/>
          </p:cNvSpPr>
          <p:nvPr>
            <p:ph type="sldNum" sz="quarter" idx="12"/>
          </p:nvPr>
        </p:nvSpPr>
        <p:spPr/>
        <p:txBody>
          <a:bodyPr/>
          <a:lstStyle>
            <a:lvl1pPr>
              <a:defRPr/>
            </a:lvl1pPr>
          </a:lstStyle>
          <a:p>
            <a:pPr>
              <a:defRPr/>
            </a:pPr>
            <a:fld id="{F095A2F5-2B4A-4829-9CA6-DA59690A6846}" type="slidenum">
              <a:rPr lang="ar-SA"/>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en-US"/>
          </a:p>
        </p:txBody>
      </p:sp>
      <p:sp>
        <p:nvSpPr>
          <p:cNvPr id="4" name="Espace réservé du pied de page 21"/>
          <p:cNvSpPr>
            <a:spLocks noGrp="1"/>
          </p:cNvSpPr>
          <p:nvPr>
            <p:ph type="ftr" sz="quarter" idx="11"/>
          </p:nvPr>
        </p:nvSpPr>
        <p:spPr/>
        <p:txBody>
          <a:bodyPr/>
          <a:lstStyle>
            <a:lvl1pPr>
              <a:defRPr/>
            </a:lvl1pPr>
          </a:lstStyle>
          <a:p>
            <a:pPr>
              <a:defRPr/>
            </a:pPr>
            <a:endParaRPr lang="en-US"/>
          </a:p>
        </p:txBody>
      </p:sp>
      <p:sp>
        <p:nvSpPr>
          <p:cNvPr id="5" name="Espace réservé du numéro de diapositive 17"/>
          <p:cNvSpPr>
            <a:spLocks noGrp="1"/>
          </p:cNvSpPr>
          <p:nvPr>
            <p:ph type="sldNum" sz="quarter" idx="12"/>
          </p:nvPr>
        </p:nvSpPr>
        <p:spPr/>
        <p:txBody>
          <a:bodyPr/>
          <a:lstStyle>
            <a:lvl1pPr>
              <a:defRPr/>
            </a:lvl1pPr>
          </a:lstStyle>
          <a:p>
            <a:pPr>
              <a:defRPr/>
            </a:pPr>
            <a:fld id="{60222889-04DB-42A4-BE87-5A4E0AA4C876}" type="slidenum">
              <a:rPr lang="ar-SA"/>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en-US"/>
          </a:p>
        </p:txBody>
      </p:sp>
      <p:sp>
        <p:nvSpPr>
          <p:cNvPr id="3" name="Espace réservé du pied de page 21"/>
          <p:cNvSpPr>
            <a:spLocks noGrp="1"/>
          </p:cNvSpPr>
          <p:nvPr>
            <p:ph type="ftr" sz="quarter" idx="11"/>
          </p:nvPr>
        </p:nvSpPr>
        <p:spPr/>
        <p:txBody>
          <a:bodyPr/>
          <a:lstStyle>
            <a:lvl1pPr>
              <a:defRPr/>
            </a:lvl1pPr>
          </a:lstStyle>
          <a:p>
            <a:pPr>
              <a:defRPr/>
            </a:pPr>
            <a:endParaRPr lang="en-US"/>
          </a:p>
        </p:txBody>
      </p:sp>
      <p:sp>
        <p:nvSpPr>
          <p:cNvPr id="4" name="Espace réservé du numéro de diapositive 17"/>
          <p:cNvSpPr>
            <a:spLocks noGrp="1"/>
          </p:cNvSpPr>
          <p:nvPr>
            <p:ph type="sldNum" sz="quarter" idx="12"/>
          </p:nvPr>
        </p:nvSpPr>
        <p:spPr/>
        <p:txBody>
          <a:bodyPr/>
          <a:lstStyle>
            <a:lvl1pPr>
              <a:defRPr/>
            </a:lvl1pPr>
          </a:lstStyle>
          <a:p>
            <a:pPr>
              <a:defRPr/>
            </a:pPr>
            <a:fld id="{139A8F07-C78C-4A9C-970C-8B7C57953590}" type="slidenum">
              <a:rPr lang="ar-SA"/>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en-US"/>
          </a:p>
        </p:txBody>
      </p:sp>
      <p:sp>
        <p:nvSpPr>
          <p:cNvPr id="6" name="Espace réservé du pied de page 21"/>
          <p:cNvSpPr>
            <a:spLocks noGrp="1"/>
          </p:cNvSpPr>
          <p:nvPr>
            <p:ph type="ftr" sz="quarter" idx="11"/>
          </p:nvPr>
        </p:nvSpPr>
        <p:spPr/>
        <p:txBody>
          <a:bodyPr/>
          <a:lstStyle>
            <a:lvl1pPr>
              <a:defRPr/>
            </a:lvl1pPr>
          </a:lstStyle>
          <a:p>
            <a:pPr>
              <a:defRPr/>
            </a:pPr>
            <a:endParaRPr lang="en-US"/>
          </a:p>
        </p:txBody>
      </p:sp>
      <p:sp>
        <p:nvSpPr>
          <p:cNvPr id="7" name="Espace réservé du numéro de diapositive 17"/>
          <p:cNvSpPr>
            <a:spLocks noGrp="1"/>
          </p:cNvSpPr>
          <p:nvPr>
            <p:ph type="sldNum" sz="quarter" idx="12"/>
          </p:nvPr>
        </p:nvSpPr>
        <p:spPr/>
        <p:txBody>
          <a:bodyPr/>
          <a:lstStyle>
            <a:lvl1pPr>
              <a:defRPr/>
            </a:lvl1pPr>
          </a:lstStyle>
          <a:p>
            <a:pPr>
              <a:defRPr/>
            </a:pPr>
            <a:fld id="{2DDBE5AC-6559-4DCB-B913-5C542161D682}" type="slidenum">
              <a:rPr lang="ar-SA"/>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endParaRPr lang="en-US"/>
          </a:p>
        </p:txBody>
      </p:sp>
      <p:sp>
        <p:nvSpPr>
          <p:cNvPr id="10" name="Espace réservé du pied de page 5"/>
          <p:cNvSpPr>
            <a:spLocks noGrp="1"/>
          </p:cNvSpPr>
          <p:nvPr>
            <p:ph type="ftr" sz="quarter" idx="11"/>
          </p:nvPr>
        </p:nvSpPr>
        <p:spPr/>
        <p:txBody>
          <a:bodyPr/>
          <a:lstStyle>
            <a:lvl1pPr>
              <a:defRPr/>
            </a:lvl1pPr>
          </a:lstStyle>
          <a:p>
            <a:pPr>
              <a:defRPr/>
            </a:pPr>
            <a:endParaRPr lang="en-US"/>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94405294-5F43-420B-A48B-D447A3D789A5}" type="slidenum">
              <a:rPr lang="ar-SA"/>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cs typeface="Arial" charset="0"/>
              </a:defRPr>
            </a:lvl1pPr>
          </a:lstStyle>
          <a:p>
            <a:pPr>
              <a:defRPr/>
            </a:pPr>
            <a:fld id="{D659D1A7-2522-487B-92C7-28082C5A01BF}" type="slidenum">
              <a:rPr lang="ar-SA"/>
              <a:pPr>
                <a:defRPr/>
              </a:pPr>
              <a:t>‹N°›</a:t>
            </a:fld>
            <a:endParaRPr lang="en-US"/>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810" r:id="rId1"/>
    <p:sldLayoutId id="2147483800" r:id="rId2"/>
    <p:sldLayoutId id="2147483811" r:id="rId3"/>
    <p:sldLayoutId id="2147483801" r:id="rId4"/>
    <p:sldLayoutId id="2147483802" r:id="rId5"/>
    <p:sldLayoutId id="2147483803" r:id="rId6"/>
    <p:sldLayoutId id="2147483804" r:id="rId7"/>
    <p:sldLayoutId id="2147483805" r:id="rId8"/>
    <p:sldLayoutId id="2147483812" r:id="rId9"/>
    <p:sldLayoutId id="2147483806" r:id="rId10"/>
    <p:sldLayoutId id="2147483807" r:id="rId11"/>
    <p:sldLayoutId id="2147483808" r:id="rId12"/>
    <p:sldLayoutId id="2147483809" r:id="rId13"/>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cs typeface="Traditional Arabic" pitchFamily="18" charset="-78"/>
        </a:defRPr>
      </a:lvl2pPr>
      <a:lvl3pPr algn="l" rtl="0" fontAlgn="base">
        <a:spcBef>
          <a:spcPct val="0"/>
        </a:spcBef>
        <a:spcAft>
          <a:spcPct val="0"/>
        </a:spcAft>
        <a:defRPr sz="5000">
          <a:solidFill>
            <a:schemeClr val="tx2"/>
          </a:solidFill>
          <a:latin typeface="Calibri" pitchFamily="34" charset="0"/>
          <a:cs typeface="Traditional Arabic" pitchFamily="18" charset="-78"/>
        </a:defRPr>
      </a:lvl3pPr>
      <a:lvl4pPr algn="l" rtl="0" fontAlgn="base">
        <a:spcBef>
          <a:spcPct val="0"/>
        </a:spcBef>
        <a:spcAft>
          <a:spcPct val="0"/>
        </a:spcAft>
        <a:defRPr sz="5000">
          <a:solidFill>
            <a:schemeClr val="tx2"/>
          </a:solidFill>
          <a:latin typeface="Calibri" pitchFamily="34" charset="0"/>
          <a:cs typeface="Traditional Arabic" pitchFamily="18" charset="-78"/>
        </a:defRPr>
      </a:lvl4pPr>
      <a:lvl5pPr algn="l" rtl="0" fontAlgn="base">
        <a:spcBef>
          <a:spcPct val="0"/>
        </a:spcBef>
        <a:spcAft>
          <a:spcPct val="0"/>
        </a:spcAft>
        <a:defRPr sz="5000">
          <a:solidFill>
            <a:schemeClr val="tx2"/>
          </a:solidFill>
          <a:latin typeface="Calibri" pitchFamily="34" charset="0"/>
          <a:cs typeface="Traditional Arabic" pitchFamily="18" charset="-78"/>
        </a:defRPr>
      </a:lvl5pPr>
      <a:lvl6pPr marL="457200" algn="l" rtl="0" fontAlgn="base">
        <a:spcBef>
          <a:spcPct val="0"/>
        </a:spcBef>
        <a:spcAft>
          <a:spcPct val="0"/>
        </a:spcAft>
        <a:defRPr sz="5000">
          <a:solidFill>
            <a:schemeClr val="tx2"/>
          </a:solidFill>
          <a:latin typeface="Calibri" pitchFamily="34" charset="0"/>
          <a:cs typeface="Traditional Arabic" pitchFamily="18" charset="-78"/>
        </a:defRPr>
      </a:lvl6pPr>
      <a:lvl7pPr marL="914400" algn="l" rtl="0" fontAlgn="base">
        <a:spcBef>
          <a:spcPct val="0"/>
        </a:spcBef>
        <a:spcAft>
          <a:spcPct val="0"/>
        </a:spcAft>
        <a:defRPr sz="5000">
          <a:solidFill>
            <a:schemeClr val="tx2"/>
          </a:solidFill>
          <a:latin typeface="Calibri" pitchFamily="34" charset="0"/>
          <a:cs typeface="Traditional Arabic" pitchFamily="18" charset="-78"/>
        </a:defRPr>
      </a:lvl7pPr>
      <a:lvl8pPr marL="1371600" algn="l" rtl="0" fontAlgn="base">
        <a:spcBef>
          <a:spcPct val="0"/>
        </a:spcBef>
        <a:spcAft>
          <a:spcPct val="0"/>
        </a:spcAft>
        <a:defRPr sz="5000">
          <a:solidFill>
            <a:schemeClr val="tx2"/>
          </a:solidFill>
          <a:latin typeface="Calibri" pitchFamily="34" charset="0"/>
          <a:cs typeface="Traditional Arabic" pitchFamily="18" charset="-78"/>
        </a:defRPr>
      </a:lvl8pPr>
      <a:lvl9pPr marL="1828800" algn="l" rtl="0"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ajalla UI"/>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ajalla UI"/>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ajalla UI"/>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3.xml"/><Relationship Id="rId5" Type="http://schemas.openxmlformats.org/officeDocument/2006/relationships/image" Target="../media/image12.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3.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تعثر مخبر التحاليل بالقيروان والمخبر العسكري بسيدي بوزيد على الخط"/>
          <p:cNvPicPr>
            <a:picLocks noChangeAspect="1" noChangeArrowheads="1"/>
          </p:cNvPicPr>
          <p:nvPr/>
        </p:nvPicPr>
        <p:blipFill>
          <a:blip r:embed="rId2" cstate="print"/>
          <a:srcRect/>
          <a:stretch>
            <a:fillRect/>
          </a:stretch>
        </p:blipFill>
        <p:spPr bwMode="auto">
          <a:xfrm>
            <a:off x="323528" y="764704"/>
            <a:ext cx="2857500"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8916" name="Picture 4" descr="الدكتور &quot;يوسف بورويد&quot; صاحب مخبر التحاليل الطبية يدعم قطاع الصحة بالولاية"/>
          <p:cNvPicPr>
            <a:picLocks noChangeAspect="1" noChangeArrowheads="1"/>
          </p:cNvPicPr>
          <p:nvPr/>
        </p:nvPicPr>
        <p:blipFill>
          <a:blip r:embed="rId3" cstate="print"/>
          <a:srcRect/>
          <a:stretch>
            <a:fillRect/>
          </a:stretch>
        </p:blipFill>
        <p:spPr bwMode="auto">
          <a:xfrm>
            <a:off x="6084168" y="764704"/>
            <a:ext cx="2835399" cy="16710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8918" name="Picture 6" descr="مخبر مراقبة المواد الاستهلاكية في الخدمة سنة 2018 - المساء"/>
          <p:cNvPicPr>
            <a:picLocks noChangeAspect="1" noChangeArrowheads="1"/>
          </p:cNvPicPr>
          <p:nvPr/>
        </p:nvPicPr>
        <p:blipFill>
          <a:blip r:embed="rId4" cstate="print"/>
          <a:srcRect/>
          <a:stretch>
            <a:fillRect/>
          </a:stretch>
        </p:blipFill>
        <p:spPr bwMode="auto">
          <a:xfrm>
            <a:off x="323528" y="4149080"/>
            <a:ext cx="2781300" cy="18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8920" name="Picture 8" descr="القصرين: مخبر التقصي عن كورونا ينطلق فعليا في العمل بالمستشفى الجهوي"/>
          <p:cNvPicPr>
            <a:picLocks noChangeAspect="1" noChangeArrowheads="1"/>
          </p:cNvPicPr>
          <p:nvPr/>
        </p:nvPicPr>
        <p:blipFill>
          <a:blip r:embed="rId5" cstate="print"/>
          <a:srcRect/>
          <a:stretch>
            <a:fillRect/>
          </a:stretch>
        </p:blipFill>
        <p:spPr bwMode="auto">
          <a:xfrm>
            <a:off x="5940152" y="4221088"/>
            <a:ext cx="3028950" cy="17304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WordArt 4"/>
          <p:cNvSpPr>
            <a:spLocks noChangeArrowheads="1" noChangeShapeType="1" noTextEdit="1"/>
          </p:cNvSpPr>
          <p:nvPr/>
        </p:nvSpPr>
        <p:spPr bwMode="auto">
          <a:xfrm>
            <a:off x="755650" y="2636912"/>
            <a:ext cx="7705725" cy="1439862"/>
          </a:xfrm>
          <a:prstGeom prst="rect">
            <a:avLst/>
          </a:prstGeom>
        </p:spPr>
        <p:txBody>
          <a:bodyPr wrap="none" fromWordArt="1">
            <a:prstTxWarp prst="textPlain">
              <a:avLst>
                <a:gd name="adj" fmla="val 50000"/>
              </a:avLst>
            </a:prstTxWarp>
          </a:bodyPr>
          <a:lstStyle/>
          <a:p>
            <a:pPr algn="ctr" rtl="1"/>
            <a:r>
              <a:rPr lang="ar-DZ" sz="4000" b="1" kern="10" dirty="0">
                <a:ln w="9525">
                  <a:solidFill>
                    <a:srgbClr val="000000"/>
                  </a:solidFill>
                  <a:round/>
                  <a:headEnd/>
                  <a:tailEnd/>
                </a:ln>
                <a:solidFill>
                  <a:srgbClr val="FA5864"/>
                </a:solidFill>
                <a:effectLst>
                  <a:outerShdw dist="45791" dir="2021404" algn="ctr" rotWithShape="0">
                    <a:srgbClr val="B2B2B2">
                      <a:alpha val="79999"/>
                    </a:srgbClr>
                  </a:outerShdw>
                </a:effectLst>
                <a:latin typeface="Times New Roman"/>
                <a:cs typeface="Times New Roman"/>
              </a:rPr>
              <a:t>الأمن والسلامة في المختبر</a:t>
            </a:r>
            <a:endParaRPr lang="fr-FR" sz="4000" b="1" kern="10" dirty="0">
              <a:ln w="9525">
                <a:solidFill>
                  <a:srgbClr val="000000"/>
                </a:solidFill>
                <a:round/>
                <a:headEnd/>
                <a:tailEnd/>
              </a:ln>
              <a:solidFill>
                <a:srgbClr val="FA5864"/>
              </a:solidFill>
              <a:effectLst>
                <a:outerShdw dist="45791" dir="2021404" algn="ctr" rotWithShape="0">
                  <a:srgbClr val="B2B2B2">
                    <a:alpha val="79999"/>
                  </a:srgbClr>
                </a:outerShdw>
              </a:effectLst>
              <a:latin typeface="Times New Roman"/>
              <a:cs typeface="Times New Roman"/>
            </a:endParaRPr>
          </a:p>
        </p:txBody>
      </p:sp>
      <p:sp>
        <p:nvSpPr>
          <p:cNvPr id="7" name="Rectangle 6"/>
          <p:cNvSpPr/>
          <p:nvPr/>
        </p:nvSpPr>
        <p:spPr>
          <a:xfrm>
            <a:off x="395536" y="6165304"/>
            <a:ext cx="4591321" cy="461665"/>
          </a:xfrm>
          <a:prstGeom prst="rect">
            <a:avLst/>
          </a:prstGeom>
        </p:spPr>
        <p:txBody>
          <a:bodyPr wrap="none">
            <a:spAutoFit/>
          </a:bodyPr>
          <a:lstStyle/>
          <a:p>
            <a:r>
              <a:rPr lang="ar-SA" sz="2400" b="1" dirty="0">
                <a:ln w="18000">
                  <a:solidFill>
                    <a:sysClr val="windowText" lastClr="000000"/>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rPr>
              <a:t>الأستاذ جعفر </a:t>
            </a:r>
            <a:r>
              <a:rPr lang="ar-SA" sz="2400" b="1" dirty="0" err="1">
                <a:ln w="18000">
                  <a:solidFill>
                    <a:sysClr val="windowText" lastClr="000000"/>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rPr>
              <a:t>زمالي</a:t>
            </a:r>
            <a:r>
              <a:rPr lang="ar-SA" sz="2400" b="1" dirty="0">
                <a:ln w="18000">
                  <a:solidFill>
                    <a:sysClr val="windowText" lastClr="000000"/>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rPr>
              <a:t> / الأستاذة: </a:t>
            </a:r>
            <a:r>
              <a:rPr lang="ar-SA" sz="2400" b="1" dirty="0" err="1">
                <a:ln w="18000">
                  <a:solidFill>
                    <a:sysClr val="windowText" lastClr="000000"/>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rPr>
              <a:t>همامي</a:t>
            </a:r>
            <a:r>
              <a:rPr lang="ar-SA" sz="2400" b="1" dirty="0">
                <a:ln w="18000">
                  <a:solidFill>
                    <a:sysClr val="windowText" lastClr="000000"/>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rPr>
              <a:t> هادية</a:t>
            </a:r>
            <a:endParaRPr lang="fr-FR" sz="2400" b="1" dirty="0">
              <a:ln w="18000">
                <a:solidFill>
                  <a:sysClr val="windowText" lastClr="000000"/>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28625" y="765175"/>
            <a:ext cx="8229600" cy="576263"/>
          </a:xfrm>
        </p:spPr>
        <p:txBody>
          <a:bodyPr/>
          <a:lstStyle/>
          <a:p>
            <a:pPr algn="r"/>
            <a:r>
              <a:rPr lang="ar-SA" sz="3600" b="1" u="sng" smtClean="0">
                <a:solidFill>
                  <a:srgbClr val="7030A0"/>
                </a:solidFill>
                <a:latin typeface="Times New Roman" pitchFamily="18" charset="0"/>
                <a:cs typeface="Times New Roman" pitchFamily="18" charset="0"/>
              </a:rPr>
              <a:t>تعليمات عامة يجب مراعاتها في </a:t>
            </a:r>
            <a:r>
              <a:rPr lang="ar-DZ" sz="3600" b="1" u="sng" smtClean="0">
                <a:solidFill>
                  <a:srgbClr val="7030A0"/>
                </a:solidFill>
                <a:latin typeface="Times New Roman" pitchFamily="18" charset="0"/>
                <a:cs typeface="Times New Roman" pitchFamily="18" charset="0"/>
              </a:rPr>
              <a:t>المخبر</a:t>
            </a:r>
            <a:r>
              <a:rPr lang="ar-SA" sz="3600" b="1" u="sng" smtClean="0">
                <a:solidFill>
                  <a:srgbClr val="7030A0"/>
                </a:solidFill>
                <a:latin typeface="Times New Roman" pitchFamily="18" charset="0"/>
                <a:cs typeface="Times New Roman" pitchFamily="18" charset="0"/>
              </a:rPr>
              <a:t>أثناء العمل:</a:t>
            </a:r>
            <a:endParaRPr lang="en-US" sz="3600" b="1" u="sng" smtClean="0">
              <a:solidFill>
                <a:srgbClr val="7030A0"/>
              </a:solidFill>
              <a:latin typeface="Times New Roman" pitchFamily="18" charset="0"/>
              <a:cs typeface="Times New Roman" pitchFamily="18" charset="0"/>
            </a:endParaRPr>
          </a:p>
        </p:txBody>
      </p:sp>
      <p:sp>
        <p:nvSpPr>
          <p:cNvPr id="27651" name="Rectangle 3"/>
          <p:cNvSpPr>
            <a:spLocks noGrp="1" noChangeArrowheads="1"/>
          </p:cNvSpPr>
          <p:nvPr>
            <p:ph idx="1"/>
          </p:nvPr>
        </p:nvSpPr>
        <p:spPr>
          <a:xfrm>
            <a:off x="395288" y="1557338"/>
            <a:ext cx="8407400" cy="4587875"/>
          </a:xfrm>
        </p:spPr>
        <p:txBody>
          <a:bodyPr/>
          <a:lstStyle/>
          <a:p>
            <a:pPr marL="400050" indent="-400050" algn="just" rtl="1">
              <a:lnSpc>
                <a:spcPct val="150000"/>
              </a:lnSpc>
              <a:buFontTx/>
              <a:buAutoNum type="arabicPeriod"/>
            </a:pPr>
            <a:r>
              <a:rPr lang="ar-SA" sz="2000" smtClean="0">
                <a:latin typeface="Times New Roman" pitchFamily="18" charset="0"/>
                <a:cs typeface="Times New Roman" pitchFamily="18" charset="0"/>
              </a:rPr>
              <a:t>يمنع منعاً باتا الأكل والشرب في </a:t>
            </a:r>
            <a:r>
              <a:rPr lang="ar-DZ" sz="2000" smtClean="0">
                <a:latin typeface="Times New Roman" pitchFamily="18" charset="0"/>
                <a:cs typeface="Times New Roman" pitchFamily="18" charset="0"/>
              </a:rPr>
              <a:t>المخبر</a:t>
            </a:r>
            <a:r>
              <a:rPr lang="ar-SA" sz="2000" smtClean="0">
                <a:latin typeface="Times New Roman" pitchFamily="18" charset="0"/>
                <a:cs typeface="Times New Roman" pitchFamily="18" charset="0"/>
              </a:rPr>
              <a:t>.</a:t>
            </a:r>
          </a:p>
          <a:p>
            <a:pPr marL="400050" indent="-400050" algn="just" rtl="1">
              <a:lnSpc>
                <a:spcPct val="150000"/>
              </a:lnSpc>
              <a:buFontTx/>
              <a:buAutoNum type="arabicPeriod"/>
            </a:pPr>
            <a:r>
              <a:rPr lang="ar-SA" sz="2000" smtClean="0">
                <a:latin typeface="Times New Roman" pitchFamily="18" charset="0"/>
                <a:cs typeface="Times New Roman" pitchFamily="18" charset="0"/>
              </a:rPr>
              <a:t>نظف أدواتك الزجاجية قبل بدء العمل وعند نهايته.</a:t>
            </a:r>
          </a:p>
          <a:p>
            <a:pPr marL="400050" indent="-400050" algn="just" rtl="1">
              <a:lnSpc>
                <a:spcPct val="150000"/>
              </a:lnSpc>
              <a:buFontTx/>
              <a:buAutoNum type="arabicPeriod"/>
            </a:pPr>
            <a:r>
              <a:rPr lang="ar-SA" sz="2000" smtClean="0">
                <a:latin typeface="Times New Roman" pitchFamily="18" charset="0"/>
                <a:cs typeface="Times New Roman" pitchFamily="18" charset="0"/>
              </a:rPr>
              <a:t>اقرأ جيداً كل تجربة أو اختبار قبل البدء فيه.</a:t>
            </a:r>
          </a:p>
          <a:p>
            <a:pPr marL="400050" indent="-400050" algn="just" rtl="1">
              <a:lnSpc>
                <a:spcPct val="150000"/>
              </a:lnSpc>
              <a:buFontTx/>
              <a:buAutoNum type="arabicPeriod"/>
            </a:pPr>
            <a:r>
              <a:rPr lang="ar-SA" sz="2000" smtClean="0">
                <a:latin typeface="Times New Roman" pitchFamily="18" charset="0"/>
                <a:cs typeface="Times New Roman" pitchFamily="18" charset="0"/>
              </a:rPr>
              <a:t>دون نتائجك أولاً بأول في كراسة العمل مع مراعاة أن النتائج السلبية هامة بنفس الدرجة كالنتائج الإيجابية.</a:t>
            </a:r>
          </a:p>
          <a:p>
            <a:pPr marL="400050" indent="-400050" algn="just" rtl="1">
              <a:lnSpc>
                <a:spcPct val="150000"/>
              </a:lnSpc>
              <a:buFontTx/>
              <a:buAutoNum type="arabicPeriod"/>
            </a:pPr>
            <a:r>
              <a:rPr lang="ar-SA" sz="2000" smtClean="0">
                <a:latin typeface="Times New Roman" pitchFamily="18" charset="0"/>
                <a:cs typeface="Times New Roman" pitchFamily="18" charset="0"/>
              </a:rPr>
              <a:t>عند إضافة كاشف معين يجب التأكد من اسم الكاشف بقراءة الورقة الملصقة على زجاجية الكاشف.</a:t>
            </a:r>
          </a:p>
          <a:p>
            <a:pPr marL="400050" indent="-400050" algn="just" rtl="1">
              <a:lnSpc>
                <a:spcPct val="150000"/>
              </a:lnSpc>
              <a:buFontTx/>
              <a:buAutoNum type="arabicPeriod"/>
            </a:pPr>
            <a:r>
              <a:rPr lang="ar-SA" sz="2000" smtClean="0">
                <a:latin typeface="Times New Roman" pitchFamily="18" charset="0"/>
                <a:cs typeface="Times New Roman" pitchFamily="18" charset="0"/>
              </a:rPr>
              <a:t>يجب الانتباه عند خلط السوائل وخاصة الأحماض مع الماء.</a:t>
            </a:r>
          </a:p>
          <a:p>
            <a:pPr marL="400050" indent="-400050" algn="just" rtl="1">
              <a:lnSpc>
                <a:spcPct val="150000"/>
              </a:lnSpc>
              <a:buFontTx/>
              <a:buAutoNum type="arabicPeriod"/>
            </a:pPr>
            <a:r>
              <a:rPr lang="ar-SA" sz="2000" smtClean="0">
                <a:latin typeface="Times New Roman" pitchFamily="18" charset="0"/>
                <a:cs typeface="Times New Roman" pitchFamily="18" charset="0"/>
              </a:rPr>
              <a:t>يجب عدم تسخين المواد القابلة للاشتعال كالكحول والأسيتون باستعمال اللهب المباشر بل يجب استخدام الحمام المائي.</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27650"/>
                                        </p:tgtEl>
                                        <p:attrNameLst>
                                          <p:attrName>style.visibility</p:attrName>
                                        </p:attrNameLst>
                                      </p:cBhvr>
                                      <p:to>
                                        <p:strVal val="visible"/>
                                      </p:to>
                                    </p:set>
                                    <p:anim calcmode="discrete" valueType="clr">
                                      <p:cBhvr override="childStyle">
                                        <p:cTn id="7" dur="80"/>
                                        <p:tgtEl>
                                          <p:spTgt spid="276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50"/>
                                        </p:tgtEl>
                                        <p:attrNameLst>
                                          <p:attrName>fillcolor</p:attrName>
                                        </p:attrNameLst>
                                      </p:cBhvr>
                                      <p:tavLst>
                                        <p:tav tm="0">
                                          <p:val>
                                            <p:clrVal>
                                              <a:schemeClr val="accent2"/>
                                            </p:clrVal>
                                          </p:val>
                                        </p:tav>
                                        <p:tav tm="50000">
                                          <p:val>
                                            <p:clrVal>
                                              <a:schemeClr val="hlink"/>
                                            </p:clrVal>
                                          </p:val>
                                        </p:tav>
                                      </p:tavLst>
                                    </p:anim>
                                    <p:set>
                                      <p:cBhvr>
                                        <p:cTn id="9" dur="80"/>
                                        <p:tgtEl>
                                          <p:spTgt spid="2765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wd">
                                    <p:tmPct val="10000"/>
                                  </p:iterate>
                                  <p:childTnLst>
                                    <p:set>
                                      <p:cBhvr>
                                        <p:cTn id="13" dur="1" fill="hold">
                                          <p:stCondLst>
                                            <p:cond delay="0"/>
                                          </p:stCondLst>
                                        </p:cTn>
                                        <p:tgtEl>
                                          <p:spTgt spid="27651">
                                            <p:txEl>
                                              <p:pRg st="0" end="0"/>
                                            </p:txEl>
                                          </p:spTgt>
                                        </p:tgtEl>
                                        <p:attrNameLst>
                                          <p:attrName>style.visibility</p:attrName>
                                        </p:attrNameLst>
                                      </p:cBhvr>
                                      <p:to>
                                        <p:strVal val="visible"/>
                                      </p:to>
                                    </p:set>
                                    <p:animEffect transition="in" filter="fade">
                                      <p:cBhvr>
                                        <p:cTn id="14" dur="500"/>
                                        <p:tgtEl>
                                          <p:spTgt spid="27651">
                                            <p:txEl>
                                              <p:pRg st="0" end="0"/>
                                            </p:txEl>
                                          </p:spTgt>
                                        </p:tgtEl>
                                      </p:cBhvr>
                                    </p:animEffect>
                                    <p:anim calcmode="lin" valueType="num">
                                      <p:cBhvr>
                                        <p:cTn id="15" dur="500" fill="hold"/>
                                        <p:tgtEl>
                                          <p:spTgt spid="27651">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wd">
                                    <p:tmPct val="10000"/>
                                  </p:iterate>
                                  <p:childTnLst>
                                    <p:set>
                                      <p:cBhvr>
                                        <p:cTn id="20" dur="1" fill="hold">
                                          <p:stCondLst>
                                            <p:cond delay="0"/>
                                          </p:stCondLst>
                                        </p:cTn>
                                        <p:tgtEl>
                                          <p:spTgt spid="27651">
                                            <p:txEl>
                                              <p:pRg st="1" end="1"/>
                                            </p:txEl>
                                          </p:spTgt>
                                        </p:tgtEl>
                                        <p:attrNameLst>
                                          <p:attrName>style.visibility</p:attrName>
                                        </p:attrNameLst>
                                      </p:cBhvr>
                                      <p:to>
                                        <p:strVal val="visible"/>
                                      </p:to>
                                    </p:set>
                                    <p:animEffect transition="in" filter="fade">
                                      <p:cBhvr>
                                        <p:cTn id="21" dur="500"/>
                                        <p:tgtEl>
                                          <p:spTgt spid="27651">
                                            <p:txEl>
                                              <p:pRg st="1" end="1"/>
                                            </p:txEl>
                                          </p:spTgt>
                                        </p:tgtEl>
                                      </p:cBhvr>
                                    </p:animEffect>
                                    <p:anim calcmode="lin" valueType="num">
                                      <p:cBhvr>
                                        <p:cTn id="22" dur="500" fill="hold"/>
                                        <p:tgtEl>
                                          <p:spTgt spid="27651">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wd">
                                    <p:tmPct val="10000"/>
                                  </p:iterate>
                                  <p:childTnLst>
                                    <p:set>
                                      <p:cBhvr>
                                        <p:cTn id="27" dur="1" fill="hold">
                                          <p:stCondLst>
                                            <p:cond delay="0"/>
                                          </p:stCondLst>
                                        </p:cTn>
                                        <p:tgtEl>
                                          <p:spTgt spid="27651">
                                            <p:txEl>
                                              <p:pRg st="2" end="2"/>
                                            </p:txEl>
                                          </p:spTgt>
                                        </p:tgtEl>
                                        <p:attrNameLst>
                                          <p:attrName>style.visibility</p:attrName>
                                        </p:attrNameLst>
                                      </p:cBhvr>
                                      <p:to>
                                        <p:strVal val="visible"/>
                                      </p:to>
                                    </p:set>
                                    <p:animEffect transition="in" filter="fade">
                                      <p:cBhvr>
                                        <p:cTn id="28" dur="500"/>
                                        <p:tgtEl>
                                          <p:spTgt spid="27651">
                                            <p:txEl>
                                              <p:pRg st="2" end="2"/>
                                            </p:txEl>
                                          </p:spTgt>
                                        </p:tgtEl>
                                      </p:cBhvr>
                                    </p:animEffect>
                                    <p:anim calcmode="lin" valueType="num">
                                      <p:cBhvr>
                                        <p:cTn id="29" dur="500" fill="hold"/>
                                        <p:tgtEl>
                                          <p:spTgt spid="27651">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wd">
                                    <p:tmPct val="10000"/>
                                  </p:iterate>
                                  <p:childTnLst>
                                    <p:set>
                                      <p:cBhvr>
                                        <p:cTn id="34" dur="1" fill="hold">
                                          <p:stCondLst>
                                            <p:cond delay="0"/>
                                          </p:stCondLst>
                                        </p:cTn>
                                        <p:tgtEl>
                                          <p:spTgt spid="27651">
                                            <p:txEl>
                                              <p:pRg st="3" end="3"/>
                                            </p:txEl>
                                          </p:spTgt>
                                        </p:tgtEl>
                                        <p:attrNameLst>
                                          <p:attrName>style.visibility</p:attrName>
                                        </p:attrNameLst>
                                      </p:cBhvr>
                                      <p:to>
                                        <p:strVal val="visible"/>
                                      </p:to>
                                    </p:set>
                                    <p:animEffect transition="in" filter="fade">
                                      <p:cBhvr>
                                        <p:cTn id="35" dur="500"/>
                                        <p:tgtEl>
                                          <p:spTgt spid="27651">
                                            <p:txEl>
                                              <p:pRg st="3" end="3"/>
                                            </p:txEl>
                                          </p:spTgt>
                                        </p:tgtEl>
                                      </p:cBhvr>
                                    </p:animEffect>
                                    <p:anim calcmode="lin" valueType="num">
                                      <p:cBhvr>
                                        <p:cTn id="36" dur="500" fill="hold"/>
                                        <p:tgtEl>
                                          <p:spTgt spid="27651">
                                            <p:txEl>
                                              <p:pRg st="3" end="3"/>
                                            </p:txEl>
                                          </p:spTgt>
                                        </p:tgtEl>
                                        <p:attrNameLst>
                                          <p:attrName>ppt_x</p:attrName>
                                        </p:attrNameLst>
                                      </p:cBhvr>
                                      <p:tavLst>
                                        <p:tav tm="0">
                                          <p:val>
                                            <p:strVal val="#ppt_x-.1"/>
                                          </p:val>
                                        </p:tav>
                                        <p:tav tm="100000">
                                          <p:val>
                                            <p:strVal val="#ppt_x"/>
                                          </p:val>
                                        </p:tav>
                                      </p:tavLst>
                                    </p:anim>
                                    <p:anim calcmode="lin" valueType="num">
                                      <p:cBhvr>
                                        <p:cTn id="37" dur="5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0" presetClass="entr" presetSubtype="0" fill="hold" grpId="0" nodeType="clickEffect">
                                  <p:stCondLst>
                                    <p:cond delay="0"/>
                                  </p:stCondLst>
                                  <p:iterate type="wd">
                                    <p:tmPct val="10000"/>
                                  </p:iterate>
                                  <p:childTnLst>
                                    <p:set>
                                      <p:cBhvr>
                                        <p:cTn id="41" dur="1" fill="hold">
                                          <p:stCondLst>
                                            <p:cond delay="0"/>
                                          </p:stCondLst>
                                        </p:cTn>
                                        <p:tgtEl>
                                          <p:spTgt spid="27651">
                                            <p:txEl>
                                              <p:pRg st="4" end="4"/>
                                            </p:txEl>
                                          </p:spTgt>
                                        </p:tgtEl>
                                        <p:attrNameLst>
                                          <p:attrName>style.visibility</p:attrName>
                                        </p:attrNameLst>
                                      </p:cBhvr>
                                      <p:to>
                                        <p:strVal val="visible"/>
                                      </p:to>
                                    </p:set>
                                    <p:animEffect transition="in" filter="fade">
                                      <p:cBhvr>
                                        <p:cTn id="42" dur="500"/>
                                        <p:tgtEl>
                                          <p:spTgt spid="27651">
                                            <p:txEl>
                                              <p:pRg st="4" end="4"/>
                                            </p:txEl>
                                          </p:spTgt>
                                        </p:tgtEl>
                                      </p:cBhvr>
                                    </p:animEffect>
                                    <p:anim calcmode="lin" valueType="num">
                                      <p:cBhvr>
                                        <p:cTn id="43" dur="500" fill="hold"/>
                                        <p:tgtEl>
                                          <p:spTgt spid="27651">
                                            <p:txEl>
                                              <p:pRg st="4" end="4"/>
                                            </p:txEl>
                                          </p:spTgt>
                                        </p:tgtEl>
                                        <p:attrNameLst>
                                          <p:attrName>ppt_x</p:attrName>
                                        </p:attrNameLst>
                                      </p:cBhvr>
                                      <p:tavLst>
                                        <p:tav tm="0">
                                          <p:val>
                                            <p:strVal val="#ppt_x-.1"/>
                                          </p:val>
                                        </p:tav>
                                        <p:tav tm="100000">
                                          <p:val>
                                            <p:strVal val="#ppt_x"/>
                                          </p:val>
                                        </p:tav>
                                      </p:tavLst>
                                    </p:anim>
                                    <p:anim calcmode="lin" valueType="num">
                                      <p:cBhvr>
                                        <p:cTn id="44" dur="500" fill="hold"/>
                                        <p:tgtEl>
                                          <p:spTgt spid="276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0" presetClass="entr" presetSubtype="0" fill="hold" grpId="0" nodeType="clickEffect">
                                  <p:stCondLst>
                                    <p:cond delay="0"/>
                                  </p:stCondLst>
                                  <p:iterate type="wd">
                                    <p:tmPct val="10000"/>
                                  </p:iterate>
                                  <p:childTnLst>
                                    <p:set>
                                      <p:cBhvr>
                                        <p:cTn id="48" dur="1" fill="hold">
                                          <p:stCondLst>
                                            <p:cond delay="0"/>
                                          </p:stCondLst>
                                        </p:cTn>
                                        <p:tgtEl>
                                          <p:spTgt spid="27651">
                                            <p:txEl>
                                              <p:pRg st="5" end="5"/>
                                            </p:txEl>
                                          </p:spTgt>
                                        </p:tgtEl>
                                        <p:attrNameLst>
                                          <p:attrName>style.visibility</p:attrName>
                                        </p:attrNameLst>
                                      </p:cBhvr>
                                      <p:to>
                                        <p:strVal val="visible"/>
                                      </p:to>
                                    </p:set>
                                    <p:animEffect transition="in" filter="fade">
                                      <p:cBhvr>
                                        <p:cTn id="49" dur="500"/>
                                        <p:tgtEl>
                                          <p:spTgt spid="27651">
                                            <p:txEl>
                                              <p:pRg st="5" end="5"/>
                                            </p:txEl>
                                          </p:spTgt>
                                        </p:tgtEl>
                                      </p:cBhvr>
                                    </p:animEffect>
                                    <p:anim calcmode="lin" valueType="num">
                                      <p:cBhvr>
                                        <p:cTn id="50" dur="500" fill="hold"/>
                                        <p:tgtEl>
                                          <p:spTgt spid="27651">
                                            <p:txEl>
                                              <p:pRg st="5" end="5"/>
                                            </p:txEl>
                                          </p:spTgt>
                                        </p:tgtEl>
                                        <p:attrNameLst>
                                          <p:attrName>ppt_x</p:attrName>
                                        </p:attrNameLst>
                                      </p:cBhvr>
                                      <p:tavLst>
                                        <p:tav tm="0">
                                          <p:val>
                                            <p:strVal val="#ppt_x-.1"/>
                                          </p:val>
                                        </p:tav>
                                        <p:tav tm="100000">
                                          <p:val>
                                            <p:strVal val="#ppt_x"/>
                                          </p:val>
                                        </p:tav>
                                      </p:tavLst>
                                    </p:anim>
                                    <p:anim calcmode="lin" valueType="num">
                                      <p:cBhvr>
                                        <p:cTn id="51" dur="500" fill="hold"/>
                                        <p:tgtEl>
                                          <p:spTgt spid="276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37" presetClass="entr" presetSubtype="0" fill="hold" grpId="0" nodeType="clickEffect">
                                  <p:stCondLst>
                                    <p:cond delay="0"/>
                                  </p:stCondLst>
                                  <p:iterate type="wd">
                                    <p:tmPct val="10000"/>
                                  </p:iterate>
                                  <p:childTnLst>
                                    <p:set>
                                      <p:cBhvr>
                                        <p:cTn id="55" dur="1" fill="hold">
                                          <p:stCondLst>
                                            <p:cond delay="0"/>
                                          </p:stCondLst>
                                        </p:cTn>
                                        <p:tgtEl>
                                          <p:spTgt spid="27651">
                                            <p:txEl>
                                              <p:pRg st="6" end="6"/>
                                            </p:txEl>
                                          </p:spTgt>
                                        </p:tgtEl>
                                        <p:attrNameLst>
                                          <p:attrName>style.visibility</p:attrName>
                                        </p:attrNameLst>
                                      </p:cBhvr>
                                      <p:to>
                                        <p:strVal val="visible"/>
                                      </p:to>
                                    </p:set>
                                    <p:animEffect transition="in" filter="fade">
                                      <p:cBhvr>
                                        <p:cTn id="56" dur="500"/>
                                        <p:tgtEl>
                                          <p:spTgt spid="27651">
                                            <p:txEl>
                                              <p:pRg st="6" end="6"/>
                                            </p:txEl>
                                          </p:spTgt>
                                        </p:tgtEl>
                                      </p:cBhvr>
                                    </p:animEffect>
                                    <p:anim calcmode="lin" valueType="num">
                                      <p:cBhvr>
                                        <p:cTn id="57" dur="500" fill="hold"/>
                                        <p:tgtEl>
                                          <p:spTgt spid="27651">
                                            <p:txEl>
                                              <p:pRg st="6" end="6"/>
                                            </p:txEl>
                                          </p:spTgt>
                                        </p:tgtEl>
                                        <p:attrNameLst>
                                          <p:attrName>ppt_x</p:attrName>
                                        </p:attrNameLst>
                                      </p:cBhvr>
                                      <p:tavLst>
                                        <p:tav tm="0">
                                          <p:val>
                                            <p:strVal val="#ppt_x"/>
                                          </p:val>
                                        </p:tav>
                                        <p:tav tm="100000">
                                          <p:val>
                                            <p:strVal val="#ppt_x"/>
                                          </p:val>
                                        </p:tav>
                                      </p:tavLst>
                                    </p:anim>
                                    <p:anim calcmode="lin" valueType="num">
                                      <p:cBhvr>
                                        <p:cTn id="58" dur="450" decel="100000" fill="hold"/>
                                        <p:tgtEl>
                                          <p:spTgt spid="27651">
                                            <p:txEl>
                                              <p:pRg st="6" end="6"/>
                                            </p:txEl>
                                          </p:spTgt>
                                        </p:tgtEl>
                                        <p:attrNameLst>
                                          <p:attrName>ppt_y</p:attrName>
                                        </p:attrNameLst>
                                      </p:cBhvr>
                                      <p:tavLst>
                                        <p:tav tm="0">
                                          <p:val>
                                            <p:strVal val="#ppt_y+1"/>
                                          </p:val>
                                        </p:tav>
                                        <p:tav tm="100000">
                                          <p:val>
                                            <p:strVal val="#ppt_y-.03"/>
                                          </p:val>
                                        </p:tav>
                                      </p:tavLst>
                                    </p:anim>
                                    <p:anim calcmode="lin" valueType="num">
                                      <p:cBhvr>
                                        <p:cTn id="59" dur="50" accel="100000" fill="hold">
                                          <p:stCondLst>
                                            <p:cond delay="450"/>
                                          </p:stCondLst>
                                        </p:cTn>
                                        <p:tgtEl>
                                          <p:spTgt spid="27651">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sz="half" idx="1"/>
          </p:nvPr>
        </p:nvSpPr>
        <p:spPr>
          <a:xfrm>
            <a:off x="428625" y="1292225"/>
            <a:ext cx="8320088" cy="4368800"/>
          </a:xfrm>
        </p:spPr>
        <p:txBody>
          <a:bodyPr/>
          <a:lstStyle/>
          <a:p>
            <a:pPr marL="457200" indent="-457200" algn="just" rtl="1">
              <a:buFont typeface="Calibri" pitchFamily="34" charset="0"/>
              <a:buAutoNum type="arabicPeriod" startAt="8"/>
            </a:pPr>
            <a:r>
              <a:rPr lang="ar-SA" sz="2000" smtClean="0">
                <a:latin typeface="Times New Roman" pitchFamily="18" charset="0"/>
                <a:cs typeface="Times New Roman" pitchFamily="18" charset="0"/>
              </a:rPr>
              <a:t>يجب استخدام الماصة الخاصة بنفس زجاجة الكاشف، ولا يستخدم الفم لملئ الماصة.</a:t>
            </a:r>
          </a:p>
          <a:p>
            <a:pPr marL="457200" indent="-457200" algn="just" rtl="1">
              <a:buFontTx/>
              <a:buAutoNum type="arabicPeriod" startAt="8"/>
            </a:pPr>
            <a:r>
              <a:rPr lang="ar-SA" sz="2000" smtClean="0">
                <a:latin typeface="Times New Roman" pitchFamily="18" charset="0"/>
                <a:cs typeface="Times New Roman" pitchFamily="18" charset="0"/>
              </a:rPr>
              <a:t>يجب عدم إرجاع أي كاشف أو ملح صلب إلى الزجاجة التي أخذ منها وفي حالة عدم استعماله يفضل التخلص منه.</a:t>
            </a:r>
          </a:p>
          <a:p>
            <a:pPr marL="457200" indent="-457200" algn="just" rtl="1">
              <a:buFontTx/>
              <a:buAutoNum type="arabicPeriod" startAt="8"/>
            </a:pPr>
            <a:r>
              <a:rPr lang="ar-SA" sz="2000" smtClean="0">
                <a:latin typeface="Times New Roman" pitchFamily="18" charset="0"/>
                <a:cs typeface="Times New Roman" pitchFamily="18" charset="0"/>
              </a:rPr>
              <a:t>لا تضع أغطية زجاجات الكواشف على سطح </a:t>
            </a:r>
            <a:r>
              <a:rPr lang="ar-DZ" sz="2000" smtClean="0">
                <a:latin typeface="Times New Roman" pitchFamily="18" charset="0"/>
                <a:cs typeface="Times New Roman" pitchFamily="18" charset="0"/>
              </a:rPr>
              <a:t>العمل </a:t>
            </a:r>
            <a:r>
              <a:rPr lang="ar-SA" sz="2000" smtClean="0">
                <a:latin typeface="Times New Roman" pitchFamily="18" charset="0"/>
                <a:cs typeface="Times New Roman" pitchFamily="18" charset="0"/>
              </a:rPr>
              <a:t>حتى لا تتلوث بمواد أخرى.</a:t>
            </a:r>
          </a:p>
          <a:p>
            <a:pPr marL="457200" indent="-457200" algn="just" rtl="1">
              <a:buFontTx/>
              <a:buAutoNum type="arabicPeriod" startAt="8"/>
            </a:pPr>
            <a:r>
              <a:rPr lang="ar-SA" sz="2000" smtClean="0">
                <a:latin typeface="Times New Roman" pitchFamily="18" charset="0"/>
                <a:cs typeface="Times New Roman" pitchFamily="18" charset="0"/>
              </a:rPr>
              <a:t>في حالة سقوط حامض أو قلوي على يديك يجب الإسراع بغسلها عدة مرات بالماء وإبلاغ الأساتذة </a:t>
            </a:r>
            <a:r>
              <a:rPr lang="ar-DZ" sz="2000" smtClean="0">
                <a:latin typeface="Times New Roman" pitchFamily="18" charset="0"/>
                <a:cs typeface="Times New Roman" pitchFamily="18" charset="0"/>
              </a:rPr>
              <a:t>بالمخبر</a:t>
            </a:r>
            <a:r>
              <a:rPr lang="ar-SA" sz="2000" smtClean="0">
                <a:latin typeface="Times New Roman" pitchFamily="18" charset="0"/>
                <a:cs typeface="Times New Roman" pitchFamily="18" charset="0"/>
              </a:rPr>
              <a:t>.</a:t>
            </a:r>
          </a:p>
          <a:p>
            <a:pPr marL="457200" indent="-457200" algn="just" rtl="1">
              <a:buFontTx/>
              <a:buAutoNum type="arabicPeriod" startAt="13"/>
            </a:pPr>
            <a:r>
              <a:rPr lang="ar-SA" sz="2000" smtClean="0">
                <a:latin typeface="Times New Roman" pitchFamily="18" charset="0"/>
                <a:cs typeface="Times New Roman" pitchFamily="18" charset="0"/>
              </a:rPr>
              <a:t>التجارب التي يصاحبها تصاعد غازات أو أبخرة سامة أو ذات رائحة كريهة يجب القيام بها في خزانة الغازات.</a:t>
            </a:r>
          </a:p>
          <a:p>
            <a:pPr marL="457200" indent="-457200" algn="just" rtl="1">
              <a:buFont typeface="Consolas" pitchFamily="49" charset="0"/>
              <a:buAutoNum type="arabicPeriod" startAt="14"/>
            </a:pPr>
            <a:r>
              <a:rPr lang="ar-SA" sz="2000" smtClean="0">
                <a:latin typeface="Times New Roman" pitchFamily="18" charset="0"/>
                <a:cs typeface="Times New Roman" pitchFamily="18" charset="0"/>
              </a:rPr>
              <a:t>  عند التسخين يراعى تحريك الأنبوبة باستمرار على اللهب مع توجيه فتحتها إلى الجهة العكسية بعيدا عن الوجه.</a:t>
            </a:r>
          </a:p>
          <a:p>
            <a:pPr marL="457200" indent="-457200" algn="just" rtl="1">
              <a:buFont typeface="Consolas" pitchFamily="49" charset="0"/>
              <a:buAutoNum type="arabicPeriod" startAt="15"/>
            </a:pPr>
            <a:r>
              <a:rPr lang="ar-SA" sz="2000" smtClean="0">
                <a:latin typeface="Times New Roman" pitchFamily="18" charset="0"/>
                <a:cs typeface="Times New Roman" pitchFamily="18" charset="0"/>
              </a:rPr>
              <a:t>عند إضافة مادة إلى مادة أخرى بالأنبوبة تكون الإضافة بالتدريج.</a:t>
            </a:r>
          </a:p>
          <a:p>
            <a:pPr marL="457200" indent="-457200" algn="just" rtl="1">
              <a:buFontTx/>
              <a:buAutoNum type="arabicPeriod" startAt="15"/>
            </a:pPr>
            <a:r>
              <a:rPr lang="ar-SA" sz="2000" smtClean="0">
                <a:latin typeface="Times New Roman" pitchFamily="18" charset="0"/>
                <a:cs typeface="Times New Roman" pitchFamily="18" charset="0"/>
              </a:rPr>
              <a:t>يجب غسل الأيدي بالماء والصابون جيداً بعد الانتهاء من العمل.</a:t>
            </a:r>
            <a:endParaRPr lang="en-US" sz="20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iterate type="wd">
                                    <p:tmPct val="10000"/>
                                  </p:iterate>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p:cTn id="7" dur="1000" fill="hold"/>
                                        <p:tgtEl>
                                          <p:spTgt spid="2867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867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8675">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28675">
                                            <p:txEl>
                                              <p:pRg st="0" end="0"/>
                                            </p:txEl>
                                          </p:spTgt>
                                        </p:tgtEl>
                                      </p:cBhvr>
                                    </p:animEffect>
                                  </p:childTnLst>
                                </p:cTn>
                              </p:par>
                            </p:childTnLst>
                          </p:cTn>
                        </p:par>
                        <p:par>
                          <p:cTn id="11" fill="hold">
                            <p:stCondLst>
                              <p:cond delay="2300"/>
                            </p:stCondLst>
                            <p:childTnLst>
                              <p:par>
                                <p:cTn id="12" presetID="49" presetClass="entr" presetSubtype="0" decel="100000" fill="hold" nodeType="afterEffect">
                                  <p:stCondLst>
                                    <p:cond delay="0"/>
                                  </p:stCondLst>
                                  <p:iterate type="wd">
                                    <p:tmPct val="10000"/>
                                  </p:iterate>
                                  <p:childTnLst>
                                    <p:set>
                                      <p:cBhvr>
                                        <p:cTn id="13" dur="1" fill="hold">
                                          <p:stCondLst>
                                            <p:cond delay="0"/>
                                          </p:stCondLst>
                                        </p:cTn>
                                        <p:tgtEl>
                                          <p:spTgt spid="28675">
                                            <p:txEl>
                                              <p:pRg st="1" end="1"/>
                                            </p:txEl>
                                          </p:spTgt>
                                        </p:tgtEl>
                                        <p:attrNameLst>
                                          <p:attrName>style.visibility</p:attrName>
                                        </p:attrNameLst>
                                      </p:cBhvr>
                                      <p:to>
                                        <p:strVal val="visible"/>
                                      </p:to>
                                    </p:set>
                                    <p:anim calcmode="lin" valueType="num">
                                      <p:cBhvr>
                                        <p:cTn id="14" dur="1000" fill="hold"/>
                                        <p:tgtEl>
                                          <p:spTgt spid="28675">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28675">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28675">
                                            <p:txEl>
                                              <p:pRg st="1" end="1"/>
                                            </p:txEl>
                                          </p:spTgt>
                                        </p:tgtEl>
                                        <p:attrNameLst>
                                          <p:attrName>style.rotation</p:attrName>
                                        </p:attrNameLst>
                                      </p:cBhvr>
                                      <p:tavLst>
                                        <p:tav tm="0">
                                          <p:val>
                                            <p:fltVal val="360"/>
                                          </p:val>
                                        </p:tav>
                                        <p:tav tm="100000">
                                          <p:val>
                                            <p:fltVal val="0"/>
                                          </p:val>
                                        </p:tav>
                                      </p:tavLst>
                                    </p:anim>
                                    <p:animEffect transition="in" filter="fade">
                                      <p:cBhvr>
                                        <p:cTn id="17" dur="1000"/>
                                        <p:tgtEl>
                                          <p:spTgt spid="28675">
                                            <p:txEl>
                                              <p:pRg st="1" end="1"/>
                                            </p:txEl>
                                          </p:spTgt>
                                        </p:tgtEl>
                                      </p:cBhvr>
                                    </p:animEffect>
                                  </p:childTnLst>
                                </p:cTn>
                              </p:par>
                            </p:childTnLst>
                          </p:cTn>
                        </p:par>
                        <p:par>
                          <p:cTn id="18" fill="hold">
                            <p:stCondLst>
                              <p:cond delay="5300"/>
                            </p:stCondLst>
                            <p:childTnLst>
                              <p:par>
                                <p:cTn id="19" presetID="49" presetClass="entr" presetSubtype="0" decel="100000" fill="hold" nodeType="afterEffect">
                                  <p:stCondLst>
                                    <p:cond delay="0"/>
                                  </p:stCondLst>
                                  <p:iterate type="wd">
                                    <p:tmPct val="10000"/>
                                  </p:iterate>
                                  <p:childTnLst>
                                    <p:set>
                                      <p:cBhvr>
                                        <p:cTn id="20" dur="1" fill="hold">
                                          <p:stCondLst>
                                            <p:cond delay="0"/>
                                          </p:stCondLst>
                                        </p:cTn>
                                        <p:tgtEl>
                                          <p:spTgt spid="28675">
                                            <p:txEl>
                                              <p:pRg st="2" end="2"/>
                                            </p:txEl>
                                          </p:spTgt>
                                        </p:tgtEl>
                                        <p:attrNameLst>
                                          <p:attrName>style.visibility</p:attrName>
                                        </p:attrNameLst>
                                      </p:cBhvr>
                                      <p:to>
                                        <p:strVal val="visible"/>
                                      </p:to>
                                    </p:set>
                                    <p:anim calcmode="lin" valueType="num">
                                      <p:cBhvr>
                                        <p:cTn id="21" dur="1000" fill="hold"/>
                                        <p:tgtEl>
                                          <p:spTgt spid="28675">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8675">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8675">
                                            <p:txEl>
                                              <p:pRg st="2" end="2"/>
                                            </p:txEl>
                                          </p:spTgt>
                                        </p:tgtEl>
                                        <p:attrNameLst>
                                          <p:attrName>style.rotation</p:attrName>
                                        </p:attrNameLst>
                                      </p:cBhvr>
                                      <p:tavLst>
                                        <p:tav tm="0">
                                          <p:val>
                                            <p:fltVal val="360"/>
                                          </p:val>
                                        </p:tav>
                                        <p:tav tm="100000">
                                          <p:val>
                                            <p:fltVal val="0"/>
                                          </p:val>
                                        </p:tav>
                                      </p:tavLst>
                                    </p:anim>
                                    <p:animEffect transition="in" filter="fade">
                                      <p:cBhvr>
                                        <p:cTn id="24" dur="1000"/>
                                        <p:tgtEl>
                                          <p:spTgt spid="28675">
                                            <p:txEl>
                                              <p:pRg st="2" end="2"/>
                                            </p:txEl>
                                          </p:spTgt>
                                        </p:tgtEl>
                                      </p:cBhvr>
                                    </p:animEffect>
                                  </p:childTnLst>
                                </p:cTn>
                              </p:par>
                            </p:childTnLst>
                          </p:cTn>
                        </p:par>
                        <p:par>
                          <p:cTn id="25" fill="hold">
                            <p:stCondLst>
                              <p:cond delay="7600"/>
                            </p:stCondLst>
                            <p:childTnLst>
                              <p:par>
                                <p:cTn id="26" presetID="49" presetClass="entr" presetSubtype="0" decel="100000" fill="hold" nodeType="afterEffect">
                                  <p:stCondLst>
                                    <p:cond delay="0"/>
                                  </p:stCondLst>
                                  <p:iterate type="wd">
                                    <p:tmPct val="10000"/>
                                  </p:iterate>
                                  <p:childTnLst>
                                    <p:set>
                                      <p:cBhvr>
                                        <p:cTn id="27" dur="1" fill="hold">
                                          <p:stCondLst>
                                            <p:cond delay="0"/>
                                          </p:stCondLst>
                                        </p:cTn>
                                        <p:tgtEl>
                                          <p:spTgt spid="28675">
                                            <p:txEl>
                                              <p:pRg st="3" end="3"/>
                                            </p:txEl>
                                          </p:spTgt>
                                        </p:tgtEl>
                                        <p:attrNameLst>
                                          <p:attrName>style.visibility</p:attrName>
                                        </p:attrNameLst>
                                      </p:cBhvr>
                                      <p:to>
                                        <p:strVal val="visible"/>
                                      </p:to>
                                    </p:set>
                                    <p:anim calcmode="lin" valueType="num">
                                      <p:cBhvr>
                                        <p:cTn id="28" dur="1000" fill="hold"/>
                                        <p:tgtEl>
                                          <p:spTgt spid="28675">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28675">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28675">
                                            <p:txEl>
                                              <p:pRg st="3" end="3"/>
                                            </p:txEl>
                                          </p:spTgt>
                                        </p:tgtEl>
                                        <p:attrNameLst>
                                          <p:attrName>style.rotation</p:attrName>
                                        </p:attrNameLst>
                                      </p:cBhvr>
                                      <p:tavLst>
                                        <p:tav tm="0">
                                          <p:val>
                                            <p:fltVal val="360"/>
                                          </p:val>
                                        </p:tav>
                                        <p:tav tm="100000">
                                          <p:val>
                                            <p:fltVal val="0"/>
                                          </p:val>
                                        </p:tav>
                                      </p:tavLst>
                                    </p:anim>
                                    <p:animEffect transition="in" filter="fade">
                                      <p:cBhvr>
                                        <p:cTn id="31" dur="1000"/>
                                        <p:tgtEl>
                                          <p:spTgt spid="28675">
                                            <p:txEl>
                                              <p:pRg st="3" end="3"/>
                                            </p:txEl>
                                          </p:spTgt>
                                        </p:tgtEl>
                                      </p:cBhvr>
                                    </p:animEffect>
                                  </p:childTnLst>
                                </p:cTn>
                              </p:par>
                            </p:childTnLst>
                          </p:cTn>
                        </p:par>
                        <p:par>
                          <p:cTn id="32" fill="hold">
                            <p:stCondLst>
                              <p:cond delay="10300"/>
                            </p:stCondLst>
                            <p:childTnLst>
                              <p:par>
                                <p:cTn id="33" presetID="49" presetClass="entr" presetSubtype="0" decel="100000" fill="hold" nodeType="afterEffect">
                                  <p:stCondLst>
                                    <p:cond delay="0"/>
                                  </p:stCondLst>
                                  <p:iterate type="wd">
                                    <p:tmPct val="10000"/>
                                  </p:iterate>
                                  <p:childTnLst>
                                    <p:set>
                                      <p:cBhvr>
                                        <p:cTn id="34" dur="1" fill="hold">
                                          <p:stCondLst>
                                            <p:cond delay="0"/>
                                          </p:stCondLst>
                                        </p:cTn>
                                        <p:tgtEl>
                                          <p:spTgt spid="28675">
                                            <p:txEl>
                                              <p:pRg st="4" end="4"/>
                                            </p:txEl>
                                          </p:spTgt>
                                        </p:tgtEl>
                                        <p:attrNameLst>
                                          <p:attrName>style.visibility</p:attrName>
                                        </p:attrNameLst>
                                      </p:cBhvr>
                                      <p:to>
                                        <p:strVal val="visible"/>
                                      </p:to>
                                    </p:set>
                                    <p:anim calcmode="lin" valueType="num">
                                      <p:cBhvr>
                                        <p:cTn id="35" dur="1000" fill="hold"/>
                                        <p:tgtEl>
                                          <p:spTgt spid="28675">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28675">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28675">
                                            <p:txEl>
                                              <p:pRg st="4" end="4"/>
                                            </p:txEl>
                                          </p:spTgt>
                                        </p:tgtEl>
                                        <p:attrNameLst>
                                          <p:attrName>style.rotation</p:attrName>
                                        </p:attrNameLst>
                                      </p:cBhvr>
                                      <p:tavLst>
                                        <p:tav tm="0">
                                          <p:val>
                                            <p:fltVal val="360"/>
                                          </p:val>
                                        </p:tav>
                                        <p:tav tm="100000">
                                          <p:val>
                                            <p:fltVal val="0"/>
                                          </p:val>
                                        </p:tav>
                                      </p:tavLst>
                                    </p:anim>
                                    <p:animEffect transition="in" filter="fade">
                                      <p:cBhvr>
                                        <p:cTn id="38" dur="1000"/>
                                        <p:tgtEl>
                                          <p:spTgt spid="28675">
                                            <p:txEl>
                                              <p:pRg st="4" end="4"/>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9" presetClass="entr" presetSubtype="0" decel="100000" fill="hold" nodeType="clickEffect">
                                  <p:stCondLst>
                                    <p:cond delay="0"/>
                                  </p:stCondLst>
                                  <p:iterate type="wd">
                                    <p:tmPct val="10000"/>
                                  </p:iterate>
                                  <p:childTnLst>
                                    <p:set>
                                      <p:cBhvr>
                                        <p:cTn id="42" dur="1" fill="hold">
                                          <p:stCondLst>
                                            <p:cond delay="0"/>
                                          </p:stCondLst>
                                        </p:cTn>
                                        <p:tgtEl>
                                          <p:spTgt spid="28675">
                                            <p:txEl>
                                              <p:pRg st="5" end="5"/>
                                            </p:txEl>
                                          </p:spTgt>
                                        </p:tgtEl>
                                        <p:attrNameLst>
                                          <p:attrName>style.visibility</p:attrName>
                                        </p:attrNameLst>
                                      </p:cBhvr>
                                      <p:to>
                                        <p:strVal val="visible"/>
                                      </p:to>
                                    </p:set>
                                    <p:anim calcmode="lin" valueType="num">
                                      <p:cBhvr>
                                        <p:cTn id="43" dur="1000" fill="hold"/>
                                        <p:tgtEl>
                                          <p:spTgt spid="28675">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28675">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28675">
                                            <p:txEl>
                                              <p:pRg st="5" end="5"/>
                                            </p:txEl>
                                          </p:spTgt>
                                        </p:tgtEl>
                                        <p:attrNameLst>
                                          <p:attrName>style.rotation</p:attrName>
                                        </p:attrNameLst>
                                      </p:cBhvr>
                                      <p:tavLst>
                                        <p:tav tm="0">
                                          <p:val>
                                            <p:fltVal val="360"/>
                                          </p:val>
                                        </p:tav>
                                        <p:tav tm="100000">
                                          <p:val>
                                            <p:fltVal val="0"/>
                                          </p:val>
                                        </p:tav>
                                      </p:tavLst>
                                    </p:anim>
                                    <p:animEffect transition="in" filter="fade">
                                      <p:cBhvr>
                                        <p:cTn id="46" dur="1000"/>
                                        <p:tgtEl>
                                          <p:spTgt spid="28675">
                                            <p:txEl>
                                              <p:pRg st="5" end="5"/>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9" presetClass="entr" presetSubtype="0" decel="100000" fill="hold" nodeType="clickEffect">
                                  <p:stCondLst>
                                    <p:cond delay="0"/>
                                  </p:stCondLst>
                                  <p:iterate type="wd">
                                    <p:tmPct val="10000"/>
                                  </p:iterate>
                                  <p:childTnLst>
                                    <p:set>
                                      <p:cBhvr>
                                        <p:cTn id="50" dur="1" fill="hold">
                                          <p:stCondLst>
                                            <p:cond delay="0"/>
                                          </p:stCondLst>
                                        </p:cTn>
                                        <p:tgtEl>
                                          <p:spTgt spid="28675">
                                            <p:txEl>
                                              <p:pRg st="6" end="6"/>
                                            </p:txEl>
                                          </p:spTgt>
                                        </p:tgtEl>
                                        <p:attrNameLst>
                                          <p:attrName>style.visibility</p:attrName>
                                        </p:attrNameLst>
                                      </p:cBhvr>
                                      <p:to>
                                        <p:strVal val="visible"/>
                                      </p:to>
                                    </p:set>
                                    <p:anim calcmode="lin" valueType="num">
                                      <p:cBhvr>
                                        <p:cTn id="51" dur="1000" fill="hold"/>
                                        <p:tgtEl>
                                          <p:spTgt spid="28675">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28675">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28675">
                                            <p:txEl>
                                              <p:pRg st="6" end="6"/>
                                            </p:txEl>
                                          </p:spTgt>
                                        </p:tgtEl>
                                        <p:attrNameLst>
                                          <p:attrName>style.rotation</p:attrName>
                                        </p:attrNameLst>
                                      </p:cBhvr>
                                      <p:tavLst>
                                        <p:tav tm="0">
                                          <p:val>
                                            <p:fltVal val="360"/>
                                          </p:val>
                                        </p:tav>
                                        <p:tav tm="100000">
                                          <p:val>
                                            <p:fltVal val="0"/>
                                          </p:val>
                                        </p:tav>
                                      </p:tavLst>
                                    </p:anim>
                                    <p:animEffect transition="in" filter="fade">
                                      <p:cBhvr>
                                        <p:cTn id="54" dur="1000"/>
                                        <p:tgtEl>
                                          <p:spTgt spid="28675">
                                            <p:txEl>
                                              <p:pRg st="6" end="6"/>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49" presetClass="entr" presetSubtype="0" decel="100000" fill="hold" nodeType="clickEffect">
                                  <p:stCondLst>
                                    <p:cond delay="0"/>
                                  </p:stCondLst>
                                  <p:iterate type="wd">
                                    <p:tmPct val="10000"/>
                                  </p:iterate>
                                  <p:childTnLst>
                                    <p:set>
                                      <p:cBhvr>
                                        <p:cTn id="58" dur="1" fill="hold">
                                          <p:stCondLst>
                                            <p:cond delay="0"/>
                                          </p:stCondLst>
                                        </p:cTn>
                                        <p:tgtEl>
                                          <p:spTgt spid="28675">
                                            <p:txEl>
                                              <p:pRg st="7" end="7"/>
                                            </p:txEl>
                                          </p:spTgt>
                                        </p:tgtEl>
                                        <p:attrNameLst>
                                          <p:attrName>style.visibility</p:attrName>
                                        </p:attrNameLst>
                                      </p:cBhvr>
                                      <p:to>
                                        <p:strVal val="visible"/>
                                      </p:to>
                                    </p:set>
                                    <p:anim calcmode="lin" valueType="num">
                                      <p:cBhvr>
                                        <p:cTn id="59" dur="1000" fill="hold"/>
                                        <p:tgtEl>
                                          <p:spTgt spid="28675">
                                            <p:txEl>
                                              <p:pRg st="7" end="7"/>
                                            </p:txEl>
                                          </p:spTgt>
                                        </p:tgtEl>
                                        <p:attrNameLst>
                                          <p:attrName>ppt_w</p:attrName>
                                        </p:attrNameLst>
                                      </p:cBhvr>
                                      <p:tavLst>
                                        <p:tav tm="0">
                                          <p:val>
                                            <p:fltVal val="0"/>
                                          </p:val>
                                        </p:tav>
                                        <p:tav tm="100000">
                                          <p:val>
                                            <p:strVal val="#ppt_w"/>
                                          </p:val>
                                        </p:tav>
                                      </p:tavLst>
                                    </p:anim>
                                    <p:anim calcmode="lin" valueType="num">
                                      <p:cBhvr>
                                        <p:cTn id="60" dur="1000" fill="hold"/>
                                        <p:tgtEl>
                                          <p:spTgt spid="28675">
                                            <p:txEl>
                                              <p:pRg st="7" end="7"/>
                                            </p:txEl>
                                          </p:spTgt>
                                        </p:tgtEl>
                                        <p:attrNameLst>
                                          <p:attrName>ppt_h</p:attrName>
                                        </p:attrNameLst>
                                      </p:cBhvr>
                                      <p:tavLst>
                                        <p:tav tm="0">
                                          <p:val>
                                            <p:fltVal val="0"/>
                                          </p:val>
                                        </p:tav>
                                        <p:tav tm="100000">
                                          <p:val>
                                            <p:strVal val="#ppt_h"/>
                                          </p:val>
                                        </p:tav>
                                      </p:tavLst>
                                    </p:anim>
                                    <p:anim calcmode="lin" valueType="num">
                                      <p:cBhvr>
                                        <p:cTn id="61" dur="1000" fill="hold"/>
                                        <p:tgtEl>
                                          <p:spTgt spid="28675">
                                            <p:txEl>
                                              <p:pRg st="7" end="7"/>
                                            </p:txEl>
                                          </p:spTgt>
                                        </p:tgtEl>
                                        <p:attrNameLst>
                                          <p:attrName>style.rotation</p:attrName>
                                        </p:attrNameLst>
                                      </p:cBhvr>
                                      <p:tavLst>
                                        <p:tav tm="0">
                                          <p:val>
                                            <p:fltVal val="360"/>
                                          </p:val>
                                        </p:tav>
                                        <p:tav tm="100000">
                                          <p:val>
                                            <p:fltVal val="0"/>
                                          </p:val>
                                        </p:tav>
                                      </p:tavLst>
                                    </p:anim>
                                    <p:animEffect transition="in" filter="fade">
                                      <p:cBhvr>
                                        <p:cTn id="62" dur="1000"/>
                                        <p:tgtEl>
                                          <p:spTgt spid="286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a:xfrm>
            <a:off x="395288" y="906463"/>
            <a:ext cx="8229600" cy="650875"/>
          </a:xfrm>
        </p:spPr>
        <p:txBody>
          <a:bodyPr/>
          <a:lstStyle/>
          <a:p>
            <a:pPr algn="r" rtl="1"/>
            <a:r>
              <a:rPr lang="ar-SA" sz="3600" b="1" u="sng" smtClean="0">
                <a:solidFill>
                  <a:srgbClr val="7030A0"/>
                </a:solidFill>
                <a:latin typeface="Times New Roman" pitchFamily="18" charset="0"/>
                <a:cs typeface="Times New Roman" pitchFamily="18" charset="0"/>
              </a:rPr>
              <a:t>ماذا يجب أن نعمل قبل مغادرة الم</a:t>
            </a:r>
            <a:r>
              <a:rPr lang="ar-DZ" sz="3600" b="1" u="sng" smtClean="0">
                <a:solidFill>
                  <a:srgbClr val="7030A0"/>
                </a:solidFill>
                <a:latin typeface="Times New Roman" pitchFamily="18" charset="0"/>
                <a:cs typeface="Times New Roman" pitchFamily="18" charset="0"/>
              </a:rPr>
              <a:t>خبر</a:t>
            </a:r>
            <a:r>
              <a:rPr lang="ar-SA" sz="3600" b="1" u="sng" smtClean="0">
                <a:solidFill>
                  <a:srgbClr val="7030A0"/>
                </a:solidFill>
                <a:latin typeface="Times New Roman" pitchFamily="18" charset="0"/>
                <a:cs typeface="Times New Roman" pitchFamily="18" charset="0"/>
              </a:rPr>
              <a:t>:</a:t>
            </a:r>
            <a:endParaRPr lang="fr-FR" sz="3600" b="1" smtClean="0">
              <a:solidFill>
                <a:srgbClr val="7030A0"/>
              </a:solidFill>
              <a:latin typeface="Times New Roman" pitchFamily="18" charset="0"/>
              <a:cs typeface="Times New Roman" pitchFamily="18" charset="0"/>
            </a:endParaRPr>
          </a:p>
        </p:txBody>
      </p:sp>
      <p:sp>
        <p:nvSpPr>
          <p:cNvPr id="5" name="Rectangle 5"/>
          <p:cNvSpPr>
            <a:spLocks noGrp="1" noChangeArrowheads="1"/>
          </p:cNvSpPr>
          <p:nvPr>
            <p:ph sz="half" idx="1"/>
          </p:nvPr>
        </p:nvSpPr>
        <p:spPr>
          <a:xfrm>
            <a:off x="206375" y="1782763"/>
            <a:ext cx="8686800" cy="3590925"/>
          </a:xfrm>
        </p:spPr>
        <p:txBody>
          <a:bodyPr/>
          <a:lstStyle/>
          <a:p>
            <a:pPr marL="0" indent="0" algn="just" rtl="1">
              <a:lnSpc>
                <a:spcPct val="150000"/>
              </a:lnSpc>
              <a:buFontTx/>
              <a:buNone/>
            </a:pPr>
            <a:r>
              <a:rPr lang="ar-SA" sz="2000" smtClean="0">
                <a:latin typeface="Times New Roman" pitchFamily="18" charset="0"/>
                <a:cs typeface="Times New Roman" pitchFamily="18" charset="0"/>
              </a:rPr>
              <a:t>بعد الانتهاء من العمل يجب أن يعاد النظام إلى المختبر، وينظف، ويتخلص من الفضلات والمهملات بطريقة سليمة، بحيث يعود المختبر إلى ما كان عليه قبل بدء العمل، مستعداً لاستقبال </a:t>
            </a:r>
            <a:r>
              <a:rPr lang="ar-DZ" sz="2000" smtClean="0">
                <a:latin typeface="Times New Roman" pitchFamily="18" charset="0"/>
                <a:cs typeface="Times New Roman" pitchFamily="18" charset="0"/>
              </a:rPr>
              <a:t>طلبة </a:t>
            </a:r>
            <a:r>
              <a:rPr lang="ar-SA" sz="2000" smtClean="0">
                <a:latin typeface="Times New Roman" pitchFamily="18" charset="0"/>
                <a:cs typeface="Times New Roman" pitchFamily="18" charset="0"/>
              </a:rPr>
              <a:t>جدد، وبدء العمل من جديد.</a:t>
            </a:r>
          </a:p>
          <a:p>
            <a:pPr marL="0" indent="0" algn="just" rtl="1">
              <a:lnSpc>
                <a:spcPct val="150000"/>
              </a:lnSpc>
              <a:buFontTx/>
              <a:buNone/>
            </a:pPr>
            <a:r>
              <a:rPr lang="ar-SA" sz="2000" smtClean="0">
                <a:latin typeface="Times New Roman" pitchFamily="18" charset="0"/>
                <a:cs typeface="Times New Roman" pitchFamily="18" charset="0"/>
              </a:rPr>
              <a:t>وعدم مراعاة الاحتياطات اللازمة في هذه المرحلة يسبب أخطاراً وتعطيلا للعمل. فترك المواد والأدوات بعد العمل دون إعادتها لأماكنها الأصلية، قد يسبب في خطأ استخدام مادة بدلاً من أخرى وكذلك يضيع الوقت والجهد في البحث عن المواد والأجهزة التي وضعت في غير أماكنها، وترك المختبر وأرضيته ملوثه قد يسبب تزحلقا، والمهملات من المواد القابلة للاحتراق إذا لم يتخلص منها بطريقة سليمة قد تسبب حرائق.</a:t>
            </a:r>
            <a:endParaRPr lang="en-US" sz="20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iterate type="wd">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slide(fromLeft)">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iterate type="wd">
                                    <p:tmPct val="10000"/>
                                  </p:iterate>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sz="half" idx="1"/>
          </p:nvPr>
        </p:nvSpPr>
        <p:spPr>
          <a:xfrm>
            <a:off x="323850" y="1341438"/>
            <a:ext cx="8466138" cy="5183187"/>
          </a:xfrm>
        </p:spPr>
        <p:txBody>
          <a:bodyPr/>
          <a:lstStyle/>
          <a:p>
            <a:pPr algn="just" rtl="1">
              <a:lnSpc>
                <a:spcPct val="150000"/>
              </a:lnSpc>
              <a:buFontTx/>
              <a:buAutoNum type="arabicPeriod"/>
            </a:pPr>
            <a:r>
              <a:rPr lang="ar-SA" sz="2000" smtClean="0">
                <a:latin typeface="Times New Roman" pitchFamily="18" charset="0"/>
                <a:cs typeface="Times New Roman" pitchFamily="18" charset="0"/>
              </a:rPr>
              <a:t>التأكد من عدم وجود ورق مشتعل، أو أعواد ثقاب أو مواد مازالت متوهجة أو محترقة أو ساخنة.</a:t>
            </a:r>
          </a:p>
          <a:p>
            <a:pPr algn="just" rtl="1">
              <a:lnSpc>
                <a:spcPct val="150000"/>
              </a:lnSpc>
              <a:buFontTx/>
              <a:buAutoNum type="arabicPeriod"/>
            </a:pPr>
            <a:r>
              <a:rPr lang="ar-SA" sz="2000" smtClean="0">
                <a:latin typeface="Times New Roman" pitchFamily="18" charset="0"/>
                <a:cs typeface="Times New Roman" pitchFamily="18" charset="0"/>
              </a:rPr>
              <a:t>التأكد من أن جميع مصابيح بنزين قد أطفأت، وأقفلت جميع صمامات اسطوانات الغاز، وكذلك جميع صمامات مصابيح بنزين.</a:t>
            </a:r>
          </a:p>
          <a:p>
            <a:pPr algn="just" rtl="1">
              <a:lnSpc>
                <a:spcPct val="150000"/>
              </a:lnSpc>
              <a:buFontTx/>
              <a:buAutoNum type="arabicPeriod"/>
            </a:pPr>
            <a:r>
              <a:rPr lang="ar-SA" sz="2000" smtClean="0">
                <a:latin typeface="Times New Roman" pitchFamily="18" charset="0"/>
                <a:cs typeface="Times New Roman" pitchFamily="18" charset="0"/>
              </a:rPr>
              <a:t>التأكد من إغلاق صنابير المياه الموجودة بالمختبر.</a:t>
            </a:r>
          </a:p>
          <a:p>
            <a:pPr algn="just" rtl="1">
              <a:lnSpc>
                <a:spcPct val="150000"/>
              </a:lnSpc>
              <a:buFontTx/>
              <a:buAutoNum type="arabicPeriod"/>
            </a:pPr>
            <a:r>
              <a:rPr lang="ar-SA" sz="2000" smtClean="0">
                <a:latin typeface="Times New Roman" pitchFamily="18" charset="0"/>
                <a:cs typeface="Times New Roman" pitchFamily="18" charset="0"/>
              </a:rPr>
              <a:t>التأكد من أن جميع المواد والزجاجات والأدوات والأجهزة التي استخدمت في التجارب قد أعيدت إلى الأماكن المخصصة لها. </a:t>
            </a:r>
            <a:endParaRPr lang="ar-DZ" sz="2000" smtClean="0">
              <a:latin typeface="Times New Roman" pitchFamily="18" charset="0"/>
              <a:cs typeface="Times New Roman" pitchFamily="18" charset="0"/>
            </a:endParaRPr>
          </a:p>
          <a:p>
            <a:pPr algn="just" rtl="1">
              <a:lnSpc>
                <a:spcPct val="150000"/>
              </a:lnSpc>
              <a:buFontTx/>
              <a:buAutoNum type="arabicPeriod"/>
            </a:pPr>
            <a:r>
              <a:rPr lang="ar-SA" sz="2000" smtClean="0">
                <a:latin typeface="Times New Roman" pitchFamily="18" charset="0"/>
                <a:cs typeface="Times New Roman" pitchFamily="18" charset="0"/>
              </a:rPr>
              <a:t>تشغيل المراوح لتجديد هواء المختبر فترة، أو فتح نوافذ المختبر فتحة. </a:t>
            </a:r>
            <a:endParaRPr lang="ar-DZ" sz="2000" smtClean="0">
              <a:latin typeface="Times New Roman" pitchFamily="18" charset="0"/>
              <a:cs typeface="Times New Roman" pitchFamily="18" charset="0"/>
            </a:endParaRPr>
          </a:p>
          <a:p>
            <a:pPr algn="just" rtl="1">
              <a:lnSpc>
                <a:spcPct val="150000"/>
              </a:lnSpc>
              <a:buFontTx/>
              <a:buAutoNum type="arabicPeriod"/>
            </a:pPr>
            <a:r>
              <a:rPr lang="ar-SA" sz="2000" smtClean="0">
                <a:latin typeface="Times New Roman" pitchFamily="18" charset="0"/>
                <a:cs typeface="Times New Roman" pitchFamily="18" charset="0"/>
              </a:rPr>
              <a:t>إيقاف المراوح.</a:t>
            </a:r>
            <a:r>
              <a:rPr lang="ar-DZ" sz="2000" smtClean="0">
                <a:latin typeface="Times New Roman" pitchFamily="18" charset="0"/>
                <a:cs typeface="Times New Roman" pitchFamily="18" charset="0"/>
              </a:rPr>
              <a:t>/ </a:t>
            </a:r>
            <a:r>
              <a:rPr lang="ar-SA" sz="2000" smtClean="0">
                <a:latin typeface="Times New Roman" pitchFamily="18" charset="0"/>
                <a:cs typeface="Times New Roman" pitchFamily="18" charset="0"/>
              </a:rPr>
              <a:t>غلق النوافذ.</a:t>
            </a:r>
          </a:p>
          <a:p>
            <a:pPr algn="just" rtl="1">
              <a:lnSpc>
                <a:spcPct val="150000"/>
              </a:lnSpc>
              <a:buFontTx/>
              <a:buAutoNum type="arabicPeriod"/>
            </a:pPr>
            <a:r>
              <a:rPr lang="ar-SA" sz="2000" smtClean="0">
                <a:latin typeface="Times New Roman" pitchFamily="18" charset="0"/>
                <a:cs typeface="Times New Roman" pitchFamily="18" charset="0"/>
              </a:rPr>
              <a:t>غسيل اليدين بالماء والصابون قبل الخروج من المختبر.</a:t>
            </a:r>
          </a:p>
          <a:p>
            <a:pPr algn="just" rtl="1">
              <a:lnSpc>
                <a:spcPct val="150000"/>
              </a:lnSpc>
              <a:buFontTx/>
              <a:buAutoNum type="arabicPeriod"/>
            </a:pPr>
            <a:r>
              <a:rPr lang="ar-SA" sz="2000" smtClean="0">
                <a:latin typeface="Times New Roman" pitchFamily="18" charset="0"/>
                <a:cs typeface="Times New Roman" pitchFamily="18" charset="0"/>
              </a:rPr>
              <a:t>قفل المفتاح أو المنصهر لقطع التيار الكهربي عن المختبر. غلق أبواب المختبر.</a:t>
            </a:r>
            <a:endParaRPr lang="en-US" sz="2000" smtClean="0">
              <a:latin typeface="Times New Roman" pitchFamily="18" charset="0"/>
              <a:cs typeface="Times New Roman" pitchFamily="18" charset="0"/>
            </a:endParaRPr>
          </a:p>
        </p:txBody>
      </p:sp>
      <p:sp>
        <p:nvSpPr>
          <p:cNvPr id="17411" name="مستطيل 5"/>
          <p:cNvSpPr>
            <a:spLocks noChangeArrowheads="1"/>
          </p:cNvSpPr>
          <p:nvPr/>
        </p:nvSpPr>
        <p:spPr bwMode="auto">
          <a:xfrm>
            <a:off x="5867400" y="692150"/>
            <a:ext cx="2847975" cy="646113"/>
          </a:xfrm>
          <a:prstGeom prst="rect">
            <a:avLst/>
          </a:prstGeom>
          <a:noFill/>
          <a:ln w="9525">
            <a:noFill/>
            <a:miter lim="800000"/>
            <a:headEnd/>
            <a:tailEnd/>
          </a:ln>
        </p:spPr>
        <p:txBody>
          <a:bodyPr>
            <a:spAutoFit/>
          </a:bodyPr>
          <a:lstStyle/>
          <a:p>
            <a:pPr algn="ctr"/>
            <a:r>
              <a:rPr lang="ar-SA" sz="3600" b="1" u="sng">
                <a:solidFill>
                  <a:srgbClr val="7030A0"/>
                </a:solidFill>
                <a:latin typeface="Times New Roman" pitchFamily="18" charset="0"/>
                <a:cs typeface="Times New Roman" pitchFamily="18" charset="0"/>
              </a:rPr>
              <a:t> قبل غلق المخبر:</a:t>
            </a:r>
            <a:endParaRPr lang="ar-DZ" sz="360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par>
                          <p:cTn id="10" fill="hold" nodeType="with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Effect transition="in" filter="fade">
                                      <p:cBhvr>
                                        <p:cTn id="13" dur="1000"/>
                                        <p:tgtEl>
                                          <p:spTgt spid="34819">
                                            <p:txEl>
                                              <p:pRg st="1" end="1"/>
                                            </p:txEl>
                                          </p:spTgt>
                                        </p:tgtEl>
                                      </p:cBhvr>
                                    </p:animEffect>
                                    <p:anim calcmode="lin" valueType="num">
                                      <p:cBhvr>
                                        <p:cTn id="14"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par>
                          <p:cTn id="16" fill="hold" nodeType="withGroup">
                            <p:stCondLst>
                              <p:cond delay="2000"/>
                            </p:stCondLst>
                            <p:childTnLst>
                              <p:par>
                                <p:cTn id="17" presetID="42" presetClass="entr" presetSubtype="0" fill="hold" nodeType="after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Effect transition="in" filter="fade">
                                      <p:cBhvr>
                                        <p:cTn id="19" dur="1000"/>
                                        <p:tgtEl>
                                          <p:spTgt spid="34819">
                                            <p:txEl>
                                              <p:pRg st="2" end="2"/>
                                            </p:txEl>
                                          </p:spTgt>
                                        </p:tgtEl>
                                      </p:cBhvr>
                                    </p:animEffect>
                                    <p:anim calcmode="lin" valueType="num">
                                      <p:cBhvr>
                                        <p:cTn id="20"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par>
                          <p:cTn id="22" fill="hold" nodeType="withGroup">
                            <p:stCondLst>
                              <p:cond delay="3000"/>
                            </p:stCondLst>
                            <p:childTnLst>
                              <p:par>
                                <p:cTn id="23" presetID="42" presetClass="entr" presetSubtype="0" fill="hold" nodeType="afterEffect">
                                  <p:stCondLst>
                                    <p:cond delay="0"/>
                                  </p:stCondLst>
                                  <p:childTnLst>
                                    <p:set>
                                      <p:cBhvr>
                                        <p:cTn id="24" dur="1" fill="hold">
                                          <p:stCondLst>
                                            <p:cond delay="0"/>
                                          </p:stCondLst>
                                        </p:cTn>
                                        <p:tgtEl>
                                          <p:spTgt spid="34819">
                                            <p:txEl>
                                              <p:pRg st="3" end="3"/>
                                            </p:txEl>
                                          </p:spTgt>
                                        </p:tgtEl>
                                        <p:attrNameLst>
                                          <p:attrName>style.visibility</p:attrName>
                                        </p:attrNameLst>
                                      </p:cBhvr>
                                      <p:to>
                                        <p:strVal val="visible"/>
                                      </p:to>
                                    </p:set>
                                    <p:animEffect transition="in" filter="fade">
                                      <p:cBhvr>
                                        <p:cTn id="25" dur="1000"/>
                                        <p:tgtEl>
                                          <p:spTgt spid="34819">
                                            <p:txEl>
                                              <p:pRg st="3" end="3"/>
                                            </p:txEl>
                                          </p:spTgt>
                                        </p:tgtEl>
                                      </p:cBhvr>
                                    </p:animEffect>
                                    <p:anim calcmode="lin" valueType="num">
                                      <p:cBhvr>
                                        <p:cTn id="26"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34819">
                                            <p:txEl>
                                              <p:pRg st="4" end="4"/>
                                            </p:txEl>
                                          </p:spTgt>
                                        </p:tgtEl>
                                        <p:attrNameLst>
                                          <p:attrName>style.visibility</p:attrName>
                                        </p:attrNameLst>
                                      </p:cBhvr>
                                      <p:to>
                                        <p:strVal val="visible"/>
                                      </p:to>
                                    </p:set>
                                    <p:animEffect transition="in" filter="fade">
                                      <p:cBhvr>
                                        <p:cTn id="31" dur="1000"/>
                                        <p:tgtEl>
                                          <p:spTgt spid="34819">
                                            <p:txEl>
                                              <p:pRg st="4" end="4"/>
                                            </p:txEl>
                                          </p:spTgt>
                                        </p:tgtEl>
                                      </p:cBhvr>
                                    </p:animEffect>
                                    <p:anim calcmode="lin" valueType="num">
                                      <p:cBhvr>
                                        <p:cTn id="32" dur="1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4819">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34819">
                                            <p:txEl>
                                              <p:pRg st="5" end="5"/>
                                            </p:txEl>
                                          </p:spTgt>
                                        </p:tgtEl>
                                        <p:attrNameLst>
                                          <p:attrName>style.visibility</p:attrName>
                                        </p:attrNameLst>
                                      </p:cBhvr>
                                      <p:to>
                                        <p:strVal val="visible"/>
                                      </p:to>
                                    </p:set>
                                    <p:animEffect transition="in" filter="fade">
                                      <p:cBhvr>
                                        <p:cTn id="37" dur="1000"/>
                                        <p:tgtEl>
                                          <p:spTgt spid="34819">
                                            <p:txEl>
                                              <p:pRg st="5" end="5"/>
                                            </p:txEl>
                                          </p:spTgt>
                                        </p:tgtEl>
                                      </p:cBhvr>
                                    </p:animEffect>
                                    <p:anim calcmode="lin" valueType="num">
                                      <p:cBhvr>
                                        <p:cTn id="38" dur="10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4819">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nodeType="afterEffect">
                                  <p:stCondLst>
                                    <p:cond delay="0"/>
                                  </p:stCondLst>
                                  <p:childTnLst>
                                    <p:set>
                                      <p:cBhvr>
                                        <p:cTn id="42" dur="1" fill="hold">
                                          <p:stCondLst>
                                            <p:cond delay="0"/>
                                          </p:stCondLst>
                                        </p:cTn>
                                        <p:tgtEl>
                                          <p:spTgt spid="34819">
                                            <p:txEl>
                                              <p:pRg st="6" end="6"/>
                                            </p:txEl>
                                          </p:spTgt>
                                        </p:tgtEl>
                                        <p:attrNameLst>
                                          <p:attrName>style.visibility</p:attrName>
                                        </p:attrNameLst>
                                      </p:cBhvr>
                                      <p:to>
                                        <p:strVal val="visible"/>
                                      </p:to>
                                    </p:set>
                                    <p:animEffect transition="in" filter="fade">
                                      <p:cBhvr>
                                        <p:cTn id="43" dur="1000"/>
                                        <p:tgtEl>
                                          <p:spTgt spid="34819">
                                            <p:txEl>
                                              <p:pRg st="6" end="6"/>
                                            </p:txEl>
                                          </p:spTgt>
                                        </p:tgtEl>
                                      </p:cBhvr>
                                    </p:animEffect>
                                    <p:anim calcmode="lin" valueType="num">
                                      <p:cBhvr>
                                        <p:cTn id="44" dur="1000" fill="hold"/>
                                        <p:tgtEl>
                                          <p:spTgt spid="34819">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4819">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nodeType="afterEffect">
                                  <p:stCondLst>
                                    <p:cond delay="0"/>
                                  </p:stCondLst>
                                  <p:childTnLst>
                                    <p:set>
                                      <p:cBhvr>
                                        <p:cTn id="48" dur="1" fill="hold">
                                          <p:stCondLst>
                                            <p:cond delay="0"/>
                                          </p:stCondLst>
                                        </p:cTn>
                                        <p:tgtEl>
                                          <p:spTgt spid="34819">
                                            <p:txEl>
                                              <p:pRg st="7" end="7"/>
                                            </p:txEl>
                                          </p:spTgt>
                                        </p:tgtEl>
                                        <p:attrNameLst>
                                          <p:attrName>style.visibility</p:attrName>
                                        </p:attrNameLst>
                                      </p:cBhvr>
                                      <p:to>
                                        <p:strVal val="visible"/>
                                      </p:to>
                                    </p:set>
                                    <p:animEffect transition="in" filter="fade">
                                      <p:cBhvr>
                                        <p:cTn id="49" dur="1000"/>
                                        <p:tgtEl>
                                          <p:spTgt spid="34819">
                                            <p:txEl>
                                              <p:pRg st="7" end="7"/>
                                            </p:txEl>
                                          </p:spTgt>
                                        </p:tgtEl>
                                      </p:cBhvr>
                                    </p:animEffect>
                                    <p:anim calcmode="lin" valueType="num">
                                      <p:cBhvr>
                                        <p:cTn id="50" dur="1000" fill="hold"/>
                                        <p:tgtEl>
                                          <p:spTgt spid="34819">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481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43438" y="923925"/>
            <a:ext cx="4043362" cy="417513"/>
          </a:xfrm>
        </p:spPr>
        <p:txBody>
          <a:bodyPr/>
          <a:lstStyle/>
          <a:p>
            <a:pPr algn="r"/>
            <a:r>
              <a:rPr lang="ar-SA" sz="3600" b="1" u="sng" smtClean="0">
                <a:solidFill>
                  <a:srgbClr val="7030A0"/>
                </a:solidFill>
                <a:latin typeface="Times New Roman" pitchFamily="18" charset="0"/>
                <a:cs typeface="Times New Roman" pitchFamily="18" charset="0"/>
              </a:rPr>
              <a:t>الرموز ومدلولها:</a:t>
            </a:r>
            <a:endParaRPr lang="en-US" sz="3600" b="1" u="sng" smtClean="0">
              <a:solidFill>
                <a:srgbClr val="7030A0"/>
              </a:solidFill>
              <a:latin typeface="Times New Roman" pitchFamily="18" charset="0"/>
              <a:cs typeface="Times New Roman" pitchFamily="18" charset="0"/>
            </a:endParaRPr>
          </a:p>
        </p:txBody>
      </p:sp>
      <p:sp>
        <p:nvSpPr>
          <p:cNvPr id="15363" name="Rectangle 3"/>
          <p:cNvSpPr>
            <a:spLocks noGrp="1" noChangeArrowheads="1"/>
          </p:cNvSpPr>
          <p:nvPr>
            <p:ph type="body" sz="half" idx="1"/>
          </p:nvPr>
        </p:nvSpPr>
        <p:spPr>
          <a:xfrm>
            <a:off x="395288" y="1484313"/>
            <a:ext cx="8280400" cy="1873250"/>
          </a:xfrm>
        </p:spPr>
        <p:txBody>
          <a:bodyPr/>
          <a:lstStyle/>
          <a:p>
            <a:pPr marL="0" indent="0" algn="just" rtl="1">
              <a:lnSpc>
                <a:spcPct val="150000"/>
              </a:lnSpc>
              <a:buFontTx/>
              <a:buNone/>
            </a:pPr>
            <a:r>
              <a:rPr lang="ar-SA" sz="2000" smtClean="0">
                <a:latin typeface="Times New Roman" pitchFamily="18" charset="0"/>
                <a:cs typeface="Times New Roman" pitchFamily="18" charset="0"/>
              </a:rPr>
              <a:t>هناك بعض الإشارات التحذيرية التي توضع على عبوات المواد الكيميائية والتي يجب معرفتها حتى نتمكن من التعامل مع هذه المواد بالشكل الصحيح.</a:t>
            </a:r>
          </a:p>
          <a:p>
            <a:pPr marL="0" indent="0" algn="just" rtl="1">
              <a:lnSpc>
                <a:spcPct val="150000"/>
              </a:lnSpc>
              <a:buFontTx/>
              <a:buNone/>
            </a:pPr>
            <a:r>
              <a:rPr lang="ar-SA" sz="2000" smtClean="0">
                <a:latin typeface="Times New Roman" pitchFamily="18" charset="0"/>
                <a:cs typeface="Times New Roman" pitchFamily="18" charset="0"/>
              </a:rPr>
              <a:t>وفيما يأتي جدول يبين بعض الإشارات التحذيرية التي توضع على عبوات المواد الكيميائية، وما تدل عليه.</a:t>
            </a:r>
            <a:endParaRPr lang="en-US" sz="2000" smtClean="0">
              <a:latin typeface="Times New Roman" pitchFamily="18" charset="0"/>
              <a:cs typeface="Times New Roman" pitchFamily="18" charset="0"/>
            </a:endParaRPr>
          </a:p>
        </p:txBody>
      </p:sp>
      <p:graphicFrame>
        <p:nvGraphicFramePr>
          <p:cNvPr id="15394" name="Group 34"/>
          <p:cNvGraphicFramePr>
            <a:graphicFrameLocks noGrp="1"/>
          </p:cNvGraphicFramePr>
          <p:nvPr>
            <p:ph sz="half" idx="2"/>
          </p:nvPr>
        </p:nvGraphicFramePr>
        <p:xfrm>
          <a:off x="642938" y="3429000"/>
          <a:ext cx="7931150" cy="2736851"/>
        </p:xfrm>
        <a:graphic>
          <a:graphicData uri="http://schemas.openxmlformats.org/drawingml/2006/table">
            <a:tbl>
              <a:tblPr rtl="1"/>
              <a:tblGrid>
                <a:gridCol w="3033713"/>
                <a:gridCol w="4897437"/>
              </a:tblGrid>
              <a:tr h="5032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cs typeface="Arial" pitchFamily="34" charset="0"/>
                        </a:rPr>
                        <a:t>الإشارة التحذيرية ومدلولها</a:t>
                      </a:r>
                      <a:r>
                        <a:rPr kumimoji="0" lang="en-US" sz="2400" b="1" i="0" u="none" strike="noStrike" cap="none" normalizeH="0" baseline="0" dirty="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cs typeface="Arial" pitchFamily="34" charset="0"/>
                        </a:rPr>
                        <a:t>خطورة المادة الكيميائية وكيفية التعامل معها</a:t>
                      </a:r>
                      <a:r>
                        <a:rPr kumimoji="0" lang="en-US" sz="2400" b="1" i="0" u="none" strike="noStrike" cap="none" normalizeH="0" baseline="0" dirty="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361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10000"/>
                        </a:lnSpc>
                        <a:spcBef>
                          <a:spcPct val="20000"/>
                        </a:spcBef>
                        <a:spcAft>
                          <a:spcPct val="0"/>
                        </a:spcAft>
                        <a:buClrTx/>
                        <a:buSzTx/>
                        <a:buFontTx/>
                        <a:buNone/>
                        <a:tabLst/>
                      </a:pP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5386" name="Picture 26" descr="dansymt"/>
          <p:cNvPicPr>
            <a:picLocks noChangeAspect="1" noChangeArrowheads="1"/>
          </p:cNvPicPr>
          <p:nvPr/>
        </p:nvPicPr>
        <p:blipFill>
          <a:blip r:embed="rId2" cstate="print">
            <a:grayscl/>
          </a:blip>
          <a:srcRect/>
          <a:stretch>
            <a:fillRect/>
          </a:stretch>
        </p:blipFill>
        <p:spPr bwMode="auto">
          <a:xfrm>
            <a:off x="6572250" y="4214813"/>
            <a:ext cx="1225550" cy="1152525"/>
          </a:xfrm>
          <a:prstGeom prst="rect">
            <a:avLst/>
          </a:prstGeom>
          <a:noFill/>
          <a:ln w="9525">
            <a:noFill/>
            <a:miter lim="800000"/>
            <a:headEnd/>
            <a:tailEnd/>
          </a:ln>
        </p:spPr>
      </p:pic>
      <p:sp>
        <p:nvSpPr>
          <p:cNvPr id="15388" name="Text Box 28"/>
          <p:cNvSpPr txBox="1">
            <a:spLocks noChangeArrowheads="1"/>
          </p:cNvSpPr>
          <p:nvPr/>
        </p:nvSpPr>
        <p:spPr bwMode="auto">
          <a:xfrm>
            <a:off x="6000750" y="5500688"/>
            <a:ext cx="2160588" cy="366712"/>
          </a:xfrm>
          <a:prstGeom prst="rect">
            <a:avLst/>
          </a:prstGeom>
          <a:noFill/>
          <a:ln w="9525">
            <a:noFill/>
            <a:miter lim="800000"/>
            <a:headEnd/>
            <a:tailEnd/>
          </a:ln>
        </p:spPr>
        <p:txBody>
          <a:bodyPr>
            <a:spAutoFit/>
          </a:bodyPr>
          <a:lstStyle/>
          <a:p>
            <a:pPr algn="ctr" rtl="1">
              <a:spcBef>
                <a:spcPct val="50000"/>
              </a:spcBef>
            </a:pPr>
            <a:r>
              <a:rPr lang="ar-SA" b="1">
                <a:solidFill>
                  <a:srgbClr val="FF0000"/>
                </a:solidFill>
              </a:rPr>
              <a:t>مادة سامة جدا</a:t>
            </a:r>
            <a:endParaRPr lang="en-US" b="1">
              <a:solidFill>
                <a:srgbClr val="FF0000"/>
              </a:solidFill>
            </a:endParaRPr>
          </a:p>
        </p:txBody>
      </p:sp>
      <p:sp>
        <p:nvSpPr>
          <p:cNvPr id="15393" name="Text Box 33"/>
          <p:cNvSpPr txBox="1">
            <a:spLocks noChangeArrowheads="1"/>
          </p:cNvSpPr>
          <p:nvPr/>
        </p:nvSpPr>
        <p:spPr bwMode="auto">
          <a:xfrm>
            <a:off x="642938" y="4270375"/>
            <a:ext cx="4751387" cy="1016000"/>
          </a:xfrm>
          <a:prstGeom prst="rect">
            <a:avLst/>
          </a:prstGeom>
          <a:noFill/>
          <a:ln w="9525">
            <a:noFill/>
            <a:miter lim="800000"/>
            <a:headEnd/>
            <a:tailEnd/>
          </a:ln>
        </p:spPr>
        <p:txBody>
          <a:bodyPr>
            <a:spAutoFit/>
          </a:bodyPr>
          <a:lstStyle/>
          <a:p>
            <a:pPr algn="just" rtl="1"/>
            <a:r>
              <a:rPr lang="ar-SA" sz="2000" b="1">
                <a:solidFill>
                  <a:srgbClr val="FF0000"/>
                </a:solidFill>
              </a:rPr>
              <a:t>الخطر: </a:t>
            </a:r>
            <a:r>
              <a:rPr lang="ar-SA" sz="2000"/>
              <a:t>تتمثل خطورة هذه المادة على الصحة في استنشاقها أو ابتلاعها أو ملامستها للجلد، حيث من الممكن أن تسبب الوفاة.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1"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1000" decel="50000" fill="hold">
                                          <p:stCondLst>
                                            <p:cond delay="0"/>
                                          </p:stCondLst>
                                        </p:cTn>
                                        <p:tgtEl>
                                          <p:spTgt spid="1536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1536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15362"/>
                                        </p:tgtEl>
                                        <p:attrNameLst>
                                          <p:attrName>ppt_w</p:attrName>
                                        </p:attrNameLst>
                                      </p:cBhvr>
                                      <p:tavLst>
                                        <p:tav tm="0">
                                          <p:val>
                                            <p:strVal val="#ppt_w*.05"/>
                                          </p:val>
                                        </p:tav>
                                        <p:tav tm="100000">
                                          <p:val>
                                            <p:strVal val="#ppt_w"/>
                                          </p:val>
                                        </p:tav>
                                      </p:tavLst>
                                    </p:anim>
                                    <p:anim calcmode="lin" valueType="num">
                                      <p:cBhvr>
                                        <p:cTn id="10" dur="2000" fill="hold"/>
                                        <p:tgtEl>
                                          <p:spTgt spid="1536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1536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1536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1536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15362"/>
                                        </p:tgtEl>
                                      </p:cBhvr>
                                    </p:animEffect>
                                  </p:childTnLst>
                                </p:cTn>
                              </p:par>
                            </p:childTnLst>
                          </p:cTn>
                        </p:par>
                        <p:par>
                          <p:cTn id="15" fill="hold" nodeType="afterGroup">
                            <p:stCondLst>
                              <p:cond delay="2000"/>
                            </p:stCondLst>
                            <p:childTnLst>
                              <p:par>
                                <p:cTn id="16" presetID="10" presetClass="exit" presetSubtype="0" fill="hold" grpId="2" nodeType="afterEffect">
                                  <p:stCondLst>
                                    <p:cond delay="500"/>
                                  </p:stCondLst>
                                  <p:childTnLst>
                                    <p:animEffect transition="out" filter="fade">
                                      <p:cBhvr>
                                        <p:cTn id="17" dur="500"/>
                                        <p:tgtEl>
                                          <p:spTgt spid="15362"/>
                                        </p:tgtEl>
                                      </p:cBhvr>
                                    </p:animEffect>
                                    <p:set>
                                      <p:cBhvr>
                                        <p:cTn id="18" dur="1" fill="hold">
                                          <p:stCondLst>
                                            <p:cond delay="499"/>
                                          </p:stCondLst>
                                        </p:cTn>
                                        <p:tgtEl>
                                          <p:spTgt spid="15362"/>
                                        </p:tgtEl>
                                        <p:attrNameLst>
                                          <p:attrName>style.visibility</p:attrName>
                                        </p:attrNameLst>
                                      </p:cBhvr>
                                      <p:to>
                                        <p:strVal val="hidden"/>
                                      </p:to>
                                    </p:set>
                                  </p:childTnLst>
                                </p:cTn>
                              </p:par>
                            </p:childTnLst>
                          </p:cTn>
                        </p:par>
                        <p:par>
                          <p:cTn id="19" fill="hold" nodeType="afterGroup">
                            <p:stCondLst>
                              <p:cond delay="3000"/>
                            </p:stCondLst>
                            <p:childTnLst>
                              <p:par>
                                <p:cTn id="20" presetID="29" presetClass="entr" presetSubtype="0" fill="hold" grpId="3" nodeType="afterEffect">
                                  <p:stCondLst>
                                    <p:cond delay="0"/>
                                  </p:stCondLst>
                                  <p:childTnLst>
                                    <p:set>
                                      <p:cBhvr>
                                        <p:cTn id="21" dur="1" fill="hold">
                                          <p:stCondLst>
                                            <p:cond delay="0"/>
                                          </p:stCondLst>
                                        </p:cTn>
                                        <p:tgtEl>
                                          <p:spTgt spid="15362"/>
                                        </p:tgtEl>
                                        <p:attrNameLst>
                                          <p:attrName>style.visibility</p:attrName>
                                        </p:attrNameLst>
                                      </p:cBhvr>
                                      <p:to>
                                        <p:strVal val="visible"/>
                                      </p:to>
                                    </p:set>
                                    <p:anim calcmode="lin" valueType="num">
                                      <p:cBhvr>
                                        <p:cTn id="22" dur="500" fill="hold"/>
                                        <p:tgtEl>
                                          <p:spTgt spid="15362"/>
                                        </p:tgtEl>
                                        <p:attrNameLst>
                                          <p:attrName>ppt_x</p:attrName>
                                        </p:attrNameLst>
                                      </p:cBhvr>
                                      <p:tavLst>
                                        <p:tav tm="0">
                                          <p:val>
                                            <p:strVal val="#ppt_x-.2"/>
                                          </p:val>
                                        </p:tav>
                                        <p:tav tm="100000">
                                          <p:val>
                                            <p:strVal val="#ppt_x"/>
                                          </p:val>
                                        </p:tav>
                                      </p:tavLst>
                                    </p:anim>
                                    <p:anim calcmode="lin" valueType="num">
                                      <p:cBhvr>
                                        <p:cTn id="23" dur="500" fill="hold"/>
                                        <p:tgtEl>
                                          <p:spTgt spid="15362"/>
                                        </p:tgtEl>
                                        <p:attrNameLst>
                                          <p:attrName>ppt_y</p:attrName>
                                        </p:attrNameLst>
                                      </p:cBhvr>
                                      <p:tavLst>
                                        <p:tav tm="0">
                                          <p:val>
                                            <p:strVal val="#ppt_y"/>
                                          </p:val>
                                        </p:tav>
                                        <p:tav tm="100000">
                                          <p:val>
                                            <p:strVal val="#ppt_y"/>
                                          </p:val>
                                        </p:tav>
                                      </p:tavLst>
                                    </p:anim>
                                    <p:animEffect transition="in" filter="wipe(right)" prLst="gradientSize: 0.1">
                                      <p:cBhvr>
                                        <p:cTn id="24" dur="500"/>
                                        <p:tgtEl>
                                          <p:spTgt spid="1536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grpId="0" nodeType="clickEffect">
                                  <p:stCondLst>
                                    <p:cond delay="0"/>
                                  </p:stCondLst>
                                  <p:iterate type="wd">
                                    <p:tmPct val="10000"/>
                                  </p:iterate>
                                  <p:childTnLst>
                                    <p:set>
                                      <p:cBhvr>
                                        <p:cTn id="28" dur="1" fill="hold">
                                          <p:stCondLst>
                                            <p:cond delay="0"/>
                                          </p:stCondLst>
                                        </p:cTn>
                                        <p:tgtEl>
                                          <p:spTgt spid="15363">
                                            <p:txEl>
                                              <p:pRg st="0" end="0"/>
                                            </p:txEl>
                                          </p:spTgt>
                                        </p:tgtEl>
                                        <p:attrNameLst>
                                          <p:attrName>style.visibility</p:attrName>
                                        </p:attrNameLst>
                                      </p:cBhvr>
                                      <p:to>
                                        <p:strVal val="visible"/>
                                      </p:to>
                                    </p:set>
                                    <p:animEffect transition="in" filter="strips(downLeft)">
                                      <p:cBhvr>
                                        <p:cTn id="29" dur="1000"/>
                                        <p:tgtEl>
                                          <p:spTgt spid="15363">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12" fill="hold" grpId="0" nodeType="clickEffect">
                                  <p:stCondLst>
                                    <p:cond delay="0"/>
                                  </p:stCondLst>
                                  <p:iterate type="wd">
                                    <p:tmPct val="10000"/>
                                  </p:iterate>
                                  <p:childTnLst>
                                    <p:set>
                                      <p:cBhvr>
                                        <p:cTn id="33" dur="1" fill="hold">
                                          <p:stCondLst>
                                            <p:cond delay="0"/>
                                          </p:stCondLst>
                                        </p:cTn>
                                        <p:tgtEl>
                                          <p:spTgt spid="15363">
                                            <p:txEl>
                                              <p:pRg st="1" end="1"/>
                                            </p:txEl>
                                          </p:spTgt>
                                        </p:tgtEl>
                                        <p:attrNameLst>
                                          <p:attrName>style.visibility</p:attrName>
                                        </p:attrNameLst>
                                      </p:cBhvr>
                                      <p:to>
                                        <p:strVal val="visible"/>
                                      </p:to>
                                    </p:set>
                                    <p:animEffect transition="in" filter="strips(downLeft)">
                                      <p:cBhvr>
                                        <p:cTn id="34" dur="1000"/>
                                        <p:tgtEl>
                                          <p:spTgt spid="15363">
                                            <p:txEl>
                                              <p:pRg st="1" end="1"/>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nodeType="clickEffect">
                                  <p:stCondLst>
                                    <p:cond delay="0"/>
                                  </p:stCondLst>
                                  <p:childTnLst>
                                    <p:set>
                                      <p:cBhvr>
                                        <p:cTn id="38" dur="1" fill="hold">
                                          <p:stCondLst>
                                            <p:cond delay="0"/>
                                          </p:stCondLst>
                                        </p:cTn>
                                        <p:tgtEl>
                                          <p:spTgt spid="15394"/>
                                        </p:tgtEl>
                                        <p:attrNameLst>
                                          <p:attrName>style.visibility</p:attrName>
                                        </p:attrNameLst>
                                      </p:cBhvr>
                                      <p:to>
                                        <p:strVal val="visible"/>
                                      </p:to>
                                    </p:set>
                                    <p:animEffect transition="in" filter="fade">
                                      <p:cBhvr>
                                        <p:cTn id="39" dur="1000"/>
                                        <p:tgtEl>
                                          <p:spTgt spid="15394"/>
                                        </p:tgtEl>
                                      </p:cBhvr>
                                    </p:animEffect>
                                    <p:anim calcmode="lin" valueType="num">
                                      <p:cBhvr>
                                        <p:cTn id="40" dur="1000" fill="hold"/>
                                        <p:tgtEl>
                                          <p:spTgt spid="15394"/>
                                        </p:tgtEl>
                                        <p:attrNameLst>
                                          <p:attrName>ppt_x</p:attrName>
                                        </p:attrNameLst>
                                      </p:cBhvr>
                                      <p:tavLst>
                                        <p:tav tm="0">
                                          <p:val>
                                            <p:strVal val="#ppt_x"/>
                                          </p:val>
                                        </p:tav>
                                        <p:tav tm="100000">
                                          <p:val>
                                            <p:strVal val="#ppt_x"/>
                                          </p:val>
                                        </p:tav>
                                      </p:tavLst>
                                    </p:anim>
                                    <p:anim calcmode="lin" valueType="num">
                                      <p:cBhvr>
                                        <p:cTn id="41" dur="900" decel="100000" fill="hold"/>
                                        <p:tgtEl>
                                          <p:spTgt spid="15394"/>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5394"/>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5386"/>
                                        </p:tgtEl>
                                        <p:attrNameLst>
                                          <p:attrName>style.visibility</p:attrName>
                                        </p:attrNameLst>
                                      </p:cBhvr>
                                      <p:to>
                                        <p:strVal val="visible"/>
                                      </p:to>
                                    </p:set>
                                    <p:animEffect transition="in" filter="fade">
                                      <p:cBhvr>
                                        <p:cTn id="47" dur="2000"/>
                                        <p:tgtEl>
                                          <p:spTgt spid="15386"/>
                                        </p:tgtEl>
                                      </p:cBhvr>
                                    </p:animEffect>
                                  </p:childTnLst>
                                </p:cTn>
                              </p:par>
                              <p:par>
                                <p:cTn id="48" presetID="53" presetClass="entr" presetSubtype="0" fill="hold" grpId="0" nodeType="withEffect">
                                  <p:stCondLst>
                                    <p:cond delay="0"/>
                                  </p:stCondLst>
                                  <p:childTnLst>
                                    <p:set>
                                      <p:cBhvr>
                                        <p:cTn id="49" dur="1" fill="hold">
                                          <p:stCondLst>
                                            <p:cond delay="0"/>
                                          </p:stCondLst>
                                        </p:cTn>
                                        <p:tgtEl>
                                          <p:spTgt spid="15388"/>
                                        </p:tgtEl>
                                        <p:attrNameLst>
                                          <p:attrName>style.visibility</p:attrName>
                                        </p:attrNameLst>
                                      </p:cBhvr>
                                      <p:to>
                                        <p:strVal val="visible"/>
                                      </p:to>
                                    </p:set>
                                    <p:anim calcmode="lin" valueType="num">
                                      <p:cBhvr>
                                        <p:cTn id="50" dur="1000" fill="hold"/>
                                        <p:tgtEl>
                                          <p:spTgt spid="15388"/>
                                        </p:tgtEl>
                                        <p:attrNameLst>
                                          <p:attrName>ppt_w</p:attrName>
                                        </p:attrNameLst>
                                      </p:cBhvr>
                                      <p:tavLst>
                                        <p:tav tm="0">
                                          <p:val>
                                            <p:fltVal val="0"/>
                                          </p:val>
                                        </p:tav>
                                        <p:tav tm="100000">
                                          <p:val>
                                            <p:strVal val="#ppt_w"/>
                                          </p:val>
                                        </p:tav>
                                      </p:tavLst>
                                    </p:anim>
                                    <p:anim calcmode="lin" valueType="num">
                                      <p:cBhvr>
                                        <p:cTn id="51" dur="1000" fill="hold"/>
                                        <p:tgtEl>
                                          <p:spTgt spid="15388"/>
                                        </p:tgtEl>
                                        <p:attrNameLst>
                                          <p:attrName>ppt_h</p:attrName>
                                        </p:attrNameLst>
                                      </p:cBhvr>
                                      <p:tavLst>
                                        <p:tav tm="0">
                                          <p:val>
                                            <p:fltVal val="0"/>
                                          </p:val>
                                        </p:tav>
                                        <p:tav tm="100000">
                                          <p:val>
                                            <p:strVal val="#ppt_h"/>
                                          </p:val>
                                        </p:tav>
                                      </p:tavLst>
                                    </p:anim>
                                    <p:animEffect transition="in" filter="fade">
                                      <p:cBhvr>
                                        <p:cTn id="52" dur="1000"/>
                                        <p:tgtEl>
                                          <p:spTgt spid="1538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8" presetClass="entr" presetSubtype="16" fill="hold" nodeType="clickEffect">
                                  <p:stCondLst>
                                    <p:cond delay="0"/>
                                  </p:stCondLst>
                                  <p:childTnLst>
                                    <p:set>
                                      <p:cBhvr>
                                        <p:cTn id="56" dur="1" fill="hold">
                                          <p:stCondLst>
                                            <p:cond delay="0"/>
                                          </p:stCondLst>
                                        </p:cTn>
                                        <p:tgtEl>
                                          <p:spTgt spid="15393">
                                            <p:txEl>
                                              <p:pRg st="0" end="0"/>
                                            </p:txEl>
                                          </p:spTgt>
                                        </p:tgtEl>
                                        <p:attrNameLst>
                                          <p:attrName>style.visibility</p:attrName>
                                        </p:attrNameLst>
                                      </p:cBhvr>
                                      <p:to>
                                        <p:strVal val="visible"/>
                                      </p:to>
                                    </p:set>
                                    <p:animEffect transition="in" filter="diamond(in)">
                                      <p:cBhvr>
                                        <p:cTn id="57" dur="2000"/>
                                        <p:tgtEl>
                                          <p:spTgt spid="1539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2" grpId="1"/>
      <p:bldP spid="15362" grpId="2"/>
      <p:bldP spid="15362" grpId="3"/>
      <p:bldP spid="15363" grpId="0" build="p"/>
      <p:bldP spid="15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69" name="Group 85"/>
          <p:cNvGraphicFramePr>
            <a:graphicFrameLocks noGrp="1"/>
          </p:cNvGraphicFramePr>
          <p:nvPr>
            <p:ph/>
          </p:nvPr>
        </p:nvGraphicFramePr>
        <p:xfrm>
          <a:off x="457200" y="765175"/>
          <a:ext cx="8229600" cy="5616477"/>
        </p:xfrm>
        <a:graphic>
          <a:graphicData uri="http://schemas.openxmlformats.org/drawingml/2006/table">
            <a:tbl>
              <a:tblPr rtl="1"/>
              <a:tblGrid>
                <a:gridCol w="2530475"/>
                <a:gridCol w="5699125"/>
              </a:tblGrid>
              <a:tr h="1295997">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84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lang="en-US" sz="2000" b="1" kern="1200" dirty="0" smtClean="0">
                        <a:solidFill>
                          <a:srgbClr val="FF0000"/>
                        </a:solidFill>
                        <a:latin typeface="Arial" charset="0"/>
                        <a:ea typeface="+mn-ea"/>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7879">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84176">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6452" name="Picture 68" descr="dansymc"/>
          <p:cNvPicPr>
            <a:picLocks noChangeAspect="1" noChangeArrowheads="1"/>
          </p:cNvPicPr>
          <p:nvPr/>
        </p:nvPicPr>
        <p:blipFill>
          <a:blip r:embed="rId2" cstate="print">
            <a:grayscl/>
          </a:blip>
          <a:srcRect l="8272" t="9218" r="8272" b="9018"/>
          <a:stretch>
            <a:fillRect/>
          </a:stretch>
        </p:blipFill>
        <p:spPr bwMode="auto">
          <a:xfrm>
            <a:off x="7019925" y="838200"/>
            <a:ext cx="792163" cy="711200"/>
          </a:xfrm>
          <a:prstGeom prst="rect">
            <a:avLst/>
          </a:prstGeom>
          <a:noFill/>
          <a:ln w="3175">
            <a:solidFill>
              <a:srgbClr val="000000"/>
            </a:solidFill>
            <a:miter lim="800000"/>
            <a:headEnd/>
            <a:tailEnd/>
          </a:ln>
        </p:spPr>
      </p:pic>
      <p:pic>
        <p:nvPicPr>
          <p:cNvPr id="16453" name="Picture 69" descr="KO4ORQCA68KR01CA0W14HNCAUTC2JVCAA6ZU2JCA3546V2CATIVDB4CANWB9PECAND8H3HCA7NVBH1CAKYOHM1CAQJ4RYXCASR0KMRCA0M3K9OCAS74STLCASBJGGXCACL74EXCAAT5QJ3CAB8B7XU"/>
          <p:cNvPicPr>
            <a:picLocks noChangeAspect="1" noChangeArrowheads="1"/>
          </p:cNvPicPr>
          <p:nvPr/>
        </p:nvPicPr>
        <p:blipFill>
          <a:blip r:embed="rId3" cstate="print">
            <a:grayscl/>
          </a:blip>
          <a:srcRect l="5096" t="3836" r="5635" b="21924"/>
          <a:stretch>
            <a:fillRect/>
          </a:stretch>
        </p:blipFill>
        <p:spPr bwMode="auto">
          <a:xfrm>
            <a:off x="6948488" y="2205038"/>
            <a:ext cx="863600" cy="779462"/>
          </a:xfrm>
          <a:prstGeom prst="rect">
            <a:avLst/>
          </a:prstGeom>
          <a:noFill/>
          <a:ln w="9525">
            <a:noFill/>
            <a:miter lim="800000"/>
            <a:headEnd/>
            <a:tailEnd/>
          </a:ln>
        </p:spPr>
      </p:pic>
      <p:pic>
        <p:nvPicPr>
          <p:cNvPr id="16454" name="Picture 70" descr="GNCP19CAI3PR07CARC5KQ9CA5WWJX8CAJPIYLUCAM72FR9CADK2NWSCA90PSY2CAQ5TFXPCAW9HYGYCA0NH7T6CATYYIJ3CAYPFH4DCAEBJ1SJCATVZ62YCA34SUXOCAZ7TIUACA3JST7QCATOTAQC"/>
          <p:cNvPicPr>
            <a:picLocks noChangeAspect="1" noChangeArrowheads="1"/>
          </p:cNvPicPr>
          <p:nvPr/>
        </p:nvPicPr>
        <p:blipFill>
          <a:blip r:embed="rId4" cstate="print">
            <a:grayscl/>
          </a:blip>
          <a:srcRect l="26245" t="23534" r="28590" b="38152"/>
          <a:stretch>
            <a:fillRect/>
          </a:stretch>
        </p:blipFill>
        <p:spPr bwMode="auto">
          <a:xfrm>
            <a:off x="7019925" y="3500438"/>
            <a:ext cx="792163" cy="792162"/>
          </a:xfrm>
          <a:prstGeom prst="rect">
            <a:avLst/>
          </a:prstGeom>
          <a:noFill/>
          <a:ln w="12700">
            <a:solidFill>
              <a:srgbClr val="000000"/>
            </a:solidFill>
            <a:miter lim="800000"/>
            <a:headEnd/>
            <a:tailEnd/>
          </a:ln>
        </p:spPr>
      </p:pic>
      <p:pic>
        <p:nvPicPr>
          <p:cNvPr id="16455" name="Picture 71" descr="2S4Z2DCACU0N50CA08GM7ZCALGJV7HCAINM98ICA70EP4ICAX13AL1CAGD8APPCAWQ50FYCA3C2WBXCAHIQSQMCAWIHH93CAJICZ3PCAFVXUTQCAR9Q0T6CA88K3ZLCAIBYZS0CAQ4Q2S2CAWRASSK"/>
          <p:cNvPicPr>
            <a:picLocks noChangeAspect="1" noChangeArrowheads="1"/>
          </p:cNvPicPr>
          <p:nvPr/>
        </p:nvPicPr>
        <p:blipFill>
          <a:blip r:embed="rId5" cstate="print">
            <a:grayscl/>
          </a:blip>
          <a:srcRect l="27002" t="20323" r="25197" b="42430"/>
          <a:stretch>
            <a:fillRect/>
          </a:stretch>
        </p:blipFill>
        <p:spPr bwMode="auto">
          <a:xfrm>
            <a:off x="6948488" y="4953000"/>
            <a:ext cx="1123950" cy="979488"/>
          </a:xfrm>
          <a:prstGeom prst="rect">
            <a:avLst/>
          </a:prstGeom>
          <a:noFill/>
          <a:ln w="12700">
            <a:solidFill>
              <a:srgbClr val="000000"/>
            </a:solidFill>
            <a:miter lim="800000"/>
            <a:headEnd/>
            <a:tailEnd/>
          </a:ln>
        </p:spPr>
      </p:pic>
      <p:sp>
        <p:nvSpPr>
          <p:cNvPr id="16456" name="Text Box 72"/>
          <p:cNvSpPr txBox="1">
            <a:spLocks noChangeArrowheads="1"/>
          </p:cNvSpPr>
          <p:nvPr/>
        </p:nvSpPr>
        <p:spPr bwMode="auto">
          <a:xfrm>
            <a:off x="6588125" y="1630363"/>
            <a:ext cx="1655763" cy="366712"/>
          </a:xfrm>
          <a:prstGeom prst="rect">
            <a:avLst/>
          </a:prstGeom>
          <a:noFill/>
          <a:ln w="9525">
            <a:noFill/>
            <a:miter lim="800000"/>
            <a:headEnd/>
            <a:tailEnd/>
          </a:ln>
        </p:spPr>
        <p:txBody>
          <a:bodyPr>
            <a:spAutoFit/>
          </a:bodyPr>
          <a:lstStyle/>
          <a:p>
            <a:pPr algn="r" rtl="1">
              <a:spcBef>
                <a:spcPct val="50000"/>
              </a:spcBef>
            </a:pPr>
            <a:r>
              <a:rPr lang="ar-SA" b="1">
                <a:solidFill>
                  <a:srgbClr val="FF0000"/>
                </a:solidFill>
              </a:rPr>
              <a:t>مادة آكلة أو قارضة</a:t>
            </a:r>
            <a:r>
              <a:rPr lang="en-US" b="1">
                <a:solidFill>
                  <a:srgbClr val="FF0000"/>
                </a:solidFill>
              </a:rPr>
              <a:t> </a:t>
            </a:r>
          </a:p>
        </p:txBody>
      </p:sp>
      <p:sp>
        <p:nvSpPr>
          <p:cNvPr id="16464" name="Text Box 80"/>
          <p:cNvSpPr txBox="1">
            <a:spLocks noChangeArrowheads="1"/>
          </p:cNvSpPr>
          <p:nvPr/>
        </p:nvSpPr>
        <p:spPr bwMode="auto">
          <a:xfrm>
            <a:off x="6877050" y="2997200"/>
            <a:ext cx="1079500" cy="366713"/>
          </a:xfrm>
          <a:prstGeom prst="rect">
            <a:avLst/>
          </a:prstGeom>
          <a:noFill/>
          <a:ln w="9525">
            <a:noFill/>
            <a:miter lim="800000"/>
            <a:headEnd/>
            <a:tailEnd/>
          </a:ln>
        </p:spPr>
        <p:txBody>
          <a:bodyPr>
            <a:spAutoFit/>
          </a:bodyPr>
          <a:lstStyle/>
          <a:p>
            <a:pPr algn="r" rtl="1">
              <a:spcBef>
                <a:spcPct val="50000"/>
              </a:spcBef>
            </a:pPr>
            <a:r>
              <a:rPr lang="ar-SA" b="1">
                <a:solidFill>
                  <a:srgbClr val="FF0000"/>
                </a:solidFill>
              </a:rPr>
              <a:t>مادة مهيجة</a:t>
            </a:r>
            <a:endParaRPr lang="en-US" b="1">
              <a:solidFill>
                <a:srgbClr val="FF0000"/>
              </a:solidFill>
            </a:endParaRPr>
          </a:p>
        </p:txBody>
      </p:sp>
      <p:sp>
        <p:nvSpPr>
          <p:cNvPr id="16465" name="Text Box 81"/>
          <p:cNvSpPr txBox="1">
            <a:spLocks noChangeArrowheads="1"/>
          </p:cNvSpPr>
          <p:nvPr/>
        </p:nvSpPr>
        <p:spPr bwMode="auto">
          <a:xfrm>
            <a:off x="6516688" y="4365625"/>
            <a:ext cx="1655762" cy="366713"/>
          </a:xfrm>
          <a:prstGeom prst="rect">
            <a:avLst/>
          </a:prstGeom>
          <a:noFill/>
          <a:ln w="9525">
            <a:noFill/>
            <a:miter lim="800000"/>
            <a:headEnd/>
            <a:tailEnd/>
          </a:ln>
        </p:spPr>
        <p:txBody>
          <a:bodyPr>
            <a:spAutoFit/>
          </a:bodyPr>
          <a:lstStyle/>
          <a:p>
            <a:pPr algn="r" rtl="1">
              <a:spcBef>
                <a:spcPct val="50000"/>
              </a:spcBef>
            </a:pPr>
            <a:r>
              <a:rPr lang="ar-SA" b="1">
                <a:solidFill>
                  <a:srgbClr val="FF0000"/>
                </a:solidFill>
              </a:rPr>
              <a:t>مادة مؤذية وضارة</a:t>
            </a:r>
            <a:r>
              <a:rPr lang="en-US" b="1">
                <a:solidFill>
                  <a:srgbClr val="FF0000"/>
                </a:solidFill>
              </a:rPr>
              <a:t> </a:t>
            </a:r>
          </a:p>
        </p:txBody>
      </p:sp>
      <p:sp>
        <p:nvSpPr>
          <p:cNvPr id="16466" name="Text Box 82"/>
          <p:cNvSpPr txBox="1">
            <a:spLocks noChangeArrowheads="1"/>
          </p:cNvSpPr>
          <p:nvPr/>
        </p:nvSpPr>
        <p:spPr bwMode="auto">
          <a:xfrm>
            <a:off x="6948488" y="5949950"/>
            <a:ext cx="1081087" cy="366713"/>
          </a:xfrm>
          <a:prstGeom prst="rect">
            <a:avLst/>
          </a:prstGeom>
          <a:noFill/>
          <a:ln w="9525">
            <a:noFill/>
            <a:miter lim="800000"/>
            <a:headEnd/>
            <a:tailEnd/>
          </a:ln>
        </p:spPr>
        <p:txBody>
          <a:bodyPr>
            <a:spAutoFit/>
          </a:bodyPr>
          <a:lstStyle/>
          <a:p>
            <a:pPr algn="r" rtl="1">
              <a:spcBef>
                <a:spcPct val="50000"/>
              </a:spcBef>
            </a:pPr>
            <a:r>
              <a:rPr lang="ar-SA" b="1">
                <a:solidFill>
                  <a:srgbClr val="FF0000"/>
                </a:solidFill>
              </a:rPr>
              <a:t>مادة متفجرة</a:t>
            </a:r>
            <a:endParaRPr lang="en-US" b="1">
              <a:solidFill>
                <a:srgbClr val="FF0000"/>
              </a:solidFill>
            </a:endParaRPr>
          </a:p>
        </p:txBody>
      </p:sp>
      <p:sp>
        <p:nvSpPr>
          <p:cNvPr id="16471" name="Text Box 87"/>
          <p:cNvSpPr txBox="1">
            <a:spLocks noChangeArrowheads="1"/>
          </p:cNvSpPr>
          <p:nvPr/>
        </p:nvSpPr>
        <p:spPr bwMode="auto">
          <a:xfrm>
            <a:off x="500063" y="938213"/>
            <a:ext cx="5545137" cy="708025"/>
          </a:xfrm>
          <a:prstGeom prst="rect">
            <a:avLst/>
          </a:prstGeom>
          <a:noFill/>
          <a:ln w="9525">
            <a:noFill/>
            <a:miter lim="800000"/>
            <a:headEnd/>
            <a:tailEnd/>
          </a:ln>
        </p:spPr>
        <p:txBody>
          <a:bodyPr>
            <a:spAutoFit/>
          </a:bodyPr>
          <a:lstStyle/>
          <a:p>
            <a:pPr algn="r" rtl="1"/>
            <a:r>
              <a:rPr lang="ar-SA" sz="2000" b="1">
                <a:solidFill>
                  <a:srgbClr val="FF0000"/>
                </a:solidFill>
              </a:rPr>
              <a:t>الخطر: </a:t>
            </a:r>
            <a:r>
              <a:rPr lang="ar-SA" sz="2000">
                <a:latin typeface="Times New Roman" pitchFamily="18" charset="0"/>
                <a:cs typeface="Times New Roman" pitchFamily="18" charset="0"/>
              </a:rPr>
              <a:t>إذا لامست المواد الكيميائية التي تحمل هذه الإشارة الأدوات أو الأنسجة الحية فإنها تؤدي إلى قرضها أو تآكلها وتخريبها.</a:t>
            </a:r>
          </a:p>
        </p:txBody>
      </p:sp>
      <p:sp>
        <p:nvSpPr>
          <p:cNvPr id="16472" name="Text Box 88"/>
          <p:cNvSpPr txBox="1">
            <a:spLocks noChangeArrowheads="1"/>
          </p:cNvSpPr>
          <p:nvPr/>
        </p:nvSpPr>
        <p:spPr bwMode="auto">
          <a:xfrm>
            <a:off x="539750" y="2133600"/>
            <a:ext cx="5545138" cy="1016000"/>
          </a:xfrm>
          <a:prstGeom prst="rect">
            <a:avLst/>
          </a:prstGeom>
          <a:noFill/>
          <a:ln w="9525">
            <a:noFill/>
            <a:miter lim="800000"/>
            <a:headEnd/>
            <a:tailEnd/>
          </a:ln>
        </p:spPr>
        <p:txBody>
          <a:bodyPr>
            <a:spAutoFit/>
          </a:bodyPr>
          <a:lstStyle/>
          <a:p>
            <a:pPr algn="just" rtl="1"/>
            <a:r>
              <a:rPr lang="ar-SA" sz="2000" b="1">
                <a:solidFill>
                  <a:srgbClr val="FF0000"/>
                </a:solidFill>
              </a:rPr>
              <a:t>الخطر: </a:t>
            </a:r>
            <a:r>
              <a:rPr lang="ar-SA" sz="2000">
                <a:latin typeface="Times New Roman" pitchFamily="18" charset="0"/>
                <a:cs typeface="Times New Roman" pitchFamily="18" charset="0"/>
              </a:rPr>
              <a:t>يكون للمواد الكيميائية التي تحمل هذه الإشارة آثار مهيجة على الجلد والعين والأعضاء التنفسية يجب الابتعاد عن أبخرتها وتجنب ملامستها للجلد أو العين.</a:t>
            </a:r>
          </a:p>
        </p:txBody>
      </p:sp>
      <p:sp>
        <p:nvSpPr>
          <p:cNvPr id="16473" name="Text Box 89"/>
          <p:cNvSpPr txBox="1">
            <a:spLocks noChangeArrowheads="1"/>
          </p:cNvSpPr>
          <p:nvPr/>
        </p:nvSpPr>
        <p:spPr bwMode="auto">
          <a:xfrm>
            <a:off x="539750" y="3506788"/>
            <a:ext cx="5472113" cy="708025"/>
          </a:xfrm>
          <a:prstGeom prst="rect">
            <a:avLst/>
          </a:prstGeom>
          <a:noFill/>
          <a:ln w="9525">
            <a:noFill/>
            <a:miter lim="800000"/>
            <a:headEnd/>
            <a:tailEnd/>
          </a:ln>
        </p:spPr>
        <p:txBody>
          <a:bodyPr>
            <a:spAutoFit/>
          </a:bodyPr>
          <a:lstStyle/>
          <a:p>
            <a:pPr algn="r" rtl="1"/>
            <a:r>
              <a:rPr lang="ar-SA" sz="2000" b="1">
                <a:solidFill>
                  <a:srgbClr val="FF0000"/>
                </a:solidFill>
              </a:rPr>
              <a:t>الخطر: </a:t>
            </a:r>
            <a:r>
              <a:rPr lang="ar-SA" sz="2000">
                <a:latin typeface="Times New Roman" pitchFamily="18" charset="0"/>
                <a:cs typeface="Times New Roman" pitchFamily="18" charset="0"/>
              </a:rPr>
              <a:t>تسبب المواد الكيميائية التي تحمل هذه الإشارة تلفاً وضرراً لأنسجة الجسم في حال استنشاقها أو ملامستها.</a:t>
            </a:r>
          </a:p>
        </p:txBody>
      </p:sp>
      <p:sp>
        <p:nvSpPr>
          <p:cNvPr id="16474" name="Text Box 90"/>
          <p:cNvSpPr txBox="1">
            <a:spLocks noChangeArrowheads="1"/>
          </p:cNvSpPr>
          <p:nvPr/>
        </p:nvSpPr>
        <p:spPr bwMode="auto">
          <a:xfrm>
            <a:off x="611188" y="5008563"/>
            <a:ext cx="5473700" cy="1016000"/>
          </a:xfrm>
          <a:prstGeom prst="rect">
            <a:avLst/>
          </a:prstGeom>
          <a:noFill/>
          <a:ln w="9525">
            <a:noFill/>
            <a:miter lim="800000"/>
            <a:headEnd/>
            <a:tailEnd/>
          </a:ln>
        </p:spPr>
        <p:txBody>
          <a:bodyPr>
            <a:spAutoFit/>
          </a:bodyPr>
          <a:lstStyle/>
          <a:p>
            <a:pPr algn="just" rtl="1"/>
            <a:r>
              <a:rPr lang="ar-SA" sz="2000" b="1">
                <a:solidFill>
                  <a:srgbClr val="FF0000"/>
                </a:solidFill>
              </a:rPr>
              <a:t>الخطر: </a:t>
            </a:r>
            <a:r>
              <a:rPr lang="ar-SA" sz="2000">
                <a:latin typeface="Times New Roman" pitchFamily="18" charset="0"/>
                <a:cs typeface="Times New Roman" pitchFamily="18" charset="0"/>
              </a:rPr>
              <a:t>يكون للمواد الكيميائية التي تحمل هذه الإشارة خاصية الانفجار إذا تعرضت لظروف معينة. لذا تجنب الاحتكاك والصدمات والشرارات الكهربائية أو الحرارة، عند التعامل معها.</a:t>
            </a:r>
            <a:r>
              <a:rPr lang="en-US" sz="200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16452"/>
                                        </p:tgtEl>
                                        <p:attrNameLst>
                                          <p:attrName>style.visibility</p:attrName>
                                        </p:attrNameLst>
                                      </p:cBhvr>
                                      <p:to>
                                        <p:strVal val="visible"/>
                                      </p:to>
                                    </p:set>
                                    <p:anim calcmode="lin" valueType="num">
                                      <p:cBhvr>
                                        <p:cTn id="7" dur="500" fill="hold"/>
                                        <p:tgtEl>
                                          <p:spTgt spid="16452"/>
                                        </p:tgtEl>
                                        <p:attrNameLst>
                                          <p:attrName>ppt_w</p:attrName>
                                        </p:attrNameLst>
                                      </p:cBhvr>
                                      <p:tavLst>
                                        <p:tav tm="0">
                                          <p:val>
                                            <p:fltVal val="0"/>
                                          </p:val>
                                        </p:tav>
                                        <p:tav tm="100000">
                                          <p:val>
                                            <p:strVal val="#ppt_w"/>
                                          </p:val>
                                        </p:tav>
                                      </p:tavLst>
                                    </p:anim>
                                    <p:anim calcmode="lin" valueType="num">
                                      <p:cBhvr>
                                        <p:cTn id="8" dur="500" fill="hold"/>
                                        <p:tgtEl>
                                          <p:spTgt spid="16452"/>
                                        </p:tgtEl>
                                        <p:attrNameLst>
                                          <p:attrName>ppt_h</p:attrName>
                                        </p:attrNameLst>
                                      </p:cBhvr>
                                      <p:tavLst>
                                        <p:tav tm="0">
                                          <p:val>
                                            <p:fltVal val="0"/>
                                          </p:val>
                                        </p:tav>
                                        <p:tav tm="100000">
                                          <p:val>
                                            <p:strVal val="#ppt_h"/>
                                          </p:val>
                                        </p:tav>
                                      </p:tavLst>
                                    </p:anim>
                                    <p:animEffect transition="in" filter="fade">
                                      <p:cBhvr>
                                        <p:cTn id="9" dur="500"/>
                                        <p:tgtEl>
                                          <p:spTgt spid="16452"/>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6456"/>
                                        </p:tgtEl>
                                        <p:attrNameLst>
                                          <p:attrName>style.visibility</p:attrName>
                                        </p:attrNameLst>
                                      </p:cBhvr>
                                      <p:to>
                                        <p:strVal val="visible"/>
                                      </p:to>
                                    </p:set>
                                    <p:anim calcmode="lin" valueType="num">
                                      <p:cBhvr>
                                        <p:cTn id="12" dur="1000" fill="hold"/>
                                        <p:tgtEl>
                                          <p:spTgt spid="16456"/>
                                        </p:tgtEl>
                                        <p:attrNameLst>
                                          <p:attrName>ppt_x</p:attrName>
                                        </p:attrNameLst>
                                      </p:cBhvr>
                                      <p:tavLst>
                                        <p:tav tm="0">
                                          <p:val>
                                            <p:strVal val="#ppt_x-.2"/>
                                          </p:val>
                                        </p:tav>
                                        <p:tav tm="100000">
                                          <p:val>
                                            <p:strVal val="#ppt_x"/>
                                          </p:val>
                                        </p:tav>
                                      </p:tavLst>
                                    </p:anim>
                                    <p:anim calcmode="lin" valueType="num">
                                      <p:cBhvr>
                                        <p:cTn id="13" dur="1000" fill="hold"/>
                                        <p:tgtEl>
                                          <p:spTgt spid="1645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645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nodeType="clickEffect">
                                  <p:stCondLst>
                                    <p:cond delay="0"/>
                                  </p:stCondLst>
                                  <p:childTnLst>
                                    <p:set>
                                      <p:cBhvr>
                                        <p:cTn id="18" dur="1" fill="hold">
                                          <p:stCondLst>
                                            <p:cond delay="0"/>
                                          </p:stCondLst>
                                        </p:cTn>
                                        <p:tgtEl>
                                          <p:spTgt spid="16471">
                                            <p:txEl>
                                              <p:pRg st="0" end="0"/>
                                            </p:txEl>
                                          </p:spTgt>
                                        </p:tgtEl>
                                        <p:attrNameLst>
                                          <p:attrName>style.visibility</p:attrName>
                                        </p:attrNameLst>
                                      </p:cBhvr>
                                      <p:to>
                                        <p:strVal val="visible"/>
                                      </p:to>
                                    </p:set>
                                    <p:anim calcmode="lin" valueType="num">
                                      <p:cBhvr>
                                        <p:cTn id="19" dur="1000" fill="hold"/>
                                        <p:tgtEl>
                                          <p:spTgt spid="16471">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1647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6471">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16453"/>
                                        </p:tgtEl>
                                        <p:attrNameLst>
                                          <p:attrName>style.visibility</p:attrName>
                                        </p:attrNameLst>
                                      </p:cBhvr>
                                      <p:to>
                                        <p:strVal val="visible"/>
                                      </p:to>
                                    </p:set>
                                    <p:animEffect transition="in" filter="fade">
                                      <p:cBhvr>
                                        <p:cTn id="26" dur="1000"/>
                                        <p:tgtEl>
                                          <p:spTgt spid="16453"/>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6464"/>
                                        </p:tgtEl>
                                        <p:attrNameLst>
                                          <p:attrName>style.visibility</p:attrName>
                                        </p:attrNameLst>
                                      </p:cBhvr>
                                      <p:to>
                                        <p:strVal val="visible"/>
                                      </p:to>
                                    </p:set>
                                    <p:animEffect transition="in" filter="fade">
                                      <p:cBhvr>
                                        <p:cTn id="29" dur="1000"/>
                                        <p:tgtEl>
                                          <p:spTgt spid="16464"/>
                                        </p:tgtEl>
                                      </p:cBhvr>
                                    </p:animEffect>
                                    <p:anim calcmode="lin" valueType="num">
                                      <p:cBhvr>
                                        <p:cTn id="30" dur="1000" fill="hold"/>
                                        <p:tgtEl>
                                          <p:spTgt spid="16464"/>
                                        </p:tgtEl>
                                        <p:attrNameLst>
                                          <p:attrName>ppt_x</p:attrName>
                                        </p:attrNameLst>
                                      </p:cBhvr>
                                      <p:tavLst>
                                        <p:tav tm="0">
                                          <p:val>
                                            <p:strVal val="#ppt_x"/>
                                          </p:val>
                                        </p:tav>
                                        <p:tav tm="100000">
                                          <p:val>
                                            <p:strVal val="#ppt_x"/>
                                          </p:val>
                                        </p:tav>
                                      </p:tavLst>
                                    </p:anim>
                                    <p:anim calcmode="lin" valueType="num">
                                      <p:cBhvr>
                                        <p:cTn id="31" dur="1000" fill="hold"/>
                                        <p:tgtEl>
                                          <p:spTgt spid="16464"/>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16472">
                                            <p:txEl>
                                              <p:pRg st="0" end="0"/>
                                            </p:txEl>
                                          </p:spTgt>
                                        </p:tgtEl>
                                        <p:attrNameLst>
                                          <p:attrName>style.visibility</p:attrName>
                                        </p:attrNameLst>
                                      </p:cBhvr>
                                      <p:to>
                                        <p:strVal val="visible"/>
                                      </p:to>
                                    </p:set>
                                    <p:anim calcmode="lin" valueType="num">
                                      <p:cBhvr>
                                        <p:cTn id="36" dur="1000" fill="hold"/>
                                        <p:tgtEl>
                                          <p:spTgt spid="16472">
                                            <p:txEl>
                                              <p:pRg st="0" end="0"/>
                                            </p:txEl>
                                          </p:spTgt>
                                        </p:tgtEl>
                                        <p:attrNameLst>
                                          <p:attrName>ppt_x</p:attrName>
                                        </p:attrNameLst>
                                      </p:cBhvr>
                                      <p:tavLst>
                                        <p:tav tm="0">
                                          <p:val>
                                            <p:strVal val="#ppt_x-.2"/>
                                          </p:val>
                                        </p:tav>
                                        <p:tav tm="100000">
                                          <p:val>
                                            <p:strVal val="#ppt_x"/>
                                          </p:val>
                                        </p:tav>
                                      </p:tavLst>
                                    </p:anim>
                                    <p:anim calcmode="lin" valueType="num">
                                      <p:cBhvr>
                                        <p:cTn id="37" dur="1000" fill="hold"/>
                                        <p:tgtEl>
                                          <p:spTgt spid="1647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6472">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nodeType="clickEffect">
                                  <p:stCondLst>
                                    <p:cond delay="0"/>
                                  </p:stCondLst>
                                  <p:childTnLst>
                                    <p:set>
                                      <p:cBhvr>
                                        <p:cTn id="42" dur="1" fill="hold">
                                          <p:stCondLst>
                                            <p:cond delay="0"/>
                                          </p:stCondLst>
                                        </p:cTn>
                                        <p:tgtEl>
                                          <p:spTgt spid="16454"/>
                                        </p:tgtEl>
                                        <p:attrNameLst>
                                          <p:attrName>style.visibility</p:attrName>
                                        </p:attrNameLst>
                                      </p:cBhvr>
                                      <p:to>
                                        <p:strVal val="visible"/>
                                      </p:to>
                                    </p:set>
                                    <p:anim calcmode="lin" valueType="num">
                                      <p:cBhvr>
                                        <p:cTn id="43" dur="1000" fill="hold"/>
                                        <p:tgtEl>
                                          <p:spTgt spid="16454"/>
                                        </p:tgtEl>
                                        <p:attrNameLst>
                                          <p:attrName>ppt_w</p:attrName>
                                        </p:attrNameLst>
                                      </p:cBhvr>
                                      <p:tavLst>
                                        <p:tav tm="0">
                                          <p:val>
                                            <p:fltVal val="0"/>
                                          </p:val>
                                        </p:tav>
                                        <p:tav tm="100000">
                                          <p:val>
                                            <p:strVal val="#ppt_w"/>
                                          </p:val>
                                        </p:tav>
                                      </p:tavLst>
                                    </p:anim>
                                    <p:anim calcmode="lin" valueType="num">
                                      <p:cBhvr>
                                        <p:cTn id="44" dur="1000" fill="hold"/>
                                        <p:tgtEl>
                                          <p:spTgt spid="16454"/>
                                        </p:tgtEl>
                                        <p:attrNameLst>
                                          <p:attrName>ppt_h</p:attrName>
                                        </p:attrNameLst>
                                      </p:cBhvr>
                                      <p:tavLst>
                                        <p:tav tm="0">
                                          <p:val>
                                            <p:fltVal val="0"/>
                                          </p:val>
                                        </p:tav>
                                        <p:tav tm="100000">
                                          <p:val>
                                            <p:strVal val="#ppt_h"/>
                                          </p:val>
                                        </p:tav>
                                      </p:tavLst>
                                    </p:anim>
                                    <p:animEffect transition="in" filter="fade">
                                      <p:cBhvr>
                                        <p:cTn id="45" dur="1000"/>
                                        <p:tgtEl>
                                          <p:spTgt spid="16454"/>
                                        </p:tgtEl>
                                      </p:cBhvr>
                                    </p:animEffect>
                                  </p:childTnLst>
                                </p:cTn>
                              </p:par>
                              <p:par>
                                <p:cTn id="46" presetID="17" presetClass="entr" presetSubtype="10" fill="hold" grpId="0" nodeType="withEffect">
                                  <p:stCondLst>
                                    <p:cond delay="0"/>
                                  </p:stCondLst>
                                  <p:childTnLst>
                                    <p:set>
                                      <p:cBhvr>
                                        <p:cTn id="47" dur="1" fill="hold">
                                          <p:stCondLst>
                                            <p:cond delay="0"/>
                                          </p:stCondLst>
                                        </p:cTn>
                                        <p:tgtEl>
                                          <p:spTgt spid="16465"/>
                                        </p:tgtEl>
                                        <p:attrNameLst>
                                          <p:attrName>style.visibility</p:attrName>
                                        </p:attrNameLst>
                                      </p:cBhvr>
                                      <p:to>
                                        <p:strVal val="visible"/>
                                      </p:to>
                                    </p:set>
                                    <p:anim calcmode="lin" valueType="num">
                                      <p:cBhvr>
                                        <p:cTn id="48" dur="1000" fill="hold"/>
                                        <p:tgtEl>
                                          <p:spTgt spid="16465"/>
                                        </p:tgtEl>
                                        <p:attrNameLst>
                                          <p:attrName>ppt_w</p:attrName>
                                        </p:attrNameLst>
                                      </p:cBhvr>
                                      <p:tavLst>
                                        <p:tav tm="0">
                                          <p:val>
                                            <p:fltVal val="0"/>
                                          </p:val>
                                        </p:tav>
                                        <p:tav tm="100000">
                                          <p:val>
                                            <p:strVal val="#ppt_w"/>
                                          </p:val>
                                        </p:tav>
                                      </p:tavLst>
                                    </p:anim>
                                    <p:anim calcmode="lin" valueType="num">
                                      <p:cBhvr>
                                        <p:cTn id="49" dur="1000" fill="hold"/>
                                        <p:tgtEl>
                                          <p:spTgt spid="16465"/>
                                        </p:tgtEl>
                                        <p:attrNameLst>
                                          <p:attrName>ppt_h</p:attrName>
                                        </p:attrNameLst>
                                      </p:cBhvr>
                                      <p:tavLst>
                                        <p:tav tm="0">
                                          <p:val>
                                            <p:strVal val="#ppt_h"/>
                                          </p:val>
                                        </p:tav>
                                        <p:tav tm="100000">
                                          <p:val>
                                            <p:strVal val="#ppt_h"/>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9" presetClass="entr" presetSubtype="0" fill="hold" nodeType="clickEffect">
                                  <p:stCondLst>
                                    <p:cond delay="0"/>
                                  </p:stCondLst>
                                  <p:childTnLst>
                                    <p:set>
                                      <p:cBhvr>
                                        <p:cTn id="53" dur="1" fill="hold">
                                          <p:stCondLst>
                                            <p:cond delay="0"/>
                                          </p:stCondLst>
                                        </p:cTn>
                                        <p:tgtEl>
                                          <p:spTgt spid="16473">
                                            <p:txEl>
                                              <p:pRg st="0" end="0"/>
                                            </p:txEl>
                                          </p:spTgt>
                                        </p:tgtEl>
                                        <p:attrNameLst>
                                          <p:attrName>style.visibility</p:attrName>
                                        </p:attrNameLst>
                                      </p:cBhvr>
                                      <p:to>
                                        <p:strVal val="visible"/>
                                      </p:to>
                                    </p:set>
                                    <p:anim calcmode="lin" valueType="num">
                                      <p:cBhvr>
                                        <p:cTn id="54" dur="1000" fill="hold"/>
                                        <p:tgtEl>
                                          <p:spTgt spid="16473">
                                            <p:txEl>
                                              <p:pRg st="0" end="0"/>
                                            </p:txEl>
                                          </p:spTgt>
                                        </p:tgtEl>
                                        <p:attrNameLst>
                                          <p:attrName>ppt_x</p:attrName>
                                        </p:attrNameLst>
                                      </p:cBhvr>
                                      <p:tavLst>
                                        <p:tav tm="0">
                                          <p:val>
                                            <p:strVal val="#ppt_x-.2"/>
                                          </p:val>
                                        </p:tav>
                                        <p:tav tm="100000">
                                          <p:val>
                                            <p:strVal val="#ppt_x"/>
                                          </p:val>
                                        </p:tav>
                                      </p:tavLst>
                                    </p:anim>
                                    <p:anim calcmode="lin" valueType="num">
                                      <p:cBhvr>
                                        <p:cTn id="55" dur="1000" fill="hold"/>
                                        <p:tgtEl>
                                          <p:spTgt spid="1647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16473">
                                            <p:txEl>
                                              <p:pRg st="0" end="0"/>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2" fill="hold" nodeType="clickEffect">
                                  <p:stCondLst>
                                    <p:cond delay="0"/>
                                  </p:stCondLst>
                                  <p:childTnLst>
                                    <p:set>
                                      <p:cBhvr>
                                        <p:cTn id="60" dur="1" fill="hold">
                                          <p:stCondLst>
                                            <p:cond delay="0"/>
                                          </p:stCondLst>
                                        </p:cTn>
                                        <p:tgtEl>
                                          <p:spTgt spid="16455"/>
                                        </p:tgtEl>
                                        <p:attrNameLst>
                                          <p:attrName>style.visibility</p:attrName>
                                        </p:attrNameLst>
                                      </p:cBhvr>
                                      <p:to>
                                        <p:strVal val="visible"/>
                                      </p:to>
                                    </p:set>
                                    <p:animEffect transition="in" filter="slide(fromRight)">
                                      <p:cBhvr>
                                        <p:cTn id="61" dur="500"/>
                                        <p:tgtEl>
                                          <p:spTgt spid="16455"/>
                                        </p:tgtEl>
                                      </p:cBhvr>
                                    </p:animEffect>
                                  </p:childTnLst>
                                </p:cTn>
                              </p:par>
                              <p:par>
                                <p:cTn id="62" presetID="37" presetClass="entr" presetSubtype="0" fill="hold" grpId="0" nodeType="withEffect">
                                  <p:stCondLst>
                                    <p:cond delay="0"/>
                                  </p:stCondLst>
                                  <p:childTnLst>
                                    <p:set>
                                      <p:cBhvr>
                                        <p:cTn id="63" dur="1" fill="hold">
                                          <p:stCondLst>
                                            <p:cond delay="0"/>
                                          </p:stCondLst>
                                        </p:cTn>
                                        <p:tgtEl>
                                          <p:spTgt spid="16466"/>
                                        </p:tgtEl>
                                        <p:attrNameLst>
                                          <p:attrName>style.visibility</p:attrName>
                                        </p:attrNameLst>
                                      </p:cBhvr>
                                      <p:to>
                                        <p:strVal val="visible"/>
                                      </p:to>
                                    </p:set>
                                    <p:animEffect transition="in" filter="fade">
                                      <p:cBhvr>
                                        <p:cTn id="64" dur="1000"/>
                                        <p:tgtEl>
                                          <p:spTgt spid="16466"/>
                                        </p:tgtEl>
                                      </p:cBhvr>
                                    </p:animEffect>
                                    <p:anim calcmode="lin" valueType="num">
                                      <p:cBhvr>
                                        <p:cTn id="65" dur="1000" fill="hold"/>
                                        <p:tgtEl>
                                          <p:spTgt spid="16466"/>
                                        </p:tgtEl>
                                        <p:attrNameLst>
                                          <p:attrName>ppt_x</p:attrName>
                                        </p:attrNameLst>
                                      </p:cBhvr>
                                      <p:tavLst>
                                        <p:tav tm="0">
                                          <p:val>
                                            <p:strVal val="#ppt_x"/>
                                          </p:val>
                                        </p:tav>
                                        <p:tav tm="100000">
                                          <p:val>
                                            <p:strVal val="#ppt_x"/>
                                          </p:val>
                                        </p:tav>
                                      </p:tavLst>
                                    </p:anim>
                                    <p:anim calcmode="lin" valueType="num">
                                      <p:cBhvr>
                                        <p:cTn id="66" dur="900" decel="100000" fill="hold"/>
                                        <p:tgtEl>
                                          <p:spTgt spid="16466"/>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16466"/>
                                        </p:tgtEl>
                                        <p:attrNameLst>
                                          <p:attrName>ppt_y</p:attrName>
                                        </p:attrNameLst>
                                      </p:cBhvr>
                                      <p:tavLst>
                                        <p:tav tm="0">
                                          <p:val>
                                            <p:strVal val="#ppt_y-.03"/>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9" presetClass="entr" presetSubtype="0" fill="hold" nodeType="clickEffect">
                                  <p:stCondLst>
                                    <p:cond delay="0"/>
                                  </p:stCondLst>
                                  <p:childTnLst>
                                    <p:set>
                                      <p:cBhvr>
                                        <p:cTn id="71" dur="1" fill="hold">
                                          <p:stCondLst>
                                            <p:cond delay="0"/>
                                          </p:stCondLst>
                                        </p:cTn>
                                        <p:tgtEl>
                                          <p:spTgt spid="16474">
                                            <p:txEl>
                                              <p:pRg st="0" end="0"/>
                                            </p:txEl>
                                          </p:spTgt>
                                        </p:tgtEl>
                                        <p:attrNameLst>
                                          <p:attrName>style.visibility</p:attrName>
                                        </p:attrNameLst>
                                      </p:cBhvr>
                                      <p:to>
                                        <p:strVal val="visible"/>
                                      </p:to>
                                    </p:set>
                                    <p:anim calcmode="lin" valueType="num">
                                      <p:cBhvr>
                                        <p:cTn id="72" dur="1000" fill="hold"/>
                                        <p:tgtEl>
                                          <p:spTgt spid="16474">
                                            <p:txEl>
                                              <p:pRg st="0" end="0"/>
                                            </p:txEl>
                                          </p:spTgt>
                                        </p:tgtEl>
                                        <p:attrNameLst>
                                          <p:attrName>ppt_x</p:attrName>
                                        </p:attrNameLst>
                                      </p:cBhvr>
                                      <p:tavLst>
                                        <p:tav tm="0">
                                          <p:val>
                                            <p:strVal val="#ppt_x-.2"/>
                                          </p:val>
                                        </p:tav>
                                        <p:tav tm="100000">
                                          <p:val>
                                            <p:strVal val="#ppt_x"/>
                                          </p:val>
                                        </p:tav>
                                      </p:tavLst>
                                    </p:anim>
                                    <p:anim calcmode="lin" valueType="num">
                                      <p:cBhvr>
                                        <p:cTn id="73" dur="1000" fill="hold"/>
                                        <p:tgtEl>
                                          <p:spTgt spid="1647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74" dur="1000"/>
                                        <p:tgtEl>
                                          <p:spTgt spid="1647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56" grpId="0"/>
      <p:bldP spid="16464" grpId="0"/>
      <p:bldP spid="16465" grpId="0"/>
      <p:bldP spid="16466"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0530" name="Group 50"/>
          <p:cNvGraphicFramePr>
            <a:graphicFrameLocks noGrp="1"/>
          </p:cNvGraphicFramePr>
          <p:nvPr>
            <p:ph/>
          </p:nvPr>
        </p:nvGraphicFramePr>
        <p:xfrm>
          <a:off x="384870" y="1125538"/>
          <a:ext cx="8435280" cy="5040559"/>
        </p:xfrm>
        <a:graphic>
          <a:graphicData uri="http://schemas.openxmlformats.org/drawingml/2006/table">
            <a:tbl>
              <a:tblPr rtl="1"/>
              <a:tblGrid>
                <a:gridCol w="2145878"/>
                <a:gridCol w="6289402"/>
              </a:tblGrid>
              <a:tr h="168540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71450" algn="r" defTabSz="914400" rtl="1" eaLnBrk="1" fontAlgn="base" latinLnBrk="0" hangingPunct="1">
                        <a:lnSpc>
                          <a:spcPct val="8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696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9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2819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8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0516" name="Picture 36" descr="20091013(001)"/>
          <p:cNvPicPr>
            <a:picLocks noChangeAspect="1" noChangeArrowheads="1"/>
          </p:cNvPicPr>
          <p:nvPr/>
        </p:nvPicPr>
        <p:blipFill>
          <a:blip r:embed="rId2" cstate="print">
            <a:lum bright="6000"/>
          </a:blip>
          <a:srcRect l="27855" t="8415" r="31889" b="62746"/>
          <a:stretch>
            <a:fillRect/>
          </a:stretch>
        </p:blipFill>
        <p:spPr bwMode="auto">
          <a:xfrm>
            <a:off x="7153275" y="1341438"/>
            <a:ext cx="1008063" cy="960437"/>
          </a:xfrm>
          <a:prstGeom prst="rect">
            <a:avLst/>
          </a:prstGeom>
          <a:noFill/>
          <a:ln w="12700">
            <a:solidFill>
              <a:srgbClr val="000000"/>
            </a:solidFill>
            <a:miter lim="800000"/>
            <a:headEnd/>
            <a:tailEnd/>
          </a:ln>
        </p:spPr>
      </p:pic>
      <p:pic>
        <p:nvPicPr>
          <p:cNvPr id="20517" name="Picture 37" descr="dansymo"/>
          <p:cNvPicPr>
            <a:picLocks noChangeAspect="1" noChangeArrowheads="1"/>
          </p:cNvPicPr>
          <p:nvPr/>
        </p:nvPicPr>
        <p:blipFill>
          <a:blip r:embed="rId3" cstate="print">
            <a:grayscl/>
          </a:blip>
          <a:srcRect l="7086" t="7959" r="7086" b="5710"/>
          <a:stretch>
            <a:fillRect/>
          </a:stretch>
        </p:blipFill>
        <p:spPr bwMode="auto">
          <a:xfrm>
            <a:off x="7224713" y="3068638"/>
            <a:ext cx="936625" cy="868362"/>
          </a:xfrm>
          <a:prstGeom prst="rect">
            <a:avLst/>
          </a:prstGeom>
          <a:noFill/>
          <a:ln w="9525">
            <a:solidFill>
              <a:srgbClr val="000000"/>
            </a:solidFill>
            <a:miter lim="800000"/>
            <a:headEnd/>
            <a:tailEnd/>
          </a:ln>
        </p:spPr>
      </p:pic>
      <p:pic>
        <p:nvPicPr>
          <p:cNvPr id="20518" name="Picture 38" descr="20091013(005)"/>
          <p:cNvPicPr>
            <a:picLocks noChangeAspect="1" noChangeArrowheads="1"/>
          </p:cNvPicPr>
          <p:nvPr/>
        </p:nvPicPr>
        <p:blipFill>
          <a:blip r:embed="rId4" cstate="print">
            <a:lum bright="6000"/>
          </a:blip>
          <a:srcRect l="25099" t="27017" r="28052" b="40158"/>
          <a:stretch>
            <a:fillRect/>
          </a:stretch>
        </p:blipFill>
        <p:spPr bwMode="auto">
          <a:xfrm>
            <a:off x="7153275" y="4652963"/>
            <a:ext cx="1122363" cy="981075"/>
          </a:xfrm>
          <a:prstGeom prst="rect">
            <a:avLst/>
          </a:prstGeom>
          <a:noFill/>
          <a:ln w="12700">
            <a:solidFill>
              <a:srgbClr val="000000"/>
            </a:solidFill>
            <a:miter lim="800000"/>
            <a:headEnd/>
            <a:tailEnd/>
          </a:ln>
        </p:spPr>
      </p:pic>
      <p:sp>
        <p:nvSpPr>
          <p:cNvPr id="20524" name="Text Box 44"/>
          <p:cNvSpPr txBox="1">
            <a:spLocks noChangeArrowheads="1"/>
          </p:cNvSpPr>
          <p:nvPr/>
        </p:nvSpPr>
        <p:spPr bwMode="auto">
          <a:xfrm>
            <a:off x="6650038" y="2349500"/>
            <a:ext cx="2089150" cy="369888"/>
          </a:xfrm>
          <a:prstGeom prst="rect">
            <a:avLst/>
          </a:prstGeom>
          <a:noFill/>
          <a:ln w="9525">
            <a:noFill/>
            <a:miter lim="800000"/>
            <a:headEnd/>
            <a:tailEnd/>
          </a:ln>
        </p:spPr>
        <p:txBody>
          <a:bodyPr>
            <a:spAutoFit/>
          </a:bodyPr>
          <a:lstStyle/>
          <a:p>
            <a:pPr algn="ctr" rtl="1">
              <a:spcBef>
                <a:spcPct val="50000"/>
              </a:spcBef>
            </a:pPr>
            <a:r>
              <a:rPr lang="ar-SA" b="1">
                <a:solidFill>
                  <a:srgbClr val="FF0000"/>
                </a:solidFill>
              </a:rPr>
              <a:t>مادة قابلة للاشتعال</a:t>
            </a:r>
            <a:endParaRPr lang="en-US" b="1">
              <a:solidFill>
                <a:srgbClr val="FF0000"/>
              </a:solidFill>
            </a:endParaRPr>
          </a:p>
        </p:txBody>
      </p:sp>
      <p:sp>
        <p:nvSpPr>
          <p:cNvPr id="20525" name="Text Box 45"/>
          <p:cNvSpPr txBox="1">
            <a:spLocks noChangeArrowheads="1"/>
          </p:cNvSpPr>
          <p:nvPr/>
        </p:nvSpPr>
        <p:spPr bwMode="auto">
          <a:xfrm>
            <a:off x="6937375" y="4076700"/>
            <a:ext cx="1439863" cy="366713"/>
          </a:xfrm>
          <a:prstGeom prst="rect">
            <a:avLst/>
          </a:prstGeom>
          <a:noFill/>
          <a:ln w="9525">
            <a:noFill/>
            <a:miter lim="800000"/>
            <a:headEnd/>
            <a:tailEnd/>
          </a:ln>
        </p:spPr>
        <p:txBody>
          <a:bodyPr>
            <a:spAutoFit/>
          </a:bodyPr>
          <a:lstStyle/>
          <a:p>
            <a:pPr algn="ctr" rtl="1">
              <a:spcBef>
                <a:spcPct val="50000"/>
              </a:spcBef>
            </a:pPr>
            <a:r>
              <a:rPr lang="ar-SA" b="1">
                <a:solidFill>
                  <a:srgbClr val="FF0000"/>
                </a:solidFill>
              </a:rPr>
              <a:t>مادة مؤكسدة</a:t>
            </a:r>
            <a:r>
              <a:rPr lang="en-US" b="1">
                <a:solidFill>
                  <a:srgbClr val="FF0000"/>
                </a:solidFill>
              </a:rPr>
              <a:t> </a:t>
            </a:r>
          </a:p>
        </p:txBody>
      </p:sp>
      <p:sp>
        <p:nvSpPr>
          <p:cNvPr id="20526" name="Text Box 46"/>
          <p:cNvSpPr txBox="1">
            <a:spLocks noChangeArrowheads="1"/>
          </p:cNvSpPr>
          <p:nvPr/>
        </p:nvSpPr>
        <p:spPr bwMode="auto">
          <a:xfrm>
            <a:off x="6721475" y="5732463"/>
            <a:ext cx="1512888" cy="368300"/>
          </a:xfrm>
          <a:prstGeom prst="rect">
            <a:avLst/>
          </a:prstGeom>
          <a:noFill/>
          <a:ln w="9525">
            <a:noFill/>
            <a:miter lim="800000"/>
            <a:headEnd/>
            <a:tailEnd/>
          </a:ln>
        </p:spPr>
        <p:txBody>
          <a:bodyPr>
            <a:spAutoFit/>
          </a:bodyPr>
          <a:lstStyle/>
          <a:p>
            <a:pPr algn="r" rtl="1">
              <a:spcBef>
                <a:spcPct val="50000"/>
              </a:spcBef>
            </a:pPr>
            <a:r>
              <a:rPr lang="ar-SA" b="1">
                <a:solidFill>
                  <a:srgbClr val="FF0000"/>
                </a:solidFill>
              </a:rPr>
              <a:t>مادة مشعة</a:t>
            </a:r>
            <a:r>
              <a:rPr lang="en-US" b="1">
                <a:solidFill>
                  <a:srgbClr val="FF0000"/>
                </a:solidFill>
              </a:rPr>
              <a:t> </a:t>
            </a:r>
          </a:p>
        </p:txBody>
      </p:sp>
      <p:sp>
        <p:nvSpPr>
          <p:cNvPr id="20531" name="Text Box 51"/>
          <p:cNvSpPr txBox="1">
            <a:spLocks noChangeArrowheads="1"/>
          </p:cNvSpPr>
          <p:nvPr/>
        </p:nvSpPr>
        <p:spPr bwMode="auto">
          <a:xfrm>
            <a:off x="673100" y="1374775"/>
            <a:ext cx="5905500" cy="830263"/>
          </a:xfrm>
          <a:prstGeom prst="rect">
            <a:avLst/>
          </a:prstGeom>
          <a:noFill/>
          <a:ln w="9525">
            <a:noFill/>
            <a:miter lim="800000"/>
            <a:headEnd/>
            <a:tailEnd/>
          </a:ln>
        </p:spPr>
        <p:txBody>
          <a:bodyPr>
            <a:spAutoFit/>
          </a:bodyPr>
          <a:lstStyle/>
          <a:p>
            <a:pPr marL="228600" indent="-228600" algn="just" rtl="1">
              <a:lnSpc>
                <a:spcPct val="80000"/>
              </a:lnSpc>
              <a:buFontTx/>
              <a:buChar char="•"/>
            </a:pPr>
            <a:r>
              <a:rPr lang="ar-SA" sz="2000" b="1">
                <a:solidFill>
                  <a:srgbClr val="FF0000"/>
                </a:solidFill>
              </a:rPr>
              <a:t>الخطر: </a:t>
            </a:r>
            <a:r>
              <a:rPr lang="ar-SA" sz="2000">
                <a:latin typeface="Times New Roman" pitchFamily="18" charset="0"/>
                <a:cs typeface="Times New Roman" pitchFamily="18" charset="0"/>
              </a:rPr>
              <a:t>مواد او غازات او سوائل تشتعل تلقائياً.</a:t>
            </a:r>
          </a:p>
          <a:p>
            <a:pPr marL="228600" indent="-228600" algn="just" rtl="1">
              <a:lnSpc>
                <a:spcPct val="80000"/>
              </a:lnSpc>
            </a:pPr>
            <a:r>
              <a:rPr lang="ar-SA" sz="2000">
                <a:latin typeface="Times New Roman" pitchFamily="18" charset="0"/>
                <a:cs typeface="Times New Roman" pitchFamily="18" charset="0"/>
              </a:rPr>
              <a:t>   </a:t>
            </a:r>
            <a:r>
              <a:rPr lang="ar-SA" sz="2000" b="1">
                <a:solidFill>
                  <a:srgbClr val="FF0000"/>
                </a:solidFill>
              </a:rPr>
              <a:t>التحذير: </a:t>
            </a:r>
            <a:r>
              <a:rPr lang="ar-SA" sz="2000">
                <a:latin typeface="Times New Roman" pitchFamily="18" charset="0"/>
                <a:cs typeface="Times New Roman" pitchFamily="18" charset="0"/>
              </a:rPr>
              <a:t>تجنب وضعها بالقرب من اللهب أو ملامستها للنار، أو وضعها تحت أشعة الشمس المباشرة.</a:t>
            </a:r>
            <a:r>
              <a:rPr lang="en-US" sz="2000">
                <a:latin typeface="Times New Roman" pitchFamily="18" charset="0"/>
                <a:cs typeface="Times New Roman" pitchFamily="18" charset="0"/>
              </a:rPr>
              <a:t> </a:t>
            </a:r>
          </a:p>
        </p:txBody>
      </p:sp>
      <p:sp>
        <p:nvSpPr>
          <p:cNvPr id="20532" name="Text Box 52"/>
          <p:cNvSpPr txBox="1">
            <a:spLocks noChangeArrowheads="1"/>
          </p:cNvSpPr>
          <p:nvPr/>
        </p:nvSpPr>
        <p:spPr bwMode="auto">
          <a:xfrm>
            <a:off x="530225" y="2997200"/>
            <a:ext cx="5975350" cy="1016000"/>
          </a:xfrm>
          <a:prstGeom prst="rect">
            <a:avLst/>
          </a:prstGeom>
          <a:noFill/>
          <a:ln w="9525">
            <a:noFill/>
            <a:miter lim="800000"/>
            <a:headEnd/>
            <a:tailEnd/>
          </a:ln>
        </p:spPr>
        <p:txBody>
          <a:bodyPr>
            <a:spAutoFit/>
          </a:bodyPr>
          <a:lstStyle/>
          <a:p>
            <a:pPr algn="r" rtl="1"/>
            <a:r>
              <a:rPr lang="ar-SA" sz="2000" b="1">
                <a:solidFill>
                  <a:srgbClr val="FF0000"/>
                </a:solidFill>
              </a:rPr>
              <a:t>الخطر: </a:t>
            </a:r>
            <a:r>
              <a:rPr lang="ar-SA" sz="2000">
                <a:latin typeface="Times New Roman" pitchFamily="18" charset="0"/>
                <a:cs typeface="Times New Roman" pitchFamily="18" charset="0"/>
              </a:rPr>
              <a:t>يمكن أن تشكل المواد المؤكسدة مواد قابلة للاحتراق، وبالتالي تزيد من اشتعال النار في الحرائق، مما يجعل عملية إطفائها صعبة لذا</a:t>
            </a:r>
          </a:p>
          <a:p>
            <a:pPr algn="r" rtl="1"/>
            <a:r>
              <a:rPr lang="ar-SA" sz="2000">
                <a:latin typeface="Times New Roman" pitchFamily="18" charset="0"/>
                <a:cs typeface="Times New Roman" pitchFamily="18" charset="0"/>
              </a:rPr>
              <a:t>أحفظها بعيدا عن المواد القابلة للاشتعال، وعن مصادر الحرارة واللهب.</a:t>
            </a:r>
            <a:r>
              <a:rPr lang="en-US" sz="2000">
                <a:latin typeface="Times New Roman" pitchFamily="18" charset="0"/>
                <a:cs typeface="Times New Roman" pitchFamily="18" charset="0"/>
              </a:rPr>
              <a:t> </a:t>
            </a:r>
          </a:p>
        </p:txBody>
      </p:sp>
      <p:sp>
        <p:nvSpPr>
          <p:cNvPr id="20533" name="Text Box 53"/>
          <p:cNvSpPr txBox="1">
            <a:spLocks noChangeArrowheads="1"/>
          </p:cNvSpPr>
          <p:nvPr/>
        </p:nvSpPr>
        <p:spPr bwMode="auto">
          <a:xfrm>
            <a:off x="528638" y="4724400"/>
            <a:ext cx="5832475" cy="708025"/>
          </a:xfrm>
          <a:prstGeom prst="rect">
            <a:avLst/>
          </a:prstGeom>
          <a:noFill/>
          <a:ln w="9525">
            <a:noFill/>
            <a:miter lim="800000"/>
            <a:headEnd/>
            <a:tailEnd/>
          </a:ln>
        </p:spPr>
        <p:txBody>
          <a:bodyPr>
            <a:spAutoFit/>
          </a:bodyPr>
          <a:lstStyle/>
          <a:p>
            <a:pPr marL="228600" indent="-228600" algn="r" rtl="1"/>
            <a:r>
              <a:rPr lang="ar-SA" sz="2000" b="1">
                <a:solidFill>
                  <a:srgbClr val="FF0000"/>
                </a:solidFill>
              </a:rPr>
              <a:t>الخطر: </a:t>
            </a:r>
            <a:r>
              <a:rPr lang="ar-SA" sz="2000">
                <a:latin typeface="Times New Roman" pitchFamily="18" charset="0"/>
                <a:cs typeface="Times New Roman" pitchFamily="18" charset="0"/>
              </a:rPr>
              <a:t>تسبب خطرا على الشخص الذي يتعامل معها، ومن الممكن أن تظهر أعراض هذا الخطر متأخرة بعض الشيء.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20516"/>
                                        </p:tgtEl>
                                        <p:attrNameLst>
                                          <p:attrName>style.visibility</p:attrName>
                                        </p:attrNameLst>
                                      </p:cBhvr>
                                      <p:to>
                                        <p:strVal val="visible"/>
                                      </p:to>
                                    </p:set>
                                    <p:animEffect transition="in" filter="slide(fromBottom)">
                                      <p:cBhvr>
                                        <p:cTn id="7" dur="500"/>
                                        <p:tgtEl>
                                          <p:spTgt spid="20516"/>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20524"/>
                                        </p:tgtEl>
                                        <p:attrNameLst>
                                          <p:attrName>style.visibility</p:attrName>
                                        </p:attrNameLst>
                                      </p:cBhvr>
                                      <p:to>
                                        <p:strVal val="visible"/>
                                      </p:to>
                                    </p:set>
                                    <p:animEffect transition="in" filter="slide(fromRight)">
                                      <p:cBhvr>
                                        <p:cTn id="11" dur="500"/>
                                        <p:tgtEl>
                                          <p:spTgt spid="2052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2" fill="hold" nodeType="clickEffect">
                                  <p:stCondLst>
                                    <p:cond delay="0"/>
                                  </p:stCondLst>
                                  <p:childTnLst>
                                    <p:set>
                                      <p:cBhvr>
                                        <p:cTn id="15" dur="1" fill="hold">
                                          <p:stCondLst>
                                            <p:cond delay="0"/>
                                          </p:stCondLst>
                                        </p:cTn>
                                        <p:tgtEl>
                                          <p:spTgt spid="20531">
                                            <p:txEl>
                                              <p:pRg st="0" end="0"/>
                                            </p:txEl>
                                          </p:spTgt>
                                        </p:tgtEl>
                                        <p:attrNameLst>
                                          <p:attrName>style.visibility</p:attrName>
                                        </p:attrNameLst>
                                      </p:cBhvr>
                                      <p:to>
                                        <p:strVal val="visible"/>
                                      </p:to>
                                    </p:set>
                                    <p:animEffect transition="in" filter="wipe(right)">
                                      <p:cBhvr>
                                        <p:cTn id="16" dur="1000"/>
                                        <p:tgtEl>
                                          <p:spTgt spid="2053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20531">
                                            <p:txEl>
                                              <p:pRg st="1" end="1"/>
                                            </p:txEl>
                                          </p:spTgt>
                                        </p:tgtEl>
                                        <p:attrNameLst>
                                          <p:attrName>style.visibility</p:attrName>
                                        </p:attrNameLst>
                                      </p:cBhvr>
                                      <p:to>
                                        <p:strVal val="visible"/>
                                      </p:to>
                                    </p:set>
                                    <p:animEffect transition="in" filter="wipe(down)">
                                      <p:cBhvr>
                                        <p:cTn id="21" dur="1000"/>
                                        <p:tgtEl>
                                          <p:spTgt spid="2053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nodeType="clickEffect">
                                  <p:stCondLst>
                                    <p:cond delay="0"/>
                                  </p:stCondLst>
                                  <p:childTnLst>
                                    <p:set>
                                      <p:cBhvr>
                                        <p:cTn id="25" dur="1" fill="hold">
                                          <p:stCondLst>
                                            <p:cond delay="0"/>
                                          </p:stCondLst>
                                        </p:cTn>
                                        <p:tgtEl>
                                          <p:spTgt spid="20517"/>
                                        </p:tgtEl>
                                        <p:attrNameLst>
                                          <p:attrName>style.visibility</p:attrName>
                                        </p:attrNameLst>
                                      </p:cBhvr>
                                      <p:to>
                                        <p:strVal val="visible"/>
                                      </p:to>
                                    </p:set>
                                    <p:anim calcmode="lin" valueType="num">
                                      <p:cBhvr>
                                        <p:cTn id="26" dur="500" fill="hold"/>
                                        <p:tgtEl>
                                          <p:spTgt spid="20517"/>
                                        </p:tgtEl>
                                        <p:attrNameLst>
                                          <p:attrName>ppt_w</p:attrName>
                                        </p:attrNameLst>
                                      </p:cBhvr>
                                      <p:tavLst>
                                        <p:tav tm="0">
                                          <p:val>
                                            <p:fltVal val="0"/>
                                          </p:val>
                                        </p:tav>
                                        <p:tav tm="100000">
                                          <p:val>
                                            <p:strVal val="#ppt_w"/>
                                          </p:val>
                                        </p:tav>
                                      </p:tavLst>
                                    </p:anim>
                                    <p:anim calcmode="lin" valueType="num">
                                      <p:cBhvr>
                                        <p:cTn id="27" dur="500" fill="hold"/>
                                        <p:tgtEl>
                                          <p:spTgt spid="20517"/>
                                        </p:tgtEl>
                                        <p:attrNameLst>
                                          <p:attrName>ppt_h</p:attrName>
                                        </p:attrNameLst>
                                      </p:cBhvr>
                                      <p:tavLst>
                                        <p:tav tm="0">
                                          <p:val>
                                            <p:strVal val="#ppt_h"/>
                                          </p:val>
                                        </p:tav>
                                        <p:tav tm="100000">
                                          <p:val>
                                            <p:strVal val="#ppt_h"/>
                                          </p:val>
                                        </p:tav>
                                      </p:tavLst>
                                    </p:anim>
                                  </p:childTnLst>
                                </p:cTn>
                              </p:par>
                            </p:childTnLst>
                          </p:cTn>
                        </p:par>
                        <p:par>
                          <p:cTn id="28" fill="hold" nodeType="afterGroup">
                            <p:stCondLst>
                              <p:cond delay="500"/>
                            </p:stCondLst>
                            <p:childTnLst>
                              <p:par>
                                <p:cTn id="29" presetID="50" presetClass="entr" presetSubtype="0" decel="100000" fill="hold" grpId="0" nodeType="afterEffect">
                                  <p:stCondLst>
                                    <p:cond delay="0"/>
                                  </p:stCondLst>
                                  <p:childTnLst>
                                    <p:set>
                                      <p:cBhvr>
                                        <p:cTn id="30" dur="1" fill="hold">
                                          <p:stCondLst>
                                            <p:cond delay="0"/>
                                          </p:stCondLst>
                                        </p:cTn>
                                        <p:tgtEl>
                                          <p:spTgt spid="20525"/>
                                        </p:tgtEl>
                                        <p:attrNameLst>
                                          <p:attrName>style.visibility</p:attrName>
                                        </p:attrNameLst>
                                      </p:cBhvr>
                                      <p:to>
                                        <p:strVal val="visible"/>
                                      </p:to>
                                    </p:set>
                                    <p:anim calcmode="lin" valueType="num">
                                      <p:cBhvr>
                                        <p:cTn id="31" dur="1000" fill="hold"/>
                                        <p:tgtEl>
                                          <p:spTgt spid="20525"/>
                                        </p:tgtEl>
                                        <p:attrNameLst>
                                          <p:attrName>ppt_w</p:attrName>
                                        </p:attrNameLst>
                                      </p:cBhvr>
                                      <p:tavLst>
                                        <p:tav tm="0">
                                          <p:val>
                                            <p:strVal val="#ppt_w+.3"/>
                                          </p:val>
                                        </p:tav>
                                        <p:tav tm="100000">
                                          <p:val>
                                            <p:strVal val="#ppt_w"/>
                                          </p:val>
                                        </p:tav>
                                      </p:tavLst>
                                    </p:anim>
                                    <p:anim calcmode="lin" valueType="num">
                                      <p:cBhvr>
                                        <p:cTn id="32" dur="1000" fill="hold"/>
                                        <p:tgtEl>
                                          <p:spTgt spid="20525"/>
                                        </p:tgtEl>
                                        <p:attrNameLst>
                                          <p:attrName>ppt_h</p:attrName>
                                        </p:attrNameLst>
                                      </p:cBhvr>
                                      <p:tavLst>
                                        <p:tav tm="0">
                                          <p:val>
                                            <p:strVal val="#ppt_h"/>
                                          </p:val>
                                        </p:tav>
                                        <p:tav tm="100000">
                                          <p:val>
                                            <p:strVal val="#ppt_h"/>
                                          </p:val>
                                        </p:tav>
                                      </p:tavLst>
                                    </p:anim>
                                    <p:animEffect transition="in" filter="fade">
                                      <p:cBhvr>
                                        <p:cTn id="33" dur="1000"/>
                                        <p:tgtEl>
                                          <p:spTgt spid="2052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2" fill="hold" nodeType="clickEffect">
                                  <p:stCondLst>
                                    <p:cond delay="0"/>
                                  </p:stCondLst>
                                  <p:childTnLst>
                                    <p:set>
                                      <p:cBhvr>
                                        <p:cTn id="37" dur="1" fill="hold">
                                          <p:stCondLst>
                                            <p:cond delay="0"/>
                                          </p:stCondLst>
                                        </p:cTn>
                                        <p:tgtEl>
                                          <p:spTgt spid="20532">
                                            <p:txEl>
                                              <p:pRg st="0" end="0"/>
                                            </p:txEl>
                                          </p:spTgt>
                                        </p:tgtEl>
                                        <p:attrNameLst>
                                          <p:attrName>style.visibility</p:attrName>
                                        </p:attrNameLst>
                                      </p:cBhvr>
                                      <p:to>
                                        <p:strVal val="visible"/>
                                      </p:to>
                                    </p:set>
                                    <p:animEffect transition="in" filter="wipe(right)">
                                      <p:cBhvr>
                                        <p:cTn id="38" dur="500"/>
                                        <p:tgtEl>
                                          <p:spTgt spid="20532">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0532">
                                            <p:txEl>
                                              <p:pRg st="1" end="1"/>
                                            </p:txEl>
                                          </p:spTgt>
                                        </p:tgtEl>
                                        <p:attrNameLst>
                                          <p:attrName>style.visibility</p:attrName>
                                        </p:attrNameLst>
                                      </p:cBhvr>
                                      <p:to>
                                        <p:strVal val="visible"/>
                                      </p:to>
                                    </p:set>
                                    <p:animEffect transition="in" filter="wipe(down)">
                                      <p:cBhvr>
                                        <p:cTn id="43" dur="500"/>
                                        <p:tgtEl>
                                          <p:spTgt spid="20532">
                                            <p:txEl>
                                              <p:pRg st="1" end="1"/>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1" presetClass="entr" presetSubtype="0" fill="hold" nodeType="clickEffect">
                                  <p:stCondLst>
                                    <p:cond delay="0"/>
                                  </p:stCondLst>
                                  <p:iterate type="lt">
                                    <p:tmPct val="5000"/>
                                  </p:iterate>
                                  <p:childTnLst>
                                    <p:set>
                                      <p:cBhvr>
                                        <p:cTn id="47" dur="1" fill="hold">
                                          <p:stCondLst>
                                            <p:cond delay="0"/>
                                          </p:stCondLst>
                                        </p:cTn>
                                        <p:tgtEl>
                                          <p:spTgt spid="20518"/>
                                        </p:tgtEl>
                                        <p:attrNameLst>
                                          <p:attrName>style.visibility</p:attrName>
                                        </p:attrNameLst>
                                      </p:cBhvr>
                                      <p:to>
                                        <p:strVal val="visible"/>
                                      </p:to>
                                    </p:set>
                                    <p:anim calcmode="lin" valueType="num">
                                      <p:cBhvr>
                                        <p:cTn id="48" dur="1000" fill="hold"/>
                                        <p:tgtEl>
                                          <p:spTgt spid="20518"/>
                                        </p:tgtEl>
                                        <p:attrNameLst>
                                          <p:attrName>ppt_w</p:attrName>
                                        </p:attrNameLst>
                                      </p:cBhvr>
                                      <p:tavLst>
                                        <p:tav tm="0">
                                          <p:val>
                                            <p:fltVal val="0"/>
                                          </p:val>
                                        </p:tav>
                                        <p:tav tm="100000">
                                          <p:val>
                                            <p:strVal val="#ppt_w"/>
                                          </p:val>
                                        </p:tav>
                                      </p:tavLst>
                                    </p:anim>
                                    <p:anim calcmode="lin" valueType="num">
                                      <p:cBhvr>
                                        <p:cTn id="49" dur="1000" fill="hold"/>
                                        <p:tgtEl>
                                          <p:spTgt spid="20518"/>
                                        </p:tgtEl>
                                        <p:attrNameLst>
                                          <p:attrName>ppt_h</p:attrName>
                                        </p:attrNameLst>
                                      </p:cBhvr>
                                      <p:tavLst>
                                        <p:tav tm="0">
                                          <p:val>
                                            <p:fltVal val="0"/>
                                          </p:val>
                                        </p:tav>
                                        <p:tav tm="100000">
                                          <p:val>
                                            <p:strVal val="#ppt_h"/>
                                          </p:val>
                                        </p:tav>
                                      </p:tavLst>
                                    </p:anim>
                                    <p:anim calcmode="lin" valueType="num">
                                      <p:cBhvr>
                                        <p:cTn id="50" dur="1000" fill="hold"/>
                                        <p:tgtEl>
                                          <p:spTgt spid="20518"/>
                                        </p:tgtEl>
                                        <p:attrNameLst>
                                          <p:attrName>style.rotation</p:attrName>
                                        </p:attrNameLst>
                                      </p:cBhvr>
                                      <p:tavLst>
                                        <p:tav tm="0">
                                          <p:val>
                                            <p:fltVal val="90"/>
                                          </p:val>
                                        </p:tav>
                                        <p:tav tm="100000">
                                          <p:val>
                                            <p:fltVal val="0"/>
                                          </p:val>
                                        </p:tav>
                                      </p:tavLst>
                                    </p:anim>
                                    <p:animEffect transition="in" filter="fade">
                                      <p:cBhvr>
                                        <p:cTn id="51" dur="1000"/>
                                        <p:tgtEl>
                                          <p:spTgt spid="20518"/>
                                        </p:tgtEl>
                                      </p:cBhvr>
                                    </p:animEffect>
                                  </p:childTnLst>
                                </p:cTn>
                              </p:par>
                              <p:par>
                                <p:cTn id="52" presetID="12" presetClass="entr" presetSubtype="4" fill="hold" grpId="0" nodeType="withEffect">
                                  <p:stCondLst>
                                    <p:cond delay="0"/>
                                  </p:stCondLst>
                                  <p:childTnLst>
                                    <p:set>
                                      <p:cBhvr>
                                        <p:cTn id="53" dur="1" fill="hold">
                                          <p:stCondLst>
                                            <p:cond delay="0"/>
                                          </p:stCondLst>
                                        </p:cTn>
                                        <p:tgtEl>
                                          <p:spTgt spid="20526"/>
                                        </p:tgtEl>
                                        <p:attrNameLst>
                                          <p:attrName>style.visibility</p:attrName>
                                        </p:attrNameLst>
                                      </p:cBhvr>
                                      <p:to>
                                        <p:strVal val="visible"/>
                                      </p:to>
                                    </p:set>
                                    <p:animEffect transition="in" filter="slide(fromBottom)">
                                      <p:cBhvr>
                                        <p:cTn id="54" dur="500"/>
                                        <p:tgtEl>
                                          <p:spTgt spid="2052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2" fill="hold" nodeType="clickEffect">
                                  <p:stCondLst>
                                    <p:cond delay="0"/>
                                  </p:stCondLst>
                                  <p:childTnLst>
                                    <p:set>
                                      <p:cBhvr>
                                        <p:cTn id="58" dur="1" fill="hold">
                                          <p:stCondLst>
                                            <p:cond delay="0"/>
                                          </p:stCondLst>
                                        </p:cTn>
                                        <p:tgtEl>
                                          <p:spTgt spid="20533">
                                            <p:txEl>
                                              <p:pRg st="0" end="0"/>
                                            </p:txEl>
                                          </p:spTgt>
                                        </p:tgtEl>
                                        <p:attrNameLst>
                                          <p:attrName>style.visibility</p:attrName>
                                        </p:attrNameLst>
                                      </p:cBhvr>
                                      <p:to>
                                        <p:strVal val="visible"/>
                                      </p:to>
                                    </p:set>
                                    <p:animEffect transition="in" filter="wipe(right)">
                                      <p:cBhvr>
                                        <p:cTn id="59" dur="500"/>
                                        <p:tgtEl>
                                          <p:spTgt spid="205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4" grpId="0" autoUpdateAnimBg="0"/>
      <p:bldP spid="20525" grpId="0" autoUpdateAnimBg="0"/>
      <p:bldP spid="2052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55875" y="995363"/>
            <a:ext cx="6102350" cy="561975"/>
          </a:xfrm>
        </p:spPr>
        <p:txBody>
          <a:bodyPr/>
          <a:lstStyle/>
          <a:p>
            <a:pPr algn="r"/>
            <a:r>
              <a:rPr lang="ar-SA" sz="3600" b="1" u="sng" smtClean="0">
                <a:solidFill>
                  <a:srgbClr val="7030A0"/>
                </a:solidFill>
                <a:latin typeface="Times New Roman" pitchFamily="18" charset="0"/>
                <a:cs typeface="Times New Roman" pitchFamily="18" charset="0"/>
              </a:rPr>
              <a:t>رموز وعلامات الأمان الإرشادية:</a:t>
            </a:r>
            <a:endParaRPr lang="en-US" sz="3600" b="1" u="sng" smtClean="0">
              <a:solidFill>
                <a:srgbClr val="7030A0"/>
              </a:solidFill>
              <a:latin typeface="Times New Roman" pitchFamily="18" charset="0"/>
              <a:cs typeface="Times New Roman" pitchFamily="18" charset="0"/>
            </a:endParaRPr>
          </a:p>
        </p:txBody>
      </p:sp>
      <p:sp>
        <p:nvSpPr>
          <p:cNvPr id="23555" name="Rectangle 3"/>
          <p:cNvSpPr>
            <a:spLocks noGrp="1" noChangeArrowheads="1"/>
          </p:cNvSpPr>
          <p:nvPr>
            <p:ph idx="1"/>
          </p:nvPr>
        </p:nvSpPr>
        <p:spPr>
          <a:xfrm>
            <a:off x="571500" y="1571625"/>
            <a:ext cx="8229600" cy="4071938"/>
          </a:xfrm>
        </p:spPr>
        <p:txBody>
          <a:bodyPr/>
          <a:lstStyle/>
          <a:p>
            <a:pPr marL="0" indent="0" algn="just" rtl="1">
              <a:lnSpc>
                <a:spcPct val="210000"/>
              </a:lnSpc>
              <a:buFontTx/>
              <a:buNone/>
            </a:pPr>
            <a:r>
              <a:rPr lang="ar-SA" sz="2800" smtClean="0">
                <a:latin typeface="Times New Roman" pitchFamily="18" charset="0"/>
                <a:cs typeface="Times New Roman" pitchFamily="18" charset="0"/>
              </a:rPr>
              <a:t>من أهم القواعد الوقائية التي ينبغي معرفتها الرموز والعلامات الإرشادية، التي تشير إلى مدلولات تحذيرية لكثير من المواقف التي قد تعرض للأخطار </a:t>
            </a:r>
            <a:r>
              <a:rPr lang="ar-DZ" sz="2800" smtClean="0">
                <a:latin typeface="Times New Roman" pitchFamily="18" charset="0"/>
                <a:cs typeface="Times New Roman" pitchFamily="18" charset="0"/>
              </a:rPr>
              <a:t>المخبرية</a:t>
            </a:r>
            <a:r>
              <a:rPr lang="ar-SA" sz="2800" smtClean="0">
                <a:latin typeface="Times New Roman" pitchFamily="18" charset="0"/>
                <a:cs typeface="Times New Roman" pitchFamily="18" charset="0"/>
              </a:rPr>
              <a:t>، ومن أبرز علامات ورموز الأمان الإرشادية بمعامل العلوم ما هو موضح فيما يلي:</a:t>
            </a:r>
            <a:endParaRPr lang="en-US" sz="28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checkerboard(across)">
                                      <p:cBhvr>
                                        <p:cTn id="7" dur="5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iterate type="wd">
                                    <p:tmPct val="10000"/>
                                  </p:iterate>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slide(fromRight)">
                                      <p:cBhvr>
                                        <p:cTn id="12" dur="1000"/>
                                        <p:tgtEl>
                                          <p:spTgt spid="235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عنصر نائب للمحتوى 3" descr="1.jpg"/>
          <p:cNvPicPr>
            <a:picLocks noGrp="1" noChangeAspect="1"/>
          </p:cNvPicPr>
          <p:nvPr>
            <p:ph idx="1"/>
          </p:nvPr>
        </p:nvPicPr>
        <p:blipFill>
          <a:blip r:embed="rId2" cstate="print"/>
          <a:srcRect/>
          <a:stretch>
            <a:fillRect/>
          </a:stretch>
        </p:blipFill>
        <p:spPr>
          <a:xfrm>
            <a:off x="7235825" y="1773238"/>
            <a:ext cx="1335088" cy="1163637"/>
          </a:xfrm>
        </p:spPr>
      </p:pic>
      <p:sp>
        <p:nvSpPr>
          <p:cNvPr id="14339" name="مربع نص 4"/>
          <p:cNvSpPr txBox="1">
            <a:spLocks noChangeArrowheads="1"/>
          </p:cNvSpPr>
          <p:nvPr/>
        </p:nvSpPr>
        <p:spPr bwMode="auto">
          <a:xfrm>
            <a:off x="250825" y="1416050"/>
            <a:ext cx="6678613" cy="1882775"/>
          </a:xfrm>
          <a:prstGeom prst="rect">
            <a:avLst/>
          </a:prstGeom>
          <a:solidFill>
            <a:schemeClr val="accent6">
              <a:lumMod val="40000"/>
              <a:lumOff val="60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الرمز(1): </a:t>
            </a:r>
            <a:r>
              <a:rPr lang="ar-SA" sz="2000" dirty="0">
                <a:latin typeface="Times New Roman" pitchFamily="18" charset="0"/>
                <a:cs typeface="Times New Roman" pitchFamily="18" charset="0"/>
              </a:rPr>
              <a:t>شكل يشير إلى عدم التدخين، وهو رمز وقائي عام، كثيراً ما يوجد في الأماكن العامة، ومدلوله هو الامتناع عن التدخين بمثل هذه الأماكن، لما قد يترتب على ذلك من أخطار، ومعامل العلوم من الأماكن التي ينبغي الامتناع عن التدخين فيها.</a:t>
            </a:r>
          </a:p>
        </p:txBody>
      </p:sp>
      <p:pic>
        <p:nvPicPr>
          <p:cNvPr id="10244" name="صورة 5" descr="2.PNG"/>
          <p:cNvPicPr>
            <a:picLocks noChangeAspect="1"/>
          </p:cNvPicPr>
          <p:nvPr/>
        </p:nvPicPr>
        <p:blipFill>
          <a:blip r:embed="rId3" cstate="print"/>
          <a:srcRect/>
          <a:stretch>
            <a:fillRect/>
          </a:stretch>
        </p:blipFill>
        <p:spPr bwMode="auto">
          <a:xfrm>
            <a:off x="7308850" y="3716338"/>
            <a:ext cx="1312863" cy="1144587"/>
          </a:xfrm>
          <a:prstGeom prst="rect">
            <a:avLst/>
          </a:prstGeom>
          <a:noFill/>
          <a:ln w="9525">
            <a:noFill/>
            <a:miter lim="800000"/>
            <a:headEnd/>
            <a:tailEnd/>
          </a:ln>
        </p:spPr>
      </p:pic>
      <p:sp>
        <p:nvSpPr>
          <p:cNvPr id="14341" name="مستطيل 6"/>
          <p:cNvSpPr>
            <a:spLocks noChangeArrowheads="1"/>
          </p:cNvSpPr>
          <p:nvPr/>
        </p:nvSpPr>
        <p:spPr bwMode="auto">
          <a:xfrm>
            <a:off x="323850" y="3397250"/>
            <a:ext cx="6624638" cy="1687513"/>
          </a:xfrm>
          <a:prstGeom prst="rect">
            <a:avLst/>
          </a:prstGeom>
          <a:solidFill>
            <a:schemeClr val="bg1">
              <a:lumMod val="85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Arial" charset="0"/>
                <a:cs typeface="Arial" charset="0"/>
              </a:rPr>
              <a:t>الرمز(2): </a:t>
            </a:r>
            <a:r>
              <a:rPr lang="ar-SA" sz="2400" dirty="0">
                <a:latin typeface="Times New Roman" pitchFamily="18" charset="0"/>
                <a:cs typeface="Times New Roman" pitchFamily="18" charset="0"/>
              </a:rPr>
              <a:t>يشير إلى ارتداء القناع الواقي، أو كمامة الغازات، ومدلوله هو وجودك في موقف يتطلب ارتداء هذا القناع أو تلك الكمامة، مثل تلوث الجو بغازات وأبخرة ضارة.</a:t>
            </a:r>
            <a:endParaRPr lang="fr-FR" sz="2400" dirty="0">
              <a:latin typeface="Times New Roman" pitchFamily="18" charset="0"/>
              <a:cs typeface="Times New Roman" pitchFamily="18" charset="0"/>
            </a:endParaRPr>
          </a:p>
        </p:txBody>
      </p:sp>
      <p:pic>
        <p:nvPicPr>
          <p:cNvPr id="10246" name="صورة 7" descr="3.PNG"/>
          <p:cNvPicPr>
            <a:picLocks noChangeAspect="1"/>
          </p:cNvPicPr>
          <p:nvPr/>
        </p:nvPicPr>
        <p:blipFill>
          <a:blip r:embed="rId4" cstate="print"/>
          <a:srcRect/>
          <a:stretch>
            <a:fillRect/>
          </a:stretch>
        </p:blipFill>
        <p:spPr bwMode="auto">
          <a:xfrm>
            <a:off x="7308850" y="5300663"/>
            <a:ext cx="1346200" cy="1257300"/>
          </a:xfrm>
          <a:prstGeom prst="rect">
            <a:avLst/>
          </a:prstGeom>
          <a:noFill/>
          <a:ln w="9525">
            <a:noFill/>
            <a:miter lim="800000"/>
            <a:headEnd/>
            <a:tailEnd/>
          </a:ln>
        </p:spPr>
      </p:pic>
      <p:sp>
        <p:nvSpPr>
          <p:cNvPr id="14343" name="مستطيل 8"/>
          <p:cNvSpPr>
            <a:spLocks noChangeArrowheads="1"/>
          </p:cNvSpPr>
          <p:nvPr/>
        </p:nvSpPr>
        <p:spPr bwMode="auto">
          <a:xfrm>
            <a:off x="323850" y="5221288"/>
            <a:ext cx="6696075" cy="1422400"/>
          </a:xfrm>
          <a:prstGeom prst="rect">
            <a:avLst/>
          </a:prstGeom>
          <a:solidFill>
            <a:schemeClr val="accent6">
              <a:lumMod val="40000"/>
              <a:lumOff val="60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الرمز(3): </a:t>
            </a:r>
            <a:r>
              <a:rPr lang="ar-SA" sz="2000" dirty="0">
                <a:latin typeface="Times New Roman" pitchFamily="18" charset="0"/>
                <a:cs typeface="Times New Roman" pitchFamily="18" charset="0"/>
              </a:rPr>
              <a:t>يشير إلى الإسعاف، وعندما ترى هذا الرمز على دولاب أو صندوق، فإنه يعني أن هذا الدولاب أو الصندوق خاص بالإسعافات الأولية، ولابد من تواجد دولاب الإسعافات الأولية بمعامل العلوم</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عنصر نائب للمحتوى 3" descr="13.PNG"/>
          <p:cNvPicPr>
            <a:picLocks noGrp="1" noChangeAspect="1"/>
          </p:cNvPicPr>
          <p:nvPr>
            <p:ph idx="1"/>
          </p:nvPr>
        </p:nvPicPr>
        <p:blipFill>
          <a:blip r:embed="rId2" cstate="print"/>
          <a:srcRect/>
          <a:stretch>
            <a:fillRect/>
          </a:stretch>
        </p:blipFill>
        <p:spPr>
          <a:xfrm>
            <a:off x="7051675" y="2301875"/>
            <a:ext cx="1624013" cy="1414463"/>
          </a:xfrm>
        </p:spPr>
      </p:pic>
      <p:sp>
        <p:nvSpPr>
          <p:cNvPr id="18435" name="مستطيل 4"/>
          <p:cNvSpPr>
            <a:spLocks noChangeArrowheads="1"/>
          </p:cNvSpPr>
          <p:nvPr/>
        </p:nvSpPr>
        <p:spPr bwMode="auto">
          <a:xfrm>
            <a:off x="971550" y="2708275"/>
            <a:ext cx="5643563" cy="500063"/>
          </a:xfrm>
          <a:prstGeom prst="rect">
            <a:avLst/>
          </a:prstGeom>
          <a:solidFill>
            <a:schemeClr val="accent6">
              <a:lumMod val="40000"/>
              <a:lumOff val="60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a:t>
            </a:r>
            <a:r>
              <a:rPr lang="ar-SA" sz="2000" b="1" dirty="0" err="1">
                <a:solidFill>
                  <a:srgbClr val="FF0000"/>
                </a:solidFill>
                <a:latin typeface="Times New Roman" pitchFamily="18" charset="0"/>
                <a:cs typeface="Times New Roman" pitchFamily="18" charset="0"/>
              </a:rPr>
              <a:t>(</a:t>
            </a:r>
            <a:r>
              <a:rPr lang="fr-FR" sz="2000" b="1" dirty="0">
                <a:solidFill>
                  <a:srgbClr val="FF0000"/>
                </a:solidFill>
                <a:latin typeface="Times New Roman" pitchFamily="18" charset="0"/>
                <a:cs typeface="Times New Roman" pitchFamily="18" charset="0"/>
              </a:rPr>
              <a:t>5</a:t>
            </a:r>
            <a:r>
              <a:rPr lang="ar-SA" sz="2000" b="1" dirty="0">
                <a:solidFill>
                  <a:srgbClr val="FF0000"/>
                </a:solidFill>
                <a:latin typeface="Times New Roman" pitchFamily="18" charset="0"/>
                <a:cs typeface="Times New Roman" pitchFamily="18" charset="0"/>
              </a:rPr>
              <a:t>): </a:t>
            </a:r>
            <a:r>
              <a:rPr lang="ar-SA" sz="2000" dirty="0">
                <a:latin typeface="Times New Roman" pitchFamily="18" charset="0"/>
                <a:cs typeface="Times New Roman" pitchFamily="18" charset="0"/>
              </a:rPr>
              <a:t>يشير إلى عدم إشعال النار.</a:t>
            </a:r>
          </a:p>
        </p:txBody>
      </p:sp>
      <p:pic>
        <p:nvPicPr>
          <p:cNvPr id="11268" name="صورة 5" descr="14.PNG"/>
          <p:cNvPicPr>
            <a:picLocks noChangeAspect="1"/>
          </p:cNvPicPr>
          <p:nvPr/>
        </p:nvPicPr>
        <p:blipFill>
          <a:blip r:embed="rId3" cstate="print"/>
          <a:srcRect/>
          <a:stretch>
            <a:fillRect/>
          </a:stretch>
        </p:blipFill>
        <p:spPr bwMode="auto">
          <a:xfrm>
            <a:off x="7019925" y="3860800"/>
            <a:ext cx="1647825" cy="1419225"/>
          </a:xfrm>
          <a:prstGeom prst="rect">
            <a:avLst/>
          </a:prstGeom>
          <a:noFill/>
          <a:ln w="9525">
            <a:noFill/>
            <a:miter lim="800000"/>
            <a:headEnd/>
            <a:tailEnd/>
          </a:ln>
        </p:spPr>
      </p:pic>
      <p:sp>
        <p:nvSpPr>
          <p:cNvPr id="18437" name="مستطيل 6"/>
          <p:cNvSpPr>
            <a:spLocks noChangeArrowheads="1"/>
          </p:cNvSpPr>
          <p:nvPr/>
        </p:nvSpPr>
        <p:spPr bwMode="auto">
          <a:xfrm>
            <a:off x="1042988" y="4292600"/>
            <a:ext cx="5572125" cy="498475"/>
          </a:xfrm>
          <a:prstGeom prst="rect">
            <a:avLst/>
          </a:prstGeom>
          <a:solidFill>
            <a:schemeClr val="bg1">
              <a:lumMod val="85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a:t>
            </a:r>
            <a:r>
              <a:rPr lang="ar-SA" sz="2000" b="1" dirty="0" err="1">
                <a:solidFill>
                  <a:srgbClr val="FF0000"/>
                </a:solidFill>
                <a:latin typeface="Times New Roman" pitchFamily="18" charset="0"/>
                <a:cs typeface="Times New Roman" pitchFamily="18" charset="0"/>
              </a:rPr>
              <a:t>(</a:t>
            </a:r>
            <a:r>
              <a:rPr lang="fr-FR" sz="2000" b="1" dirty="0">
                <a:solidFill>
                  <a:srgbClr val="FF0000"/>
                </a:solidFill>
                <a:latin typeface="Times New Roman" pitchFamily="18" charset="0"/>
                <a:cs typeface="Times New Roman" pitchFamily="18" charset="0"/>
              </a:rPr>
              <a:t>6</a:t>
            </a:r>
            <a:r>
              <a:rPr lang="ar-SA" sz="2000" b="1" dirty="0">
                <a:solidFill>
                  <a:srgbClr val="FF0000"/>
                </a:solidFill>
                <a:latin typeface="Times New Roman" pitchFamily="18" charset="0"/>
                <a:cs typeface="Times New Roman" pitchFamily="18" charset="0"/>
              </a:rPr>
              <a:t>): </a:t>
            </a:r>
            <a:r>
              <a:rPr lang="ar-SA" sz="2000" dirty="0">
                <a:latin typeface="Times New Roman" pitchFamily="18" charset="0"/>
                <a:cs typeface="Times New Roman" pitchFamily="18" charset="0"/>
              </a:rPr>
              <a:t>يشير إلى ضرورة ارتداء نظارة واقية للعين.</a:t>
            </a:r>
          </a:p>
        </p:txBody>
      </p:sp>
      <p:pic>
        <p:nvPicPr>
          <p:cNvPr id="11270" name="صورة 7" descr="15.PNG"/>
          <p:cNvPicPr>
            <a:picLocks noChangeAspect="1"/>
          </p:cNvPicPr>
          <p:nvPr/>
        </p:nvPicPr>
        <p:blipFill>
          <a:blip r:embed="rId4" cstate="print"/>
          <a:srcRect/>
          <a:stretch>
            <a:fillRect/>
          </a:stretch>
        </p:blipFill>
        <p:spPr bwMode="auto">
          <a:xfrm>
            <a:off x="7019925" y="5445125"/>
            <a:ext cx="1676400" cy="1250950"/>
          </a:xfrm>
          <a:prstGeom prst="rect">
            <a:avLst/>
          </a:prstGeom>
          <a:noFill/>
          <a:ln w="9525">
            <a:noFill/>
            <a:miter lim="800000"/>
            <a:headEnd/>
            <a:tailEnd/>
          </a:ln>
        </p:spPr>
      </p:pic>
      <p:sp>
        <p:nvSpPr>
          <p:cNvPr id="18439" name="مستطيل 8"/>
          <p:cNvSpPr>
            <a:spLocks noChangeArrowheads="1"/>
          </p:cNvSpPr>
          <p:nvPr/>
        </p:nvSpPr>
        <p:spPr bwMode="auto">
          <a:xfrm>
            <a:off x="1042988" y="5837238"/>
            <a:ext cx="5584825" cy="498475"/>
          </a:xfrm>
          <a:prstGeom prst="rect">
            <a:avLst/>
          </a:prstGeom>
          <a:solidFill>
            <a:schemeClr val="accent6">
              <a:lumMod val="40000"/>
              <a:lumOff val="60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a:t>
            </a:r>
            <a:r>
              <a:rPr lang="ar-SA" sz="2000" b="1" dirty="0" err="1">
                <a:solidFill>
                  <a:srgbClr val="FF0000"/>
                </a:solidFill>
                <a:latin typeface="Times New Roman" pitchFamily="18" charset="0"/>
                <a:cs typeface="Times New Roman" pitchFamily="18" charset="0"/>
              </a:rPr>
              <a:t>(</a:t>
            </a:r>
            <a:r>
              <a:rPr lang="fr-FR" sz="2000" b="1" dirty="0">
                <a:solidFill>
                  <a:srgbClr val="FF0000"/>
                </a:solidFill>
                <a:latin typeface="Times New Roman" pitchFamily="18" charset="0"/>
                <a:cs typeface="Times New Roman" pitchFamily="18" charset="0"/>
              </a:rPr>
              <a:t>7</a:t>
            </a:r>
            <a:r>
              <a:rPr lang="ar-SA" sz="2000" b="1" dirty="0">
                <a:solidFill>
                  <a:srgbClr val="FF0000"/>
                </a:solidFill>
                <a:latin typeface="Times New Roman" pitchFamily="18" charset="0"/>
                <a:cs typeface="Times New Roman" pitchFamily="18" charset="0"/>
              </a:rPr>
              <a:t>): </a:t>
            </a:r>
            <a:r>
              <a:rPr lang="ar-SA" sz="2000" dirty="0">
                <a:latin typeface="Times New Roman" pitchFamily="18" charset="0"/>
                <a:cs typeface="Times New Roman" pitchFamily="18" charset="0"/>
              </a:rPr>
              <a:t>يشير إلى ضرورة ارتداء الملابس المعملية </a:t>
            </a:r>
            <a:r>
              <a:rPr lang="ar-SA" sz="2000" dirty="0" err="1">
                <a:latin typeface="Times New Roman" pitchFamily="18" charset="0"/>
                <a:cs typeface="Times New Roman" pitchFamily="18" charset="0"/>
              </a:rPr>
              <a:t>الواقية .</a:t>
            </a:r>
            <a:endParaRPr lang="fr-FR" sz="2000" dirty="0">
              <a:latin typeface="Times New Roman" pitchFamily="18" charset="0"/>
              <a:cs typeface="Times New Roman" pitchFamily="18" charset="0"/>
            </a:endParaRPr>
          </a:p>
        </p:txBody>
      </p:sp>
      <p:pic>
        <p:nvPicPr>
          <p:cNvPr id="11272" name="صورة 7" descr="12.PNG"/>
          <p:cNvPicPr>
            <a:picLocks noChangeAspect="1"/>
          </p:cNvPicPr>
          <p:nvPr/>
        </p:nvPicPr>
        <p:blipFill>
          <a:blip r:embed="rId5" cstate="print"/>
          <a:srcRect/>
          <a:stretch>
            <a:fillRect/>
          </a:stretch>
        </p:blipFill>
        <p:spPr bwMode="auto">
          <a:xfrm>
            <a:off x="7019925" y="836613"/>
            <a:ext cx="1514475" cy="1223962"/>
          </a:xfrm>
          <a:prstGeom prst="rect">
            <a:avLst/>
          </a:prstGeom>
          <a:noFill/>
          <a:ln w="9525">
            <a:noFill/>
            <a:miter lim="800000"/>
            <a:headEnd/>
            <a:tailEnd/>
          </a:ln>
        </p:spPr>
      </p:pic>
      <p:sp>
        <p:nvSpPr>
          <p:cNvPr id="9" name="مستطيل 4"/>
          <p:cNvSpPr>
            <a:spLocks noChangeArrowheads="1"/>
          </p:cNvSpPr>
          <p:nvPr/>
        </p:nvSpPr>
        <p:spPr bwMode="auto">
          <a:xfrm>
            <a:off x="1979613" y="1341438"/>
            <a:ext cx="4841875" cy="498475"/>
          </a:xfrm>
          <a:prstGeom prst="rect">
            <a:avLst/>
          </a:prstGeom>
          <a:solidFill>
            <a:schemeClr val="bg1">
              <a:lumMod val="85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الرمز(4): </a:t>
            </a:r>
            <a:r>
              <a:rPr lang="ar-SA" sz="2000" dirty="0">
                <a:latin typeface="Times New Roman" pitchFamily="18" charset="0"/>
                <a:cs typeface="Times New Roman" pitchFamily="18" charset="0"/>
              </a:rPr>
              <a:t>يشير إلى وجود تيار الكهربي ذو الجهد العالي</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عنصر نائب للمحتوى 3" descr="16.PNG"/>
          <p:cNvPicPr>
            <a:picLocks noGrp="1" noChangeAspect="1"/>
          </p:cNvPicPr>
          <p:nvPr>
            <p:ph idx="1"/>
          </p:nvPr>
        </p:nvPicPr>
        <p:blipFill>
          <a:blip r:embed="rId2" cstate="print"/>
          <a:srcRect/>
          <a:stretch>
            <a:fillRect/>
          </a:stretch>
        </p:blipFill>
        <p:spPr>
          <a:xfrm>
            <a:off x="6804025" y="908050"/>
            <a:ext cx="1450975" cy="1344613"/>
          </a:xfrm>
        </p:spPr>
      </p:pic>
      <p:sp>
        <p:nvSpPr>
          <p:cNvPr id="19459" name="مستطيل 4"/>
          <p:cNvSpPr>
            <a:spLocks noChangeArrowheads="1"/>
          </p:cNvSpPr>
          <p:nvPr/>
        </p:nvSpPr>
        <p:spPr bwMode="auto">
          <a:xfrm>
            <a:off x="2919413" y="1365250"/>
            <a:ext cx="3370262" cy="498475"/>
          </a:xfrm>
          <a:prstGeom prst="rect">
            <a:avLst/>
          </a:prstGeom>
          <a:solidFill>
            <a:schemeClr val="accent6">
              <a:lumMod val="40000"/>
              <a:lumOff val="60000"/>
            </a:schemeClr>
          </a:solidFill>
          <a:ln w="9525">
            <a:noFill/>
            <a:miter lim="800000"/>
            <a:headEnd/>
            <a:tailEnd/>
          </a:ln>
        </p:spPr>
        <p:txBody>
          <a:bodyPr wrap="none">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a:t>
            </a:r>
            <a:r>
              <a:rPr lang="ar-SA" sz="2000" b="1" dirty="0" err="1">
                <a:solidFill>
                  <a:srgbClr val="FF0000"/>
                </a:solidFill>
                <a:latin typeface="Times New Roman" pitchFamily="18" charset="0"/>
                <a:cs typeface="Times New Roman" pitchFamily="18" charset="0"/>
              </a:rPr>
              <a:t>(</a:t>
            </a:r>
            <a:r>
              <a:rPr lang="fr-FR" sz="2000" b="1" dirty="0">
                <a:solidFill>
                  <a:srgbClr val="FF0000"/>
                </a:solidFill>
                <a:latin typeface="Times New Roman" pitchFamily="18" charset="0"/>
                <a:cs typeface="Times New Roman" pitchFamily="18" charset="0"/>
              </a:rPr>
              <a:t>8</a:t>
            </a:r>
            <a:r>
              <a:rPr lang="ar-SA" sz="2000" b="1" dirty="0">
                <a:solidFill>
                  <a:srgbClr val="FF0000"/>
                </a:solidFill>
                <a:latin typeface="Times New Roman" pitchFamily="18" charset="0"/>
                <a:cs typeface="Times New Roman" pitchFamily="18" charset="0"/>
              </a:rPr>
              <a:t>): </a:t>
            </a:r>
            <a:r>
              <a:rPr lang="ar-SA" sz="2000" dirty="0">
                <a:latin typeface="Times New Roman" pitchFamily="18" charset="0"/>
                <a:cs typeface="Times New Roman" pitchFamily="18" charset="0"/>
              </a:rPr>
              <a:t>يشير إلى مكان لغسيل اليدين.</a:t>
            </a:r>
          </a:p>
        </p:txBody>
      </p:sp>
      <p:pic>
        <p:nvPicPr>
          <p:cNvPr id="12292" name="صورة 5" descr="17.PNG"/>
          <p:cNvPicPr>
            <a:picLocks noChangeAspect="1"/>
          </p:cNvPicPr>
          <p:nvPr/>
        </p:nvPicPr>
        <p:blipFill>
          <a:blip r:embed="rId3" cstate="print"/>
          <a:srcRect/>
          <a:stretch>
            <a:fillRect/>
          </a:stretch>
        </p:blipFill>
        <p:spPr bwMode="auto">
          <a:xfrm>
            <a:off x="6804025" y="2708275"/>
            <a:ext cx="1665288" cy="1433513"/>
          </a:xfrm>
          <a:prstGeom prst="rect">
            <a:avLst/>
          </a:prstGeom>
          <a:noFill/>
          <a:ln w="9525">
            <a:noFill/>
            <a:miter lim="800000"/>
            <a:headEnd/>
            <a:tailEnd/>
          </a:ln>
        </p:spPr>
      </p:pic>
      <p:sp>
        <p:nvSpPr>
          <p:cNvPr id="19461" name="مستطيل 6"/>
          <p:cNvSpPr>
            <a:spLocks noChangeArrowheads="1"/>
          </p:cNvSpPr>
          <p:nvPr/>
        </p:nvSpPr>
        <p:spPr bwMode="auto">
          <a:xfrm>
            <a:off x="1258888" y="3000375"/>
            <a:ext cx="5099050" cy="554038"/>
          </a:xfrm>
          <a:prstGeom prst="rect">
            <a:avLst/>
          </a:prstGeom>
          <a:solidFill>
            <a:schemeClr val="bg1">
              <a:lumMod val="85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a:t>
            </a:r>
            <a:r>
              <a:rPr lang="ar-SA" sz="2000" b="1" dirty="0" err="1">
                <a:solidFill>
                  <a:srgbClr val="FF0000"/>
                </a:solidFill>
                <a:latin typeface="Times New Roman" pitchFamily="18" charset="0"/>
                <a:cs typeface="Times New Roman" pitchFamily="18" charset="0"/>
              </a:rPr>
              <a:t>(</a:t>
            </a:r>
            <a:r>
              <a:rPr lang="fr-FR" sz="2000" b="1" dirty="0">
                <a:solidFill>
                  <a:srgbClr val="FF0000"/>
                </a:solidFill>
                <a:latin typeface="Times New Roman" pitchFamily="18" charset="0"/>
                <a:cs typeface="Times New Roman" pitchFamily="18" charset="0"/>
              </a:rPr>
              <a:t>9</a:t>
            </a:r>
            <a:r>
              <a:rPr lang="ar-SA" sz="2000" b="1" dirty="0">
                <a:solidFill>
                  <a:srgbClr val="FF0000"/>
                </a:solidFill>
                <a:latin typeface="Times New Roman" pitchFamily="18" charset="0"/>
                <a:cs typeface="Times New Roman" pitchFamily="18" charset="0"/>
              </a:rPr>
              <a:t>): </a:t>
            </a:r>
            <a:r>
              <a:rPr lang="ar-SA" sz="2000" dirty="0">
                <a:latin typeface="Times New Roman" pitchFamily="18" charset="0"/>
                <a:cs typeface="Times New Roman" pitchFamily="18" charset="0"/>
              </a:rPr>
              <a:t>يشير إلى ضرورة ارتداء القفاز الواقي لليدين.</a:t>
            </a:r>
          </a:p>
        </p:txBody>
      </p:sp>
      <p:pic>
        <p:nvPicPr>
          <p:cNvPr id="12294" name="صورة 7" descr="18.PNG"/>
          <p:cNvPicPr>
            <a:picLocks noChangeAspect="1"/>
          </p:cNvPicPr>
          <p:nvPr/>
        </p:nvPicPr>
        <p:blipFill>
          <a:blip r:embed="rId4" cstate="print"/>
          <a:srcRect/>
          <a:stretch>
            <a:fillRect/>
          </a:stretch>
        </p:blipFill>
        <p:spPr bwMode="auto">
          <a:xfrm>
            <a:off x="6732588" y="4724400"/>
            <a:ext cx="1620837" cy="1454150"/>
          </a:xfrm>
          <a:prstGeom prst="rect">
            <a:avLst/>
          </a:prstGeom>
          <a:noFill/>
          <a:ln w="9525">
            <a:noFill/>
            <a:miter lim="800000"/>
            <a:headEnd/>
            <a:tailEnd/>
          </a:ln>
        </p:spPr>
      </p:pic>
      <p:sp>
        <p:nvSpPr>
          <p:cNvPr id="19463" name="مستطيل 8"/>
          <p:cNvSpPr>
            <a:spLocks noChangeArrowheads="1"/>
          </p:cNvSpPr>
          <p:nvPr/>
        </p:nvSpPr>
        <p:spPr bwMode="auto">
          <a:xfrm>
            <a:off x="1692275" y="5286375"/>
            <a:ext cx="4706938" cy="554038"/>
          </a:xfrm>
          <a:prstGeom prst="rect">
            <a:avLst/>
          </a:prstGeom>
          <a:solidFill>
            <a:schemeClr val="accent6">
              <a:lumMod val="40000"/>
              <a:lumOff val="60000"/>
            </a:schemeClr>
          </a:solidFill>
          <a:ln w="9525">
            <a:noFill/>
            <a:miter lim="800000"/>
            <a:headEnd/>
            <a:tailEnd/>
          </a:ln>
        </p:spPr>
        <p:txBody>
          <a:bodyPr>
            <a:spAutoFit/>
          </a:bodyPr>
          <a:lstStyle/>
          <a:p>
            <a:pPr algn="just" rtl="1">
              <a:lnSpc>
                <a:spcPct val="150000"/>
              </a:lnSpc>
              <a:defRPr/>
            </a:pPr>
            <a:r>
              <a:rPr lang="ar-SA" sz="2000" b="1" dirty="0">
                <a:solidFill>
                  <a:srgbClr val="FF0000"/>
                </a:solidFill>
                <a:latin typeface="Times New Roman" pitchFamily="18" charset="0"/>
                <a:cs typeface="Times New Roman" pitchFamily="18" charset="0"/>
              </a:rPr>
              <a:t>الرمز</a:t>
            </a:r>
            <a:r>
              <a:rPr lang="ar-SA" sz="2000" b="1" dirty="0" err="1">
                <a:solidFill>
                  <a:srgbClr val="FF0000"/>
                </a:solidFill>
                <a:latin typeface="Times New Roman" pitchFamily="18" charset="0"/>
                <a:cs typeface="Times New Roman" pitchFamily="18" charset="0"/>
              </a:rPr>
              <a:t>(</a:t>
            </a:r>
            <a:r>
              <a:rPr lang="fr-FR" sz="2000" b="1" dirty="0">
                <a:solidFill>
                  <a:srgbClr val="FF0000"/>
                </a:solidFill>
                <a:latin typeface="Times New Roman" pitchFamily="18" charset="0"/>
                <a:cs typeface="Times New Roman" pitchFamily="18" charset="0"/>
              </a:rPr>
              <a:t>10</a:t>
            </a:r>
            <a:r>
              <a:rPr lang="ar-SA" sz="2000" b="1" dirty="0">
                <a:solidFill>
                  <a:srgbClr val="FF0000"/>
                </a:solidFill>
                <a:latin typeface="Times New Roman" pitchFamily="18" charset="0"/>
                <a:cs typeface="Times New Roman" pitchFamily="18" charset="0"/>
              </a:rPr>
              <a:t>): </a:t>
            </a:r>
            <a:r>
              <a:rPr lang="ar-SA" sz="2000" dirty="0">
                <a:latin typeface="Times New Roman" pitchFamily="18" charset="0"/>
                <a:cs typeface="Times New Roman" pitchFamily="18" charset="0"/>
              </a:rPr>
              <a:t>يشير إلى وجود مصدر لأشعة الليزر.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771775" y="1209675"/>
            <a:ext cx="5554663" cy="706438"/>
          </a:xfrm>
        </p:spPr>
        <p:txBody>
          <a:bodyPr/>
          <a:lstStyle/>
          <a:p>
            <a:pPr algn="r"/>
            <a:r>
              <a:rPr lang="ar-SA" sz="3600" b="1" u="sng" smtClean="0">
                <a:solidFill>
                  <a:srgbClr val="7030A0"/>
                </a:solidFill>
                <a:latin typeface="Times New Roman" pitchFamily="18" charset="0"/>
                <a:cs typeface="Times New Roman" pitchFamily="18" charset="0"/>
              </a:rPr>
              <a:t>ماذا يجب أن نعرف قبل بداية العمل:</a:t>
            </a:r>
            <a:endParaRPr lang="en-US" sz="3600" b="1" u="sng" smtClean="0">
              <a:solidFill>
                <a:srgbClr val="7030A0"/>
              </a:solidFill>
              <a:latin typeface="Times New Roman" pitchFamily="18" charset="0"/>
              <a:cs typeface="Times New Roman" pitchFamily="18" charset="0"/>
            </a:endParaRPr>
          </a:p>
        </p:txBody>
      </p:sp>
      <p:sp>
        <p:nvSpPr>
          <p:cNvPr id="26627" name="Rectangle 3"/>
          <p:cNvSpPr>
            <a:spLocks noGrp="1" noChangeArrowheads="1"/>
          </p:cNvSpPr>
          <p:nvPr>
            <p:ph idx="1"/>
          </p:nvPr>
        </p:nvSpPr>
        <p:spPr>
          <a:xfrm>
            <a:off x="500063" y="2224088"/>
            <a:ext cx="8229600" cy="3797300"/>
          </a:xfrm>
        </p:spPr>
        <p:txBody>
          <a:bodyPr/>
          <a:lstStyle/>
          <a:p>
            <a:pPr algn="r" rtl="1">
              <a:lnSpc>
                <a:spcPct val="120000"/>
              </a:lnSpc>
              <a:buFontTx/>
              <a:buAutoNum type="arabicPeriod"/>
            </a:pPr>
            <a:r>
              <a:rPr lang="ar-SA" sz="2200" smtClean="0">
                <a:latin typeface="Times New Roman" pitchFamily="18" charset="0"/>
                <a:cs typeface="Times New Roman" pitchFamily="18" charset="0"/>
              </a:rPr>
              <a:t>لا ينبغي اصطحاب حقائب أو كتب أو ملابس غير مطلوبة، ويقتصر الأمر على الأدوات اللازمة للعمل فقط.</a:t>
            </a:r>
          </a:p>
          <a:p>
            <a:pPr algn="r" rtl="1">
              <a:lnSpc>
                <a:spcPct val="120000"/>
              </a:lnSpc>
              <a:buFontTx/>
              <a:buAutoNum type="arabicPeriod"/>
            </a:pPr>
            <a:r>
              <a:rPr lang="ar-SA" sz="2200" smtClean="0">
                <a:latin typeface="Times New Roman" pitchFamily="18" charset="0"/>
                <a:cs typeface="Times New Roman" pitchFamily="18" charset="0"/>
              </a:rPr>
              <a:t>يجب ارتداء المعطف الأبيض أو الواقي بمجرد الدخول للمختبر.</a:t>
            </a:r>
          </a:p>
          <a:p>
            <a:pPr algn="r" rtl="1">
              <a:lnSpc>
                <a:spcPct val="120000"/>
              </a:lnSpc>
              <a:buFontTx/>
              <a:buAutoNum type="arabicPeriod"/>
            </a:pPr>
            <a:r>
              <a:rPr lang="ar-SA" sz="2200" smtClean="0">
                <a:latin typeface="Times New Roman" pitchFamily="18" charset="0"/>
                <a:cs typeface="Times New Roman" pitchFamily="18" charset="0"/>
              </a:rPr>
              <a:t>ينبغي عدم ارتداء ملابس غير مناسبة أثناء العمل بالمخبر إلا إذا كانت مغطاة كلية بالمعطف الأبيض.</a:t>
            </a:r>
          </a:p>
          <a:p>
            <a:pPr algn="r" rtl="1">
              <a:lnSpc>
                <a:spcPct val="120000"/>
              </a:lnSpc>
              <a:buFontTx/>
              <a:buAutoNum type="arabicPeriod"/>
            </a:pPr>
            <a:r>
              <a:rPr lang="ar-SA" sz="2200" smtClean="0">
                <a:latin typeface="Times New Roman" pitchFamily="18" charset="0"/>
                <a:cs typeface="Times New Roman" pitchFamily="18" charset="0"/>
              </a:rPr>
              <a:t>ارتداء القفاز الخاص </a:t>
            </a:r>
            <a:r>
              <a:rPr lang="ar-DZ" sz="2200" smtClean="0">
                <a:latin typeface="Times New Roman" pitchFamily="18" charset="0"/>
                <a:cs typeface="Times New Roman" pitchFamily="18" charset="0"/>
              </a:rPr>
              <a:t>بالمخبر </a:t>
            </a:r>
            <a:r>
              <a:rPr lang="ar-SA" sz="2200" smtClean="0">
                <a:latin typeface="Times New Roman" pitchFamily="18" charset="0"/>
                <a:cs typeface="Times New Roman" pitchFamily="18" charset="0"/>
              </a:rPr>
              <a:t>أثناء إجراء تجارب تتطلب استخدام مواد تؤثر </a:t>
            </a:r>
            <a:r>
              <a:rPr lang="ar-DZ" sz="2200" smtClean="0">
                <a:latin typeface="Times New Roman" pitchFamily="18" charset="0"/>
                <a:cs typeface="Times New Roman" pitchFamily="18" charset="0"/>
              </a:rPr>
              <a:t>على </a:t>
            </a:r>
            <a:r>
              <a:rPr lang="ar-SA" sz="2200" smtClean="0">
                <a:latin typeface="Times New Roman" pitchFamily="18" charset="0"/>
                <a:cs typeface="Times New Roman" pitchFamily="18" charset="0"/>
              </a:rPr>
              <a:t>الجلد.</a:t>
            </a:r>
          </a:p>
          <a:p>
            <a:pPr algn="r" rtl="1">
              <a:lnSpc>
                <a:spcPct val="120000"/>
              </a:lnSpc>
              <a:buFontTx/>
              <a:buAutoNum type="arabicPeriod"/>
            </a:pPr>
            <a:r>
              <a:rPr lang="ar-SA" sz="2200" smtClean="0">
                <a:latin typeface="Times New Roman" pitchFamily="18" charset="0"/>
                <a:cs typeface="Times New Roman" pitchFamily="18" charset="0"/>
              </a:rPr>
              <a:t>ارتداء النظارات الواقية أثناء العمل، خاصة عند إجراء تجارب تتطلب هذا مثل التجارب التي قد ينشأ عنها تناثر أحماض أو قلويات مركزة.</a:t>
            </a:r>
            <a:endParaRPr lang="en-US" sz="22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nodeType="afterEffect">
                                  <p:stCondLst>
                                    <p:cond delay="0"/>
                                  </p:stCondLst>
                                  <p:iterate type="wd">
                                    <p:tmPct val="10000"/>
                                  </p:iterate>
                                  <p:childTnLst>
                                    <p:set>
                                      <p:cBhvr>
                                        <p:cTn id="6" dur="1" fill="hold">
                                          <p:stCondLst>
                                            <p:cond delay="0"/>
                                          </p:stCondLst>
                                        </p:cTn>
                                        <p:tgtEl>
                                          <p:spTgt spid="26626"/>
                                        </p:tgtEl>
                                        <p:attrNameLst>
                                          <p:attrName>style.visibility</p:attrName>
                                        </p:attrNameLst>
                                      </p:cBhvr>
                                      <p:to>
                                        <p:strVal val="visible"/>
                                      </p:to>
                                    </p:set>
                                    <p:anim by="(-#ppt_w*2)" calcmode="lin" valueType="num">
                                      <p:cBhvr rctx="PPT">
                                        <p:cTn id="7" dur="500" autoRev="1" fill="hold">
                                          <p:stCondLst>
                                            <p:cond delay="0"/>
                                          </p:stCondLst>
                                        </p:cTn>
                                        <p:tgtEl>
                                          <p:spTgt spid="26626"/>
                                        </p:tgtEl>
                                        <p:attrNameLst>
                                          <p:attrName>ppt_w</p:attrName>
                                        </p:attrNameLst>
                                      </p:cBhvr>
                                    </p:anim>
                                    <p:anim by="(#ppt_w*0.50)" calcmode="lin" valueType="num">
                                      <p:cBhvr>
                                        <p:cTn id="8" dur="500" decel="50000" autoRev="1" fill="hold">
                                          <p:stCondLst>
                                            <p:cond delay="0"/>
                                          </p:stCondLst>
                                        </p:cTn>
                                        <p:tgtEl>
                                          <p:spTgt spid="26626"/>
                                        </p:tgtEl>
                                        <p:attrNameLst>
                                          <p:attrName>ppt_x</p:attrName>
                                        </p:attrNameLst>
                                      </p:cBhvr>
                                    </p:anim>
                                    <p:anim from="(-#ppt_h/2)" to="(#ppt_y)" calcmode="lin" valueType="num">
                                      <p:cBhvr>
                                        <p:cTn id="9" dur="1000" fill="hold">
                                          <p:stCondLst>
                                            <p:cond delay="0"/>
                                          </p:stCondLst>
                                        </p:cTn>
                                        <p:tgtEl>
                                          <p:spTgt spid="26626"/>
                                        </p:tgtEl>
                                        <p:attrNameLst>
                                          <p:attrName>ppt_y</p:attrName>
                                        </p:attrNameLst>
                                      </p:cBhvr>
                                    </p:anim>
                                    <p:animRot by="21600000">
                                      <p:cBhvr>
                                        <p:cTn id="10" dur="1000" fill="hold">
                                          <p:stCondLst>
                                            <p:cond delay="0"/>
                                          </p:stCondLst>
                                        </p:cTn>
                                        <p:tgtEl>
                                          <p:spTgt spid="26626"/>
                                        </p:tgtEl>
                                        <p:attrNameLst>
                                          <p:attrName>r</p:attrName>
                                        </p:attrNameLst>
                                      </p:cBhvr>
                                    </p:animRot>
                                  </p:childTnLst>
                                </p:cTn>
                              </p:par>
                            </p:childTnLst>
                          </p:cTn>
                        </p:par>
                        <p:par>
                          <p:cTn id="11" fill="hold" nodeType="afterGroup">
                            <p:stCondLst>
                              <p:cond delay="1700"/>
                            </p:stCondLst>
                            <p:childTnLst>
                              <p:par>
                                <p:cTn id="12" presetID="40" presetClass="entr" presetSubtype="0" fill="hold" nodeType="afterEffect">
                                  <p:stCondLst>
                                    <p:cond delay="0"/>
                                  </p:stCondLst>
                                  <p:iterate type="wd">
                                    <p:tmPct val="10000"/>
                                  </p:iterate>
                                  <p:childTnLst>
                                    <p:set>
                                      <p:cBhvr>
                                        <p:cTn id="13" dur="1" fill="hold">
                                          <p:stCondLst>
                                            <p:cond delay="0"/>
                                          </p:stCondLst>
                                        </p:cTn>
                                        <p:tgtEl>
                                          <p:spTgt spid="26626"/>
                                        </p:tgtEl>
                                        <p:attrNameLst>
                                          <p:attrName>style.visibility</p:attrName>
                                        </p:attrNameLst>
                                      </p:cBhvr>
                                      <p:to>
                                        <p:strVal val="visible"/>
                                      </p:to>
                                    </p:set>
                                    <p:animEffect transition="in" filter="fade">
                                      <p:cBhvr>
                                        <p:cTn id="14" dur="1000"/>
                                        <p:tgtEl>
                                          <p:spTgt spid="26626"/>
                                        </p:tgtEl>
                                      </p:cBhvr>
                                    </p:animEffect>
                                    <p:anim calcmode="lin" valueType="num">
                                      <p:cBhvr>
                                        <p:cTn id="15" dur="1000" fill="hold"/>
                                        <p:tgtEl>
                                          <p:spTgt spid="26626"/>
                                        </p:tgtEl>
                                        <p:attrNameLst>
                                          <p:attrName>ppt_x</p:attrName>
                                        </p:attrNameLst>
                                      </p:cBhvr>
                                      <p:tavLst>
                                        <p:tav tm="0">
                                          <p:val>
                                            <p:strVal val="#ppt_x-.1"/>
                                          </p:val>
                                        </p:tav>
                                        <p:tav tm="100000">
                                          <p:val>
                                            <p:strVal val="#ppt_x"/>
                                          </p:val>
                                        </p:tav>
                                      </p:tavLst>
                                    </p:anim>
                                    <p:anim calcmode="lin" valueType="num">
                                      <p:cBhvr>
                                        <p:cTn id="16" dur="1000" fill="hold"/>
                                        <p:tgtEl>
                                          <p:spTgt spid="26626"/>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26627">
                                            <p:txEl>
                                              <p:pRg st="0" end="0"/>
                                            </p:txEl>
                                          </p:spTgt>
                                        </p:tgtEl>
                                        <p:attrNameLst>
                                          <p:attrName>style.visibility</p:attrName>
                                        </p:attrNameLst>
                                      </p:cBhvr>
                                      <p:to>
                                        <p:strVal val="visible"/>
                                      </p:to>
                                    </p:set>
                                    <p:anim from="(-#ppt_w/2)" to="(#ppt_x)" calcmode="lin" valueType="num">
                                      <p:cBhvr>
                                        <p:cTn id="21" dur="1200" fill="hold">
                                          <p:stCondLst>
                                            <p:cond delay="0"/>
                                          </p:stCondLst>
                                        </p:cTn>
                                        <p:tgtEl>
                                          <p:spTgt spid="26627">
                                            <p:txEl>
                                              <p:pRg st="0" end="0"/>
                                            </p:txEl>
                                          </p:spTgt>
                                        </p:tgtEl>
                                        <p:attrNameLst>
                                          <p:attrName>ppt_x</p:attrName>
                                        </p:attrNameLst>
                                      </p:cBhvr>
                                    </p:anim>
                                    <p:anim from="0" to="-1.0" calcmode="lin" valueType="num">
                                      <p:cBhvr>
                                        <p:cTn id="22" dur="400" decel="50000" autoRev="1" fill="hold">
                                          <p:stCondLst>
                                            <p:cond delay="1200"/>
                                          </p:stCondLst>
                                        </p:cTn>
                                        <p:tgtEl>
                                          <p:spTgt spid="26627">
                                            <p:txEl>
                                              <p:pRg st="0" end="0"/>
                                            </p:txEl>
                                          </p:spTgt>
                                        </p:tgtEl>
                                        <p:attrNameLst>
                                          <p:attrName>xshear</p:attrName>
                                        </p:attrNameLst>
                                      </p:cBhvr>
                                    </p:anim>
                                    <p:animScale>
                                      <p:cBhvr>
                                        <p:cTn id="23" dur="400" decel="100000" autoRev="1" fill="hold">
                                          <p:stCondLst>
                                            <p:cond delay="1200"/>
                                          </p:stCondLst>
                                        </p:cTn>
                                        <p:tgtEl>
                                          <p:spTgt spid="26627">
                                            <p:txEl>
                                              <p:pRg st="0" end="0"/>
                                            </p:txEl>
                                          </p:spTgt>
                                        </p:tgtEl>
                                      </p:cBhvr>
                                      <p:from x="100000" y="100000"/>
                                      <p:to x="80000" y="100000"/>
                                    </p:animScale>
                                    <p:anim by="(#ppt_h/3+#ppt_w*0.1)" calcmode="lin" valueType="num">
                                      <p:cBhvr additive="sum">
                                        <p:cTn id="24" dur="400" decel="100000" autoRev="1" fill="hold">
                                          <p:stCondLst>
                                            <p:cond delay="1200"/>
                                          </p:stCondLst>
                                        </p:cTn>
                                        <p:tgtEl>
                                          <p:spTgt spid="26627">
                                            <p:txEl>
                                              <p:pRg st="0" end="0"/>
                                            </p:txEl>
                                          </p:spTgt>
                                        </p:tgtEl>
                                        <p:attrNameLst>
                                          <p:attrName>ppt_x</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0" presetClass="entr" presetSubtype="0" decel="100000" fill="hold" nodeType="clickEffect">
                                  <p:stCondLst>
                                    <p:cond delay="0"/>
                                  </p:stCondLst>
                                  <p:iterate type="wd">
                                    <p:tmPct val="10000"/>
                                  </p:iterate>
                                  <p:childTnLst>
                                    <p:set>
                                      <p:cBhvr>
                                        <p:cTn id="28" dur="1" fill="hold">
                                          <p:stCondLst>
                                            <p:cond delay="0"/>
                                          </p:stCondLst>
                                        </p:cTn>
                                        <p:tgtEl>
                                          <p:spTgt spid="26627">
                                            <p:txEl>
                                              <p:pRg st="1" end="1"/>
                                            </p:txEl>
                                          </p:spTgt>
                                        </p:tgtEl>
                                        <p:attrNameLst>
                                          <p:attrName>style.visibility</p:attrName>
                                        </p:attrNameLst>
                                      </p:cBhvr>
                                      <p:to>
                                        <p:strVal val="visible"/>
                                      </p:to>
                                    </p:set>
                                    <p:anim calcmode="lin" valueType="num">
                                      <p:cBhvr>
                                        <p:cTn id="29" dur="1000" fill="hold"/>
                                        <p:tgtEl>
                                          <p:spTgt spid="26627">
                                            <p:txEl>
                                              <p:pRg st="1" end="1"/>
                                            </p:txEl>
                                          </p:spTgt>
                                        </p:tgtEl>
                                        <p:attrNameLst>
                                          <p:attrName>ppt_w</p:attrName>
                                        </p:attrNameLst>
                                      </p:cBhvr>
                                      <p:tavLst>
                                        <p:tav tm="0">
                                          <p:val>
                                            <p:strVal val="#ppt_w+.3"/>
                                          </p:val>
                                        </p:tav>
                                        <p:tav tm="100000">
                                          <p:val>
                                            <p:strVal val="#ppt_w"/>
                                          </p:val>
                                        </p:tav>
                                      </p:tavLst>
                                    </p:anim>
                                    <p:anim calcmode="lin" valueType="num">
                                      <p:cBhvr>
                                        <p:cTn id="30" dur="1000" fill="hold"/>
                                        <p:tgtEl>
                                          <p:spTgt spid="26627">
                                            <p:txEl>
                                              <p:pRg st="1" end="1"/>
                                            </p:txEl>
                                          </p:spTgt>
                                        </p:tgtEl>
                                        <p:attrNameLst>
                                          <p:attrName>ppt_h</p:attrName>
                                        </p:attrNameLst>
                                      </p:cBhvr>
                                      <p:tavLst>
                                        <p:tav tm="0">
                                          <p:val>
                                            <p:strVal val="#ppt_h"/>
                                          </p:val>
                                        </p:tav>
                                        <p:tav tm="100000">
                                          <p:val>
                                            <p:strVal val="#ppt_h"/>
                                          </p:val>
                                        </p:tav>
                                      </p:tavLst>
                                    </p:anim>
                                    <p:animEffect transition="in" filter="fade">
                                      <p:cBhvr>
                                        <p:cTn id="31" dur="1000"/>
                                        <p:tgtEl>
                                          <p:spTgt spid="26627">
                                            <p:txEl>
                                              <p:pRg st="1" end="1"/>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iterate type="wd">
                                    <p:tmPct val="10000"/>
                                  </p:iterate>
                                  <p:childTnLst>
                                    <p:set>
                                      <p:cBhvr>
                                        <p:cTn id="35" dur="1" fill="hold">
                                          <p:stCondLst>
                                            <p:cond delay="0"/>
                                          </p:stCondLst>
                                        </p:cTn>
                                        <p:tgtEl>
                                          <p:spTgt spid="26627">
                                            <p:txEl>
                                              <p:pRg st="2" end="2"/>
                                            </p:txEl>
                                          </p:spTgt>
                                        </p:tgtEl>
                                        <p:attrNameLst>
                                          <p:attrName>style.visibility</p:attrName>
                                        </p:attrNameLst>
                                      </p:cBhvr>
                                      <p:to>
                                        <p:strVal val="visible"/>
                                      </p:to>
                                    </p:set>
                                    <p:animEffect transition="in" filter="dissolve">
                                      <p:cBhvr>
                                        <p:cTn id="36" dur="500"/>
                                        <p:tgtEl>
                                          <p:spTgt spid="26627">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1" presetClass="entr" presetSubtype="0" fill="hold" nodeType="clickEffect">
                                  <p:stCondLst>
                                    <p:cond delay="0"/>
                                  </p:stCondLst>
                                  <p:childTnLst>
                                    <p:set>
                                      <p:cBhvr>
                                        <p:cTn id="40" dur="1" fill="hold">
                                          <p:stCondLst>
                                            <p:cond delay="0"/>
                                          </p:stCondLst>
                                        </p:cTn>
                                        <p:tgtEl>
                                          <p:spTgt spid="26627">
                                            <p:txEl>
                                              <p:pRg st="3" end="3"/>
                                            </p:txEl>
                                          </p:spTgt>
                                        </p:tgtEl>
                                        <p:attrNameLst>
                                          <p:attrName>style.visibility</p:attrName>
                                        </p:attrNameLst>
                                      </p:cBhvr>
                                      <p:to>
                                        <p:strVal val="visible"/>
                                      </p:to>
                                    </p:set>
                                    <p:anim calcmode="lin" valueType="num">
                                      <p:cBhvr>
                                        <p:cTn id="41" dur="1000" fill="hold"/>
                                        <p:tgtEl>
                                          <p:spTgt spid="26627">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1000" fill="hold"/>
                                        <p:tgtEl>
                                          <p:spTgt spid="26627">
                                            <p:txEl>
                                              <p:pRg st="3" end="3"/>
                                            </p:txEl>
                                          </p:spTgt>
                                        </p:tgtEl>
                                        <p:attrNameLst>
                                          <p:attrName>ppt_y</p:attrName>
                                        </p:attrNameLst>
                                      </p:cBhvr>
                                      <p:tavLst>
                                        <p:tav tm="0">
                                          <p:val>
                                            <p:strVal val="#ppt_y"/>
                                          </p:val>
                                        </p:tav>
                                        <p:tav tm="100000">
                                          <p:val>
                                            <p:strVal val="#ppt_y"/>
                                          </p:val>
                                        </p:tav>
                                      </p:tavLst>
                                    </p:anim>
                                    <p:anim calcmode="lin" valueType="num">
                                      <p:cBhvr>
                                        <p:cTn id="43" dur="1000" fill="hold"/>
                                        <p:tgtEl>
                                          <p:spTgt spid="26627">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1000" fill="hold"/>
                                        <p:tgtEl>
                                          <p:spTgt spid="26627">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1000" tmFilter="0,0; .5, 1; 1, 1"/>
                                        <p:tgtEl>
                                          <p:spTgt spid="26627">
                                            <p:txEl>
                                              <p:pRg st="3" end="3"/>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7" presetClass="entr" presetSubtype="0" fill="hold" nodeType="clickEffect">
                                  <p:stCondLst>
                                    <p:cond delay="0"/>
                                  </p:stCondLst>
                                  <p:iterate type="wd">
                                    <p:tmPct val="10000"/>
                                  </p:iterate>
                                  <p:childTnLst>
                                    <p:set>
                                      <p:cBhvr>
                                        <p:cTn id="49" dur="1" fill="hold">
                                          <p:stCondLst>
                                            <p:cond delay="0"/>
                                          </p:stCondLst>
                                        </p:cTn>
                                        <p:tgtEl>
                                          <p:spTgt spid="26627">
                                            <p:txEl>
                                              <p:pRg st="4" end="4"/>
                                            </p:txEl>
                                          </p:spTgt>
                                        </p:tgtEl>
                                        <p:attrNameLst>
                                          <p:attrName>style.visibility</p:attrName>
                                        </p:attrNameLst>
                                      </p:cBhvr>
                                      <p:to>
                                        <p:strVal val="visible"/>
                                      </p:to>
                                    </p:set>
                                    <p:animEffect transition="in" filter="fade">
                                      <p:cBhvr>
                                        <p:cTn id="50" dur="1000"/>
                                        <p:tgtEl>
                                          <p:spTgt spid="26627">
                                            <p:txEl>
                                              <p:pRg st="4" end="4"/>
                                            </p:txEl>
                                          </p:spTgt>
                                        </p:tgtEl>
                                      </p:cBhvr>
                                    </p:animEffect>
                                    <p:anim calcmode="lin" valueType="num">
                                      <p:cBhvr>
                                        <p:cTn id="51" dur="10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2662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11274</TotalTime>
  <Words>1071</Words>
  <Application>Microsoft Office PowerPoint</Application>
  <PresentationFormat>Affichage à l'écran (4:3)</PresentationFormat>
  <Paragraphs>71</Paragraphs>
  <Slides>13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13</vt:i4>
      </vt:variant>
    </vt:vector>
  </HeadingPairs>
  <TitlesOfParts>
    <vt:vector size="22" baseType="lpstr">
      <vt:lpstr>Arial</vt:lpstr>
      <vt:lpstr>Calibri</vt:lpstr>
      <vt:lpstr>Traditional Arabic</vt:lpstr>
      <vt:lpstr>Constantia</vt:lpstr>
      <vt:lpstr>Majalla UI</vt:lpstr>
      <vt:lpstr>Wingdings 2</vt:lpstr>
      <vt:lpstr>Times New Roman</vt:lpstr>
      <vt:lpstr>Consolas</vt:lpstr>
      <vt:lpstr>Débit</vt:lpstr>
      <vt:lpstr>Diapositive 1</vt:lpstr>
      <vt:lpstr>الرموز ومدلولها:</vt:lpstr>
      <vt:lpstr>Diapositive 3</vt:lpstr>
      <vt:lpstr>Diapositive 4</vt:lpstr>
      <vt:lpstr>رموز وعلامات الأمان الإرشادية:</vt:lpstr>
      <vt:lpstr>Diapositive 6</vt:lpstr>
      <vt:lpstr>Diapositive 7</vt:lpstr>
      <vt:lpstr>Diapositive 8</vt:lpstr>
      <vt:lpstr>ماذا يجب أن نعرف قبل بداية العمل:</vt:lpstr>
      <vt:lpstr>تعليمات عامة يجب مراعاتها في المخبرأثناء العمل:</vt:lpstr>
      <vt:lpstr>Diapositive 11</vt:lpstr>
      <vt:lpstr>ماذا يجب أن نعمل قبل مغادرة المخبر:</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الأمن والسلامة في المختبرات</dc:title>
  <dc:creator>user</dc:creator>
  <cp:lastModifiedBy>HAMMAMI</cp:lastModifiedBy>
  <cp:revision>168</cp:revision>
  <dcterms:created xsi:type="dcterms:W3CDTF">2009-10-12T18:01:28Z</dcterms:created>
  <dcterms:modified xsi:type="dcterms:W3CDTF">2021-01-08T08:49:09Z</dcterms:modified>
</cp:coreProperties>
</file>