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3" r:id="rId1"/>
  </p:sldMasterIdLst>
  <p:sldIdLst>
    <p:sldId id="277" r:id="rId2"/>
    <p:sldId id="257" r:id="rId3"/>
    <p:sldId id="258" r:id="rId4"/>
    <p:sldId id="259" r:id="rId5"/>
    <p:sldId id="260" r:id="rId6"/>
    <p:sldId id="269" r:id="rId7"/>
    <p:sldId id="273" r:id="rId8"/>
    <p:sldId id="274" r:id="rId9"/>
    <p:sldId id="263" r:id="rId10"/>
    <p:sldId id="264" r:id="rId11"/>
    <p:sldId id="265" r:id="rId12"/>
    <p:sldId id="276" r:id="rId13"/>
    <p:sldId id="268" r:id="rId14"/>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A5864"/>
    <a:srgbClr val="F70D1E"/>
    <a:srgbClr val="008080"/>
    <a:srgbClr val="009999"/>
    <a:srgbClr val="CC0066"/>
    <a:srgbClr val="990033"/>
    <a:srgbClr val="800080"/>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0" d="100"/>
          <a:sy n="70" d="100"/>
        </p:scale>
        <p:origin x="-193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endParaRPr lang="en-US"/>
          </a:p>
        </p:txBody>
      </p:sp>
      <p:sp>
        <p:nvSpPr>
          <p:cNvPr id="5" name="Espace réservé du pied de page 18"/>
          <p:cNvSpPr>
            <a:spLocks noGrp="1"/>
          </p:cNvSpPr>
          <p:nvPr>
            <p:ph type="ftr" sz="quarter" idx="11"/>
          </p:nvPr>
        </p:nvSpPr>
        <p:spPr/>
        <p:txBody>
          <a:bodyPr/>
          <a:lstStyle>
            <a:lvl1pPr>
              <a:defRPr/>
            </a:lvl1pPr>
          </a:lstStyle>
          <a:p>
            <a:pPr>
              <a:defRPr/>
            </a:pPr>
            <a:endParaRPr lang="en-US"/>
          </a:p>
        </p:txBody>
      </p:sp>
      <p:sp>
        <p:nvSpPr>
          <p:cNvPr id="6" name="Espace réservé du numéro de diapositive 26"/>
          <p:cNvSpPr>
            <a:spLocks noGrp="1"/>
          </p:cNvSpPr>
          <p:nvPr>
            <p:ph type="sldNum" sz="quarter" idx="12"/>
          </p:nvPr>
        </p:nvSpPr>
        <p:spPr/>
        <p:txBody>
          <a:bodyPr/>
          <a:lstStyle>
            <a:lvl1pPr>
              <a:defRPr/>
            </a:lvl1pPr>
          </a:lstStyle>
          <a:p>
            <a:pPr>
              <a:defRPr/>
            </a:pPr>
            <a:fld id="{F36C9B99-BC77-46A7-A751-24E1A336C705}" type="slidenum">
              <a:rPr lang="ar-SA"/>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8D7296B2-8D57-4E69-A65A-278F8A483260}" type="slidenum">
              <a:rPr lang="ar-SA"/>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654F1045-B11D-4C06-81E2-B1CB5C3C3118}" type="slidenum">
              <a:rPr lang="ar-SA"/>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Espace réservé de la date 9"/>
          <p:cNvSpPr>
            <a:spLocks noGrp="1"/>
          </p:cNvSpPr>
          <p:nvPr>
            <p:ph type="dt" sz="half" idx="10"/>
          </p:nvPr>
        </p:nvSpPr>
        <p:spPr/>
        <p:txBody>
          <a:bodyPr/>
          <a:lstStyle>
            <a:lvl1pPr>
              <a:defRPr/>
            </a:lvl1pPr>
          </a:lstStyle>
          <a:p>
            <a:pPr>
              <a:defRPr/>
            </a:pPr>
            <a:endParaRPr lang="en-US"/>
          </a:p>
        </p:txBody>
      </p:sp>
      <p:sp>
        <p:nvSpPr>
          <p:cNvPr id="6" name="Espace réservé du pied de page 21"/>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p:cNvSpPr>
            <a:spLocks noGrp="1"/>
          </p:cNvSpPr>
          <p:nvPr>
            <p:ph type="sldNum" sz="quarter" idx="12"/>
          </p:nvPr>
        </p:nvSpPr>
        <p:spPr/>
        <p:txBody>
          <a:bodyPr/>
          <a:lstStyle>
            <a:lvl1pPr>
              <a:defRPr/>
            </a:lvl1pPr>
          </a:lstStyle>
          <a:p>
            <a:pPr>
              <a:defRPr/>
            </a:pPr>
            <a:fld id="{426B13FF-092B-4D36-8CA9-A326A0A8F786}" type="slidenum">
              <a:rPr lang="ar-SA"/>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274638"/>
            <a:ext cx="8229600" cy="58515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3" name="Espace réservé de la date 9"/>
          <p:cNvSpPr>
            <a:spLocks noGrp="1"/>
          </p:cNvSpPr>
          <p:nvPr>
            <p:ph type="dt" sz="half" idx="10"/>
          </p:nvPr>
        </p:nvSpPr>
        <p:spPr/>
        <p:txBody>
          <a:bodyPr/>
          <a:lstStyle>
            <a:lvl1pPr>
              <a:defRPr/>
            </a:lvl1pPr>
          </a:lstStyle>
          <a:p>
            <a:pPr>
              <a:defRPr/>
            </a:pPr>
            <a:endParaRPr lang="en-US"/>
          </a:p>
        </p:txBody>
      </p:sp>
      <p:sp>
        <p:nvSpPr>
          <p:cNvPr id="4" name="Espace réservé du pied de page 21"/>
          <p:cNvSpPr>
            <a:spLocks noGrp="1"/>
          </p:cNvSpPr>
          <p:nvPr>
            <p:ph type="ftr" sz="quarter" idx="11"/>
          </p:nvPr>
        </p:nvSpPr>
        <p:spPr/>
        <p:txBody>
          <a:bodyPr/>
          <a:lstStyle>
            <a:lvl1pPr>
              <a:defRPr/>
            </a:lvl1pPr>
          </a:lstStyle>
          <a:p>
            <a:pPr>
              <a:defRPr/>
            </a:pPr>
            <a:endParaRPr lang="en-US"/>
          </a:p>
        </p:txBody>
      </p:sp>
      <p:sp>
        <p:nvSpPr>
          <p:cNvPr id="5" name="Espace réservé du numéro de diapositive 17"/>
          <p:cNvSpPr>
            <a:spLocks noGrp="1"/>
          </p:cNvSpPr>
          <p:nvPr>
            <p:ph type="sldNum" sz="quarter" idx="12"/>
          </p:nvPr>
        </p:nvSpPr>
        <p:spPr/>
        <p:txBody>
          <a:bodyPr/>
          <a:lstStyle>
            <a:lvl1pPr>
              <a:defRPr/>
            </a:lvl1pPr>
          </a:lstStyle>
          <a:p>
            <a:pPr>
              <a:defRPr/>
            </a:pPr>
            <a:fld id="{5266E1C0-2ADF-40BB-8CFF-2A4ECC517152}" type="slidenum">
              <a:rPr lang="ar-SA"/>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FE7E1A03-DB3A-40DF-A46C-F992041BB036}" type="slidenum">
              <a:rPr lang="ar-SA"/>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775AD828-6AFF-4C61-B811-8D0FE5E516A6}" type="slidenum">
              <a:rPr lang="ar-SA"/>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en-US"/>
          </a:p>
        </p:txBody>
      </p:sp>
      <p:sp>
        <p:nvSpPr>
          <p:cNvPr id="6" name="Espace réservé du pied de page 21"/>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p:cNvSpPr>
            <a:spLocks noGrp="1"/>
          </p:cNvSpPr>
          <p:nvPr>
            <p:ph type="sldNum" sz="quarter" idx="12"/>
          </p:nvPr>
        </p:nvSpPr>
        <p:spPr/>
        <p:txBody>
          <a:bodyPr/>
          <a:lstStyle>
            <a:lvl1pPr>
              <a:defRPr/>
            </a:lvl1pPr>
          </a:lstStyle>
          <a:p>
            <a:pPr>
              <a:defRPr/>
            </a:pPr>
            <a:fld id="{31ABFEBD-C08D-43A2-B513-217D31DC939A}" type="slidenum">
              <a:rPr lang="ar-SA"/>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endParaRPr lang="en-US"/>
          </a:p>
        </p:txBody>
      </p:sp>
      <p:sp>
        <p:nvSpPr>
          <p:cNvPr id="8" name="Espace réservé du pied de page 21"/>
          <p:cNvSpPr>
            <a:spLocks noGrp="1"/>
          </p:cNvSpPr>
          <p:nvPr>
            <p:ph type="ftr" sz="quarter" idx="11"/>
          </p:nvPr>
        </p:nvSpPr>
        <p:spPr/>
        <p:txBody>
          <a:bodyPr/>
          <a:lstStyle>
            <a:lvl1pPr>
              <a:defRPr/>
            </a:lvl1pPr>
          </a:lstStyle>
          <a:p>
            <a:pPr>
              <a:defRPr/>
            </a:pPr>
            <a:endParaRPr lang="en-US"/>
          </a:p>
        </p:txBody>
      </p:sp>
      <p:sp>
        <p:nvSpPr>
          <p:cNvPr id="9" name="Espace réservé du numéro de diapositive 17"/>
          <p:cNvSpPr>
            <a:spLocks noGrp="1"/>
          </p:cNvSpPr>
          <p:nvPr>
            <p:ph type="sldNum" sz="quarter" idx="12"/>
          </p:nvPr>
        </p:nvSpPr>
        <p:spPr/>
        <p:txBody>
          <a:bodyPr/>
          <a:lstStyle>
            <a:lvl1pPr>
              <a:defRPr/>
            </a:lvl1pPr>
          </a:lstStyle>
          <a:p>
            <a:pPr>
              <a:defRPr/>
            </a:pPr>
            <a:fld id="{F095A2F5-2B4A-4829-9CA6-DA59690A6846}" type="slidenum">
              <a:rPr lang="ar-SA"/>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endParaRPr lang="en-US"/>
          </a:p>
        </p:txBody>
      </p:sp>
      <p:sp>
        <p:nvSpPr>
          <p:cNvPr id="4" name="Espace réservé du pied de page 21"/>
          <p:cNvSpPr>
            <a:spLocks noGrp="1"/>
          </p:cNvSpPr>
          <p:nvPr>
            <p:ph type="ftr" sz="quarter" idx="11"/>
          </p:nvPr>
        </p:nvSpPr>
        <p:spPr/>
        <p:txBody>
          <a:bodyPr/>
          <a:lstStyle>
            <a:lvl1pPr>
              <a:defRPr/>
            </a:lvl1pPr>
          </a:lstStyle>
          <a:p>
            <a:pPr>
              <a:defRPr/>
            </a:pPr>
            <a:endParaRPr lang="en-US"/>
          </a:p>
        </p:txBody>
      </p:sp>
      <p:sp>
        <p:nvSpPr>
          <p:cNvPr id="5" name="Espace réservé du numéro de diapositive 17"/>
          <p:cNvSpPr>
            <a:spLocks noGrp="1"/>
          </p:cNvSpPr>
          <p:nvPr>
            <p:ph type="sldNum" sz="quarter" idx="12"/>
          </p:nvPr>
        </p:nvSpPr>
        <p:spPr/>
        <p:txBody>
          <a:bodyPr/>
          <a:lstStyle>
            <a:lvl1pPr>
              <a:defRPr/>
            </a:lvl1pPr>
          </a:lstStyle>
          <a:p>
            <a:pPr>
              <a:defRPr/>
            </a:pPr>
            <a:fld id="{60222889-04DB-42A4-BE87-5A4E0AA4C876}" type="slidenum">
              <a:rPr lang="ar-SA"/>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endParaRPr lang="en-US"/>
          </a:p>
        </p:txBody>
      </p:sp>
      <p:sp>
        <p:nvSpPr>
          <p:cNvPr id="3" name="Espace réservé du pied de page 21"/>
          <p:cNvSpPr>
            <a:spLocks noGrp="1"/>
          </p:cNvSpPr>
          <p:nvPr>
            <p:ph type="ftr" sz="quarter" idx="11"/>
          </p:nvPr>
        </p:nvSpPr>
        <p:spPr/>
        <p:txBody>
          <a:bodyPr/>
          <a:lstStyle>
            <a:lvl1pPr>
              <a:defRPr/>
            </a:lvl1pPr>
          </a:lstStyle>
          <a:p>
            <a:pPr>
              <a:defRPr/>
            </a:pPr>
            <a:endParaRPr lang="en-US"/>
          </a:p>
        </p:txBody>
      </p:sp>
      <p:sp>
        <p:nvSpPr>
          <p:cNvPr id="4" name="Espace réservé du numéro de diapositive 17"/>
          <p:cNvSpPr>
            <a:spLocks noGrp="1"/>
          </p:cNvSpPr>
          <p:nvPr>
            <p:ph type="sldNum" sz="quarter" idx="12"/>
          </p:nvPr>
        </p:nvSpPr>
        <p:spPr/>
        <p:txBody>
          <a:bodyPr/>
          <a:lstStyle>
            <a:lvl1pPr>
              <a:defRPr/>
            </a:lvl1pPr>
          </a:lstStyle>
          <a:p>
            <a:pPr>
              <a:defRPr/>
            </a:pPr>
            <a:fld id="{139A8F07-C78C-4A9C-970C-8B7C57953590}" type="slidenum">
              <a:rPr lang="ar-SA"/>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en-US"/>
          </a:p>
        </p:txBody>
      </p:sp>
      <p:sp>
        <p:nvSpPr>
          <p:cNvPr id="6" name="Espace réservé du pied de page 21"/>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p:cNvSpPr>
            <a:spLocks noGrp="1"/>
          </p:cNvSpPr>
          <p:nvPr>
            <p:ph type="sldNum" sz="quarter" idx="12"/>
          </p:nvPr>
        </p:nvSpPr>
        <p:spPr/>
        <p:txBody>
          <a:bodyPr/>
          <a:lstStyle>
            <a:lvl1pPr>
              <a:defRPr/>
            </a:lvl1pPr>
          </a:lstStyle>
          <a:p>
            <a:pPr>
              <a:defRPr/>
            </a:pPr>
            <a:fld id="{2DDBE5AC-6559-4DCB-B913-5C542161D682}" type="slidenum">
              <a:rPr lang="ar-SA"/>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endParaRPr lang="en-US"/>
          </a:p>
        </p:txBody>
      </p:sp>
      <p:sp>
        <p:nvSpPr>
          <p:cNvPr id="10" name="Espace réservé du pied de page 5"/>
          <p:cNvSpPr>
            <a:spLocks noGrp="1"/>
          </p:cNvSpPr>
          <p:nvPr>
            <p:ph type="ftr" sz="quarter" idx="11"/>
          </p:nvPr>
        </p:nvSpPr>
        <p:spPr/>
        <p:txBody>
          <a:bodyPr/>
          <a:lstStyle>
            <a:lvl1pPr>
              <a:defRPr/>
            </a:lvl1pPr>
          </a:lstStyle>
          <a:p>
            <a:pPr>
              <a:defRPr/>
            </a:pPr>
            <a:endParaRPr lang="en-US"/>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4405294-5F43-420B-A48B-D447A3D789A5}" type="slidenum">
              <a:rPr lang="ar-SA"/>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latin typeface="Arial" charset="0"/>
                <a:cs typeface="Arial" charset="0"/>
              </a:defRPr>
            </a:lvl1pPr>
          </a:lstStyle>
          <a:p>
            <a:pPr>
              <a:defRPr/>
            </a:pPr>
            <a:fld id="{D659D1A7-2522-487B-92C7-28082C5A01BF}" type="slidenum">
              <a:rPr lang="ar-SA"/>
              <a:pPr>
                <a:defRPr/>
              </a:pPr>
              <a:t>‹N°›</a:t>
            </a:fld>
            <a:endParaRPr lang="en-US"/>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810" r:id="rId1"/>
    <p:sldLayoutId id="2147483800" r:id="rId2"/>
    <p:sldLayoutId id="2147483811" r:id="rId3"/>
    <p:sldLayoutId id="2147483801" r:id="rId4"/>
    <p:sldLayoutId id="2147483802" r:id="rId5"/>
    <p:sldLayoutId id="2147483803" r:id="rId6"/>
    <p:sldLayoutId id="2147483804" r:id="rId7"/>
    <p:sldLayoutId id="2147483805" r:id="rId8"/>
    <p:sldLayoutId id="2147483812" r:id="rId9"/>
    <p:sldLayoutId id="2147483806" r:id="rId10"/>
    <p:sldLayoutId id="2147483807" r:id="rId11"/>
    <p:sldLayoutId id="2147483808" r:id="rId12"/>
    <p:sldLayoutId id="2147483809" r:id="rId13"/>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cs typeface="Traditional Arabic" pitchFamily="18" charset="-78"/>
        </a:defRPr>
      </a:lvl2pPr>
      <a:lvl3pPr algn="l" rtl="0" fontAlgn="base">
        <a:spcBef>
          <a:spcPct val="0"/>
        </a:spcBef>
        <a:spcAft>
          <a:spcPct val="0"/>
        </a:spcAft>
        <a:defRPr sz="5000">
          <a:solidFill>
            <a:schemeClr val="tx2"/>
          </a:solidFill>
          <a:latin typeface="Calibri" pitchFamily="34" charset="0"/>
          <a:cs typeface="Traditional Arabic" pitchFamily="18" charset="-78"/>
        </a:defRPr>
      </a:lvl3pPr>
      <a:lvl4pPr algn="l" rtl="0" fontAlgn="base">
        <a:spcBef>
          <a:spcPct val="0"/>
        </a:spcBef>
        <a:spcAft>
          <a:spcPct val="0"/>
        </a:spcAft>
        <a:defRPr sz="5000">
          <a:solidFill>
            <a:schemeClr val="tx2"/>
          </a:solidFill>
          <a:latin typeface="Calibri" pitchFamily="34" charset="0"/>
          <a:cs typeface="Traditional Arabic" pitchFamily="18" charset="-78"/>
        </a:defRPr>
      </a:lvl4pPr>
      <a:lvl5pPr algn="l" rtl="0" fontAlgn="base">
        <a:spcBef>
          <a:spcPct val="0"/>
        </a:spcBef>
        <a:spcAft>
          <a:spcPct val="0"/>
        </a:spcAft>
        <a:defRPr sz="5000">
          <a:solidFill>
            <a:schemeClr val="tx2"/>
          </a:solidFill>
          <a:latin typeface="Calibri" pitchFamily="34" charset="0"/>
          <a:cs typeface="Traditional Arabic" pitchFamily="18" charset="-78"/>
        </a:defRPr>
      </a:lvl5pPr>
      <a:lvl6pPr marL="457200" algn="l" rtl="0" fontAlgn="base">
        <a:spcBef>
          <a:spcPct val="0"/>
        </a:spcBef>
        <a:spcAft>
          <a:spcPct val="0"/>
        </a:spcAft>
        <a:defRPr sz="5000">
          <a:solidFill>
            <a:schemeClr val="tx2"/>
          </a:solidFill>
          <a:latin typeface="Calibri" pitchFamily="34" charset="0"/>
          <a:cs typeface="Traditional Arabic" pitchFamily="18" charset="-78"/>
        </a:defRPr>
      </a:lvl6pPr>
      <a:lvl7pPr marL="914400" algn="l" rtl="0" fontAlgn="base">
        <a:spcBef>
          <a:spcPct val="0"/>
        </a:spcBef>
        <a:spcAft>
          <a:spcPct val="0"/>
        </a:spcAft>
        <a:defRPr sz="5000">
          <a:solidFill>
            <a:schemeClr val="tx2"/>
          </a:solidFill>
          <a:latin typeface="Calibri" pitchFamily="34" charset="0"/>
          <a:cs typeface="Traditional Arabic" pitchFamily="18" charset="-78"/>
        </a:defRPr>
      </a:lvl7pPr>
      <a:lvl8pPr marL="1371600" algn="l" rtl="0" fontAlgn="base">
        <a:spcBef>
          <a:spcPct val="0"/>
        </a:spcBef>
        <a:spcAft>
          <a:spcPct val="0"/>
        </a:spcAft>
        <a:defRPr sz="5000">
          <a:solidFill>
            <a:schemeClr val="tx2"/>
          </a:solidFill>
          <a:latin typeface="Calibri" pitchFamily="34" charset="0"/>
          <a:cs typeface="Traditional Arabic" pitchFamily="18" charset="-78"/>
        </a:defRPr>
      </a:lvl8pPr>
      <a:lvl9pPr marL="1828800" algn="l" rtl="0"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3.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تعثر مخبر التحاليل بالقيروان والمخبر العسكري بسيدي بوزيد على الخط"/>
          <p:cNvPicPr>
            <a:picLocks noChangeAspect="1" noChangeArrowheads="1"/>
          </p:cNvPicPr>
          <p:nvPr/>
        </p:nvPicPr>
        <p:blipFill>
          <a:blip r:embed="rId2" cstate="print"/>
          <a:srcRect/>
          <a:stretch>
            <a:fillRect/>
          </a:stretch>
        </p:blipFill>
        <p:spPr bwMode="auto">
          <a:xfrm>
            <a:off x="323528" y="764704"/>
            <a:ext cx="28575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8916" name="Picture 4" descr="الدكتور &quot;يوسف بورويد&quot; صاحب مخبر التحاليل الطبية يدعم قطاع الصحة بالولاية"/>
          <p:cNvPicPr>
            <a:picLocks noChangeAspect="1" noChangeArrowheads="1"/>
          </p:cNvPicPr>
          <p:nvPr/>
        </p:nvPicPr>
        <p:blipFill>
          <a:blip r:embed="rId3" cstate="print"/>
          <a:srcRect/>
          <a:stretch>
            <a:fillRect/>
          </a:stretch>
        </p:blipFill>
        <p:spPr bwMode="auto">
          <a:xfrm>
            <a:off x="6084168" y="764704"/>
            <a:ext cx="2835399" cy="16710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8918" name="Picture 6" descr="مخبر مراقبة المواد الاستهلاكية في الخدمة سنة 2018 - المساء"/>
          <p:cNvPicPr>
            <a:picLocks noChangeAspect="1" noChangeArrowheads="1"/>
          </p:cNvPicPr>
          <p:nvPr/>
        </p:nvPicPr>
        <p:blipFill>
          <a:blip r:embed="rId4" cstate="print"/>
          <a:srcRect/>
          <a:stretch>
            <a:fillRect/>
          </a:stretch>
        </p:blipFill>
        <p:spPr bwMode="auto">
          <a:xfrm>
            <a:off x="323528" y="4149080"/>
            <a:ext cx="2781300" cy="18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8920" name="Picture 8" descr="القصرين: مخبر التقصي عن كورونا ينطلق فعليا في العمل بالمستشفى الجهوي"/>
          <p:cNvPicPr>
            <a:picLocks noChangeAspect="1" noChangeArrowheads="1"/>
          </p:cNvPicPr>
          <p:nvPr/>
        </p:nvPicPr>
        <p:blipFill>
          <a:blip r:embed="rId5" cstate="print"/>
          <a:srcRect/>
          <a:stretch>
            <a:fillRect/>
          </a:stretch>
        </p:blipFill>
        <p:spPr bwMode="auto">
          <a:xfrm>
            <a:off x="5940152" y="4221088"/>
            <a:ext cx="3028950" cy="17304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WordArt 4"/>
          <p:cNvSpPr>
            <a:spLocks noChangeArrowheads="1" noChangeShapeType="1" noTextEdit="1"/>
          </p:cNvSpPr>
          <p:nvPr/>
        </p:nvSpPr>
        <p:spPr bwMode="auto">
          <a:xfrm>
            <a:off x="755650" y="2636912"/>
            <a:ext cx="7705725" cy="1439862"/>
          </a:xfrm>
          <a:prstGeom prst="rect">
            <a:avLst/>
          </a:prstGeom>
        </p:spPr>
        <p:txBody>
          <a:bodyPr wrap="none" fromWordArt="1">
            <a:prstTxWarp prst="textPlain">
              <a:avLst>
                <a:gd name="adj" fmla="val 50000"/>
              </a:avLst>
            </a:prstTxWarp>
          </a:bodyPr>
          <a:lstStyle/>
          <a:p>
            <a:pPr algn="ctr" rtl="1"/>
            <a:r>
              <a:rPr lang="ar-DZ" sz="4000" b="1" kern="10" dirty="0">
                <a:ln w="9525">
                  <a:solidFill>
                    <a:srgbClr val="000000"/>
                  </a:solidFill>
                  <a:round/>
                  <a:headEnd/>
                  <a:tailEnd/>
                </a:ln>
                <a:solidFill>
                  <a:srgbClr val="FA5864"/>
                </a:solidFill>
                <a:effectLst>
                  <a:outerShdw dist="45791" dir="2021404" algn="ctr" rotWithShape="0">
                    <a:srgbClr val="B2B2B2">
                      <a:alpha val="79999"/>
                    </a:srgbClr>
                  </a:outerShdw>
                </a:effectLst>
                <a:latin typeface="Times New Roman"/>
                <a:cs typeface="Times New Roman"/>
              </a:rPr>
              <a:t>الأمن والسلامة في المختبر</a:t>
            </a:r>
            <a:endParaRPr lang="fr-FR" sz="4000" b="1" kern="10" dirty="0">
              <a:ln w="9525">
                <a:solidFill>
                  <a:srgbClr val="000000"/>
                </a:solidFill>
                <a:round/>
                <a:headEnd/>
                <a:tailEnd/>
              </a:ln>
              <a:solidFill>
                <a:srgbClr val="FA5864"/>
              </a:solidFill>
              <a:effectLst>
                <a:outerShdw dist="45791" dir="2021404" algn="ctr" rotWithShape="0">
                  <a:srgbClr val="B2B2B2">
                    <a:alpha val="79999"/>
                  </a:srgbClr>
                </a:outerShdw>
              </a:effectLst>
              <a:latin typeface="Times New Roman"/>
              <a:cs typeface="Times New Roman"/>
            </a:endParaRPr>
          </a:p>
        </p:txBody>
      </p:sp>
      <p:sp>
        <p:nvSpPr>
          <p:cNvPr id="7" name="Rectangle 6"/>
          <p:cNvSpPr/>
          <p:nvPr/>
        </p:nvSpPr>
        <p:spPr>
          <a:xfrm>
            <a:off x="395536" y="6165304"/>
            <a:ext cx="4591321" cy="461665"/>
          </a:xfrm>
          <a:prstGeom prst="rect">
            <a:avLst/>
          </a:prstGeom>
        </p:spPr>
        <p:txBody>
          <a:bodyPr wrap="none">
            <a:spAutoFit/>
          </a:bodyPr>
          <a:lstStyle/>
          <a:p>
            <a:r>
              <a:rPr lang="ar-SA" sz="2400" b="1" dirty="0">
                <a:ln w="18000">
                  <a:solidFill>
                    <a:sysClr val="windowText" lastClr="000000"/>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25500" dist="23000" dir="7020000" algn="tl">
                    <a:srgbClr val="000000">
                      <a:alpha val="50000"/>
                    </a:srgbClr>
                  </a:outerShdw>
                </a:effectLst>
              </a:rPr>
              <a:t>الأستاذ جعفر </a:t>
            </a:r>
            <a:r>
              <a:rPr lang="ar-SA" sz="2400" b="1" dirty="0" err="1">
                <a:ln w="18000">
                  <a:solidFill>
                    <a:sysClr val="windowText" lastClr="000000"/>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25500" dist="23000" dir="7020000" algn="tl">
                    <a:srgbClr val="000000">
                      <a:alpha val="50000"/>
                    </a:srgbClr>
                  </a:outerShdw>
                </a:effectLst>
              </a:rPr>
              <a:t>زمالي</a:t>
            </a:r>
            <a:r>
              <a:rPr lang="ar-SA" sz="2400" b="1" dirty="0">
                <a:ln w="18000">
                  <a:solidFill>
                    <a:sysClr val="windowText" lastClr="000000"/>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25500" dist="23000" dir="7020000" algn="tl">
                    <a:srgbClr val="000000">
                      <a:alpha val="50000"/>
                    </a:srgbClr>
                  </a:outerShdw>
                </a:effectLst>
              </a:rPr>
              <a:t> / الأستاذة: </a:t>
            </a:r>
            <a:r>
              <a:rPr lang="ar-SA" sz="2400" b="1" dirty="0" err="1">
                <a:ln w="18000">
                  <a:solidFill>
                    <a:sysClr val="windowText" lastClr="000000"/>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25500" dist="23000" dir="7020000" algn="tl">
                    <a:srgbClr val="000000">
                      <a:alpha val="50000"/>
                    </a:srgbClr>
                  </a:outerShdw>
                </a:effectLst>
              </a:rPr>
              <a:t>همامي</a:t>
            </a:r>
            <a:r>
              <a:rPr lang="ar-SA" sz="2400" b="1" dirty="0">
                <a:ln w="18000">
                  <a:solidFill>
                    <a:sysClr val="windowText" lastClr="000000"/>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25500" dist="23000" dir="7020000" algn="tl">
                    <a:srgbClr val="000000">
                      <a:alpha val="50000"/>
                    </a:srgbClr>
                  </a:outerShdw>
                </a:effectLst>
              </a:rPr>
              <a:t> هادية</a:t>
            </a:r>
            <a:endParaRPr lang="fr-FR" sz="2400" b="1" dirty="0">
              <a:ln w="18000">
                <a:solidFill>
                  <a:sysClr val="windowText" lastClr="000000"/>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625" y="765175"/>
            <a:ext cx="8229600" cy="576263"/>
          </a:xfrm>
        </p:spPr>
        <p:txBody>
          <a:bodyPr/>
          <a:lstStyle/>
          <a:p>
            <a:pPr algn="r"/>
            <a:r>
              <a:rPr lang="ar-SA" sz="3600" b="1" u="sng" smtClean="0">
                <a:solidFill>
                  <a:srgbClr val="7030A0"/>
                </a:solidFill>
                <a:latin typeface="Times New Roman" pitchFamily="18" charset="0"/>
                <a:cs typeface="Times New Roman" pitchFamily="18" charset="0"/>
              </a:rPr>
              <a:t>تعليمات عامة يجب مراعاتها في </a:t>
            </a:r>
            <a:r>
              <a:rPr lang="ar-DZ" sz="3600" b="1" u="sng" smtClean="0">
                <a:solidFill>
                  <a:srgbClr val="7030A0"/>
                </a:solidFill>
                <a:latin typeface="Times New Roman" pitchFamily="18" charset="0"/>
                <a:cs typeface="Times New Roman" pitchFamily="18" charset="0"/>
              </a:rPr>
              <a:t>المخبر</a:t>
            </a:r>
            <a:r>
              <a:rPr lang="ar-SA" sz="3600" b="1" u="sng" smtClean="0">
                <a:solidFill>
                  <a:srgbClr val="7030A0"/>
                </a:solidFill>
                <a:latin typeface="Times New Roman" pitchFamily="18" charset="0"/>
                <a:cs typeface="Times New Roman" pitchFamily="18" charset="0"/>
              </a:rPr>
              <a:t>أثناء العمل:</a:t>
            </a:r>
            <a:endParaRPr lang="en-US" sz="3600" b="1" u="sng" smtClean="0">
              <a:solidFill>
                <a:srgbClr val="7030A0"/>
              </a:solidFill>
              <a:latin typeface="Times New Roman" pitchFamily="18" charset="0"/>
              <a:cs typeface="Times New Roman" pitchFamily="18" charset="0"/>
            </a:endParaRPr>
          </a:p>
        </p:txBody>
      </p:sp>
      <p:sp>
        <p:nvSpPr>
          <p:cNvPr id="27651" name="Rectangle 3"/>
          <p:cNvSpPr>
            <a:spLocks noGrp="1" noChangeArrowheads="1"/>
          </p:cNvSpPr>
          <p:nvPr>
            <p:ph idx="1"/>
          </p:nvPr>
        </p:nvSpPr>
        <p:spPr>
          <a:xfrm>
            <a:off x="395288" y="1557338"/>
            <a:ext cx="8407400" cy="4587875"/>
          </a:xfrm>
        </p:spPr>
        <p:txBody>
          <a:bodyPr/>
          <a:lstStyle/>
          <a:p>
            <a:pPr marL="400050" indent="-400050" algn="just" rtl="1">
              <a:lnSpc>
                <a:spcPct val="150000"/>
              </a:lnSpc>
              <a:buFontTx/>
              <a:buAutoNum type="arabicPeriod"/>
            </a:pPr>
            <a:r>
              <a:rPr lang="ar-SA" sz="2000" smtClean="0">
                <a:latin typeface="Times New Roman" pitchFamily="18" charset="0"/>
                <a:cs typeface="Times New Roman" pitchFamily="18" charset="0"/>
              </a:rPr>
              <a:t>يمنع منعاً باتا الأكل والشرب في </a:t>
            </a:r>
            <a:r>
              <a:rPr lang="ar-DZ" sz="2000" smtClean="0">
                <a:latin typeface="Times New Roman" pitchFamily="18" charset="0"/>
                <a:cs typeface="Times New Roman" pitchFamily="18" charset="0"/>
              </a:rPr>
              <a:t>المخبر</a:t>
            </a:r>
            <a:r>
              <a:rPr lang="ar-SA" sz="2000" smtClean="0">
                <a:latin typeface="Times New Roman" pitchFamily="18" charset="0"/>
                <a:cs typeface="Times New Roman" pitchFamily="18" charset="0"/>
              </a:rPr>
              <a:t>.</a:t>
            </a:r>
          </a:p>
          <a:p>
            <a:pPr marL="400050" indent="-400050" algn="just" rtl="1">
              <a:lnSpc>
                <a:spcPct val="150000"/>
              </a:lnSpc>
              <a:buFontTx/>
              <a:buAutoNum type="arabicPeriod"/>
            </a:pPr>
            <a:r>
              <a:rPr lang="ar-SA" sz="2000" smtClean="0">
                <a:latin typeface="Times New Roman" pitchFamily="18" charset="0"/>
                <a:cs typeface="Times New Roman" pitchFamily="18" charset="0"/>
              </a:rPr>
              <a:t>نظف أدواتك الزجاجية قبل بدء العمل وعند نهايته.</a:t>
            </a:r>
          </a:p>
          <a:p>
            <a:pPr marL="400050" indent="-400050" algn="just" rtl="1">
              <a:lnSpc>
                <a:spcPct val="150000"/>
              </a:lnSpc>
              <a:buFontTx/>
              <a:buAutoNum type="arabicPeriod"/>
            </a:pPr>
            <a:r>
              <a:rPr lang="ar-SA" sz="2000" smtClean="0">
                <a:latin typeface="Times New Roman" pitchFamily="18" charset="0"/>
                <a:cs typeface="Times New Roman" pitchFamily="18" charset="0"/>
              </a:rPr>
              <a:t>اقرأ جيداً كل تجربة أو اختبار قبل البدء فيه.</a:t>
            </a:r>
          </a:p>
          <a:p>
            <a:pPr marL="400050" indent="-400050" algn="just" rtl="1">
              <a:lnSpc>
                <a:spcPct val="150000"/>
              </a:lnSpc>
              <a:buFontTx/>
              <a:buAutoNum type="arabicPeriod"/>
            </a:pPr>
            <a:r>
              <a:rPr lang="ar-SA" sz="2000" smtClean="0">
                <a:latin typeface="Times New Roman" pitchFamily="18" charset="0"/>
                <a:cs typeface="Times New Roman" pitchFamily="18" charset="0"/>
              </a:rPr>
              <a:t>دون نتائجك أولاً بأول في كراسة العمل مع مراعاة أن النتائج السلبية هامة بنفس الدرجة كالنتائج الإيجابية.</a:t>
            </a:r>
          </a:p>
          <a:p>
            <a:pPr marL="400050" indent="-400050" algn="just" rtl="1">
              <a:lnSpc>
                <a:spcPct val="150000"/>
              </a:lnSpc>
              <a:buFontTx/>
              <a:buAutoNum type="arabicPeriod"/>
            </a:pPr>
            <a:r>
              <a:rPr lang="ar-SA" sz="2000" smtClean="0">
                <a:latin typeface="Times New Roman" pitchFamily="18" charset="0"/>
                <a:cs typeface="Times New Roman" pitchFamily="18" charset="0"/>
              </a:rPr>
              <a:t>عند إضافة كاشف معين يجب التأكد من اسم الكاشف بقراءة الورقة الملصقة على زجاجية الكاشف.</a:t>
            </a:r>
          </a:p>
          <a:p>
            <a:pPr marL="400050" indent="-400050" algn="just" rtl="1">
              <a:lnSpc>
                <a:spcPct val="150000"/>
              </a:lnSpc>
              <a:buFontTx/>
              <a:buAutoNum type="arabicPeriod"/>
            </a:pPr>
            <a:r>
              <a:rPr lang="ar-SA" sz="2000" smtClean="0">
                <a:latin typeface="Times New Roman" pitchFamily="18" charset="0"/>
                <a:cs typeface="Times New Roman" pitchFamily="18" charset="0"/>
              </a:rPr>
              <a:t>يجب الانتباه عند خلط السوائل وخاصة الأحماض مع الماء.</a:t>
            </a:r>
          </a:p>
          <a:p>
            <a:pPr marL="400050" indent="-400050" algn="just" rtl="1">
              <a:lnSpc>
                <a:spcPct val="150000"/>
              </a:lnSpc>
              <a:buFontTx/>
              <a:buAutoNum type="arabicPeriod"/>
            </a:pPr>
            <a:r>
              <a:rPr lang="ar-SA" sz="2000" smtClean="0">
                <a:latin typeface="Times New Roman" pitchFamily="18" charset="0"/>
                <a:cs typeface="Times New Roman" pitchFamily="18" charset="0"/>
              </a:rPr>
              <a:t>يجب عدم تسخين المواد القابلة للاشتعال كالكحول والأسيتون باستعمال اللهب المباشر بل يجب استخدام الحمام المائي.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27650"/>
                                        </p:tgtEl>
                                        <p:attrNameLst>
                                          <p:attrName>style.visibility</p:attrName>
                                        </p:attrNameLst>
                                      </p:cBhvr>
                                      <p:to>
                                        <p:strVal val="visible"/>
                                      </p:to>
                                    </p:set>
                                    <p:anim calcmode="discrete" valueType="clr">
                                      <p:cBhvr override="childStyle">
                                        <p:cTn id="7" dur="80"/>
                                        <p:tgtEl>
                                          <p:spTgt spid="276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0"/>
                                        </p:tgtEl>
                                        <p:attrNameLst>
                                          <p:attrName>fillcolor</p:attrName>
                                        </p:attrNameLst>
                                      </p:cBhvr>
                                      <p:tavLst>
                                        <p:tav tm="0">
                                          <p:val>
                                            <p:clrVal>
                                              <a:schemeClr val="accent2"/>
                                            </p:clrVal>
                                          </p:val>
                                        </p:tav>
                                        <p:tav tm="50000">
                                          <p:val>
                                            <p:clrVal>
                                              <a:schemeClr val="hlink"/>
                                            </p:clrVal>
                                          </p:val>
                                        </p:tav>
                                      </p:tavLst>
                                    </p:anim>
                                    <p:set>
                                      <p:cBhvr>
                                        <p:cTn id="9" dur="80"/>
                                        <p:tgtEl>
                                          <p:spTgt spid="2765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wd">
                                    <p:tmPct val="10000"/>
                                  </p:iterate>
                                  <p:childTnLst>
                                    <p:set>
                                      <p:cBhvr>
                                        <p:cTn id="13" dur="1" fill="hold">
                                          <p:stCondLst>
                                            <p:cond delay="0"/>
                                          </p:stCondLst>
                                        </p:cTn>
                                        <p:tgtEl>
                                          <p:spTgt spid="27651">
                                            <p:txEl>
                                              <p:pRg st="0" end="0"/>
                                            </p:txEl>
                                          </p:spTgt>
                                        </p:tgtEl>
                                        <p:attrNameLst>
                                          <p:attrName>style.visibility</p:attrName>
                                        </p:attrNameLst>
                                      </p:cBhvr>
                                      <p:to>
                                        <p:strVal val="visible"/>
                                      </p:to>
                                    </p:set>
                                    <p:animEffect transition="in" filter="fade">
                                      <p:cBhvr>
                                        <p:cTn id="14" dur="500"/>
                                        <p:tgtEl>
                                          <p:spTgt spid="27651">
                                            <p:txEl>
                                              <p:pRg st="0" end="0"/>
                                            </p:txEl>
                                          </p:spTgt>
                                        </p:tgtEl>
                                      </p:cBhvr>
                                    </p:animEffect>
                                    <p:anim calcmode="lin" valueType="num">
                                      <p:cBhvr>
                                        <p:cTn id="15" dur="500" fill="hold"/>
                                        <p:tgtEl>
                                          <p:spTgt spid="27651">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wd">
                                    <p:tmPct val="10000"/>
                                  </p:iterate>
                                  <p:childTnLst>
                                    <p:set>
                                      <p:cBhvr>
                                        <p:cTn id="20" dur="1" fill="hold">
                                          <p:stCondLst>
                                            <p:cond delay="0"/>
                                          </p:stCondLst>
                                        </p:cTn>
                                        <p:tgtEl>
                                          <p:spTgt spid="27651">
                                            <p:txEl>
                                              <p:pRg st="1" end="1"/>
                                            </p:txEl>
                                          </p:spTgt>
                                        </p:tgtEl>
                                        <p:attrNameLst>
                                          <p:attrName>style.visibility</p:attrName>
                                        </p:attrNameLst>
                                      </p:cBhvr>
                                      <p:to>
                                        <p:strVal val="visible"/>
                                      </p:to>
                                    </p:set>
                                    <p:animEffect transition="in" filter="fade">
                                      <p:cBhvr>
                                        <p:cTn id="21" dur="500"/>
                                        <p:tgtEl>
                                          <p:spTgt spid="27651">
                                            <p:txEl>
                                              <p:pRg st="1" end="1"/>
                                            </p:txEl>
                                          </p:spTgt>
                                        </p:tgtEl>
                                      </p:cBhvr>
                                    </p:animEffect>
                                    <p:anim calcmode="lin" valueType="num">
                                      <p:cBhvr>
                                        <p:cTn id="22" dur="500" fill="hold"/>
                                        <p:tgtEl>
                                          <p:spTgt spid="27651">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wd">
                                    <p:tmPct val="10000"/>
                                  </p:iterate>
                                  <p:childTnLst>
                                    <p:set>
                                      <p:cBhvr>
                                        <p:cTn id="27" dur="1" fill="hold">
                                          <p:stCondLst>
                                            <p:cond delay="0"/>
                                          </p:stCondLst>
                                        </p:cTn>
                                        <p:tgtEl>
                                          <p:spTgt spid="27651">
                                            <p:txEl>
                                              <p:pRg st="2" end="2"/>
                                            </p:txEl>
                                          </p:spTgt>
                                        </p:tgtEl>
                                        <p:attrNameLst>
                                          <p:attrName>style.visibility</p:attrName>
                                        </p:attrNameLst>
                                      </p:cBhvr>
                                      <p:to>
                                        <p:strVal val="visible"/>
                                      </p:to>
                                    </p:set>
                                    <p:animEffect transition="in" filter="fade">
                                      <p:cBhvr>
                                        <p:cTn id="28" dur="500"/>
                                        <p:tgtEl>
                                          <p:spTgt spid="27651">
                                            <p:txEl>
                                              <p:pRg st="2" end="2"/>
                                            </p:txEl>
                                          </p:spTgt>
                                        </p:tgtEl>
                                      </p:cBhvr>
                                    </p:animEffect>
                                    <p:anim calcmode="lin" valueType="num">
                                      <p:cBhvr>
                                        <p:cTn id="29" dur="500" fill="hold"/>
                                        <p:tgtEl>
                                          <p:spTgt spid="27651">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0" presetClass="entr" presetSubtype="0" fill="hold" grpId="0" nodeType="clickEffect">
                                  <p:stCondLst>
                                    <p:cond delay="0"/>
                                  </p:stCondLst>
                                  <p:iterate type="wd">
                                    <p:tmPct val="10000"/>
                                  </p:iterate>
                                  <p:childTnLst>
                                    <p:set>
                                      <p:cBhvr>
                                        <p:cTn id="34" dur="1" fill="hold">
                                          <p:stCondLst>
                                            <p:cond delay="0"/>
                                          </p:stCondLst>
                                        </p:cTn>
                                        <p:tgtEl>
                                          <p:spTgt spid="27651">
                                            <p:txEl>
                                              <p:pRg st="3" end="3"/>
                                            </p:txEl>
                                          </p:spTgt>
                                        </p:tgtEl>
                                        <p:attrNameLst>
                                          <p:attrName>style.visibility</p:attrName>
                                        </p:attrNameLst>
                                      </p:cBhvr>
                                      <p:to>
                                        <p:strVal val="visible"/>
                                      </p:to>
                                    </p:set>
                                    <p:animEffect transition="in" filter="fade">
                                      <p:cBhvr>
                                        <p:cTn id="35" dur="500"/>
                                        <p:tgtEl>
                                          <p:spTgt spid="27651">
                                            <p:txEl>
                                              <p:pRg st="3" end="3"/>
                                            </p:txEl>
                                          </p:spTgt>
                                        </p:tgtEl>
                                      </p:cBhvr>
                                    </p:animEffect>
                                    <p:anim calcmode="lin" valueType="num">
                                      <p:cBhvr>
                                        <p:cTn id="36" dur="500" fill="hold"/>
                                        <p:tgtEl>
                                          <p:spTgt spid="27651">
                                            <p:txEl>
                                              <p:pRg st="3" end="3"/>
                                            </p:txEl>
                                          </p:spTgt>
                                        </p:tgtEl>
                                        <p:attrNameLst>
                                          <p:attrName>ppt_x</p:attrName>
                                        </p:attrNameLst>
                                      </p:cBhvr>
                                      <p:tavLst>
                                        <p:tav tm="0">
                                          <p:val>
                                            <p:strVal val="#ppt_x-.1"/>
                                          </p:val>
                                        </p:tav>
                                        <p:tav tm="100000">
                                          <p:val>
                                            <p:strVal val="#ppt_x"/>
                                          </p:val>
                                        </p:tav>
                                      </p:tavLst>
                                    </p:anim>
                                    <p:anim calcmode="lin" valueType="num">
                                      <p:cBhvr>
                                        <p:cTn id="37"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0" presetClass="entr" presetSubtype="0" fill="hold" grpId="0" nodeType="clickEffect">
                                  <p:stCondLst>
                                    <p:cond delay="0"/>
                                  </p:stCondLst>
                                  <p:iterate type="wd">
                                    <p:tmPct val="10000"/>
                                  </p:iterate>
                                  <p:childTnLst>
                                    <p:set>
                                      <p:cBhvr>
                                        <p:cTn id="41" dur="1" fill="hold">
                                          <p:stCondLst>
                                            <p:cond delay="0"/>
                                          </p:stCondLst>
                                        </p:cTn>
                                        <p:tgtEl>
                                          <p:spTgt spid="27651">
                                            <p:txEl>
                                              <p:pRg st="4" end="4"/>
                                            </p:txEl>
                                          </p:spTgt>
                                        </p:tgtEl>
                                        <p:attrNameLst>
                                          <p:attrName>style.visibility</p:attrName>
                                        </p:attrNameLst>
                                      </p:cBhvr>
                                      <p:to>
                                        <p:strVal val="visible"/>
                                      </p:to>
                                    </p:set>
                                    <p:animEffect transition="in" filter="fade">
                                      <p:cBhvr>
                                        <p:cTn id="42" dur="500"/>
                                        <p:tgtEl>
                                          <p:spTgt spid="27651">
                                            <p:txEl>
                                              <p:pRg st="4" end="4"/>
                                            </p:txEl>
                                          </p:spTgt>
                                        </p:tgtEl>
                                      </p:cBhvr>
                                    </p:animEffect>
                                    <p:anim calcmode="lin" valueType="num">
                                      <p:cBhvr>
                                        <p:cTn id="43" dur="500" fill="hold"/>
                                        <p:tgtEl>
                                          <p:spTgt spid="27651">
                                            <p:txEl>
                                              <p:pRg st="4" end="4"/>
                                            </p:txEl>
                                          </p:spTgt>
                                        </p:tgtEl>
                                        <p:attrNameLst>
                                          <p:attrName>ppt_x</p:attrName>
                                        </p:attrNameLst>
                                      </p:cBhvr>
                                      <p:tavLst>
                                        <p:tav tm="0">
                                          <p:val>
                                            <p:strVal val="#ppt_x-.1"/>
                                          </p:val>
                                        </p:tav>
                                        <p:tav tm="100000">
                                          <p:val>
                                            <p:strVal val="#ppt_x"/>
                                          </p:val>
                                        </p:tav>
                                      </p:tavLst>
                                    </p:anim>
                                    <p:anim calcmode="lin" valueType="num">
                                      <p:cBhvr>
                                        <p:cTn id="44"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0" presetClass="entr" presetSubtype="0" fill="hold" grpId="0" nodeType="clickEffect">
                                  <p:stCondLst>
                                    <p:cond delay="0"/>
                                  </p:stCondLst>
                                  <p:iterate type="wd">
                                    <p:tmPct val="10000"/>
                                  </p:iterate>
                                  <p:childTnLst>
                                    <p:set>
                                      <p:cBhvr>
                                        <p:cTn id="48" dur="1" fill="hold">
                                          <p:stCondLst>
                                            <p:cond delay="0"/>
                                          </p:stCondLst>
                                        </p:cTn>
                                        <p:tgtEl>
                                          <p:spTgt spid="27651">
                                            <p:txEl>
                                              <p:pRg st="5" end="5"/>
                                            </p:txEl>
                                          </p:spTgt>
                                        </p:tgtEl>
                                        <p:attrNameLst>
                                          <p:attrName>style.visibility</p:attrName>
                                        </p:attrNameLst>
                                      </p:cBhvr>
                                      <p:to>
                                        <p:strVal val="visible"/>
                                      </p:to>
                                    </p:set>
                                    <p:animEffect transition="in" filter="fade">
                                      <p:cBhvr>
                                        <p:cTn id="49" dur="500"/>
                                        <p:tgtEl>
                                          <p:spTgt spid="27651">
                                            <p:txEl>
                                              <p:pRg st="5" end="5"/>
                                            </p:txEl>
                                          </p:spTgt>
                                        </p:tgtEl>
                                      </p:cBhvr>
                                    </p:animEffect>
                                    <p:anim calcmode="lin" valueType="num">
                                      <p:cBhvr>
                                        <p:cTn id="50" dur="500" fill="hold"/>
                                        <p:tgtEl>
                                          <p:spTgt spid="27651">
                                            <p:txEl>
                                              <p:pRg st="5" end="5"/>
                                            </p:txEl>
                                          </p:spTgt>
                                        </p:tgtEl>
                                        <p:attrNameLst>
                                          <p:attrName>ppt_x</p:attrName>
                                        </p:attrNameLst>
                                      </p:cBhvr>
                                      <p:tavLst>
                                        <p:tav tm="0">
                                          <p:val>
                                            <p:strVal val="#ppt_x-.1"/>
                                          </p:val>
                                        </p:tav>
                                        <p:tav tm="100000">
                                          <p:val>
                                            <p:strVal val="#ppt_x"/>
                                          </p:val>
                                        </p:tav>
                                      </p:tavLst>
                                    </p:anim>
                                    <p:anim calcmode="lin" valueType="num">
                                      <p:cBhvr>
                                        <p:cTn id="51" dur="500" fill="hold"/>
                                        <p:tgtEl>
                                          <p:spTgt spid="276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37" presetClass="entr" presetSubtype="0" fill="hold" grpId="0" nodeType="clickEffect">
                                  <p:stCondLst>
                                    <p:cond delay="0"/>
                                  </p:stCondLst>
                                  <p:iterate type="wd">
                                    <p:tmPct val="10000"/>
                                  </p:iterate>
                                  <p:childTnLst>
                                    <p:set>
                                      <p:cBhvr>
                                        <p:cTn id="55" dur="1" fill="hold">
                                          <p:stCondLst>
                                            <p:cond delay="0"/>
                                          </p:stCondLst>
                                        </p:cTn>
                                        <p:tgtEl>
                                          <p:spTgt spid="27651">
                                            <p:txEl>
                                              <p:pRg st="6" end="6"/>
                                            </p:txEl>
                                          </p:spTgt>
                                        </p:tgtEl>
                                        <p:attrNameLst>
                                          <p:attrName>style.visibility</p:attrName>
                                        </p:attrNameLst>
                                      </p:cBhvr>
                                      <p:to>
                                        <p:strVal val="visible"/>
                                      </p:to>
                                    </p:set>
                                    <p:animEffect transition="in" filter="fade">
                                      <p:cBhvr>
                                        <p:cTn id="56" dur="500"/>
                                        <p:tgtEl>
                                          <p:spTgt spid="27651">
                                            <p:txEl>
                                              <p:pRg st="6" end="6"/>
                                            </p:txEl>
                                          </p:spTgt>
                                        </p:tgtEl>
                                      </p:cBhvr>
                                    </p:animEffect>
                                    <p:anim calcmode="lin" valueType="num">
                                      <p:cBhvr>
                                        <p:cTn id="57"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p:cTn id="58" dur="450" decel="100000" fill="hold"/>
                                        <p:tgtEl>
                                          <p:spTgt spid="27651">
                                            <p:txEl>
                                              <p:pRg st="6" end="6"/>
                                            </p:txEl>
                                          </p:spTgt>
                                        </p:tgtEl>
                                        <p:attrNameLst>
                                          <p:attrName>ppt_y</p:attrName>
                                        </p:attrNameLst>
                                      </p:cBhvr>
                                      <p:tavLst>
                                        <p:tav tm="0">
                                          <p:val>
                                            <p:strVal val="#ppt_y+1"/>
                                          </p:val>
                                        </p:tav>
                                        <p:tav tm="100000">
                                          <p:val>
                                            <p:strVal val="#ppt_y-.03"/>
                                          </p:val>
                                        </p:tav>
                                      </p:tavLst>
                                    </p:anim>
                                    <p:anim calcmode="lin" valueType="num">
                                      <p:cBhvr>
                                        <p:cTn id="59" dur="50" accel="100000" fill="hold">
                                          <p:stCondLst>
                                            <p:cond delay="450"/>
                                          </p:stCondLst>
                                        </p:cTn>
                                        <p:tgtEl>
                                          <p:spTgt spid="27651">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sz="half" idx="1"/>
          </p:nvPr>
        </p:nvSpPr>
        <p:spPr>
          <a:xfrm>
            <a:off x="428625" y="1292225"/>
            <a:ext cx="8320088" cy="4368800"/>
          </a:xfrm>
        </p:spPr>
        <p:txBody>
          <a:bodyPr/>
          <a:lstStyle/>
          <a:p>
            <a:pPr marL="457200" indent="-457200" algn="just" rtl="1">
              <a:buFont typeface="Calibri" pitchFamily="34" charset="0"/>
              <a:buAutoNum type="arabicPeriod" startAt="8"/>
            </a:pPr>
            <a:r>
              <a:rPr lang="ar-SA" sz="2000" smtClean="0">
                <a:latin typeface="Times New Roman" pitchFamily="18" charset="0"/>
                <a:cs typeface="Times New Roman" pitchFamily="18" charset="0"/>
              </a:rPr>
              <a:t>يجب استخدام الماصة الخاصة بنفس زجاجة الكاشف، ولا يستخدم الفم لملئ الماصة.</a:t>
            </a:r>
          </a:p>
          <a:p>
            <a:pPr marL="457200" indent="-457200" algn="just" rtl="1">
              <a:buFontTx/>
              <a:buAutoNum type="arabicPeriod" startAt="8"/>
            </a:pPr>
            <a:r>
              <a:rPr lang="ar-SA" sz="2000" smtClean="0">
                <a:latin typeface="Times New Roman" pitchFamily="18" charset="0"/>
                <a:cs typeface="Times New Roman" pitchFamily="18" charset="0"/>
              </a:rPr>
              <a:t>يجب عدم إرجاع أي كاشف أو ملح صلب إلى الزجاجة التي أخذ منها وفي حالة عدم استعماله يفضل التخلص منه.</a:t>
            </a:r>
          </a:p>
          <a:p>
            <a:pPr marL="457200" indent="-457200" algn="just" rtl="1">
              <a:buFontTx/>
              <a:buAutoNum type="arabicPeriod" startAt="8"/>
            </a:pPr>
            <a:r>
              <a:rPr lang="ar-SA" sz="2000" smtClean="0">
                <a:latin typeface="Times New Roman" pitchFamily="18" charset="0"/>
                <a:cs typeface="Times New Roman" pitchFamily="18" charset="0"/>
              </a:rPr>
              <a:t>لا تضع أغطية زجاجات الكواشف على سطح </a:t>
            </a:r>
            <a:r>
              <a:rPr lang="ar-DZ" sz="2000" smtClean="0">
                <a:latin typeface="Times New Roman" pitchFamily="18" charset="0"/>
                <a:cs typeface="Times New Roman" pitchFamily="18" charset="0"/>
              </a:rPr>
              <a:t>العمل </a:t>
            </a:r>
            <a:r>
              <a:rPr lang="ar-SA" sz="2000" smtClean="0">
                <a:latin typeface="Times New Roman" pitchFamily="18" charset="0"/>
                <a:cs typeface="Times New Roman" pitchFamily="18" charset="0"/>
              </a:rPr>
              <a:t>حتى لا تتلوث بمواد أخرى.</a:t>
            </a:r>
          </a:p>
          <a:p>
            <a:pPr marL="457200" indent="-457200" algn="just" rtl="1">
              <a:buFontTx/>
              <a:buAutoNum type="arabicPeriod" startAt="8"/>
            </a:pPr>
            <a:r>
              <a:rPr lang="ar-SA" sz="2000" smtClean="0">
                <a:latin typeface="Times New Roman" pitchFamily="18" charset="0"/>
                <a:cs typeface="Times New Roman" pitchFamily="18" charset="0"/>
              </a:rPr>
              <a:t>في حالة سقوط حامض أو قلوي على يديك يجب الإسراع بغسلها عدة مرات بالماء وإبلاغ الأساتذة </a:t>
            </a:r>
            <a:r>
              <a:rPr lang="ar-DZ" sz="2000" smtClean="0">
                <a:latin typeface="Times New Roman" pitchFamily="18" charset="0"/>
                <a:cs typeface="Times New Roman" pitchFamily="18" charset="0"/>
              </a:rPr>
              <a:t>بالمخبر</a:t>
            </a:r>
            <a:r>
              <a:rPr lang="ar-SA" sz="2000" smtClean="0">
                <a:latin typeface="Times New Roman" pitchFamily="18" charset="0"/>
                <a:cs typeface="Times New Roman" pitchFamily="18" charset="0"/>
              </a:rPr>
              <a:t>.</a:t>
            </a:r>
          </a:p>
          <a:p>
            <a:pPr marL="457200" indent="-457200" algn="just" rtl="1">
              <a:buFontTx/>
              <a:buAutoNum type="arabicPeriod" startAt="13"/>
            </a:pPr>
            <a:r>
              <a:rPr lang="ar-SA" sz="2000" smtClean="0">
                <a:latin typeface="Times New Roman" pitchFamily="18" charset="0"/>
                <a:cs typeface="Times New Roman" pitchFamily="18" charset="0"/>
              </a:rPr>
              <a:t>التجارب التي يصاحبها تصاعد غازات أو أبخرة سامة أو ذات رائحة كريهة يجب القيام بها في خزانة الغازات.</a:t>
            </a:r>
          </a:p>
          <a:p>
            <a:pPr marL="457200" indent="-457200" algn="just" rtl="1">
              <a:buFont typeface="Consolas" pitchFamily="49" charset="0"/>
              <a:buAutoNum type="arabicPeriod" startAt="14"/>
            </a:pPr>
            <a:r>
              <a:rPr lang="ar-SA" sz="2000" smtClean="0">
                <a:latin typeface="Times New Roman" pitchFamily="18" charset="0"/>
                <a:cs typeface="Times New Roman" pitchFamily="18" charset="0"/>
              </a:rPr>
              <a:t>  عند التسخين يراعى تحريك الأنبوبة باستمرار على اللهب مع توجيه فتحتها إلى الجهة العكسية بعيدا عن الوجه.</a:t>
            </a:r>
          </a:p>
          <a:p>
            <a:pPr marL="457200" indent="-457200" algn="just" rtl="1">
              <a:buFont typeface="Consolas" pitchFamily="49" charset="0"/>
              <a:buAutoNum type="arabicPeriod" startAt="15"/>
            </a:pPr>
            <a:r>
              <a:rPr lang="ar-SA" sz="2000" smtClean="0">
                <a:latin typeface="Times New Roman" pitchFamily="18" charset="0"/>
                <a:cs typeface="Times New Roman" pitchFamily="18" charset="0"/>
              </a:rPr>
              <a:t>عند إضافة مادة إلى مادة أخرى بالأنبوبة تكون الإضافة بالتدريج.</a:t>
            </a:r>
          </a:p>
          <a:p>
            <a:pPr marL="457200" indent="-457200" algn="just" rtl="1">
              <a:buFontTx/>
              <a:buAutoNum type="arabicPeriod" startAt="15"/>
            </a:pPr>
            <a:r>
              <a:rPr lang="ar-SA" sz="2000" smtClean="0">
                <a:latin typeface="Times New Roman" pitchFamily="18" charset="0"/>
                <a:cs typeface="Times New Roman" pitchFamily="18" charset="0"/>
              </a:rPr>
              <a:t>يجب غسل الأيدي بالماء والصابون جيداً بعد الانتهاء من العمل.</a:t>
            </a:r>
            <a:endParaRPr lang="en-US" sz="20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iterate type="wd">
                                    <p:tmPct val="10000"/>
                                  </p:iterate>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10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86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8675">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28675">
                                            <p:txEl>
                                              <p:pRg st="0" end="0"/>
                                            </p:txEl>
                                          </p:spTgt>
                                        </p:tgtEl>
                                      </p:cBhvr>
                                    </p:animEffect>
                                  </p:childTnLst>
                                </p:cTn>
                              </p:par>
                            </p:childTnLst>
                          </p:cTn>
                        </p:par>
                        <p:par>
                          <p:cTn id="11" fill="hold">
                            <p:stCondLst>
                              <p:cond delay="2300"/>
                            </p:stCondLst>
                            <p:childTnLst>
                              <p:par>
                                <p:cTn id="12" presetID="49" presetClass="entr" presetSubtype="0" decel="100000" fill="hold" nodeType="afterEffect">
                                  <p:stCondLst>
                                    <p:cond delay="0"/>
                                  </p:stCondLst>
                                  <p:iterate type="wd">
                                    <p:tmPct val="10000"/>
                                  </p:iterate>
                                  <p:childTnLst>
                                    <p:set>
                                      <p:cBhvr>
                                        <p:cTn id="13" dur="1" fill="hold">
                                          <p:stCondLst>
                                            <p:cond delay="0"/>
                                          </p:stCondLst>
                                        </p:cTn>
                                        <p:tgtEl>
                                          <p:spTgt spid="28675">
                                            <p:txEl>
                                              <p:pRg st="1" end="1"/>
                                            </p:txEl>
                                          </p:spTgt>
                                        </p:tgtEl>
                                        <p:attrNameLst>
                                          <p:attrName>style.visibility</p:attrName>
                                        </p:attrNameLst>
                                      </p:cBhvr>
                                      <p:to>
                                        <p:strVal val="visible"/>
                                      </p:to>
                                    </p:set>
                                    <p:anim calcmode="lin" valueType="num">
                                      <p:cBhvr>
                                        <p:cTn id="14" dur="10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8675">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8675">
                                            <p:txEl>
                                              <p:pRg st="1" end="1"/>
                                            </p:txEl>
                                          </p:spTgt>
                                        </p:tgtEl>
                                        <p:attrNameLst>
                                          <p:attrName>style.rotation</p:attrName>
                                        </p:attrNameLst>
                                      </p:cBhvr>
                                      <p:tavLst>
                                        <p:tav tm="0">
                                          <p:val>
                                            <p:fltVal val="360"/>
                                          </p:val>
                                        </p:tav>
                                        <p:tav tm="100000">
                                          <p:val>
                                            <p:fltVal val="0"/>
                                          </p:val>
                                        </p:tav>
                                      </p:tavLst>
                                    </p:anim>
                                    <p:animEffect transition="in" filter="fade">
                                      <p:cBhvr>
                                        <p:cTn id="17" dur="1000"/>
                                        <p:tgtEl>
                                          <p:spTgt spid="28675">
                                            <p:txEl>
                                              <p:pRg st="1" end="1"/>
                                            </p:txEl>
                                          </p:spTgt>
                                        </p:tgtEl>
                                      </p:cBhvr>
                                    </p:animEffect>
                                  </p:childTnLst>
                                </p:cTn>
                              </p:par>
                            </p:childTnLst>
                          </p:cTn>
                        </p:par>
                        <p:par>
                          <p:cTn id="18" fill="hold">
                            <p:stCondLst>
                              <p:cond delay="5300"/>
                            </p:stCondLst>
                            <p:childTnLst>
                              <p:par>
                                <p:cTn id="19" presetID="49" presetClass="entr" presetSubtype="0" decel="100000" fill="hold" nodeType="afterEffect">
                                  <p:stCondLst>
                                    <p:cond delay="0"/>
                                  </p:stCondLst>
                                  <p:iterate type="wd">
                                    <p:tmPct val="10000"/>
                                  </p:iterate>
                                  <p:childTnLst>
                                    <p:set>
                                      <p:cBhvr>
                                        <p:cTn id="20" dur="1" fill="hold">
                                          <p:stCondLst>
                                            <p:cond delay="0"/>
                                          </p:stCondLst>
                                        </p:cTn>
                                        <p:tgtEl>
                                          <p:spTgt spid="28675">
                                            <p:txEl>
                                              <p:pRg st="2" end="2"/>
                                            </p:txEl>
                                          </p:spTgt>
                                        </p:tgtEl>
                                        <p:attrNameLst>
                                          <p:attrName>style.visibility</p:attrName>
                                        </p:attrNameLst>
                                      </p:cBhvr>
                                      <p:to>
                                        <p:strVal val="visible"/>
                                      </p:to>
                                    </p:set>
                                    <p:anim calcmode="lin" valueType="num">
                                      <p:cBhvr>
                                        <p:cTn id="21" dur="10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8675">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8675">
                                            <p:txEl>
                                              <p:pRg st="2" end="2"/>
                                            </p:txEl>
                                          </p:spTgt>
                                        </p:tgtEl>
                                        <p:attrNameLst>
                                          <p:attrName>style.rotation</p:attrName>
                                        </p:attrNameLst>
                                      </p:cBhvr>
                                      <p:tavLst>
                                        <p:tav tm="0">
                                          <p:val>
                                            <p:fltVal val="360"/>
                                          </p:val>
                                        </p:tav>
                                        <p:tav tm="100000">
                                          <p:val>
                                            <p:fltVal val="0"/>
                                          </p:val>
                                        </p:tav>
                                      </p:tavLst>
                                    </p:anim>
                                    <p:animEffect transition="in" filter="fade">
                                      <p:cBhvr>
                                        <p:cTn id="24" dur="1000"/>
                                        <p:tgtEl>
                                          <p:spTgt spid="28675">
                                            <p:txEl>
                                              <p:pRg st="2" end="2"/>
                                            </p:txEl>
                                          </p:spTgt>
                                        </p:tgtEl>
                                      </p:cBhvr>
                                    </p:animEffect>
                                  </p:childTnLst>
                                </p:cTn>
                              </p:par>
                            </p:childTnLst>
                          </p:cTn>
                        </p:par>
                        <p:par>
                          <p:cTn id="25" fill="hold">
                            <p:stCondLst>
                              <p:cond delay="7600"/>
                            </p:stCondLst>
                            <p:childTnLst>
                              <p:par>
                                <p:cTn id="26" presetID="49" presetClass="entr" presetSubtype="0" decel="100000" fill="hold" nodeType="afterEffect">
                                  <p:stCondLst>
                                    <p:cond delay="0"/>
                                  </p:stCondLst>
                                  <p:iterate type="wd">
                                    <p:tmPct val="10000"/>
                                  </p:iterate>
                                  <p:childTnLst>
                                    <p:set>
                                      <p:cBhvr>
                                        <p:cTn id="27" dur="1" fill="hold">
                                          <p:stCondLst>
                                            <p:cond delay="0"/>
                                          </p:stCondLst>
                                        </p:cTn>
                                        <p:tgtEl>
                                          <p:spTgt spid="28675">
                                            <p:txEl>
                                              <p:pRg st="3" end="3"/>
                                            </p:txEl>
                                          </p:spTgt>
                                        </p:tgtEl>
                                        <p:attrNameLst>
                                          <p:attrName>style.visibility</p:attrName>
                                        </p:attrNameLst>
                                      </p:cBhvr>
                                      <p:to>
                                        <p:strVal val="visible"/>
                                      </p:to>
                                    </p:set>
                                    <p:anim calcmode="lin" valueType="num">
                                      <p:cBhvr>
                                        <p:cTn id="28" dur="10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28675">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28675">
                                            <p:txEl>
                                              <p:pRg st="3" end="3"/>
                                            </p:txEl>
                                          </p:spTgt>
                                        </p:tgtEl>
                                        <p:attrNameLst>
                                          <p:attrName>style.rotation</p:attrName>
                                        </p:attrNameLst>
                                      </p:cBhvr>
                                      <p:tavLst>
                                        <p:tav tm="0">
                                          <p:val>
                                            <p:fltVal val="360"/>
                                          </p:val>
                                        </p:tav>
                                        <p:tav tm="100000">
                                          <p:val>
                                            <p:fltVal val="0"/>
                                          </p:val>
                                        </p:tav>
                                      </p:tavLst>
                                    </p:anim>
                                    <p:animEffect transition="in" filter="fade">
                                      <p:cBhvr>
                                        <p:cTn id="31" dur="1000"/>
                                        <p:tgtEl>
                                          <p:spTgt spid="28675">
                                            <p:txEl>
                                              <p:pRg st="3" end="3"/>
                                            </p:txEl>
                                          </p:spTgt>
                                        </p:tgtEl>
                                      </p:cBhvr>
                                    </p:animEffect>
                                  </p:childTnLst>
                                </p:cTn>
                              </p:par>
                            </p:childTnLst>
                          </p:cTn>
                        </p:par>
                        <p:par>
                          <p:cTn id="32" fill="hold">
                            <p:stCondLst>
                              <p:cond delay="10300"/>
                            </p:stCondLst>
                            <p:childTnLst>
                              <p:par>
                                <p:cTn id="33" presetID="49" presetClass="entr" presetSubtype="0" decel="100000" fill="hold" nodeType="afterEffect">
                                  <p:stCondLst>
                                    <p:cond delay="0"/>
                                  </p:stCondLst>
                                  <p:iterate type="wd">
                                    <p:tmPct val="10000"/>
                                  </p:iterate>
                                  <p:childTnLst>
                                    <p:set>
                                      <p:cBhvr>
                                        <p:cTn id="34" dur="1" fill="hold">
                                          <p:stCondLst>
                                            <p:cond delay="0"/>
                                          </p:stCondLst>
                                        </p:cTn>
                                        <p:tgtEl>
                                          <p:spTgt spid="28675">
                                            <p:txEl>
                                              <p:pRg st="4" end="4"/>
                                            </p:txEl>
                                          </p:spTgt>
                                        </p:tgtEl>
                                        <p:attrNameLst>
                                          <p:attrName>style.visibility</p:attrName>
                                        </p:attrNameLst>
                                      </p:cBhvr>
                                      <p:to>
                                        <p:strVal val="visible"/>
                                      </p:to>
                                    </p:set>
                                    <p:anim calcmode="lin" valueType="num">
                                      <p:cBhvr>
                                        <p:cTn id="35" dur="1000" fill="hold"/>
                                        <p:tgtEl>
                                          <p:spTgt spid="28675">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28675">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28675">
                                            <p:txEl>
                                              <p:pRg st="4" end="4"/>
                                            </p:txEl>
                                          </p:spTgt>
                                        </p:tgtEl>
                                        <p:attrNameLst>
                                          <p:attrName>style.rotation</p:attrName>
                                        </p:attrNameLst>
                                      </p:cBhvr>
                                      <p:tavLst>
                                        <p:tav tm="0">
                                          <p:val>
                                            <p:fltVal val="360"/>
                                          </p:val>
                                        </p:tav>
                                        <p:tav tm="100000">
                                          <p:val>
                                            <p:fltVal val="0"/>
                                          </p:val>
                                        </p:tav>
                                      </p:tavLst>
                                    </p:anim>
                                    <p:animEffect transition="in" filter="fade">
                                      <p:cBhvr>
                                        <p:cTn id="38" dur="1000"/>
                                        <p:tgtEl>
                                          <p:spTgt spid="28675">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9" presetClass="entr" presetSubtype="0" decel="100000" fill="hold" nodeType="clickEffect">
                                  <p:stCondLst>
                                    <p:cond delay="0"/>
                                  </p:stCondLst>
                                  <p:iterate type="wd">
                                    <p:tmPct val="10000"/>
                                  </p:iterate>
                                  <p:childTnLst>
                                    <p:set>
                                      <p:cBhvr>
                                        <p:cTn id="42" dur="1" fill="hold">
                                          <p:stCondLst>
                                            <p:cond delay="0"/>
                                          </p:stCondLst>
                                        </p:cTn>
                                        <p:tgtEl>
                                          <p:spTgt spid="28675">
                                            <p:txEl>
                                              <p:pRg st="5" end="5"/>
                                            </p:txEl>
                                          </p:spTgt>
                                        </p:tgtEl>
                                        <p:attrNameLst>
                                          <p:attrName>style.visibility</p:attrName>
                                        </p:attrNameLst>
                                      </p:cBhvr>
                                      <p:to>
                                        <p:strVal val="visible"/>
                                      </p:to>
                                    </p:set>
                                    <p:anim calcmode="lin" valueType="num">
                                      <p:cBhvr>
                                        <p:cTn id="43" dur="1000" fill="hold"/>
                                        <p:tgtEl>
                                          <p:spTgt spid="28675">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28675">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28675">
                                            <p:txEl>
                                              <p:pRg st="5" end="5"/>
                                            </p:txEl>
                                          </p:spTgt>
                                        </p:tgtEl>
                                        <p:attrNameLst>
                                          <p:attrName>style.rotation</p:attrName>
                                        </p:attrNameLst>
                                      </p:cBhvr>
                                      <p:tavLst>
                                        <p:tav tm="0">
                                          <p:val>
                                            <p:fltVal val="360"/>
                                          </p:val>
                                        </p:tav>
                                        <p:tav tm="100000">
                                          <p:val>
                                            <p:fltVal val="0"/>
                                          </p:val>
                                        </p:tav>
                                      </p:tavLst>
                                    </p:anim>
                                    <p:animEffect transition="in" filter="fade">
                                      <p:cBhvr>
                                        <p:cTn id="46" dur="1000"/>
                                        <p:tgtEl>
                                          <p:spTgt spid="28675">
                                            <p:txEl>
                                              <p:pRg st="5" end="5"/>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9" presetClass="entr" presetSubtype="0" decel="100000" fill="hold" nodeType="clickEffect">
                                  <p:stCondLst>
                                    <p:cond delay="0"/>
                                  </p:stCondLst>
                                  <p:iterate type="wd">
                                    <p:tmPct val="10000"/>
                                  </p:iterate>
                                  <p:childTnLst>
                                    <p:set>
                                      <p:cBhvr>
                                        <p:cTn id="50" dur="1" fill="hold">
                                          <p:stCondLst>
                                            <p:cond delay="0"/>
                                          </p:stCondLst>
                                        </p:cTn>
                                        <p:tgtEl>
                                          <p:spTgt spid="28675">
                                            <p:txEl>
                                              <p:pRg st="6" end="6"/>
                                            </p:txEl>
                                          </p:spTgt>
                                        </p:tgtEl>
                                        <p:attrNameLst>
                                          <p:attrName>style.visibility</p:attrName>
                                        </p:attrNameLst>
                                      </p:cBhvr>
                                      <p:to>
                                        <p:strVal val="visible"/>
                                      </p:to>
                                    </p:set>
                                    <p:anim calcmode="lin" valueType="num">
                                      <p:cBhvr>
                                        <p:cTn id="51" dur="1000" fill="hold"/>
                                        <p:tgtEl>
                                          <p:spTgt spid="28675">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28675">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28675">
                                            <p:txEl>
                                              <p:pRg st="6" end="6"/>
                                            </p:txEl>
                                          </p:spTgt>
                                        </p:tgtEl>
                                        <p:attrNameLst>
                                          <p:attrName>style.rotation</p:attrName>
                                        </p:attrNameLst>
                                      </p:cBhvr>
                                      <p:tavLst>
                                        <p:tav tm="0">
                                          <p:val>
                                            <p:fltVal val="360"/>
                                          </p:val>
                                        </p:tav>
                                        <p:tav tm="100000">
                                          <p:val>
                                            <p:fltVal val="0"/>
                                          </p:val>
                                        </p:tav>
                                      </p:tavLst>
                                    </p:anim>
                                    <p:animEffect transition="in" filter="fade">
                                      <p:cBhvr>
                                        <p:cTn id="54" dur="1000"/>
                                        <p:tgtEl>
                                          <p:spTgt spid="28675">
                                            <p:txEl>
                                              <p:pRg st="6" end="6"/>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9" presetClass="entr" presetSubtype="0" decel="100000" fill="hold" nodeType="clickEffect">
                                  <p:stCondLst>
                                    <p:cond delay="0"/>
                                  </p:stCondLst>
                                  <p:iterate type="wd">
                                    <p:tmPct val="10000"/>
                                  </p:iterate>
                                  <p:childTnLst>
                                    <p:set>
                                      <p:cBhvr>
                                        <p:cTn id="58" dur="1" fill="hold">
                                          <p:stCondLst>
                                            <p:cond delay="0"/>
                                          </p:stCondLst>
                                        </p:cTn>
                                        <p:tgtEl>
                                          <p:spTgt spid="28675">
                                            <p:txEl>
                                              <p:pRg st="7" end="7"/>
                                            </p:txEl>
                                          </p:spTgt>
                                        </p:tgtEl>
                                        <p:attrNameLst>
                                          <p:attrName>style.visibility</p:attrName>
                                        </p:attrNameLst>
                                      </p:cBhvr>
                                      <p:to>
                                        <p:strVal val="visible"/>
                                      </p:to>
                                    </p:set>
                                    <p:anim calcmode="lin" valueType="num">
                                      <p:cBhvr>
                                        <p:cTn id="59" dur="1000" fill="hold"/>
                                        <p:tgtEl>
                                          <p:spTgt spid="28675">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28675">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28675">
                                            <p:txEl>
                                              <p:pRg st="7" end="7"/>
                                            </p:txEl>
                                          </p:spTgt>
                                        </p:tgtEl>
                                        <p:attrNameLst>
                                          <p:attrName>style.rotation</p:attrName>
                                        </p:attrNameLst>
                                      </p:cBhvr>
                                      <p:tavLst>
                                        <p:tav tm="0">
                                          <p:val>
                                            <p:fltVal val="360"/>
                                          </p:val>
                                        </p:tav>
                                        <p:tav tm="100000">
                                          <p:val>
                                            <p:fltVal val="0"/>
                                          </p:val>
                                        </p:tav>
                                      </p:tavLst>
                                    </p:anim>
                                    <p:animEffect transition="in" filter="fade">
                                      <p:cBhvr>
                                        <p:cTn id="62" dur="10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title"/>
          </p:nvPr>
        </p:nvSpPr>
        <p:spPr>
          <a:xfrm>
            <a:off x="395288" y="906463"/>
            <a:ext cx="8229600" cy="650875"/>
          </a:xfrm>
        </p:spPr>
        <p:txBody>
          <a:bodyPr/>
          <a:lstStyle/>
          <a:p>
            <a:pPr algn="r" rtl="1"/>
            <a:r>
              <a:rPr lang="ar-SA" sz="3600" b="1" u="sng" smtClean="0">
                <a:solidFill>
                  <a:srgbClr val="7030A0"/>
                </a:solidFill>
                <a:latin typeface="Times New Roman" pitchFamily="18" charset="0"/>
                <a:cs typeface="Times New Roman" pitchFamily="18" charset="0"/>
              </a:rPr>
              <a:t>ماذا يجب أن نعمل قبل مغادرة الم</a:t>
            </a:r>
            <a:r>
              <a:rPr lang="ar-DZ" sz="3600" b="1" u="sng" smtClean="0">
                <a:solidFill>
                  <a:srgbClr val="7030A0"/>
                </a:solidFill>
                <a:latin typeface="Times New Roman" pitchFamily="18" charset="0"/>
                <a:cs typeface="Times New Roman" pitchFamily="18" charset="0"/>
              </a:rPr>
              <a:t>خبر</a:t>
            </a:r>
            <a:r>
              <a:rPr lang="ar-SA" sz="3600" b="1" u="sng" smtClean="0">
                <a:solidFill>
                  <a:srgbClr val="7030A0"/>
                </a:solidFill>
                <a:latin typeface="Times New Roman" pitchFamily="18" charset="0"/>
                <a:cs typeface="Times New Roman" pitchFamily="18" charset="0"/>
              </a:rPr>
              <a:t>:</a:t>
            </a:r>
            <a:endParaRPr lang="fr-FR" sz="3600" b="1" smtClean="0">
              <a:solidFill>
                <a:srgbClr val="7030A0"/>
              </a:solidFill>
              <a:latin typeface="Times New Roman" pitchFamily="18" charset="0"/>
              <a:cs typeface="Times New Roman" pitchFamily="18" charset="0"/>
            </a:endParaRPr>
          </a:p>
        </p:txBody>
      </p:sp>
      <p:sp>
        <p:nvSpPr>
          <p:cNvPr id="5" name="Rectangle 5"/>
          <p:cNvSpPr>
            <a:spLocks noGrp="1" noChangeArrowheads="1"/>
          </p:cNvSpPr>
          <p:nvPr>
            <p:ph sz="half" idx="1"/>
          </p:nvPr>
        </p:nvSpPr>
        <p:spPr>
          <a:xfrm>
            <a:off x="206375" y="1782763"/>
            <a:ext cx="8686800" cy="3590925"/>
          </a:xfrm>
        </p:spPr>
        <p:txBody>
          <a:bodyPr/>
          <a:lstStyle/>
          <a:p>
            <a:pPr marL="0" indent="0" algn="just" rtl="1">
              <a:lnSpc>
                <a:spcPct val="150000"/>
              </a:lnSpc>
              <a:buFontTx/>
              <a:buNone/>
            </a:pPr>
            <a:r>
              <a:rPr lang="ar-SA" sz="2000" smtClean="0">
                <a:latin typeface="Times New Roman" pitchFamily="18" charset="0"/>
                <a:cs typeface="Times New Roman" pitchFamily="18" charset="0"/>
              </a:rPr>
              <a:t>بعد الانتهاء من العمل يجب أن يعاد النظام إلى المختبر، وينظف، ويتخلص من الفضلات والمهملات بطريقة سليمة، بحيث يعود المختبر إلى ما كان عليه قبل بدء العمل، مستعداً لاستقبال </a:t>
            </a:r>
            <a:r>
              <a:rPr lang="ar-DZ" sz="2000" smtClean="0">
                <a:latin typeface="Times New Roman" pitchFamily="18" charset="0"/>
                <a:cs typeface="Times New Roman" pitchFamily="18" charset="0"/>
              </a:rPr>
              <a:t>طلبة </a:t>
            </a:r>
            <a:r>
              <a:rPr lang="ar-SA" sz="2000" smtClean="0">
                <a:latin typeface="Times New Roman" pitchFamily="18" charset="0"/>
                <a:cs typeface="Times New Roman" pitchFamily="18" charset="0"/>
              </a:rPr>
              <a:t>جدد، وبدء العمل من جديد.</a:t>
            </a:r>
          </a:p>
          <a:p>
            <a:pPr marL="0" indent="0" algn="just" rtl="1">
              <a:lnSpc>
                <a:spcPct val="150000"/>
              </a:lnSpc>
              <a:buFontTx/>
              <a:buNone/>
            </a:pPr>
            <a:r>
              <a:rPr lang="ar-SA" sz="2000" smtClean="0">
                <a:latin typeface="Times New Roman" pitchFamily="18" charset="0"/>
                <a:cs typeface="Times New Roman" pitchFamily="18" charset="0"/>
              </a:rPr>
              <a:t>وعدم مراعاة الاحتياطات اللازمة في هذه المرحلة يسبب أخطاراً وتعطيلا للعمل. فترك المواد والأدوات بعد العمل دون إعادتها لأماكنها الأصلية، قد يسبب في خطأ استخدام مادة بدلاً من أخرى وكذلك يضيع الوقت والجهد في البحث عن المواد والأجهزة التي وضعت في غير أماكنها، وترك المختبر وأرضيته ملوثه قد يسبب تزحلقا، والمهملات من المواد القابلة للاحتراق إذا لم يتخلص منها بطريقة سليمة قد تسبب حرائق.</a:t>
            </a:r>
            <a:endParaRPr lang="en-US" sz="20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wd">
                                    <p:tmPct val="10000"/>
                                  </p:iterate>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sz="half" idx="1"/>
          </p:nvPr>
        </p:nvSpPr>
        <p:spPr>
          <a:xfrm>
            <a:off x="323850" y="1341438"/>
            <a:ext cx="8466138" cy="5183187"/>
          </a:xfrm>
        </p:spPr>
        <p:txBody>
          <a:bodyPr/>
          <a:lstStyle/>
          <a:p>
            <a:pPr algn="just" rtl="1">
              <a:lnSpc>
                <a:spcPct val="150000"/>
              </a:lnSpc>
              <a:buFontTx/>
              <a:buAutoNum type="arabicPeriod"/>
            </a:pPr>
            <a:r>
              <a:rPr lang="ar-SA" sz="2000" smtClean="0">
                <a:latin typeface="Times New Roman" pitchFamily="18" charset="0"/>
                <a:cs typeface="Times New Roman" pitchFamily="18" charset="0"/>
              </a:rPr>
              <a:t>التأكد من عدم وجود ورق مشتعل، أو أعواد ثقاب أو مواد مازالت متوهجة أو محترقة أو ساخنة.</a:t>
            </a:r>
          </a:p>
          <a:p>
            <a:pPr algn="just" rtl="1">
              <a:lnSpc>
                <a:spcPct val="150000"/>
              </a:lnSpc>
              <a:buFontTx/>
              <a:buAutoNum type="arabicPeriod"/>
            </a:pPr>
            <a:r>
              <a:rPr lang="ar-SA" sz="2000" smtClean="0">
                <a:latin typeface="Times New Roman" pitchFamily="18" charset="0"/>
                <a:cs typeface="Times New Roman" pitchFamily="18" charset="0"/>
              </a:rPr>
              <a:t>التأكد من أن جميع مصابيح بنزين قد أطفأت، وأقفلت جميع صمامات اسطوانات الغاز، وكذلك جميع صمامات مصابيح بنزين.</a:t>
            </a:r>
          </a:p>
          <a:p>
            <a:pPr algn="just" rtl="1">
              <a:lnSpc>
                <a:spcPct val="150000"/>
              </a:lnSpc>
              <a:buFontTx/>
              <a:buAutoNum type="arabicPeriod"/>
            </a:pPr>
            <a:r>
              <a:rPr lang="ar-SA" sz="2000" smtClean="0">
                <a:latin typeface="Times New Roman" pitchFamily="18" charset="0"/>
                <a:cs typeface="Times New Roman" pitchFamily="18" charset="0"/>
              </a:rPr>
              <a:t>التأكد من إغلاق صنابير المياه الموجودة بالمختبر.</a:t>
            </a:r>
          </a:p>
          <a:p>
            <a:pPr algn="just" rtl="1">
              <a:lnSpc>
                <a:spcPct val="150000"/>
              </a:lnSpc>
              <a:buFontTx/>
              <a:buAutoNum type="arabicPeriod"/>
            </a:pPr>
            <a:r>
              <a:rPr lang="ar-SA" sz="2000" smtClean="0">
                <a:latin typeface="Times New Roman" pitchFamily="18" charset="0"/>
                <a:cs typeface="Times New Roman" pitchFamily="18" charset="0"/>
              </a:rPr>
              <a:t>التأكد من أن جميع المواد والزجاجات والأدوات والأجهزة التي استخدمت في التجارب قد أعيدت إلى الأماكن المخصصة لها. </a:t>
            </a:r>
            <a:endParaRPr lang="ar-DZ" sz="2000" smtClean="0">
              <a:latin typeface="Times New Roman" pitchFamily="18" charset="0"/>
              <a:cs typeface="Times New Roman" pitchFamily="18" charset="0"/>
            </a:endParaRPr>
          </a:p>
          <a:p>
            <a:pPr algn="just" rtl="1">
              <a:lnSpc>
                <a:spcPct val="150000"/>
              </a:lnSpc>
              <a:buFontTx/>
              <a:buAutoNum type="arabicPeriod"/>
            </a:pPr>
            <a:r>
              <a:rPr lang="ar-SA" sz="2000" smtClean="0">
                <a:latin typeface="Times New Roman" pitchFamily="18" charset="0"/>
                <a:cs typeface="Times New Roman" pitchFamily="18" charset="0"/>
              </a:rPr>
              <a:t>تشغيل المراوح لتجديد هواء المختبر فترة، أو فتح نوافذ المختبر فتحة. </a:t>
            </a:r>
            <a:endParaRPr lang="ar-DZ" sz="2000" smtClean="0">
              <a:latin typeface="Times New Roman" pitchFamily="18" charset="0"/>
              <a:cs typeface="Times New Roman" pitchFamily="18" charset="0"/>
            </a:endParaRPr>
          </a:p>
          <a:p>
            <a:pPr algn="just" rtl="1">
              <a:lnSpc>
                <a:spcPct val="150000"/>
              </a:lnSpc>
              <a:buFontTx/>
              <a:buAutoNum type="arabicPeriod"/>
            </a:pPr>
            <a:r>
              <a:rPr lang="ar-SA" sz="2000" smtClean="0">
                <a:latin typeface="Times New Roman" pitchFamily="18" charset="0"/>
                <a:cs typeface="Times New Roman" pitchFamily="18" charset="0"/>
              </a:rPr>
              <a:t>إيقاف المراوح.</a:t>
            </a:r>
            <a:r>
              <a:rPr lang="ar-DZ" sz="2000" smtClean="0">
                <a:latin typeface="Times New Roman" pitchFamily="18" charset="0"/>
                <a:cs typeface="Times New Roman" pitchFamily="18" charset="0"/>
              </a:rPr>
              <a:t>/ </a:t>
            </a:r>
            <a:r>
              <a:rPr lang="ar-SA" sz="2000" smtClean="0">
                <a:latin typeface="Times New Roman" pitchFamily="18" charset="0"/>
                <a:cs typeface="Times New Roman" pitchFamily="18" charset="0"/>
              </a:rPr>
              <a:t>غلق النوافذ.</a:t>
            </a:r>
          </a:p>
          <a:p>
            <a:pPr algn="just" rtl="1">
              <a:lnSpc>
                <a:spcPct val="150000"/>
              </a:lnSpc>
              <a:buFontTx/>
              <a:buAutoNum type="arabicPeriod"/>
            </a:pPr>
            <a:r>
              <a:rPr lang="ar-SA" sz="2000" smtClean="0">
                <a:latin typeface="Times New Roman" pitchFamily="18" charset="0"/>
                <a:cs typeface="Times New Roman" pitchFamily="18" charset="0"/>
              </a:rPr>
              <a:t>غسيل اليدين بالماء والصابون قبل الخروج من المختبر.</a:t>
            </a:r>
          </a:p>
          <a:p>
            <a:pPr algn="just" rtl="1">
              <a:lnSpc>
                <a:spcPct val="150000"/>
              </a:lnSpc>
              <a:buFontTx/>
              <a:buAutoNum type="arabicPeriod"/>
            </a:pPr>
            <a:r>
              <a:rPr lang="ar-SA" sz="2000" smtClean="0">
                <a:latin typeface="Times New Roman" pitchFamily="18" charset="0"/>
                <a:cs typeface="Times New Roman" pitchFamily="18" charset="0"/>
              </a:rPr>
              <a:t>قفل المفتاح أو المنصهر لقطع التيار الكهربي عن المختبر. غلق أبواب المختبر.</a:t>
            </a:r>
            <a:endParaRPr lang="en-US" sz="2000" smtClean="0">
              <a:latin typeface="Times New Roman" pitchFamily="18" charset="0"/>
              <a:cs typeface="Times New Roman" pitchFamily="18" charset="0"/>
            </a:endParaRPr>
          </a:p>
        </p:txBody>
      </p:sp>
      <p:sp>
        <p:nvSpPr>
          <p:cNvPr id="17411" name="مستطيل 5"/>
          <p:cNvSpPr>
            <a:spLocks noChangeArrowheads="1"/>
          </p:cNvSpPr>
          <p:nvPr/>
        </p:nvSpPr>
        <p:spPr bwMode="auto">
          <a:xfrm>
            <a:off x="5867400" y="692150"/>
            <a:ext cx="2847975" cy="646113"/>
          </a:xfrm>
          <a:prstGeom prst="rect">
            <a:avLst/>
          </a:prstGeom>
          <a:noFill/>
          <a:ln w="9525">
            <a:noFill/>
            <a:miter lim="800000"/>
            <a:headEnd/>
            <a:tailEnd/>
          </a:ln>
        </p:spPr>
        <p:txBody>
          <a:bodyPr>
            <a:spAutoFit/>
          </a:bodyPr>
          <a:lstStyle/>
          <a:p>
            <a:pPr algn="ctr"/>
            <a:r>
              <a:rPr lang="ar-SA" sz="3600" b="1" u="sng">
                <a:solidFill>
                  <a:srgbClr val="7030A0"/>
                </a:solidFill>
                <a:latin typeface="Times New Roman" pitchFamily="18" charset="0"/>
                <a:cs typeface="Times New Roman" pitchFamily="18" charset="0"/>
              </a:rPr>
              <a:t> قبل غلق المخبر:</a:t>
            </a:r>
            <a:endParaRPr lang="ar-DZ" sz="360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with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Effect transition="in" filter="fade">
                                      <p:cBhvr>
                                        <p:cTn id="13" dur="1000"/>
                                        <p:tgtEl>
                                          <p:spTgt spid="34819">
                                            <p:txEl>
                                              <p:pRg st="1" end="1"/>
                                            </p:txEl>
                                          </p:spTgt>
                                        </p:tgtEl>
                                      </p:cBhvr>
                                    </p:animEffect>
                                    <p:anim calcmode="lin" valueType="num">
                                      <p:cBhvr>
                                        <p:cTn id="14"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withGroup">
                            <p:stCondLst>
                              <p:cond delay="2000"/>
                            </p:stCondLst>
                            <p:childTnLst>
                              <p:par>
                                <p:cTn id="17" presetID="42" presetClass="entr" presetSubtype="0" fill="hold" nodeType="after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Effect transition="in" filter="fade">
                                      <p:cBhvr>
                                        <p:cTn id="19" dur="1000"/>
                                        <p:tgtEl>
                                          <p:spTgt spid="34819">
                                            <p:txEl>
                                              <p:pRg st="2" end="2"/>
                                            </p:txEl>
                                          </p:spTgt>
                                        </p:tgtEl>
                                      </p:cBhvr>
                                    </p:animEffect>
                                    <p:anim calcmode="lin" valueType="num">
                                      <p:cBhvr>
                                        <p:cTn id="20"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withGroup">
                            <p:stCondLst>
                              <p:cond delay="3000"/>
                            </p:stCondLst>
                            <p:childTnLst>
                              <p:par>
                                <p:cTn id="23" presetID="42" presetClass="entr" presetSubtype="0" fill="hold" nodeType="after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Effect transition="in" filter="fade">
                                      <p:cBhvr>
                                        <p:cTn id="25" dur="1000"/>
                                        <p:tgtEl>
                                          <p:spTgt spid="34819">
                                            <p:txEl>
                                              <p:pRg st="3" end="3"/>
                                            </p:txEl>
                                          </p:spTgt>
                                        </p:tgtEl>
                                      </p:cBhvr>
                                    </p:animEffect>
                                    <p:anim calcmode="lin" valueType="num">
                                      <p:cBhvr>
                                        <p:cTn id="26"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Effect transition="in" filter="fade">
                                      <p:cBhvr>
                                        <p:cTn id="31" dur="1000"/>
                                        <p:tgtEl>
                                          <p:spTgt spid="34819">
                                            <p:txEl>
                                              <p:pRg st="4" end="4"/>
                                            </p:txEl>
                                          </p:spTgt>
                                        </p:tgtEl>
                                      </p:cBhvr>
                                    </p:animEffect>
                                    <p:anim calcmode="lin" valueType="num">
                                      <p:cBhvr>
                                        <p:cTn id="32"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Effect transition="in" filter="fade">
                                      <p:cBhvr>
                                        <p:cTn id="37" dur="1000"/>
                                        <p:tgtEl>
                                          <p:spTgt spid="34819">
                                            <p:txEl>
                                              <p:pRg st="5" end="5"/>
                                            </p:txEl>
                                          </p:spTgt>
                                        </p:tgtEl>
                                      </p:cBhvr>
                                    </p:animEffect>
                                    <p:anim calcmode="lin" valueType="num">
                                      <p:cBhvr>
                                        <p:cTn id="38"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34819">
                                            <p:txEl>
                                              <p:pRg st="6" end="6"/>
                                            </p:txEl>
                                          </p:spTgt>
                                        </p:tgtEl>
                                        <p:attrNameLst>
                                          <p:attrName>style.visibility</p:attrName>
                                        </p:attrNameLst>
                                      </p:cBhvr>
                                      <p:to>
                                        <p:strVal val="visible"/>
                                      </p:to>
                                    </p:set>
                                    <p:animEffect transition="in" filter="fade">
                                      <p:cBhvr>
                                        <p:cTn id="43" dur="1000"/>
                                        <p:tgtEl>
                                          <p:spTgt spid="34819">
                                            <p:txEl>
                                              <p:pRg st="6" end="6"/>
                                            </p:txEl>
                                          </p:spTgt>
                                        </p:tgtEl>
                                      </p:cBhvr>
                                    </p:animEffect>
                                    <p:anim calcmode="lin" valueType="num">
                                      <p:cBhvr>
                                        <p:cTn id="44"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34819">
                                            <p:txEl>
                                              <p:pRg st="7" end="7"/>
                                            </p:txEl>
                                          </p:spTgt>
                                        </p:tgtEl>
                                        <p:attrNameLst>
                                          <p:attrName>style.visibility</p:attrName>
                                        </p:attrNameLst>
                                      </p:cBhvr>
                                      <p:to>
                                        <p:strVal val="visible"/>
                                      </p:to>
                                    </p:set>
                                    <p:animEffect transition="in" filter="fade">
                                      <p:cBhvr>
                                        <p:cTn id="49" dur="1000"/>
                                        <p:tgtEl>
                                          <p:spTgt spid="34819">
                                            <p:txEl>
                                              <p:pRg st="7" end="7"/>
                                            </p:txEl>
                                          </p:spTgt>
                                        </p:tgtEl>
                                      </p:cBhvr>
                                    </p:animEffect>
                                    <p:anim calcmode="lin" valueType="num">
                                      <p:cBhvr>
                                        <p:cTn id="50" dur="10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48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43438" y="923925"/>
            <a:ext cx="4043362" cy="417513"/>
          </a:xfrm>
        </p:spPr>
        <p:txBody>
          <a:bodyPr/>
          <a:lstStyle/>
          <a:p>
            <a:pPr algn="r"/>
            <a:r>
              <a:rPr lang="ar-SA" sz="3600" b="1" u="sng" smtClean="0">
                <a:solidFill>
                  <a:srgbClr val="7030A0"/>
                </a:solidFill>
                <a:latin typeface="Times New Roman" pitchFamily="18" charset="0"/>
                <a:cs typeface="Times New Roman" pitchFamily="18" charset="0"/>
              </a:rPr>
              <a:t>الرموز ومدلولها:</a:t>
            </a:r>
            <a:endParaRPr lang="en-US" sz="3600" b="1" u="sng" smtClean="0">
              <a:solidFill>
                <a:srgbClr val="7030A0"/>
              </a:solidFill>
              <a:latin typeface="Times New Roman" pitchFamily="18" charset="0"/>
              <a:cs typeface="Times New Roman" pitchFamily="18" charset="0"/>
            </a:endParaRPr>
          </a:p>
        </p:txBody>
      </p:sp>
      <p:sp>
        <p:nvSpPr>
          <p:cNvPr id="15363" name="Rectangle 3"/>
          <p:cNvSpPr>
            <a:spLocks noGrp="1" noChangeArrowheads="1"/>
          </p:cNvSpPr>
          <p:nvPr>
            <p:ph type="body" sz="half" idx="1"/>
          </p:nvPr>
        </p:nvSpPr>
        <p:spPr>
          <a:xfrm>
            <a:off x="395288" y="1484313"/>
            <a:ext cx="8280400" cy="1873250"/>
          </a:xfrm>
        </p:spPr>
        <p:txBody>
          <a:bodyPr/>
          <a:lstStyle/>
          <a:p>
            <a:pPr marL="0" indent="0" algn="just" rtl="1">
              <a:lnSpc>
                <a:spcPct val="150000"/>
              </a:lnSpc>
              <a:buFontTx/>
              <a:buNone/>
            </a:pPr>
            <a:r>
              <a:rPr lang="ar-SA" sz="2000" smtClean="0">
                <a:latin typeface="Times New Roman" pitchFamily="18" charset="0"/>
                <a:cs typeface="Times New Roman" pitchFamily="18" charset="0"/>
              </a:rPr>
              <a:t>هناك بعض الإشارات التحذيرية التي توضع على عبوات المواد الكيميائية والتي يجب معرفتها حتى نتمكن من التعامل مع هذه المواد بالشكل الصحيح.</a:t>
            </a:r>
          </a:p>
          <a:p>
            <a:pPr marL="0" indent="0" algn="just" rtl="1">
              <a:lnSpc>
                <a:spcPct val="150000"/>
              </a:lnSpc>
              <a:buFontTx/>
              <a:buNone/>
            </a:pPr>
            <a:r>
              <a:rPr lang="ar-SA" sz="2000" smtClean="0">
                <a:latin typeface="Times New Roman" pitchFamily="18" charset="0"/>
                <a:cs typeface="Times New Roman" pitchFamily="18" charset="0"/>
              </a:rPr>
              <a:t>وفيما يأتي جدول يبين بعض الإشارات التحذيرية التي توضع على عبوات المواد الكيميائية، وما تدل عليه.</a:t>
            </a:r>
            <a:endParaRPr lang="en-US" sz="2000" smtClean="0">
              <a:latin typeface="Times New Roman" pitchFamily="18" charset="0"/>
              <a:cs typeface="Times New Roman" pitchFamily="18" charset="0"/>
            </a:endParaRPr>
          </a:p>
        </p:txBody>
      </p:sp>
      <p:graphicFrame>
        <p:nvGraphicFramePr>
          <p:cNvPr id="15394" name="Group 34"/>
          <p:cNvGraphicFramePr>
            <a:graphicFrameLocks noGrp="1"/>
          </p:cNvGraphicFramePr>
          <p:nvPr>
            <p:ph sz="half" idx="2"/>
          </p:nvPr>
        </p:nvGraphicFramePr>
        <p:xfrm>
          <a:off x="642938" y="3429000"/>
          <a:ext cx="7931150" cy="2736851"/>
        </p:xfrm>
        <a:graphic>
          <a:graphicData uri="http://schemas.openxmlformats.org/drawingml/2006/table">
            <a:tbl>
              <a:tblPr rtl="1"/>
              <a:tblGrid>
                <a:gridCol w="3033713"/>
                <a:gridCol w="4897437"/>
              </a:tblGrid>
              <a:tr h="5032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الإشارة التحذيرية ومدلولها</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خطورة المادة الكيميائية وكيفية التعامل معها</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361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10000"/>
                        </a:lnSpc>
                        <a:spcBef>
                          <a:spcPct val="20000"/>
                        </a:spcBef>
                        <a:spcAft>
                          <a:spcPct val="0"/>
                        </a:spcAft>
                        <a:buClrTx/>
                        <a:buSzTx/>
                        <a:buFontTx/>
                        <a:buNone/>
                        <a:tabLst/>
                      </a:pP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5386" name="Picture 26" descr="dansymt"/>
          <p:cNvPicPr>
            <a:picLocks noChangeAspect="1" noChangeArrowheads="1"/>
          </p:cNvPicPr>
          <p:nvPr/>
        </p:nvPicPr>
        <p:blipFill>
          <a:blip r:embed="rId2" cstate="print">
            <a:grayscl/>
          </a:blip>
          <a:srcRect/>
          <a:stretch>
            <a:fillRect/>
          </a:stretch>
        </p:blipFill>
        <p:spPr bwMode="auto">
          <a:xfrm>
            <a:off x="6572250" y="4214813"/>
            <a:ext cx="1225550" cy="1152525"/>
          </a:xfrm>
          <a:prstGeom prst="rect">
            <a:avLst/>
          </a:prstGeom>
          <a:noFill/>
          <a:ln w="9525">
            <a:noFill/>
            <a:miter lim="800000"/>
            <a:headEnd/>
            <a:tailEnd/>
          </a:ln>
        </p:spPr>
      </p:pic>
      <p:sp>
        <p:nvSpPr>
          <p:cNvPr id="15388" name="Text Box 28"/>
          <p:cNvSpPr txBox="1">
            <a:spLocks noChangeArrowheads="1"/>
          </p:cNvSpPr>
          <p:nvPr/>
        </p:nvSpPr>
        <p:spPr bwMode="auto">
          <a:xfrm>
            <a:off x="6000750" y="5500688"/>
            <a:ext cx="2160588" cy="366712"/>
          </a:xfrm>
          <a:prstGeom prst="rect">
            <a:avLst/>
          </a:prstGeom>
          <a:noFill/>
          <a:ln w="9525">
            <a:noFill/>
            <a:miter lim="800000"/>
            <a:headEnd/>
            <a:tailEnd/>
          </a:ln>
        </p:spPr>
        <p:txBody>
          <a:bodyPr>
            <a:spAutoFit/>
          </a:bodyPr>
          <a:lstStyle/>
          <a:p>
            <a:pPr algn="ctr" rtl="1">
              <a:spcBef>
                <a:spcPct val="50000"/>
              </a:spcBef>
            </a:pPr>
            <a:r>
              <a:rPr lang="ar-SA" b="1">
                <a:solidFill>
                  <a:srgbClr val="FF0000"/>
                </a:solidFill>
              </a:rPr>
              <a:t>مادة سامة جدا</a:t>
            </a:r>
            <a:endParaRPr lang="en-US" b="1">
              <a:solidFill>
                <a:srgbClr val="FF0000"/>
              </a:solidFill>
            </a:endParaRPr>
          </a:p>
        </p:txBody>
      </p:sp>
      <p:sp>
        <p:nvSpPr>
          <p:cNvPr id="15393" name="Text Box 33"/>
          <p:cNvSpPr txBox="1">
            <a:spLocks noChangeArrowheads="1"/>
          </p:cNvSpPr>
          <p:nvPr/>
        </p:nvSpPr>
        <p:spPr bwMode="auto">
          <a:xfrm>
            <a:off x="642938" y="4270375"/>
            <a:ext cx="4751387" cy="1016000"/>
          </a:xfrm>
          <a:prstGeom prst="rect">
            <a:avLst/>
          </a:prstGeom>
          <a:noFill/>
          <a:ln w="9525">
            <a:noFill/>
            <a:miter lim="800000"/>
            <a:headEnd/>
            <a:tailEnd/>
          </a:ln>
        </p:spPr>
        <p:txBody>
          <a:bodyPr>
            <a:spAutoFit/>
          </a:bodyPr>
          <a:lstStyle/>
          <a:p>
            <a:pPr algn="just" rtl="1"/>
            <a:r>
              <a:rPr lang="ar-SA" sz="2000" b="1">
                <a:solidFill>
                  <a:srgbClr val="FF0000"/>
                </a:solidFill>
              </a:rPr>
              <a:t>الخطر: </a:t>
            </a:r>
            <a:r>
              <a:rPr lang="ar-SA" sz="2000"/>
              <a:t>تتمثل خطورة هذه المادة على الصحة في استنشاقها أو ابتلاعها أو ملامستها للجلد، حيث من الممكن أن تسبب الوفاة.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1"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decel="50000" fill="hold">
                                          <p:stCondLst>
                                            <p:cond delay="0"/>
                                          </p:stCondLst>
                                        </p:cTn>
                                        <p:tgtEl>
                                          <p:spTgt spid="1536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1536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15362"/>
                                        </p:tgtEl>
                                        <p:attrNameLst>
                                          <p:attrName>ppt_w</p:attrName>
                                        </p:attrNameLst>
                                      </p:cBhvr>
                                      <p:tavLst>
                                        <p:tav tm="0">
                                          <p:val>
                                            <p:strVal val="#ppt_w*.05"/>
                                          </p:val>
                                        </p:tav>
                                        <p:tav tm="100000">
                                          <p:val>
                                            <p:strVal val="#ppt_w"/>
                                          </p:val>
                                        </p:tav>
                                      </p:tavLst>
                                    </p:anim>
                                    <p:anim calcmode="lin" valueType="num">
                                      <p:cBhvr>
                                        <p:cTn id="10" dur="2000" fill="hold"/>
                                        <p:tgtEl>
                                          <p:spTgt spid="1536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1536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1536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1536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15362"/>
                                        </p:tgtEl>
                                      </p:cBhvr>
                                    </p:animEffect>
                                  </p:childTnLst>
                                </p:cTn>
                              </p:par>
                            </p:childTnLst>
                          </p:cTn>
                        </p:par>
                        <p:par>
                          <p:cTn id="15" fill="hold" nodeType="afterGroup">
                            <p:stCondLst>
                              <p:cond delay="2000"/>
                            </p:stCondLst>
                            <p:childTnLst>
                              <p:par>
                                <p:cTn id="16" presetID="10" presetClass="exit" presetSubtype="0" fill="hold" grpId="2" nodeType="afterEffect">
                                  <p:stCondLst>
                                    <p:cond delay="500"/>
                                  </p:stCondLst>
                                  <p:childTnLst>
                                    <p:animEffect transition="out" filter="fade">
                                      <p:cBhvr>
                                        <p:cTn id="17" dur="500"/>
                                        <p:tgtEl>
                                          <p:spTgt spid="15362"/>
                                        </p:tgtEl>
                                      </p:cBhvr>
                                    </p:animEffect>
                                    <p:set>
                                      <p:cBhvr>
                                        <p:cTn id="18" dur="1" fill="hold">
                                          <p:stCondLst>
                                            <p:cond delay="499"/>
                                          </p:stCondLst>
                                        </p:cTn>
                                        <p:tgtEl>
                                          <p:spTgt spid="15362"/>
                                        </p:tgtEl>
                                        <p:attrNameLst>
                                          <p:attrName>style.visibility</p:attrName>
                                        </p:attrNameLst>
                                      </p:cBhvr>
                                      <p:to>
                                        <p:strVal val="hidden"/>
                                      </p:to>
                                    </p:set>
                                  </p:childTnLst>
                                </p:cTn>
                              </p:par>
                            </p:childTnLst>
                          </p:cTn>
                        </p:par>
                        <p:par>
                          <p:cTn id="19" fill="hold" nodeType="afterGroup">
                            <p:stCondLst>
                              <p:cond delay="3000"/>
                            </p:stCondLst>
                            <p:childTnLst>
                              <p:par>
                                <p:cTn id="20" presetID="29" presetClass="entr" presetSubtype="0" fill="hold" grpId="3" nodeType="afterEffect">
                                  <p:stCondLst>
                                    <p:cond delay="0"/>
                                  </p:stCondLst>
                                  <p:childTnLst>
                                    <p:set>
                                      <p:cBhvr>
                                        <p:cTn id="21" dur="1" fill="hold">
                                          <p:stCondLst>
                                            <p:cond delay="0"/>
                                          </p:stCondLst>
                                        </p:cTn>
                                        <p:tgtEl>
                                          <p:spTgt spid="15362"/>
                                        </p:tgtEl>
                                        <p:attrNameLst>
                                          <p:attrName>style.visibility</p:attrName>
                                        </p:attrNameLst>
                                      </p:cBhvr>
                                      <p:to>
                                        <p:strVal val="visible"/>
                                      </p:to>
                                    </p:set>
                                    <p:anim calcmode="lin" valueType="num">
                                      <p:cBhvr>
                                        <p:cTn id="22" dur="500" fill="hold"/>
                                        <p:tgtEl>
                                          <p:spTgt spid="15362"/>
                                        </p:tgtEl>
                                        <p:attrNameLst>
                                          <p:attrName>ppt_x</p:attrName>
                                        </p:attrNameLst>
                                      </p:cBhvr>
                                      <p:tavLst>
                                        <p:tav tm="0">
                                          <p:val>
                                            <p:strVal val="#ppt_x-.2"/>
                                          </p:val>
                                        </p:tav>
                                        <p:tav tm="100000">
                                          <p:val>
                                            <p:strVal val="#ppt_x"/>
                                          </p:val>
                                        </p:tav>
                                      </p:tavLst>
                                    </p:anim>
                                    <p:anim calcmode="lin" valueType="num">
                                      <p:cBhvr>
                                        <p:cTn id="23" dur="500" fill="hold"/>
                                        <p:tgtEl>
                                          <p:spTgt spid="15362"/>
                                        </p:tgtEl>
                                        <p:attrNameLst>
                                          <p:attrName>ppt_y</p:attrName>
                                        </p:attrNameLst>
                                      </p:cBhvr>
                                      <p:tavLst>
                                        <p:tav tm="0">
                                          <p:val>
                                            <p:strVal val="#ppt_y"/>
                                          </p:val>
                                        </p:tav>
                                        <p:tav tm="100000">
                                          <p:val>
                                            <p:strVal val="#ppt_y"/>
                                          </p:val>
                                        </p:tav>
                                      </p:tavLst>
                                    </p:anim>
                                    <p:animEffect transition="in" filter="wipe(right)" prLst="gradientSize: 0.1">
                                      <p:cBhvr>
                                        <p:cTn id="24" dur="500"/>
                                        <p:tgtEl>
                                          <p:spTgt spid="1536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iterate type="wd">
                                    <p:tmPct val="10000"/>
                                  </p:iterate>
                                  <p:childTnLst>
                                    <p:set>
                                      <p:cBhvr>
                                        <p:cTn id="28" dur="1" fill="hold">
                                          <p:stCondLst>
                                            <p:cond delay="0"/>
                                          </p:stCondLst>
                                        </p:cTn>
                                        <p:tgtEl>
                                          <p:spTgt spid="15363">
                                            <p:txEl>
                                              <p:pRg st="0" end="0"/>
                                            </p:txEl>
                                          </p:spTgt>
                                        </p:tgtEl>
                                        <p:attrNameLst>
                                          <p:attrName>style.visibility</p:attrName>
                                        </p:attrNameLst>
                                      </p:cBhvr>
                                      <p:to>
                                        <p:strVal val="visible"/>
                                      </p:to>
                                    </p:set>
                                    <p:animEffect transition="in" filter="strips(downLeft)">
                                      <p:cBhvr>
                                        <p:cTn id="29" dur="1000"/>
                                        <p:tgtEl>
                                          <p:spTgt spid="15363">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iterate type="wd">
                                    <p:tmPct val="10000"/>
                                  </p:iterate>
                                  <p:childTnLst>
                                    <p:set>
                                      <p:cBhvr>
                                        <p:cTn id="33" dur="1" fill="hold">
                                          <p:stCondLst>
                                            <p:cond delay="0"/>
                                          </p:stCondLst>
                                        </p:cTn>
                                        <p:tgtEl>
                                          <p:spTgt spid="15363">
                                            <p:txEl>
                                              <p:pRg st="1" end="1"/>
                                            </p:txEl>
                                          </p:spTgt>
                                        </p:tgtEl>
                                        <p:attrNameLst>
                                          <p:attrName>style.visibility</p:attrName>
                                        </p:attrNameLst>
                                      </p:cBhvr>
                                      <p:to>
                                        <p:strVal val="visible"/>
                                      </p:to>
                                    </p:set>
                                    <p:animEffect transition="in" filter="strips(downLeft)">
                                      <p:cBhvr>
                                        <p:cTn id="34" dur="1000"/>
                                        <p:tgtEl>
                                          <p:spTgt spid="15363">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15394"/>
                                        </p:tgtEl>
                                        <p:attrNameLst>
                                          <p:attrName>style.visibility</p:attrName>
                                        </p:attrNameLst>
                                      </p:cBhvr>
                                      <p:to>
                                        <p:strVal val="visible"/>
                                      </p:to>
                                    </p:set>
                                    <p:animEffect transition="in" filter="fade">
                                      <p:cBhvr>
                                        <p:cTn id="39" dur="1000"/>
                                        <p:tgtEl>
                                          <p:spTgt spid="15394"/>
                                        </p:tgtEl>
                                      </p:cBhvr>
                                    </p:animEffect>
                                    <p:anim calcmode="lin" valueType="num">
                                      <p:cBhvr>
                                        <p:cTn id="40" dur="1000" fill="hold"/>
                                        <p:tgtEl>
                                          <p:spTgt spid="15394"/>
                                        </p:tgtEl>
                                        <p:attrNameLst>
                                          <p:attrName>ppt_x</p:attrName>
                                        </p:attrNameLst>
                                      </p:cBhvr>
                                      <p:tavLst>
                                        <p:tav tm="0">
                                          <p:val>
                                            <p:strVal val="#ppt_x"/>
                                          </p:val>
                                        </p:tav>
                                        <p:tav tm="100000">
                                          <p:val>
                                            <p:strVal val="#ppt_x"/>
                                          </p:val>
                                        </p:tav>
                                      </p:tavLst>
                                    </p:anim>
                                    <p:anim calcmode="lin" valueType="num">
                                      <p:cBhvr>
                                        <p:cTn id="41" dur="900" decel="100000" fill="hold"/>
                                        <p:tgtEl>
                                          <p:spTgt spid="15394"/>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5394"/>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5386"/>
                                        </p:tgtEl>
                                        <p:attrNameLst>
                                          <p:attrName>style.visibility</p:attrName>
                                        </p:attrNameLst>
                                      </p:cBhvr>
                                      <p:to>
                                        <p:strVal val="visible"/>
                                      </p:to>
                                    </p:set>
                                    <p:animEffect transition="in" filter="fade">
                                      <p:cBhvr>
                                        <p:cTn id="47" dur="2000"/>
                                        <p:tgtEl>
                                          <p:spTgt spid="15386"/>
                                        </p:tgtEl>
                                      </p:cBhvr>
                                    </p:animEffect>
                                  </p:childTnLst>
                                </p:cTn>
                              </p:par>
                              <p:par>
                                <p:cTn id="48" presetID="53" presetClass="entr" presetSubtype="0" fill="hold" grpId="0" nodeType="withEffect">
                                  <p:stCondLst>
                                    <p:cond delay="0"/>
                                  </p:stCondLst>
                                  <p:childTnLst>
                                    <p:set>
                                      <p:cBhvr>
                                        <p:cTn id="49" dur="1" fill="hold">
                                          <p:stCondLst>
                                            <p:cond delay="0"/>
                                          </p:stCondLst>
                                        </p:cTn>
                                        <p:tgtEl>
                                          <p:spTgt spid="15388"/>
                                        </p:tgtEl>
                                        <p:attrNameLst>
                                          <p:attrName>style.visibility</p:attrName>
                                        </p:attrNameLst>
                                      </p:cBhvr>
                                      <p:to>
                                        <p:strVal val="visible"/>
                                      </p:to>
                                    </p:set>
                                    <p:anim calcmode="lin" valueType="num">
                                      <p:cBhvr>
                                        <p:cTn id="50" dur="1000" fill="hold"/>
                                        <p:tgtEl>
                                          <p:spTgt spid="15388"/>
                                        </p:tgtEl>
                                        <p:attrNameLst>
                                          <p:attrName>ppt_w</p:attrName>
                                        </p:attrNameLst>
                                      </p:cBhvr>
                                      <p:tavLst>
                                        <p:tav tm="0">
                                          <p:val>
                                            <p:fltVal val="0"/>
                                          </p:val>
                                        </p:tav>
                                        <p:tav tm="100000">
                                          <p:val>
                                            <p:strVal val="#ppt_w"/>
                                          </p:val>
                                        </p:tav>
                                      </p:tavLst>
                                    </p:anim>
                                    <p:anim calcmode="lin" valueType="num">
                                      <p:cBhvr>
                                        <p:cTn id="51" dur="1000" fill="hold"/>
                                        <p:tgtEl>
                                          <p:spTgt spid="15388"/>
                                        </p:tgtEl>
                                        <p:attrNameLst>
                                          <p:attrName>ppt_h</p:attrName>
                                        </p:attrNameLst>
                                      </p:cBhvr>
                                      <p:tavLst>
                                        <p:tav tm="0">
                                          <p:val>
                                            <p:fltVal val="0"/>
                                          </p:val>
                                        </p:tav>
                                        <p:tav tm="100000">
                                          <p:val>
                                            <p:strVal val="#ppt_h"/>
                                          </p:val>
                                        </p:tav>
                                      </p:tavLst>
                                    </p:anim>
                                    <p:animEffect transition="in" filter="fade">
                                      <p:cBhvr>
                                        <p:cTn id="52" dur="1000"/>
                                        <p:tgtEl>
                                          <p:spTgt spid="1538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nodeType="clickEffect">
                                  <p:stCondLst>
                                    <p:cond delay="0"/>
                                  </p:stCondLst>
                                  <p:childTnLst>
                                    <p:set>
                                      <p:cBhvr>
                                        <p:cTn id="56" dur="1" fill="hold">
                                          <p:stCondLst>
                                            <p:cond delay="0"/>
                                          </p:stCondLst>
                                        </p:cTn>
                                        <p:tgtEl>
                                          <p:spTgt spid="15393">
                                            <p:txEl>
                                              <p:pRg st="0" end="0"/>
                                            </p:txEl>
                                          </p:spTgt>
                                        </p:tgtEl>
                                        <p:attrNameLst>
                                          <p:attrName>style.visibility</p:attrName>
                                        </p:attrNameLst>
                                      </p:cBhvr>
                                      <p:to>
                                        <p:strVal val="visible"/>
                                      </p:to>
                                    </p:set>
                                    <p:animEffect transition="in" filter="diamond(in)">
                                      <p:cBhvr>
                                        <p:cTn id="57" dur="2000"/>
                                        <p:tgtEl>
                                          <p:spTgt spid="1539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2" grpId="1"/>
      <p:bldP spid="15362" grpId="2"/>
      <p:bldP spid="15362" grpId="3"/>
      <p:bldP spid="15363" grpId="0" build="p"/>
      <p:bldP spid="15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69" name="Group 85"/>
          <p:cNvGraphicFramePr>
            <a:graphicFrameLocks noGrp="1"/>
          </p:cNvGraphicFramePr>
          <p:nvPr>
            <p:ph/>
          </p:nvPr>
        </p:nvGraphicFramePr>
        <p:xfrm>
          <a:off x="457200" y="765175"/>
          <a:ext cx="8229600" cy="5616477"/>
        </p:xfrm>
        <a:graphic>
          <a:graphicData uri="http://schemas.openxmlformats.org/drawingml/2006/table">
            <a:tbl>
              <a:tblPr rtl="1"/>
              <a:tblGrid>
                <a:gridCol w="2530475"/>
                <a:gridCol w="5699125"/>
              </a:tblGrid>
              <a:tr h="129599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84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lang="en-US" sz="2000" b="1" kern="1200" dirty="0" smtClean="0">
                        <a:solidFill>
                          <a:srgbClr val="FF0000"/>
                        </a:solidFill>
                        <a:latin typeface="Arial" charset="0"/>
                        <a:ea typeface="+mn-ea"/>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787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417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6452" name="Picture 68" descr="dansymc"/>
          <p:cNvPicPr>
            <a:picLocks noChangeAspect="1" noChangeArrowheads="1"/>
          </p:cNvPicPr>
          <p:nvPr/>
        </p:nvPicPr>
        <p:blipFill>
          <a:blip r:embed="rId2" cstate="print">
            <a:grayscl/>
          </a:blip>
          <a:srcRect l="8272" t="9218" r="8272" b="9018"/>
          <a:stretch>
            <a:fillRect/>
          </a:stretch>
        </p:blipFill>
        <p:spPr bwMode="auto">
          <a:xfrm>
            <a:off x="7019925" y="838200"/>
            <a:ext cx="792163" cy="711200"/>
          </a:xfrm>
          <a:prstGeom prst="rect">
            <a:avLst/>
          </a:prstGeom>
          <a:noFill/>
          <a:ln w="3175">
            <a:solidFill>
              <a:srgbClr val="000000"/>
            </a:solidFill>
            <a:miter lim="800000"/>
            <a:headEnd/>
            <a:tailEnd/>
          </a:ln>
        </p:spPr>
      </p:pic>
      <p:pic>
        <p:nvPicPr>
          <p:cNvPr id="16453" name="Picture 69" descr="KO4ORQCA68KR01CA0W14HNCAUTC2JVCAA6ZU2JCA3546V2CATIVDB4CANWB9PECAND8H3HCA7NVBH1CAKYOHM1CAQJ4RYXCASR0KMRCA0M3K9OCAS74STLCASBJGGXCACL74EXCAAT5QJ3CAB8B7XU"/>
          <p:cNvPicPr>
            <a:picLocks noChangeAspect="1" noChangeArrowheads="1"/>
          </p:cNvPicPr>
          <p:nvPr/>
        </p:nvPicPr>
        <p:blipFill>
          <a:blip r:embed="rId3" cstate="print">
            <a:grayscl/>
          </a:blip>
          <a:srcRect l="5096" t="3836" r="5635" b="21924"/>
          <a:stretch>
            <a:fillRect/>
          </a:stretch>
        </p:blipFill>
        <p:spPr bwMode="auto">
          <a:xfrm>
            <a:off x="6948488" y="2205038"/>
            <a:ext cx="863600" cy="779462"/>
          </a:xfrm>
          <a:prstGeom prst="rect">
            <a:avLst/>
          </a:prstGeom>
          <a:noFill/>
          <a:ln w="9525">
            <a:noFill/>
            <a:miter lim="800000"/>
            <a:headEnd/>
            <a:tailEnd/>
          </a:ln>
        </p:spPr>
      </p:pic>
      <p:pic>
        <p:nvPicPr>
          <p:cNvPr id="16454" name="Picture 70" descr="GNCP19CAI3PR07CARC5KQ9CA5WWJX8CAJPIYLUCAM72FR9CADK2NWSCA90PSY2CAQ5TFXPCAW9HYGYCA0NH7T6CATYYIJ3CAYPFH4DCAEBJ1SJCATVZ62YCA34SUXOCAZ7TIUACA3JST7QCATOTAQC"/>
          <p:cNvPicPr>
            <a:picLocks noChangeAspect="1" noChangeArrowheads="1"/>
          </p:cNvPicPr>
          <p:nvPr/>
        </p:nvPicPr>
        <p:blipFill>
          <a:blip r:embed="rId4" cstate="print">
            <a:grayscl/>
          </a:blip>
          <a:srcRect l="26245" t="23534" r="28590" b="38152"/>
          <a:stretch>
            <a:fillRect/>
          </a:stretch>
        </p:blipFill>
        <p:spPr bwMode="auto">
          <a:xfrm>
            <a:off x="7019925" y="3500438"/>
            <a:ext cx="792163" cy="792162"/>
          </a:xfrm>
          <a:prstGeom prst="rect">
            <a:avLst/>
          </a:prstGeom>
          <a:noFill/>
          <a:ln w="12700">
            <a:solidFill>
              <a:srgbClr val="000000"/>
            </a:solidFill>
            <a:miter lim="800000"/>
            <a:headEnd/>
            <a:tailEnd/>
          </a:ln>
        </p:spPr>
      </p:pic>
      <p:pic>
        <p:nvPicPr>
          <p:cNvPr id="16455" name="Picture 71" descr="2S4Z2DCACU0N50CA08GM7ZCALGJV7HCAINM98ICA70EP4ICAX13AL1CAGD8APPCAWQ50FYCA3C2WBXCAHIQSQMCAWIHH93CAJICZ3PCAFVXUTQCAR9Q0T6CA88K3ZLCAIBYZS0CAQ4Q2S2CAWRASSK"/>
          <p:cNvPicPr>
            <a:picLocks noChangeAspect="1" noChangeArrowheads="1"/>
          </p:cNvPicPr>
          <p:nvPr/>
        </p:nvPicPr>
        <p:blipFill>
          <a:blip r:embed="rId5" cstate="print">
            <a:grayscl/>
          </a:blip>
          <a:srcRect l="27002" t="20323" r="25197" b="42430"/>
          <a:stretch>
            <a:fillRect/>
          </a:stretch>
        </p:blipFill>
        <p:spPr bwMode="auto">
          <a:xfrm>
            <a:off x="6948488" y="4953000"/>
            <a:ext cx="1123950" cy="979488"/>
          </a:xfrm>
          <a:prstGeom prst="rect">
            <a:avLst/>
          </a:prstGeom>
          <a:noFill/>
          <a:ln w="12700">
            <a:solidFill>
              <a:srgbClr val="000000"/>
            </a:solidFill>
            <a:miter lim="800000"/>
            <a:headEnd/>
            <a:tailEnd/>
          </a:ln>
        </p:spPr>
      </p:pic>
      <p:sp>
        <p:nvSpPr>
          <p:cNvPr id="16456" name="Text Box 72"/>
          <p:cNvSpPr txBox="1">
            <a:spLocks noChangeArrowheads="1"/>
          </p:cNvSpPr>
          <p:nvPr/>
        </p:nvSpPr>
        <p:spPr bwMode="auto">
          <a:xfrm>
            <a:off x="6588125" y="1630363"/>
            <a:ext cx="1655763" cy="366712"/>
          </a:xfrm>
          <a:prstGeom prst="rect">
            <a:avLst/>
          </a:prstGeom>
          <a:noFill/>
          <a:ln w="9525">
            <a:noFill/>
            <a:miter lim="800000"/>
            <a:headEnd/>
            <a:tailEnd/>
          </a:ln>
        </p:spPr>
        <p:txBody>
          <a:bodyPr>
            <a:spAutoFit/>
          </a:bodyPr>
          <a:lstStyle/>
          <a:p>
            <a:pPr algn="r" rtl="1">
              <a:spcBef>
                <a:spcPct val="50000"/>
              </a:spcBef>
            </a:pPr>
            <a:r>
              <a:rPr lang="ar-SA" b="1">
                <a:solidFill>
                  <a:srgbClr val="FF0000"/>
                </a:solidFill>
              </a:rPr>
              <a:t>مادة آكلة أو قارضة</a:t>
            </a:r>
            <a:r>
              <a:rPr lang="en-US" b="1">
                <a:solidFill>
                  <a:srgbClr val="FF0000"/>
                </a:solidFill>
              </a:rPr>
              <a:t> </a:t>
            </a:r>
          </a:p>
        </p:txBody>
      </p:sp>
      <p:sp>
        <p:nvSpPr>
          <p:cNvPr id="16464" name="Text Box 80"/>
          <p:cNvSpPr txBox="1">
            <a:spLocks noChangeArrowheads="1"/>
          </p:cNvSpPr>
          <p:nvPr/>
        </p:nvSpPr>
        <p:spPr bwMode="auto">
          <a:xfrm>
            <a:off x="6877050" y="2997200"/>
            <a:ext cx="1079500" cy="366713"/>
          </a:xfrm>
          <a:prstGeom prst="rect">
            <a:avLst/>
          </a:prstGeom>
          <a:noFill/>
          <a:ln w="9525">
            <a:noFill/>
            <a:miter lim="800000"/>
            <a:headEnd/>
            <a:tailEnd/>
          </a:ln>
        </p:spPr>
        <p:txBody>
          <a:bodyPr>
            <a:spAutoFit/>
          </a:bodyPr>
          <a:lstStyle/>
          <a:p>
            <a:pPr algn="r" rtl="1">
              <a:spcBef>
                <a:spcPct val="50000"/>
              </a:spcBef>
            </a:pPr>
            <a:r>
              <a:rPr lang="ar-SA" b="1">
                <a:solidFill>
                  <a:srgbClr val="FF0000"/>
                </a:solidFill>
              </a:rPr>
              <a:t>مادة مهيجة</a:t>
            </a:r>
            <a:endParaRPr lang="en-US" b="1">
              <a:solidFill>
                <a:srgbClr val="FF0000"/>
              </a:solidFill>
            </a:endParaRPr>
          </a:p>
        </p:txBody>
      </p:sp>
      <p:sp>
        <p:nvSpPr>
          <p:cNvPr id="16465" name="Text Box 81"/>
          <p:cNvSpPr txBox="1">
            <a:spLocks noChangeArrowheads="1"/>
          </p:cNvSpPr>
          <p:nvPr/>
        </p:nvSpPr>
        <p:spPr bwMode="auto">
          <a:xfrm>
            <a:off x="6516688" y="4365625"/>
            <a:ext cx="1655762" cy="366713"/>
          </a:xfrm>
          <a:prstGeom prst="rect">
            <a:avLst/>
          </a:prstGeom>
          <a:noFill/>
          <a:ln w="9525">
            <a:noFill/>
            <a:miter lim="800000"/>
            <a:headEnd/>
            <a:tailEnd/>
          </a:ln>
        </p:spPr>
        <p:txBody>
          <a:bodyPr>
            <a:spAutoFit/>
          </a:bodyPr>
          <a:lstStyle/>
          <a:p>
            <a:pPr algn="r" rtl="1">
              <a:spcBef>
                <a:spcPct val="50000"/>
              </a:spcBef>
            </a:pPr>
            <a:r>
              <a:rPr lang="ar-SA" b="1">
                <a:solidFill>
                  <a:srgbClr val="FF0000"/>
                </a:solidFill>
              </a:rPr>
              <a:t>مادة مؤذية وضارة</a:t>
            </a:r>
            <a:r>
              <a:rPr lang="en-US" b="1">
                <a:solidFill>
                  <a:srgbClr val="FF0000"/>
                </a:solidFill>
              </a:rPr>
              <a:t> </a:t>
            </a:r>
          </a:p>
        </p:txBody>
      </p:sp>
      <p:sp>
        <p:nvSpPr>
          <p:cNvPr id="16466" name="Text Box 82"/>
          <p:cNvSpPr txBox="1">
            <a:spLocks noChangeArrowheads="1"/>
          </p:cNvSpPr>
          <p:nvPr/>
        </p:nvSpPr>
        <p:spPr bwMode="auto">
          <a:xfrm>
            <a:off x="6948488" y="5949950"/>
            <a:ext cx="1081087" cy="366713"/>
          </a:xfrm>
          <a:prstGeom prst="rect">
            <a:avLst/>
          </a:prstGeom>
          <a:noFill/>
          <a:ln w="9525">
            <a:noFill/>
            <a:miter lim="800000"/>
            <a:headEnd/>
            <a:tailEnd/>
          </a:ln>
        </p:spPr>
        <p:txBody>
          <a:bodyPr>
            <a:spAutoFit/>
          </a:bodyPr>
          <a:lstStyle/>
          <a:p>
            <a:pPr algn="r" rtl="1">
              <a:spcBef>
                <a:spcPct val="50000"/>
              </a:spcBef>
            </a:pPr>
            <a:r>
              <a:rPr lang="ar-SA" b="1">
                <a:solidFill>
                  <a:srgbClr val="FF0000"/>
                </a:solidFill>
              </a:rPr>
              <a:t>مادة متفجرة</a:t>
            </a:r>
            <a:endParaRPr lang="en-US" b="1">
              <a:solidFill>
                <a:srgbClr val="FF0000"/>
              </a:solidFill>
            </a:endParaRPr>
          </a:p>
        </p:txBody>
      </p:sp>
      <p:sp>
        <p:nvSpPr>
          <p:cNvPr id="16471" name="Text Box 87"/>
          <p:cNvSpPr txBox="1">
            <a:spLocks noChangeArrowheads="1"/>
          </p:cNvSpPr>
          <p:nvPr/>
        </p:nvSpPr>
        <p:spPr bwMode="auto">
          <a:xfrm>
            <a:off x="500063" y="938213"/>
            <a:ext cx="5545137" cy="708025"/>
          </a:xfrm>
          <a:prstGeom prst="rect">
            <a:avLst/>
          </a:prstGeom>
          <a:noFill/>
          <a:ln w="9525">
            <a:noFill/>
            <a:miter lim="800000"/>
            <a:headEnd/>
            <a:tailEnd/>
          </a:ln>
        </p:spPr>
        <p:txBody>
          <a:bodyPr>
            <a:spAutoFit/>
          </a:bodyPr>
          <a:lstStyle/>
          <a:p>
            <a:pPr algn="r" rtl="1"/>
            <a:r>
              <a:rPr lang="ar-SA" sz="2000" b="1">
                <a:solidFill>
                  <a:srgbClr val="FF0000"/>
                </a:solidFill>
              </a:rPr>
              <a:t>الخطر: </a:t>
            </a:r>
            <a:r>
              <a:rPr lang="ar-SA" sz="2000">
                <a:latin typeface="Times New Roman" pitchFamily="18" charset="0"/>
                <a:cs typeface="Times New Roman" pitchFamily="18" charset="0"/>
              </a:rPr>
              <a:t>إذا لامست المواد الكيميائية التي تحمل هذه الإشارة الأدوات أو الأنسجة الحية فإنها تؤدي إلى قرضها أو تآكلها وتخريبها.</a:t>
            </a:r>
          </a:p>
        </p:txBody>
      </p:sp>
      <p:sp>
        <p:nvSpPr>
          <p:cNvPr id="16472" name="Text Box 88"/>
          <p:cNvSpPr txBox="1">
            <a:spLocks noChangeArrowheads="1"/>
          </p:cNvSpPr>
          <p:nvPr/>
        </p:nvSpPr>
        <p:spPr bwMode="auto">
          <a:xfrm>
            <a:off x="539750" y="2133600"/>
            <a:ext cx="5545138" cy="1016000"/>
          </a:xfrm>
          <a:prstGeom prst="rect">
            <a:avLst/>
          </a:prstGeom>
          <a:noFill/>
          <a:ln w="9525">
            <a:noFill/>
            <a:miter lim="800000"/>
            <a:headEnd/>
            <a:tailEnd/>
          </a:ln>
        </p:spPr>
        <p:txBody>
          <a:bodyPr>
            <a:spAutoFit/>
          </a:bodyPr>
          <a:lstStyle/>
          <a:p>
            <a:pPr algn="just" rtl="1"/>
            <a:r>
              <a:rPr lang="ar-SA" sz="2000" b="1">
                <a:solidFill>
                  <a:srgbClr val="FF0000"/>
                </a:solidFill>
              </a:rPr>
              <a:t>الخطر: </a:t>
            </a:r>
            <a:r>
              <a:rPr lang="ar-SA" sz="2000">
                <a:latin typeface="Times New Roman" pitchFamily="18" charset="0"/>
                <a:cs typeface="Times New Roman" pitchFamily="18" charset="0"/>
              </a:rPr>
              <a:t>يكون للمواد الكيميائية التي تحمل هذه الإشارة آثار مهيجة على الجلد والعين والأعضاء التنفسية يجب الابتعاد عن أبخرتها وتجنب ملامستها للجلد أو العين.</a:t>
            </a:r>
          </a:p>
        </p:txBody>
      </p:sp>
      <p:sp>
        <p:nvSpPr>
          <p:cNvPr id="16473" name="Text Box 89"/>
          <p:cNvSpPr txBox="1">
            <a:spLocks noChangeArrowheads="1"/>
          </p:cNvSpPr>
          <p:nvPr/>
        </p:nvSpPr>
        <p:spPr bwMode="auto">
          <a:xfrm>
            <a:off x="539750" y="3506788"/>
            <a:ext cx="5472113" cy="708025"/>
          </a:xfrm>
          <a:prstGeom prst="rect">
            <a:avLst/>
          </a:prstGeom>
          <a:noFill/>
          <a:ln w="9525">
            <a:noFill/>
            <a:miter lim="800000"/>
            <a:headEnd/>
            <a:tailEnd/>
          </a:ln>
        </p:spPr>
        <p:txBody>
          <a:bodyPr>
            <a:spAutoFit/>
          </a:bodyPr>
          <a:lstStyle/>
          <a:p>
            <a:pPr algn="r" rtl="1"/>
            <a:r>
              <a:rPr lang="ar-SA" sz="2000" b="1">
                <a:solidFill>
                  <a:srgbClr val="FF0000"/>
                </a:solidFill>
              </a:rPr>
              <a:t>الخطر: </a:t>
            </a:r>
            <a:r>
              <a:rPr lang="ar-SA" sz="2000">
                <a:latin typeface="Times New Roman" pitchFamily="18" charset="0"/>
                <a:cs typeface="Times New Roman" pitchFamily="18" charset="0"/>
              </a:rPr>
              <a:t>تسبب المواد الكيميائية التي تحمل هذه الإشارة تلفاً وضرراً لأنسجة الجسم في حال استنشاقها أو ملامستها.</a:t>
            </a:r>
          </a:p>
        </p:txBody>
      </p:sp>
      <p:sp>
        <p:nvSpPr>
          <p:cNvPr id="16474" name="Text Box 90"/>
          <p:cNvSpPr txBox="1">
            <a:spLocks noChangeArrowheads="1"/>
          </p:cNvSpPr>
          <p:nvPr/>
        </p:nvSpPr>
        <p:spPr bwMode="auto">
          <a:xfrm>
            <a:off x="611188" y="5008563"/>
            <a:ext cx="5473700" cy="1016000"/>
          </a:xfrm>
          <a:prstGeom prst="rect">
            <a:avLst/>
          </a:prstGeom>
          <a:noFill/>
          <a:ln w="9525">
            <a:noFill/>
            <a:miter lim="800000"/>
            <a:headEnd/>
            <a:tailEnd/>
          </a:ln>
        </p:spPr>
        <p:txBody>
          <a:bodyPr>
            <a:spAutoFit/>
          </a:bodyPr>
          <a:lstStyle/>
          <a:p>
            <a:pPr algn="just" rtl="1"/>
            <a:r>
              <a:rPr lang="ar-SA" sz="2000" b="1">
                <a:solidFill>
                  <a:srgbClr val="FF0000"/>
                </a:solidFill>
              </a:rPr>
              <a:t>الخطر: </a:t>
            </a:r>
            <a:r>
              <a:rPr lang="ar-SA" sz="2000">
                <a:latin typeface="Times New Roman" pitchFamily="18" charset="0"/>
                <a:cs typeface="Times New Roman" pitchFamily="18" charset="0"/>
              </a:rPr>
              <a:t>يكون للمواد الكيميائية التي تحمل هذه الإشارة خاصية الانفجار إذا تعرضت لظروف معينة. لذا تجنب الاحتكاك والصدمات والشرارات الكهربائية أو الحرارة، عند التعامل معها.</a:t>
            </a:r>
            <a:r>
              <a:rPr lang="en-US" sz="200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6452"/>
                                        </p:tgtEl>
                                        <p:attrNameLst>
                                          <p:attrName>style.visibility</p:attrName>
                                        </p:attrNameLst>
                                      </p:cBhvr>
                                      <p:to>
                                        <p:strVal val="visible"/>
                                      </p:to>
                                    </p:set>
                                    <p:anim calcmode="lin" valueType="num">
                                      <p:cBhvr>
                                        <p:cTn id="7" dur="500" fill="hold"/>
                                        <p:tgtEl>
                                          <p:spTgt spid="16452"/>
                                        </p:tgtEl>
                                        <p:attrNameLst>
                                          <p:attrName>ppt_w</p:attrName>
                                        </p:attrNameLst>
                                      </p:cBhvr>
                                      <p:tavLst>
                                        <p:tav tm="0">
                                          <p:val>
                                            <p:fltVal val="0"/>
                                          </p:val>
                                        </p:tav>
                                        <p:tav tm="100000">
                                          <p:val>
                                            <p:strVal val="#ppt_w"/>
                                          </p:val>
                                        </p:tav>
                                      </p:tavLst>
                                    </p:anim>
                                    <p:anim calcmode="lin" valueType="num">
                                      <p:cBhvr>
                                        <p:cTn id="8" dur="500" fill="hold"/>
                                        <p:tgtEl>
                                          <p:spTgt spid="16452"/>
                                        </p:tgtEl>
                                        <p:attrNameLst>
                                          <p:attrName>ppt_h</p:attrName>
                                        </p:attrNameLst>
                                      </p:cBhvr>
                                      <p:tavLst>
                                        <p:tav tm="0">
                                          <p:val>
                                            <p:fltVal val="0"/>
                                          </p:val>
                                        </p:tav>
                                        <p:tav tm="100000">
                                          <p:val>
                                            <p:strVal val="#ppt_h"/>
                                          </p:val>
                                        </p:tav>
                                      </p:tavLst>
                                    </p:anim>
                                    <p:animEffect transition="in" filter="fade">
                                      <p:cBhvr>
                                        <p:cTn id="9" dur="500"/>
                                        <p:tgtEl>
                                          <p:spTgt spid="1645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6456"/>
                                        </p:tgtEl>
                                        <p:attrNameLst>
                                          <p:attrName>style.visibility</p:attrName>
                                        </p:attrNameLst>
                                      </p:cBhvr>
                                      <p:to>
                                        <p:strVal val="visible"/>
                                      </p:to>
                                    </p:set>
                                    <p:anim calcmode="lin" valueType="num">
                                      <p:cBhvr>
                                        <p:cTn id="12" dur="1000" fill="hold"/>
                                        <p:tgtEl>
                                          <p:spTgt spid="16456"/>
                                        </p:tgtEl>
                                        <p:attrNameLst>
                                          <p:attrName>ppt_x</p:attrName>
                                        </p:attrNameLst>
                                      </p:cBhvr>
                                      <p:tavLst>
                                        <p:tav tm="0">
                                          <p:val>
                                            <p:strVal val="#ppt_x-.2"/>
                                          </p:val>
                                        </p:tav>
                                        <p:tav tm="100000">
                                          <p:val>
                                            <p:strVal val="#ppt_x"/>
                                          </p:val>
                                        </p:tav>
                                      </p:tavLst>
                                    </p:anim>
                                    <p:anim calcmode="lin" valueType="num">
                                      <p:cBhvr>
                                        <p:cTn id="13" dur="1000" fill="hold"/>
                                        <p:tgtEl>
                                          <p:spTgt spid="1645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645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16471">
                                            <p:txEl>
                                              <p:pRg st="0" end="0"/>
                                            </p:txEl>
                                          </p:spTgt>
                                        </p:tgtEl>
                                        <p:attrNameLst>
                                          <p:attrName>style.visibility</p:attrName>
                                        </p:attrNameLst>
                                      </p:cBhvr>
                                      <p:to>
                                        <p:strVal val="visible"/>
                                      </p:to>
                                    </p:set>
                                    <p:anim calcmode="lin" valueType="num">
                                      <p:cBhvr>
                                        <p:cTn id="19" dur="1000" fill="hold"/>
                                        <p:tgtEl>
                                          <p:spTgt spid="16471">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164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6471">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16453"/>
                                        </p:tgtEl>
                                        <p:attrNameLst>
                                          <p:attrName>style.visibility</p:attrName>
                                        </p:attrNameLst>
                                      </p:cBhvr>
                                      <p:to>
                                        <p:strVal val="visible"/>
                                      </p:to>
                                    </p:set>
                                    <p:animEffect transition="in" filter="fade">
                                      <p:cBhvr>
                                        <p:cTn id="26" dur="1000"/>
                                        <p:tgtEl>
                                          <p:spTgt spid="16453"/>
                                        </p:tgtEl>
                                      </p:cBhvr>
                                    </p:animEffect>
                                  </p:childTnLst>
                                </p:cTn>
                              </p:par>
                              <p:par>
                                <p:cTn id="27" presetID="47" presetClass="entr" presetSubtype="0" fill="hold" grpId="0" nodeType="withEffect">
                                  <p:stCondLst>
                                    <p:cond delay="0"/>
                                  </p:stCondLst>
                                  <p:childTnLst>
                                    <p:set>
                                      <p:cBhvr>
                                        <p:cTn id="28" dur="1" fill="hold">
                                          <p:stCondLst>
                                            <p:cond delay="0"/>
                                          </p:stCondLst>
                                        </p:cTn>
                                        <p:tgtEl>
                                          <p:spTgt spid="16464"/>
                                        </p:tgtEl>
                                        <p:attrNameLst>
                                          <p:attrName>style.visibility</p:attrName>
                                        </p:attrNameLst>
                                      </p:cBhvr>
                                      <p:to>
                                        <p:strVal val="visible"/>
                                      </p:to>
                                    </p:set>
                                    <p:animEffect transition="in" filter="fade">
                                      <p:cBhvr>
                                        <p:cTn id="29" dur="1000"/>
                                        <p:tgtEl>
                                          <p:spTgt spid="16464"/>
                                        </p:tgtEl>
                                      </p:cBhvr>
                                    </p:animEffect>
                                    <p:anim calcmode="lin" valueType="num">
                                      <p:cBhvr>
                                        <p:cTn id="30" dur="1000" fill="hold"/>
                                        <p:tgtEl>
                                          <p:spTgt spid="16464"/>
                                        </p:tgtEl>
                                        <p:attrNameLst>
                                          <p:attrName>ppt_x</p:attrName>
                                        </p:attrNameLst>
                                      </p:cBhvr>
                                      <p:tavLst>
                                        <p:tav tm="0">
                                          <p:val>
                                            <p:strVal val="#ppt_x"/>
                                          </p:val>
                                        </p:tav>
                                        <p:tav tm="100000">
                                          <p:val>
                                            <p:strVal val="#ppt_x"/>
                                          </p:val>
                                        </p:tav>
                                      </p:tavLst>
                                    </p:anim>
                                    <p:anim calcmode="lin" valueType="num">
                                      <p:cBhvr>
                                        <p:cTn id="31" dur="1000" fill="hold"/>
                                        <p:tgtEl>
                                          <p:spTgt spid="16464"/>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16472">
                                            <p:txEl>
                                              <p:pRg st="0" end="0"/>
                                            </p:txEl>
                                          </p:spTgt>
                                        </p:tgtEl>
                                        <p:attrNameLst>
                                          <p:attrName>style.visibility</p:attrName>
                                        </p:attrNameLst>
                                      </p:cBhvr>
                                      <p:to>
                                        <p:strVal val="visible"/>
                                      </p:to>
                                    </p:set>
                                    <p:anim calcmode="lin" valueType="num">
                                      <p:cBhvr>
                                        <p:cTn id="36" dur="1000" fill="hold"/>
                                        <p:tgtEl>
                                          <p:spTgt spid="16472">
                                            <p:txEl>
                                              <p:pRg st="0" end="0"/>
                                            </p:txEl>
                                          </p:spTgt>
                                        </p:tgtEl>
                                        <p:attrNameLst>
                                          <p:attrName>ppt_x</p:attrName>
                                        </p:attrNameLst>
                                      </p:cBhvr>
                                      <p:tavLst>
                                        <p:tav tm="0">
                                          <p:val>
                                            <p:strVal val="#ppt_x-.2"/>
                                          </p:val>
                                        </p:tav>
                                        <p:tav tm="100000">
                                          <p:val>
                                            <p:strVal val="#ppt_x"/>
                                          </p:val>
                                        </p:tav>
                                      </p:tavLst>
                                    </p:anim>
                                    <p:anim calcmode="lin" valueType="num">
                                      <p:cBhvr>
                                        <p:cTn id="37" dur="1000" fill="hold"/>
                                        <p:tgtEl>
                                          <p:spTgt spid="1647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6472">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16454"/>
                                        </p:tgtEl>
                                        <p:attrNameLst>
                                          <p:attrName>style.visibility</p:attrName>
                                        </p:attrNameLst>
                                      </p:cBhvr>
                                      <p:to>
                                        <p:strVal val="visible"/>
                                      </p:to>
                                    </p:set>
                                    <p:anim calcmode="lin" valueType="num">
                                      <p:cBhvr>
                                        <p:cTn id="43" dur="1000" fill="hold"/>
                                        <p:tgtEl>
                                          <p:spTgt spid="16454"/>
                                        </p:tgtEl>
                                        <p:attrNameLst>
                                          <p:attrName>ppt_w</p:attrName>
                                        </p:attrNameLst>
                                      </p:cBhvr>
                                      <p:tavLst>
                                        <p:tav tm="0">
                                          <p:val>
                                            <p:fltVal val="0"/>
                                          </p:val>
                                        </p:tav>
                                        <p:tav tm="100000">
                                          <p:val>
                                            <p:strVal val="#ppt_w"/>
                                          </p:val>
                                        </p:tav>
                                      </p:tavLst>
                                    </p:anim>
                                    <p:anim calcmode="lin" valueType="num">
                                      <p:cBhvr>
                                        <p:cTn id="44" dur="1000" fill="hold"/>
                                        <p:tgtEl>
                                          <p:spTgt spid="16454"/>
                                        </p:tgtEl>
                                        <p:attrNameLst>
                                          <p:attrName>ppt_h</p:attrName>
                                        </p:attrNameLst>
                                      </p:cBhvr>
                                      <p:tavLst>
                                        <p:tav tm="0">
                                          <p:val>
                                            <p:fltVal val="0"/>
                                          </p:val>
                                        </p:tav>
                                        <p:tav tm="100000">
                                          <p:val>
                                            <p:strVal val="#ppt_h"/>
                                          </p:val>
                                        </p:tav>
                                      </p:tavLst>
                                    </p:anim>
                                    <p:animEffect transition="in" filter="fade">
                                      <p:cBhvr>
                                        <p:cTn id="45" dur="1000"/>
                                        <p:tgtEl>
                                          <p:spTgt spid="16454"/>
                                        </p:tgtEl>
                                      </p:cBhvr>
                                    </p:animEffect>
                                  </p:childTnLst>
                                </p:cTn>
                              </p:par>
                              <p:par>
                                <p:cTn id="46" presetID="17" presetClass="entr" presetSubtype="10" fill="hold" grpId="0" nodeType="withEffect">
                                  <p:stCondLst>
                                    <p:cond delay="0"/>
                                  </p:stCondLst>
                                  <p:childTnLst>
                                    <p:set>
                                      <p:cBhvr>
                                        <p:cTn id="47" dur="1" fill="hold">
                                          <p:stCondLst>
                                            <p:cond delay="0"/>
                                          </p:stCondLst>
                                        </p:cTn>
                                        <p:tgtEl>
                                          <p:spTgt spid="16465"/>
                                        </p:tgtEl>
                                        <p:attrNameLst>
                                          <p:attrName>style.visibility</p:attrName>
                                        </p:attrNameLst>
                                      </p:cBhvr>
                                      <p:to>
                                        <p:strVal val="visible"/>
                                      </p:to>
                                    </p:set>
                                    <p:anim calcmode="lin" valueType="num">
                                      <p:cBhvr>
                                        <p:cTn id="48" dur="1000" fill="hold"/>
                                        <p:tgtEl>
                                          <p:spTgt spid="16465"/>
                                        </p:tgtEl>
                                        <p:attrNameLst>
                                          <p:attrName>ppt_w</p:attrName>
                                        </p:attrNameLst>
                                      </p:cBhvr>
                                      <p:tavLst>
                                        <p:tav tm="0">
                                          <p:val>
                                            <p:fltVal val="0"/>
                                          </p:val>
                                        </p:tav>
                                        <p:tav tm="100000">
                                          <p:val>
                                            <p:strVal val="#ppt_w"/>
                                          </p:val>
                                        </p:tav>
                                      </p:tavLst>
                                    </p:anim>
                                    <p:anim calcmode="lin" valueType="num">
                                      <p:cBhvr>
                                        <p:cTn id="49" dur="1000" fill="hold"/>
                                        <p:tgtEl>
                                          <p:spTgt spid="16465"/>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9" presetClass="entr" presetSubtype="0" fill="hold" nodeType="clickEffect">
                                  <p:stCondLst>
                                    <p:cond delay="0"/>
                                  </p:stCondLst>
                                  <p:childTnLst>
                                    <p:set>
                                      <p:cBhvr>
                                        <p:cTn id="53" dur="1" fill="hold">
                                          <p:stCondLst>
                                            <p:cond delay="0"/>
                                          </p:stCondLst>
                                        </p:cTn>
                                        <p:tgtEl>
                                          <p:spTgt spid="16473">
                                            <p:txEl>
                                              <p:pRg st="0" end="0"/>
                                            </p:txEl>
                                          </p:spTgt>
                                        </p:tgtEl>
                                        <p:attrNameLst>
                                          <p:attrName>style.visibility</p:attrName>
                                        </p:attrNameLst>
                                      </p:cBhvr>
                                      <p:to>
                                        <p:strVal val="visible"/>
                                      </p:to>
                                    </p:set>
                                    <p:anim calcmode="lin" valueType="num">
                                      <p:cBhvr>
                                        <p:cTn id="54" dur="1000" fill="hold"/>
                                        <p:tgtEl>
                                          <p:spTgt spid="16473">
                                            <p:txEl>
                                              <p:pRg st="0" end="0"/>
                                            </p:txEl>
                                          </p:spTgt>
                                        </p:tgtEl>
                                        <p:attrNameLst>
                                          <p:attrName>ppt_x</p:attrName>
                                        </p:attrNameLst>
                                      </p:cBhvr>
                                      <p:tavLst>
                                        <p:tav tm="0">
                                          <p:val>
                                            <p:strVal val="#ppt_x-.2"/>
                                          </p:val>
                                        </p:tav>
                                        <p:tav tm="100000">
                                          <p:val>
                                            <p:strVal val="#ppt_x"/>
                                          </p:val>
                                        </p:tav>
                                      </p:tavLst>
                                    </p:anim>
                                    <p:anim calcmode="lin" valueType="num">
                                      <p:cBhvr>
                                        <p:cTn id="55" dur="1000" fill="hold"/>
                                        <p:tgtEl>
                                          <p:spTgt spid="1647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16473">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2" fill="hold" nodeType="clickEffect">
                                  <p:stCondLst>
                                    <p:cond delay="0"/>
                                  </p:stCondLst>
                                  <p:childTnLst>
                                    <p:set>
                                      <p:cBhvr>
                                        <p:cTn id="60" dur="1" fill="hold">
                                          <p:stCondLst>
                                            <p:cond delay="0"/>
                                          </p:stCondLst>
                                        </p:cTn>
                                        <p:tgtEl>
                                          <p:spTgt spid="16455"/>
                                        </p:tgtEl>
                                        <p:attrNameLst>
                                          <p:attrName>style.visibility</p:attrName>
                                        </p:attrNameLst>
                                      </p:cBhvr>
                                      <p:to>
                                        <p:strVal val="visible"/>
                                      </p:to>
                                    </p:set>
                                    <p:animEffect transition="in" filter="slide(fromRight)">
                                      <p:cBhvr>
                                        <p:cTn id="61" dur="500"/>
                                        <p:tgtEl>
                                          <p:spTgt spid="16455"/>
                                        </p:tgtEl>
                                      </p:cBhvr>
                                    </p:animEffect>
                                  </p:childTnLst>
                                </p:cTn>
                              </p:par>
                              <p:par>
                                <p:cTn id="62" presetID="37" presetClass="entr" presetSubtype="0" fill="hold" grpId="0" nodeType="withEffect">
                                  <p:stCondLst>
                                    <p:cond delay="0"/>
                                  </p:stCondLst>
                                  <p:childTnLst>
                                    <p:set>
                                      <p:cBhvr>
                                        <p:cTn id="63" dur="1" fill="hold">
                                          <p:stCondLst>
                                            <p:cond delay="0"/>
                                          </p:stCondLst>
                                        </p:cTn>
                                        <p:tgtEl>
                                          <p:spTgt spid="16466"/>
                                        </p:tgtEl>
                                        <p:attrNameLst>
                                          <p:attrName>style.visibility</p:attrName>
                                        </p:attrNameLst>
                                      </p:cBhvr>
                                      <p:to>
                                        <p:strVal val="visible"/>
                                      </p:to>
                                    </p:set>
                                    <p:animEffect transition="in" filter="fade">
                                      <p:cBhvr>
                                        <p:cTn id="64" dur="1000"/>
                                        <p:tgtEl>
                                          <p:spTgt spid="16466"/>
                                        </p:tgtEl>
                                      </p:cBhvr>
                                    </p:animEffect>
                                    <p:anim calcmode="lin" valueType="num">
                                      <p:cBhvr>
                                        <p:cTn id="65" dur="1000" fill="hold"/>
                                        <p:tgtEl>
                                          <p:spTgt spid="16466"/>
                                        </p:tgtEl>
                                        <p:attrNameLst>
                                          <p:attrName>ppt_x</p:attrName>
                                        </p:attrNameLst>
                                      </p:cBhvr>
                                      <p:tavLst>
                                        <p:tav tm="0">
                                          <p:val>
                                            <p:strVal val="#ppt_x"/>
                                          </p:val>
                                        </p:tav>
                                        <p:tav tm="100000">
                                          <p:val>
                                            <p:strVal val="#ppt_x"/>
                                          </p:val>
                                        </p:tav>
                                      </p:tavLst>
                                    </p:anim>
                                    <p:anim calcmode="lin" valueType="num">
                                      <p:cBhvr>
                                        <p:cTn id="66" dur="900" decel="100000" fill="hold"/>
                                        <p:tgtEl>
                                          <p:spTgt spid="16466"/>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16466"/>
                                        </p:tgtEl>
                                        <p:attrNameLst>
                                          <p:attrName>ppt_y</p:attrName>
                                        </p:attrNameLst>
                                      </p:cBhvr>
                                      <p:tavLst>
                                        <p:tav tm="0">
                                          <p:val>
                                            <p:strVal val="#ppt_y-.03"/>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9" presetClass="entr" presetSubtype="0" fill="hold" nodeType="clickEffect">
                                  <p:stCondLst>
                                    <p:cond delay="0"/>
                                  </p:stCondLst>
                                  <p:childTnLst>
                                    <p:set>
                                      <p:cBhvr>
                                        <p:cTn id="71" dur="1" fill="hold">
                                          <p:stCondLst>
                                            <p:cond delay="0"/>
                                          </p:stCondLst>
                                        </p:cTn>
                                        <p:tgtEl>
                                          <p:spTgt spid="16474">
                                            <p:txEl>
                                              <p:pRg st="0" end="0"/>
                                            </p:txEl>
                                          </p:spTgt>
                                        </p:tgtEl>
                                        <p:attrNameLst>
                                          <p:attrName>style.visibility</p:attrName>
                                        </p:attrNameLst>
                                      </p:cBhvr>
                                      <p:to>
                                        <p:strVal val="visible"/>
                                      </p:to>
                                    </p:set>
                                    <p:anim calcmode="lin" valueType="num">
                                      <p:cBhvr>
                                        <p:cTn id="72" dur="1000" fill="hold"/>
                                        <p:tgtEl>
                                          <p:spTgt spid="16474">
                                            <p:txEl>
                                              <p:pRg st="0" end="0"/>
                                            </p:txEl>
                                          </p:spTgt>
                                        </p:tgtEl>
                                        <p:attrNameLst>
                                          <p:attrName>ppt_x</p:attrName>
                                        </p:attrNameLst>
                                      </p:cBhvr>
                                      <p:tavLst>
                                        <p:tav tm="0">
                                          <p:val>
                                            <p:strVal val="#ppt_x-.2"/>
                                          </p:val>
                                        </p:tav>
                                        <p:tav tm="100000">
                                          <p:val>
                                            <p:strVal val="#ppt_x"/>
                                          </p:val>
                                        </p:tav>
                                      </p:tavLst>
                                    </p:anim>
                                    <p:anim calcmode="lin" valueType="num">
                                      <p:cBhvr>
                                        <p:cTn id="73" dur="1000" fill="hold"/>
                                        <p:tgtEl>
                                          <p:spTgt spid="1647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74" dur="1000"/>
                                        <p:tgtEl>
                                          <p:spTgt spid="164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56" grpId="0"/>
      <p:bldP spid="16464" grpId="0"/>
      <p:bldP spid="16465" grpId="0"/>
      <p:bldP spid="1646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0530" name="Group 50"/>
          <p:cNvGraphicFramePr>
            <a:graphicFrameLocks noGrp="1"/>
          </p:cNvGraphicFramePr>
          <p:nvPr>
            <p:ph/>
          </p:nvPr>
        </p:nvGraphicFramePr>
        <p:xfrm>
          <a:off x="384870" y="1125538"/>
          <a:ext cx="8435280" cy="5040559"/>
        </p:xfrm>
        <a:graphic>
          <a:graphicData uri="http://schemas.openxmlformats.org/drawingml/2006/table">
            <a:tbl>
              <a:tblPr rtl="1"/>
              <a:tblGrid>
                <a:gridCol w="2145878"/>
                <a:gridCol w="6289402"/>
              </a:tblGrid>
              <a:tr h="168540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71450" algn="r" defTabSz="914400" rtl="1" eaLnBrk="1" fontAlgn="base" latinLnBrk="0" hangingPunct="1">
                        <a:lnSpc>
                          <a:spcPct val="8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696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9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2819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8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0516" name="Picture 36" descr="20091013(001)"/>
          <p:cNvPicPr>
            <a:picLocks noChangeAspect="1" noChangeArrowheads="1"/>
          </p:cNvPicPr>
          <p:nvPr/>
        </p:nvPicPr>
        <p:blipFill>
          <a:blip r:embed="rId2" cstate="print">
            <a:lum bright="6000"/>
          </a:blip>
          <a:srcRect l="27855" t="8415" r="31889" b="62746"/>
          <a:stretch>
            <a:fillRect/>
          </a:stretch>
        </p:blipFill>
        <p:spPr bwMode="auto">
          <a:xfrm>
            <a:off x="7153275" y="1341438"/>
            <a:ext cx="1008063" cy="960437"/>
          </a:xfrm>
          <a:prstGeom prst="rect">
            <a:avLst/>
          </a:prstGeom>
          <a:noFill/>
          <a:ln w="12700">
            <a:solidFill>
              <a:srgbClr val="000000"/>
            </a:solidFill>
            <a:miter lim="800000"/>
            <a:headEnd/>
            <a:tailEnd/>
          </a:ln>
        </p:spPr>
      </p:pic>
      <p:pic>
        <p:nvPicPr>
          <p:cNvPr id="20517" name="Picture 37" descr="dansymo"/>
          <p:cNvPicPr>
            <a:picLocks noChangeAspect="1" noChangeArrowheads="1"/>
          </p:cNvPicPr>
          <p:nvPr/>
        </p:nvPicPr>
        <p:blipFill>
          <a:blip r:embed="rId3" cstate="print">
            <a:grayscl/>
          </a:blip>
          <a:srcRect l="7086" t="7959" r="7086" b="5710"/>
          <a:stretch>
            <a:fillRect/>
          </a:stretch>
        </p:blipFill>
        <p:spPr bwMode="auto">
          <a:xfrm>
            <a:off x="7224713" y="3068638"/>
            <a:ext cx="936625" cy="868362"/>
          </a:xfrm>
          <a:prstGeom prst="rect">
            <a:avLst/>
          </a:prstGeom>
          <a:noFill/>
          <a:ln w="9525">
            <a:solidFill>
              <a:srgbClr val="000000"/>
            </a:solidFill>
            <a:miter lim="800000"/>
            <a:headEnd/>
            <a:tailEnd/>
          </a:ln>
        </p:spPr>
      </p:pic>
      <p:pic>
        <p:nvPicPr>
          <p:cNvPr id="20518" name="Picture 38" descr="20091013(005)"/>
          <p:cNvPicPr>
            <a:picLocks noChangeAspect="1" noChangeArrowheads="1"/>
          </p:cNvPicPr>
          <p:nvPr/>
        </p:nvPicPr>
        <p:blipFill>
          <a:blip r:embed="rId4" cstate="print">
            <a:lum bright="6000"/>
          </a:blip>
          <a:srcRect l="25099" t="27017" r="28052" b="40158"/>
          <a:stretch>
            <a:fillRect/>
          </a:stretch>
        </p:blipFill>
        <p:spPr bwMode="auto">
          <a:xfrm>
            <a:off x="7153275" y="4652963"/>
            <a:ext cx="1122363" cy="981075"/>
          </a:xfrm>
          <a:prstGeom prst="rect">
            <a:avLst/>
          </a:prstGeom>
          <a:noFill/>
          <a:ln w="12700">
            <a:solidFill>
              <a:srgbClr val="000000"/>
            </a:solidFill>
            <a:miter lim="800000"/>
            <a:headEnd/>
            <a:tailEnd/>
          </a:ln>
        </p:spPr>
      </p:pic>
      <p:sp>
        <p:nvSpPr>
          <p:cNvPr id="20524" name="Text Box 44"/>
          <p:cNvSpPr txBox="1">
            <a:spLocks noChangeArrowheads="1"/>
          </p:cNvSpPr>
          <p:nvPr/>
        </p:nvSpPr>
        <p:spPr bwMode="auto">
          <a:xfrm>
            <a:off x="6650038" y="2349500"/>
            <a:ext cx="2089150" cy="369888"/>
          </a:xfrm>
          <a:prstGeom prst="rect">
            <a:avLst/>
          </a:prstGeom>
          <a:noFill/>
          <a:ln w="9525">
            <a:noFill/>
            <a:miter lim="800000"/>
            <a:headEnd/>
            <a:tailEnd/>
          </a:ln>
        </p:spPr>
        <p:txBody>
          <a:bodyPr>
            <a:spAutoFit/>
          </a:bodyPr>
          <a:lstStyle/>
          <a:p>
            <a:pPr algn="ctr" rtl="1">
              <a:spcBef>
                <a:spcPct val="50000"/>
              </a:spcBef>
            </a:pPr>
            <a:r>
              <a:rPr lang="ar-SA" b="1">
                <a:solidFill>
                  <a:srgbClr val="FF0000"/>
                </a:solidFill>
              </a:rPr>
              <a:t>مادة قابلة للاشتعال</a:t>
            </a:r>
            <a:endParaRPr lang="en-US" b="1">
              <a:solidFill>
                <a:srgbClr val="FF0000"/>
              </a:solidFill>
            </a:endParaRPr>
          </a:p>
        </p:txBody>
      </p:sp>
      <p:sp>
        <p:nvSpPr>
          <p:cNvPr id="20525" name="Text Box 45"/>
          <p:cNvSpPr txBox="1">
            <a:spLocks noChangeArrowheads="1"/>
          </p:cNvSpPr>
          <p:nvPr/>
        </p:nvSpPr>
        <p:spPr bwMode="auto">
          <a:xfrm>
            <a:off x="6937375" y="4076700"/>
            <a:ext cx="1439863" cy="366713"/>
          </a:xfrm>
          <a:prstGeom prst="rect">
            <a:avLst/>
          </a:prstGeom>
          <a:noFill/>
          <a:ln w="9525">
            <a:noFill/>
            <a:miter lim="800000"/>
            <a:headEnd/>
            <a:tailEnd/>
          </a:ln>
        </p:spPr>
        <p:txBody>
          <a:bodyPr>
            <a:spAutoFit/>
          </a:bodyPr>
          <a:lstStyle/>
          <a:p>
            <a:pPr algn="ctr" rtl="1">
              <a:spcBef>
                <a:spcPct val="50000"/>
              </a:spcBef>
            </a:pPr>
            <a:r>
              <a:rPr lang="ar-SA" b="1">
                <a:solidFill>
                  <a:srgbClr val="FF0000"/>
                </a:solidFill>
              </a:rPr>
              <a:t>مادة مؤكسدة</a:t>
            </a:r>
            <a:r>
              <a:rPr lang="en-US" b="1">
                <a:solidFill>
                  <a:srgbClr val="FF0000"/>
                </a:solidFill>
              </a:rPr>
              <a:t> </a:t>
            </a:r>
          </a:p>
        </p:txBody>
      </p:sp>
      <p:sp>
        <p:nvSpPr>
          <p:cNvPr id="20526" name="Text Box 46"/>
          <p:cNvSpPr txBox="1">
            <a:spLocks noChangeArrowheads="1"/>
          </p:cNvSpPr>
          <p:nvPr/>
        </p:nvSpPr>
        <p:spPr bwMode="auto">
          <a:xfrm>
            <a:off x="6721475" y="5732463"/>
            <a:ext cx="1512888" cy="368300"/>
          </a:xfrm>
          <a:prstGeom prst="rect">
            <a:avLst/>
          </a:prstGeom>
          <a:noFill/>
          <a:ln w="9525">
            <a:noFill/>
            <a:miter lim="800000"/>
            <a:headEnd/>
            <a:tailEnd/>
          </a:ln>
        </p:spPr>
        <p:txBody>
          <a:bodyPr>
            <a:spAutoFit/>
          </a:bodyPr>
          <a:lstStyle/>
          <a:p>
            <a:pPr algn="r" rtl="1">
              <a:spcBef>
                <a:spcPct val="50000"/>
              </a:spcBef>
            </a:pPr>
            <a:r>
              <a:rPr lang="ar-SA" b="1">
                <a:solidFill>
                  <a:srgbClr val="FF0000"/>
                </a:solidFill>
              </a:rPr>
              <a:t>مادة مشعة</a:t>
            </a:r>
            <a:r>
              <a:rPr lang="en-US" b="1">
                <a:solidFill>
                  <a:srgbClr val="FF0000"/>
                </a:solidFill>
              </a:rPr>
              <a:t> </a:t>
            </a:r>
          </a:p>
        </p:txBody>
      </p:sp>
      <p:sp>
        <p:nvSpPr>
          <p:cNvPr id="20531" name="Text Box 51"/>
          <p:cNvSpPr txBox="1">
            <a:spLocks noChangeArrowheads="1"/>
          </p:cNvSpPr>
          <p:nvPr/>
        </p:nvSpPr>
        <p:spPr bwMode="auto">
          <a:xfrm>
            <a:off x="673100" y="1374775"/>
            <a:ext cx="5905500" cy="830263"/>
          </a:xfrm>
          <a:prstGeom prst="rect">
            <a:avLst/>
          </a:prstGeom>
          <a:noFill/>
          <a:ln w="9525">
            <a:noFill/>
            <a:miter lim="800000"/>
            <a:headEnd/>
            <a:tailEnd/>
          </a:ln>
        </p:spPr>
        <p:txBody>
          <a:bodyPr>
            <a:spAutoFit/>
          </a:bodyPr>
          <a:lstStyle/>
          <a:p>
            <a:pPr marL="228600" indent="-228600" algn="just" rtl="1">
              <a:lnSpc>
                <a:spcPct val="80000"/>
              </a:lnSpc>
              <a:buFontTx/>
              <a:buChar char="•"/>
            </a:pPr>
            <a:r>
              <a:rPr lang="ar-SA" sz="2000" b="1">
                <a:solidFill>
                  <a:srgbClr val="FF0000"/>
                </a:solidFill>
              </a:rPr>
              <a:t>الخطر: </a:t>
            </a:r>
            <a:r>
              <a:rPr lang="ar-SA" sz="2000">
                <a:latin typeface="Times New Roman" pitchFamily="18" charset="0"/>
                <a:cs typeface="Times New Roman" pitchFamily="18" charset="0"/>
              </a:rPr>
              <a:t>مواد او غازات او سوائل تشتعل تلقائياً.</a:t>
            </a:r>
          </a:p>
          <a:p>
            <a:pPr marL="228600" indent="-228600" algn="just" rtl="1">
              <a:lnSpc>
                <a:spcPct val="80000"/>
              </a:lnSpc>
            </a:pPr>
            <a:r>
              <a:rPr lang="ar-SA" sz="2000">
                <a:latin typeface="Times New Roman" pitchFamily="18" charset="0"/>
                <a:cs typeface="Times New Roman" pitchFamily="18" charset="0"/>
              </a:rPr>
              <a:t>   </a:t>
            </a:r>
            <a:r>
              <a:rPr lang="ar-SA" sz="2000" b="1">
                <a:solidFill>
                  <a:srgbClr val="FF0000"/>
                </a:solidFill>
              </a:rPr>
              <a:t>التحذير: </a:t>
            </a:r>
            <a:r>
              <a:rPr lang="ar-SA" sz="2000">
                <a:latin typeface="Times New Roman" pitchFamily="18" charset="0"/>
                <a:cs typeface="Times New Roman" pitchFamily="18" charset="0"/>
              </a:rPr>
              <a:t>تجنب وضعها بالقرب من اللهب أو ملامستها للنار، أو وضعها تحت أشعة الشمس المباشرة.</a:t>
            </a:r>
            <a:r>
              <a:rPr lang="en-US" sz="2000">
                <a:latin typeface="Times New Roman" pitchFamily="18" charset="0"/>
                <a:cs typeface="Times New Roman" pitchFamily="18" charset="0"/>
              </a:rPr>
              <a:t> </a:t>
            </a:r>
          </a:p>
        </p:txBody>
      </p:sp>
      <p:sp>
        <p:nvSpPr>
          <p:cNvPr id="20532" name="Text Box 52"/>
          <p:cNvSpPr txBox="1">
            <a:spLocks noChangeArrowheads="1"/>
          </p:cNvSpPr>
          <p:nvPr/>
        </p:nvSpPr>
        <p:spPr bwMode="auto">
          <a:xfrm>
            <a:off x="530225" y="2997200"/>
            <a:ext cx="5975350" cy="1016000"/>
          </a:xfrm>
          <a:prstGeom prst="rect">
            <a:avLst/>
          </a:prstGeom>
          <a:noFill/>
          <a:ln w="9525">
            <a:noFill/>
            <a:miter lim="800000"/>
            <a:headEnd/>
            <a:tailEnd/>
          </a:ln>
        </p:spPr>
        <p:txBody>
          <a:bodyPr>
            <a:spAutoFit/>
          </a:bodyPr>
          <a:lstStyle/>
          <a:p>
            <a:pPr algn="r" rtl="1"/>
            <a:r>
              <a:rPr lang="ar-SA" sz="2000" b="1">
                <a:solidFill>
                  <a:srgbClr val="FF0000"/>
                </a:solidFill>
              </a:rPr>
              <a:t>الخطر: </a:t>
            </a:r>
            <a:r>
              <a:rPr lang="ar-SA" sz="2000">
                <a:latin typeface="Times New Roman" pitchFamily="18" charset="0"/>
                <a:cs typeface="Times New Roman" pitchFamily="18" charset="0"/>
              </a:rPr>
              <a:t>يمكن أن تشكل المواد المؤكسدة مواد قابلة للاحتراق، وبالتالي تزيد من اشتعال النار في الحرائق، مما يجعل عملية إطفائها صعبة لذا</a:t>
            </a:r>
          </a:p>
          <a:p>
            <a:pPr algn="r" rtl="1"/>
            <a:r>
              <a:rPr lang="ar-SA" sz="2000">
                <a:latin typeface="Times New Roman" pitchFamily="18" charset="0"/>
                <a:cs typeface="Times New Roman" pitchFamily="18" charset="0"/>
              </a:rPr>
              <a:t>أحفظها بعيدا عن المواد القابلة للاشتعال، وعن مصادر الحرارة واللهب.</a:t>
            </a:r>
            <a:r>
              <a:rPr lang="en-US" sz="2000">
                <a:latin typeface="Times New Roman" pitchFamily="18" charset="0"/>
                <a:cs typeface="Times New Roman" pitchFamily="18" charset="0"/>
              </a:rPr>
              <a:t> </a:t>
            </a:r>
          </a:p>
        </p:txBody>
      </p:sp>
      <p:sp>
        <p:nvSpPr>
          <p:cNvPr id="20533" name="Text Box 53"/>
          <p:cNvSpPr txBox="1">
            <a:spLocks noChangeArrowheads="1"/>
          </p:cNvSpPr>
          <p:nvPr/>
        </p:nvSpPr>
        <p:spPr bwMode="auto">
          <a:xfrm>
            <a:off x="528638" y="4724400"/>
            <a:ext cx="5832475" cy="708025"/>
          </a:xfrm>
          <a:prstGeom prst="rect">
            <a:avLst/>
          </a:prstGeom>
          <a:noFill/>
          <a:ln w="9525">
            <a:noFill/>
            <a:miter lim="800000"/>
            <a:headEnd/>
            <a:tailEnd/>
          </a:ln>
        </p:spPr>
        <p:txBody>
          <a:bodyPr>
            <a:spAutoFit/>
          </a:bodyPr>
          <a:lstStyle/>
          <a:p>
            <a:pPr marL="228600" indent="-228600" algn="r" rtl="1"/>
            <a:r>
              <a:rPr lang="ar-SA" sz="2000" b="1">
                <a:solidFill>
                  <a:srgbClr val="FF0000"/>
                </a:solidFill>
              </a:rPr>
              <a:t>الخطر: </a:t>
            </a:r>
            <a:r>
              <a:rPr lang="ar-SA" sz="2000">
                <a:latin typeface="Times New Roman" pitchFamily="18" charset="0"/>
                <a:cs typeface="Times New Roman" pitchFamily="18" charset="0"/>
              </a:rPr>
              <a:t>تسبب خطرا على الشخص الذي يتعامل معها، ومن الممكن أن تظهر أعراض هذا الخطر متأخرة بعض الشيء.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0516"/>
                                        </p:tgtEl>
                                        <p:attrNameLst>
                                          <p:attrName>style.visibility</p:attrName>
                                        </p:attrNameLst>
                                      </p:cBhvr>
                                      <p:to>
                                        <p:strVal val="visible"/>
                                      </p:to>
                                    </p:set>
                                    <p:animEffect transition="in" filter="slide(fromBottom)">
                                      <p:cBhvr>
                                        <p:cTn id="7" dur="500"/>
                                        <p:tgtEl>
                                          <p:spTgt spid="20516"/>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20524"/>
                                        </p:tgtEl>
                                        <p:attrNameLst>
                                          <p:attrName>style.visibility</p:attrName>
                                        </p:attrNameLst>
                                      </p:cBhvr>
                                      <p:to>
                                        <p:strVal val="visible"/>
                                      </p:to>
                                    </p:set>
                                    <p:animEffect transition="in" filter="slide(fromRight)">
                                      <p:cBhvr>
                                        <p:cTn id="11" dur="500"/>
                                        <p:tgtEl>
                                          <p:spTgt spid="205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nodeType="clickEffect">
                                  <p:stCondLst>
                                    <p:cond delay="0"/>
                                  </p:stCondLst>
                                  <p:childTnLst>
                                    <p:set>
                                      <p:cBhvr>
                                        <p:cTn id="15" dur="1" fill="hold">
                                          <p:stCondLst>
                                            <p:cond delay="0"/>
                                          </p:stCondLst>
                                        </p:cTn>
                                        <p:tgtEl>
                                          <p:spTgt spid="20531">
                                            <p:txEl>
                                              <p:pRg st="0" end="0"/>
                                            </p:txEl>
                                          </p:spTgt>
                                        </p:tgtEl>
                                        <p:attrNameLst>
                                          <p:attrName>style.visibility</p:attrName>
                                        </p:attrNameLst>
                                      </p:cBhvr>
                                      <p:to>
                                        <p:strVal val="visible"/>
                                      </p:to>
                                    </p:set>
                                    <p:animEffect transition="in" filter="wipe(right)">
                                      <p:cBhvr>
                                        <p:cTn id="16" dur="1000"/>
                                        <p:tgtEl>
                                          <p:spTgt spid="2053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20531">
                                            <p:txEl>
                                              <p:pRg st="1" end="1"/>
                                            </p:txEl>
                                          </p:spTgt>
                                        </p:tgtEl>
                                        <p:attrNameLst>
                                          <p:attrName>style.visibility</p:attrName>
                                        </p:attrNameLst>
                                      </p:cBhvr>
                                      <p:to>
                                        <p:strVal val="visible"/>
                                      </p:to>
                                    </p:set>
                                    <p:animEffect transition="in" filter="wipe(down)">
                                      <p:cBhvr>
                                        <p:cTn id="21" dur="1000"/>
                                        <p:tgtEl>
                                          <p:spTgt spid="2053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nodeType="clickEffect">
                                  <p:stCondLst>
                                    <p:cond delay="0"/>
                                  </p:stCondLst>
                                  <p:childTnLst>
                                    <p:set>
                                      <p:cBhvr>
                                        <p:cTn id="25" dur="1" fill="hold">
                                          <p:stCondLst>
                                            <p:cond delay="0"/>
                                          </p:stCondLst>
                                        </p:cTn>
                                        <p:tgtEl>
                                          <p:spTgt spid="20517"/>
                                        </p:tgtEl>
                                        <p:attrNameLst>
                                          <p:attrName>style.visibility</p:attrName>
                                        </p:attrNameLst>
                                      </p:cBhvr>
                                      <p:to>
                                        <p:strVal val="visible"/>
                                      </p:to>
                                    </p:set>
                                    <p:anim calcmode="lin" valueType="num">
                                      <p:cBhvr>
                                        <p:cTn id="26" dur="500" fill="hold"/>
                                        <p:tgtEl>
                                          <p:spTgt spid="20517"/>
                                        </p:tgtEl>
                                        <p:attrNameLst>
                                          <p:attrName>ppt_w</p:attrName>
                                        </p:attrNameLst>
                                      </p:cBhvr>
                                      <p:tavLst>
                                        <p:tav tm="0">
                                          <p:val>
                                            <p:fltVal val="0"/>
                                          </p:val>
                                        </p:tav>
                                        <p:tav tm="100000">
                                          <p:val>
                                            <p:strVal val="#ppt_w"/>
                                          </p:val>
                                        </p:tav>
                                      </p:tavLst>
                                    </p:anim>
                                    <p:anim calcmode="lin" valueType="num">
                                      <p:cBhvr>
                                        <p:cTn id="27" dur="500" fill="hold"/>
                                        <p:tgtEl>
                                          <p:spTgt spid="20517"/>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500"/>
                            </p:stCondLst>
                            <p:childTnLst>
                              <p:par>
                                <p:cTn id="29" presetID="50" presetClass="entr" presetSubtype="0" decel="100000" fill="hold" grpId="0" nodeType="afterEffect">
                                  <p:stCondLst>
                                    <p:cond delay="0"/>
                                  </p:stCondLst>
                                  <p:childTnLst>
                                    <p:set>
                                      <p:cBhvr>
                                        <p:cTn id="30" dur="1" fill="hold">
                                          <p:stCondLst>
                                            <p:cond delay="0"/>
                                          </p:stCondLst>
                                        </p:cTn>
                                        <p:tgtEl>
                                          <p:spTgt spid="20525"/>
                                        </p:tgtEl>
                                        <p:attrNameLst>
                                          <p:attrName>style.visibility</p:attrName>
                                        </p:attrNameLst>
                                      </p:cBhvr>
                                      <p:to>
                                        <p:strVal val="visible"/>
                                      </p:to>
                                    </p:set>
                                    <p:anim calcmode="lin" valueType="num">
                                      <p:cBhvr>
                                        <p:cTn id="31" dur="1000" fill="hold"/>
                                        <p:tgtEl>
                                          <p:spTgt spid="20525"/>
                                        </p:tgtEl>
                                        <p:attrNameLst>
                                          <p:attrName>ppt_w</p:attrName>
                                        </p:attrNameLst>
                                      </p:cBhvr>
                                      <p:tavLst>
                                        <p:tav tm="0">
                                          <p:val>
                                            <p:strVal val="#ppt_w+.3"/>
                                          </p:val>
                                        </p:tav>
                                        <p:tav tm="100000">
                                          <p:val>
                                            <p:strVal val="#ppt_w"/>
                                          </p:val>
                                        </p:tav>
                                      </p:tavLst>
                                    </p:anim>
                                    <p:anim calcmode="lin" valueType="num">
                                      <p:cBhvr>
                                        <p:cTn id="32" dur="1000" fill="hold"/>
                                        <p:tgtEl>
                                          <p:spTgt spid="20525"/>
                                        </p:tgtEl>
                                        <p:attrNameLst>
                                          <p:attrName>ppt_h</p:attrName>
                                        </p:attrNameLst>
                                      </p:cBhvr>
                                      <p:tavLst>
                                        <p:tav tm="0">
                                          <p:val>
                                            <p:strVal val="#ppt_h"/>
                                          </p:val>
                                        </p:tav>
                                        <p:tav tm="100000">
                                          <p:val>
                                            <p:strVal val="#ppt_h"/>
                                          </p:val>
                                        </p:tav>
                                      </p:tavLst>
                                    </p:anim>
                                    <p:animEffect transition="in" filter="fade">
                                      <p:cBhvr>
                                        <p:cTn id="33" dur="1000"/>
                                        <p:tgtEl>
                                          <p:spTgt spid="2052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nodeType="clickEffect">
                                  <p:stCondLst>
                                    <p:cond delay="0"/>
                                  </p:stCondLst>
                                  <p:childTnLst>
                                    <p:set>
                                      <p:cBhvr>
                                        <p:cTn id="37" dur="1" fill="hold">
                                          <p:stCondLst>
                                            <p:cond delay="0"/>
                                          </p:stCondLst>
                                        </p:cTn>
                                        <p:tgtEl>
                                          <p:spTgt spid="20532">
                                            <p:txEl>
                                              <p:pRg st="0" end="0"/>
                                            </p:txEl>
                                          </p:spTgt>
                                        </p:tgtEl>
                                        <p:attrNameLst>
                                          <p:attrName>style.visibility</p:attrName>
                                        </p:attrNameLst>
                                      </p:cBhvr>
                                      <p:to>
                                        <p:strVal val="visible"/>
                                      </p:to>
                                    </p:set>
                                    <p:animEffect transition="in" filter="wipe(right)">
                                      <p:cBhvr>
                                        <p:cTn id="38" dur="500"/>
                                        <p:tgtEl>
                                          <p:spTgt spid="20532">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0532">
                                            <p:txEl>
                                              <p:pRg st="1" end="1"/>
                                            </p:txEl>
                                          </p:spTgt>
                                        </p:tgtEl>
                                        <p:attrNameLst>
                                          <p:attrName>style.visibility</p:attrName>
                                        </p:attrNameLst>
                                      </p:cBhvr>
                                      <p:to>
                                        <p:strVal val="visible"/>
                                      </p:to>
                                    </p:set>
                                    <p:animEffect transition="in" filter="wipe(down)">
                                      <p:cBhvr>
                                        <p:cTn id="43" dur="500"/>
                                        <p:tgtEl>
                                          <p:spTgt spid="20532">
                                            <p:txEl>
                                              <p:pRg st="1" end="1"/>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1" presetClass="entr" presetSubtype="0" fill="hold" nodeType="clickEffect">
                                  <p:stCondLst>
                                    <p:cond delay="0"/>
                                  </p:stCondLst>
                                  <p:iterate type="lt">
                                    <p:tmPct val="5000"/>
                                  </p:iterate>
                                  <p:childTnLst>
                                    <p:set>
                                      <p:cBhvr>
                                        <p:cTn id="47" dur="1" fill="hold">
                                          <p:stCondLst>
                                            <p:cond delay="0"/>
                                          </p:stCondLst>
                                        </p:cTn>
                                        <p:tgtEl>
                                          <p:spTgt spid="20518"/>
                                        </p:tgtEl>
                                        <p:attrNameLst>
                                          <p:attrName>style.visibility</p:attrName>
                                        </p:attrNameLst>
                                      </p:cBhvr>
                                      <p:to>
                                        <p:strVal val="visible"/>
                                      </p:to>
                                    </p:set>
                                    <p:anim calcmode="lin" valueType="num">
                                      <p:cBhvr>
                                        <p:cTn id="48" dur="1000" fill="hold"/>
                                        <p:tgtEl>
                                          <p:spTgt spid="20518"/>
                                        </p:tgtEl>
                                        <p:attrNameLst>
                                          <p:attrName>ppt_w</p:attrName>
                                        </p:attrNameLst>
                                      </p:cBhvr>
                                      <p:tavLst>
                                        <p:tav tm="0">
                                          <p:val>
                                            <p:fltVal val="0"/>
                                          </p:val>
                                        </p:tav>
                                        <p:tav tm="100000">
                                          <p:val>
                                            <p:strVal val="#ppt_w"/>
                                          </p:val>
                                        </p:tav>
                                      </p:tavLst>
                                    </p:anim>
                                    <p:anim calcmode="lin" valueType="num">
                                      <p:cBhvr>
                                        <p:cTn id="49" dur="1000" fill="hold"/>
                                        <p:tgtEl>
                                          <p:spTgt spid="20518"/>
                                        </p:tgtEl>
                                        <p:attrNameLst>
                                          <p:attrName>ppt_h</p:attrName>
                                        </p:attrNameLst>
                                      </p:cBhvr>
                                      <p:tavLst>
                                        <p:tav tm="0">
                                          <p:val>
                                            <p:fltVal val="0"/>
                                          </p:val>
                                        </p:tav>
                                        <p:tav tm="100000">
                                          <p:val>
                                            <p:strVal val="#ppt_h"/>
                                          </p:val>
                                        </p:tav>
                                      </p:tavLst>
                                    </p:anim>
                                    <p:anim calcmode="lin" valueType="num">
                                      <p:cBhvr>
                                        <p:cTn id="50" dur="1000" fill="hold"/>
                                        <p:tgtEl>
                                          <p:spTgt spid="20518"/>
                                        </p:tgtEl>
                                        <p:attrNameLst>
                                          <p:attrName>style.rotation</p:attrName>
                                        </p:attrNameLst>
                                      </p:cBhvr>
                                      <p:tavLst>
                                        <p:tav tm="0">
                                          <p:val>
                                            <p:fltVal val="90"/>
                                          </p:val>
                                        </p:tav>
                                        <p:tav tm="100000">
                                          <p:val>
                                            <p:fltVal val="0"/>
                                          </p:val>
                                        </p:tav>
                                      </p:tavLst>
                                    </p:anim>
                                    <p:animEffect transition="in" filter="fade">
                                      <p:cBhvr>
                                        <p:cTn id="51" dur="1000"/>
                                        <p:tgtEl>
                                          <p:spTgt spid="20518"/>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20526"/>
                                        </p:tgtEl>
                                        <p:attrNameLst>
                                          <p:attrName>style.visibility</p:attrName>
                                        </p:attrNameLst>
                                      </p:cBhvr>
                                      <p:to>
                                        <p:strVal val="visible"/>
                                      </p:to>
                                    </p:set>
                                    <p:animEffect transition="in" filter="slide(fromBottom)">
                                      <p:cBhvr>
                                        <p:cTn id="54" dur="500"/>
                                        <p:tgtEl>
                                          <p:spTgt spid="2052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2" fill="hold" nodeType="clickEffect">
                                  <p:stCondLst>
                                    <p:cond delay="0"/>
                                  </p:stCondLst>
                                  <p:childTnLst>
                                    <p:set>
                                      <p:cBhvr>
                                        <p:cTn id="58" dur="1" fill="hold">
                                          <p:stCondLst>
                                            <p:cond delay="0"/>
                                          </p:stCondLst>
                                        </p:cTn>
                                        <p:tgtEl>
                                          <p:spTgt spid="20533">
                                            <p:txEl>
                                              <p:pRg st="0" end="0"/>
                                            </p:txEl>
                                          </p:spTgt>
                                        </p:tgtEl>
                                        <p:attrNameLst>
                                          <p:attrName>style.visibility</p:attrName>
                                        </p:attrNameLst>
                                      </p:cBhvr>
                                      <p:to>
                                        <p:strVal val="visible"/>
                                      </p:to>
                                    </p:set>
                                    <p:animEffect transition="in" filter="wipe(right)">
                                      <p:cBhvr>
                                        <p:cTn id="59" dur="500"/>
                                        <p:tgtEl>
                                          <p:spTgt spid="205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4" grpId="0" autoUpdateAnimBg="0"/>
      <p:bldP spid="20525" grpId="0" autoUpdateAnimBg="0"/>
      <p:bldP spid="205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55875" y="995363"/>
            <a:ext cx="6102350" cy="561975"/>
          </a:xfrm>
        </p:spPr>
        <p:txBody>
          <a:bodyPr/>
          <a:lstStyle/>
          <a:p>
            <a:pPr algn="r"/>
            <a:r>
              <a:rPr lang="ar-SA" sz="3600" b="1" u="sng" smtClean="0">
                <a:solidFill>
                  <a:srgbClr val="7030A0"/>
                </a:solidFill>
                <a:latin typeface="Times New Roman" pitchFamily="18" charset="0"/>
                <a:cs typeface="Times New Roman" pitchFamily="18" charset="0"/>
              </a:rPr>
              <a:t>رموز وعلامات الأمان الإرشادية:</a:t>
            </a:r>
            <a:endParaRPr lang="en-US" sz="3600" b="1" u="sng" smtClean="0">
              <a:solidFill>
                <a:srgbClr val="7030A0"/>
              </a:solidFill>
              <a:latin typeface="Times New Roman" pitchFamily="18" charset="0"/>
              <a:cs typeface="Times New Roman" pitchFamily="18" charset="0"/>
            </a:endParaRPr>
          </a:p>
        </p:txBody>
      </p:sp>
      <p:sp>
        <p:nvSpPr>
          <p:cNvPr id="23555" name="Rectangle 3"/>
          <p:cNvSpPr>
            <a:spLocks noGrp="1" noChangeArrowheads="1"/>
          </p:cNvSpPr>
          <p:nvPr>
            <p:ph idx="1"/>
          </p:nvPr>
        </p:nvSpPr>
        <p:spPr>
          <a:xfrm>
            <a:off x="571500" y="1571625"/>
            <a:ext cx="8229600" cy="4071938"/>
          </a:xfrm>
        </p:spPr>
        <p:txBody>
          <a:bodyPr/>
          <a:lstStyle/>
          <a:p>
            <a:pPr marL="0" indent="0" algn="just" rtl="1">
              <a:lnSpc>
                <a:spcPct val="210000"/>
              </a:lnSpc>
              <a:buFontTx/>
              <a:buNone/>
            </a:pPr>
            <a:r>
              <a:rPr lang="ar-SA" sz="2800" smtClean="0">
                <a:latin typeface="Times New Roman" pitchFamily="18" charset="0"/>
                <a:cs typeface="Times New Roman" pitchFamily="18" charset="0"/>
              </a:rPr>
              <a:t>من أهم القواعد الوقائية التي ينبغي معرفتها الرموز والعلامات الإرشادية، التي تشير إلى مدلولات تحذيرية لكثير من المواقف التي قد تعرض للأخطار </a:t>
            </a:r>
            <a:r>
              <a:rPr lang="ar-DZ" sz="2800" smtClean="0">
                <a:latin typeface="Times New Roman" pitchFamily="18" charset="0"/>
                <a:cs typeface="Times New Roman" pitchFamily="18" charset="0"/>
              </a:rPr>
              <a:t>المخبرية</a:t>
            </a:r>
            <a:r>
              <a:rPr lang="ar-SA" sz="2800" smtClean="0">
                <a:latin typeface="Times New Roman" pitchFamily="18" charset="0"/>
                <a:cs typeface="Times New Roman" pitchFamily="18" charset="0"/>
              </a:rPr>
              <a:t>، ومن أبرز علامات ورموز الأمان الإرشادية بمعامل العلوم ما هو موضح فيما يلي:</a:t>
            </a:r>
            <a:endParaRPr 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checkerboard(across)">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iterate type="wd">
                                    <p:tmPct val="10000"/>
                                  </p:iterate>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Right)">
                                      <p:cBhvr>
                                        <p:cTn id="12" dur="10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عنصر نائب للمحتوى 3" descr="1.jpg"/>
          <p:cNvPicPr>
            <a:picLocks noGrp="1" noChangeAspect="1"/>
          </p:cNvPicPr>
          <p:nvPr>
            <p:ph idx="1"/>
          </p:nvPr>
        </p:nvPicPr>
        <p:blipFill>
          <a:blip r:embed="rId2" cstate="print"/>
          <a:srcRect/>
          <a:stretch>
            <a:fillRect/>
          </a:stretch>
        </p:blipFill>
        <p:spPr>
          <a:xfrm>
            <a:off x="7235825" y="1773238"/>
            <a:ext cx="1335088" cy="1163637"/>
          </a:xfrm>
        </p:spPr>
      </p:pic>
      <p:sp>
        <p:nvSpPr>
          <p:cNvPr id="14339" name="مربع نص 4"/>
          <p:cNvSpPr txBox="1">
            <a:spLocks noChangeArrowheads="1"/>
          </p:cNvSpPr>
          <p:nvPr/>
        </p:nvSpPr>
        <p:spPr bwMode="auto">
          <a:xfrm>
            <a:off x="250825" y="1416050"/>
            <a:ext cx="6678613" cy="1882775"/>
          </a:xfrm>
          <a:prstGeom prst="rect">
            <a:avLst/>
          </a:prstGeom>
          <a:solidFill>
            <a:schemeClr val="accent6">
              <a:lumMod val="40000"/>
              <a:lumOff val="60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الرمز(1): </a:t>
            </a:r>
            <a:r>
              <a:rPr lang="ar-SA" sz="2000" dirty="0">
                <a:latin typeface="Times New Roman" pitchFamily="18" charset="0"/>
                <a:cs typeface="Times New Roman" pitchFamily="18" charset="0"/>
              </a:rPr>
              <a:t>شكل يشير إلى عدم التدخين، وهو رمز وقائي عام، كثيراً ما يوجد في الأماكن العامة، ومدلوله هو الامتناع عن التدخين بمثل هذه الأماكن، لما قد يترتب على ذلك من أخطار، ومعامل العلوم من الأماكن التي ينبغي الامتناع عن التدخين فيها.</a:t>
            </a:r>
          </a:p>
        </p:txBody>
      </p:sp>
      <p:pic>
        <p:nvPicPr>
          <p:cNvPr id="10244" name="صورة 5" descr="2.PNG"/>
          <p:cNvPicPr>
            <a:picLocks noChangeAspect="1"/>
          </p:cNvPicPr>
          <p:nvPr/>
        </p:nvPicPr>
        <p:blipFill>
          <a:blip r:embed="rId3" cstate="print"/>
          <a:srcRect/>
          <a:stretch>
            <a:fillRect/>
          </a:stretch>
        </p:blipFill>
        <p:spPr bwMode="auto">
          <a:xfrm>
            <a:off x="7308850" y="3716338"/>
            <a:ext cx="1312863" cy="1144587"/>
          </a:xfrm>
          <a:prstGeom prst="rect">
            <a:avLst/>
          </a:prstGeom>
          <a:noFill/>
          <a:ln w="9525">
            <a:noFill/>
            <a:miter lim="800000"/>
            <a:headEnd/>
            <a:tailEnd/>
          </a:ln>
        </p:spPr>
      </p:pic>
      <p:sp>
        <p:nvSpPr>
          <p:cNvPr id="14341" name="مستطيل 6"/>
          <p:cNvSpPr>
            <a:spLocks noChangeArrowheads="1"/>
          </p:cNvSpPr>
          <p:nvPr/>
        </p:nvSpPr>
        <p:spPr bwMode="auto">
          <a:xfrm>
            <a:off x="323850" y="3397250"/>
            <a:ext cx="6624638" cy="1687513"/>
          </a:xfrm>
          <a:prstGeom prst="rect">
            <a:avLst/>
          </a:prstGeom>
          <a:solidFill>
            <a:schemeClr val="bg1">
              <a:lumMod val="85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Arial" charset="0"/>
                <a:cs typeface="Arial" charset="0"/>
              </a:rPr>
              <a:t>الرمز(2): </a:t>
            </a:r>
            <a:r>
              <a:rPr lang="ar-SA" sz="2400" dirty="0">
                <a:latin typeface="Times New Roman" pitchFamily="18" charset="0"/>
                <a:cs typeface="Times New Roman" pitchFamily="18" charset="0"/>
              </a:rPr>
              <a:t>يشير إلى ارتداء القناع الواقي، أو كمامة الغازات، ومدلوله هو وجودك في موقف يتطلب ارتداء هذا القناع أو تلك الكمامة، مثل تلوث الجو بغازات وأبخرة ضارة.</a:t>
            </a:r>
            <a:endParaRPr lang="fr-FR" sz="2400" dirty="0">
              <a:latin typeface="Times New Roman" pitchFamily="18" charset="0"/>
              <a:cs typeface="Times New Roman" pitchFamily="18" charset="0"/>
            </a:endParaRPr>
          </a:p>
        </p:txBody>
      </p:sp>
      <p:pic>
        <p:nvPicPr>
          <p:cNvPr id="10246" name="صورة 7" descr="3.PNG"/>
          <p:cNvPicPr>
            <a:picLocks noChangeAspect="1"/>
          </p:cNvPicPr>
          <p:nvPr/>
        </p:nvPicPr>
        <p:blipFill>
          <a:blip r:embed="rId4" cstate="print"/>
          <a:srcRect/>
          <a:stretch>
            <a:fillRect/>
          </a:stretch>
        </p:blipFill>
        <p:spPr bwMode="auto">
          <a:xfrm>
            <a:off x="7308850" y="5300663"/>
            <a:ext cx="1346200" cy="1257300"/>
          </a:xfrm>
          <a:prstGeom prst="rect">
            <a:avLst/>
          </a:prstGeom>
          <a:noFill/>
          <a:ln w="9525">
            <a:noFill/>
            <a:miter lim="800000"/>
            <a:headEnd/>
            <a:tailEnd/>
          </a:ln>
        </p:spPr>
      </p:pic>
      <p:sp>
        <p:nvSpPr>
          <p:cNvPr id="14343" name="مستطيل 8"/>
          <p:cNvSpPr>
            <a:spLocks noChangeArrowheads="1"/>
          </p:cNvSpPr>
          <p:nvPr/>
        </p:nvSpPr>
        <p:spPr bwMode="auto">
          <a:xfrm>
            <a:off x="323850" y="5221288"/>
            <a:ext cx="6696075" cy="1422400"/>
          </a:xfrm>
          <a:prstGeom prst="rect">
            <a:avLst/>
          </a:prstGeom>
          <a:solidFill>
            <a:schemeClr val="accent6">
              <a:lumMod val="40000"/>
              <a:lumOff val="60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الرمز(3): </a:t>
            </a:r>
            <a:r>
              <a:rPr lang="ar-SA" sz="2000" dirty="0">
                <a:latin typeface="Times New Roman" pitchFamily="18" charset="0"/>
                <a:cs typeface="Times New Roman" pitchFamily="18" charset="0"/>
              </a:rPr>
              <a:t>يشير إلى الإسعاف، وعندما ترى هذا الرمز على دولاب أو صندوق، فإنه يعني أن هذا الدولاب أو الصندوق خاص بالإسعافات الأولية، ولابد من تواجد دولاب الإسعافات الأولية بمعامل العلوم</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عنصر نائب للمحتوى 3" descr="13.PNG"/>
          <p:cNvPicPr>
            <a:picLocks noGrp="1" noChangeAspect="1"/>
          </p:cNvPicPr>
          <p:nvPr>
            <p:ph idx="1"/>
          </p:nvPr>
        </p:nvPicPr>
        <p:blipFill>
          <a:blip r:embed="rId2" cstate="print"/>
          <a:srcRect/>
          <a:stretch>
            <a:fillRect/>
          </a:stretch>
        </p:blipFill>
        <p:spPr>
          <a:xfrm>
            <a:off x="7051675" y="2301875"/>
            <a:ext cx="1624013" cy="1414463"/>
          </a:xfrm>
        </p:spPr>
      </p:pic>
      <p:sp>
        <p:nvSpPr>
          <p:cNvPr id="18435" name="مستطيل 4"/>
          <p:cNvSpPr>
            <a:spLocks noChangeArrowheads="1"/>
          </p:cNvSpPr>
          <p:nvPr/>
        </p:nvSpPr>
        <p:spPr bwMode="auto">
          <a:xfrm>
            <a:off x="971550" y="2708275"/>
            <a:ext cx="5643563" cy="500063"/>
          </a:xfrm>
          <a:prstGeom prst="rect">
            <a:avLst/>
          </a:prstGeom>
          <a:solidFill>
            <a:schemeClr val="accent6">
              <a:lumMod val="40000"/>
              <a:lumOff val="60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a:t>
            </a:r>
            <a:r>
              <a:rPr lang="ar-SA" sz="2000" b="1" dirty="0" err="1">
                <a:solidFill>
                  <a:srgbClr val="FF0000"/>
                </a:solidFill>
                <a:latin typeface="Times New Roman" pitchFamily="18" charset="0"/>
                <a:cs typeface="Times New Roman" pitchFamily="18" charset="0"/>
              </a:rPr>
              <a:t>(</a:t>
            </a:r>
            <a:r>
              <a:rPr lang="fr-FR" sz="2000" b="1" dirty="0">
                <a:solidFill>
                  <a:srgbClr val="FF0000"/>
                </a:solidFill>
                <a:latin typeface="Times New Roman" pitchFamily="18" charset="0"/>
                <a:cs typeface="Times New Roman" pitchFamily="18" charset="0"/>
              </a:rPr>
              <a:t>5</a:t>
            </a:r>
            <a:r>
              <a:rPr lang="ar-SA" sz="2000" b="1" dirty="0">
                <a:solidFill>
                  <a:srgbClr val="FF0000"/>
                </a:solidFill>
                <a:latin typeface="Times New Roman" pitchFamily="18" charset="0"/>
                <a:cs typeface="Times New Roman" pitchFamily="18" charset="0"/>
              </a:rPr>
              <a:t>): </a:t>
            </a:r>
            <a:r>
              <a:rPr lang="ar-SA" sz="2000" dirty="0">
                <a:latin typeface="Times New Roman" pitchFamily="18" charset="0"/>
                <a:cs typeface="Times New Roman" pitchFamily="18" charset="0"/>
              </a:rPr>
              <a:t>يشير إلى عدم إشعال النار.</a:t>
            </a:r>
          </a:p>
        </p:txBody>
      </p:sp>
      <p:pic>
        <p:nvPicPr>
          <p:cNvPr id="11268" name="صورة 5" descr="14.PNG"/>
          <p:cNvPicPr>
            <a:picLocks noChangeAspect="1"/>
          </p:cNvPicPr>
          <p:nvPr/>
        </p:nvPicPr>
        <p:blipFill>
          <a:blip r:embed="rId3" cstate="print"/>
          <a:srcRect/>
          <a:stretch>
            <a:fillRect/>
          </a:stretch>
        </p:blipFill>
        <p:spPr bwMode="auto">
          <a:xfrm>
            <a:off x="7019925" y="3860800"/>
            <a:ext cx="1647825" cy="1419225"/>
          </a:xfrm>
          <a:prstGeom prst="rect">
            <a:avLst/>
          </a:prstGeom>
          <a:noFill/>
          <a:ln w="9525">
            <a:noFill/>
            <a:miter lim="800000"/>
            <a:headEnd/>
            <a:tailEnd/>
          </a:ln>
        </p:spPr>
      </p:pic>
      <p:sp>
        <p:nvSpPr>
          <p:cNvPr id="18437" name="مستطيل 6"/>
          <p:cNvSpPr>
            <a:spLocks noChangeArrowheads="1"/>
          </p:cNvSpPr>
          <p:nvPr/>
        </p:nvSpPr>
        <p:spPr bwMode="auto">
          <a:xfrm>
            <a:off x="1042988" y="4292600"/>
            <a:ext cx="5572125" cy="498475"/>
          </a:xfrm>
          <a:prstGeom prst="rect">
            <a:avLst/>
          </a:prstGeom>
          <a:solidFill>
            <a:schemeClr val="bg1">
              <a:lumMod val="85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a:t>
            </a:r>
            <a:r>
              <a:rPr lang="ar-SA" sz="2000" b="1" dirty="0" err="1">
                <a:solidFill>
                  <a:srgbClr val="FF0000"/>
                </a:solidFill>
                <a:latin typeface="Times New Roman" pitchFamily="18" charset="0"/>
                <a:cs typeface="Times New Roman" pitchFamily="18" charset="0"/>
              </a:rPr>
              <a:t>(</a:t>
            </a:r>
            <a:r>
              <a:rPr lang="fr-FR" sz="2000" b="1" dirty="0">
                <a:solidFill>
                  <a:srgbClr val="FF0000"/>
                </a:solidFill>
                <a:latin typeface="Times New Roman" pitchFamily="18" charset="0"/>
                <a:cs typeface="Times New Roman" pitchFamily="18" charset="0"/>
              </a:rPr>
              <a:t>6</a:t>
            </a:r>
            <a:r>
              <a:rPr lang="ar-SA" sz="2000" b="1" dirty="0">
                <a:solidFill>
                  <a:srgbClr val="FF0000"/>
                </a:solidFill>
                <a:latin typeface="Times New Roman" pitchFamily="18" charset="0"/>
                <a:cs typeface="Times New Roman" pitchFamily="18" charset="0"/>
              </a:rPr>
              <a:t>): </a:t>
            </a:r>
            <a:r>
              <a:rPr lang="ar-SA" sz="2000" dirty="0">
                <a:latin typeface="Times New Roman" pitchFamily="18" charset="0"/>
                <a:cs typeface="Times New Roman" pitchFamily="18" charset="0"/>
              </a:rPr>
              <a:t>يشير إلى ضرورة ارتداء نظارة واقية للعين.</a:t>
            </a:r>
          </a:p>
        </p:txBody>
      </p:sp>
      <p:pic>
        <p:nvPicPr>
          <p:cNvPr id="11270" name="صورة 7" descr="15.PNG"/>
          <p:cNvPicPr>
            <a:picLocks noChangeAspect="1"/>
          </p:cNvPicPr>
          <p:nvPr/>
        </p:nvPicPr>
        <p:blipFill>
          <a:blip r:embed="rId4" cstate="print"/>
          <a:srcRect/>
          <a:stretch>
            <a:fillRect/>
          </a:stretch>
        </p:blipFill>
        <p:spPr bwMode="auto">
          <a:xfrm>
            <a:off x="7019925" y="5445125"/>
            <a:ext cx="1676400" cy="1250950"/>
          </a:xfrm>
          <a:prstGeom prst="rect">
            <a:avLst/>
          </a:prstGeom>
          <a:noFill/>
          <a:ln w="9525">
            <a:noFill/>
            <a:miter lim="800000"/>
            <a:headEnd/>
            <a:tailEnd/>
          </a:ln>
        </p:spPr>
      </p:pic>
      <p:sp>
        <p:nvSpPr>
          <p:cNvPr id="18439" name="مستطيل 8"/>
          <p:cNvSpPr>
            <a:spLocks noChangeArrowheads="1"/>
          </p:cNvSpPr>
          <p:nvPr/>
        </p:nvSpPr>
        <p:spPr bwMode="auto">
          <a:xfrm>
            <a:off x="1042988" y="5837238"/>
            <a:ext cx="5584825" cy="498475"/>
          </a:xfrm>
          <a:prstGeom prst="rect">
            <a:avLst/>
          </a:prstGeom>
          <a:solidFill>
            <a:schemeClr val="accent6">
              <a:lumMod val="40000"/>
              <a:lumOff val="60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a:t>
            </a:r>
            <a:r>
              <a:rPr lang="ar-SA" sz="2000" b="1" dirty="0" err="1">
                <a:solidFill>
                  <a:srgbClr val="FF0000"/>
                </a:solidFill>
                <a:latin typeface="Times New Roman" pitchFamily="18" charset="0"/>
                <a:cs typeface="Times New Roman" pitchFamily="18" charset="0"/>
              </a:rPr>
              <a:t>(</a:t>
            </a:r>
            <a:r>
              <a:rPr lang="fr-FR" sz="2000" b="1" dirty="0">
                <a:solidFill>
                  <a:srgbClr val="FF0000"/>
                </a:solidFill>
                <a:latin typeface="Times New Roman" pitchFamily="18" charset="0"/>
                <a:cs typeface="Times New Roman" pitchFamily="18" charset="0"/>
              </a:rPr>
              <a:t>7</a:t>
            </a:r>
            <a:r>
              <a:rPr lang="ar-SA" sz="2000" b="1" dirty="0">
                <a:solidFill>
                  <a:srgbClr val="FF0000"/>
                </a:solidFill>
                <a:latin typeface="Times New Roman" pitchFamily="18" charset="0"/>
                <a:cs typeface="Times New Roman" pitchFamily="18" charset="0"/>
              </a:rPr>
              <a:t>): </a:t>
            </a:r>
            <a:r>
              <a:rPr lang="ar-SA" sz="2000" dirty="0">
                <a:latin typeface="Times New Roman" pitchFamily="18" charset="0"/>
                <a:cs typeface="Times New Roman" pitchFamily="18" charset="0"/>
              </a:rPr>
              <a:t>يشير إلى ضرورة ارتداء الملابس المعملية </a:t>
            </a:r>
            <a:r>
              <a:rPr lang="ar-SA" sz="2000" dirty="0" err="1">
                <a:latin typeface="Times New Roman" pitchFamily="18" charset="0"/>
                <a:cs typeface="Times New Roman" pitchFamily="18" charset="0"/>
              </a:rPr>
              <a:t>الواقية .</a:t>
            </a:r>
            <a:endParaRPr lang="fr-FR" sz="2000" dirty="0">
              <a:latin typeface="Times New Roman" pitchFamily="18" charset="0"/>
              <a:cs typeface="Times New Roman" pitchFamily="18" charset="0"/>
            </a:endParaRPr>
          </a:p>
        </p:txBody>
      </p:sp>
      <p:pic>
        <p:nvPicPr>
          <p:cNvPr id="11272" name="صورة 7" descr="12.PNG"/>
          <p:cNvPicPr>
            <a:picLocks noChangeAspect="1"/>
          </p:cNvPicPr>
          <p:nvPr/>
        </p:nvPicPr>
        <p:blipFill>
          <a:blip r:embed="rId5" cstate="print"/>
          <a:srcRect/>
          <a:stretch>
            <a:fillRect/>
          </a:stretch>
        </p:blipFill>
        <p:spPr bwMode="auto">
          <a:xfrm>
            <a:off x="7019925" y="836613"/>
            <a:ext cx="1514475" cy="1223962"/>
          </a:xfrm>
          <a:prstGeom prst="rect">
            <a:avLst/>
          </a:prstGeom>
          <a:noFill/>
          <a:ln w="9525">
            <a:noFill/>
            <a:miter lim="800000"/>
            <a:headEnd/>
            <a:tailEnd/>
          </a:ln>
        </p:spPr>
      </p:pic>
      <p:sp>
        <p:nvSpPr>
          <p:cNvPr id="9" name="مستطيل 4"/>
          <p:cNvSpPr>
            <a:spLocks noChangeArrowheads="1"/>
          </p:cNvSpPr>
          <p:nvPr/>
        </p:nvSpPr>
        <p:spPr bwMode="auto">
          <a:xfrm>
            <a:off x="1979613" y="1341438"/>
            <a:ext cx="4841875" cy="498475"/>
          </a:xfrm>
          <a:prstGeom prst="rect">
            <a:avLst/>
          </a:prstGeom>
          <a:solidFill>
            <a:schemeClr val="bg1">
              <a:lumMod val="85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الرمز(4): </a:t>
            </a:r>
            <a:r>
              <a:rPr lang="ar-SA" sz="2000" dirty="0">
                <a:latin typeface="Times New Roman" pitchFamily="18" charset="0"/>
                <a:cs typeface="Times New Roman" pitchFamily="18" charset="0"/>
              </a:rPr>
              <a:t>يشير إلى وجود تيار الكهربي ذو الجهد العالي</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عنصر نائب للمحتوى 3" descr="16.PNG"/>
          <p:cNvPicPr>
            <a:picLocks noGrp="1" noChangeAspect="1"/>
          </p:cNvPicPr>
          <p:nvPr>
            <p:ph idx="1"/>
          </p:nvPr>
        </p:nvPicPr>
        <p:blipFill>
          <a:blip r:embed="rId2" cstate="print"/>
          <a:srcRect/>
          <a:stretch>
            <a:fillRect/>
          </a:stretch>
        </p:blipFill>
        <p:spPr>
          <a:xfrm>
            <a:off x="6804025" y="908050"/>
            <a:ext cx="1450975" cy="1344613"/>
          </a:xfrm>
        </p:spPr>
      </p:pic>
      <p:sp>
        <p:nvSpPr>
          <p:cNvPr id="19459" name="مستطيل 4"/>
          <p:cNvSpPr>
            <a:spLocks noChangeArrowheads="1"/>
          </p:cNvSpPr>
          <p:nvPr/>
        </p:nvSpPr>
        <p:spPr bwMode="auto">
          <a:xfrm>
            <a:off x="2919413" y="1365250"/>
            <a:ext cx="3370262" cy="498475"/>
          </a:xfrm>
          <a:prstGeom prst="rect">
            <a:avLst/>
          </a:prstGeom>
          <a:solidFill>
            <a:schemeClr val="accent6">
              <a:lumMod val="40000"/>
              <a:lumOff val="60000"/>
            </a:schemeClr>
          </a:solidFill>
          <a:ln w="9525">
            <a:noFill/>
            <a:miter lim="800000"/>
            <a:headEnd/>
            <a:tailEnd/>
          </a:ln>
        </p:spPr>
        <p:txBody>
          <a:bodyPr wrap="none">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a:t>
            </a:r>
            <a:r>
              <a:rPr lang="ar-SA" sz="2000" b="1" dirty="0" err="1">
                <a:solidFill>
                  <a:srgbClr val="FF0000"/>
                </a:solidFill>
                <a:latin typeface="Times New Roman" pitchFamily="18" charset="0"/>
                <a:cs typeface="Times New Roman" pitchFamily="18" charset="0"/>
              </a:rPr>
              <a:t>(</a:t>
            </a:r>
            <a:r>
              <a:rPr lang="fr-FR" sz="2000" b="1" dirty="0">
                <a:solidFill>
                  <a:srgbClr val="FF0000"/>
                </a:solidFill>
                <a:latin typeface="Times New Roman" pitchFamily="18" charset="0"/>
                <a:cs typeface="Times New Roman" pitchFamily="18" charset="0"/>
              </a:rPr>
              <a:t>8</a:t>
            </a:r>
            <a:r>
              <a:rPr lang="ar-SA" sz="2000" b="1" dirty="0">
                <a:solidFill>
                  <a:srgbClr val="FF0000"/>
                </a:solidFill>
                <a:latin typeface="Times New Roman" pitchFamily="18" charset="0"/>
                <a:cs typeface="Times New Roman" pitchFamily="18" charset="0"/>
              </a:rPr>
              <a:t>): </a:t>
            </a:r>
            <a:r>
              <a:rPr lang="ar-SA" sz="2000" dirty="0">
                <a:latin typeface="Times New Roman" pitchFamily="18" charset="0"/>
                <a:cs typeface="Times New Roman" pitchFamily="18" charset="0"/>
              </a:rPr>
              <a:t>يشير إلى مكان لغسيل اليدين.</a:t>
            </a:r>
          </a:p>
        </p:txBody>
      </p:sp>
      <p:pic>
        <p:nvPicPr>
          <p:cNvPr id="12292" name="صورة 5" descr="17.PNG"/>
          <p:cNvPicPr>
            <a:picLocks noChangeAspect="1"/>
          </p:cNvPicPr>
          <p:nvPr/>
        </p:nvPicPr>
        <p:blipFill>
          <a:blip r:embed="rId3" cstate="print"/>
          <a:srcRect/>
          <a:stretch>
            <a:fillRect/>
          </a:stretch>
        </p:blipFill>
        <p:spPr bwMode="auto">
          <a:xfrm>
            <a:off x="6804025" y="2708275"/>
            <a:ext cx="1665288" cy="1433513"/>
          </a:xfrm>
          <a:prstGeom prst="rect">
            <a:avLst/>
          </a:prstGeom>
          <a:noFill/>
          <a:ln w="9525">
            <a:noFill/>
            <a:miter lim="800000"/>
            <a:headEnd/>
            <a:tailEnd/>
          </a:ln>
        </p:spPr>
      </p:pic>
      <p:sp>
        <p:nvSpPr>
          <p:cNvPr id="19461" name="مستطيل 6"/>
          <p:cNvSpPr>
            <a:spLocks noChangeArrowheads="1"/>
          </p:cNvSpPr>
          <p:nvPr/>
        </p:nvSpPr>
        <p:spPr bwMode="auto">
          <a:xfrm>
            <a:off x="1258888" y="3000375"/>
            <a:ext cx="5099050" cy="554038"/>
          </a:xfrm>
          <a:prstGeom prst="rect">
            <a:avLst/>
          </a:prstGeom>
          <a:solidFill>
            <a:schemeClr val="bg1">
              <a:lumMod val="85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a:t>
            </a:r>
            <a:r>
              <a:rPr lang="ar-SA" sz="2000" b="1" dirty="0" err="1">
                <a:solidFill>
                  <a:srgbClr val="FF0000"/>
                </a:solidFill>
                <a:latin typeface="Times New Roman" pitchFamily="18" charset="0"/>
                <a:cs typeface="Times New Roman" pitchFamily="18" charset="0"/>
              </a:rPr>
              <a:t>(</a:t>
            </a:r>
            <a:r>
              <a:rPr lang="fr-FR" sz="2000" b="1" dirty="0">
                <a:solidFill>
                  <a:srgbClr val="FF0000"/>
                </a:solidFill>
                <a:latin typeface="Times New Roman" pitchFamily="18" charset="0"/>
                <a:cs typeface="Times New Roman" pitchFamily="18" charset="0"/>
              </a:rPr>
              <a:t>9</a:t>
            </a:r>
            <a:r>
              <a:rPr lang="ar-SA" sz="2000" b="1" dirty="0">
                <a:solidFill>
                  <a:srgbClr val="FF0000"/>
                </a:solidFill>
                <a:latin typeface="Times New Roman" pitchFamily="18" charset="0"/>
                <a:cs typeface="Times New Roman" pitchFamily="18" charset="0"/>
              </a:rPr>
              <a:t>): </a:t>
            </a:r>
            <a:r>
              <a:rPr lang="ar-SA" sz="2000" dirty="0">
                <a:latin typeface="Times New Roman" pitchFamily="18" charset="0"/>
                <a:cs typeface="Times New Roman" pitchFamily="18" charset="0"/>
              </a:rPr>
              <a:t>يشير إلى ضرورة ارتداء القفاز الواقي لليدين.</a:t>
            </a:r>
          </a:p>
        </p:txBody>
      </p:sp>
      <p:pic>
        <p:nvPicPr>
          <p:cNvPr id="12294" name="صورة 7" descr="18.PNG"/>
          <p:cNvPicPr>
            <a:picLocks noChangeAspect="1"/>
          </p:cNvPicPr>
          <p:nvPr/>
        </p:nvPicPr>
        <p:blipFill>
          <a:blip r:embed="rId4" cstate="print"/>
          <a:srcRect/>
          <a:stretch>
            <a:fillRect/>
          </a:stretch>
        </p:blipFill>
        <p:spPr bwMode="auto">
          <a:xfrm>
            <a:off x="6732588" y="4724400"/>
            <a:ext cx="1620837" cy="1454150"/>
          </a:xfrm>
          <a:prstGeom prst="rect">
            <a:avLst/>
          </a:prstGeom>
          <a:noFill/>
          <a:ln w="9525">
            <a:noFill/>
            <a:miter lim="800000"/>
            <a:headEnd/>
            <a:tailEnd/>
          </a:ln>
        </p:spPr>
      </p:pic>
      <p:sp>
        <p:nvSpPr>
          <p:cNvPr id="19463" name="مستطيل 8"/>
          <p:cNvSpPr>
            <a:spLocks noChangeArrowheads="1"/>
          </p:cNvSpPr>
          <p:nvPr/>
        </p:nvSpPr>
        <p:spPr bwMode="auto">
          <a:xfrm>
            <a:off x="1692275" y="5286375"/>
            <a:ext cx="4706938" cy="554038"/>
          </a:xfrm>
          <a:prstGeom prst="rect">
            <a:avLst/>
          </a:prstGeom>
          <a:solidFill>
            <a:schemeClr val="accent6">
              <a:lumMod val="40000"/>
              <a:lumOff val="60000"/>
            </a:schemeClr>
          </a:solidFill>
          <a:ln w="9525">
            <a:noFill/>
            <a:miter lim="800000"/>
            <a:headEnd/>
            <a:tailEnd/>
          </a:ln>
        </p:spPr>
        <p:txBody>
          <a:bodyPr>
            <a:spAutoFit/>
          </a:bodyPr>
          <a:lstStyle/>
          <a:p>
            <a:pPr algn="just" rtl="1">
              <a:lnSpc>
                <a:spcPct val="150000"/>
              </a:lnSpc>
              <a:defRPr/>
            </a:pPr>
            <a:r>
              <a:rPr lang="ar-SA" sz="2000" b="1" dirty="0">
                <a:solidFill>
                  <a:srgbClr val="FF0000"/>
                </a:solidFill>
                <a:latin typeface="Times New Roman" pitchFamily="18" charset="0"/>
                <a:cs typeface="Times New Roman" pitchFamily="18" charset="0"/>
              </a:rPr>
              <a:t>الرمز</a:t>
            </a:r>
            <a:r>
              <a:rPr lang="ar-SA" sz="2000" b="1" dirty="0" err="1">
                <a:solidFill>
                  <a:srgbClr val="FF0000"/>
                </a:solidFill>
                <a:latin typeface="Times New Roman" pitchFamily="18" charset="0"/>
                <a:cs typeface="Times New Roman" pitchFamily="18" charset="0"/>
              </a:rPr>
              <a:t>(</a:t>
            </a:r>
            <a:r>
              <a:rPr lang="fr-FR" sz="2000" b="1" dirty="0">
                <a:solidFill>
                  <a:srgbClr val="FF0000"/>
                </a:solidFill>
                <a:latin typeface="Times New Roman" pitchFamily="18" charset="0"/>
                <a:cs typeface="Times New Roman" pitchFamily="18" charset="0"/>
              </a:rPr>
              <a:t>10</a:t>
            </a:r>
            <a:r>
              <a:rPr lang="ar-SA" sz="2000" b="1" dirty="0">
                <a:solidFill>
                  <a:srgbClr val="FF0000"/>
                </a:solidFill>
                <a:latin typeface="Times New Roman" pitchFamily="18" charset="0"/>
                <a:cs typeface="Times New Roman" pitchFamily="18" charset="0"/>
              </a:rPr>
              <a:t>): </a:t>
            </a:r>
            <a:r>
              <a:rPr lang="ar-SA" sz="2000" dirty="0">
                <a:latin typeface="Times New Roman" pitchFamily="18" charset="0"/>
                <a:cs typeface="Times New Roman" pitchFamily="18" charset="0"/>
              </a:rPr>
              <a:t>يشير إلى وجود مصدر لأشعة الليزر.</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771775" y="1209675"/>
            <a:ext cx="5554663" cy="706438"/>
          </a:xfrm>
        </p:spPr>
        <p:txBody>
          <a:bodyPr/>
          <a:lstStyle/>
          <a:p>
            <a:pPr algn="r"/>
            <a:r>
              <a:rPr lang="ar-SA" sz="3600" b="1" u="sng" smtClean="0">
                <a:solidFill>
                  <a:srgbClr val="7030A0"/>
                </a:solidFill>
                <a:latin typeface="Times New Roman" pitchFamily="18" charset="0"/>
                <a:cs typeface="Times New Roman" pitchFamily="18" charset="0"/>
              </a:rPr>
              <a:t>ماذا يجب أن نعرف قبل بداية العمل:</a:t>
            </a:r>
            <a:endParaRPr lang="en-US" sz="3600" b="1" u="sng" smtClean="0">
              <a:solidFill>
                <a:srgbClr val="7030A0"/>
              </a:solidFill>
              <a:latin typeface="Times New Roman" pitchFamily="18" charset="0"/>
              <a:cs typeface="Times New Roman" pitchFamily="18" charset="0"/>
            </a:endParaRPr>
          </a:p>
        </p:txBody>
      </p:sp>
      <p:sp>
        <p:nvSpPr>
          <p:cNvPr id="26627" name="Rectangle 3"/>
          <p:cNvSpPr>
            <a:spLocks noGrp="1" noChangeArrowheads="1"/>
          </p:cNvSpPr>
          <p:nvPr>
            <p:ph idx="1"/>
          </p:nvPr>
        </p:nvSpPr>
        <p:spPr>
          <a:xfrm>
            <a:off x="500063" y="2224088"/>
            <a:ext cx="8229600" cy="3797300"/>
          </a:xfrm>
        </p:spPr>
        <p:txBody>
          <a:bodyPr/>
          <a:lstStyle/>
          <a:p>
            <a:pPr algn="r" rtl="1">
              <a:lnSpc>
                <a:spcPct val="120000"/>
              </a:lnSpc>
              <a:buFontTx/>
              <a:buAutoNum type="arabicPeriod"/>
            </a:pPr>
            <a:r>
              <a:rPr lang="ar-SA" sz="2200" smtClean="0">
                <a:latin typeface="Times New Roman" pitchFamily="18" charset="0"/>
                <a:cs typeface="Times New Roman" pitchFamily="18" charset="0"/>
              </a:rPr>
              <a:t>لا ينبغي اصطحاب حقائب أو كتب أو ملابس غير مطلوبة، ويقتصر الأمر على الأدوات اللازمة للعمل فقط.</a:t>
            </a:r>
          </a:p>
          <a:p>
            <a:pPr algn="r" rtl="1">
              <a:lnSpc>
                <a:spcPct val="120000"/>
              </a:lnSpc>
              <a:buFontTx/>
              <a:buAutoNum type="arabicPeriod"/>
            </a:pPr>
            <a:r>
              <a:rPr lang="ar-SA" sz="2200" smtClean="0">
                <a:latin typeface="Times New Roman" pitchFamily="18" charset="0"/>
                <a:cs typeface="Times New Roman" pitchFamily="18" charset="0"/>
              </a:rPr>
              <a:t>يجب ارتداء المعطف الأبيض أو الواقي بمجرد الدخول للمختبر.</a:t>
            </a:r>
          </a:p>
          <a:p>
            <a:pPr algn="r" rtl="1">
              <a:lnSpc>
                <a:spcPct val="120000"/>
              </a:lnSpc>
              <a:buFontTx/>
              <a:buAutoNum type="arabicPeriod"/>
            </a:pPr>
            <a:r>
              <a:rPr lang="ar-SA" sz="2200" smtClean="0">
                <a:latin typeface="Times New Roman" pitchFamily="18" charset="0"/>
                <a:cs typeface="Times New Roman" pitchFamily="18" charset="0"/>
              </a:rPr>
              <a:t>ينبغي عدم ارتداء ملابس غير مناسبة أثناء العمل بالمخبر إلا إذا كانت مغطاة كلية بالمعطف الأبيض.</a:t>
            </a:r>
          </a:p>
          <a:p>
            <a:pPr algn="r" rtl="1">
              <a:lnSpc>
                <a:spcPct val="120000"/>
              </a:lnSpc>
              <a:buFontTx/>
              <a:buAutoNum type="arabicPeriod"/>
            </a:pPr>
            <a:r>
              <a:rPr lang="ar-SA" sz="2200" smtClean="0">
                <a:latin typeface="Times New Roman" pitchFamily="18" charset="0"/>
                <a:cs typeface="Times New Roman" pitchFamily="18" charset="0"/>
              </a:rPr>
              <a:t>ارتداء القفاز الخاص </a:t>
            </a:r>
            <a:r>
              <a:rPr lang="ar-DZ" sz="2200" smtClean="0">
                <a:latin typeface="Times New Roman" pitchFamily="18" charset="0"/>
                <a:cs typeface="Times New Roman" pitchFamily="18" charset="0"/>
              </a:rPr>
              <a:t>بالمخبر </a:t>
            </a:r>
            <a:r>
              <a:rPr lang="ar-SA" sz="2200" smtClean="0">
                <a:latin typeface="Times New Roman" pitchFamily="18" charset="0"/>
                <a:cs typeface="Times New Roman" pitchFamily="18" charset="0"/>
              </a:rPr>
              <a:t>أثناء إجراء تجارب تتطلب استخدام مواد تؤثر </a:t>
            </a:r>
            <a:r>
              <a:rPr lang="ar-DZ" sz="2200" smtClean="0">
                <a:latin typeface="Times New Roman" pitchFamily="18" charset="0"/>
                <a:cs typeface="Times New Roman" pitchFamily="18" charset="0"/>
              </a:rPr>
              <a:t>على </a:t>
            </a:r>
            <a:r>
              <a:rPr lang="ar-SA" sz="2200" smtClean="0">
                <a:latin typeface="Times New Roman" pitchFamily="18" charset="0"/>
                <a:cs typeface="Times New Roman" pitchFamily="18" charset="0"/>
              </a:rPr>
              <a:t>الجلد.</a:t>
            </a:r>
          </a:p>
          <a:p>
            <a:pPr algn="r" rtl="1">
              <a:lnSpc>
                <a:spcPct val="120000"/>
              </a:lnSpc>
              <a:buFontTx/>
              <a:buAutoNum type="arabicPeriod"/>
            </a:pPr>
            <a:r>
              <a:rPr lang="ar-SA" sz="2200" smtClean="0">
                <a:latin typeface="Times New Roman" pitchFamily="18" charset="0"/>
                <a:cs typeface="Times New Roman" pitchFamily="18" charset="0"/>
              </a:rPr>
              <a:t>ارتداء النظارات الواقية أثناء العمل، خاصة عند إجراء تجارب تتطلب هذا مثل التجارب التي قد ينشأ عنها تناثر أحماض أو قلويات مركزة.</a:t>
            </a:r>
            <a:endParaRPr lang="en-US" sz="22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afterEffect">
                                  <p:stCondLst>
                                    <p:cond delay="0"/>
                                  </p:stCondLst>
                                  <p:iterate type="wd">
                                    <p:tmPct val="10000"/>
                                  </p:iterate>
                                  <p:childTnLst>
                                    <p:set>
                                      <p:cBhvr>
                                        <p:cTn id="6" dur="1" fill="hold">
                                          <p:stCondLst>
                                            <p:cond delay="0"/>
                                          </p:stCondLst>
                                        </p:cTn>
                                        <p:tgtEl>
                                          <p:spTgt spid="26626"/>
                                        </p:tgtEl>
                                        <p:attrNameLst>
                                          <p:attrName>style.visibility</p:attrName>
                                        </p:attrNameLst>
                                      </p:cBhvr>
                                      <p:to>
                                        <p:strVal val="visible"/>
                                      </p:to>
                                    </p:set>
                                    <p:anim by="(-#ppt_w*2)" calcmode="lin" valueType="num">
                                      <p:cBhvr rctx="PPT">
                                        <p:cTn id="7" dur="500" autoRev="1" fill="hold">
                                          <p:stCondLst>
                                            <p:cond delay="0"/>
                                          </p:stCondLst>
                                        </p:cTn>
                                        <p:tgtEl>
                                          <p:spTgt spid="26626"/>
                                        </p:tgtEl>
                                        <p:attrNameLst>
                                          <p:attrName>ppt_w</p:attrName>
                                        </p:attrNameLst>
                                      </p:cBhvr>
                                    </p:anim>
                                    <p:anim by="(#ppt_w*0.50)" calcmode="lin" valueType="num">
                                      <p:cBhvr>
                                        <p:cTn id="8" dur="500" decel="50000" autoRev="1" fill="hold">
                                          <p:stCondLst>
                                            <p:cond delay="0"/>
                                          </p:stCondLst>
                                        </p:cTn>
                                        <p:tgtEl>
                                          <p:spTgt spid="26626"/>
                                        </p:tgtEl>
                                        <p:attrNameLst>
                                          <p:attrName>ppt_x</p:attrName>
                                        </p:attrNameLst>
                                      </p:cBhvr>
                                    </p:anim>
                                    <p:anim from="(-#ppt_h/2)" to="(#ppt_y)" calcmode="lin" valueType="num">
                                      <p:cBhvr>
                                        <p:cTn id="9" dur="1000" fill="hold">
                                          <p:stCondLst>
                                            <p:cond delay="0"/>
                                          </p:stCondLst>
                                        </p:cTn>
                                        <p:tgtEl>
                                          <p:spTgt spid="26626"/>
                                        </p:tgtEl>
                                        <p:attrNameLst>
                                          <p:attrName>ppt_y</p:attrName>
                                        </p:attrNameLst>
                                      </p:cBhvr>
                                    </p:anim>
                                    <p:animRot by="21600000">
                                      <p:cBhvr>
                                        <p:cTn id="10" dur="1000" fill="hold">
                                          <p:stCondLst>
                                            <p:cond delay="0"/>
                                          </p:stCondLst>
                                        </p:cTn>
                                        <p:tgtEl>
                                          <p:spTgt spid="26626"/>
                                        </p:tgtEl>
                                        <p:attrNameLst>
                                          <p:attrName>r</p:attrName>
                                        </p:attrNameLst>
                                      </p:cBhvr>
                                    </p:animRot>
                                  </p:childTnLst>
                                </p:cTn>
                              </p:par>
                            </p:childTnLst>
                          </p:cTn>
                        </p:par>
                        <p:par>
                          <p:cTn id="11" fill="hold" nodeType="afterGroup">
                            <p:stCondLst>
                              <p:cond delay="1700"/>
                            </p:stCondLst>
                            <p:childTnLst>
                              <p:par>
                                <p:cTn id="12" presetID="40" presetClass="entr" presetSubtype="0" fill="hold" nodeType="afterEffect">
                                  <p:stCondLst>
                                    <p:cond delay="0"/>
                                  </p:stCondLst>
                                  <p:iterate type="wd">
                                    <p:tmPct val="10000"/>
                                  </p:iterate>
                                  <p:childTnLst>
                                    <p:set>
                                      <p:cBhvr>
                                        <p:cTn id="13" dur="1" fill="hold">
                                          <p:stCondLst>
                                            <p:cond delay="0"/>
                                          </p:stCondLst>
                                        </p:cTn>
                                        <p:tgtEl>
                                          <p:spTgt spid="26626"/>
                                        </p:tgtEl>
                                        <p:attrNameLst>
                                          <p:attrName>style.visibility</p:attrName>
                                        </p:attrNameLst>
                                      </p:cBhvr>
                                      <p:to>
                                        <p:strVal val="visible"/>
                                      </p:to>
                                    </p:set>
                                    <p:animEffect transition="in" filter="fade">
                                      <p:cBhvr>
                                        <p:cTn id="14" dur="1000"/>
                                        <p:tgtEl>
                                          <p:spTgt spid="26626"/>
                                        </p:tgtEl>
                                      </p:cBhvr>
                                    </p:animEffect>
                                    <p:anim calcmode="lin" valueType="num">
                                      <p:cBhvr>
                                        <p:cTn id="15" dur="1000" fill="hold"/>
                                        <p:tgtEl>
                                          <p:spTgt spid="26626"/>
                                        </p:tgtEl>
                                        <p:attrNameLst>
                                          <p:attrName>ppt_x</p:attrName>
                                        </p:attrNameLst>
                                      </p:cBhvr>
                                      <p:tavLst>
                                        <p:tav tm="0">
                                          <p:val>
                                            <p:strVal val="#ppt_x-.1"/>
                                          </p:val>
                                        </p:tav>
                                        <p:tav tm="100000">
                                          <p:val>
                                            <p:strVal val="#ppt_x"/>
                                          </p:val>
                                        </p:tav>
                                      </p:tavLst>
                                    </p:anim>
                                    <p:anim calcmode="lin" valueType="num">
                                      <p:cBhvr>
                                        <p:cTn id="16" dur="10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nodeType="clickEffect">
                                  <p:stCondLst>
                                    <p:cond delay="0"/>
                                  </p:stCondLst>
                                  <p:childTnLst>
                                    <p:set>
                                      <p:cBhvr>
                                        <p:cTn id="20" dur="1" fill="hold">
                                          <p:stCondLst>
                                            <p:cond delay="0"/>
                                          </p:stCondLst>
                                        </p:cTn>
                                        <p:tgtEl>
                                          <p:spTgt spid="26627">
                                            <p:txEl>
                                              <p:pRg st="0" end="0"/>
                                            </p:txEl>
                                          </p:spTgt>
                                        </p:tgtEl>
                                        <p:attrNameLst>
                                          <p:attrName>style.visibility</p:attrName>
                                        </p:attrNameLst>
                                      </p:cBhvr>
                                      <p:to>
                                        <p:strVal val="visible"/>
                                      </p:to>
                                    </p:set>
                                    <p:anim from="(-#ppt_w/2)" to="(#ppt_x)" calcmode="lin" valueType="num">
                                      <p:cBhvr>
                                        <p:cTn id="21" dur="1200" fill="hold">
                                          <p:stCondLst>
                                            <p:cond delay="0"/>
                                          </p:stCondLst>
                                        </p:cTn>
                                        <p:tgtEl>
                                          <p:spTgt spid="26627">
                                            <p:txEl>
                                              <p:pRg st="0" end="0"/>
                                            </p:txEl>
                                          </p:spTgt>
                                        </p:tgtEl>
                                        <p:attrNameLst>
                                          <p:attrName>ppt_x</p:attrName>
                                        </p:attrNameLst>
                                      </p:cBhvr>
                                    </p:anim>
                                    <p:anim from="0" to="-1.0" calcmode="lin" valueType="num">
                                      <p:cBhvr>
                                        <p:cTn id="22" dur="400" decel="50000" autoRev="1" fill="hold">
                                          <p:stCondLst>
                                            <p:cond delay="1200"/>
                                          </p:stCondLst>
                                        </p:cTn>
                                        <p:tgtEl>
                                          <p:spTgt spid="26627">
                                            <p:txEl>
                                              <p:pRg st="0" end="0"/>
                                            </p:txEl>
                                          </p:spTgt>
                                        </p:tgtEl>
                                        <p:attrNameLst>
                                          <p:attrName>xshear</p:attrName>
                                        </p:attrNameLst>
                                      </p:cBhvr>
                                    </p:anim>
                                    <p:animScale>
                                      <p:cBhvr>
                                        <p:cTn id="23" dur="400" decel="100000" autoRev="1" fill="hold">
                                          <p:stCondLst>
                                            <p:cond delay="1200"/>
                                          </p:stCondLst>
                                        </p:cTn>
                                        <p:tgtEl>
                                          <p:spTgt spid="26627">
                                            <p:txEl>
                                              <p:pRg st="0" end="0"/>
                                            </p:txEl>
                                          </p:spTgt>
                                        </p:tgtEl>
                                      </p:cBhvr>
                                      <p:from x="100000" y="100000"/>
                                      <p:to x="80000" y="100000"/>
                                    </p:animScale>
                                    <p:anim by="(#ppt_h/3+#ppt_w*0.1)" calcmode="lin" valueType="num">
                                      <p:cBhvr additive="sum">
                                        <p:cTn id="24" dur="400" decel="100000" autoRev="1" fill="hold">
                                          <p:stCondLst>
                                            <p:cond delay="1200"/>
                                          </p:stCondLst>
                                        </p:cTn>
                                        <p:tgtEl>
                                          <p:spTgt spid="26627">
                                            <p:txEl>
                                              <p:pRg st="0" end="0"/>
                                            </p:txEl>
                                          </p:spTgt>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0" presetClass="entr" presetSubtype="0" decel="100000" fill="hold" nodeType="clickEffect">
                                  <p:stCondLst>
                                    <p:cond delay="0"/>
                                  </p:stCondLst>
                                  <p:iterate type="wd">
                                    <p:tmPct val="10000"/>
                                  </p:iterate>
                                  <p:childTnLst>
                                    <p:set>
                                      <p:cBhvr>
                                        <p:cTn id="28" dur="1" fill="hold">
                                          <p:stCondLst>
                                            <p:cond delay="0"/>
                                          </p:stCondLst>
                                        </p:cTn>
                                        <p:tgtEl>
                                          <p:spTgt spid="26627">
                                            <p:txEl>
                                              <p:pRg st="1" end="1"/>
                                            </p:txEl>
                                          </p:spTgt>
                                        </p:tgtEl>
                                        <p:attrNameLst>
                                          <p:attrName>style.visibility</p:attrName>
                                        </p:attrNameLst>
                                      </p:cBhvr>
                                      <p:to>
                                        <p:strVal val="visible"/>
                                      </p:to>
                                    </p:set>
                                    <p:anim calcmode="lin" valueType="num">
                                      <p:cBhvr>
                                        <p:cTn id="29" dur="1000" fill="hold"/>
                                        <p:tgtEl>
                                          <p:spTgt spid="26627">
                                            <p:txEl>
                                              <p:pRg st="1" end="1"/>
                                            </p:txEl>
                                          </p:spTgt>
                                        </p:tgtEl>
                                        <p:attrNameLst>
                                          <p:attrName>ppt_w</p:attrName>
                                        </p:attrNameLst>
                                      </p:cBhvr>
                                      <p:tavLst>
                                        <p:tav tm="0">
                                          <p:val>
                                            <p:strVal val="#ppt_w+.3"/>
                                          </p:val>
                                        </p:tav>
                                        <p:tav tm="100000">
                                          <p:val>
                                            <p:strVal val="#ppt_w"/>
                                          </p:val>
                                        </p:tav>
                                      </p:tavLst>
                                    </p:anim>
                                    <p:anim calcmode="lin" valueType="num">
                                      <p:cBhvr>
                                        <p:cTn id="30" dur="1000" fill="hold"/>
                                        <p:tgtEl>
                                          <p:spTgt spid="26627">
                                            <p:txEl>
                                              <p:pRg st="1" end="1"/>
                                            </p:txEl>
                                          </p:spTgt>
                                        </p:tgtEl>
                                        <p:attrNameLst>
                                          <p:attrName>ppt_h</p:attrName>
                                        </p:attrNameLst>
                                      </p:cBhvr>
                                      <p:tavLst>
                                        <p:tav tm="0">
                                          <p:val>
                                            <p:strVal val="#ppt_h"/>
                                          </p:val>
                                        </p:tav>
                                        <p:tav tm="100000">
                                          <p:val>
                                            <p:strVal val="#ppt_h"/>
                                          </p:val>
                                        </p:tav>
                                      </p:tavLst>
                                    </p:anim>
                                    <p:animEffect transition="in" filter="fade">
                                      <p:cBhvr>
                                        <p:cTn id="31" dur="1000"/>
                                        <p:tgtEl>
                                          <p:spTgt spid="26627">
                                            <p:txEl>
                                              <p:pRg st="1" end="1"/>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iterate type="wd">
                                    <p:tmPct val="10000"/>
                                  </p:iterate>
                                  <p:childTnLst>
                                    <p:set>
                                      <p:cBhvr>
                                        <p:cTn id="35" dur="1" fill="hold">
                                          <p:stCondLst>
                                            <p:cond delay="0"/>
                                          </p:stCondLst>
                                        </p:cTn>
                                        <p:tgtEl>
                                          <p:spTgt spid="26627">
                                            <p:txEl>
                                              <p:pRg st="2" end="2"/>
                                            </p:txEl>
                                          </p:spTgt>
                                        </p:tgtEl>
                                        <p:attrNameLst>
                                          <p:attrName>style.visibility</p:attrName>
                                        </p:attrNameLst>
                                      </p:cBhvr>
                                      <p:to>
                                        <p:strVal val="visible"/>
                                      </p:to>
                                    </p:set>
                                    <p:animEffect transition="in" filter="dissolve">
                                      <p:cBhvr>
                                        <p:cTn id="36" dur="500"/>
                                        <p:tgtEl>
                                          <p:spTgt spid="26627">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1" presetClass="entr" presetSubtype="0" fill="hold" nodeType="clickEffect">
                                  <p:stCondLst>
                                    <p:cond delay="0"/>
                                  </p:stCondLst>
                                  <p:childTnLst>
                                    <p:set>
                                      <p:cBhvr>
                                        <p:cTn id="40" dur="1" fill="hold">
                                          <p:stCondLst>
                                            <p:cond delay="0"/>
                                          </p:stCondLst>
                                        </p:cTn>
                                        <p:tgtEl>
                                          <p:spTgt spid="26627">
                                            <p:txEl>
                                              <p:pRg st="3" end="3"/>
                                            </p:txEl>
                                          </p:spTgt>
                                        </p:tgtEl>
                                        <p:attrNameLst>
                                          <p:attrName>style.visibility</p:attrName>
                                        </p:attrNameLst>
                                      </p:cBhvr>
                                      <p:to>
                                        <p:strVal val="visible"/>
                                      </p:to>
                                    </p:set>
                                    <p:anim calcmode="lin" valueType="num">
                                      <p:cBhvr>
                                        <p:cTn id="41" dur="1000" fill="hold"/>
                                        <p:tgtEl>
                                          <p:spTgt spid="2662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1000" fill="hold"/>
                                        <p:tgtEl>
                                          <p:spTgt spid="26627">
                                            <p:txEl>
                                              <p:pRg st="3" end="3"/>
                                            </p:txEl>
                                          </p:spTgt>
                                        </p:tgtEl>
                                        <p:attrNameLst>
                                          <p:attrName>ppt_y</p:attrName>
                                        </p:attrNameLst>
                                      </p:cBhvr>
                                      <p:tavLst>
                                        <p:tav tm="0">
                                          <p:val>
                                            <p:strVal val="#ppt_y"/>
                                          </p:val>
                                        </p:tav>
                                        <p:tav tm="100000">
                                          <p:val>
                                            <p:strVal val="#ppt_y"/>
                                          </p:val>
                                        </p:tav>
                                      </p:tavLst>
                                    </p:anim>
                                    <p:anim calcmode="lin" valueType="num">
                                      <p:cBhvr>
                                        <p:cTn id="43" dur="1000" fill="hold"/>
                                        <p:tgtEl>
                                          <p:spTgt spid="2662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1000" fill="hold"/>
                                        <p:tgtEl>
                                          <p:spTgt spid="2662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1000" tmFilter="0,0; .5, 1; 1, 1"/>
                                        <p:tgtEl>
                                          <p:spTgt spid="26627">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7" presetClass="entr" presetSubtype="0" fill="hold" nodeType="clickEffect">
                                  <p:stCondLst>
                                    <p:cond delay="0"/>
                                  </p:stCondLst>
                                  <p:iterate type="wd">
                                    <p:tmPct val="10000"/>
                                  </p:iterate>
                                  <p:childTnLst>
                                    <p:set>
                                      <p:cBhvr>
                                        <p:cTn id="49" dur="1" fill="hold">
                                          <p:stCondLst>
                                            <p:cond delay="0"/>
                                          </p:stCondLst>
                                        </p:cTn>
                                        <p:tgtEl>
                                          <p:spTgt spid="26627">
                                            <p:txEl>
                                              <p:pRg st="4" end="4"/>
                                            </p:txEl>
                                          </p:spTgt>
                                        </p:tgtEl>
                                        <p:attrNameLst>
                                          <p:attrName>style.visibility</p:attrName>
                                        </p:attrNameLst>
                                      </p:cBhvr>
                                      <p:to>
                                        <p:strVal val="visible"/>
                                      </p:to>
                                    </p:set>
                                    <p:animEffect transition="in" filter="fade">
                                      <p:cBhvr>
                                        <p:cTn id="50" dur="1000"/>
                                        <p:tgtEl>
                                          <p:spTgt spid="26627">
                                            <p:txEl>
                                              <p:pRg st="4" end="4"/>
                                            </p:txEl>
                                          </p:spTgt>
                                        </p:tgtEl>
                                      </p:cBhvr>
                                    </p:animEffect>
                                    <p:anim calcmode="lin" valueType="num">
                                      <p:cBhvr>
                                        <p:cTn id="51" dur="10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266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11274</TotalTime>
  <Words>1071</Words>
  <Application>Microsoft Office PowerPoint</Application>
  <PresentationFormat>Affichage à l'écran (4:3)</PresentationFormat>
  <Paragraphs>71</Paragraphs>
  <Slides>13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13</vt:i4>
      </vt:variant>
    </vt:vector>
  </HeadingPairs>
  <TitlesOfParts>
    <vt:vector size="22" baseType="lpstr">
      <vt:lpstr>Arial</vt:lpstr>
      <vt:lpstr>Calibri</vt:lpstr>
      <vt:lpstr>Traditional Arabic</vt:lpstr>
      <vt:lpstr>Constantia</vt:lpstr>
      <vt:lpstr>Majalla UI</vt:lpstr>
      <vt:lpstr>Wingdings 2</vt:lpstr>
      <vt:lpstr>Times New Roman</vt:lpstr>
      <vt:lpstr>Consolas</vt:lpstr>
      <vt:lpstr>Débit</vt:lpstr>
      <vt:lpstr>Diapositive 1</vt:lpstr>
      <vt:lpstr>الرموز ومدلولها:</vt:lpstr>
      <vt:lpstr>Diapositive 3</vt:lpstr>
      <vt:lpstr>Diapositive 4</vt:lpstr>
      <vt:lpstr>رموز وعلامات الأمان الإرشادية:</vt:lpstr>
      <vt:lpstr>Diapositive 6</vt:lpstr>
      <vt:lpstr>Diapositive 7</vt:lpstr>
      <vt:lpstr>Diapositive 8</vt:lpstr>
      <vt:lpstr>ماذا يجب أن نعرف قبل بداية العمل:</vt:lpstr>
      <vt:lpstr>تعليمات عامة يجب مراعاتها في المخبرأثناء العمل:</vt:lpstr>
      <vt:lpstr>Diapositive 11</vt:lpstr>
      <vt:lpstr>ماذا يجب أن نعمل قبل مغادرة المخبر:</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الأمن والسلامة في المختبرات</dc:title>
  <dc:creator>user</dc:creator>
  <cp:lastModifiedBy>HAMMAMI</cp:lastModifiedBy>
  <cp:revision>168</cp:revision>
  <dcterms:created xsi:type="dcterms:W3CDTF">2009-10-12T18:01:28Z</dcterms:created>
  <dcterms:modified xsi:type="dcterms:W3CDTF">2021-01-08T08:49:09Z</dcterms:modified>
</cp:coreProperties>
</file>