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22"/>
  </p:notesMasterIdLst>
  <p:sldIdLst>
    <p:sldId id="256" r:id="rId2"/>
    <p:sldId id="257" r:id="rId3"/>
    <p:sldId id="258" r:id="rId4"/>
    <p:sldId id="260" r:id="rId5"/>
    <p:sldId id="265" r:id="rId6"/>
    <p:sldId id="261" r:id="rId7"/>
    <p:sldId id="262" r:id="rId8"/>
    <p:sldId id="263" r:id="rId9"/>
    <p:sldId id="259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1701E98-2611-4788-9ADC-61CD4C9EC6FD}" type="datetimeFigureOut">
              <a:rPr lang="ar-SA" smtClean="0"/>
              <a:pPr/>
              <a:t>08/21/1444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3EADB5B-B56A-46C1-BD76-8D4D8C005836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fr-FR" b="1" dirty="0" smtClean="0"/>
              <a:t>The </a:t>
            </a:r>
            <a:r>
              <a:rPr lang="fr-FR" b="1" dirty="0" err="1" smtClean="0"/>
              <a:t>number</a:t>
            </a:r>
            <a:r>
              <a:rPr lang="fr-FR" b="1" dirty="0" smtClean="0"/>
              <a:t> of participants </a:t>
            </a:r>
            <a:r>
              <a:rPr lang="fr-FR" b="1" dirty="0" err="1" smtClean="0"/>
              <a:t>depends</a:t>
            </a:r>
            <a:r>
              <a:rPr lang="fr-FR" b="1" dirty="0" smtClean="0"/>
              <a:t> on the nature of the </a:t>
            </a:r>
            <a:r>
              <a:rPr lang="fr-FR" b="1" dirty="0" err="1" smtClean="0"/>
              <a:t>study</a:t>
            </a:r>
            <a:r>
              <a:rPr lang="fr-FR" b="1" dirty="0" smtClean="0"/>
              <a:t> and the </a:t>
            </a:r>
            <a:r>
              <a:rPr lang="fr-FR" b="1" dirty="0" err="1" smtClean="0"/>
              <a:t>specific</a:t>
            </a:r>
            <a:r>
              <a:rPr lang="fr-FR" b="1" dirty="0" smtClean="0"/>
              <a:t> situation of the group</a:t>
            </a:r>
            <a:endParaRPr lang="ar-SA" b="1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ADB5B-B56A-46C1-BD76-8D4D8C005836}" type="slidenum">
              <a:rPr lang="ar-SA" smtClean="0"/>
              <a:pPr/>
              <a:t>3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2D1A747-6C32-4AC8-B046-1EC81A817151}" type="datetimeFigureOut">
              <a:rPr lang="ar-SA" smtClean="0"/>
              <a:pPr/>
              <a:t>08/21/1444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541CAE3-A259-4199-9DFE-7C118C426B35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1" name="مستطيل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مستطيل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مستطيل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مستطيل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A747-6C32-4AC8-B046-1EC81A817151}" type="datetimeFigureOut">
              <a:rPr lang="ar-SA" smtClean="0"/>
              <a:pPr/>
              <a:t>08/21/1444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CAE3-A259-4199-9DFE-7C118C426B3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A747-6C32-4AC8-B046-1EC81A817151}" type="datetimeFigureOut">
              <a:rPr lang="ar-SA" smtClean="0"/>
              <a:pPr/>
              <a:t>08/21/1444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CAE3-A259-4199-9DFE-7C118C426B35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مثلث متساوي الساقين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A747-6C32-4AC8-B046-1EC81A817151}" type="datetimeFigureOut">
              <a:rPr lang="ar-SA" smtClean="0"/>
              <a:pPr/>
              <a:t>08/21/1444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CAE3-A259-4199-9DFE-7C118C426B35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02D1A747-6C32-4AC8-B046-1EC81A817151}" type="datetimeFigureOut">
              <a:rPr lang="ar-SA" smtClean="0"/>
              <a:pPr/>
              <a:t>08/21/1444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541CAE3-A259-4199-9DFE-7C118C426B35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A747-6C32-4AC8-B046-1EC81A817151}" type="datetimeFigureOut">
              <a:rPr lang="ar-SA" smtClean="0"/>
              <a:pPr/>
              <a:t>08/21/1444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CAE3-A259-4199-9DFE-7C118C426B35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A747-6C32-4AC8-B046-1EC81A817151}" type="datetimeFigureOut">
              <a:rPr lang="ar-SA" smtClean="0"/>
              <a:pPr/>
              <a:t>08/21/1444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CAE3-A259-4199-9DFE-7C118C426B35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A747-6C32-4AC8-B046-1EC81A817151}" type="datetimeFigureOut">
              <a:rPr lang="ar-SA" smtClean="0"/>
              <a:pPr/>
              <a:t>08/21/1444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CAE3-A259-4199-9DFE-7C118C426B35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6" name="مثلث متساوي الساقين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A747-6C32-4AC8-B046-1EC81A817151}" type="datetimeFigureOut">
              <a:rPr lang="ar-SA" smtClean="0"/>
              <a:pPr/>
              <a:t>08/21/1444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CAE3-A259-4199-9DFE-7C118C426B35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5" name="رابط مستقيم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مثلث متساوي الساقين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A747-6C32-4AC8-B046-1EC81A817151}" type="datetimeFigureOut">
              <a:rPr lang="ar-SA" smtClean="0"/>
              <a:pPr/>
              <a:t>08/21/1444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CAE3-A259-4199-9DFE-7C118C426B35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مثلث متساوي الساقين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عنصر نائب للمحتوى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A747-6C32-4AC8-B046-1EC81A817151}" type="datetimeFigureOut">
              <a:rPr lang="ar-SA" smtClean="0"/>
              <a:pPr/>
              <a:t>08/21/1444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CAE3-A259-4199-9DFE-7C118C426B35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مثلث متساوي الساقين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2D1A747-6C32-4AC8-B046-1EC81A817151}" type="datetimeFigureOut">
              <a:rPr lang="ar-SA" smtClean="0"/>
              <a:pPr/>
              <a:t>08/21/1444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541CAE3-A259-4199-9DFE-7C118C426B35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8" name="رابط مستقيم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رابط مستقيم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مثلث متساوي الساقين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r" rtl="1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r" rtl="1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rtl="0"/>
            <a:r>
              <a:rPr lang="fr-FR" b="1" dirty="0" err="1" smtClean="0"/>
              <a:t>Interviewing</a:t>
            </a:r>
            <a:r>
              <a:rPr lang="fr-FR" b="1" dirty="0" smtClean="0"/>
              <a:t> Lecture 2</a:t>
            </a:r>
            <a:endParaRPr lang="ar-SA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 rtl="0"/>
            <a:r>
              <a:rPr lang="fr-FR" sz="3600" b="1" i="1" dirty="0" smtClean="0"/>
              <a:t>Focus Group</a:t>
            </a:r>
            <a:endParaRPr lang="ar-SA" sz="3600" b="1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152400"/>
          </a:xfrm>
        </p:spPr>
        <p:txBody>
          <a:bodyPr>
            <a:normAutofit fontScale="90000"/>
          </a:bodyPr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8229600" cy="5656918"/>
          </a:xfrm>
        </p:spPr>
        <p:txBody>
          <a:bodyPr>
            <a:normAutofit fontScale="92500" lnSpcReduction="10000"/>
          </a:bodyPr>
          <a:lstStyle/>
          <a:p>
            <a:endParaRPr lang="ar-SA" dirty="0" smtClean="0"/>
          </a:p>
          <a:p>
            <a:pPr algn="just" rtl="0">
              <a:lnSpc>
                <a:spcPct val="150000"/>
              </a:lnSpc>
            </a:pPr>
            <a:r>
              <a:rPr lang="fr-FR" b="1" dirty="0" smtClean="0"/>
              <a:t>6. It has </a:t>
            </a:r>
            <a:r>
              <a:rPr lang="fr-FR" b="1" dirty="0" err="1" smtClean="0"/>
              <a:t>flexibility</a:t>
            </a:r>
            <a:r>
              <a:rPr lang="fr-FR" b="1" dirty="0" smtClean="0"/>
              <a:t>. </a:t>
            </a:r>
          </a:p>
          <a:p>
            <a:pPr algn="just" rtl="0">
              <a:lnSpc>
                <a:spcPct val="150000"/>
              </a:lnSpc>
            </a:pPr>
            <a:r>
              <a:rPr lang="en-US" b="1" dirty="0" smtClean="0"/>
              <a:t>7. Sincerity, frankness, truthfulness and insight of the interviewee can be better judged through cross questioning. </a:t>
            </a:r>
          </a:p>
          <a:p>
            <a:pPr algn="just" rtl="0">
              <a:lnSpc>
                <a:spcPct val="150000"/>
              </a:lnSpc>
            </a:pPr>
            <a:r>
              <a:rPr lang="en-US" b="1" dirty="0" smtClean="0"/>
              <a:t>8. It gives no chance for respondent to modify his earlier answer. </a:t>
            </a:r>
          </a:p>
          <a:p>
            <a:pPr algn="just" rtl="0">
              <a:lnSpc>
                <a:spcPct val="150000"/>
              </a:lnSpc>
            </a:pPr>
            <a:r>
              <a:rPr lang="en-US" b="1" dirty="0" smtClean="0"/>
              <a:t>9. It is applicable in survey method, but it is also applicable in historical, experimental, case studies and clinical studies. </a:t>
            </a:r>
          </a:p>
          <a:p>
            <a:pPr algn="l" rtl="0"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fr-FR" b="1" dirty="0" err="1" smtClean="0">
                <a:solidFill>
                  <a:srgbClr val="C00000"/>
                </a:solidFill>
              </a:rPr>
              <a:t>Merits</a:t>
            </a:r>
            <a:r>
              <a:rPr lang="fr-FR" b="1" dirty="0" smtClean="0">
                <a:solidFill>
                  <a:srgbClr val="C00000"/>
                </a:solidFill>
              </a:rPr>
              <a:t> of Interviews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ar-SA" dirty="0" smtClean="0"/>
          </a:p>
          <a:p>
            <a:pPr algn="l" rtl="0">
              <a:lnSpc>
                <a:spcPct val="150000"/>
              </a:lnSpc>
            </a:pPr>
            <a:r>
              <a:rPr lang="fr-FR" b="1" dirty="0" smtClean="0"/>
              <a:t>1.Direct </a:t>
            </a:r>
            <a:r>
              <a:rPr lang="fr-FR" b="1" dirty="0" err="1" smtClean="0"/>
              <a:t>research</a:t>
            </a:r>
            <a:r>
              <a:rPr lang="fr-FR" b="1" dirty="0" smtClean="0"/>
              <a:t>. </a:t>
            </a:r>
          </a:p>
          <a:p>
            <a:pPr algn="l" rtl="0">
              <a:lnSpc>
                <a:spcPct val="150000"/>
              </a:lnSpc>
            </a:pPr>
            <a:r>
              <a:rPr lang="fr-FR" b="1" dirty="0" smtClean="0"/>
              <a:t>2. </a:t>
            </a:r>
            <a:r>
              <a:rPr lang="fr-FR" b="1" dirty="0" err="1" smtClean="0"/>
              <a:t>Deep</a:t>
            </a:r>
            <a:r>
              <a:rPr lang="fr-FR" b="1" dirty="0" smtClean="0"/>
              <a:t> </a:t>
            </a:r>
            <a:r>
              <a:rPr lang="fr-FR" b="1" dirty="0" err="1" smtClean="0"/>
              <a:t>research</a:t>
            </a:r>
            <a:r>
              <a:rPr lang="fr-FR" b="1" dirty="0" smtClean="0"/>
              <a:t> </a:t>
            </a:r>
          </a:p>
          <a:p>
            <a:pPr algn="l" rtl="0">
              <a:lnSpc>
                <a:spcPct val="150000"/>
              </a:lnSpc>
            </a:pPr>
            <a:r>
              <a:rPr lang="en-US" b="1" dirty="0" smtClean="0"/>
              <a:t>3. Knowledge of past and future. </a:t>
            </a:r>
          </a:p>
          <a:p>
            <a:pPr algn="l" rtl="0">
              <a:lnSpc>
                <a:spcPct val="150000"/>
              </a:lnSpc>
            </a:pPr>
            <a:r>
              <a:rPr lang="en-US" b="1" dirty="0" smtClean="0"/>
              <a:t>4. Knowledge of special features. </a:t>
            </a:r>
          </a:p>
          <a:p>
            <a:pPr algn="l" rtl="0">
              <a:lnSpc>
                <a:spcPct val="150000"/>
              </a:lnSpc>
            </a:pPr>
            <a:r>
              <a:rPr lang="fr-FR" b="1" dirty="0" smtClean="0"/>
              <a:t>5. </a:t>
            </a:r>
            <a:r>
              <a:rPr lang="fr-FR" b="1" dirty="0" err="1" smtClean="0"/>
              <a:t>Mutual</a:t>
            </a:r>
            <a:r>
              <a:rPr lang="fr-FR" b="1" dirty="0" smtClean="0"/>
              <a:t> encouragement </a:t>
            </a:r>
            <a:r>
              <a:rPr lang="fr-FR" b="1" dirty="0" err="1" smtClean="0"/>
              <a:t>is</a:t>
            </a:r>
            <a:r>
              <a:rPr lang="fr-FR" b="1" dirty="0" smtClean="0"/>
              <a:t> possible </a:t>
            </a:r>
          </a:p>
          <a:p>
            <a:pPr algn="l" rtl="0"/>
            <a:endParaRPr lang="ar-S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fr-FR" b="1" dirty="0" err="1" smtClean="0">
                <a:solidFill>
                  <a:srgbClr val="C00000"/>
                </a:solidFill>
              </a:rPr>
              <a:t>Merits</a:t>
            </a:r>
            <a:r>
              <a:rPr lang="fr-FR" b="1" dirty="0" smtClean="0">
                <a:solidFill>
                  <a:srgbClr val="C00000"/>
                </a:solidFill>
              </a:rPr>
              <a:t> of Interviews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ar-SA" dirty="0" smtClean="0"/>
          </a:p>
          <a:p>
            <a:pPr algn="l" rtl="0">
              <a:lnSpc>
                <a:spcPct val="200000"/>
              </a:lnSpc>
            </a:pPr>
            <a:r>
              <a:rPr lang="fr-FR" b="1" dirty="0" smtClean="0"/>
              <a:t>6. Supra-observation </a:t>
            </a:r>
            <a:r>
              <a:rPr lang="fr-FR" b="1" dirty="0" err="1" smtClean="0"/>
              <a:t>is</a:t>
            </a:r>
            <a:r>
              <a:rPr lang="fr-FR" b="1" dirty="0" smtClean="0"/>
              <a:t> possible. </a:t>
            </a:r>
          </a:p>
          <a:p>
            <a:pPr algn="l" rtl="0">
              <a:lnSpc>
                <a:spcPct val="200000"/>
              </a:lnSpc>
            </a:pPr>
            <a:r>
              <a:rPr lang="en-US" b="1" dirty="0" smtClean="0"/>
              <a:t>7. Knowledge of historical and emotional causes. </a:t>
            </a:r>
          </a:p>
          <a:p>
            <a:pPr algn="l" rtl="0">
              <a:lnSpc>
                <a:spcPct val="200000"/>
              </a:lnSpc>
            </a:pPr>
            <a:r>
              <a:rPr lang="en-US" b="1" dirty="0" smtClean="0"/>
              <a:t>8. Examination of known data. </a:t>
            </a:r>
          </a:p>
          <a:p>
            <a:pPr algn="l" rtl="0"/>
            <a:endParaRPr lang="ar-S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fr-FR" b="1" dirty="0" err="1" smtClean="0">
                <a:solidFill>
                  <a:srgbClr val="C00000"/>
                </a:solidFill>
              </a:rPr>
              <a:t>Disadvantages</a:t>
            </a:r>
            <a:r>
              <a:rPr lang="fr-FR" b="1" dirty="0" smtClean="0">
                <a:solidFill>
                  <a:srgbClr val="C00000"/>
                </a:solidFill>
              </a:rPr>
              <a:t> of Interviews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785794"/>
            <a:ext cx="8229600" cy="5857916"/>
          </a:xfrm>
        </p:spPr>
        <p:txBody>
          <a:bodyPr>
            <a:normAutofit fontScale="92500"/>
          </a:bodyPr>
          <a:lstStyle/>
          <a:p>
            <a:endParaRPr lang="ar-SA" dirty="0" smtClean="0"/>
          </a:p>
          <a:p>
            <a:pPr algn="just" rtl="0">
              <a:lnSpc>
                <a:spcPct val="150000"/>
              </a:lnSpc>
            </a:pPr>
            <a:r>
              <a:rPr lang="en-US" b="1" dirty="0" smtClean="0"/>
              <a:t>1. May provides misleading information. </a:t>
            </a:r>
          </a:p>
          <a:p>
            <a:pPr algn="just" rtl="0">
              <a:lnSpc>
                <a:spcPct val="150000"/>
              </a:lnSpc>
            </a:pPr>
            <a:r>
              <a:rPr lang="en-US" b="1" dirty="0" smtClean="0"/>
              <a:t>2. Defects due to interviewee(low level of intelligence or may be emotionally unbalanced) </a:t>
            </a:r>
          </a:p>
          <a:p>
            <a:pPr algn="just" rtl="0">
              <a:lnSpc>
                <a:spcPct val="150000"/>
              </a:lnSpc>
            </a:pPr>
            <a:r>
              <a:rPr lang="en-US" b="1" dirty="0" smtClean="0"/>
              <a:t>3. Result may be affected due to prejudices of interviewer. </a:t>
            </a:r>
          </a:p>
          <a:p>
            <a:pPr algn="just" rtl="0">
              <a:lnSpc>
                <a:spcPct val="150000"/>
              </a:lnSpc>
            </a:pPr>
            <a:r>
              <a:rPr lang="en-US" b="1" dirty="0" smtClean="0"/>
              <a:t>4. Results may be affected due to the difference in the mental outlook of interviewee and interviewer. </a:t>
            </a:r>
          </a:p>
          <a:p>
            <a:pPr algn="just" rtl="0">
              <a:lnSpc>
                <a:spcPct val="150000"/>
              </a:lnSpc>
            </a:pPr>
            <a:r>
              <a:rPr lang="en-US" b="1" dirty="0" smtClean="0"/>
              <a:t>5. One sided and incomplete research. </a:t>
            </a:r>
          </a:p>
          <a:p>
            <a:pPr algn="just" rtl="0">
              <a:lnSpc>
                <a:spcPct val="150000"/>
              </a:lnSpc>
            </a:pPr>
            <a:r>
              <a:rPr lang="en-US" b="1" dirty="0" smtClean="0"/>
              <a:t>6. Art rather than science. </a:t>
            </a:r>
          </a:p>
          <a:p>
            <a:pPr algn="l" rtl="0"/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fr-FR" b="1" dirty="0" err="1" smtClean="0">
                <a:solidFill>
                  <a:srgbClr val="C00000"/>
                </a:solidFill>
              </a:rPr>
              <a:t>What</a:t>
            </a:r>
            <a:r>
              <a:rPr lang="fr-FR" b="1" dirty="0" smtClean="0">
                <a:solidFill>
                  <a:srgbClr val="C00000"/>
                </a:solidFill>
              </a:rPr>
              <a:t> </a:t>
            </a:r>
            <a:r>
              <a:rPr lang="fr-FR" b="1" dirty="0" err="1" smtClean="0">
                <a:solidFill>
                  <a:srgbClr val="C00000"/>
                </a:solidFill>
              </a:rPr>
              <a:t>is</a:t>
            </a:r>
            <a:r>
              <a:rPr lang="fr-FR" b="1" dirty="0" smtClean="0">
                <a:solidFill>
                  <a:srgbClr val="C00000"/>
                </a:solidFill>
              </a:rPr>
              <a:t> a Schedule?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rtl="0">
              <a:lnSpc>
                <a:spcPct val="200000"/>
              </a:lnSpc>
              <a:buNone/>
            </a:pPr>
            <a:r>
              <a:rPr lang="en-US" dirty="0" smtClean="0"/>
              <a:t>  “Schedule is the name usually applied to set of questions, which are asked and filled by an interviewer in a face to face situation with another.” </a:t>
            </a:r>
          </a:p>
          <a:p>
            <a:pPr algn="just" rtl="0">
              <a:lnSpc>
                <a:spcPct val="200000"/>
              </a:lnSpc>
              <a:buNone/>
            </a:pPr>
            <a:r>
              <a:rPr lang="fr-FR" b="1" i="1" dirty="0" smtClean="0"/>
              <a:t>                          </a:t>
            </a:r>
            <a:r>
              <a:rPr lang="fr-FR" sz="2400" b="1" i="1" dirty="0" smtClean="0"/>
              <a:t>W.J. </a:t>
            </a:r>
            <a:r>
              <a:rPr lang="fr-FR" sz="2400" b="1" i="1" dirty="0" err="1" smtClean="0"/>
              <a:t>Goode</a:t>
            </a:r>
            <a:r>
              <a:rPr lang="fr-FR" sz="2400" b="1" i="1" dirty="0" smtClean="0"/>
              <a:t> &amp; P. K. </a:t>
            </a:r>
            <a:r>
              <a:rPr lang="fr-FR" sz="2400" b="1" i="1" dirty="0" err="1" smtClean="0"/>
              <a:t>Hatt</a:t>
            </a:r>
            <a:endParaRPr lang="ar-SA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3394"/>
          </a:xfrm>
        </p:spPr>
        <p:txBody>
          <a:bodyPr>
            <a:normAutofit fontScale="90000"/>
          </a:bodyPr>
          <a:lstStyle/>
          <a:p>
            <a:pPr rtl="0"/>
            <a:r>
              <a:rPr lang="fr-FR" b="1" dirty="0" smtClean="0">
                <a:solidFill>
                  <a:srgbClr val="C00000"/>
                </a:solidFill>
              </a:rPr>
              <a:t>Important </a:t>
            </a:r>
            <a:r>
              <a:rPr lang="fr-FR" b="1" dirty="0" err="1" smtClean="0">
                <a:solidFill>
                  <a:srgbClr val="C00000"/>
                </a:solidFill>
              </a:rPr>
              <a:t>Characteristics</a:t>
            </a:r>
            <a:r>
              <a:rPr lang="fr-FR" b="1" dirty="0" smtClean="0">
                <a:solidFill>
                  <a:srgbClr val="C00000"/>
                </a:solidFill>
              </a:rPr>
              <a:t> of Schedule: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8229600" cy="5299728"/>
          </a:xfrm>
        </p:spPr>
        <p:txBody>
          <a:bodyPr/>
          <a:lstStyle/>
          <a:p>
            <a:endParaRPr lang="ar-SA" dirty="0" smtClean="0"/>
          </a:p>
          <a:p>
            <a:pPr algn="just" rtl="0">
              <a:lnSpc>
                <a:spcPct val="150000"/>
              </a:lnSpc>
            </a:pPr>
            <a:r>
              <a:rPr lang="en-US" dirty="0" smtClean="0"/>
              <a:t>1</a:t>
            </a:r>
            <a:r>
              <a:rPr lang="en-US" b="1" dirty="0" smtClean="0"/>
              <a:t>. The schedule is presented by the interviewer. The questions are asked and the answers are noted down by him. </a:t>
            </a:r>
          </a:p>
          <a:p>
            <a:pPr algn="just" rtl="0">
              <a:lnSpc>
                <a:spcPct val="150000"/>
              </a:lnSpc>
            </a:pPr>
            <a:r>
              <a:rPr lang="en-US" b="1" dirty="0" smtClean="0"/>
              <a:t>2. The list of questions is a mere formal document, it need not be attractive. </a:t>
            </a:r>
          </a:p>
          <a:p>
            <a:pPr algn="just" rtl="0">
              <a:lnSpc>
                <a:spcPct val="150000"/>
              </a:lnSpc>
            </a:pPr>
            <a:r>
              <a:rPr lang="en-US" b="1" dirty="0" smtClean="0"/>
              <a:t>3. The schedule can be used in a very narrow sphere of social research. </a:t>
            </a:r>
          </a:p>
          <a:p>
            <a:pPr algn="l" rtl="0"/>
            <a:endParaRPr lang="ar-SA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9146"/>
          </a:xfrm>
        </p:spPr>
        <p:txBody>
          <a:bodyPr/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8229600" cy="6000792"/>
          </a:xfrm>
        </p:spPr>
        <p:txBody>
          <a:bodyPr>
            <a:normAutofit fontScale="92500"/>
          </a:bodyPr>
          <a:lstStyle/>
          <a:p>
            <a:endParaRPr lang="ar-SA" dirty="0" smtClean="0"/>
          </a:p>
          <a:p>
            <a:pPr algn="just" rtl="0">
              <a:lnSpc>
                <a:spcPct val="150000"/>
              </a:lnSpc>
            </a:pPr>
            <a:r>
              <a:rPr lang="en-US" b="1" dirty="0" smtClean="0"/>
              <a:t>4. It aids to delimit the scope of the study and to concentrate on the circumscribed elements essential to the analysis. </a:t>
            </a:r>
          </a:p>
          <a:p>
            <a:pPr algn="just" rtl="0">
              <a:lnSpc>
                <a:spcPct val="150000"/>
              </a:lnSpc>
            </a:pPr>
            <a:r>
              <a:rPr lang="en-US" b="1" dirty="0" smtClean="0"/>
              <a:t>5. It aims at delimiting the subject. </a:t>
            </a:r>
          </a:p>
          <a:p>
            <a:pPr algn="just" rtl="0">
              <a:lnSpc>
                <a:spcPct val="150000"/>
              </a:lnSpc>
            </a:pPr>
            <a:r>
              <a:rPr lang="en-US" b="1" dirty="0" smtClean="0"/>
              <a:t>6. In the schedule the list of questions is preplanned and noted down formally and the interviewer is always armed with the formal document detailing the questions. </a:t>
            </a:r>
          </a:p>
          <a:p>
            <a:pPr algn="just" rtl="0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C00000"/>
                </a:solidFill>
              </a:rPr>
              <a:t>Thus interviewer does not to depend upon the memory.</a:t>
            </a:r>
            <a:endParaRPr lang="ar-SA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 rtl="0"/>
            <a:r>
              <a:rPr lang="fr-FR" b="1" dirty="0" smtClean="0">
                <a:solidFill>
                  <a:srgbClr val="C00000"/>
                </a:solidFill>
              </a:rPr>
              <a:t>Points to </a:t>
            </a:r>
            <a:r>
              <a:rPr lang="fr-FR" b="1" dirty="0" err="1" smtClean="0">
                <a:solidFill>
                  <a:srgbClr val="C00000"/>
                </a:solidFill>
              </a:rPr>
              <a:t>consider</a:t>
            </a:r>
            <a:r>
              <a:rPr lang="fr-FR" b="1" dirty="0" smtClean="0">
                <a:solidFill>
                  <a:srgbClr val="C00000"/>
                </a:solidFill>
              </a:rPr>
              <a:t> </a:t>
            </a:r>
            <a:r>
              <a:rPr lang="fr-FR" b="1" dirty="0" err="1" smtClean="0">
                <a:solidFill>
                  <a:srgbClr val="C00000"/>
                </a:solidFill>
              </a:rPr>
              <a:t>when</a:t>
            </a:r>
            <a:r>
              <a:rPr lang="fr-FR" b="1" dirty="0" smtClean="0">
                <a:solidFill>
                  <a:srgbClr val="C00000"/>
                </a:solidFill>
              </a:rPr>
              <a:t> </a:t>
            </a:r>
            <a:r>
              <a:rPr lang="fr-FR" b="1" dirty="0" err="1" smtClean="0">
                <a:solidFill>
                  <a:srgbClr val="C00000"/>
                </a:solidFill>
              </a:rPr>
              <a:t>designing</a:t>
            </a:r>
            <a:r>
              <a:rPr lang="fr-FR" b="1" dirty="0" smtClean="0">
                <a:solidFill>
                  <a:srgbClr val="C00000"/>
                </a:solidFill>
              </a:rPr>
              <a:t> a </a:t>
            </a:r>
            <a:r>
              <a:rPr lang="fr-FR" b="1" dirty="0" err="1" smtClean="0">
                <a:solidFill>
                  <a:srgbClr val="C00000"/>
                </a:solidFill>
              </a:rPr>
              <a:t>schedule</a:t>
            </a:r>
            <a:r>
              <a:rPr lang="fr-FR" dirty="0" smtClean="0"/>
              <a:t>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214282" y="1219200"/>
            <a:ext cx="8715436" cy="5281634"/>
          </a:xfrm>
        </p:spPr>
        <p:txBody>
          <a:bodyPr>
            <a:normAutofit/>
          </a:bodyPr>
          <a:lstStyle/>
          <a:p>
            <a:endParaRPr lang="ar-SA" dirty="0" smtClean="0"/>
          </a:p>
          <a:p>
            <a:pPr algn="just" rtl="0"/>
            <a:r>
              <a:rPr lang="en-US" b="1" dirty="0" smtClean="0"/>
              <a:t>1. Avoid long, complex, defective , unrelated questions. </a:t>
            </a:r>
          </a:p>
          <a:p>
            <a:pPr algn="just" rtl="0"/>
            <a:r>
              <a:rPr lang="en-US" b="1" dirty="0" smtClean="0"/>
              <a:t>2. Schedule should not contain personal and upsetting questions. </a:t>
            </a:r>
          </a:p>
          <a:p>
            <a:pPr algn="just" rtl="0"/>
            <a:r>
              <a:rPr lang="en-US" b="1" dirty="0" smtClean="0"/>
              <a:t>3. Its questions should be simple, clear and relevant to topic. </a:t>
            </a:r>
          </a:p>
          <a:p>
            <a:pPr algn="just" rtl="0"/>
            <a:r>
              <a:rPr lang="en-US" b="1" dirty="0" smtClean="0"/>
              <a:t>4. Questions be suitable to respondent’s intelligence level. </a:t>
            </a:r>
          </a:p>
          <a:p>
            <a:pPr algn="just" rtl="0"/>
            <a:r>
              <a:rPr lang="en-US" b="1" dirty="0" smtClean="0"/>
              <a:t>5 Impersonal, indirect and unambiguous questions should be included in schedule. </a:t>
            </a:r>
          </a:p>
          <a:p>
            <a:pPr algn="l" rtl="0"/>
            <a:endParaRPr lang="ar-SA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76270"/>
          </a:xfrm>
        </p:spPr>
        <p:txBody>
          <a:bodyPr/>
          <a:lstStyle/>
          <a:p>
            <a:pPr rtl="0"/>
            <a:r>
              <a:rPr lang="fr-FR" b="1" dirty="0" err="1" smtClean="0">
                <a:solidFill>
                  <a:srgbClr val="C00000"/>
                </a:solidFill>
              </a:rPr>
              <a:t>Merits</a:t>
            </a:r>
            <a:r>
              <a:rPr lang="fr-FR" b="1" dirty="0" smtClean="0">
                <a:solidFill>
                  <a:srgbClr val="C00000"/>
                </a:solidFill>
              </a:rPr>
              <a:t> of the Schedule</a:t>
            </a:r>
            <a:r>
              <a:rPr lang="fr-FR" dirty="0" smtClean="0"/>
              <a:t>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285720" y="928670"/>
            <a:ext cx="8643998" cy="5643602"/>
          </a:xfrm>
        </p:spPr>
        <p:txBody>
          <a:bodyPr>
            <a:normAutofit lnSpcReduction="10000"/>
          </a:bodyPr>
          <a:lstStyle/>
          <a:p>
            <a:endParaRPr lang="ar-SA" dirty="0" smtClean="0"/>
          </a:p>
          <a:p>
            <a:pPr algn="just" rtl="0">
              <a:lnSpc>
                <a:spcPct val="150000"/>
              </a:lnSpc>
            </a:pPr>
            <a:r>
              <a:rPr lang="en-US" b="1" dirty="0" smtClean="0"/>
              <a:t>1. Higher percentage of responses. </a:t>
            </a:r>
          </a:p>
          <a:p>
            <a:pPr algn="just" rtl="0">
              <a:lnSpc>
                <a:spcPct val="150000"/>
              </a:lnSpc>
            </a:pPr>
            <a:r>
              <a:rPr lang="en-US" b="1" dirty="0" smtClean="0"/>
              <a:t>2. Possible to observe personality factors. </a:t>
            </a:r>
          </a:p>
          <a:p>
            <a:pPr algn="just" rtl="0">
              <a:lnSpc>
                <a:spcPct val="150000"/>
              </a:lnSpc>
            </a:pPr>
            <a:r>
              <a:rPr lang="en-US" b="1" dirty="0" smtClean="0"/>
              <a:t>3. Through interview personal contact is possible. </a:t>
            </a:r>
          </a:p>
          <a:p>
            <a:pPr algn="just" rtl="0">
              <a:lnSpc>
                <a:spcPct val="150000"/>
              </a:lnSpc>
            </a:pPr>
            <a:r>
              <a:rPr lang="en-US" b="1" dirty="0" smtClean="0"/>
              <a:t>4. It is possible to give human touch to schedule. </a:t>
            </a:r>
          </a:p>
          <a:p>
            <a:pPr algn="just" rtl="0">
              <a:lnSpc>
                <a:spcPct val="150000"/>
              </a:lnSpc>
            </a:pPr>
            <a:r>
              <a:rPr lang="en-US" b="1" dirty="0" smtClean="0"/>
              <a:t>5. Removal of doubts is possible because face to face interaction is there. </a:t>
            </a:r>
          </a:p>
          <a:p>
            <a:pPr algn="just" rtl="0">
              <a:lnSpc>
                <a:spcPct val="150000"/>
              </a:lnSpc>
            </a:pPr>
            <a:r>
              <a:rPr lang="en-US" b="1" dirty="0" smtClean="0"/>
              <a:t>6. It is possible to know about the defects of the interviewee. </a:t>
            </a:r>
          </a:p>
          <a:p>
            <a:pPr algn="l" rtl="0"/>
            <a:endParaRPr lang="ar-SA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 smtClean="0"/>
              <a:t>Question?</a:t>
            </a:r>
            <a:endParaRPr lang="ar-SA" sz="36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 rtl="0">
              <a:lnSpc>
                <a:spcPct val="150000"/>
              </a:lnSpc>
              <a:buNone/>
            </a:pPr>
            <a:r>
              <a:rPr lang="fr-FR" sz="4800" b="1" dirty="0" smtClean="0">
                <a:solidFill>
                  <a:srgbClr val="C00000"/>
                </a:solidFill>
              </a:rPr>
              <a:t>   </a:t>
            </a:r>
            <a:r>
              <a:rPr lang="fr-FR" sz="4800" b="1" dirty="0" err="1" smtClean="0">
                <a:solidFill>
                  <a:srgbClr val="C00000"/>
                </a:solidFill>
              </a:rPr>
              <a:t>What</a:t>
            </a:r>
            <a:r>
              <a:rPr lang="fr-FR" sz="4800" b="1" dirty="0" smtClean="0">
                <a:solidFill>
                  <a:srgbClr val="C00000"/>
                </a:solidFill>
              </a:rPr>
              <a:t> are the basic </a:t>
            </a:r>
            <a:r>
              <a:rPr lang="fr-FR" sz="4800" b="1" dirty="0" err="1" smtClean="0">
                <a:solidFill>
                  <a:srgbClr val="C00000"/>
                </a:solidFill>
              </a:rPr>
              <a:t>differences</a:t>
            </a:r>
            <a:r>
              <a:rPr lang="fr-FR" sz="4800" b="1" dirty="0" smtClean="0">
                <a:solidFill>
                  <a:srgbClr val="C00000"/>
                </a:solidFill>
              </a:rPr>
              <a:t> </a:t>
            </a:r>
            <a:r>
              <a:rPr lang="fr-FR" sz="4800" b="1" dirty="0" err="1" smtClean="0">
                <a:solidFill>
                  <a:srgbClr val="C00000"/>
                </a:solidFill>
              </a:rPr>
              <a:t>between</a:t>
            </a:r>
            <a:r>
              <a:rPr lang="fr-FR" sz="4800" b="1" dirty="0" smtClean="0">
                <a:solidFill>
                  <a:srgbClr val="C00000"/>
                </a:solidFill>
              </a:rPr>
              <a:t> the questionnaire and the interview?</a:t>
            </a:r>
            <a:endParaRPr lang="ar-SA" sz="4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04832"/>
          </a:xfrm>
        </p:spPr>
        <p:txBody>
          <a:bodyPr/>
          <a:lstStyle/>
          <a:p>
            <a:pPr rtl="0"/>
            <a:r>
              <a:rPr lang="fr-FR" b="1" dirty="0" err="1" smtClean="0"/>
              <a:t>Definition</a:t>
            </a:r>
            <a:endParaRPr lang="ar-SA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928670"/>
            <a:ext cx="8229600" cy="5429288"/>
          </a:xfrm>
        </p:spPr>
        <p:txBody>
          <a:bodyPr>
            <a:normAutofit fontScale="85000" lnSpcReduction="20000"/>
          </a:bodyPr>
          <a:lstStyle/>
          <a:p>
            <a:pPr algn="just" rtl="0">
              <a:lnSpc>
                <a:spcPct val="200000"/>
              </a:lnSpc>
              <a:buNone/>
            </a:pPr>
            <a:r>
              <a:rPr lang="fr-FR" dirty="0" smtClean="0"/>
              <a:t>   </a:t>
            </a:r>
            <a:r>
              <a:rPr lang="fr-FR" b="1" dirty="0" smtClean="0"/>
              <a:t>« The </a:t>
            </a:r>
            <a:r>
              <a:rPr lang="fr-FR" b="1" dirty="0" err="1" smtClean="0"/>
              <a:t>term</a:t>
            </a:r>
            <a:r>
              <a:rPr lang="fr-FR" b="1" dirty="0" smtClean="0"/>
              <a:t> ‘focus group’ or ‘group interviews’ </a:t>
            </a:r>
            <a:r>
              <a:rPr lang="fr-FR" b="1" dirty="0" err="1" smtClean="0"/>
              <a:t>refers</a:t>
            </a:r>
            <a:r>
              <a:rPr lang="fr-FR" b="1" dirty="0" smtClean="0"/>
              <a:t> to interview situations </a:t>
            </a:r>
            <a:r>
              <a:rPr lang="fr-FR" b="1" dirty="0" err="1" smtClean="0"/>
              <a:t>where</a:t>
            </a:r>
            <a:r>
              <a:rPr lang="fr-FR" b="1" dirty="0" smtClean="0"/>
              <a:t> </a:t>
            </a:r>
            <a:r>
              <a:rPr lang="fr-FR" b="1" dirty="0" err="1" smtClean="0"/>
              <a:t>many</a:t>
            </a:r>
            <a:r>
              <a:rPr lang="fr-FR" b="1" dirty="0" smtClean="0"/>
              <a:t> participants </a:t>
            </a:r>
            <a:r>
              <a:rPr lang="fr-FR" b="1" dirty="0" err="1" smtClean="0"/>
              <a:t>interact</a:t>
            </a:r>
            <a:r>
              <a:rPr lang="fr-FR" b="1" dirty="0" smtClean="0"/>
              <a:t> </a:t>
            </a:r>
            <a:r>
              <a:rPr lang="fr-FR" b="1" dirty="0" err="1" smtClean="0"/>
              <a:t>among</a:t>
            </a:r>
            <a:r>
              <a:rPr lang="fr-FR" b="1" dirty="0" smtClean="0"/>
              <a:t> </a:t>
            </a:r>
            <a:r>
              <a:rPr lang="fr-FR" b="1" dirty="0" err="1" smtClean="0"/>
              <a:t>themselves</a:t>
            </a:r>
            <a:r>
              <a:rPr lang="fr-FR" b="1" dirty="0" smtClean="0"/>
              <a:t> and </a:t>
            </a:r>
            <a:r>
              <a:rPr lang="fr-FR" b="1" dirty="0" err="1" smtClean="0"/>
              <a:t>with</a:t>
            </a:r>
            <a:r>
              <a:rPr lang="fr-FR" b="1" dirty="0" smtClean="0"/>
              <a:t> a </a:t>
            </a:r>
            <a:r>
              <a:rPr lang="fr-FR" b="1" dirty="0" err="1" smtClean="0"/>
              <a:t>researcher</a:t>
            </a:r>
            <a:r>
              <a:rPr lang="fr-FR" b="1" dirty="0" smtClean="0"/>
              <a:t> or a team of </a:t>
            </a:r>
            <a:r>
              <a:rPr lang="fr-FR" b="1" dirty="0" err="1" smtClean="0"/>
              <a:t>researchers</a:t>
            </a:r>
            <a:r>
              <a:rPr lang="fr-FR" b="1" dirty="0" smtClean="0"/>
              <a:t> in </a:t>
            </a:r>
            <a:r>
              <a:rPr lang="fr-FR" b="1" dirty="0" err="1" smtClean="0"/>
              <a:t>order</a:t>
            </a:r>
            <a:r>
              <a:rPr lang="fr-FR" b="1" dirty="0" smtClean="0"/>
              <a:t> to </a:t>
            </a:r>
            <a:r>
              <a:rPr lang="fr-FR" b="1" dirty="0" err="1" smtClean="0"/>
              <a:t>create</a:t>
            </a:r>
            <a:r>
              <a:rPr lang="fr-FR" b="1" dirty="0" smtClean="0"/>
              <a:t> a group </a:t>
            </a:r>
            <a:r>
              <a:rPr lang="fr-FR" b="1" dirty="0" err="1" smtClean="0"/>
              <a:t>dynamic</a:t>
            </a:r>
            <a:r>
              <a:rPr lang="fr-FR" b="1" dirty="0" smtClean="0"/>
              <a:t> </a:t>
            </a:r>
            <a:r>
              <a:rPr lang="fr-FR" b="1" dirty="0" err="1" smtClean="0"/>
              <a:t>where</a:t>
            </a:r>
            <a:r>
              <a:rPr lang="fr-FR" b="1" dirty="0" smtClean="0"/>
              <a:t> participants </a:t>
            </a:r>
            <a:r>
              <a:rPr lang="fr-FR" b="1" u="sng" dirty="0" err="1" smtClean="0"/>
              <a:t>think</a:t>
            </a:r>
            <a:r>
              <a:rPr lang="fr-FR" b="1" u="sng" dirty="0" smtClean="0"/>
              <a:t> out </a:t>
            </a:r>
            <a:r>
              <a:rPr lang="fr-FR" b="1" u="sng" dirty="0" err="1" smtClean="0"/>
              <a:t>loud</a:t>
            </a:r>
            <a:r>
              <a:rPr lang="fr-FR" b="1" dirty="0" smtClean="0"/>
              <a:t>, more or </a:t>
            </a:r>
            <a:r>
              <a:rPr lang="fr-FR" b="1" dirty="0" err="1" smtClean="0"/>
              <a:t>less</a:t>
            </a:r>
            <a:r>
              <a:rPr lang="fr-FR" b="1" dirty="0" smtClean="0"/>
              <a:t> </a:t>
            </a:r>
            <a:r>
              <a:rPr lang="fr-FR" b="1" dirty="0" err="1" smtClean="0"/>
              <a:t>collectively</a:t>
            </a:r>
            <a:r>
              <a:rPr lang="fr-FR" b="1" dirty="0" smtClean="0"/>
              <a:t>, </a:t>
            </a:r>
            <a:r>
              <a:rPr lang="fr-FR" b="1" u="sng" dirty="0" err="1" smtClean="0"/>
              <a:t>react</a:t>
            </a:r>
            <a:r>
              <a:rPr lang="fr-FR" b="1" u="sng" dirty="0" smtClean="0"/>
              <a:t> to </a:t>
            </a:r>
            <a:r>
              <a:rPr lang="fr-FR" b="1" u="sng" dirty="0" err="1" smtClean="0"/>
              <a:t>others</a:t>
            </a:r>
            <a:r>
              <a:rPr lang="fr-FR" b="1" u="sng" dirty="0" smtClean="0"/>
              <a:t>’ assertions</a:t>
            </a:r>
            <a:r>
              <a:rPr lang="fr-FR" b="1" dirty="0" smtClean="0"/>
              <a:t> and </a:t>
            </a:r>
            <a:r>
              <a:rPr lang="fr-FR" b="1" dirty="0" err="1" smtClean="0"/>
              <a:t>and</a:t>
            </a:r>
            <a:r>
              <a:rPr lang="fr-FR" b="1" dirty="0" smtClean="0"/>
              <a:t> </a:t>
            </a:r>
            <a:r>
              <a:rPr lang="fr-FR" b="1" dirty="0" err="1" smtClean="0"/>
              <a:t>where</a:t>
            </a:r>
            <a:r>
              <a:rPr lang="fr-FR" b="1" dirty="0" smtClean="0"/>
              <a:t> </a:t>
            </a:r>
            <a:r>
              <a:rPr lang="fr-FR" b="1" dirty="0" err="1" smtClean="0"/>
              <a:t>they</a:t>
            </a:r>
            <a:r>
              <a:rPr lang="fr-FR" b="1" dirty="0" smtClean="0"/>
              <a:t> </a:t>
            </a:r>
            <a:r>
              <a:rPr lang="fr-FR" b="1" u="sng" dirty="0" err="1" smtClean="0"/>
              <a:t>discuss</a:t>
            </a:r>
            <a:r>
              <a:rPr lang="fr-FR" b="1" u="sng" dirty="0" smtClean="0"/>
              <a:t> </a:t>
            </a:r>
            <a:r>
              <a:rPr lang="fr-FR" b="1" u="sng" dirty="0" err="1" smtClean="0"/>
              <a:t>with</a:t>
            </a:r>
            <a:r>
              <a:rPr lang="fr-FR" b="1" u="sng" dirty="0" smtClean="0"/>
              <a:t> </a:t>
            </a:r>
            <a:r>
              <a:rPr lang="fr-FR" b="1" u="sng" dirty="0" err="1" smtClean="0"/>
              <a:t>each</a:t>
            </a:r>
            <a:r>
              <a:rPr lang="fr-FR" b="1" u="sng" dirty="0" smtClean="0"/>
              <a:t> </a:t>
            </a:r>
            <a:r>
              <a:rPr lang="fr-FR" b="1" u="sng" dirty="0" err="1" smtClean="0"/>
              <a:t>other</a:t>
            </a:r>
            <a:r>
              <a:rPr lang="fr-FR" b="1" u="sng" dirty="0" smtClean="0"/>
              <a:t>.</a:t>
            </a:r>
            <a:r>
              <a:rPr lang="fr-FR" b="1" dirty="0" smtClean="0"/>
              <a:t> » </a:t>
            </a:r>
          </a:p>
          <a:p>
            <a:pPr rtl="0">
              <a:lnSpc>
                <a:spcPct val="200000"/>
              </a:lnSpc>
              <a:buNone/>
            </a:pPr>
            <a:r>
              <a:rPr lang="fr-FR" sz="2200" b="1" dirty="0" smtClean="0"/>
              <a:t>Gaudet &amp; Robert 2018: 97 </a:t>
            </a:r>
          </a:p>
          <a:p>
            <a:pPr rtl="0">
              <a:lnSpc>
                <a:spcPct val="150000"/>
              </a:lnSpc>
              <a:buNone/>
            </a:pPr>
            <a:r>
              <a:rPr lang="fr-FR" sz="2200" b="1" dirty="0" smtClean="0"/>
              <a:t>    </a:t>
            </a:r>
            <a:endParaRPr lang="ar-SA" sz="22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 rtl="0">
              <a:lnSpc>
                <a:spcPct val="150000"/>
              </a:lnSpc>
            </a:pPr>
            <a:r>
              <a:rPr lang="en-US" b="1" dirty="0" smtClean="0"/>
              <a:t>References:</a:t>
            </a:r>
            <a:endParaRPr lang="en-US" dirty="0" smtClean="0"/>
          </a:p>
          <a:p>
            <a:pPr algn="just" rtl="0">
              <a:lnSpc>
                <a:spcPct val="150000"/>
              </a:lnSpc>
            </a:pPr>
            <a:r>
              <a:rPr lang="en-US" dirty="0" smtClean="0"/>
              <a:t>Dawson, C. (2009) </a:t>
            </a:r>
            <a:r>
              <a:rPr lang="en-US" i="1" dirty="0" smtClean="0"/>
              <a:t>Introduction to Research Methods</a:t>
            </a:r>
            <a:r>
              <a:rPr lang="en-US" dirty="0" smtClean="0"/>
              <a:t> – A practical guide to anyone undertaking a research   project. How to Books</a:t>
            </a:r>
          </a:p>
          <a:p>
            <a:pPr algn="just" rtl="0">
              <a:lnSpc>
                <a:spcPct val="150000"/>
              </a:lnSpc>
            </a:pPr>
            <a:r>
              <a:rPr lang="en-US" dirty="0" err="1" smtClean="0"/>
              <a:t>Nunan</a:t>
            </a:r>
            <a:r>
              <a:rPr lang="en-US" dirty="0" smtClean="0"/>
              <a:t>, D. (1992) </a:t>
            </a:r>
            <a:r>
              <a:rPr lang="en-US" i="1" dirty="0" smtClean="0"/>
              <a:t>Research Methods in Language Teaching</a:t>
            </a:r>
            <a:r>
              <a:rPr lang="en-US" dirty="0" smtClean="0"/>
              <a:t>. Cambridge University Press</a:t>
            </a:r>
          </a:p>
          <a:p>
            <a:pPr algn="just" rtl="0">
              <a:lnSpc>
                <a:spcPct val="150000"/>
              </a:lnSpc>
            </a:pPr>
            <a:r>
              <a:rPr lang="fr-FR" dirty="0" err="1" smtClean="0"/>
              <a:t>Parley</a:t>
            </a:r>
            <a:r>
              <a:rPr lang="fr-FR" dirty="0" smtClean="0"/>
              <a:t>, P.&amp; M. M. </a:t>
            </a:r>
            <a:r>
              <a:rPr lang="fr-FR" dirty="0" err="1" smtClean="0"/>
              <a:t>Parley</a:t>
            </a:r>
            <a:r>
              <a:rPr lang="fr-FR" dirty="0" smtClean="0"/>
              <a:t>. </a:t>
            </a:r>
            <a:r>
              <a:rPr lang="en-US" dirty="0" smtClean="0"/>
              <a:t>(2015) </a:t>
            </a:r>
            <a:r>
              <a:rPr lang="en-US" dirty="0" err="1" smtClean="0"/>
              <a:t>Reseach</a:t>
            </a:r>
            <a:r>
              <a:rPr lang="en-US" dirty="0" smtClean="0"/>
              <a:t> Methodology: Tools and Techniques. Bridge Center</a:t>
            </a:r>
          </a:p>
          <a:p>
            <a:pPr algn="l" rtl="0"/>
            <a:endParaRPr lang="ar-S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rtl="0">
              <a:lnSpc>
                <a:spcPct val="200000"/>
              </a:lnSpc>
              <a:buNone/>
            </a:pPr>
            <a:r>
              <a:rPr lang="fr-FR" dirty="0" smtClean="0"/>
              <a:t>   </a:t>
            </a:r>
            <a:r>
              <a:rPr lang="fr-FR" b="1" dirty="0" smtClean="0"/>
              <a:t>« A focus group </a:t>
            </a:r>
            <a:r>
              <a:rPr lang="fr-FR" b="1" dirty="0" err="1" smtClean="0"/>
              <a:t>involves</a:t>
            </a:r>
            <a:r>
              <a:rPr lang="fr-FR" b="1" dirty="0" smtClean="0"/>
              <a:t> a </a:t>
            </a:r>
            <a:r>
              <a:rPr lang="fr-FR" b="1" dirty="0" err="1" smtClean="0"/>
              <a:t>small</a:t>
            </a:r>
            <a:r>
              <a:rPr lang="fr-FR" b="1" dirty="0" smtClean="0"/>
              <a:t> group of people  (6 to 10) </a:t>
            </a:r>
            <a:r>
              <a:rPr lang="fr-FR" b="1" dirty="0" err="1" smtClean="0"/>
              <a:t>engaging</a:t>
            </a:r>
            <a:r>
              <a:rPr lang="fr-FR" b="1" dirty="0" smtClean="0"/>
              <a:t> in collective discussion of a </a:t>
            </a:r>
            <a:r>
              <a:rPr lang="fr-FR" b="1" dirty="0" err="1" smtClean="0"/>
              <a:t>topic</a:t>
            </a:r>
            <a:r>
              <a:rPr lang="fr-FR" b="1" dirty="0" smtClean="0"/>
              <a:t> </a:t>
            </a:r>
            <a:r>
              <a:rPr lang="fr-FR" b="1" dirty="0" err="1" smtClean="0"/>
              <a:t>previously</a:t>
            </a:r>
            <a:r>
              <a:rPr lang="fr-FR" b="1" dirty="0" smtClean="0"/>
              <a:t> </a:t>
            </a:r>
            <a:r>
              <a:rPr lang="fr-FR" b="1" dirty="0" err="1" smtClean="0"/>
              <a:t>selected</a:t>
            </a:r>
            <a:r>
              <a:rPr lang="fr-FR" b="1" dirty="0" smtClean="0"/>
              <a:t> by the </a:t>
            </a:r>
            <a:r>
              <a:rPr lang="fr-FR" b="1" dirty="0" err="1" smtClean="0"/>
              <a:t>researcher</a:t>
            </a:r>
            <a:r>
              <a:rPr lang="fr-FR" b="1" dirty="0" smtClean="0"/>
              <a:t>. »</a:t>
            </a:r>
          </a:p>
          <a:p>
            <a:pPr algn="just" rtl="0">
              <a:lnSpc>
                <a:spcPct val="200000"/>
              </a:lnSpc>
              <a:buNone/>
            </a:pPr>
            <a:r>
              <a:rPr lang="fr-FR" b="1" dirty="0" smtClean="0"/>
              <a:t>               </a:t>
            </a:r>
            <a:r>
              <a:rPr lang="fr-FR" dirty="0" smtClean="0"/>
              <a:t>          Edward &amp; Holland 2013: 36</a:t>
            </a:r>
            <a:endParaRPr lang="ar-S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The </a:t>
            </a:r>
            <a:r>
              <a:rPr lang="fr-FR" b="1" dirty="0" err="1" smtClean="0"/>
              <a:t>researcher</a:t>
            </a:r>
            <a:r>
              <a:rPr lang="fr-FR" b="1" dirty="0" smtClean="0"/>
              <a:t> </a:t>
            </a:r>
            <a:r>
              <a:rPr lang="fr-FR" dirty="0" smtClean="0"/>
              <a:t>…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8229600" cy="5500726"/>
          </a:xfrm>
        </p:spPr>
        <p:txBody>
          <a:bodyPr>
            <a:normAutofit/>
          </a:bodyPr>
          <a:lstStyle/>
          <a:p>
            <a:pPr algn="just" rtl="0">
              <a:lnSpc>
                <a:spcPct val="200000"/>
              </a:lnSpc>
            </a:pPr>
            <a:r>
              <a:rPr lang="fr-FR" b="1" dirty="0" err="1" smtClean="0"/>
              <a:t>Runs</a:t>
            </a:r>
            <a:r>
              <a:rPr lang="fr-FR" b="1" dirty="0" smtClean="0"/>
              <a:t> / </a:t>
            </a:r>
            <a:r>
              <a:rPr lang="fr-FR" b="1" dirty="0" err="1" smtClean="0"/>
              <a:t>moderates</a:t>
            </a:r>
            <a:r>
              <a:rPr lang="fr-FR" b="1" dirty="0" smtClean="0"/>
              <a:t> the discussion;</a:t>
            </a:r>
          </a:p>
          <a:p>
            <a:pPr algn="just" rtl="0">
              <a:lnSpc>
                <a:spcPct val="200000"/>
              </a:lnSpc>
            </a:pPr>
            <a:r>
              <a:rPr lang="fr-FR" b="1" dirty="0" err="1" smtClean="0"/>
              <a:t>Asks</a:t>
            </a:r>
            <a:r>
              <a:rPr lang="fr-FR" b="1" dirty="0" smtClean="0"/>
              <a:t> a </a:t>
            </a:r>
            <a:r>
              <a:rPr lang="fr-FR" b="1" dirty="0" err="1" smtClean="0"/>
              <a:t>series</a:t>
            </a:r>
            <a:r>
              <a:rPr lang="fr-FR" b="1" dirty="0" smtClean="0"/>
              <a:t> of questions to guide the discussion course;</a:t>
            </a:r>
          </a:p>
          <a:p>
            <a:pPr algn="just" rtl="0">
              <a:lnSpc>
                <a:spcPct val="200000"/>
              </a:lnSpc>
            </a:pPr>
            <a:r>
              <a:rPr lang="fr-FR" b="1" dirty="0" smtClean="0"/>
              <a:t>May have a stimulus </a:t>
            </a:r>
            <a:r>
              <a:rPr lang="fr-FR" b="1" dirty="0" err="1" smtClean="0"/>
              <a:t>that</a:t>
            </a:r>
            <a:r>
              <a:rPr lang="fr-FR" b="1" dirty="0" smtClean="0"/>
              <a:t> </a:t>
            </a:r>
            <a:r>
              <a:rPr lang="fr-FR" b="1" dirty="0" err="1" smtClean="0"/>
              <a:t>can</a:t>
            </a:r>
            <a:r>
              <a:rPr lang="fr-FR" b="1" dirty="0" smtClean="0"/>
              <a:t> </a:t>
            </a:r>
            <a:r>
              <a:rPr lang="fr-FR" b="1" dirty="0" err="1" smtClean="0"/>
              <a:t>provide</a:t>
            </a:r>
            <a:r>
              <a:rPr lang="fr-FR" b="1" dirty="0" smtClean="0"/>
              <a:t> a focus of a </a:t>
            </a:r>
            <a:r>
              <a:rPr lang="fr-FR" b="1" dirty="0" err="1" smtClean="0"/>
              <a:t>starting</a:t>
            </a:r>
            <a:r>
              <a:rPr lang="fr-FR" b="1" dirty="0" smtClean="0"/>
              <a:t> point ( film, photos, vignette, </a:t>
            </a:r>
            <a:r>
              <a:rPr lang="fr-FR" b="1" dirty="0" err="1" smtClean="0"/>
              <a:t>game</a:t>
            </a:r>
            <a:r>
              <a:rPr lang="fr-FR" b="1" dirty="0" smtClean="0"/>
              <a:t> …)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fr-FR" b="1" dirty="0" smtClean="0">
                <a:solidFill>
                  <a:srgbClr val="FF0000"/>
                </a:solidFill>
              </a:rPr>
              <a:t>Note !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rtl="0">
              <a:lnSpc>
                <a:spcPct val="200000"/>
              </a:lnSpc>
            </a:pPr>
            <a:r>
              <a:rPr lang="fr-FR" sz="2800" b="1" dirty="0" smtClean="0"/>
              <a:t>A second </a:t>
            </a:r>
            <a:r>
              <a:rPr lang="fr-FR" sz="2800" b="1" dirty="0" err="1" smtClean="0"/>
              <a:t>researcher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may</a:t>
            </a:r>
            <a:r>
              <a:rPr lang="fr-FR" sz="2800" b="1" dirty="0" smtClean="0"/>
              <a:t> attend as an </a:t>
            </a:r>
            <a:r>
              <a:rPr lang="fr-FR" sz="2800" b="1" dirty="0" err="1" smtClean="0"/>
              <a:t>aid</a:t>
            </a:r>
            <a:r>
              <a:rPr lang="fr-FR" sz="2800" b="1" dirty="0" smtClean="0"/>
              <a:t> for the transcription and recognition of participants.</a:t>
            </a:r>
          </a:p>
          <a:p>
            <a:pPr algn="just" rtl="0">
              <a:lnSpc>
                <a:spcPct val="200000"/>
              </a:lnSpc>
            </a:pPr>
            <a:r>
              <a:rPr lang="fr-FR" sz="2800" b="1" dirty="0" err="1" smtClean="0"/>
              <a:t>Video</a:t>
            </a:r>
            <a:r>
              <a:rPr lang="fr-FR" sz="2800" b="1" dirty="0" smtClean="0"/>
              <a:t>-</a:t>
            </a:r>
            <a:r>
              <a:rPr lang="fr-FR" sz="2800" b="1" dirty="0" err="1" smtClean="0"/>
              <a:t>recording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may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be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used</a:t>
            </a:r>
            <a:r>
              <a:rPr lang="fr-FR" sz="2800" b="1" dirty="0" smtClean="0"/>
              <a:t> to document</a:t>
            </a:r>
            <a:endParaRPr lang="ar-SA" sz="2800" b="1" dirty="0" smtClean="0"/>
          </a:p>
          <a:p>
            <a:pPr algn="l" rtl="0"/>
            <a:endParaRPr lang="ar-S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fr-FR" b="1" dirty="0" err="1" smtClean="0"/>
              <a:t>Characteristics</a:t>
            </a:r>
            <a:r>
              <a:rPr lang="fr-FR" b="1" dirty="0" smtClean="0"/>
              <a:t> of Participants</a:t>
            </a:r>
            <a:endParaRPr lang="ar-SA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l" rtl="0">
              <a:lnSpc>
                <a:spcPct val="200000"/>
              </a:lnSpc>
              <a:buNone/>
            </a:pPr>
            <a:r>
              <a:rPr lang="fr-FR" dirty="0" smtClean="0"/>
              <a:t>  </a:t>
            </a:r>
            <a:r>
              <a:rPr lang="fr-FR" b="1" dirty="0" err="1" smtClean="0"/>
              <a:t>Depending</a:t>
            </a:r>
            <a:r>
              <a:rPr lang="fr-FR" b="1" dirty="0" smtClean="0"/>
              <a:t> on the issue </a:t>
            </a:r>
            <a:r>
              <a:rPr lang="fr-FR" b="1" dirty="0" err="1" smtClean="0"/>
              <a:t>under</a:t>
            </a:r>
            <a:r>
              <a:rPr lang="fr-FR" b="1" dirty="0" smtClean="0"/>
              <a:t> </a:t>
            </a:r>
            <a:r>
              <a:rPr lang="fr-FR" b="1" dirty="0" err="1" smtClean="0"/>
              <a:t>study</a:t>
            </a:r>
            <a:r>
              <a:rPr lang="fr-FR" b="1" dirty="0" smtClean="0"/>
              <a:t>, participants </a:t>
            </a:r>
            <a:r>
              <a:rPr lang="fr-FR" b="1" dirty="0" err="1" smtClean="0"/>
              <a:t>can</a:t>
            </a:r>
            <a:r>
              <a:rPr lang="fr-FR" b="1" dirty="0" smtClean="0"/>
              <a:t> </a:t>
            </a:r>
            <a:r>
              <a:rPr lang="fr-FR" b="1" dirty="0" err="1" smtClean="0"/>
              <a:t>be</a:t>
            </a:r>
            <a:r>
              <a:rPr lang="fr-FR" b="1" dirty="0" smtClean="0"/>
              <a:t>:</a:t>
            </a:r>
          </a:p>
          <a:p>
            <a:pPr algn="l" rtl="0">
              <a:lnSpc>
                <a:spcPct val="200000"/>
              </a:lnSpc>
              <a:buFont typeface="Wingdings" pitchFamily="2" charset="2"/>
              <a:buChar char="Ø"/>
            </a:pPr>
            <a:r>
              <a:rPr lang="fr-FR" b="1" dirty="0" smtClean="0"/>
              <a:t>The </a:t>
            </a:r>
            <a:r>
              <a:rPr lang="fr-FR" b="1" dirty="0" err="1" smtClean="0"/>
              <a:t>same</a:t>
            </a:r>
            <a:r>
              <a:rPr lang="fr-FR" b="1" dirty="0" smtClean="0"/>
              <a:t> or </a:t>
            </a:r>
            <a:r>
              <a:rPr lang="fr-FR" b="1" dirty="0" err="1" smtClean="0"/>
              <a:t>different</a:t>
            </a:r>
            <a:r>
              <a:rPr lang="fr-FR" b="1" dirty="0" smtClean="0"/>
              <a:t> </a:t>
            </a:r>
            <a:r>
              <a:rPr lang="fr-FR" b="1" dirty="0" err="1" smtClean="0"/>
              <a:t>level</a:t>
            </a:r>
            <a:r>
              <a:rPr lang="fr-FR" b="1" dirty="0" smtClean="0"/>
              <a:t> in the organisation;</a:t>
            </a:r>
          </a:p>
          <a:p>
            <a:pPr algn="l" rtl="0">
              <a:lnSpc>
                <a:spcPct val="200000"/>
              </a:lnSpc>
              <a:buFont typeface="Wingdings" pitchFamily="2" charset="2"/>
              <a:buChar char="Ø"/>
            </a:pPr>
            <a:r>
              <a:rPr lang="fr-FR" b="1" dirty="0" smtClean="0"/>
              <a:t>The </a:t>
            </a:r>
            <a:r>
              <a:rPr lang="fr-FR" b="1" dirty="0" err="1" smtClean="0"/>
              <a:t>same</a:t>
            </a:r>
            <a:r>
              <a:rPr lang="fr-FR" b="1" dirty="0" smtClean="0"/>
              <a:t> or </a:t>
            </a:r>
            <a:r>
              <a:rPr lang="fr-FR" b="1" dirty="0" err="1" smtClean="0"/>
              <a:t>different</a:t>
            </a:r>
            <a:r>
              <a:rPr lang="fr-FR" b="1" dirty="0" smtClean="0"/>
              <a:t> </a:t>
            </a:r>
            <a:r>
              <a:rPr lang="fr-FR" b="1" dirty="0" err="1" smtClean="0"/>
              <a:t>age</a:t>
            </a:r>
            <a:r>
              <a:rPr lang="fr-FR" b="1" dirty="0" smtClean="0"/>
              <a:t>;</a:t>
            </a:r>
          </a:p>
          <a:p>
            <a:pPr algn="l" rtl="0">
              <a:lnSpc>
                <a:spcPct val="200000"/>
              </a:lnSpc>
              <a:buFont typeface="Wingdings" pitchFamily="2" charset="2"/>
              <a:buChar char="Ø"/>
            </a:pPr>
            <a:r>
              <a:rPr lang="fr-FR" b="1" dirty="0" smtClean="0"/>
              <a:t>The </a:t>
            </a:r>
            <a:r>
              <a:rPr lang="fr-FR" b="1" dirty="0" err="1" smtClean="0"/>
              <a:t>same</a:t>
            </a:r>
            <a:r>
              <a:rPr lang="fr-FR" b="1" dirty="0" smtClean="0"/>
              <a:t> or </a:t>
            </a:r>
            <a:r>
              <a:rPr lang="fr-FR" b="1" dirty="0" err="1" smtClean="0"/>
              <a:t>different</a:t>
            </a:r>
            <a:r>
              <a:rPr lang="fr-FR" b="1" dirty="0" smtClean="0"/>
              <a:t> </a:t>
            </a:r>
            <a:r>
              <a:rPr lang="fr-FR" b="1" dirty="0" err="1" smtClean="0"/>
              <a:t>gender</a:t>
            </a:r>
            <a:r>
              <a:rPr lang="fr-FR" b="1" dirty="0" smtClean="0"/>
              <a:t>;</a:t>
            </a:r>
          </a:p>
          <a:p>
            <a:pPr algn="l" rtl="0">
              <a:lnSpc>
                <a:spcPct val="200000"/>
              </a:lnSpc>
              <a:buFont typeface="Wingdings" pitchFamily="2" charset="2"/>
              <a:buChar char="Ø"/>
            </a:pPr>
            <a:r>
              <a:rPr lang="fr-FR" b="1" dirty="0" smtClean="0"/>
              <a:t>The </a:t>
            </a:r>
            <a:r>
              <a:rPr lang="fr-FR" b="1" dirty="0" err="1" smtClean="0"/>
              <a:t>same</a:t>
            </a:r>
            <a:r>
              <a:rPr lang="fr-FR" b="1" dirty="0" smtClean="0"/>
              <a:t> of </a:t>
            </a:r>
            <a:r>
              <a:rPr lang="fr-FR" b="1" dirty="0" err="1" smtClean="0"/>
              <a:t>different</a:t>
            </a:r>
            <a:r>
              <a:rPr lang="fr-FR" b="1" dirty="0" smtClean="0"/>
              <a:t> class … </a:t>
            </a:r>
            <a:r>
              <a:rPr lang="fr-FR" b="1" dirty="0" err="1" smtClean="0"/>
              <a:t>etc</a:t>
            </a:r>
            <a:endParaRPr lang="ar-SA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fr-FR" sz="4000" b="1" dirty="0" smtClean="0">
                <a:solidFill>
                  <a:srgbClr val="C00000"/>
                </a:solidFill>
              </a:rPr>
              <a:t>Note!</a:t>
            </a:r>
            <a:endParaRPr lang="ar-SA" sz="4000" b="1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>
              <a:lnSpc>
                <a:spcPct val="150000"/>
              </a:lnSpc>
              <a:buNone/>
            </a:pPr>
            <a:r>
              <a:rPr lang="fr-FR" dirty="0" smtClean="0"/>
              <a:t>   </a:t>
            </a:r>
          </a:p>
          <a:p>
            <a:pPr algn="just" rtl="0">
              <a:lnSpc>
                <a:spcPct val="150000"/>
              </a:lnSpc>
              <a:buNone/>
            </a:pPr>
            <a:r>
              <a:rPr lang="fr-FR" b="1" dirty="0" smtClean="0"/>
              <a:t>   Focus group(s) </a:t>
            </a:r>
            <a:r>
              <a:rPr lang="fr-FR" b="1" dirty="0" err="1" smtClean="0"/>
              <a:t>can</a:t>
            </a:r>
            <a:r>
              <a:rPr lang="fr-FR" b="1" dirty="0" smtClean="0"/>
              <a:t> </a:t>
            </a:r>
            <a:r>
              <a:rPr lang="fr-FR" b="1" dirty="0" err="1" smtClean="0"/>
              <a:t>be</a:t>
            </a:r>
            <a:r>
              <a:rPr lang="fr-FR" b="1" dirty="0" smtClean="0"/>
              <a:t> </a:t>
            </a:r>
            <a:r>
              <a:rPr lang="fr-FR" b="1" dirty="0" err="1" smtClean="0"/>
              <a:t>used</a:t>
            </a:r>
            <a:r>
              <a:rPr lang="fr-FR" b="1" dirty="0" smtClean="0"/>
              <a:t> </a:t>
            </a:r>
            <a:r>
              <a:rPr lang="fr-FR" b="1" dirty="0" err="1" smtClean="0"/>
              <a:t>alone</a:t>
            </a:r>
            <a:r>
              <a:rPr lang="fr-FR" b="1" dirty="0" smtClean="0"/>
              <a:t> or in </a:t>
            </a:r>
            <a:r>
              <a:rPr lang="fr-FR" b="1" dirty="0" err="1" smtClean="0"/>
              <a:t>conjunction</a:t>
            </a:r>
            <a:r>
              <a:rPr lang="fr-FR" b="1" dirty="0" smtClean="0"/>
              <a:t> </a:t>
            </a:r>
            <a:r>
              <a:rPr lang="fr-FR" b="1" dirty="0" err="1" smtClean="0"/>
              <a:t>with</a:t>
            </a:r>
            <a:r>
              <a:rPr lang="fr-FR" b="1" dirty="0" smtClean="0"/>
              <a:t> </a:t>
            </a:r>
            <a:r>
              <a:rPr lang="fr-FR" b="1" dirty="0" err="1" smtClean="0"/>
              <a:t>other</a:t>
            </a:r>
            <a:r>
              <a:rPr lang="fr-FR" b="1" dirty="0" smtClean="0"/>
              <a:t> </a:t>
            </a:r>
            <a:r>
              <a:rPr lang="fr-FR" b="1" dirty="0" err="1" smtClean="0"/>
              <a:t>methods</a:t>
            </a:r>
            <a:r>
              <a:rPr lang="fr-FR" b="1" dirty="0" smtClean="0"/>
              <a:t> ( </a:t>
            </a:r>
            <a:r>
              <a:rPr lang="fr-FR" b="1" dirty="0" err="1" smtClean="0"/>
              <a:t>Individual</a:t>
            </a:r>
            <a:r>
              <a:rPr lang="fr-FR" b="1" dirty="0" smtClean="0"/>
              <a:t> + focus groups)</a:t>
            </a:r>
            <a:endParaRPr lang="ar-SA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rtl="0">
              <a:lnSpc>
                <a:spcPct val="200000"/>
              </a:lnSpc>
              <a:buNone/>
            </a:pPr>
            <a:r>
              <a:rPr lang="fr-FR" dirty="0" smtClean="0"/>
              <a:t>   </a:t>
            </a:r>
            <a:r>
              <a:rPr lang="fr-FR" b="1" dirty="0" smtClean="0"/>
              <a:t>The </a:t>
            </a:r>
            <a:r>
              <a:rPr lang="fr-FR" b="1" dirty="0" err="1" smtClean="0"/>
              <a:t>decision</a:t>
            </a:r>
            <a:r>
              <a:rPr lang="fr-FR" b="1" dirty="0" smtClean="0"/>
              <a:t> to use the </a:t>
            </a:r>
            <a:r>
              <a:rPr lang="fr-FR" b="1" dirty="0" err="1" smtClean="0"/>
              <a:t>methods</a:t>
            </a:r>
            <a:r>
              <a:rPr lang="fr-FR" b="1" dirty="0" smtClean="0"/>
              <a:t>(s) </a:t>
            </a:r>
            <a:r>
              <a:rPr lang="fr-FR" b="1" dirty="0" err="1" smtClean="0"/>
              <a:t>is</a:t>
            </a:r>
            <a:r>
              <a:rPr lang="fr-FR" b="1" dirty="0" smtClean="0"/>
              <a:t> </a:t>
            </a:r>
            <a:r>
              <a:rPr lang="fr-FR" b="1" dirty="0" err="1" smtClean="0"/>
              <a:t>dependent</a:t>
            </a:r>
            <a:r>
              <a:rPr lang="fr-FR" b="1" dirty="0" smtClean="0"/>
              <a:t> on </a:t>
            </a:r>
            <a:r>
              <a:rPr lang="fr-FR" b="1" dirty="0" err="1" smtClean="0"/>
              <a:t>its</a:t>
            </a:r>
            <a:r>
              <a:rPr lang="fr-FR" b="1" dirty="0" smtClean="0"/>
              <a:t> </a:t>
            </a:r>
            <a:r>
              <a:rPr lang="fr-FR" b="1" u="sng" dirty="0" err="1" smtClean="0"/>
              <a:t>appropriateness</a:t>
            </a:r>
            <a:r>
              <a:rPr lang="fr-FR" b="1" u="sng" dirty="0" smtClean="0"/>
              <a:t> for a </a:t>
            </a:r>
            <a:r>
              <a:rPr lang="fr-FR" b="1" u="sng" dirty="0" err="1" smtClean="0"/>
              <a:t>particular</a:t>
            </a:r>
            <a:r>
              <a:rPr lang="fr-FR" b="1" u="sng" dirty="0" smtClean="0"/>
              <a:t> </a:t>
            </a:r>
            <a:r>
              <a:rPr lang="fr-FR" b="1" u="sng" dirty="0" err="1" smtClean="0"/>
              <a:t>piece</a:t>
            </a:r>
            <a:r>
              <a:rPr lang="fr-FR" b="1" u="sng" dirty="0" smtClean="0"/>
              <a:t> of </a:t>
            </a:r>
            <a:r>
              <a:rPr lang="fr-FR" b="1" u="sng" dirty="0" err="1" smtClean="0"/>
              <a:t>research</a:t>
            </a:r>
            <a:r>
              <a:rPr lang="fr-FR" b="1" dirty="0" smtClean="0"/>
              <a:t>, </a:t>
            </a:r>
            <a:r>
              <a:rPr lang="fr-FR" b="1" dirty="0" err="1" smtClean="0"/>
              <a:t>its</a:t>
            </a:r>
            <a:r>
              <a:rPr lang="fr-FR" b="1" dirty="0" smtClean="0"/>
              <a:t> </a:t>
            </a:r>
            <a:r>
              <a:rPr lang="fr-FR" b="1" u="sng" dirty="0" err="1" smtClean="0"/>
              <a:t>theoretical</a:t>
            </a:r>
            <a:r>
              <a:rPr lang="fr-FR" b="1" u="sng" dirty="0" smtClean="0"/>
              <a:t> and </a:t>
            </a:r>
            <a:r>
              <a:rPr lang="fr-FR" b="1" u="sng" dirty="0" err="1" smtClean="0"/>
              <a:t>philosophical</a:t>
            </a:r>
            <a:r>
              <a:rPr lang="fr-FR" b="1" u="sng" dirty="0" smtClean="0"/>
              <a:t> </a:t>
            </a:r>
            <a:r>
              <a:rPr lang="fr-FR" b="1" u="sng" dirty="0" err="1" smtClean="0"/>
              <a:t>approach</a:t>
            </a:r>
            <a:r>
              <a:rPr lang="fr-FR" b="1" u="sng" dirty="0" smtClean="0"/>
              <a:t> </a:t>
            </a:r>
            <a:r>
              <a:rPr lang="fr-FR" b="1" dirty="0" smtClean="0"/>
              <a:t>and </a:t>
            </a:r>
            <a:r>
              <a:rPr lang="fr-FR" b="1" u="sng" dirty="0" smtClean="0"/>
              <a:t>the </a:t>
            </a:r>
            <a:r>
              <a:rPr lang="fr-FR" b="1" u="sng" dirty="0" err="1" smtClean="0"/>
              <a:t>research</a:t>
            </a:r>
            <a:r>
              <a:rPr lang="fr-FR" b="1" u="sng" dirty="0" smtClean="0"/>
              <a:t> questions</a:t>
            </a:r>
            <a:r>
              <a:rPr lang="fr-FR" b="1" dirty="0" smtClean="0"/>
              <a:t>.</a:t>
            </a:r>
            <a:endParaRPr lang="ar-SA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1956"/>
          </a:xfrm>
        </p:spPr>
        <p:txBody>
          <a:bodyPr>
            <a:normAutofit fontScale="90000"/>
          </a:bodyPr>
          <a:lstStyle/>
          <a:p>
            <a:pPr rtl="0"/>
            <a:r>
              <a:rPr lang="fr-FR" b="1" dirty="0" err="1" smtClean="0">
                <a:solidFill>
                  <a:srgbClr val="C00000"/>
                </a:solidFill>
              </a:rPr>
              <a:t>Characteristics</a:t>
            </a:r>
            <a:r>
              <a:rPr lang="fr-FR" b="1" dirty="0" smtClean="0">
                <a:solidFill>
                  <a:srgbClr val="C00000"/>
                </a:solidFill>
              </a:rPr>
              <a:t> of the Interview: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714356"/>
            <a:ext cx="8229600" cy="5929354"/>
          </a:xfrm>
        </p:spPr>
        <p:txBody>
          <a:bodyPr>
            <a:normAutofit fontScale="92500" lnSpcReduction="20000"/>
          </a:bodyPr>
          <a:lstStyle/>
          <a:p>
            <a:endParaRPr lang="ar-SA" dirty="0" smtClean="0"/>
          </a:p>
          <a:p>
            <a:pPr algn="just" rtl="0">
              <a:lnSpc>
                <a:spcPct val="150000"/>
              </a:lnSpc>
              <a:buNone/>
            </a:pPr>
            <a:r>
              <a:rPr lang="en-US" b="1" dirty="0" smtClean="0"/>
              <a:t>1. The interviewer can probe into casual factors, determine attitudes, discover the origin of problem </a:t>
            </a:r>
            <a:endParaRPr lang="ar-SA" b="1" dirty="0" smtClean="0"/>
          </a:p>
          <a:p>
            <a:pPr algn="just" rtl="0">
              <a:lnSpc>
                <a:spcPct val="150000"/>
              </a:lnSpc>
              <a:buNone/>
            </a:pPr>
            <a:r>
              <a:rPr lang="en-US" b="1" dirty="0" smtClean="0"/>
              <a:t>2. It is appropriate to deal with young children </a:t>
            </a:r>
            <a:r>
              <a:rPr lang="en-US" b="1" smtClean="0"/>
              <a:t>and illiterate persons. </a:t>
            </a:r>
            <a:endParaRPr lang="en-US" b="1" dirty="0" smtClean="0"/>
          </a:p>
          <a:p>
            <a:pPr algn="just" rtl="0">
              <a:lnSpc>
                <a:spcPct val="150000"/>
              </a:lnSpc>
              <a:buNone/>
            </a:pPr>
            <a:r>
              <a:rPr lang="en-US" b="1" dirty="0" smtClean="0"/>
              <a:t>3. It can make cross questioning possible. </a:t>
            </a:r>
          </a:p>
          <a:p>
            <a:pPr algn="just" rtl="0">
              <a:lnSpc>
                <a:spcPct val="150000"/>
              </a:lnSpc>
              <a:buNone/>
            </a:pPr>
            <a:r>
              <a:rPr lang="en-US" b="1" dirty="0" smtClean="0"/>
              <a:t>4. It helps the investigator to gain an impression of the person concerned. </a:t>
            </a:r>
          </a:p>
          <a:p>
            <a:pPr algn="just" rtl="0">
              <a:lnSpc>
                <a:spcPct val="150000"/>
              </a:lnSpc>
              <a:buNone/>
            </a:pPr>
            <a:r>
              <a:rPr lang="en-US" b="1" dirty="0" smtClean="0"/>
              <a:t>5. It can deal with delicate, confidential and even intimate topics. </a:t>
            </a:r>
          </a:p>
          <a:p>
            <a:pPr algn="just" rtl="0">
              <a:lnSpc>
                <a:spcPct val="150000"/>
              </a:lnSpc>
              <a:buNone/>
            </a:pPr>
            <a:r>
              <a:rPr lang="fr-FR" dirty="0" smtClean="0"/>
              <a:t> </a:t>
            </a:r>
          </a:p>
          <a:p>
            <a:pPr algn="l" rtl="0">
              <a:buNone/>
            </a:pPr>
            <a:endParaRPr lang="ar-S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صل">
  <a:themeElements>
    <a:clrScheme name="أصل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أصل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أصل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191</TotalTime>
  <Words>960</Words>
  <Application>Microsoft Office PowerPoint</Application>
  <PresentationFormat>عرض على الشاشة (3:4)‏</PresentationFormat>
  <Paragraphs>94</Paragraphs>
  <Slides>20</Slides>
  <Notes>1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20</vt:i4>
      </vt:variant>
    </vt:vector>
  </HeadingPairs>
  <TitlesOfParts>
    <vt:vector size="21" baseType="lpstr">
      <vt:lpstr>أصل</vt:lpstr>
      <vt:lpstr>Interviewing Lecture 2</vt:lpstr>
      <vt:lpstr>Definition</vt:lpstr>
      <vt:lpstr>الشريحة 3</vt:lpstr>
      <vt:lpstr>The researcher …</vt:lpstr>
      <vt:lpstr>Note !</vt:lpstr>
      <vt:lpstr>Characteristics of Participants</vt:lpstr>
      <vt:lpstr>Note!</vt:lpstr>
      <vt:lpstr>الشريحة 8</vt:lpstr>
      <vt:lpstr>Characteristics of the Interview:</vt:lpstr>
      <vt:lpstr>الشريحة 10</vt:lpstr>
      <vt:lpstr>Merits of Interviews</vt:lpstr>
      <vt:lpstr>Merits of Interviews</vt:lpstr>
      <vt:lpstr>Disadvantages of Interviews</vt:lpstr>
      <vt:lpstr>What is a Schedule?</vt:lpstr>
      <vt:lpstr>Important Characteristics of Schedule:</vt:lpstr>
      <vt:lpstr>الشريحة 16</vt:lpstr>
      <vt:lpstr>Points to consider when designing a schedule:</vt:lpstr>
      <vt:lpstr>Merits of the Schedule:</vt:lpstr>
      <vt:lpstr>Question?</vt:lpstr>
      <vt:lpstr>الشريحة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Interviewing Lecture 2</dc:title>
  <dc:creator>usert</dc:creator>
  <cp:lastModifiedBy>usert</cp:lastModifiedBy>
  <cp:revision>31</cp:revision>
  <dcterms:created xsi:type="dcterms:W3CDTF">2023-02-26T18:47:14Z</dcterms:created>
  <dcterms:modified xsi:type="dcterms:W3CDTF">2023-03-13T05:11:55Z</dcterms:modified>
</cp:coreProperties>
</file>