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26/10/16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syntaxique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61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Soit</a:t>
            </a:r>
            <a:r>
              <a:rPr lang="en-US" dirty="0" smtClean="0"/>
              <a:t> G: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err="1" smtClean="0">
                <a:sym typeface="Wingdings"/>
              </a:rPr>
              <a:t>ABCe</a:t>
            </a:r>
            <a:endParaRPr lang="en-US" dirty="0" smtClean="0">
              <a:sym typeface="Wingdings"/>
            </a:endParaRPr>
          </a:p>
          <a:p>
            <a:pPr marL="82296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A  </a:t>
            </a:r>
            <a:r>
              <a:rPr lang="en-US" dirty="0" err="1" smtClean="0">
                <a:sym typeface="Wingdings"/>
              </a:rPr>
              <a:t>aA</a:t>
            </a:r>
            <a:r>
              <a:rPr lang="en-US" dirty="0" smtClean="0">
                <a:sym typeface="Wingdings"/>
              </a:rPr>
              <a:t> | </a:t>
            </a:r>
            <a:r>
              <a:rPr lang="en-US" dirty="0" err="1" smtClean="0">
                <a:sym typeface="Wingdings"/>
              </a:rPr>
              <a:t>ε</a:t>
            </a:r>
            <a:endParaRPr lang="en-US" dirty="0" smtClean="0">
              <a:sym typeface="Wingdings"/>
            </a:endParaRPr>
          </a:p>
          <a:p>
            <a:pPr marL="82296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B  </a:t>
            </a:r>
            <a:r>
              <a:rPr lang="en-US" dirty="0" err="1" smtClean="0">
                <a:sym typeface="Wingdings"/>
              </a:rPr>
              <a:t>bB</a:t>
            </a:r>
            <a:r>
              <a:rPr lang="en-US" dirty="0" smtClean="0">
                <a:sym typeface="Wingdings"/>
              </a:rPr>
              <a:t> | </a:t>
            </a:r>
            <a:r>
              <a:rPr lang="en-US" dirty="0" err="1" smtClean="0">
                <a:sym typeface="Wingdings"/>
              </a:rPr>
              <a:t>cB</a:t>
            </a:r>
            <a:r>
              <a:rPr lang="en-US" dirty="0" smtClean="0">
                <a:sym typeface="Wingdings"/>
              </a:rPr>
              <a:t> | </a:t>
            </a:r>
            <a:r>
              <a:rPr lang="en-US" dirty="0" err="1" smtClean="0">
                <a:sym typeface="Wingdings"/>
              </a:rPr>
              <a:t>ε</a:t>
            </a:r>
            <a:endParaRPr lang="en-US" dirty="0" smtClean="0">
              <a:sym typeface="Wingdings"/>
            </a:endParaRPr>
          </a:p>
          <a:p>
            <a:pPr marL="82296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C  de | da | </a:t>
            </a:r>
            <a:r>
              <a:rPr lang="en-US" dirty="0" err="1" smtClean="0">
                <a:sym typeface="Wingdings"/>
              </a:rPr>
              <a:t>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55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Algorithme</a:t>
            </a:r>
            <a:r>
              <a:rPr lang="en-US" dirty="0" smtClean="0"/>
              <a:t> </a:t>
            </a:r>
            <a:r>
              <a:rPr lang="en-US" smtClean="0"/>
              <a:t>de Follow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 err="1" smtClean="0">
                <a:latin typeface="Arial Unicode MS"/>
                <a:cs typeface="Arial Unicode MS"/>
              </a:rPr>
              <a:t>Ajouter</a:t>
            </a:r>
            <a:r>
              <a:rPr lang="en-US" sz="3100" dirty="0" smtClean="0">
                <a:latin typeface="Arial Unicode MS"/>
                <a:cs typeface="Arial Unicode MS"/>
              </a:rPr>
              <a:t> un </a:t>
            </a:r>
            <a:r>
              <a:rPr lang="en-US" sz="3100" dirty="0" err="1" smtClean="0">
                <a:latin typeface="Arial Unicode MS"/>
                <a:cs typeface="Arial Unicode MS"/>
              </a:rPr>
              <a:t>marqueur</a:t>
            </a:r>
            <a:r>
              <a:rPr lang="en-US" sz="3100" dirty="0" smtClean="0">
                <a:latin typeface="Arial Unicode MS"/>
                <a:cs typeface="Arial Unicode MS"/>
              </a:rPr>
              <a:t> de fin de </a:t>
            </a:r>
            <a:r>
              <a:rPr lang="en-US" sz="3100" dirty="0" err="1" smtClean="0">
                <a:latin typeface="Arial Unicode MS"/>
                <a:cs typeface="Arial Unicode MS"/>
              </a:rPr>
              <a:t>chaîne</a:t>
            </a:r>
            <a:r>
              <a:rPr lang="en-US" sz="3100" dirty="0" smtClean="0">
                <a:latin typeface="Arial Unicode MS"/>
                <a:cs typeface="Arial Unicode MS"/>
              </a:rPr>
              <a:t> </a:t>
            </a:r>
            <a:r>
              <a:rPr lang="en-US" sz="3100" dirty="0" err="1" smtClean="0">
                <a:latin typeface="Arial Unicode MS"/>
                <a:cs typeface="Arial Unicode MS"/>
              </a:rPr>
              <a:t>à</a:t>
            </a:r>
            <a:r>
              <a:rPr lang="en-US" sz="3100" dirty="0" smtClean="0">
                <a:latin typeface="Arial Unicode MS"/>
                <a:cs typeface="Arial Unicode MS"/>
              </a:rPr>
              <a:t> Follow(S) (</a:t>
            </a:r>
            <a:r>
              <a:rPr lang="en-US" sz="3100" dirty="0" err="1" smtClean="0">
                <a:latin typeface="Arial Unicode MS"/>
                <a:cs typeface="Arial Unicode MS"/>
              </a:rPr>
              <a:t>Exemple</a:t>
            </a:r>
            <a:r>
              <a:rPr lang="en-US" sz="3100" dirty="0" smtClean="0">
                <a:latin typeface="Arial Unicode MS"/>
                <a:cs typeface="Arial Unicode MS"/>
              </a:rPr>
              <a:t> #)(</a:t>
            </a:r>
            <a:r>
              <a:rPr lang="en-US" sz="3100" dirty="0" err="1" smtClean="0">
                <a:latin typeface="Arial Unicode MS"/>
                <a:cs typeface="Arial Unicode MS"/>
              </a:rPr>
              <a:t>où</a:t>
            </a:r>
            <a:r>
              <a:rPr lang="en-US" sz="3100" dirty="0" smtClean="0">
                <a:latin typeface="Arial Unicode MS"/>
                <a:cs typeface="Arial Unicode MS"/>
              </a:rPr>
              <a:t> S </a:t>
            </a:r>
            <a:r>
              <a:rPr lang="en-US" sz="3100" dirty="0" err="1" smtClean="0">
                <a:latin typeface="Arial Unicode MS"/>
                <a:cs typeface="Arial Unicode MS"/>
              </a:rPr>
              <a:t>est</a:t>
            </a:r>
            <a:r>
              <a:rPr lang="en-US" sz="3100" dirty="0" smtClean="0">
                <a:latin typeface="Arial Unicode MS"/>
                <a:cs typeface="Arial Unicode MS"/>
              </a:rPr>
              <a:t> </a:t>
            </a:r>
            <a:r>
              <a:rPr lang="en-US" sz="3100" dirty="0" err="1" smtClean="0">
                <a:latin typeface="Arial Unicode MS"/>
                <a:cs typeface="Arial Unicode MS"/>
              </a:rPr>
              <a:t>l’axiome</a:t>
            </a:r>
            <a:r>
              <a:rPr lang="en-US" sz="3100" dirty="0" smtClean="0">
                <a:latin typeface="Arial Unicode MS"/>
                <a:cs typeface="Arial Unicode MS"/>
              </a:rPr>
              <a:t> de </a:t>
            </a:r>
            <a:r>
              <a:rPr lang="en-US" sz="3100" dirty="0" err="1" smtClean="0">
                <a:latin typeface="Arial Unicode MS"/>
                <a:cs typeface="Arial Unicode MS"/>
              </a:rPr>
              <a:t>départ</a:t>
            </a:r>
            <a:r>
              <a:rPr lang="en-US" sz="3100" dirty="0" smtClean="0">
                <a:latin typeface="Arial Unicode MS"/>
                <a:cs typeface="Arial Unicode MS"/>
              </a:rPr>
              <a:t> de la </a:t>
            </a:r>
            <a:r>
              <a:rPr lang="en-US" sz="3100" dirty="0" err="1" smtClean="0">
                <a:latin typeface="Arial Unicode MS"/>
                <a:cs typeface="Arial Unicode MS"/>
              </a:rPr>
              <a:t>grammaire</a:t>
            </a:r>
            <a:r>
              <a:rPr lang="en-US" sz="3100" dirty="0" smtClean="0">
                <a:latin typeface="Arial Unicode MS"/>
                <a:cs typeface="Arial Unicode MS"/>
              </a:rPr>
              <a:t>)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 smtClean="0">
                <a:latin typeface="Arial Unicode MS"/>
                <a:cs typeface="Arial Unicode MS"/>
              </a:rPr>
              <a:t>Pour </a:t>
            </a:r>
            <a:r>
              <a:rPr lang="en-US" sz="3100" dirty="0" err="1" smtClean="0">
                <a:latin typeface="Arial Unicode MS"/>
                <a:cs typeface="Arial Unicode MS"/>
              </a:rPr>
              <a:t>chaque</a:t>
            </a:r>
            <a:r>
              <a:rPr lang="en-US" sz="3100" dirty="0" smtClean="0">
                <a:latin typeface="Arial Unicode MS"/>
                <a:cs typeface="Arial Unicode MS"/>
              </a:rPr>
              <a:t> production A 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 αBβ </a:t>
            </a:r>
            <a:r>
              <a:rPr lang="en-US" sz="3100" dirty="0" err="1" smtClean="0">
                <a:latin typeface="Arial Unicode MS"/>
                <a:cs typeface="Arial Unicode MS"/>
                <a:sym typeface="Wingdings"/>
              </a:rPr>
              <a:t>où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 B </a:t>
            </a:r>
            <a:r>
              <a:rPr lang="en-US" sz="3100" dirty="0" err="1" smtClean="0">
                <a:latin typeface="Arial Unicode MS"/>
                <a:cs typeface="Arial Unicode MS"/>
                <a:sym typeface="Wingdings"/>
              </a:rPr>
              <a:t>est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 un non terminal, </a:t>
            </a:r>
            <a:r>
              <a:rPr lang="en-US" sz="3100" dirty="0" err="1" smtClean="0">
                <a:latin typeface="Arial Unicode MS"/>
                <a:cs typeface="Arial Unicode MS"/>
                <a:sym typeface="Wingdings"/>
              </a:rPr>
              <a:t>alors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 </a:t>
            </a:r>
            <a:r>
              <a:rPr lang="en-US" sz="3100" dirty="0" err="1" smtClean="0">
                <a:latin typeface="Arial Unicode MS"/>
                <a:cs typeface="Arial Unicode MS"/>
                <a:sym typeface="Wingdings"/>
              </a:rPr>
              <a:t>ajouter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 le </a:t>
            </a:r>
            <a:r>
              <a:rPr lang="en-US" sz="3100" dirty="0" err="1" smtClean="0">
                <a:latin typeface="Arial Unicode MS"/>
                <a:cs typeface="Arial Unicode MS"/>
                <a:sym typeface="Wingdings"/>
              </a:rPr>
              <a:t>contenu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 de First(</a:t>
            </a:r>
            <a:r>
              <a:rPr lang="en-US" sz="3100" dirty="0">
                <a:latin typeface="Arial Unicode MS"/>
                <a:cs typeface="Arial Unicode MS"/>
                <a:sym typeface="Wingdings"/>
              </a:rPr>
              <a:t>β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) </a:t>
            </a:r>
            <a:r>
              <a:rPr lang="en-US" sz="3100" dirty="0" err="1" smtClean="0">
                <a:latin typeface="Arial Unicode MS"/>
                <a:cs typeface="Arial Unicode MS"/>
                <a:sym typeface="Wingdings"/>
              </a:rPr>
              <a:t>à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 Follow(B) </a:t>
            </a:r>
            <a:r>
              <a:rPr lang="en-US" sz="3100" b="1" dirty="0" err="1" smtClean="0">
                <a:latin typeface="Arial Unicode MS"/>
                <a:cs typeface="Arial Unicode MS"/>
                <a:sym typeface="Wingdings"/>
              </a:rPr>
              <a:t>sauf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 </a:t>
            </a:r>
            <a:r>
              <a:rPr lang="en-US" sz="3800" dirty="0" err="1" smtClean="0">
                <a:latin typeface="Arial Unicode MS"/>
                <a:cs typeface="Arial Unicode MS"/>
              </a:rPr>
              <a:t>ε</a:t>
            </a:r>
            <a:endParaRPr lang="en-US" sz="3100" dirty="0" smtClean="0">
              <a:latin typeface="Arial Unicode MS"/>
              <a:cs typeface="Arial Unicode MS"/>
            </a:endParaRP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 smtClean="0">
                <a:latin typeface="Arial Unicode MS"/>
                <a:cs typeface="Arial Unicode MS"/>
              </a:rPr>
              <a:t>Pour </a:t>
            </a:r>
            <a:r>
              <a:rPr lang="en-US" sz="3100" dirty="0" err="1" smtClean="0">
                <a:latin typeface="Arial Unicode MS"/>
                <a:cs typeface="Arial Unicode MS"/>
              </a:rPr>
              <a:t>chaque</a:t>
            </a:r>
            <a:r>
              <a:rPr lang="en-US" sz="3100" dirty="0" smtClean="0">
                <a:latin typeface="Arial Unicode MS"/>
                <a:cs typeface="Arial Unicode MS"/>
              </a:rPr>
              <a:t> production </a:t>
            </a:r>
            <a:r>
              <a:rPr lang="en-US" sz="3100" dirty="0">
                <a:latin typeface="Arial Unicode MS"/>
                <a:cs typeface="Arial Unicode MS"/>
              </a:rPr>
              <a:t>A </a:t>
            </a:r>
            <a:r>
              <a:rPr lang="en-US" sz="3100" dirty="0">
                <a:latin typeface="Arial Unicode MS"/>
                <a:cs typeface="Arial Unicode MS"/>
                <a:sym typeface="Wingdings"/>
              </a:rPr>
              <a:t> 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αB </a:t>
            </a:r>
            <a:r>
              <a:rPr lang="en-US" sz="3100" dirty="0" err="1" smtClean="0">
                <a:latin typeface="Arial Unicode MS"/>
                <a:cs typeface="Arial Unicode MS"/>
                <a:sym typeface="Wingdings"/>
              </a:rPr>
              <a:t>alors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, </a:t>
            </a:r>
            <a:r>
              <a:rPr lang="en-US" sz="3100" dirty="0" err="1" smtClean="0">
                <a:latin typeface="Arial Unicode MS"/>
                <a:cs typeface="Arial Unicode MS"/>
                <a:sym typeface="Wingdings"/>
              </a:rPr>
              <a:t>ajouter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 Follow(A) </a:t>
            </a:r>
            <a:r>
              <a:rPr lang="en-US" sz="3100" dirty="0" err="1" smtClean="0">
                <a:latin typeface="Arial Unicode MS"/>
                <a:cs typeface="Arial Unicode MS"/>
                <a:sym typeface="Wingdings"/>
              </a:rPr>
              <a:t>à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 Follow(B)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Arial Unicode MS"/>
                <a:cs typeface="Arial Unicode MS"/>
              </a:rPr>
              <a:t>Pour </a:t>
            </a:r>
            <a:r>
              <a:rPr lang="en-US" sz="3600" dirty="0" err="1">
                <a:latin typeface="Arial Unicode MS"/>
                <a:cs typeface="Arial Unicode MS"/>
              </a:rPr>
              <a:t>chaque</a:t>
            </a:r>
            <a:r>
              <a:rPr lang="en-US" sz="3600" dirty="0">
                <a:latin typeface="Arial Unicode MS"/>
                <a:cs typeface="Arial Unicode MS"/>
              </a:rPr>
              <a:t> production A </a:t>
            </a:r>
            <a:r>
              <a:rPr lang="en-US" sz="3600" dirty="0">
                <a:latin typeface="Arial Unicode MS"/>
                <a:cs typeface="Arial Unicode MS"/>
                <a:sym typeface="Wingdings"/>
              </a:rPr>
              <a:t> </a:t>
            </a:r>
            <a:r>
              <a:rPr lang="en-US" sz="3600" dirty="0" smtClean="0">
                <a:latin typeface="Arial Unicode MS"/>
                <a:cs typeface="Arial Unicode MS"/>
                <a:sym typeface="Wingdings"/>
              </a:rPr>
              <a:t>αBβ avec </a:t>
            </a:r>
            <a:r>
              <a:rPr lang="en-US" sz="3600" dirty="0" err="1" smtClean="0">
                <a:latin typeface="Arial Unicode MS"/>
                <a:cs typeface="Arial Unicode MS"/>
              </a:rPr>
              <a:t>ε</a:t>
            </a:r>
            <a:r>
              <a:rPr lang="en-US" sz="3600" dirty="0" smtClean="0">
                <a:latin typeface="Arial Unicode MS"/>
                <a:cs typeface="Arial Unicode MS"/>
              </a:rPr>
              <a:t> ∈ First(</a:t>
            </a:r>
            <a:r>
              <a:rPr lang="en-US" sz="3600" dirty="0">
                <a:latin typeface="Arial Unicode MS"/>
                <a:cs typeface="Arial Unicode MS"/>
                <a:sym typeface="Wingdings"/>
              </a:rPr>
              <a:t>β</a:t>
            </a:r>
            <a:r>
              <a:rPr lang="en-US" sz="3600" dirty="0" smtClean="0">
                <a:latin typeface="Arial Unicode MS"/>
                <a:cs typeface="Arial Unicode MS"/>
              </a:rPr>
              <a:t>) </a:t>
            </a:r>
            <a:r>
              <a:rPr lang="en-US" sz="3600" dirty="0" err="1" smtClean="0">
                <a:latin typeface="Arial Unicode MS"/>
                <a:cs typeface="Arial Unicode MS"/>
              </a:rPr>
              <a:t>alors</a:t>
            </a:r>
            <a:r>
              <a:rPr lang="en-US" sz="3600" dirty="0" smtClean="0">
                <a:latin typeface="Arial Unicode MS"/>
                <a:cs typeface="Arial Unicode MS"/>
              </a:rPr>
              <a:t>, </a:t>
            </a:r>
            <a:r>
              <a:rPr lang="en-US" sz="3600" dirty="0" err="1" smtClean="0">
                <a:latin typeface="Arial Unicode MS"/>
                <a:cs typeface="Arial Unicode MS"/>
              </a:rPr>
              <a:t>ajouter</a:t>
            </a:r>
            <a:r>
              <a:rPr lang="en-US" sz="3600" dirty="0" smtClean="0">
                <a:latin typeface="Arial Unicode MS"/>
                <a:cs typeface="Arial Unicode MS"/>
              </a:rPr>
              <a:t> Follow(A) </a:t>
            </a:r>
            <a:r>
              <a:rPr lang="en-US" sz="3600" dirty="0" err="1" smtClean="0">
                <a:latin typeface="Arial Unicode MS"/>
                <a:cs typeface="Arial Unicode MS"/>
              </a:rPr>
              <a:t>à</a:t>
            </a:r>
            <a:r>
              <a:rPr lang="en-US" sz="3600" dirty="0" smtClean="0">
                <a:latin typeface="Arial Unicode MS"/>
                <a:cs typeface="Arial Unicode MS"/>
              </a:rPr>
              <a:t> Follow(B) </a:t>
            </a:r>
            <a:endParaRPr lang="en-US" sz="3600" dirty="0">
              <a:latin typeface="Arial Unicode MS"/>
              <a:cs typeface="Arial Unicode MS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Arial Unicode MS"/>
                <a:cs typeface="Arial Unicode MS"/>
              </a:rPr>
              <a:t>Recommencer</a:t>
            </a:r>
            <a:r>
              <a:rPr lang="en-US" sz="3600" dirty="0" smtClean="0">
                <a:latin typeface="Arial Unicode MS"/>
                <a:cs typeface="Arial Unicode MS"/>
              </a:rPr>
              <a:t> </a:t>
            </a:r>
            <a:r>
              <a:rPr lang="en-US" sz="3600" dirty="0" err="1" smtClean="0">
                <a:latin typeface="Arial Unicode MS"/>
                <a:cs typeface="Arial Unicode MS"/>
              </a:rPr>
              <a:t>à</a:t>
            </a:r>
            <a:r>
              <a:rPr lang="en-US" sz="3600" dirty="0" smtClean="0">
                <a:latin typeface="Arial Unicode MS"/>
                <a:cs typeface="Arial Unicode MS"/>
              </a:rPr>
              <a:t> </a:t>
            </a:r>
            <a:r>
              <a:rPr lang="en-US" sz="3600" dirty="0" err="1" smtClean="0">
                <a:latin typeface="Arial Unicode MS"/>
                <a:cs typeface="Arial Unicode MS"/>
              </a:rPr>
              <a:t>partir</a:t>
            </a:r>
            <a:r>
              <a:rPr lang="en-US" sz="3600" dirty="0" smtClean="0">
                <a:latin typeface="Arial Unicode MS"/>
                <a:cs typeface="Arial Unicode MS"/>
              </a:rPr>
              <a:t> de </a:t>
            </a:r>
            <a:r>
              <a:rPr lang="en-US" sz="3600" dirty="0" err="1" smtClean="0">
                <a:latin typeface="Arial Unicode MS"/>
                <a:cs typeface="Arial Unicode MS"/>
              </a:rPr>
              <a:t>l’étape</a:t>
            </a:r>
            <a:r>
              <a:rPr lang="en-US" sz="3600" dirty="0" smtClean="0">
                <a:latin typeface="Arial Unicode MS"/>
                <a:cs typeface="Arial Unicode MS"/>
              </a:rPr>
              <a:t> 3 </a:t>
            </a:r>
            <a:r>
              <a:rPr lang="en-US" sz="3600" dirty="0" err="1">
                <a:latin typeface="Arial Unicode MS"/>
                <a:cs typeface="Arial Unicode MS"/>
              </a:rPr>
              <a:t>jusqu’à</a:t>
            </a:r>
            <a:r>
              <a:rPr lang="en-US" sz="3600" dirty="0">
                <a:latin typeface="Arial Unicode MS"/>
                <a:cs typeface="Arial Unicode MS"/>
              </a:rPr>
              <a:t> </a:t>
            </a:r>
            <a:r>
              <a:rPr lang="en-US" sz="3600" dirty="0" err="1">
                <a:latin typeface="Arial Unicode MS"/>
                <a:cs typeface="Arial Unicode MS"/>
              </a:rPr>
              <a:t>ce</a:t>
            </a:r>
            <a:r>
              <a:rPr lang="en-US" sz="3600" dirty="0">
                <a:latin typeface="Arial Unicode MS"/>
                <a:cs typeface="Arial Unicode MS"/>
              </a:rPr>
              <a:t> </a:t>
            </a:r>
            <a:r>
              <a:rPr lang="en-US" sz="3600" dirty="0" err="1">
                <a:latin typeface="Arial Unicode MS"/>
                <a:cs typeface="Arial Unicode MS"/>
              </a:rPr>
              <a:t>qu’on</a:t>
            </a:r>
            <a:r>
              <a:rPr lang="en-US" sz="3600" dirty="0">
                <a:latin typeface="Arial Unicode MS"/>
                <a:cs typeface="Arial Unicode MS"/>
              </a:rPr>
              <a:t> </a:t>
            </a:r>
            <a:r>
              <a:rPr lang="en-US" sz="3600" dirty="0" err="1">
                <a:latin typeface="Arial Unicode MS"/>
                <a:cs typeface="Arial Unicode MS"/>
              </a:rPr>
              <a:t>n’ajoute</a:t>
            </a:r>
            <a:r>
              <a:rPr lang="en-US" sz="3600" dirty="0">
                <a:latin typeface="Arial Unicode MS"/>
                <a:cs typeface="Arial Unicode MS"/>
              </a:rPr>
              <a:t> </a:t>
            </a:r>
            <a:r>
              <a:rPr lang="en-US" sz="3600" dirty="0" err="1">
                <a:latin typeface="Arial Unicode MS"/>
                <a:cs typeface="Arial Unicode MS"/>
              </a:rPr>
              <a:t>rien</a:t>
            </a:r>
            <a:r>
              <a:rPr lang="en-US" sz="3600" dirty="0">
                <a:latin typeface="Arial Unicode MS"/>
                <a:cs typeface="Arial Unicode MS"/>
              </a:rPr>
              <a:t> de nouveau </a:t>
            </a:r>
            <a:r>
              <a:rPr lang="en-US" sz="3600" dirty="0" err="1">
                <a:latin typeface="Arial Unicode MS"/>
                <a:cs typeface="Arial Unicode MS"/>
              </a:rPr>
              <a:t>dans</a:t>
            </a:r>
            <a:r>
              <a:rPr lang="en-US" sz="3600" dirty="0">
                <a:latin typeface="Arial Unicode MS"/>
                <a:cs typeface="Arial Unicode MS"/>
              </a:rPr>
              <a:t> les ensembles </a:t>
            </a:r>
            <a:r>
              <a:rPr lang="en-US" sz="3600" dirty="0" smtClean="0">
                <a:latin typeface="Arial Unicode MS"/>
                <a:cs typeface="Arial Unicode MS"/>
              </a:rPr>
              <a:t>Follow. </a:t>
            </a:r>
            <a:endParaRPr lang="en-US" sz="3600" dirty="0">
              <a:latin typeface="Arial Unicode MS"/>
              <a:cs typeface="Arial Unicode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6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>
                <a:sym typeface="Wingdings"/>
              </a:rPr>
              <a:t> </a:t>
            </a:r>
            <a:r>
              <a:rPr lang="en-US" dirty="0" smtClean="0">
                <a:sym typeface="Wingdings"/>
              </a:rPr>
              <a:t>TE’</a:t>
            </a:r>
          </a:p>
          <a:p>
            <a:r>
              <a:rPr lang="en-US" dirty="0" smtClean="0">
                <a:sym typeface="Wingdings"/>
              </a:rPr>
              <a:t>E’  + TE’ | TE’ | </a:t>
            </a:r>
            <a:r>
              <a:rPr lang="en-US" dirty="0" err="1" smtClean="0">
                <a:latin typeface="Arial Unicode MS"/>
                <a:cs typeface="Arial Unicode MS"/>
              </a:rPr>
              <a:t>ε</a:t>
            </a:r>
            <a:endParaRPr lang="en-US" dirty="0" smtClean="0">
              <a:latin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cs typeface="Arial Unicode MS"/>
              </a:rPr>
              <a:t>T </a:t>
            </a:r>
            <a:r>
              <a:rPr lang="en-US" dirty="0" smtClean="0">
                <a:latin typeface="Arial Unicode MS"/>
                <a:cs typeface="Arial Unicode MS"/>
                <a:sym typeface="Wingdings"/>
              </a:rPr>
              <a:t> FT’</a:t>
            </a:r>
          </a:p>
          <a:p>
            <a:r>
              <a:rPr lang="en-US" dirty="0" smtClean="0">
                <a:latin typeface="Arial Unicode MS"/>
                <a:cs typeface="Arial Unicode MS"/>
                <a:sym typeface="Wingdings"/>
              </a:rPr>
              <a:t>T’  *FT’ | /FT’ | </a:t>
            </a:r>
            <a:r>
              <a:rPr lang="en-US" dirty="0" err="1" smtClean="0">
                <a:latin typeface="Arial Unicode MS"/>
                <a:cs typeface="Arial Unicode MS"/>
              </a:rPr>
              <a:t>ε</a:t>
            </a:r>
            <a:endParaRPr lang="en-US" dirty="0" smtClean="0">
              <a:latin typeface="Arial Unicode MS"/>
              <a:cs typeface="Arial Unicode MS"/>
            </a:endParaRPr>
          </a:p>
          <a:p>
            <a:r>
              <a:rPr lang="en-US" dirty="0" smtClean="0">
                <a:latin typeface="Arial Unicode MS"/>
                <a:cs typeface="Arial Unicode MS"/>
              </a:rPr>
              <a:t>F </a:t>
            </a:r>
            <a:r>
              <a:rPr lang="en-US" dirty="0" smtClean="0">
                <a:latin typeface="Arial Unicode MS"/>
                <a:cs typeface="Arial Unicode MS"/>
                <a:sym typeface="Wingdings"/>
              </a:rPr>
              <a:t> (E) | </a:t>
            </a:r>
            <a:r>
              <a:rPr lang="en-US" dirty="0" err="1" smtClean="0">
                <a:latin typeface="Arial Unicode MS"/>
                <a:cs typeface="Arial Unicode MS"/>
                <a:sym typeface="Wingdings"/>
              </a:rPr>
              <a:t>nb</a:t>
            </a:r>
            <a:endParaRPr lang="en-US" dirty="0" smtClean="0">
              <a:latin typeface="Arial Unicode MS"/>
              <a:cs typeface="Arial Unicode MS"/>
              <a:sym typeface="Wingdings"/>
            </a:endParaRPr>
          </a:p>
          <a:p>
            <a:endParaRPr lang="en-US" dirty="0">
              <a:latin typeface="Arial Unicode MS"/>
              <a:cs typeface="Arial Unicode MS"/>
              <a:sym typeface="Wingdings"/>
            </a:endParaRPr>
          </a:p>
          <a:p>
            <a:pPr marL="82296" indent="0">
              <a:buNone/>
            </a:pPr>
            <a:r>
              <a:rPr lang="en-US" dirty="0" err="1" smtClean="0">
                <a:latin typeface="Arial Unicode MS"/>
                <a:cs typeface="Arial Unicode MS"/>
                <a:sym typeface="Wingdings"/>
              </a:rPr>
              <a:t>Calculer</a:t>
            </a:r>
            <a:r>
              <a:rPr lang="en-US" dirty="0" smtClean="0">
                <a:latin typeface="Arial Unicode MS"/>
                <a:cs typeface="Arial Unicode MS"/>
                <a:sym typeface="Wingdings"/>
              </a:rPr>
              <a:t> </a:t>
            </a:r>
            <a:r>
              <a:rPr lang="en-US" dirty="0" err="1" smtClean="0">
                <a:latin typeface="Arial Unicode MS"/>
                <a:cs typeface="Arial Unicode MS"/>
                <a:sym typeface="Wingdings"/>
              </a:rPr>
              <a:t>l’ensemble</a:t>
            </a:r>
            <a:r>
              <a:rPr lang="en-US" dirty="0" smtClean="0">
                <a:latin typeface="Arial Unicode MS"/>
                <a:cs typeface="Arial Unicode MS"/>
                <a:sym typeface="Wingdings"/>
              </a:rPr>
              <a:t> First et Follow pour </a:t>
            </a:r>
            <a:r>
              <a:rPr lang="en-US" dirty="0" err="1" smtClean="0">
                <a:latin typeface="Arial Unicode MS"/>
                <a:cs typeface="Arial Unicode MS"/>
                <a:sym typeface="Wingdings"/>
              </a:rPr>
              <a:t>chaque</a:t>
            </a:r>
            <a:r>
              <a:rPr lang="en-US" dirty="0" smtClean="0">
                <a:latin typeface="Arial Unicode MS"/>
                <a:cs typeface="Arial Unicode MS"/>
                <a:sym typeface="Wingdings"/>
              </a:rPr>
              <a:t> non termina</a:t>
            </a:r>
            <a:r>
              <a:rPr lang="en-US" dirty="0">
                <a:latin typeface="Arial Unicode MS"/>
                <a:cs typeface="Arial Unicode MS"/>
                <a:sym typeface="Wingdings"/>
              </a:rPr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0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</a:rPr>
              <a:t>Construction </a:t>
            </a:r>
            <a:r>
              <a:rPr lang="en-US" sz="3600" dirty="0">
                <a:effectLst/>
              </a:rPr>
              <a:t>de la table </a:t>
            </a:r>
            <a:r>
              <a:rPr lang="en-US" sz="3600" dirty="0" err="1" smtClean="0">
                <a:effectLst/>
              </a:rPr>
              <a:t>d’analyse</a:t>
            </a:r>
            <a:r>
              <a:rPr lang="en-US" sz="3600" dirty="0" smtClean="0">
                <a:effectLst/>
              </a:rPr>
              <a:t> </a:t>
            </a:r>
            <a:r>
              <a:rPr lang="en-US" sz="3600" dirty="0">
                <a:effectLst/>
              </a:rPr>
              <a:t>LL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Une</a:t>
            </a:r>
            <a:r>
              <a:rPr lang="en-US" dirty="0"/>
              <a:t> table d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tableau M a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/>
              <a:t>dimensions qui </a:t>
            </a:r>
            <a:r>
              <a:rPr lang="en-US" dirty="0" err="1" smtClean="0"/>
              <a:t>indique</a:t>
            </a:r>
            <a:r>
              <a:rPr lang="en-US" dirty="0" smtClean="0"/>
              <a:t> pour </a:t>
            </a:r>
            <a:r>
              <a:rPr lang="en-US" dirty="0" err="1"/>
              <a:t>chaque</a:t>
            </a:r>
            <a:r>
              <a:rPr lang="en-US" dirty="0"/>
              <a:t> </a:t>
            </a:r>
            <a:r>
              <a:rPr lang="en-US" dirty="0" err="1" smtClean="0"/>
              <a:t>symbole</a:t>
            </a:r>
            <a:r>
              <a:rPr lang="en-US" dirty="0" smtClean="0"/>
              <a:t> non-terminal A et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symbole</a:t>
            </a:r>
            <a:r>
              <a:rPr lang="en-US" dirty="0" smtClean="0"/>
              <a:t> terminal a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symbole</a:t>
            </a:r>
            <a:r>
              <a:rPr lang="en-US" dirty="0" smtClean="0"/>
              <a:t> $ la </a:t>
            </a:r>
            <a:r>
              <a:rPr lang="en-US" dirty="0" err="1" smtClean="0"/>
              <a:t>règle</a:t>
            </a:r>
            <a:r>
              <a:rPr lang="en-US" dirty="0" smtClean="0"/>
              <a:t> de production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appliquer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Pour </a:t>
            </a:r>
            <a:r>
              <a:rPr lang="en-US" dirty="0" err="1" smtClean="0"/>
              <a:t>chaque</a:t>
            </a:r>
            <a:r>
              <a:rPr lang="en-US" dirty="0" smtClean="0"/>
              <a:t> production A </a:t>
            </a:r>
            <a:r>
              <a:rPr lang="en-US" dirty="0" smtClean="0">
                <a:sym typeface="Wingdings"/>
              </a:rPr>
              <a:t> α</a:t>
            </a:r>
            <a:r>
              <a:rPr lang="en-US" dirty="0" smtClean="0"/>
              <a:t> faire</a:t>
            </a:r>
          </a:p>
          <a:p>
            <a:pPr marL="870966" lvl="1" indent="-514350">
              <a:buFont typeface="+mj-lt"/>
              <a:buAutoNum type="alphaLcParenR"/>
            </a:pPr>
            <a:r>
              <a:rPr lang="en-US" dirty="0" smtClean="0"/>
              <a:t>Pour tout a </a:t>
            </a:r>
            <a:r>
              <a:rPr lang="en-US" dirty="0" smtClean="0">
                <a:latin typeface="Arial Unicode MS"/>
                <a:cs typeface="Arial Unicode MS"/>
              </a:rPr>
              <a:t>∈ First(</a:t>
            </a:r>
            <a:r>
              <a:rPr lang="en-US" dirty="0">
                <a:sym typeface="Wingdings"/>
              </a:rPr>
              <a:t>α</a:t>
            </a:r>
            <a:r>
              <a:rPr lang="en-US" dirty="0" smtClean="0">
                <a:latin typeface="Arial Unicode MS"/>
                <a:cs typeface="Arial Unicode MS"/>
              </a:rPr>
              <a:t>) (</a:t>
            </a:r>
            <a:r>
              <a:rPr lang="en-US" dirty="0" err="1" smtClean="0">
                <a:latin typeface="Arial Unicode MS"/>
                <a:cs typeface="Arial Unicode MS"/>
              </a:rPr>
              <a:t>où</a:t>
            </a:r>
            <a:r>
              <a:rPr lang="en-US" dirty="0" smtClean="0">
                <a:latin typeface="Arial Unicode MS"/>
                <a:cs typeface="Arial Unicode MS"/>
              </a:rPr>
              <a:t> a ≠ </a:t>
            </a:r>
            <a:r>
              <a:rPr lang="en-US" dirty="0" err="1">
                <a:latin typeface="Arial Unicode MS"/>
                <a:cs typeface="Arial Unicode MS"/>
              </a:rPr>
              <a:t>ε</a:t>
            </a:r>
            <a:r>
              <a:rPr lang="en-US" dirty="0" smtClean="0">
                <a:latin typeface="Arial Unicode MS"/>
                <a:cs typeface="Arial Unicode MS"/>
              </a:rPr>
              <a:t>), </a:t>
            </a:r>
            <a:r>
              <a:rPr lang="en-US" dirty="0" err="1" smtClean="0">
                <a:latin typeface="Arial Unicode MS"/>
                <a:cs typeface="Arial Unicode MS"/>
              </a:rPr>
              <a:t>rajouter</a:t>
            </a:r>
            <a:r>
              <a:rPr lang="en-US" dirty="0" smtClean="0">
                <a:latin typeface="Arial Unicode MS"/>
                <a:cs typeface="Arial Unicode MS"/>
              </a:rPr>
              <a:t> la </a:t>
            </a:r>
            <a:r>
              <a:rPr lang="en-US" dirty="0" err="1" smtClean="0">
                <a:latin typeface="Arial Unicode MS"/>
                <a:cs typeface="Arial Unicode MS"/>
              </a:rPr>
              <a:t>règle</a:t>
            </a:r>
            <a:r>
              <a:rPr lang="en-US" dirty="0" smtClean="0">
                <a:latin typeface="Arial Unicode MS"/>
                <a:cs typeface="Arial Unicode MS"/>
              </a:rPr>
              <a:t> </a:t>
            </a:r>
            <a:r>
              <a:rPr lang="en-US" dirty="0"/>
              <a:t>A </a:t>
            </a:r>
            <a:r>
              <a:rPr lang="en-US" dirty="0">
                <a:sym typeface="Wingdings"/>
              </a:rPr>
              <a:t> </a:t>
            </a:r>
            <a:r>
              <a:rPr lang="en-US" dirty="0" smtClean="0">
                <a:sym typeface="Wingdings"/>
              </a:rPr>
              <a:t>α </a:t>
            </a:r>
            <a:r>
              <a:rPr lang="en-US" dirty="0" err="1" smtClean="0">
                <a:sym typeface="Wingdings"/>
              </a:rPr>
              <a:t>dans</a:t>
            </a:r>
            <a:r>
              <a:rPr lang="en-US" dirty="0" smtClean="0">
                <a:sym typeface="Wingdings"/>
              </a:rPr>
              <a:t> la case M[</a:t>
            </a:r>
            <a:r>
              <a:rPr lang="en-US" dirty="0" err="1" smtClean="0">
                <a:sym typeface="Wingdings"/>
              </a:rPr>
              <a:t>A,a</a:t>
            </a:r>
            <a:r>
              <a:rPr lang="en-US" dirty="0" smtClean="0">
                <a:sym typeface="Wingdings"/>
              </a:rPr>
              <a:t>]</a:t>
            </a:r>
          </a:p>
          <a:p>
            <a:pPr marL="870966" lvl="1" indent="-514350">
              <a:buFont typeface="+mj-lt"/>
              <a:buAutoNum type="alphaLcParenR"/>
            </a:pPr>
            <a:r>
              <a:rPr lang="en-US" dirty="0" smtClean="0">
                <a:sym typeface="Wingdings"/>
              </a:rPr>
              <a:t>Si </a:t>
            </a:r>
            <a:r>
              <a:rPr lang="en-US" dirty="0" err="1" smtClean="0">
                <a:latin typeface="Arial Unicode MS"/>
                <a:cs typeface="Arial Unicode MS"/>
              </a:rPr>
              <a:t>ε</a:t>
            </a:r>
            <a:r>
              <a:rPr lang="en-US" dirty="0" smtClean="0">
                <a:latin typeface="Arial Unicode MS"/>
                <a:cs typeface="Arial Unicode MS"/>
              </a:rPr>
              <a:t> ∈ First(</a:t>
            </a:r>
            <a:r>
              <a:rPr lang="en-US" dirty="0">
                <a:sym typeface="Wingdings"/>
              </a:rPr>
              <a:t>α</a:t>
            </a:r>
            <a:r>
              <a:rPr lang="en-US" dirty="0" smtClean="0">
                <a:latin typeface="Arial Unicode MS"/>
                <a:cs typeface="Arial Unicode MS"/>
              </a:rPr>
              <a:t>), </a:t>
            </a:r>
            <a:r>
              <a:rPr lang="en-US" dirty="0" err="1" smtClean="0">
                <a:latin typeface="Arial Unicode MS"/>
                <a:cs typeface="Arial Unicode MS"/>
              </a:rPr>
              <a:t>alors</a:t>
            </a:r>
            <a:r>
              <a:rPr lang="en-US" dirty="0" smtClean="0">
                <a:latin typeface="Arial Unicode MS"/>
                <a:cs typeface="Arial Unicode MS"/>
              </a:rPr>
              <a:t> pour b ∈ Follow(A), </a:t>
            </a:r>
            <a:r>
              <a:rPr lang="en-US" dirty="0" err="1" smtClean="0">
                <a:latin typeface="Arial Unicode MS"/>
                <a:cs typeface="Arial Unicode MS"/>
              </a:rPr>
              <a:t>ajouter</a:t>
            </a:r>
            <a:r>
              <a:rPr lang="en-US" dirty="0" smtClean="0">
                <a:latin typeface="Arial Unicode MS"/>
                <a:cs typeface="Arial Unicode MS"/>
              </a:rPr>
              <a:t> A </a:t>
            </a:r>
            <a:r>
              <a:rPr lang="en-US" dirty="0" smtClean="0">
                <a:latin typeface="Arial Unicode MS"/>
                <a:cs typeface="Arial Unicode MS"/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α</a:t>
            </a:r>
            <a:r>
              <a:rPr lang="en-US" dirty="0" err="1" smtClean="0">
                <a:sym typeface="Wingdings"/>
              </a:rPr>
              <a:t>dans</a:t>
            </a:r>
            <a:r>
              <a:rPr lang="en-US" dirty="0" smtClean="0">
                <a:sym typeface="Wingdings"/>
              </a:rPr>
              <a:t> la case M[</a:t>
            </a:r>
            <a:r>
              <a:rPr lang="en-US" dirty="0" err="1" smtClean="0">
                <a:sym typeface="Wingdings"/>
              </a:rPr>
              <a:t>A,b</a:t>
            </a:r>
            <a:r>
              <a:rPr lang="en-US" dirty="0" smtClean="0">
                <a:sym typeface="Wingdings"/>
              </a:rPr>
              <a:t>]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>
                <a:sym typeface="Wingdings"/>
              </a:rPr>
              <a:t>Chaque</a:t>
            </a:r>
            <a:r>
              <a:rPr lang="en-US" dirty="0" smtClean="0">
                <a:sym typeface="Wingdings"/>
              </a:rPr>
              <a:t> case vide </a:t>
            </a:r>
            <a:r>
              <a:rPr lang="en-US" dirty="0" err="1" smtClean="0">
                <a:sym typeface="Wingdings"/>
              </a:rPr>
              <a:t>est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erreur</a:t>
            </a:r>
            <a:r>
              <a:rPr lang="en-US" dirty="0" smtClean="0">
                <a:sym typeface="Wingdings"/>
              </a:rPr>
              <a:t> de </a:t>
            </a:r>
            <a:r>
              <a:rPr lang="en-US" dirty="0" err="1" smtClean="0">
                <a:sym typeface="Wingdings"/>
              </a:rPr>
              <a:t>syntaxe</a:t>
            </a:r>
            <a:r>
              <a:rPr lang="en-US" dirty="0" smtClean="0">
                <a:sym typeface="Wingdings"/>
              </a:rPr>
              <a:t>.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9495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Tout </a:t>
            </a:r>
            <a:r>
              <a:rPr lang="en-US" dirty="0" err="1"/>
              <a:t>langage</a:t>
            </a:r>
            <a:r>
              <a:rPr lang="en-US" dirty="0"/>
              <a:t> de </a:t>
            </a:r>
            <a:r>
              <a:rPr lang="en-US" dirty="0" err="1"/>
              <a:t>programmation</a:t>
            </a:r>
            <a:r>
              <a:rPr lang="en-US" dirty="0"/>
              <a:t> </a:t>
            </a:r>
            <a:r>
              <a:rPr lang="en-US" dirty="0" err="1" smtClean="0"/>
              <a:t>possède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err="1" smtClean="0"/>
              <a:t>règles</a:t>
            </a:r>
            <a:r>
              <a:rPr lang="en-US" dirty="0" smtClean="0"/>
              <a:t> </a:t>
            </a:r>
            <a:r>
              <a:rPr lang="en-US" dirty="0"/>
              <a:t>qui </a:t>
            </a:r>
            <a:r>
              <a:rPr lang="en-US" dirty="0" err="1"/>
              <a:t>indiquent</a:t>
            </a:r>
            <a:r>
              <a:rPr lang="en-US" dirty="0"/>
              <a:t> la structure </a:t>
            </a:r>
            <a:r>
              <a:rPr lang="en-US" dirty="0" err="1"/>
              <a:t>syntaxique</a:t>
            </a:r>
            <a:r>
              <a:rPr lang="en-US" dirty="0"/>
              <a:t> </a:t>
            </a:r>
            <a:r>
              <a:rPr lang="en-US" dirty="0" smtClean="0"/>
              <a:t>d’un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</a:t>
            </a:r>
            <a:r>
              <a:rPr lang="en-US" dirty="0" err="1" smtClean="0"/>
              <a:t>formé</a:t>
            </a:r>
            <a:r>
              <a:rPr lang="en-US" dirty="0" smtClean="0"/>
              <a:t> </a:t>
            </a:r>
            <a:r>
              <a:rPr lang="en-US" dirty="0"/>
              <a:t>Par </a:t>
            </a:r>
            <a:r>
              <a:rPr lang="en-US" dirty="0" err="1"/>
              <a:t>exemple</a:t>
            </a:r>
            <a:r>
              <a:rPr lang="en-US" dirty="0"/>
              <a:t> en Pascal un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</a:t>
            </a:r>
            <a:r>
              <a:rPr lang="en-US" dirty="0" err="1" smtClean="0"/>
              <a:t>formé</a:t>
            </a:r>
            <a:r>
              <a:rPr lang="en-US" dirty="0" smtClean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 smtClean="0"/>
              <a:t>composé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blocs, </a:t>
            </a:r>
            <a:r>
              <a:rPr lang="en-US" dirty="0"/>
              <a:t>un </a:t>
            </a:r>
            <a:r>
              <a:rPr lang="en-US" dirty="0" smtClean="0"/>
              <a:t>bloc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 smtClean="0"/>
              <a:t>formé</a:t>
            </a:r>
            <a:r>
              <a:rPr lang="en-US" dirty="0" smtClean="0"/>
              <a:t> </a:t>
            </a:r>
            <a:r>
              <a:rPr lang="en-US" dirty="0" err="1" smtClean="0"/>
              <a:t>d’instructions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une</a:t>
            </a:r>
            <a:r>
              <a:rPr lang="en-US" dirty="0"/>
              <a:t> instruction de </a:t>
            </a:r>
            <a:r>
              <a:rPr lang="is-IS" dirty="0" smtClean="0"/>
              <a:t>….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RQ. La </a:t>
            </a:r>
            <a:r>
              <a:rPr lang="en-US" dirty="0" err="1"/>
              <a:t>syntaxe</a:t>
            </a:r>
            <a:r>
              <a:rPr lang="en-US" dirty="0"/>
              <a:t> </a:t>
            </a:r>
            <a:r>
              <a:rPr lang="en-US" dirty="0" smtClean="0"/>
              <a:t>d’un </a:t>
            </a:r>
            <a:r>
              <a:rPr lang="en-US" dirty="0" err="1"/>
              <a:t>langage</a:t>
            </a:r>
            <a:r>
              <a:rPr lang="en-US" dirty="0"/>
              <a:t>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décrite</a:t>
            </a:r>
            <a:r>
              <a:rPr lang="en-US" dirty="0" smtClean="0"/>
              <a:t> </a:t>
            </a:r>
            <a:r>
              <a:rPr lang="en-US" dirty="0"/>
              <a:t>par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grammaire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9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problématique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L’analyseur</a:t>
            </a:r>
            <a:r>
              <a:rPr lang="en-US" dirty="0" smtClean="0"/>
              <a:t> </a:t>
            </a:r>
            <a:r>
              <a:rPr lang="en-US" dirty="0" err="1"/>
              <a:t>syntaxique</a:t>
            </a:r>
            <a:r>
              <a:rPr lang="en-US" dirty="0"/>
              <a:t> </a:t>
            </a:r>
            <a:r>
              <a:rPr lang="en-US" dirty="0" err="1" smtClean="0"/>
              <a:t>reçoit</a:t>
            </a:r>
            <a:r>
              <a:rPr lang="en-US" dirty="0" smtClean="0"/>
              <a:t> </a:t>
            </a:r>
            <a:r>
              <a:rPr lang="en-US" dirty="0" err="1"/>
              <a:t>une</a:t>
            </a:r>
            <a:r>
              <a:rPr lang="en-US" dirty="0"/>
              <a:t> suite </a:t>
            </a:r>
            <a:r>
              <a:rPr lang="en-US" dirty="0" err="1" smtClean="0"/>
              <a:t>d’unités</a:t>
            </a:r>
            <a:r>
              <a:rPr lang="en-US" dirty="0" smtClean="0"/>
              <a:t> </a:t>
            </a:r>
            <a:r>
              <a:rPr lang="en-US" dirty="0" err="1"/>
              <a:t>lexicales</a:t>
            </a:r>
            <a:r>
              <a:rPr lang="en-US" dirty="0"/>
              <a:t> de la part de </a:t>
            </a:r>
            <a:r>
              <a:rPr lang="en-US" dirty="0" err="1" smtClean="0"/>
              <a:t>l’analyseur</a:t>
            </a:r>
            <a:r>
              <a:rPr lang="en-US" dirty="0" smtClean="0"/>
              <a:t> </a:t>
            </a:r>
            <a:r>
              <a:rPr lang="en-US" dirty="0"/>
              <a:t>lexical et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cette</a:t>
            </a:r>
            <a:r>
              <a:rPr lang="en-US" dirty="0"/>
              <a:t> suite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engendrée</a:t>
            </a:r>
            <a:r>
              <a:rPr lang="en-US" dirty="0" smtClean="0"/>
              <a:t> </a:t>
            </a:r>
            <a:r>
              <a:rPr lang="en-US" dirty="0"/>
              <a:t>par la </a:t>
            </a:r>
            <a:r>
              <a:rPr lang="en-US" dirty="0" err="1"/>
              <a:t>grammaire</a:t>
            </a:r>
            <a:r>
              <a:rPr lang="en-US" dirty="0"/>
              <a:t> du </a:t>
            </a:r>
            <a:r>
              <a:rPr lang="en-US" dirty="0" err="1" smtClean="0"/>
              <a:t>langage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Le </a:t>
            </a:r>
            <a:r>
              <a:rPr lang="en-US" dirty="0" err="1" smtClean="0"/>
              <a:t>problème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donc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Étant</a:t>
            </a:r>
            <a:r>
              <a:rPr lang="en-US" dirty="0" smtClean="0"/>
              <a:t> </a:t>
            </a:r>
            <a:r>
              <a:rPr lang="en-US" dirty="0" err="1" smtClean="0"/>
              <a:t>donnée</a:t>
            </a:r>
            <a:r>
              <a:rPr lang="en-US" dirty="0" smtClean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grammaire</a:t>
            </a:r>
            <a:r>
              <a:rPr lang="en-US" dirty="0"/>
              <a:t> G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 smtClean="0"/>
              <a:t>Étant</a:t>
            </a:r>
            <a:r>
              <a:rPr lang="en-US" dirty="0" smtClean="0"/>
              <a:t> </a:t>
            </a:r>
            <a:r>
              <a:rPr lang="en-US" dirty="0" err="1" smtClean="0"/>
              <a:t>donné</a:t>
            </a:r>
            <a:r>
              <a:rPr lang="en-US" dirty="0" smtClean="0"/>
              <a:t> </a:t>
            </a:r>
            <a:r>
              <a:rPr lang="en-US" dirty="0"/>
              <a:t>un mot </a:t>
            </a:r>
            <a:r>
              <a:rPr lang="en-US" b="1" i="1" dirty="0"/>
              <a:t>m</a:t>
            </a:r>
            <a:r>
              <a:rPr lang="en-US" dirty="0"/>
              <a:t> </a:t>
            </a:r>
            <a:r>
              <a:rPr lang="en-US" dirty="0" smtClean="0"/>
              <a:t>(un </a:t>
            </a:r>
            <a:r>
              <a:rPr lang="en-US" dirty="0" err="1" smtClean="0"/>
              <a:t>programme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La question: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b="1" i="1" dirty="0"/>
              <a:t>m</a:t>
            </a:r>
            <a:r>
              <a:rPr lang="en-US" dirty="0"/>
              <a:t> </a:t>
            </a:r>
            <a:r>
              <a:rPr lang="en-US" dirty="0" err="1"/>
              <a:t>appartient</a:t>
            </a:r>
            <a:r>
              <a:rPr lang="en-US" dirty="0"/>
              <a:t> au </a:t>
            </a:r>
            <a:r>
              <a:rPr lang="en-US" dirty="0" err="1"/>
              <a:t>langage</a:t>
            </a:r>
            <a:r>
              <a:rPr lang="en-US" dirty="0"/>
              <a:t> </a:t>
            </a:r>
            <a:r>
              <a:rPr lang="en-US" b="1" dirty="0"/>
              <a:t>g</a:t>
            </a:r>
            <a:r>
              <a:rPr lang="en-US" dirty="0"/>
              <a:t> en </a:t>
            </a:r>
            <a:r>
              <a:rPr lang="en-US" dirty="0" err="1"/>
              <a:t>er</a:t>
            </a:r>
            <a:r>
              <a:rPr lang="en-US" dirty="0"/>
              <a:t> e par 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10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 smtClean="0"/>
              <a:t>principe</a:t>
            </a:r>
            <a:r>
              <a:rPr lang="en-US" dirty="0" smtClean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 smtClean="0"/>
              <a:t>d’essayer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construire</a:t>
            </a:r>
            <a:r>
              <a:rPr lang="en-US" dirty="0"/>
              <a:t> un </a:t>
            </a:r>
            <a:r>
              <a:rPr lang="en-US" dirty="0" err="1"/>
              <a:t>arbre</a:t>
            </a:r>
            <a:r>
              <a:rPr lang="en-US" dirty="0"/>
              <a:t> de </a:t>
            </a:r>
            <a:r>
              <a:rPr lang="en-US" dirty="0" err="1" smtClean="0"/>
              <a:t>dérivation</a:t>
            </a:r>
            <a:r>
              <a:rPr lang="en-US" dirty="0" smtClean="0"/>
              <a:t>. </a:t>
            </a:r>
            <a:r>
              <a:rPr lang="en-US" dirty="0"/>
              <a:t>Il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 smtClean="0"/>
              <a:t>méthodes</a:t>
            </a:r>
            <a:r>
              <a:rPr lang="en-US" dirty="0" smtClean="0"/>
              <a:t> pour </a:t>
            </a: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smtClean="0"/>
              <a:t>construction, </a:t>
            </a:r>
            <a:r>
              <a:rPr lang="en-US" dirty="0" err="1" smtClean="0"/>
              <a:t>méthode</a:t>
            </a:r>
            <a:r>
              <a:rPr lang="en-US" dirty="0" smtClean="0"/>
              <a:t> </a:t>
            </a:r>
            <a:r>
              <a:rPr lang="en-US" dirty="0" err="1" smtClean="0"/>
              <a:t>d’analyse</a:t>
            </a:r>
            <a:r>
              <a:rPr lang="en-US" dirty="0" smtClean="0"/>
              <a:t> </a:t>
            </a:r>
            <a:r>
              <a:rPr lang="en-US" dirty="0" err="1"/>
              <a:t>descendante</a:t>
            </a:r>
            <a:r>
              <a:rPr lang="en-US" dirty="0"/>
              <a:t> et </a:t>
            </a:r>
            <a:r>
              <a:rPr lang="en-US" dirty="0" err="1" smtClean="0"/>
              <a:t>méthode</a:t>
            </a:r>
            <a:r>
              <a:rPr lang="en-US" dirty="0" smtClean="0"/>
              <a:t> </a:t>
            </a:r>
            <a:r>
              <a:rPr lang="en-US" dirty="0" err="1" smtClean="0"/>
              <a:t>d’analyse</a:t>
            </a:r>
            <a:r>
              <a:rPr lang="en-US" dirty="0" smtClean="0"/>
              <a:t> </a:t>
            </a:r>
            <a:r>
              <a:rPr lang="en-US" dirty="0" err="1" smtClean="0"/>
              <a:t>ascendante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8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ffectLst/>
              </a:rPr>
              <a:t>Analyse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descendante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Principe: </a:t>
            </a:r>
            <a:r>
              <a:rPr lang="en-US" dirty="0" err="1"/>
              <a:t>construire</a:t>
            </a:r>
            <a:r>
              <a:rPr lang="en-US" dirty="0"/>
              <a:t> </a:t>
            </a:r>
            <a:r>
              <a:rPr lang="en-US" dirty="0" err="1" smtClean="0"/>
              <a:t>l’arbre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dérivation</a:t>
            </a:r>
            <a:r>
              <a:rPr lang="en-US" dirty="0" smtClean="0"/>
              <a:t> </a:t>
            </a:r>
            <a:r>
              <a:rPr lang="en-US" dirty="0"/>
              <a:t>du haut </a:t>
            </a:r>
            <a:r>
              <a:rPr lang="en-US" dirty="0" smtClean="0"/>
              <a:t>(la </a:t>
            </a:r>
            <a:r>
              <a:rPr lang="en-US" dirty="0" err="1" smtClean="0"/>
              <a:t>racine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dire </a:t>
            </a:r>
            <a:r>
              <a:rPr lang="en-US" dirty="0" err="1" smtClean="0"/>
              <a:t>l’axiome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départ</a:t>
            </a:r>
            <a:r>
              <a:rPr lang="en-US" dirty="0" smtClean="0"/>
              <a:t>) </a:t>
            </a:r>
            <a:r>
              <a:rPr lang="en-US" dirty="0" err="1" smtClean="0"/>
              <a:t>vers</a:t>
            </a:r>
            <a:r>
              <a:rPr lang="en-US" dirty="0" smtClean="0"/>
              <a:t> </a:t>
            </a:r>
            <a:r>
              <a:rPr lang="en-US" dirty="0"/>
              <a:t>le </a:t>
            </a:r>
            <a:r>
              <a:rPr lang="en-US" dirty="0" smtClean="0"/>
              <a:t>bas (les </a:t>
            </a:r>
            <a:r>
              <a:rPr lang="en-US" dirty="0" err="1" smtClean="0"/>
              <a:t>feuilles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/>
              <a:t>dire les </a:t>
            </a:r>
            <a:r>
              <a:rPr lang="en-US" dirty="0" err="1" smtClean="0"/>
              <a:t>unités</a:t>
            </a:r>
            <a:r>
              <a:rPr lang="en-US" dirty="0" smtClean="0"/>
              <a:t> </a:t>
            </a:r>
            <a:r>
              <a:rPr lang="en-US" dirty="0" err="1" smtClean="0"/>
              <a:t>lexicales</a:t>
            </a:r>
            <a:r>
              <a:rPr lang="en-US" dirty="0"/>
              <a:t>)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72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err="1" smtClean="0"/>
              <a:t>Soit</a:t>
            </a:r>
            <a:r>
              <a:rPr lang="en-US" dirty="0" smtClean="0"/>
              <a:t> G:</a:t>
            </a:r>
          </a:p>
          <a:p>
            <a:pPr marL="82296" indent="0"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 </a:t>
            </a:r>
            <a:r>
              <a:rPr lang="en-US" dirty="0" err="1" smtClean="0">
                <a:sym typeface="Wingdings"/>
              </a:rPr>
              <a:t>aAb</a:t>
            </a:r>
            <a:endParaRPr lang="en-US" dirty="0" smtClean="0">
              <a:sym typeface="Wingdings"/>
            </a:endParaRPr>
          </a:p>
          <a:p>
            <a:pPr marL="82296" indent="0">
              <a:buNone/>
            </a:pPr>
            <a:r>
              <a:rPr lang="en-US" dirty="0" smtClean="0">
                <a:sym typeface="Wingdings"/>
              </a:rPr>
              <a:t>A  cd | c</a:t>
            </a:r>
          </a:p>
          <a:p>
            <a:pPr marL="82296" indent="0">
              <a:buNone/>
            </a:pPr>
            <a:endParaRPr lang="en-US" dirty="0">
              <a:sym typeface="Wingdings"/>
            </a:endParaRPr>
          </a:p>
          <a:p>
            <a:pPr marL="82296" indent="0">
              <a:buNone/>
            </a:pPr>
            <a:endParaRPr lang="en-US" dirty="0" smtClean="0">
              <a:sym typeface="Wingdings"/>
            </a:endParaRPr>
          </a:p>
          <a:p>
            <a:pPr marL="82296" indent="0">
              <a:buNone/>
            </a:pPr>
            <a:r>
              <a:rPr lang="en-US" dirty="0" smtClean="0">
                <a:sym typeface="Wingdings"/>
              </a:rPr>
              <a:t>Les mots </a:t>
            </a:r>
            <a:r>
              <a:rPr lang="en-US" b="1" i="1" dirty="0" err="1" smtClean="0">
                <a:sym typeface="Wingdings"/>
              </a:rPr>
              <a:t>acdb</a:t>
            </a:r>
            <a:r>
              <a:rPr lang="en-US" dirty="0" smtClean="0">
                <a:sym typeface="Wingdings"/>
              </a:rPr>
              <a:t> et  </a:t>
            </a:r>
            <a:r>
              <a:rPr lang="en-US" b="1" i="1" dirty="0" err="1" smtClean="0">
                <a:sym typeface="Wingdings"/>
              </a:rPr>
              <a:t>adcb</a:t>
            </a:r>
            <a:r>
              <a:rPr lang="en-US" b="1" i="1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apparient</a:t>
            </a:r>
            <a:r>
              <a:rPr lang="en-US" dirty="0" err="1">
                <a:sym typeface="Wingdings"/>
              </a:rPr>
              <a:t>-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à</a:t>
            </a:r>
            <a:r>
              <a:rPr lang="en-US" dirty="0" smtClean="0">
                <a:sym typeface="Wingdings"/>
              </a:rPr>
              <a:t> la </a:t>
            </a:r>
            <a:r>
              <a:rPr lang="en-US" dirty="0" err="1" smtClean="0">
                <a:sym typeface="Wingdings"/>
              </a:rPr>
              <a:t>grammaire</a:t>
            </a:r>
            <a:r>
              <a:rPr lang="en-US" dirty="0" smtClean="0">
                <a:sym typeface="Wingdings"/>
              </a:rPr>
              <a:t> G?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3613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>
                <a:sym typeface="Wingdings"/>
              </a:rPr>
              <a:t> E</a:t>
            </a:r>
            <a:r>
              <a:rPr lang="en-US" dirty="0" smtClean="0">
                <a:sym typeface="Wingdings"/>
              </a:rPr>
              <a:t>+E | E – E | E * E | E /E | (E) | </a:t>
            </a:r>
            <a:r>
              <a:rPr lang="en-US" dirty="0" err="1" smtClean="0">
                <a:sym typeface="Wingdings"/>
              </a:rPr>
              <a:t>nb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Essayer le Mot: 3*(3+5)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9662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table </a:t>
            </a:r>
            <a:r>
              <a:rPr lang="en-US" dirty="0" err="1" smtClean="0"/>
              <a:t>d’analyse</a:t>
            </a:r>
            <a:r>
              <a:rPr lang="en-US" dirty="0" smtClean="0"/>
              <a:t> LL(1)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Pour </a:t>
            </a:r>
            <a:r>
              <a:rPr lang="en-US" dirty="0" err="1"/>
              <a:t>construire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table </a:t>
            </a:r>
            <a:r>
              <a:rPr lang="en-US" dirty="0" err="1" smtClean="0"/>
              <a:t>d’analyse</a:t>
            </a:r>
            <a:r>
              <a:rPr lang="en-US" dirty="0" smtClean="0"/>
              <a:t> </a:t>
            </a:r>
            <a:r>
              <a:rPr lang="en-US" dirty="0"/>
              <a:t>on a </a:t>
            </a:r>
            <a:r>
              <a:rPr lang="en-US" dirty="0" err="1" smtClean="0"/>
              <a:t>besoin</a:t>
            </a:r>
            <a:r>
              <a:rPr lang="en-US" dirty="0" smtClean="0"/>
              <a:t> </a:t>
            </a:r>
            <a:r>
              <a:rPr lang="en-US" dirty="0"/>
              <a:t>des </a:t>
            </a:r>
            <a:r>
              <a:rPr lang="en-US" dirty="0" smtClean="0"/>
              <a:t>ensembles: First et Follow. </a:t>
            </a:r>
          </a:p>
          <a:p>
            <a:pPr marL="596646" indent="-514350">
              <a:buFont typeface="+mj-lt"/>
              <a:buAutoNum type="arabicPeriod"/>
            </a:pPr>
            <a:r>
              <a:rPr lang="en-US" u="sng" dirty="0" err="1" smtClean="0"/>
              <a:t>Calcul</a:t>
            </a:r>
            <a:r>
              <a:rPr lang="en-US" u="sng" dirty="0" smtClean="0"/>
              <a:t> de First</a:t>
            </a:r>
            <a:r>
              <a:rPr lang="en-US" dirty="0" smtClean="0"/>
              <a:t>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Pour </a:t>
            </a:r>
            <a:r>
              <a:rPr lang="en-US" dirty="0" err="1" smtClean="0"/>
              <a:t>toute</a:t>
            </a:r>
            <a:r>
              <a:rPr lang="en-US" dirty="0" smtClean="0"/>
              <a:t> </a:t>
            </a:r>
            <a:r>
              <a:rPr lang="en-US" dirty="0" err="1" smtClean="0"/>
              <a:t>chaîne</a:t>
            </a:r>
            <a:r>
              <a:rPr lang="en-US" dirty="0" smtClean="0"/>
              <a:t> α</a:t>
            </a:r>
            <a:r>
              <a:rPr lang="en-US" dirty="0" err="1" smtClean="0"/>
              <a:t>composée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symbôles</a:t>
            </a:r>
            <a:r>
              <a:rPr lang="en-US" dirty="0" smtClean="0"/>
              <a:t> </a:t>
            </a:r>
            <a:r>
              <a:rPr lang="en-US" dirty="0" err="1"/>
              <a:t>terminaux</a:t>
            </a:r>
            <a:r>
              <a:rPr lang="en-US" dirty="0"/>
              <a:t> et non </a:t>
            </a:r>
            <a:r>
              <a:rPr lang="en-US" dirty="0" err="1"/>
              <a:t>terminaux</a:t>
            </a:r>
            <a:r>
              <a:rPr lang="en-US" dirty="0"/>
              <a:t> on </a:t>
            </a:r>
            <a:r>
              <a:rPr lang="en-US" dirty="0" err="1"/>
              <a:t>cherche</a:t>
            </a:r>
            <a:r>
              <a:rPr lang="en-US" dirty="0"/>
              <a:t> </a:t>
            </a:r>
            <a:r>
              <a:rPr lang="en-US" dirty="0" smtClean="0"/>
              <a:t>First(α) </a:t>
            </a:r>
            <a:r>
              <a:rPr lang="en-US" dirty="0" err="1" smtClean="0"/>
              <a:t>l’ensemble</a:t>
            </a:r>
            <a:r>
              <a:rPr lang="en-US" dirty="0" smtClean="0"/>
              <a:t> de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terminaux</a:t>
            </a:r>
            <a:r>
              <a:rPr lang="en-US" dirty="0" smtClean="0"/>
              <a:t> </a:t>
            </a:r>
            <a:r>
              <a:rPr lang="en-US" dirty="0"/>
              <a:t>qui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/>
              <a:t>commencer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chaîne</a:t>
            </a:r>
            <a:r>
              <a:rPr lang="en-US" dirty="0" smtClean="0"/>
              <a:t> </a:t>
            </a:r>
            <a:r>
              <a:rPr lang="en-US" dirty="0"/>
              <a:t>qui se </a:t>
            </a:r>
            <a:r>
              <a:rPr lang="en-US" dirty="0" err="1" smtClean="0"/>
              <a:t>dérive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8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Algorithme</a:t>
            </a:r>
            <a:r>
              <a:rPr lang="en-US" dirty="0" smtClean="0"/>
              <a:t> de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>
                <a:latin typeface="Arial Unicode MS"/>
                <a:cs typeface="Arial Unicode MS"/>
              </a:rPr>
              <a:t>Si X </a:t>
            </a:r>
            <a:r>
              <a:rPr lang="en-US" sz="3100" dirty="0" err="1">
                <a:latin typeface="Arial Unicode MS"/>
                <a:cs typeface="Arial Unicode MS"/>
              </a:rPr>
              <a:t>est</a:t>
            </a:r>
            <a:r>
              <a:rPr lang="en-US" sz="3100" dirty="0">
                <a:latin typeface="Arial Unicode MS"/>
                <a:cs typeface="Arial Unicode MS"/>
              </a:rPr>
              <a:t> un non terminal et X </a:t>
            </a:r>
            <a:r>
              <a:rPr lang="en-US" sz="3100" dirty="0">
                <a:latin typeface="Arial Unicode MS"/>
                <a:cs typeface="Arial Unicode MS"/>
                <a:sym typeface="Wingdings"/>
              </a:rPr>
              <a:t></a:t>
            </a:r>
            <a:r>
              <a:rPr lang="en-US" sz="3100" dirty="0" smtClean="0">
                <a:latin typeface="Arial Unicode MS"/>
                <a:cs typeface="Arial Unicode MS"/>
              </a:rPr>
              <a:t>Y</a:t>
            </a:r>
            <a:r>
              <a:rPr lang="en-US" sz="3100" baseline="-25000" dirty="0" smtClean="0">
                <a:latin typeface="Arial Unicode MS"/>
                <a:cs typeface="Arial Unicode MS"/>
              </a:rPr>
              <a:t>1</a:t>
            </a:r>
            <a:r>
              <a:rPr lang="en-US" sz="3100" dirty="0" smtClean="0">
                <a:latin typeface="Arial Unicode MS"/>
                <a:cs typeface="Arial Unicode MS"/>
              </a:rPr>
              <a:t>Y</a:t>
            </a:r>
            <a:r>
              <a:rPr lang="en-US" sz="3100" baseline="-25000" dirty="0" smtClean="0">
                <a:latin typeface="Arial Unicode MS"/>
                <a:cs typeface="Arial Unicode MS"/>
              </a:rPr>
              <a:t>2</a:t>
            </a:r>
            <a:r>
              <a:rPr lang="is-IS" sz="3100" dirty="0">
                <a:latin typeface="Arial Unicode MS"/>
                <a:cs typeface="Arial Unicode MS"/>
              </a:rPr>
              <a:t>…</a:t>
            </a:r>
            <a:r>
              <a:rPr lang="en-US" sz="3100" dirty="0" err="1">
                <a:latin typeface="Arial Unicode MS"/>
                <a:cs typeface="Arial Unicode MS"/>
              </a:rPr>
              <a:t>Y</a:t>
            </a:r>
            <a:r>
              <a:rPr lang="en-US" sz="3100" baseline="-25000" dirty="0" err="1">
                <a:latin typeface="Arial Unicode MS"/>
                <a:cs typeface="Arial Unicode MS"/>
              </a:rPr>
              <a:t>n</a:t>
            </a:r>
            <a:r>
              <a:rPr lang="en-US" sz="3100" dirty="0">
                <a:latin typeface="Arial Unicode MS"/>
                <a:cs typeface="Arial Unicode MS"/>
              </a:rPr>
              <a:t> </a:t>
            </a:r>
            <a:r>
              <a:rPr lang="en-US" sz="3100" dirty="0" err="1">
                <a:latin typeface="Arial Unicode MS"/>
                <a:cs typeface="Arial Unicode MS"/>
              </a:rPr>
              <a:t>est</a:t>
            </a:r>
            <a:r>
              <a:rPr lang="en-US" sz="3100" dirty="0">
                <a:latin typeface="Arial Unicode MS"/>
                <a:cs typeface="Arial Unicode MS"/>
              </a:rPr>
              <a:t> </a:t>
            </a:r>
            <a:r>
              <a:rPr lang="en-US" sz="3100" dirty="0" err="1">
                <a:latin typeface="Arial Unicode MS"/>
                <a:cs typeface="Arial Unicode MS"/>
              </a:rPr>
              <a:t>une</a:t>
            </a:r>
            <a:r>
              <a:rPr lang="en-US" sz="3100" dirty="0">
                <a:latin typeface="Arial Unicode MS"/>
                <a:cs typeface="Arial Unicode MS"/>
              </a:rPr>
              <a:t> pro </a:t>
            </a:r>
            <a:r>
              <a:rPr lang="en-US" sz="3100" dirty="0" err="1">
                <a:latin typeface="Arial Unicode MS"/>
                <a:cs typeface="Arial Unicode MS"/>
              </a:rPr>
              <a:t>duction</a:t>
            </a:r>
            <a:r>
              <a:rPr lang="en-US" sz="3100" dirty="0">
                <a:latin typeface="Arial Unicode MS"/>
                <a:cs typeface="Arial Unicode MS"/>
              </a:rPr>
              <a:t> de la </a:t>
            </a:r>
            <a:r>
              <a:rPr lang="en-US" sz="3100" dirty="0" err="1">
                <a:latin typeface="Arial Unicode MS"/>
                <a:cs typeface="Arial Unicode MS"/>
              </a:rPr>
              <a:t>grammaire</a:t>
            </a:r>
            <a:r>
              <a:rPr lang="en-US" sz="3100" dirty="0">
                <a:latin typeface="Arial Unicode MS"/>
                <a:cs typeface="Arial Unicode MS"/>
              </a:rPr>
              <a:t> (avec Y</a:t>
            </a:r>
            <a:r>
              <a:rPr lang="en-US" sz="3100" baseline="-25000" dirty="0">
                <a:latin typeface="Arial Unicode MS"/>
                <a:cs typeface="Arial Unicode MS"/>
              </a:rPr>
              <a:t>i</a:t>
            </a:r>
            <a:r>
              <a:rPr lang="en-US" sz="3100" dirty="0">
                <a:latin typeface="Arial Unicode MS"/>
                <a:cs typeface="Arial Unicode MS"/>
              </a:rPr>
              <a:t> </a:t>
            </a:r>
            <a:r>
              <a:rPr lang="en-US" sz="3100" dirty="0" err="1">
                <a:latin typeface="Arial Unicode MS"/>
                <a:cs typeface="Arial Unicode MS"/>
              </a:rPr>
              <a:t>symbôle</a:t>
            </a:r>
            <a:r>
              <a:rPr lang="en-US" sz="3100" dirty="0">
                <a:latin typeface="Arial Unicode MS"/>
                <a:cs typeface="Arial Unicode MS"/>
              </a:rPr>
              <a:t> terminal </a:t>
            </a:r>
            <a:r>
              <a:rPr lang="en-US" sz="3100" dirty="0" err="1">
                <a:latin typeface="Arial Unicode MS"/>
                <a:cs typeface="Arial Unicode MS"/>
              </a:rPr>
              <a:t>ou</a:t>
            </a:r>
            <a:r>
              <a:rPr lang="en-US" sz="3100" dirty="0">
                <a:latin typeface="Arial Unicode MS"/>
                <a:cs typeface="Arial Unicode MS"/>
              </a:rPr>
              <a:t> non terminal) </a:t>
            </a:r>
            <a:r>
              <a:rPr lang="en-US" sz="3100" dirty="0" err="1">
                <a:latin typeface="Arial Unicode MS"/>
                <a:cs typeface="Arial Unicode MS"/>
              </a:rPr>
              <a:t>alors</a:t>
            </a:r>
            <a:r>
              <a:rPr lang="en-US" sz="3100" dirty="0">
                <a:latin typeface="Arial Unicode MS"/>
                <a:cs typeface="Arial Unicode MS"/>
              </a:rPr>
              <a:t> </a:t>
            </a:r>
          </a:p>
          <a:p>
            <a:pPr lvl="2"/>
            <a:r>
              <a:rPr lang="en-US" sz="2800" dirty="0" err="1" smtClean="0">
                <a:latin typeface="Arial Unicode MS"/>
                <a:cs typeface="Arial Unicode MS"/>
              </a:rPr>
              <a:t>Ajouter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>
                <a:latin typeface="Arial Unicode MS"/>
                <a:cs typeface="Arial Unicode MS"/>
              </a:rPr>
              <a:t>les </a:t>
            </a:r>
            <a:r>
              <a:rPr lang="en-US" sz="2800" dirty="0" err="1" smtClean="0">
                <a:latin typeface="Arial Unicode MS"/>
                <a:cs typeface="Arial Unicode MS"/>
              </a:rPr>
              <a:t>eléments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>
                <a:latin typeface="Arial Unicode MS"/>
                <a:cs typeface="Arial Unicode MS"/>
              </a:rPr>
              <a:t>de </a:t>
            </a:r>
            <a:r>
              <a:rPr lang="en-US" sz="2800" dirty="0" smtClean="0">
                <a:latin typeface="Arial Unicode MS"/>
                <a:cs typeface="Arial Unicode MS"/>
              </a:rPr>
              <a:t>First(Y</a:t>
            </a:r>
            <a:r>
              <a:rPr lang="en-US" sz="2800" baseline="-25000" dirty="0" smtClean="0">
                <a:latin typeface="Arial Unicode MS"/>
                <a:cs typeface="Arial Unicode MS"/>
              </a:rPr>
              <a:t>1</a:t>
            </a:r>
            <a:r>
              <a:rPr lang="en-US" sz="2800" dirty="0" smtClean="0">
                <a:latin typeface="Arial Unicode MS"/>
                <a:cs typeface="Arial Unicode MS"/>
              </a:rPr>
              <a:t>) </a:t>
            </a:r>
            <a:r>
              <a:rPr lang="en-US" sz="2800" dirty="0" err="1" smtClean="0">
                <a:latin typeface="Arial Unicode MS"/>
                <a:cs typeface="Arial Unicode MS"/>
              </a:rPr>
              <a:t>sauf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err="1" smtClean="0">
                <a:latin typeface="Arial Unicode MS"/>
                <a:cs typeface="Arial Unicode MS"/>
              </a:rPr>
              <a:t>ε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err="1">
                <a:latin typeface="Arial Unicode MS"/>
                <a:cs typeface="Arial Unicode MS"/>
              </a:rPr>
              <a:t>dans</a:t>
            </a:r>
            <a:r>
              <a:rPr lang="en-US" sz="2800" dirty="0">
                <a:latin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cs typeface="Arial Unicode MS"/>
              </a:rPr>
              <a:t>First(X) </a:t>
            </a:r>
          </a:p>
          <a:p>
            <a:pPr lvl="2"/>
            <a:r>
              <a:rPr lang="en-US" sz="2800" dirty="0" err="1" smtClean="0">
                <a:latin typeface="Arial Unicode MS"/>
                <a:cs typeface="Arial Unicode MS"/>
              </a:rPr>
              <a:t>S’il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err="1">
                <a:latin typeface="Arial Unicode MS"/>
                <a:cs typeface="Arial Unicode MS"/>
              </a:rPr>
              <a:t>existe</a:t>
            </a:r>
            <a:r>
              <a:rPr lang="en-US" sz="2800" dirty="0">
                <a:latin typeface="Arial Unicode MS"/>
                <a:cs typeface="Arial Unicode MS"/>
              </a:rPr>
              <a:t> j </a:t>
            </a:r>
            <a:r>
              <a:rPr lang="en-US" sz="2800" dirty="0" smtClean="0">
                <a:latin typeface="Arial Unicode MS"/>
                <a:cs typeface="Arial Unicode MS"/>
              </a:rPr>
              <a:t>(</a:t>
            </a:r>
            <a:r>
              <a:rPr lang="en-US" sz="2800" dirty="0">
                <a:latin typeface="Arial Unicode MS"/>
                <a:cs typeface="Arial Unicode MS"/>
              </a:rPr>
              <a:t>j </a:t>
            </a:r>
            <a:r>
              <a:rPr lang="en-US" sz="2800" dirty="0" smtClean="0">
                <a:latin typeface="Arial Unicode MS"/>
                <a:cs typeface="Arial Unicode MS"/>
              </a:rPr>
              <a:t>∈{2,</a:t>
            </a:r>
            <a:r>
              <a:rPr lang="is-IS" sz="2800" dirty="0" smtClean="0">
                <a:latin typeface="Arial Unicode MS"/>
                <a:cs typeface="Arial Unicode MS"/>
              </a:rPr>
              <a:t>…,n</a:t>
            </a:r>
            <a:r>
              <a:rPr lang="en-US" sz="2800" dirty="0" smtClean="0">
                <a:latin typeface="Arial Unicode MS"/>
                <a:cs typeface="Arial Unicode MS"/>
              </a:rPr>
              <a:t>} </a:t>
            </a:r>
            <a:r>
              <a:rPr lang="en-US" sz="2800" dirty="0" err="1">
                <a:latin typeface="Arial Unicode MS"/>
                <a:cs typeface="Arial Unicode MS"/>
              </a:rPr>
              <a:t>tel</a:t>
            </a:r>
            <a:r>
              <a:rPr lang="en-US" sz="2800" dirty="0">
                <a:latin typeface="Arial Unicode MS"/>
                <a:cs typeface="Arial Unicode MS"/>
              </a:rPr>
              <a:t> </a:t>
            </a:r>
            <a:r>
              <a:rPr lang="en-US" sz="2800" dirty="0" err="1">
                <a:latin typeface="Arial Unicode MS"/>
                <a:cs typeface="Arial Unicode MS"/>
              </a:rPr>
              <a:t>que</a:t>
            </a:r>
            <a:r>
              <a:rPr lang="en-US" sz="2800" dirty="0">
                <a:latin typeface="Arial Unicode MS"/>
                <a:cs typeface="Arial Unicode MS"/>
              </a:rPr>
              <a:t> pour tout </a:t>
            </a:r>
            <a:r>
              <a:rPr lang="en-US" sz="2800" dirty="0" err="1">
                <a:latin typeface="Arial Unicode MS"/>
                <a:cs typeface="Arial Unicode MS"/>
              </a:rPr>
              <a:t>i</a:t>
            </a:r>
            <a:r>
              <a:rPr lang="en-US" sz="2800" dirty="0">
                <a:latin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cs typeface="Arial Unicode MS"/>
              </a:rPr>
              <a:t>=1,</a:t>
            </a:r>
            <a:r>
              <a:rPr lang="is-IS" sz="2800" dirty="0" smtClean="0">
                <a:latin typeface="Arial Unicode MS"/>
                <a:cs typeface="Arial Unicode MS"/>
              </a:rPr>
              <a:t>…,(j-1)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>
                <a:latin typeface="Arial Unicode MS"/>
                <a:cs typeface="Arial Unicode MS"/>
              </a:rPr>
              <a:t>on a </a:t>
            </a:r>
            <a:r>
              <a:rPr lang="en-US" sz="2800" dirty="0" smtClean="0">
                <a:latin typeface="Arial Unicode MS"/>
                <a:cs typeface="Arial Unicode MS"/>
              </a:rPr>
              <a:t>First(Y</a:t>
            </a:r>
            <a:r>
              <a:rPr lang="en-US" sz="2800" baseline="-25000" dirty="0" smtClean="0">
                <a:latin typeface="Arial Unicode MS"/>
                <a:cs typeface="Arial Unicode MS"/>
              </a:rPr>
              <a:t>i</a:t>
            </a:r>
            <a:r>
              <a:rPr lang="en-US" sz="2800" dirty="0" smtClean="0">
                <a:latin typeface="Arial Unicode MS"/>
                <a:cs typeface="Arial Unicode MS"/>
              </a:rPr>
              <a:t>),</a:t>
            </a:r>
            <a:r>
              <a:rPr lang="en-US" sz="2800" dirty="0" err="1" smtClean="0">
                <a:latin typeface="Arial Unicode MS"/>
                <a:cs typeface="Arial Unicode MS"/>
              </a:rPr>
              <a:t>alors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err="1" smtClean="0">
                <a:latin typeface="Arial Unicode MS"/>
                <a:cs typeface="Arial Unicode MS"/>
              </a:rPr>
              <a:t>ajouter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>
                <a:latin typeface="Arial Unicode MS"/>
                <a:cs typeface="Arial Unicode MS"/>
              </a:rPr>
              <a:t>les </a:t>
            </a:r>
            <a:r>
              <a:rPr lang="en-US" sz="2800" dirty="0" err="1" smtClean="0">
                <a:latin typeface="Arial Unicode MS"/>
                <a:cs typeface="Arial Unicode MS"/>
              </a:rPr>
              <a:t>eléments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>
                <a:latin typeface="Arial Unicode MS"/>
                <a:cs typeface="Arial Unicode MS"/>
              </a:rPr>
              <a:t>de </a:t>
            </a:r>
            <a:r>
              <a:rPr lang="en-US" sz="2800" dirty="0" smtClean="0">
                <a:latin typeface="Arial Unicode MS"/>
                <a:cs typeface="Arial Unicode MS"/>
              </a:rPr>
              <a:t>First(</a:t>
            </a:r>
            <a:r>
              <a:rPr lang="en-US" sz="2800" dirty="0" err="1" smtClean="0">
                <a:latin typeface="Arial Unicode MS"/>
                <a:cs typeface="Arial Unicode MS"/>
              </a:rPr>
              <a:t>Y</a:t>
            </a:r>
            <a:r>
              <a:rPr lang="en-US" sz="2800" baseline="-25000" dirty="0" err="1" smtClean="0">
                <a:latin typeface="Arial Unicode MS"/>
                <a:cs typeface="Arial Unicode MS"/>
              </a:rPr>
              <a:t>j</a:t>
            </a:r>
            <a:r>
              <a:rPr lang="en-US" sz="2800" dirty="0" smtClean="0">
                <a:latin typeface="Arial Unicode MS"/>
                <a:cs typeface="Arial Unicode MS"/>
              </a:rPr>
              <a:t>) </a:t>
            </a:r>
            <a:r>
              <a:rPr lang="en-US" sz="2800" dirty="0" err="1" smtClean="0">
                <a:latin typeface="Arial Unicode MS"/>
                <a:cs typeface="Arial Unicode MS"/>
              </a:rPr>
              <a:t>sauf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err="1">
                <a:latin typeface="Arial Unicode MS"/>
                <a:cs typeface="Arial Unicode MS"/>
              </a:rPr>
              <a:t>ε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err="1">
                <a:latin typeface="Arial Unicode MS"/>
                <a:cs typeface="Arial Unicode MS"/>
              </a:rPr>
              <a:t>dans</a:t>
            </a:r>
            <a:r>
              <a:rPr lang="en-US" sz="2800" dirty="0">
                <a:latin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cs typeface="Arial Unicode MS"/>
              </a:rPr>
              <a:t>First(X) </a:t>
            </a:r>
          </a:p>
          <a:p>
            <a:pPr lvl="2"/>
            <a:r>
              <a:rPr lang="en-US" sz="2800" dirty="0" err="1" smtClean="0">
                <a:latin typeface="Arial Unicode MS"/>
                <a:cs typeface="Arial Unicode MS"/>
              </a:rPr>
              <a:t>si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>
                <a:latin typeface="Arial Unicode MS"/>
                <a:cs typeface="Arial Unicode MS"/>
              </a:rPr>
              <a:t>pour tout </a:t>
            </a:r>
            <a:r>
              <a:rPr lang="en-US" sz="2800" dirty="0" err="1" smtClean="0">
                <a:latin typeface="Arial Unicode MS"/>
                <a:cs typeface="Arial Unicode MS"/>
              </a:rPr>
              <a:t>i</a:t>
            </a:r>
            <a:r>
              <a:rPr lang="en-US" sz="2800" dirty="0" smtClean="0">
                <a:latin typeface="Arial Unicode MS"/>
                <a:cs typeface="Arial Unicode MS"/>
              </a:rPr>
              <a:t> = 1,</a:t>
            </a:r>
            <a:r>
              <a:rPr lang="is-IS" sz="2800" dirty="0" smtClean="0">
                <a:latin typeface="Arial Unicode MS"/>
                <a:cs typeface="Arial Unicode MS"/>
              </a:rPr>
              <a:t>…,</a:t>
            </a:r>
            <a:r>
              <a:rPr lang="en-US" sz="2800" dirty="0" smtClean="0">
                <a:latin typeface="Arial Unicode MS"/>
                <a:cs typeface="Arial Unicode MS"/>
              </a:rPr>
              <a:t>n First(Y</a:t>
            </a:r>
            <a:r>
              <a:rPr lang="en-US" sz="2800" baseline="-25000" dirty="0" smtClean="0">
                <a:latin typeface="Arial Unicode MS"/>
                <a:cs typeface="Arial Unicode MS"/>
              </a:rPr>
              <a:t>i</a:t>
            </a:r>
            <a:r>
              <a:rPr lang="en-US" sz="2800" dirty="0" smtClean="0">
                <a:latin typeface="Arial Unicode MS"/>
                <a:cs typeface="Arial Unicode MS"/>
              </a:rPr>
              <a:t>), </a:t>
            </a:r>
            <a:r>
              <a:rPr lang="en-US" sz="2800" dirty="0" err="1" smtClean="0">
                <a:latin typeface="Arial Unicode MS"/>
                <a:cs typeface="Arial Unicode MS"/>
              </a:rPr>
              <a:t>alors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err="1" smtClean="0">
                <a:latin typeface="Arial Unicode MS"/>
                <a:cs typeface="Arial Unicode MS"/>
              </a:rPr>
              <a:t>ajouter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err="1">
                <a:latin typeface="Arial Unicode MS"/>
                <a:cs typeface="Arial Unicode MS"/>
              </a:rPr>
              <a:t>ε</a:t>
            </a:r>
            <a:r>
              <a:rPr lang="en-US" sz="2800" dirty="0" smtClean="0">
                <a:latin typeface="Arial Unicode MS"/>
                <a:cs typeface="Arial Unicode MS"/>
              </a:rPr>
              <a:t> </a:t>
            </a:r>
            <a:r>
              <a:rPr lang="en-US" sz="2800" dirty="0" err="1">
                <a:latin typeface="Arial Unicode MS"/>
                <a:cs typeface="Arial Unicode MS"/>
              </a:rPr>
              <a:t>dans</a:t>
            </a:r>
            <a:r>
              <a:rPr lang="en-US" sz="2800" dirty="0">
                <a:latin typeface="Arial Unicode MS"/>
                <a:cs typeface="Arial Unicode MS"/>
              </a:rPr>
              <a:t> </a:t>
            </a:r>
            <a:r>
              <a:rPr lang="en-US" sz="2800" dirty="0" smtClean="0">
                <a:latin typeface="Arial Unicode MS"/>
                <a:cs typeface="Arial Unicode MS"/>
              </a:rPr>
              <a:t>First(X)</a:t>
            </a:r>
          </a:p>
          <a:p>
            <a:pPr marL="65151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 smtClean="0">
                <a:latin typeface="Arial Unicode MS"/>
                <a:cs typeface="Arial Unicode MS"/>
              </a:rPr>
              <a:t>Si X </a:t>
            </a:r>
            <a:r>
              <a:rPr lang="en-US" sz="3100" dirty="0" err="1" smtClean="0">
                <a:latin typeface="Arial Unicode MS"/>
                <a:cs typeface="Arial Unicode MS"/>
              </a:rPr>
              <a:t>est</a:t>
            </a:r>
            <a:r>
              <a:rPr lang="en-US" sz="3100" dirty="0" smtClean="0">
                <a:latin typeface="Arial Unicode MS"/>
                <a:cs typeface="Arial Unicode MS"/>
              </a:rPr>
              <a:t> un non terminal et X </a:t>
            </a:r>
            <a:r>
              <a:rPr lang="en-US" sz="3100" dirty="0" smtClean="0">
                <a:latin typeface="Arial Unicode MS"/>
                <a:cs typeface="Arial Unicode MS"/>
                <a:sym typeface="Wingdings"/>
              </a:rPr>
              <a:t></a:t>
            </a:r>
            <a:r>
              <a:rPr lang="en-US" sz="3100" dirty="0" err="1">
                <a:latin typeface="Arial Unicode MS"/>
                <a:cs typeface="Arial Unicode MS"/>
              </a:rPr>
              <a:t>ε</a:t>
            </a:r>
            <a:r>
              <a:rPr lang="en-US" sz="3100" dirty="0">
                <a:latin typeface="Arial Unicode MS"/>
                <a:cs typeface="Arial Unicode MS"/>
              </a:rPr>
              <a:t> </a:t>
            </a:r>
            <a:r>
              <a:rPr lang="en-US" sz="3100" dirty="0" err="1" smtClean="0">
                <a:latin typeface="Arial Unicode MS"/>
                <a:cs typeface="Arial Unicode MS"/>
              </a:rPr>
              <a:t>est</a:t>
            </a:r>
            <a:r>
              <a:rPr lang="en-US" sz="3100" dirty="0" smtClean="0">
                <a:latin typeface="Arial Unicode MS"/>
                <a:cs typeface="Arial Unicode MS"/>
              </a:rPr>
              <a:t> </a:t>
            </a:r>
            <a:r>
              <a:rPr lang="en-US" sz="3100" dirty="0" err="1" smtClean="0">
                <a:latin typeface="Arial Unicode MS"/>
                <a:cs typeface="Arial Unicode MS"/>
              </a:rPr>
              <a:t>une</a:t>
            </a:r>
            <a:r>
              <a:rPr lang="en-US" sz="3100" dirty="0" smtClean="0">
                <a:latin typeface="Arial Unicode MS"/>
                <a:cs typeface="Arial Unicode MS"/>
              </a:rPr>
              <a:t> production, </a:t>
            </a:r>
            <a:r>
              <a:rPr lang="en-US" sz="3100" dirty="0" err="1" smtClean="0">
                <a:latin typeface="Arial Unicode MS"/>
                <a:cs typeface="Arial Unicode MS"/>
              </a:rPr>
              <a:t>ajouter</a:t>
            </a:r>
            <a:r>
              <a:rPr lang="en-US" sz="3100" dirty="0" smtClean="0">
                <a:latin typeface="Arial Unicode MS"/>
                <a:cs typeface="Arial Unicode MS"/>
              </a:rPr>
              <a:t> </a:t>
            </a:r>
            <a:r>
              <a:rPr lang="en-US" sz="3100" dirty="0" err="1">
                <a:latin typeface="Arial Unicode MS"/>
                <a:cs typeface="Arial Unicode MS"/>
              </a:rPr>
              <a:t>ε</a:t>
            </a:r>
            <a:r>
              <a:rPr lang="en-US" sz="3100" dirty="0">
                <a:latin typeface="Arial Unicode MS"/>
                <a:cs typeface="Arial Unicode MS"/>
              </a:rPr>
              <a:t> </a:t>
            </a:r>
            <a:r>
              <a:rPr lang="en-US" sz="3100" dirty="0" err="1" smtClean="0">
                <a:latin typeface="Arial Unicode MS"/>
                <a:cs typeface="Arial Unicode MS"/>
              </a:rPr>
              <a:t>dans</a:t>
            </a:r>
            <a:r>
              <a:rPr lang="en-US" sz="3100" dirty="0" smtClean="0">
                <a:latin typeface="Arial Unicode MS"/>
                <a:cs typeface="Arial Unicode MS"/>
              </a:rPr>
              <a:t> First(X)</a:t>
            </a:r>
          </a:p>
          <a:p>
            <a:pPr marL="65151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 smtClean="0">
                <a:latin typeface="Arial Unicode MS"/>
                <a:cs typeface="Arial Unicode MS"/>
              </a:rPr>
              <a:t>Si </a:t>
            </a:r>
            <a:r>
              <a:rPr lang="en-US" sz="3100" dirty="0">
                <a:latin typeface="Arial Unicode MS"/>
                <a:cs typeface="Arial Unicode MS"/>
              </a:rPr>
              <a:t>X </a:t>
            </a:r>
            <a:r>
              <a:rPr lang="en-US" sz="3100" dirty="0" err="1">
                <a:latin typeface="Arial Unicode MS"/>
                <a:cs typeface="Arial Unicode MS"/>
              </a:rPr>
              <a:t>est</a:t>
            </a:r>
            <a:r>
              <a:rPr lang="en-US" sz="3100" dirty="0">
                <a:latin typeface="Arial Unicode MS"/>
                <a:cs typeface="Arial Unicode MS"/>
              </a:rPr>
              <a:t> un terminal </a:t>
            </a:r>
            <a:r>
              <a:rPr lang="en-US" sz="3100" dirty="0" smtClean="0">
                <a:latin typeface="Arial Unicode MS"/>
                <a:cs typeface="Arial Unicode MS"/>
              </a:rPr>
              <a:t>First(X) = {X}</a:t>
            </a:r>
            <a:endParaRPr lang="en-US" sz="3100" dirty="0">
              <a:latin typeface="Arial Unicode MS"/>
              <a:cs typeface="Arial Unicode MS"/>
            </a:endParaRPr>
          </a:p>
          <a:p>
            <a:pPr marL="0" indent="0">
              <a:buNone/>
            </a:pPr>
            <a:endParaRPr lang="en-US" sz="3600" dirty="0" smtClean="0">
              <a:latin typeface="Arial Unicode MS"/>
              <a:cs typeface="Arial Unicode MS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Arial Unicode MS"/>
                <a:cs typeface="Arial Unicode MS"/>
              </a:rPr>
              <a:t>Recommencer</a:t>
            </a:r>
            <a:r>
              <a:rPr lang="en-US" sz="3600" dirty="0" smtClean="0">
                <a:latin typeface="Arial Unicode MS"/>
                <a:cs typeface="Arial Unicode MS"/>
              </a:rPr>
              <a:t> </a:t>
            </a:r>
            <a:r>
              <a:rPr lang="en-US" sz="3600" dirty="0" err="1" smtClean="0">
                <a:latin typeface="Arial Unicode MS"/>
                <a:cs typeface="Arial Unicode MS"/>
              </a:rPr>
              <a:t>jusqu’à</a:t>
            </a:r>
            <a:r>
              <a:rPr lang="en-US" sz="3600" dirty="0" smtClean="0">
                <a:latin typeface="Arial Unicode MS"/>
                <a:cs typeface="Arial Unicode MS"/>
              </a:rPr>
              <a:t> </a:t>
            </a:r>
            <a:r>
              <a:rPr lang="en-US" sz="3600" dirty="0" err="1">
                <a:latin typeface="Arial Unicode MS"/>
                <a:cs typeface="Arial Unicode MS"/>
              </a:rPr>
              <a:t>ce</a:t>
            </a:r>
            <a:r>
              <a:rPr lang="en-US" sz="3600" dirty="0">
                <a:latin typeface="Arial Unicode MS"/>
                <a:cs typeface="Arial Unicode MS"/>
              </a:rPr>
              <a:t> </a:t>
            </a:r>
            <a:r>
              <a:rPr lang="en-US" sz="3600" dirty="0" err="1" smtClean="0">
                <a:latin typeface="Arial Unicode MS"/>
                <a:cs typeface="Arial Unicode MS"/>
              </a:rPr>
              <a:t>qu’on</a:t>
            </a:r>
            <a:r>
              <a:rPr lang="en-US" sz="3600" dirty="0" smtClean="0">
                <a:latin typeface="Arial Unicode MS"/>
                <a:cs typeface="Arial Unicode MS"/>
              </a:rPr>
              <a:t> </a:t>
            </a:r>
            <a:r>
              <a:rPr lang="en-US" sz="3600" dirty="0" err="1" smtClean="0">
                <a:latin typeface="Arial Unicode MS"/>
                <a:cs typeface="Arial Unicode MS"/>
              </a:rPr>
              <a:t>n’ajoute</a:t>
            </a:r>
            <a:r>
              <a:rPr lang="en-US" sz="3600" dirty="0" smtClean="0">
                <a:latin typeface="Arial Unicode MS"/>
                <a:cs typeface="Arial Unicode MS"/>
              </a:rPr>
              <a:t> </a:t>
            </a:r>
            <a:r>
              <a:rPr lang="en-US" sz="3600" dirty="0" err="1">
                <a:latin typeface="Arial Unicode MS"/>
                <a:cs typeface="Arial Unicode MS"/>
              </a:rPr>
              <a:t>rien</a:t>
            </a:r>
            <a:r>
              <a:rPr lang="en-US" sz="3600" dirty="0">
                <a:latin typeface="Arial Unicode MS"/>
                <a:cs typeface="Arial Unicode MS"/>
              </a:rPr>
              <a:t> de nouveau </a:t>
            </a:r>
            <a:r>
              <a:rPr lang="en-US" sz="3600" dirty="0" err="1">
                <a:latin typeface="Arial Unicode MS"/>
                <a:cs typeface="Arial Unicode MS"/>
              </a:rPr>
              <a:t>dans</a:t>
            </a:r>
            <a:r>
              <a:rPr lang="en-US" sz="3600" dirty="0">
                <a:latin typeface="Arial Unicode MS"/>
                <a:cs typeface="Arial Unicode MS"/>
              </a:rPr>
              <a:t> les ensembles </a:t>
            </a:r>
            <a:r>
              <a:rPr lang="en-US" sz="3600" dirty="0" smtClean="0">
                <a:latin typeface="Arial Unicode MS"/>
                <a:cs typeface="Arial Unicode MS"/>
              </a:rPr>
              <a:t>First. </a:t>
            </a:r>
            <a:endParaRPr lang="en-US" sz="3600" dirty="0">
              <a:latin typeface="Arial Unicode MS"/>
              <a:cs typeface="Arial Unicode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32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0</TotalTime>
  <Words>683</Words>
  <Application>Microsoft Macintosh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Analyse syntaxique</vt:lpstr>
      <vt:lpstr>PowerPoint Presentation</vt:lpstr>
      <vt:lpstr>La problématique</vt:lpstr>
      <vt:lpstr>Solution</vt:lpstr>
      <vt:lpstr>Analyse descendante </vt:lpstr>
      <vt:lpstr>Exemple1</vt:lpstr>
      <vt:lpstr>Exemple 2</vt:lpstr>
      <vt:lpstr>La table d’analyse LL(1)</vt:lpstr>
      <vt:lpstr>Algorithme de First</vt:lpstr>
      <vt:lpstr>Exemple</vt:lpstr>
      <vt:lpstr>Algorithme de Follow</vt:lpstr>
      <vt:lpstr>Exemple</vt:lpstr>
      <vt:lpstr>Construction de la table d’analyse LL </vt:lpstr>
    </vt:vector>
  </TitlesOfParts>
  <Company>University of El-Oued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syntaxique</dc:title>
  <dc:creator>LAOUID Abdelkader</dc:creator>
  <cp:lastModifiedBy>LAOUID Abdelkader</cp:lastModifiedBy>
  <cp:revision>1</cp:revision>
  <dcterms:created xsi:type="dcterms:W3CDTF">2016-10-26T19:17:37Z</dcterms:created>
  <dcterms:modified xsi:type="dcterms:W3CDTF">2016-10-26T19:18:31Z</dcterms:modified>
</cp:coreProperties>
</file>