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59" r:id="rId6"/>
    <p:sldId id="260" r:id="rId7"/>
    <p:sldId id="262" r:id="rId8"/>
    <p:sldId id="263" r:id="rId9"/>
    <p:sldId id="268" r:id="rId10"/>
    <p:sldId id="269" r:id="rId11"/>
    <p:sldId id="270" r:id="rId12"/>
    <p:sldId id="265"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3" r:id="rId33"/>
    <p:sldId id="290" r:id="rId34"/>
    <p:sldId id="291" r:id="rId35"/>
    <p:sldId id="294" r:id="rId36"/>
    <p:sldId id="292" r:id="rId37"/>
    <p:sldId id="295" r:id="rId38"/>
    <p:sldId id="296" r:id="rId39"/>
    <p:sldId id="297" r:id="rId40"/>
    <p:sldId id="298" r:id="rId41"/>
    <p:sldId id="299" r:id="rId42"/>
    <p:sldId id="300" r:id="rId43"/>
    <p:sldId id="301" r:id="rId44"/>
    <p:sldId id="302" r:id="rId45"/>
    <p:sldId id="303" r:id="rId46"/>
    <p:sldId id="307" r:id="rId47"/>
    <p:sldId id="306" r:id="rId48"/>
    <p:sldId id="305" r:id="rId49"/>
    <p:sldId id="304" r:id="rId50"/>
    <p:sldId id="308" r:id="rId51"/>
    <p:sldId id="309" r:id="rId52"/>
    <p:sldId id="310" r:id="rId53"/>
    <p:sldId id="311" r:id="rId54"/>
    <p:sldId id="312" r:id="rId55"/>
    <p:sldId id="313" r:id="rId56"/>
    <p:sldId id="314" r:id="rId57"/>
    <p:sldId id="315" r:id="rId58"/>
    <p:sldId id="316" r:id="rId59"/>
    <p:sldId id="317" r:id="rId60"/>
    <p:sldId id="318" r:id="rId61"/>
    <p:sldId id="320" r:id="rId62"/>
    <p:sldId id="319" r:id="rId63"/>
    <p:sldId id="321" r:id="rId64"/>
    <p:sldId id="322" r:id="rId65"/>
    <p:sldId id="323" r:id="rId66"/>
    <p:sldId id="324" r:id="rId67"/>
    <p:sldId id="325" r:id="rId68"/>
    <p:sldId id="326" r:id="rId69"/>
    <p:sldId id="327" r:id="rId70"/>
    <p:sldId id="328" r:id="rId71"/>
    <p:sldId id="329" r:id="rId72"/>
    <p:sldId id="330" r:id="rId73"/>
    <p:sldId id="331"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4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image" Target="../media/image27.jpg"/><Relationship Id="rId4" Type="http://schemas.openxmlformats.org/officeDocument/2006/relationships/image" Target="../media/image30.jpg"/></Relationships>
</file>

<file path=ppt/diagrams/_rels/data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image" Target="../media/image27.jpg"/><Relationship Id="rId4" Type="http://schemas.openxmlformats.org/officeDocument/2006/relationships/image" Target="../media/image30.jpg"/></Relationships>
</file>

<file path=ppt/diagrams/_rels/drawing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32EC2-9F72-4A80-BDA7-2BA558E4984A}"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AC8ACDFC-06B6-46D1-9B9E-8323CF7FE260}">
      <dgm:prSet phldrT="[Texte]" custT="1"/>
      <dgm:spPr/>
      <dgm:t>
        <a:bodyPr/>
        <a:lstStyle/>
        <a:p>
          <a:r>
            <a:rPr lang="ar-SA" sz="3200" b="1" dirty="0"/>
            <a:t>حقوق المساهمين</a:t>
          </a:r>
          <a:endParaRPr lang="en-US" sz="3200" dirty="0"/>
        </a:p>
      </dgm:t>
    </dgm:pt>
    <dgm:pt modelId="{3949E22C-B4D7-44C5-B7C5-57F39EAC0FFA}" type="parTrans" cxnId="{839371BB-0A07-401E-9A7C-8C78B74CB5FD}">
      <dgm:prSet/>
      <dgm:spPr/>
      <dgm:t>
        <a:bodyPr/>
        <a:lstStyle/>
        <a:p>
          <a:endParaRPr lang="en-US"/>
        </a:p>
      </dgm:t>
    </dgm:pt>
    <dgm:pt modelId="{3BE79EDF-8A93-4EC3-B4B8-E61835E96445}" type="sibTrans" cxnId="{839371BB-0A07-401E-9A7C-8C78B74CB5FD}">
      <dgm:prSet/>
      <dgm:spPr/>
      <dgm:t>
        <a:bodyPr/>
        <a:lstStyle/>
        <a:p>
          <a:endParaRPr lang="en-US"/>
        </a:p>
      </dgm:t>
    </dgm:pt>
    <dgm:pt modelId="{9D4BC7B5-569D-468D-A645-3AED0E79661A}">
      <dgm:prSet phldrT="[Texte]" custT="1"/>
      <dgm:spPr/>
      <dgm:t>
        <a:bodyPr/>
        <a:lstStyle/>
        <a:p>
          <a:r>
            <a:rPr lang="ar-DZ" sz="2000" dirty="0"/>
            <a:t> </a:t>
          </a:r>
          <a:r>
            <a:rPr lang="ar-IQ" sz="2400" b="1" dirty="0">
              <a:effectLst/>
              <a:ea typeface="Times New Roman" panose="02020603050405020304" pitchFamily="18" charset="0"/>
              <a:cs typeface="Simplified Arabic" panose="02020603050405020304" pitchFamily="18" charset="-78"/>
            </a:rPr>
            <a:t>تحقيق المعاملة العادلة للمساهمين</a:t>
          </a:r>
          <a:endParaRPr lang="en-US" sz="2400" dirty="0"/>
        </a:p>
      </dgm:t>
    </dgm:pt>
    <dgm:pt modelId="{96519D28-0D51-4014-A22F-900BC8388EFA}" type="parTrans" cxnId="{65BE870D-EFDB-4F49-ABEA-5C36DC6F1D2F}">
      <dgm:prSet/>
      <dgm:spPr/>
      <dgm:t>
        <a:bodyPr/>
        <a:lstStyle/>
        <a:p>
          <a:endParaRPr lang="en-US"/>
        </a:p>
      </dgm:t>
    </dgm:pt>
    <dgm:pt modelId="{9ED59FAC-79A5-47C1-9BDC-412DF4176F68}" type="sibTrans" cxnId="{65BE870D-EFDB-4F49-ABEA-5C36DC6F1D2F}">
      <dgm:prSet/>
      <dgm:spPr/>
      <dgm:t>
        <a:bodyPr/>
        <a:lstStyle/>
        <a:p>
          <a:endParaRPr lang="en-US"/>
        </a:p>
      </dgm:t>
    </dgm:pt>
    <dgm:pt modelId="{25F5A169-7E50-4EB8-8815-7560A3D8CE19}">
      <dgm:prSet custT="1"/>
      <dgm:spPr/>
      <dgm:t>
        <a:bodyPr/>
        <a:lstStyle/>
        <a:p>
          <a:r>
            <a:rPr lang="ar-DZ" sz="2400" dirty="0">
              <a:solidFill>
                <a:schemeClr val="tx1"/>
              </a:solidFill>
            </a:rPr>
            <a:t> </a:t>
          </a:r>
          <a:r>
            <a:rPr lang="ar-EG" sz="2400" b="1"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ال</a:t>
          </a:r>
          <a:r>
            <a:rPr lang="ar-SA" sz="2400" b="1"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خاص بدور الأطراف</a:t>
          </a:r>
          <a:r>
            <a:rPr lang="ar-SA" sz="2400" b="1" dirty="0">
              <a:solidFill>
                <a:schemeClr val="tx1"/>
              </a:solidFill>
              <a:effectLst/>
              <a:ea typeface="Times New Roman" panose="02020603050405020304" pitchFamily="18" charset="0"/>
              <a:cs typeface="Simplified Arabic" panose="02020603050405020304" pitchFamily="18" charset="-78"/>
            </a:rPr>
            <a:t> </a:t>
          </a:r>
          <a:r>
            <a:rPr lang="ar-SA" sz="2400" b="1"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ذ</a:t>
          </a:r>
          <a:r>
            <a:rPr lang="ar-EG" sz="2400" b="1" dirty="0" err="1">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وى</a:t>
          </a:r>
          <a:r>
            <a:rPr lang="ar-EG" sz="2400" b="1" dirty="0">
              <a:solidFill>
                <a:schemeClr val="tx1"/>
              </a:solidFill>
              <a:effectLst/>
              <a:ea typeface="Times New Roman" panose="02020603050405020304" pitchFamily="18" charset="0"/>
              <a:cs typeface="Simplified Arabic" panose="02020603050405020304" pitchFamily="18" charset="-78"/>
            </a:rPr>
            <a:t> </a:t>
          </a:r>
          <a:r>
            <a:rPr lang="ar-SA" sz="2400" b="1"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المصلحة</a:t>
          </a:r>
          <a:r>
            <a:rPr lang="ar-SA" sz="2400" b="1" dirty="0">
              <a:solidFill>
                <a:schemeClr val="tx1"/>
              </a:solidFill>
              <a:effectLst/>
              <a:ea typeface="Times New Roman" panose="02020603050405020304" pitchFamily="18" charset="0"/>
              <a:cs typeface="Simplified Arabic" panose="02020603050405020304" pitchFamily="18" charset="-78"/>
            </a:rPr>
            <a:t> </a:t>
          </a:r>
          <a:r>
            <a:rPr lang="ar-EG" sz="2400" b="1"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في </a:t>
          </a:r>
          <a:r>
            <a:rPr lang="ar-SA" sz="2400" b="1" dirty="0" err="1">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حوكمة</a:t>
          </a:r>
          <a:r>
            <a:rPr lang="ar-SA" sz="2400" b="1" dirty="0">
              <a:solidFill>
                <a:schemeClr val="tx1"/>
              </a:solidFill>
              <a:effectLst/>
              <a:ea typeface="Times New Roman" panose="02020603050405020304" pitchFamily="18" charset="0"/>
              <a:cs typeface="Simplified Arabic" panose="02020603050405020304" pitchFamily="18" charset="-78"/>
            </a:rPr>
            <a:t> </a:t>
          </a:r>
          <a:r>
            <a:rPr lang="ar-SA" sz="2400" b="1"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الشركات</a:t>
          </a:r>
          <a:endParaRPr lang="en-US" sz="2400" dirty="0">
            <a:solidFill>
              <a:schemeClr val="tx1"/>
            </a:solidFill>
          </a:endParaRPr>
        </a:p>
      </dgm:t>
    </dgm:pt>
    <dgm:pt modelId="{62C76ADC-BA3F-4E83-BF95-9BFE00F0BA4A}" type="parTrans" cxnId="{5BDF09A7-A91F-4232-805F-677A4F26ADCB}">
      <dgm:prSet/>
      <dgm:spPr/>
      <dgm:t>
        <a:bodyPr/>
        <a:lstStyle/>
        <a:p>
          <a:endParaRPr lang="en-US"/>
        </a:p>
      </dgm:t>
    </dgm:pt>
    <dgm:pt modelId="{3F84A1B7-F1EA-4619-B98A-872D5CD49DCB}" type="sibTrans" cxnId="{5BDF09A7-A91F-4232-805F-677A4F26ADCB}">
      <dgm:prSet/>
      <dgm:spPr/>
      <dgm:t>
        <a:bodyPr/>
        <a:lstStyle/>
        <a:p>
          <a:endParaRPr lang="en-US"/>
        </a:p>
      </dgm:t>
    </dgm:pt>
    <dgm:pt modelId="{1F478599-D048-4C02-9A68-0A562AA9C68C}">
      <dgm:prSet/>
      <dgm:spPr/>
      <dgm:t>
        <a:bodyPr/>
        <a:lstStyle/>
        <a:p>
          <a:r>
            <a:rPr lang="ar-SA" b="1" dirty="0"/>
            <a:t>الخاص بالإفصاح والشفافية</a:t>
          </a:r>
          <a:endParaRPr lang="en-US" dirty="0"/>
        </a:p>
      </dgm:t>
    </dgm:pt>
    <dgm:pt modelId="{ACD6A421-76F2-494E-AB58-9E40F7D09EA3}" type="parTrans" cxnId="{B82DC643-D8EE-4FC4-AA28-26001EE57BD3}">
      <dgm:prSet/>
      <dgm:spPr/>
      <dgm:t>
        <a:bodyPr/>
        <a:lstStyle/>
        <a:p>
          <a:endParaRPr lang="en-US"/>
        </a:p>
      </dgm:t>
    </dgm:pt>
    <dgm:pt modelId="{8C6B52F1-6C38-492D-BD93-181C941AD847}" type="sibTrans" cxnId="{B82DC643-D8EE-4FC4-AA28-26001EE57BD3}">
      <dgm:prSet/>
      <dgm:spPr/>
      <dgm:t>
        <a:bodyPr/>
        <a:lstStyle/>
        <a:p>
          <a:endParaRPr lang="en-US"/>
        </a:p>
      </dgm:t>
    </dgm:pt>
    <dgm:pt modelId="{2BC3A4BB-6E8E-46B6-B08C-774B5942317D}">
      <dgm:prSet phldrT="[Texte]" custT="1"/>
      <dgm:spPr/>
      <dgm:t>
        <a:bodyPr/>
        <a:lstStyle/>
        <a:p>
          <a:r>
            <a:rPr lang="ar-DZ" sz="2800" b="1" dirty="0"/>
            <a:t> توافر إطار فعال </a:t>
          </a:r>
          <a:r>
            <a:rPr lang="ar-DZ" sz="2800" b="1" dirty="0" err="1"/>
            <a:t>لحوكمة</a:t>
          </a:r>
          <a:r>
            <a:rPr lang="ar-DZ" sz="2800" b="1" dirty="0"/>
            <a:t> الشركات </a:t>
          </a:r>
          <a:endParaRPr lang="en-US" sz="2800" b="1" dirty="0"/>
        </a:p>
      </dgm:t>
    </dgm:pt>
    <dgm:pt modelId="{49ED3A15-21AA-4DFE-BD30-073AABEA17CF}" type="sibTrans" cxnId="{C8A86060-D1CC-4F35-9A64-1AB0E2CAF989}">
      <dgm:prSet/>
      <dgm:spPr/>
      <dgm:t>
        <a:bodyPr/>
        <a:lstStyle/>
        <a:p>
          <a:endParaRPr lang="en-US"/>
        </a:p>
      </dgm:t>
    </dgm:pt>
    <dgm:pt modelId="{28E10245-86FB-42AB-BA7E-6315D08342F1}" type="parTrans" cxnId="{C8A86060-D1CC-4F35-9A64-1AB0E2CAF989}">
      <dgm:prSet/>
      <dgm:spPr/>
      <dgm:t>
        <a:bodyPr/>
        <a:lstStyle/>
        <a:p>
          <a:endParaRPr lang="en-US"/>
        </a:p>
      </dgm:t>
    </dgm:pt>
    <dgm:pt modelId="{678ADC86-C945-4EB5-A61B-61F0587932EB}" type="pres">
      <dgm:prSet presAssocID="{F5F32EC2-9F72-4A80-BDA7-2BA558E4984A}" presName="Name0" presStyleCnt="0">
        <dgm:presLayoutVars>
          <dgm:dir/>
          <dgm:resizeHandles val="exact"/>
        </dgm:presLayoutVars>
      </dgm:prSet>
      <dgm:spPr/>
    </dgm:pt>
    <dgm:pt modelId="{713EDCFC-2937-4D64-857A-0E6A970ED566}" type="pres">
      <dgm:prSet presAssocID="{F5F32EC2-9F72-4A80-BDA7-2BA558E4984A}" presName="fgShape" presStyleLbl="fgShp" presStyleIdx="0" presStyleCnt="1"/>
      <dgm:spPr/>
    </dgm:pt>
    <dgm:pt modelId="{60378FCF-11F6-4ABA-AA34-1C9E3F021EE9}" type="pres">
      <dgm:prSet presAssocID="{F5F32EC2-9F72-4A80-BDA7-2BA558E4984A}" presName="linComp" presStyleCnt="0"/>
      <dgm:spPr/>
    </dgm:pt>
    <dgm:pt modelId="{FB7F64AC-C7B0-4D73-A19A-D2FC8F10BFD8}" type="pres">
      <dgm:prSet presAssocID="{2BC3A4BB-6E8E-46B6-B08C-774B5942317D}" presName="compNode" presStyleCnt="0"/>
      <dgm:spPr/>
    </dgm:pt>
    <dgm:pt modelId="{4451C6AA-E3D2-41BA-B282-C6F5B6F29592}" type="pres">
      <dgm:prSet presAssocID="{2BC3A4BB-6E8E-46B6-B08C-774B5942317D}" presName="bkgdShape" presStyleLbl="node1" presStyleIdx="0" presStyleCnt="5"/>
      <dgm:spPr/>
    </dgm:pt>
    <dgm:pt modelId="{9F328B7A-2CA6-41ED-BDE7-DF4CC150C29D}" type="pres">
      <dgm:prSet presAssocID="{2BC3A4BB-6E8E-46B6-B08C-774B5942317D}" presName="nodeTx" presStyleLbl="node1" presStyleIdx="0" presStyleCnt="5">
        <dgm:presLayoutVars>
          <dgm:bulletEnabled val="1"/>
        </dgm:presLayoutVars>
      </dgm:prSet>
      <dgm:spPr/>
    </dgm:pt>
    <dgm:pt modelId="{C06AFE5C-B6CF-4796-B90F-927F816C36AA}" type="pres">
      <dgm:prSet presAssocID="{2BC3A4BB-6E8E-46B6-B08C-774B5942317D}" presName="invisiNode" presStyleLbl="node1" presStyleIdx="0" presStyleCnt="5"/>
      <dgm:spPr/>
    </dgm:pt>
    <dgm:pt modelId="{F087F69A-D50D-447E-810D-590759299666}" type="pres">
      <dgm:prSet presAssocID="{2BC3A4BB-6E8E-46B6-B08C-774B5942317D}" presName="imagNode" presStyleLbl="fgImgPlace1" presStyleIdx="0" presStyleCnt="5"/>
      <dgm:spPr>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dgm:spPr>
    </dgm:pt>
    <dgm:pt modelId="{B10DAF96-31F5-482B-88D9-AF8C3151B4F1}" type="pres">
      <dgm:prSet presAssocID="{49ED3A15-21AA-4DFE-BD30-073AABEA17CF}" presName="sibTrans" presStyleLbl="sibTrans2D1" presStyleIdx="0" presStyleCnt="0"/>
      <dgm:spPr/>
    </dgm:pt>
    <dgm:pt modelId="{41B20B30-5869-46F1-9DAE-DB2DAB9218B6}" type="pres">
      <dgm:prSet presAssocID="{AC8ACDFC-06B6-46D1-9B9E-8323CF7FE260}" presName="compNode" presStyleCnt="0"/>
      <dgm:spPr/>
    </dgm:pt>
    <dgm:pt modelId="{97A9C22B-27AF-479A-8EF9-8A3FBE9D2319}" type="pres">
      <dgm:prSet presAssocID="{AC8ACDFC-06B6-46D1-9B9E-8323CF7FE260}" presName="bkgdShape" presStyleLbl="node1" presStyleIdx="1" presStyleCnt="5" custLinFactNeighborX="-2088" custLinFactNeighborY="289"/>
      <dgm:spPr/>
    </dgm:pt>
    <dgm:pt modelId="{7445F771-7966-43A5-801C-760C95D4F5A0}" type="pres">
      <dgm:prSet presAssocID="{AC8ACDFC-06B6-46D1-9B9E-8323CF7FE260}" presName="nodeTx" presStyleLbl="node1" presStyleIdx="1" presStyleCnt="5">
        <dgm:presLayoutVars>
          <dgm:bulletEnabled val="1"/>
        </dgm:presLayoutVars>
      </dgm:prSet>
      <dgm:spPr/>
    </dgm:pt>
    <dgm:pt modelId="{CDE9C35C-0C48-4FF4-8616-E137484D2FC2}" type="pres">
      <dgm:prSet presAssocID="{AC8ACDFC-06B6-46D1-9B9E-8323CF7FE260}" presName="invisiNode" presStyleLbl="node1" presStyleIdx="1" presStyleCnt="5"/>
      <dgm:spPr/>
    </dgm:pt>
    <dgm:pt modelId="{04F6AC04-1924-482B-8304-2BBCD74F958A}" type="pres">
      <dgm:prSet presAssocID="{AC8ACDFC-06B6-46D1-9B9E-8323CF7FE260}" presName="imagNode"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dgm:spPr>
    </dgm:pt>
    <dgm:pt modelId="{6618EF5A-9933-40E1-8C87-5C0CF3ECDB27}" type="pres">
      <dgm:prSet presAssocID="{3BE79EDF-8A93-4EC3-B4B8-E61835E96445}" presName="sibTrans" presStyleLbl="sibTrans2D1" presStyleIdx="0" presStyleCnt="0"/>
      <dgm:spPr/>
    </dgm:pt>
    <dgm:pt modelId="{C0C8931F-8BCE-4299-A3E1-A7558AC6EC5C}" type="pres">
      <dgm:prSet presAssocID="{9D4BC7B5-569D-468D-A645-3AED0E79661A}" presName="compNode" presStyleCnt="0"/>
      <dgm:spPr/>
    </dgm:pt>
    <dgm:pt modelId="{0C814C70-3170-4E3F-9375-6EB341F6AEB5}" type="pres">
      <dgm:prSet presAssocID="{9D4BC7B5-569D-468D-A645-3AED0E79661A}" presName="bkgdShape" presStyleLbl="node1" presStyleIdx="2" presStyleCnt="5" custLinFactNeighborX="-696" custLinFactNeighborY="717"/>
      <dgm:spPr/>
    </dgm:pt>
    <dgm:pt modelId="{126567E9-69B2-448E-83D7-72DDDF332D56}" type="pres">
      <dgm:prSet presAssocID="{9D4BC7B5-569D-468D-A645-3AED0E79661A}" presName="nodeTx" presStyleLbl="node1" presStyleIdx="2" presStyleCnt="5">
        <dgm:presLayoutVars>
          <dgm:bulletEnabled val="1"/>
        </dgm:presLayoutVars>
      </dgm:prSet>
      <dgm:spPr/>
    </dgm:pt>
    <dgm:pt modelId="{63877DC4-CCCA-478E-8383-0A0072B52D77}" type="pres">
      <dgm:prSet presAssocID="{9D4BC7B5-569D-468D-A645-3AED0E79661A}" presName="invisiNode" presStyleLbl="node1" presStyleIdx="2" presStyleCnt="5"/>
      <dgm:spPr/>
    </dgm:pt>
    <dgm:pt modelId="{40A6A3DF-79CA-433B-A387-ED8D231F7660}" type="pres">
      <dgm:prSet presAssocID="{9D4BC7B5-569D-468D-A645-3AED0E79661A}" presName="imagNode" presStyleLbl="fgImgPlace1" presStyleIdx="2"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B52D47F-9F14-45E5-989D-E2A6F3E83E9D}" type="pres">
      <dgm:prSet presAssocID="{9ED59FAC-79A5-47C1-9BDC-412DF4176F68}" presName="sibTrans" presStyleLbl="sibTrans2D1" presStyleIdx="0" presStyleCnt="0"/>
      <dgm:spPr/>
    </dgm:pt>
    <dgm:pt modelId="{CF37D3DB-83D1-4524-927F-2D502F4233A5}" type="pres">
      <dgm:prSet presAssocID="{25F5A169-7E50-4EB8-8815-7560A3D8CE19}" presName="compNode" presStyleCnt="0"/>
      <dgm:spPr/>
    </dgm:pt>
    <dgm:pt modelId="{FBFA55B3-15BF-46A4-BB12-6A707BDD9B8F}" type="pres">
      <dgm:prSet presAssocID="{25F5A169-7E50-4EB8-8815-7560A3D8CE19}" presName="bkgdShape" presStyleLbl="node1" presStyleIdx="3" presStyleCnt="5"/>
      <dgm:spPr/>
    </dgm:pt>
    <dgm:pt modelId="{A9941C4A-BF3D-4EEA-9C58-50339F62F13D}" type="pres">
      <dgm:prSet presAssocID="{25F5A169-7E50-4EB8-8815-7560A3D8CE19}" presName="nodeTx" presStyleLbl="node1" presStyleIdx="3" presStyleCnt="5">
        <dgm:presLayoutVars>
          <dgm:bulletEnabled val="1"/>
        </dgm:presLayoutVars>
      </dgm:prSet>
      <dgm:spPr/>
    </dgm:pt>
    <dgm:pt modelId="{54BE087F-71DA-44BB-B029-4C873B9B91D0}" type="pres">
      <dgm:prSet presAssocID="{25F5A169-7E50-4EB8-8815-7560A3D8CE19}" presName="invisiNode" presStyleLbl="node1" presStyleIdx="3" presStyleCnt="5"/>
      <dgm:spPr/>
    </dgm:pt>
    <dgm:pt modelId="{8FF865D7-A94C-4446-95EF-44A2283002AC}" type="pres">
      <dgm:prSet presAssocID="{25F5A169-7E50-4EB8-8815-7560A3D8CE19}" presName="imagNode" presStyleLbl="fgImgPlace1" presStyleIdx="3"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 modelId="{A66A4C92-628F-458D-85EE-897ACF565681}" type="pres">
      <dgm:prSet presAssocID="{3F84A1B7-F1EA-4619-B98A-872D5CD49DCB}" presName="sibTrans" presStyleLbl="sibTrans2D1" presStyleIdx="0" presStyleCnt="0"/>
      <dgm:spPr/>
    </dgm:pt>
    <dgm:pt modelId="{C3BB4090-5241-45A3-97B2-C87415560329}" type="pres">
      <dgm:prSet presAssocID="{1F478599-D048-4C02-9A68-0A562AA9C68C}" presName="compNode" presStyleCnt="0"/>
      <dgm:spPr/>
    </dgm:pt>
    <dgm:pt modelId="{35558500-C79D-4ED8-B2A0-C6137EA79310}" type="pres">
      <dgm:prSet presAssocID="{1F478599-D048-4C02-9A68-0A562AA9C68C}" presName="bkgdShape" presStyleLbl="node1" presStyleIdx="4" presStyleCnt="5"/>
      <dgm:spPr/>
    </dgm:pt>
    <dgm:pt modelId="{A33C7679-A501-4EC0-BAA5-0749ECE989CA}" type="pres">
      <dgm:prSet presAssocID="{1F478599-D048-4C02-9A68-0A562AA9C68C}" presName="nodeTx" presStyleLbl="node1" presStyleIdx="4" presStyleCnt="5">
        <dgm:presLayoutVars>
          <dgm:bulletEnabled val="1"/>
        </dgm:presLayoutVars>
      </dgm:prSet>
      <dgm:spPr/>
    </dgm:pt>
    <dgm:pt modelId="{976F989D-3AE9-462D-A012-CCAE7FE393BF}" type="pres">
      <dgm:prSet presAssocID="{1F478599-D048-4C02-9A68-0A562AA9C68C}" presName="invisiNode" presStyleLbl="node1" presStyleIdx="4" presStyleCnt="5"/>
      <dgm:spPr/>
    </dgm:pt>
    <dgm:pt modelId="{63F27C55-FACA-4CCB-82A1-FD1263D99E4F}" type="pres">
      <dgm:prSet presAssocID="{1F478599-D048-4C02-9A68-0A562AA9C68C}" presName="imagNode" presStyleLbl="fgImgPlace1" presStyleIdx="4"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dgm:spPr>
    </dgm:pt>
  </dgm:ptLst>
  <dgm:cxnLst>
    <dgm:cxn modelId="{65BE870D-EFDB-4F49-ABEA-5C36DC6F1D2F}" srcId="{F5F32EC2-9F72-4A80-BDA7-2BA558E4984A}" destId="{9D4BC7B5-569D-468D-A645-3AED0E79661A}" srcOrd="2" destOrd="0" parTransId="{96519D28-0D51-4014-A22F-900BC8388EFA}" sibTransId="{9ED59FAC-79A5-47C1-9BDC-412DF4176F68}"/>
    <dgm:cxn modelId="{085D6839-6216-4AD8-B3EC-F8F580CF97CB}" type="presOf" srcId="{AC8ACDFC-06B6-46D1-9B9E-8323CF7FE260}" destId="{97A9C22B-27AF-479A-8EF9-8A3FBE9D2319}" srcOrd="0" destOrd="0" presId="urn:microsoft.com/office/officeart/2005/8/layout/hList7"/>
    <dgm:cxn modelId="{DAE4723B-E55C-4C9D-AEB6-8FE31895B192}" type="presOf" srcId="{2BC3A4BB-6E8E-46B6-B08C-774B5942317D}" destId="{4451C6AA-E3D2-41BA-B282-C6F5B6F29592}" srcOrd="0" destOrd="0" presId="urn:microsoft.com/office/officeart/2005/8/layout/hList7"/>
    <dgm:cxn modelId="{C8A86060-D1CC-4F35-9A64-1AB0E2CAF989}" srcId="{F5F32EC2-9F72-4A80-BDA7-2BA558E4984A}" destId="{2BC3A4BB-6E8E-46B6-B08C-774B5942317D}" srcOrd="0" destOrd="0" parTransId="{28E10245-86FB-42AB-BA7E-6315D08342F1}" sibTransId="{49ED3A15-21AA-4DFE-BD30-073AABEA17CF}"/>
    <dgm:cxn modelId="{B82DC643-D8EE-4FC4-AA28-26001EE57BD3}" srcId="{F5F32EC2-9F72-4A80-BDA7-2BA558E4984A}" destId="{1F478599-D048-4C02-9A68-0A562AA9C68C}" srcOrd="4" destOrd="0" parTransId="{ACD6A421-76F2-494E-AB58-9E40F7D09EA3}" sibTransId="{8C6B52F1-6C38-492D-BD93-181C941AD847}"/>
    <dgm:cxn modelId="{B43BEF63-4A3C-4DD2-A509-22125E5895BD}" type="presOf" srcId="{2BC3A4BB-6E8E-46B6-B08C-774B5942317D}" destId="{9F328B7A-2CA6-41ED-BDE7-DF4CC150C29D}" srcOrd="1" destOrd="0" presId="urn:microsoft.com/office/officeart/2005/8/layout/hList7"/>
    <dgm:cxn modelId="{B77CA066-3EE2-4508-AFA2-13B1E7C0A9C7}" type="presOf" srcId="{3BE79EDF-8A93-4EC3-B4B8-E61835E96445}" destId="{6618EF5A-9933-40E1-8C87-5C0CF3ECDB27}" srcOrd="0" destOrd="0" presId="urn:microsoft.com/office/officeart/2005/8/layout/hList7"/>
    <dgm:cxn modelId="{16293D6E-E084-4D53-952D-7765C75F3B1C}" type="presOf" srcId="{49ED3A15-21AA-4DFE-BD30-073AABEA17CF}" destId="{B10DAF96-31F5-482B-88D9-AF8C3151B4F1}" srcOrd="0" destOrd="0" presId="urn:microsoft.com/office/officeart/2005/8/layout/hList7"/>
    <dgm:cxn modelId="{B8172074-0BBC-4AF3-9651-A13263D8D1E8}" type="presOf" srcId="{3F84A1B7-F1EA-4619-B98A-872D5CD49DCB}" destId="{A66A4C92-628F-458D-85EE-897ACF565681}" srcOrd="0" destOrd="0" presId="urn:microsoft.com/office/officeart/2005/8/layout/hList7"/>
    <dgm:cxn modelId="{EC50E387-773E-4B4C-9CE2-ED20980AA132}" type="presOf" srcId="{AC8ACDFC-06B6-46D1-9B9E-8323CF7FE260}" destId="{7445F771-7966-43A5-801C-760C95D4F5A0}" srcOrd="1" destOrd="0" presId="urn:microsoft.com/office/officeart/2005/8/layout/hList7"/>
    <dgm:cxn modelId="{73490690-27D3-42BB-88D7-6AC3379FCB9D}" type="presOf" srcId="{1F478599-D048-4C02-9A68-0A562AA9C68C}" destId="{35558500-C79D-4ED8-B2A0-C6137EA79310}" srcOrd="0" destOrd="0" presId="urn:microsoft.com/office/officeart/2005/8/layout/hList7"/>
    <dgm:cxn modelId="{7AE1BA95-6AF4-498E-BD13-FA1C7018E8E7}" type="presOf" srcId="{F5F32EC2-9F72-4A80-BDA7-2BA558E4984A}" destId="{678ADC86-C945-4EB5-A61B-61F0587932EB}" srcOrd="0" destOrd="0" presId="urn:microsoft.com/office/officeart/2005/8/layout/hList7"/>
    <dgm:cxn modelId="{5BDF09A7-A91F-4232-805F-677A4F26ADCB}" srcId="{F5F32EC2-9F72-4A80-BDA7-2BA558E4984A}" destId="{25F5A169-7E50-4EB8-8815-7560A3D8CE19}" srcOrd="3" destOrd="0" parTransId="{62C76ADC-BA3F-4E83-BF95-9BFE00F0BA4A}" sibTransId="{3F84A1B7-F1EA-4619-B98A-872D5CD49DCB}"/>
    <dgm:cxn modelId="{839371BB-0A07-401E-9A7C-8C78B74CB5FD}" srcId="{F5F32EC2-9F72-4A80-BDA7-2BA558E4984A}" destId="{AC8ACDFC-06B6-46D1-9B9E-8323CF7FE260}" srcOrd="1" destOrd="0" parTransId="{3949E22C-B4D7-44C5-B7C5-57F39EAC0FFA}" sibTransId="{3BE79EDF-8A93-4EC3-B4B8-E61835E96445}"/>
    <dgm:cxn modelId="{B6A6FDCE-330D-45D1-8EB3-7500E4218E65}" type="presOf" srcId="{9D4BC7B5-569D-468D-A645-3AED0E79661A}" destId="{126567E9-69B2-448E-83D7-72DDDF332D56}" srcOrd="1" destOrd="0" presId="urn:microsoft.com/office/officeart/2005/8/layout/hList7"/>
    <dgm:cxn modelId="{C25CD8D8-AA9C-4F2A-B8F9-3ADC06DFEB1E}" type="presOf" srcId="{25F5A169-7E50-4EB8-8815-7560A3D8CE19}" destId="{FBFA55B3-15BF-46A4-BB12-6A707BDD9B8F}" srcOrd="0" destOrd="0" presId="urn:microsoft.com/office/officeart/2005/8/layout/hList7"/>
    <dgm:cxn modelId="{3F0F54EA-71D1-4FEF-BC79-7FFC4CF82990}" type="presOf" srcId="{25F5A169-7E50-4EB8-8815-7560A3D8CE19}" destId="{A9941C4A-BF3D-4EEA-9C58-50339F62F13D}" srcOrd="1" destOrd="0" presId="urn:microsoft.com/office/officeart/2005/8/layout/hList7"/>
    <dgm:cxn modelId="{6C99B0EA-0CF2-4D76-BB96-2D3A97EE78E2}" type="presOf" srcId="{9D4BC7B5-569D-468D-A645-3AED0E79661A}" destId="{0C814C70-3170-4E3F-9375-6EB341F6AEB5}" srcOrd="0" destOrd="0" presId="urn:microsoft.com/office/officeart/2005/8/layout/hList7"/>
    <dgm:cxn modelId="{2388EFEE-17AE-4908-8EE7-2DEDCAD6891B}" type="presOf" srcId="{9ED59FAC-79A5-47C1-9BDC-412DF4176F68}" destId="{BB52D47F-9F14-45E5-989D-E2A6F3E83E9D}" srcOrd="0" destOrd="0" presId="urn:microsoft.com/office/officeart/2005/8/layout/hList7"/>
    <dgm:cxn modelId="{948161F7-FD0C-4A6B-AA9C-2E035F60683B}" type="presOf" srcId="{1F478599-D048-4C02-9A68-0A562AA9C68C}" destId="{A33C7679-A501-4EC0-BAA5-0749ECE989CA}" srcOrd="1" destOrd="0" presId="urn:microsoft.com/office/officeart/2005/8/layout/hList7"/>
    <dgm:cxn modelId="{A4406D17-01DE-4E12-AAFD-CE1160A1EC7F}" type="presParOf" srcId="{678ADC86-C945-4EB5-A61B-61F0587932EB}" destId="{713EDCFC-2937-4D64-857A-0E6A970ED566}" srcOrd="0" destOrd="0" presId="urn:microsoft.com/office/officeart/2005/8/layout/hList7"/>
    <dgm:cxn modelId="{8CBBC286-8664-490E-A47D-9EDA4A0718D5}" type="presParOf" srcId="{678ADC86-C945-4EB5-A61B-61F0587932EB}" destId="{60378FCF-11F6-4ABA-AA34-1C9E3F021EE9}" srcOrd="1" destOrd="0" presId="urn:microsoft.com/office/officeart/2005/8/layout/hList7"/>
    <dgm:cxn modelId="{68606589-78F6-4223-B79B-8AA1D86C48DB}" type="presParOf" srcId="{60378FCF-11F6-4ABA-AA34-1C9E3F021EE9}" destId="{FB7F64AC-C7B0-4D73-A19A-D2FC8F10BFD8}" srcOrd="0" destOrd="0" presId="urn:microsoft.com/office/officeart/2005/8/layout/hList7"/>
    <dgm:cxn modelId="{F28B5367-DA04-479A-94F6-26962BD73674}" type="presParOf" srcId="{FB7F64AC-C7B0-4D73-A19A-D2FC8F10BFD8}" destId="{4451C6AA-E3D2-41BA-B282-C6F5B6F29592}" srcOrd="0" destOrd="0" presId="urn:microsoft.com/office/officeart/2005/8/layout/hList7"/>
    <dgm:cxn modelId="{0E9E184D-1A10-4905-A7B3-E9E8027D90DE}" type="presParOf" srcId="{FB7F64AC-C7B0-4D73-A19A-D2FC8F10BFD8}" destId="{9F328B7A-2CA6-41ED-BDE7-DF4CC150C29D}" srcOrd="1" destOrd="0" presId="urn:microsoft.com/office/officeart/2005/8/layout/hList7"/>
    <dgm:cxn modelId="{E41E99C5-DC1B-46E8-A323-A9B9597DEC98}" type="presParOf" srcId="{FB7F64AC-C7B0-4D73-A19A-D2FC8F10BFD8}" destId="{C06AFE5C-B6CF-4796-B90F-927F816C36AA}" srcOrd="2" destOrd="0" presId="urn:microsoft.com/office/officeart/2005/8/layout/hList7"/>
    <dgm:cxn modelId="{533FBCD9-0A4C-409D-8431-9824732910FD}" type="presParOf" srcId="{FB7F64AC-C7B0-4D73-A19A-D2FC8F10BFD8}" destId="{F087F69A-D50D-447E-810D-590759299666}" srcOrd="3" destOrd="0" presId="urn:microsoft.com/office/officeart/2005/8/layout/hList7"/>
    <dgm:cxn modelId="{EB9B23C4-30A2-4945-A971-0CC7D9580A78}" type="presParOf" srcId="{60378FCF-11F6-4ABA-AA34-1C9E3F021EE9}" destId="{B10DAF96-31F5-482B-88D9-AF8C3151B4F1}" srcOrd="1" destOrd="0" presId="urn:microsoft.com/office/officeart/2005/8/layout/hList7"/>
    <dgm:cxn modelId="{E0F37139-0DBD-4094-97B7-09280C45A054}" type="presParOf" srcId="{60378FCF-11F6-4ABA-AA34-1C9E3F021EE9}" destId="{41B20B30-5869-46F1-9DAE-DB2DAB9218B6}" srcOrd="2" destOrd="0" presId="urn:microsoft.com/office/officeart/2005/8/layout/hList7"/>
    <dgm:cxn modelId="{4732CCEE-6FC8-4EC2-934F-5F474E3F3714}" type="presParOf" srcId="{41B20B30-5869-46F1-9DAE-DB2DAB9218B6}" destId="{97A9C22B-27AF-479A-8EF9-8A3FBE9D2319}" srcOrd="0" destOrd="0" presId="urn:microsoft.com/office/officeart/2005/8/layout/hList7"/>
    <dgm:cxn modelId="{4ADA02F7-39E2-4F71-8B2A-97FDE56A49C9}" type="presParOf" srcId="{41B20B30-5869-46F1-9DAE-DB2DAB9218B6}" destId="{7445F771-7966-43A5-801C-760C95D4F5A0}" srcOrd="1" destOrd="0" presId="urn:microsoft.com/office/officeart/2005/8/layout/hList7"/>
    <dgm:cxn modelId="{7B9BD010-0575-4AAB-9B3B-1436E64888A4}" type="presParOf" srcId="{41B20B30-5869-46F1-9DAE-DB2DAB9218B6}" destId="{CDE9C35C-0C48-4FF4-8616-E137484D2FC2}" srcOrd="2" destOrd="0" presId="urn:microsoft.com/office/officeart/2005/8/layout/hList7"/>
    <dgm:cxn modelId="{44A4835B-AADD-4E62-A485-33DB743F4A35}" type="presParOf" srcId="{41B20B30-5869-46F1-9DAE-DB2DAB9218B6}" destId="{04F6AC04-1924-482B-8304-2BBCD74F958A}" srcOrd="3" destOrd="0" presId="urn:microsoft.com/office/officeart/2005/8/layout/hList7"/>
    <dgm:cxn modelId="{6BE5D206-9874-454F-9EDA-6FF15F466EBD}" type="presParOf" srcId="{60378FCF-11F6-4ABA-AA34-1C9E3F021EE9}" destId="{6618EF5A-9933-40E1-8C87-5C0CF3ECDB27}" srcOrd="3" destOrd="0" presId="urn:microsoft.com/office/officeart/2005/8/layout/hList7"/>
    <dgm:cxn modelId="{A81DD872-82E9-4175-AD4C-EFB58B42F8C5}" type="presParOf" srcId="{60378FCF-11F6-4ABA-AA34-1C9E3F021EE9}" destId="{C0C8931F-8BCE-4299-A3E1-A7558AC6EC5C}" srcOrd="4" destOrd="0" presId="urn:microsoft.com/office/officeart/2005/8/layout/hList7"/>
    <dgm:cxn modelId="{06FDE0AB-E03E-43BC-A976-FF555EA6CD6C}" type="presParOf" srcId="{C0C8931F-8BCE-4299-A3E1-A7558AC6EC5C}" destId="{0C814C70-3170-4E3F-9375-6EB341F6AEB5}" srcOrd="0" destOrd="0" presId="urn:microsoft.com/office/officeart/2005/8/layout/hList7"/>
    <dgm:cxn modelId="{98003B31-FB64-48ED-B2E4-5220BBA85868}" type="presParOf" srcId="{C0C8931F-8BCE-4299-A3E1-A7558AC6EC5C}" destId="{126567E9-69B2-448E-83D7-72DDDF332D56}" srcOrd="1" destOrd="0" presId="urn:microsoft.com/office/officeart/2005/8/layout/hList7"/>
    <dgm:cxn modelId="{3B014B36-37E0-47E4-8E42-C7C3C0FED73F}" type="presParOf" srcId="{C0C8931F-8BCE-4299-A3E1-A7558AC6EC5C}" destId="{63877DC4-CCCA-478E-8383-0A0072B52D77}" srcOrd="2" destOrd="0" presId="urn:microsoft.com/office/officeart/2005/8/layout/hList7"/>
    <dgm:cxn modelId="{C58556A2-C5AD-40E0-8610-4B5AD438576C}" type="presParOf" srcId="{C0C8931F-8BCE-4299-A3E1-A7558AC6EC5C}" destId="{40A6A3DF-79CA-433B-A387-ED8D231F7660}" srcOrd="3" destOrd="0" presId="urn:microsoft.com/office/officeart/2005/8/layout/hList7"/>
    <dgm:cxn modelId="{A633C8BE-A136-4AD3-9F68-F2CB7DCADD40}" type="presParOf" srcId="{60378FCF-11F6-4ABA-AA34-1C9E3F021EE9}" destId="{BB52D47F-9F14-45E5-989D-E2A6F3E83E9D}" srcOrd="5" destOrd="0" presId="urn:microsoft.com/office/officeart/2005/8/layout/hList7"/>
    <dgm:cxn modelId="{DD3F552D-176F-4970-99A0-21E4C95D1EF5}" type="presParOf" srcId="{60378FCF-11F6-4ABA-AA34-1C9E3F021EE9}" destId="{CF37D3DB-83D1-4524-927F-2D502F4233A5}" srcOrd="6" destOrd="0" presId="urn:microsoft.com/office/officeart/2005/8/layout/hList7"/>
    <dgm:cxn modelId="{7B982DF4-0C1E-4D9D-9D31-510C46A8358A}" type="presParOf" srcId="{CF37D3DB-83D1-4524-927F-2D502F4233A5}" destId="{FBFA55B3-15BF-46A4-BB12-6A707BDD9B8F}" srcOrd="0" destOrd="0" presId="urn:microsoft.com/office/officeart/2005/8/layout/hList7"/>
    <dgm:cxn modelId="{A8275EB6-048A-4596-9C64-AD792112120C}" type="presParOf" srcId="{CF37D3DB-83D1-4524-927F-2D502F4233A5}" destId="{A9941C4A-BF3D-4EEA-9C58-50339F62F13D}" srcOrd="1" destOrd="0" presId="urn:microsoft.com/office/officeart/2005/8/layout/hList7"/>
    <dgm:cxn modelId="{05CF9C1D-614A-4C6B-B1EC-FBA463200216}" type="presParOf" srcId="{CF37D3DB-83D1-4524-927F-2D502F4233A5}" destId="{54BE087F-71DA-44BB-B029-4C873B9B91D0}" srcOrd="2" destOrd="0" presId="urn:microsoft.com/office/officeart/2005/8/layout/hList7"/>
    <dgm:cxn modelId="{031768AB-7538-45DD-8313-4A6A6093CB81}" type="presParOf" srcId="{CF37D3DB-83D1-4524-927F-2D502F4233A5}" destId="{8FF865D7-A94C-4446-95EF-44A2283002AC}" srcOrd="3" destOrd="0" presId="urn:microsoft.com/office/officeart/2005/8/layout/hList7"/>
    <dgm:cxn modelId="{FB75C096-9AAB-4812-B5C2-5FBF3054BE67}" type="presParOf" srcId="{60378FCF-11F6-4ABA-AA34-1C9E3F021EE9}" destId="{A66A4C92-628F-458D-85EE-897ACF565681}" srcOrd="7" destOrd="0" presId="urn:microsoft.com/office/officeart/2005/8/layout/hList7"/>
    <dgm:cxn modelId="{F3884C4E-CF72-428B-871F-2DD5082F2D36}" type="presParOf" srcId="{60378FCF-11F6-4ABA-AA34-1C9E3F021EE9}" destId="{C3BB4090-5241-45A3-97B2-C87415560329}" srcOrd="8" destOrd="0" presId="urn:microsoft.com/office/officeart/2005/8/layout/hList7"/>
    <dgm:cxn modelId="{7D68EC44-9F6B-465B-AE33-38888F25EADD}" type="presParOf" srcId="{C3BB4090-5241-45A3-97B2-C87415560329}" destId="{35558500-C79D-4ED8-B2A0-C6137EA79310}" srcOrd="0" destOrd="0" presId="urn:microsoft.com/office/officeart/2005/8/layout/hList7"/>
    <dgm:cxn modelId="{1C4D99D7-6B5A-4B6F-BAE9-DCEB0526040E}" type="presParOf" srcId="{C3BB4090-5241-45A3-97B2-C87415560329}" destId="{A33C7679-A501-4EC0-BAA5-0749ECE989CA}" srcOrd="1" destOrd="0" presId="urn:microsoft.com/office/officeart/2005/8/layout/hList7"/>
    <dgm:cxn modelId="{A98FFD69-83B2-4E53-B62E-AD97F054018D}" type="presParOf" srcId="{C3BB4090-5241-45A3-97B2-C87415560329}" destId="{976F989D-3AE9-462D-A012-CCAE7FE393BF}" srcOrd="2" destOrd="0" presId="urn:microsoft.com/office/officeart/2005/8/layout/hList7"/>
    <dgm:cxn modelId="{87761D56-14FB-4A53-9301-9AF7727C91D1}" type="presParOf" srcId="{C3BB4090-5241-45A3-97B2-C87415560329}" destId="{63F27C55-FACA-4CCB-82A1-FD1263D99E4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C22B3-5AD2-401A-ACF8-C51350B3B632}" type="doc">
      <dgm:prSet loTypeId="urn:microsoft.com/office/officeart/2005/8/layout/vList3" loCatId="list" qsTypeId="urn:microsoft.com/office/officeart/2005/8/quickstyle/3d9" qsCatId="3D" csTypeId="urn:microsoft.com/office/officeart/2005/8/colors/accent1_2" csCatId="accent1" phldr="1"/>
      <dgm:spPr/>
    </dgm:pt>
    <dgm:pt modelId="{2CF5339A-BF7E-4982-B6CF-7834F3FA95CE}">
      <dgm:prSet phldrT="[Texte]"/>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dgm:spPr>
      <dgm:t>
        <a:bodyPr/>
        <a:lstStyle/>
        <a:p>
          <a:r>
            <a:rPr lang="ar-DZ" dirty="0">
              <a:solidFill>
                <a:schemeClr val="bg2"/>
              </a:solidFill>
            </a:rPr>
            <a:t>على المستوى المحلي</a:t>
          </a:r>
          <a:endParaRPr lang="en-US" dirty="0">
            <a:solidFill>
              <a:schemeClr val="bg2"/>
            </a:solidFill>
          </a:endParaRPr>
        </a:p>
      </dgm:t>
    </dgm:pt>
    <dgm:pt modelId="{09AE175E-F995-47E6-ADD7-9DB5065B9417}" type="parTrans" cxnId="{EDCD76E1-BDFA-4025-851A-1B034F17F47E}">
      <dgm:prSet/>
      <dgm:spPr/>
      <dgm:t>
        <a:bodyPr/>
        <a:lstStyle/>
        <a:p>
          <a:endParaRPr lang="en-US"/>
        </a:p>
      </dgm:t>
    </dgm:pt>
    <dgm:pt modelId="{9B5A97B4-B161-4E3A-B002-1A3E893DAA47}" type="sibTrans" cxnId="{EDCD76E1-BDFA-4025-851A-1B034F17F47E}">
      <dgm:prSet/>
      <dgm:spPr/>
      <dgm:t>
        <a:bodyPr/>
        <a:lstStyle/>
        <a:p>
          <a:endParaRPr lang="en-US"/>
        </a:p>
      </dgm:t>
    </dgm:pt>
    <dgm:pt modelId="{8DA6C92C-DBD7-4ADD-A717-6CCFA3D8C578}">
      <dgm:prSet phldrT="[Texte]"/>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dgm:spPr>
      <dgm:t>
        <a:bodyPr/>
        <a:lstStyle/>
        <a:p>
          <a:r>
            <a:rPr lang="ar-DZ" dirty="0">
              <a:solidFill>
                <a:schemeClr val="bg2"/>
              </a:solidFill>
            </a:rPr>
            <a:t>على المستوى الاقليمي</a:t>
          </a:r>
          <a:endParaRPr lang="en-US" dirty="0">
            <a:solidFill>
              <a:schemeClr val="bg2"/>
            </a:solidFill>
          </a:endParaRPr>
        </a:p>
      </dgm:t>
    </dgm:pt>
    <dgm:pt modelId="{766175DD-C337-489D-83B5-F2977A2C4A3F}" type="parTrans" cxnId="{6FDF3D4F-5A5B-461B-BFE4-F28978FAAF82}">
      <dgm:prSet/>
      <dgm:spPr/>
      <dgm:t>
        <a:bodyPr/>
        <a:lstStyle/>
        <a:p>
          <a:endParaRPr lang="en-US"/>
        </a:p>
      </dgm:t>
    </dgm:pt>
    <dgm:pt modelId="{D41FB8AB-D117-4C9D-9356-71026339527B}" type="sibTrans" cxnId="{6FDF3D4F-5A5B-461B-BFE4-F28978FAAF82}">
      <dgm:prSet/>
      <dgm:spPr/>
      <dgm:t>
        <a:bodyPr/>
        <a:lstStyle/>
        <a:p>
          <a:endParaRPr lang="en-US"/>
        </a:p>
      </dgm:t>
    </dgm:pt>
    <dgm:pt modelId="{7CFE705E-7AE5-46E1-9908-4402206BFA72}">
      <dgm:prSet phldrT="[Texte]"/>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dgm:spPr>
      <dgm:t>
        <a:bodyPr/>
        <a:lstStyle/>
        <a:p>
          <a:r>
            <a:rPr lang="ar-DZ" dirty="0">
              <a:solidFill>
                <a:schemeClr val="bg2"/>
              </a:solidFill>
            </a:rPr>
            <a:t>على المستوى العالمي</a:t>
          </a:r>
          <a:endParaRPr lang="en-US" dirty="0">
            <a:solidFill>
              <a:schemeClr val="bg2"/>
            </a:solidFill>
          </a:endParaRPr>
        </a:p>
      </dgm:t>
    </dgm:pt>
    <dgm:pt modelId="{78220E30-75F2-4889-A194-4E035801FD0D}" type="parTrans" cxnId="{69DE1710-B4C9-4FEB-A8DE-8F4D4CEFCAB0}">
      <dgm:prSet/>
      <dgm:spPr/>
      <dgm:t>
        <a:bodyPr/>
        <a:lstStyle/>
        <a:p>
          <a:endParaRPr lang="en-US"/>
        </a:p>
      </dgm:t>
    </dgm:pt>
    <dgm:pt modelId="{0518F396-4C65-4D1E-974A-04E45F6D5C19}" type="sibTrans" cxnId="{69DE1710-B4C9-4FEB-A8DE-8F4D4CEFCAB0}">
      <dgm:prSet/>
      <dgm:spPr/>
      <dgm:t>
        <a:bodyPr/>
        <a:lstStyle/>
        <a:p>
          <a:endParaRPr lang="en-US"/>
        </a:p>
      </dgm:t>
    </dgm:pt>
    <dgm:pt modelId="{0309A473-C71F-46CE-8964-81BA9BCDB865}" type="pres">
      <dgm:prSet presAssocID="{104C22B3-5AD2-401A-ACF8-C51350B3B632}" presName="linearFlow" presStyleCnt="0">
        <dgm:presLayoutVars>
          <dgm:dir val="rev"/>
          <dgm:resizeHandles val="exact"/>
        </dgm:presLayoutVars>
      </dgm:prSet>
      <dgm:spPr/>
    </dgm:pt>
    <dgm:pt modelId="{43669DE7-DF40-4821-AAC5-65496939CEEA}" type="pres">
      <dgm:prSet presAssocID="{2CF5339A-BF7E-4982-B6CF-7834F3FA95CE}" presName="composite" presStyleCnt="0"/>
      <dgm:spPr/>
    </dgm:pt>
    <dgm:pt modelId="{E21A6A58-FE2B-4632-9EFF-F46FDE065281}" type="pres">
      <dgm:prSet presAssocID="{2CF5339A-BF7E-4982-B6CF-7834F3FA95CE}" presName="imgShp" presStyleLbl="fgImgPlace1" presStyleIdx="0" presStyleCnt="3" custScaleX="121001"/>
      <dgm:spPr/>
    </dgm:pt>
    <dgm:pt modelId="{F1697DB7-154D-4F64-9F06-A6418753B2D0}" type="pres">
      <dgm:prSet presAssocID="{2CF5339A-BF7E-4982-B6CF-7834F3FA95CE}" presName="txShp" presStyleLbl="node1" presStyleIdx="0" presStyleCnt="3">
        <dgm:presLayoutVars>
          <dgm:bulletEnabled val="1"/>
        </dgm:presLayoutVars>
      </dgm:prSet>
      <dgm:spPr/>
    </dgm:pt>
    <dgm:pt modelId="{802CDFE1-7EDB-4B7A-9FD5-CF29EEDAD08F}" type="pres">
      <dgm:prSet presAssocID="{9B5A97B4-B161-4E3A-B002-1A3E893DAA47}" presName="spacing" presStyleCnt="0"/>
      <dgm:spPr/>
    </dgm:pt>
    <dgm:pt modelId="{905FAB3F-9644-4774-B374-B0E82F6DE6F5}" type="pres">
      <dgm:prSet presAssocID="{8DA6C92C-DBD7-4ADD-A717-6CCFA3D8C578}" presName="composite" presStyleCnt="0"/>
      <dgm:spPr/>
    </dgm:pt>
    <dgm:pt modelId="{AC266B8E-C435-4A30-8E8A-0B88B97431F1}" type="pres">
      <dgm:prSet presAssocID="{8DA6C92C-DBD7-4ADD-A717-6CCFA3D8C578}" presName="imgShp" presStyleLbl="fgImgPlace1" presStyleIdx="1" presStyleCnt="3"/>
      <dgm:spPr/>
    </dgm:pt>
    <dgm:pt modelId="{7BD71B47-D29C-4BA3-B2C0-FEBF02E582D0}" type="pres">
      <dgm:prSet presAssocID="{8DA6C92C-DBD7-4ADD-A717-6CCFA3D8C578}" presName="txShp" presStyleLbl="node1" presStyleIdx="1" presStyleCnt="3">
        <dgm:presLayoutVars>
          <dgm:bulletEnabled val="1"/>
        </dgm:presLayoutVars>
      </dgm:prSet>
      <dgm:spPr/>
    </dgm:pt>
    <dgm:pt modelId="{4C9E4B73-64AF-45EE-8A56-55742238838B}" type="pres">
      <dgm:prSet presAssocID="{D41FB8AB-D117-4C9D-9356-71026339527B}" presName="spacing" presStyleCnt="0"/>
      <dgm:spPr/>
    </dgm:pt>
    <dgm:pt modelId="{621A2D3F-156D-4293-9492-57F002BFB74D}" type="pres">
      <dgm:prSet presAssocID="{7CFE705E-7AE5-46E1-9908-4402206BFA72}" presName="composite" presStyleCnt="0"/>
      <dgm:spPr/>
    </dgm:pt>
    <dgm:pt modelId="{13AF979B-6F63-4968-A8C3-3B09B44EDEFF}" type="pres">
      <dgm:prSet presAssocID="{7CFE705E-7AE5-46E1-9908-4402206BFA72}" presName="imgShp" presStyleLbl="fgImgPlace1" presStyleIdx="2" presStyleCnt="3"/>
      <dgm:spPr/>
    </dgm:pt>
    <dgm:pt modelId="{AD78E20B-AC9F-42D8-95F6-42427BE31898}" type="pres">
      <dgm:prSet presAssocID="{7CFE705E-7AE5-46E1-9908-4402206BFA72}" presName="txShp" presStyleLbl="node1" presStyleIdx="2" presStyleCnt="3">
        <dgm:presLayoutVars>
          <dgm:bulletEnabled val="1"/>
        </dgm:presLayoutVars>
      </dgm:prSet>
      <dgm:spPr/>
    </dgm:pt>
  </dgm:ptLst>
  <dgm:cxnLst>
    <dgm:cxn modelId="{69DE1710-B4C9-4FEB-A8DE-8F4D4CEFCAB0}" srcId="{104C22B3-5AD2-401A-ACF8-C51350B3B632}" destId="{7CFE705E-7AE5-46E1-9908-4402206BFA72}" srcOrd="2" destOrd="0" parTransId="{78220E30-75F2-4889-A194-4E035801FD0D}" sibTransId="{0518F396-4C65-4D1E-974A-04E45F6D5C19}"/>
    <dgm:cxn modelId="{CA7D8F25-891D-410F-9A8C-43F55C4C538A}" type="presOf" srcId="{7CFE705E-7AE5-46E1-9908-4402206BFA72}" destId="{AD78E20B-AC9F-42D8-95F6-42427BE31898}" srcOrd="0" destOrd="0" presId="urn:microsoft.com/office/officeart/2005/8/layout/vList3"/>
    <dgm:cxn modelId="{CD6FF660-7D45-4BEB-83D8-23EAEEA9E2A2}" type="presOf" srcId="{8DA6C92C-DBD7-4ADD-A717-6CCFA3D8C578}" destId="{7BD71B47-D29C-4BA3-B2C0-FEBF02E582D0}" srcOrd="0" destOrd="0" presId="urn:microsoft.com/office/officeart/2005/8/layout/vList3"/>
    <dgm:cxn modelId="{6FDF3D4F-5A5B-461B-BFE4-F28978FAAF82}" srcId="{104C22B3-5AD2-401A-ACF8-C51350B3B632}" destId="{8DA6C92C-DBD7-4ADD-A717-6CCFA3D8C578}" srcOrd="1" destOrd="0" parTransId="{766175DD-C337-489D-83B5-F2977A2C4A3F}" sibTransId="{D41FB8AB-D117-4C9D-9356-71026339527B}"/>
    <dgm:cxn modelId="{A3F72D71-1344-4DBC-A07B-D26FFD662B57}" type="presOf" srcId="{104C22B3-5AD2-401A-ACF8-C51350B3B632}" destId="{0309A473-C71F-46CE-8964-81BA9BCDB865}" srcOrd="0" destOrd="0" presId="urn:microsoft.com/office/officeart/2005/8/layout/vList3"/>
    <dgm:cxn modelId="{1762907C-4258-4C08-A8B4-D836124C299A}" type="presOf" srcId="{2CF5339A-BF7E-4982-B6CF-7834F3FA95CE}" destId="{F1697DB7-154D-4F64-9F06-A6418753B2D0}" srcOrd="0" destOrd="0" presId="urn:microsoft.com/office/officeart/2005/8/layout/vList3"/>
    <dgm:cxn modelId="{EDCD76E1-BDFA-4025-851A-1B034F17F47E}" srcId="{104C22B3-5AD2-401A-ACF8-C51350B3B632}" destId="{2CF5339A-BF7E-4982-B6CF-7834F3FA95CE}" srcOrd="0" destOrd="0" parTransId="{09AE175E-F995-47E6-ADD7-9DB5065B9417}" sibTransId="{9B5A97B4-B161-4E3A-B002-1A3E893DAA47}"/>
    <dgm:cxn modelId="{680BB753-7BDB-4116-A9C6-4AEA9845E3F7}" type="presParOf" srcId="{0309A473-C71F-46CE-8964-81BA9BCDB865}" destId="{43669DE7-DF40-4821-AAC5-65496939CEEA}" srcOrd="0" destOrd="0" presId="urn:microsoft.com/office/officeart/2005/8/layout/vList3"/>
    <dgm:cxn modelId="{D1163ED9-808D-49E0-8FE1-EDB5833E1205}" type="presParOf" srcId="{43669DE7-DF40-4821-AAC5-65496939CEEA}" destId="{E21A6A58-FE2B-4632-9EFF-F46FDE065281}" srcOrd="0" destOrd="0" presId="urn:microsoft.com/office/officeart/2005/8/layout/vList3"/>
    <dgm:cxn modelId="{C195B4CC-933F-483A-B0F6-5C29B61380D3}" type="presParOf" srcId="{43669DE7-DF40-4821-AAC5-65496939CEEA}" destId="{F1697DB7-154D-4F64-9F06-A6418753B2D0}" srcOrd="1" destOrd="0" presId="urn:microsoft.com/office/officeart/2005/8/layout/vList3"/>
    <dgm:cxn modelId="{AAD78011-AAEB-481B-8C2E-F18C7C992464}" type="presParOf" srcId="{0309A473-C71F-46CE-8964-81BA9BCDB865}" destId="{802CDFE1-7EDB-4B7A-9FD5-CF29EEDAD08F}" srcOrd="1" destOrd="0" presId="urn:microsoft.com/office/officeart/2005/8/layout/vList3"/>
    <dgm:cxn modelId="{342656E5-5408-41FE-B328-29D343DCF595}" type="presParOf" srcId="{0309A473-C71F-46CE-8964-81BA9BCDB865}" destId="{905FAB3F-9644-4774-B374-B0E82F6DE6F5}" srcOrd="2" destOrd="0" presId="urn:microsoft.com/office/officeart/2005/8/layout/vList3"/>
    <dgm:cxn modelId="{851D7C6E-4A52-414E-B061-FB3DD36867FE}" type="presParOf" srcId="{905FAB3F-9644-4774-B374-B0E82F6DE6F5}" destId="{AC266B8E-C435-4A30-8E8A-0B88B97431F1}" srcOrd="0" destOrd="0" presId="urn:microsoft.com/office/officeart/2005/8/layout/vList3"/>
    <dgm:cxn modelId="{DFD97320-260B-4D73-AA8D-1F491A3536C2}" type="presParOf" srcId="{905FAB3F-9644-4774-B374-B0E82F6DE6F5}" destId="{7BD71B47-D29C-4BA3-B2C0-FEBF02E582D0}" srcOrd="1" destOrd="0" presId="urn:microsoft.com/office/officeart/2005/8/layout/vList3"/>
    <dgm:cxn modelId="{0250C50E-B16B-4E75-B5AF-B8BCC6809275}" type="presParOf" srcId="{0309A473-C71F-46CE-8964-81BA9BCDB865}" destId="{4C9E4B73-64AF-45EE-8A56-55742238838B}" srcOrd="3" destOrd="0" presId="urn:microsoft.com/office/officeart/2005/8/layout/vList3"/>
    <dgm:cxn modelId="{A0B7E1A9-1A6D-42EE-81F2-C18100B99170}" type="presParOf" srcId="{0309A473-C71F-46CE-8964-81BA9BCDB865}" destId="{621A2D3F-156D-4293-9492-57F002BFB74D}" srcOrd="4" destOrd="0" presId="urn:microsoft.com/office/officeart/2005/8/layout/vList3"/>
    <dgm:cxn modelId="{5C78CEF2-01C8-4C40-8C30-64AA9C8C99B6}" type="presParOf" srcId="{621A2D3F-156D-4293-9492-57F002BFB74D}" destId="{13AF979B-6F63-4968-A8C3-3B09B44EDEFF}" srcOrd="0" destOrd="0" presId="urn:microsoft.com/office/officeart/2005/8/layout/vList3"/>
    <dgm:cxn modelId="{B5784BB8-7E10-4BE9-8055-B9E938A93DBD}" type="presParOf" srcId="{621A2D3F-156D-4293-9492-57F002BFB74D}" destId="{AD78E20B-AC9F-42D8-95F6-42427BE3189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EF8F8C-A641-42E3-923D-BAB1D220DF0D}" type="doc">
      <dgm:prSet loTypeId="urn:microsoft.com/office/officeart/2008/layout/PictureStrips" loCatId="list" qsTypeId="urn:microsoft.com/office/officeart/2005/8/quickstyle/simple5" qsCatId="simple" csTypeId="urn:microsoft.com/office/officeart/2005/8/colors/accent2_3" csCatId="accent2" phldr="1"/>
      <dgm:spPr/>
      <dgm:t>
        <a:bodyPr/>
        <a:lstStyle/>
        <a:p>
          <a:endParaRPr lang="en-US"/>
        </a:p>
      </dgm:t>
    </dgm:pt>
    <dgm:pt modelId="{31855788-8120-465D-8A0F-2B884CFBBB50}">
      <dgm:prSet/>
      <dgm:spPr/>
      <dgm:t>
        <a:bodyPr/>
        <a:lstStyle/>
        <a:p>
          <a:r>
            <a:rPr lang="ar-DZ" b="1" dirty="0"/>
            <a:t>أولا: الأطراف المسؤولة عن تطبيق </a:t>
          </a:r>
          <a:r>
            <a:rPr lang="ar-DZ" b="1" dirty="0" err="1"/>
            <a:t>حوكمة</a:t>
          </a:r>
          <a:r>
            <a:rPr lang="ar-DZ" b="1" dirty="0"/>
            <a:t> الشركات </a:t>
          </a:r>
          <a:endParaRPr lang="en-US" dirty="0"/>
        </a:p>
      </dgm:t>
    </dgm:pt>
    <dgm:pt modelId="{94F02E8F-F2C0-4DEA-9F30-99A980BF83A1}" type="parTrans" cxnId="{7B395422-2450-474E-B898-51F1C549ECC1}">
      <dgm:prSet/>
      <dgm:spPr/>
      <dgm:t>
        <a:bodyPr/>
        <a:lstStyle/>
        <a:p>
          <a:endParaRPr lang="en-US"/>
        </a:p>
      </dgm:t>
    </dgm:pt>
    <dgm:pt modelId="{5796FF04-EA3E-4A2E-9D19-20DDAD1FF155}" type="sibTrans" cxnId="{7B395422-2450-474E-B898-51F1C549ECC1}">
      <dgm:prSet/>
      <dgm:spPr/>
      <dgm:t>
        <a:bodyPr/>
        <a:lstStyle/>
        <a:p>
          <a:endParaRPr lang="en-US"/>
        </a:p>
      </dgm:t>
    </dgm:pt>
    <dgm:pt modelId="{490E0A7D-31F3-4587-BFE5-1CC388D9E8BA}">
      <dgm:prSet/>
      <dgm:spPr/>
      <dgm:t>
        <a:bodyPr/>
        <a:lstStyle/>
        <a:p>
          <a:r>
            <a:rPr lang="ar-SA" b="1"/>
            <a:t>ثانيا: آليات حوكمة الشركات</a:t>
          </a:r>
          <a:endParaRPr lang="en-US"/>
        </a:p>
      </dgm:t>
    </dgm:pt>
    <dgm:pt modelId="{755B5E16-3DE9-4802-BA45-8FDE11B4FE72}" type="parTrans" cxnId="{DEAE36A0-CC5A-409A-9E76-2BAC31A2D768}">
      <dgm:prSet/>
      <dgm:spPr/>
      <dgm:t>
        <a:bodyPr/>
        <a:lstStyle/>
        <a:p>
          <a:endParaRPr lang="en-US"/>
        </a:p>
      </dgm:t>
    </dgm:pt>
    <dgm:pt modelId="{9E2A0E7E-C374-45E6-9D54-0FF9984F9DDA}" type="sibTrans" cxnId="{DEAE36A0-CC5A-409A-9E76-2BAC31A2D768}">
      <dgm:prSet/>
      <dgm:spPr/>
      <dgm:t>
        <a:bodyPr/>
        <a:lstStyle/>
        <a:p>
          <a:endParaRPr lang="en-US"/>
        </a:p>
      </dgm:t>
    </dgm:pt>
    <dgm:pt modelId="{DE863B75-095A-4965-A494-B384B9C69DDE}" type="pres">
      <dgm:prSet presAssocID="{E8EF8F8C-A641-42E3-923D-BAB1D220DF0D}" presName="Name0" presStyleCnt="0">
        <dgm:presLayoutVars>
          <dgm:dir/>
          <dgm:resizeHandles val="exact"/>
        </dgm:presLayoutVars>
      </dgm:prSet>
      <dgm:spPr/>
    </dgm:pt>
    <dgm:pt modelId="{79B89AE7-8F2A-42DE-B4D7-1049B9942523}" type="pres">
      <dgm:prSet presAssocID="{31855788-8120-465D-8A0F-2B884CFBBB50}" presName="composite" presStyleCnt="0"/>
      <dgm:spPr/>
    </dgm:pt>
    <dgm:pt modelId="{5F866159-D233-4C82-8C4F-BC9BA7337FF7}" type="pres">
      <dgm:prSet presAssocID="{31855788-8120-465D-8A0F-2B884CFBBB50}" presName="rect1" presStyleLbl="trAlignAcc1" presStyleIdx="0" presStyleCnt="2">
        <dgm:presLayoutVars>
          <dgm:bulletEnabled val="1"/>
        </dgm:presLayoutVars>
      </dgm:prSet>
      <dgm:spPr/>
    </dgm:pt>
    <dgm:pt modelId="{964162C0-F6B6-4C57-8262-F1A96B4EB6A0}" type="pres">
      <dgm:prSet presAssocID="{31855788-8120-465D-8A0F-2B884CFBBB50}" presName="rect2" presStyleLbl="fgImgPlace1" presStyleIdx="0" presStyleCnt="2"/>
      <dgm:spPr>
        <a:blipFill rotWithShape="1">
          <a:blip xmlns:r="http://schemas.openxmlformats.org/officeDocument/2006/relationships" r:embed="rId1"/>
          <a:stretch>
            <a:fillRect/>
          </a:stretch>
        </a:blipFill>
      </dgm:spPr>
    </dgm:pt>
    <dgm:pt modelId="{46F67B77-747D-4EEB-BD3B-D93F9FFDF4FF}" type="pres">
      <dgm:prSet presAssocID="{5796FF04-EA3E-4A2E-9D19-20DDAD1FF155}" presName="sibTrans" presStyleCnt="0"/>
      <dgm:spPr/>
    </dgm:pt>
    <dgm:pt modelId="{28843781-6CA2-4407-BF8D-FD9135767437}" type="pres">
      <dgm:prSet presAssocID="{490E0A7D-31F3-4587-BFE5-1CC388D9E8BA}" presName="composite" presStyleCnt="0"/>
      <dgm:spPr/>
    </dgm:pt>
    <dgm:pt modelId="{EB589095-7D9F-4B3E-A245-47CDF88BD64D}" type="pres">
      <dgm:prSet presAssocID="{490E0A7D-31F3-4587-BFE5-1CC388D9E8BA}" presName="rect1" presStyleLbl="trAlignAcc1" presStyleIdx="1" presStyleCnt="2">
        <dgm:presLayoutVars>
          <dgm:bulletEnabled val="1"/>
        </dgm:presLayoutVars>
      </dgm:prSet>
      <dgm:spPr/>
    </dgm:pt>
    <dgm:pt modelId="{8594C700-5F3C-4DF9-90E8-DFB6716A6AB1}" type="pres">
      <dgm:prSet presAssocID="{490E0A7D-31F3-4587-BFE5-1CC388D9E8BA}" presName="rect2" presStyleLbl="fgImgPlace1" presStyleIdx="1" presStyleCnt="2"/>
      <dgm:spPr>
        <a:blipFill rotWithShape="1">
          <a:blip xmlns:r="http://schemas.openxmlformats.org/officeDocument/2006/relationships" r:embed="rId2"/>
          <a:stretch>
            <a:fillRect/>
          </a:stretch>
        </a:blipFill>
      </dgm:spPr>
    </dgm:pt>
  </dgm:ptLst>
  <dgm:cxnLst>
    <dgm:cxn modelId="{B070A212-D2B3-4B3F-A158-1A447BF78C0F}" type="presOf" srcId="{31855788-8120-465D-8A0F-2B884CFBBB50}" destId="{5F866159-D233-4C82-8C4F-BC9BA7337FF7}" srcOrd="0" destOrd="0" presId="urn:microsoft.com/office/officeart/2008/layout/PictureStrips"/>
    <dgm:cxn modelId="{7B395422-2450-474E-B898-51F1C549ECC1}" srcId="{E8EF8F8C-A641-42E3-923D-BAB1D220DF0D}" destId="{31855788-8120-465D-8A0F-2B884CFBBB50}" srcOrd="0" destOrd="0" parTransId="{94F02E8F-F2C0-4DEA-9F30-99A980BF83A1}" sibTransId="{5796FF04-EA3E-4A2E-9D19-20DDAD1FF155}"/>
    <dgm:cxn modelId="{93EF6575-5E99-470A-9140-934E1794ECD6}" type="presOf" srcId="{490E0A7D-31F3-4587-BFE5-1CC388D9E8BA}" destId="{EB589095-7D9F-4B3E-A245-47CDF88BD64D}" srcOrd="0" destOrd="0" presId="urn:microsoft.com/office/officeart/2008/layout/PictureStrips"/>
    <dgm:cxn modelId="{DEAE36A0-CC5A-409A-9E76-2BAC31A2D768}" srcId="{E8EF8F8C-A641-42E3-923D-BAB1D220DF0D}" destId="{490E0A7D-31F3-4587-BFE5-1CC388D9E8BA}" srcOrd="1" destOrd="0" parTransId="{755B5E16-3DE9-4802-BA45-8FDE11B4FE72}" sibTransId="{9E2A0E7E-C374-45E6-9D54-0FF9984F9DDA}"/>
    <dgm:cxn modelId="{541D3ECD-B44C-4942-ACF5-111E4D14BDBC}" type="presOf" srcId="{E8EF8F8C-A641-42E3-923D-BAB1D220DF0D}" destId="{DE863B75-095A-4965-A494-B384B9C69DDE}" srcOrd="0" destOrd="0" presId="urn:microsoft.com/office/officeart/2008/layout/PictureStrips"/>
    <dgm:cxn modelId="{07B9BC2D-FD3A-4CA5-8EE5-7B9C427C4926}" type="presParOf" srcId="{DE863B75-095A-4965-A494-B384B9C69DDE}" destId="{79B89AE7-8F2A-42DE-B4D7-1049B9942523}" srcOrd="0" destOrd="0" presId="urn:microsoft.com/office/officeart/2008/layout/PictureStrips"/>
    <dgm:cxn modelId="{DC284217-C51C-4266-95C3-504E638830AA}" type="presParOf" srcId="{79B89AE7-8F2A-42DE-B4D7-1049B9942523}" destId="{5F866159-D233-4C82-8C4F-BC9BA7337FF7}" srcOrd="0" destOrd="0" presId="urn:microsoft.com/office/officeart/2008/layout/PictureStrips"/>
    <dgm:cxn modelId="{FB6DD02C-0FAD-4D78-A364-808E2DEACBD1}" type="presParOf" srcId="{79B89AE7-8F2A-42DE-B4D7-1049B9942523}" destId="{964162C0-F6B6-4C57-8262-F1A96B4EB6A0}" srcOrd="1" destOrd="0" presId="urn:microsoft.com/office/officeart/2008/layout/PictureStrips"/>
    <dgm:cxn modelId="{06B8D8C7-0873-4DD6-9C4E-6044B0CF1C7E}" type="presParOf" srcId="{DE863B75-095A-4965-A494-B384B9C69DDE}" destId="{46F67B77-747D-4EEB-BD3B-D93F9FFDF4FF}" srcOrd="1" destOrd="0" presId="urn:microsoft.com/office/officeart/2008/layout/PictureStrips"/>
    <dgm:cxn modelId="{21EF3CA6-3A6C-4CD0-92CC-DCFB04C20716}" type="presParOf" srcId="{DE863B75-095A-4965-A494-B384B9C69DDE}" destId="{28843781-6CA2-4407-BF8D-FD9135767437}" srcOrd="2" destOrd="0" presId="urn:microsoft.com/office/officeart/2008/layout/PictureStrips"/>
    <dgm:cxn modelId="{0E9866A3-663F-477A-8399-F1D2024E29B0}" type="presParOf" srcId="{28843781-6CA2-4407-BF8D-FD9135767437}" destId="{EB589095-7D9F-4B3E-A245-47CDF88BD64D}" srcOrd="0" destOrd="0" presId="urn:microsoft.com/office/officeart/2008/layout/PictureStrips"/>
    <dgm:cxn modelId="{1F2350BC-2FE8-443D-9A6E-4BB62DCF2BBF}" type="presParOf" srcId="{28843781-6CA2-4407-BF8D-FD9135767437}" destId="{8594C700-5F3C-4DF9-90E8-DFB6716A6AB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1C6AA-E3D2-41BA-B282-C6F5B6F29592}">
      <dsp:nvSpPr>
        <dsp:cNvPr id="0" name=""/>
        <dsp:cNvSpPr/>
      </dsp:nvSpPr>
      <dsp:spPr>
        <a:xfrm>
          <a:off x="0" y="0"/>
          <a:ext cx="1850658" cy="445945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DZ" sz="2800" b="1" kern="1200" dirty="0"/>
            <a:t> توافر إطار فعال </a:t>
          </a:r>
          <a:r>
            <a:rPr lang="ar-DZ" sz="2800" b="1" kern="1200" dirty="0" err="1"/>
            <a:t>لحوكمة</a:t>
          </a:r>
          <a:r>
            <a:rPr lang="ar-DZ" sz="2800" b="1" kern="1200" dirty="0"/>
            <a:t> الشركات </a:t>
          </a:r>
          <a:endParaRPr lang="en-US" sz="2800" b="1" kern="1200" dirty="0"/>
        </a:p>
      </dsp:txBody>
      <dsp:txXfrm>
        <a:off x="0" y="1783783"/>
        <a:ext cx="1850658" cy="1783783"/>
      </dsp:txXfrm>
    </dsp:sp>
    <dsp:sp modelId="{F087F69A-D50D-447E-810D-590759299666}">
      <dsp:nvSpPr>
        <dsp:cNvPr id="0" name=""/>
        <dsp:cNvSpPr/>
      </dsp:nvSpPr>
      <dsp:spPr>
        <a:xfrm>
          <a:off x="182829" y="267567"/>
          <a:ext cx="1484999" cy="1484999"/>
        </a:xfrm>
        <a:prstGeom prst="ellipse">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9C22B-27AF-479A-8EF9-8A3FBE9D2319}">
      <dsp:nvSpPr>
        <dsp:cNvPr id="0" name=""/>
        <dsp:cNvSpPr/>
      </dsp:nvSpPr>
      <dsp:spPr>
        <a:xfrm>
          <a:off x="1867536" y="0"/>
          <a:ext cx="1850658" cy="445945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t>حقوق المساهمين</a:t>
          </a:r>
          <a:endParaRPr lang="en-US" sz="3200" kern="1200" dirty="0"/>
        </a:p>
      </dsp:txBody>
      <dsp:txXfrm>
        <a:off x="1867536" y="1783783"/>
        <a:ext cx="1850658" cy="1783783"/>
      </dsp:txXfrm>
    </dsp:sp>
    <dsp:sp modelId="{04F6AC04-1924-482B-8304-2BBCD74F958A}">
      <dsp:nvSpPr>
        <dsp:cNvPr id="0" name=""/>
        <dsp:cNvSpPr/>
      </dsp:nvSpPr>
      <dsp:spPr>
        <a:xfrm>
          <a:off x="2089007" y="267567"/>
          <a:ext cx="1484999" cy="14849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14C70-3170-4E3F-9375-6EB341F6AEB5}">
      <dsp:nvSpPr>
        <dsp:cNvPr id="0" name=""/>
        <dsp:cNvSpPr/>
      </dsp:nvSpPr>
      <dsp:spPr>
        <a:xfrm>
          <a:off x="3799476" y="0"/>
          <a:ext cx="1850658" cy="445945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DZ" sz="2000" kern="1200" dirty="0"/>
            <a:t> </a:t>
          </a:r>
          <a:r>
            <a:rPr lang="ar-IQ" sz="2400" b="1" kern="1200" dirty="0">
              <a:effectLst/>
              <a:ea typeface="Times New Roman" panose="02020603050405020304" pitchFamily="18" charset="0"/>
              <a:cs typeface="Simplified Arabic" panose="02020603050405020304" pitchFamily="18" charset="-78"/>
            </a:rPr>
            <a:t>تحقيق المعاملة العادلة للمساهمين</a:t>
          </a:r>
          <a:endParaRPr lang="en-US" sz="2400" kern="1200" dirty="0"/>
        </a:p>
      </dsp:txBody>
      <dsp:txXfrm>
        <a:off x="3799476" y="1783783"/>
        <a:ext cx="1850658" cy="1783783"/>
      </dsp:txXfrm>
    </dsp:sp>
    <dsp:sp modelId="{40A6A3DF-79CA-433B-A387-ED8D231F7660}">
      <dsp:nvSpPr>
        <dsp:cNvPr id="0" name=""/>
        <dsp:cNvSpPr/>
      </dsp:nvSpPr>
      <dsp:spPr>
        <a:xfrm>
          <a:off x="3995186" y="267567"/>
          <a:ext cx="1484999" cy="14849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A55B3-15BF-46A4-BB12-6A707BDD9B8F}">
      <dsp:nvSpPr>
        <dsp:cNvPr id="0" name=""/>
        <dsp:cNvSpPr/>
      </dsp:nvSpPr>
      <dsp:spPr>
        <a:xfrm>
          <a:off x="5718535" y="0"/>
          <a:ext cx="1850658" cy="445945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DZ" sz="2400" kern="1200" dirty="0">
              <a:solidFill>
                <a:schemeClr val="tx1"/>
              </a:solidFill>
            </a:rPr>
            <a:t> </a:t>
          </a:r>
          <a:r>
            <a:rPr lang="ar-EG" sz="2400" b="1" kern="1200"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ال</a:t>
          </a:r>
          <a:r>
            <a:rPr lang="ar-SA" sz="2400" b="1" kern="1200"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خاص بدور الأطراف</a:t>
          </a:r>
          <a:r>
            <a:rPr lang="ar-SA" sz="2400" b="1" kern="1200" dirty="0">
              <a:solidFill>
                <a:schemeClr val="tx1"/>
              </a:solidFill>
              <a:effectLst/>
              <a:ea typeface="Times New Roman" panose="02020603050405020304" pitchFamily="18" charset="0"/>
              <a:cs typeface="Simplified Arabic" panose="02020603050405020304" pitchFamily="18" charset="-78"/>
            </a:rPr>
            <a:t> </a:t>
          </a:r>
          <a:r>
            <a:rPr lang="ar-SA" sz="2400" b="1" kern="1200"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ذ</a:t>
          </a:r>
          <a:r>
            <a:rPr lang="ar-EG" sz="2400" b="1" kern="1200" dirty="0" err="1">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وى</a:t>
          </a:r>
          <a:r>
            <a:rPr lang="ar-EG" sz="2400" b="1" kern="1200" dirty="0">
              <a:solidFill>
                <a:schemeClr val="tx1"/>
              </a:solidFill>
              <a:effectLst/>
              <a:ea typeface="Times New Roman" panose="02020603050405020304" pitchFamily="18" charset="0"/>
              <a:cs typeface="Simplified Arabic" panose="02020603050405020304" pitchFamily="18" charset="-78"/>
            </a:rPr>
            <a:t> </a:t>
          </a:r>
          <a:r>
            <a:rPr lang="ar-SA" sz="2400" b="1" kern="1200"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المصلحة</a:t>
          </a:r>
          <a:r>
            <a:rPr lang="ar-SA" sz="2400" b="1" kern="1200" dirty="0">
              <a:solidFill>
                <a:schemeClr val="tx1"/>
              </a:solidFill>
              <a:effectLst/>
              <a:ea typeface="Times New Roman" panose="02020603050405020304" pitchFamily="18" charset="0"/>
              <a:cs typeface="Simplified Arabic" panose="02020603050405020304" pitchFamily="18" charset="-78"/>
            </a:rPr>
            <a:t> </a:t>
          </a:r>
          <a:r>
            <a:rPr lang="ar-EG" sz="2400" b="1" kern="1200"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في </a:t>
          </a:r>
          <a:r>
            <a:rPr lang="ar-SA" sz="2400" b="1" kern="1200" dirty="0" err="1">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حوكمة</a:t>
          </a:r>
          <a:r>
            <a:rPr lang="ar-SA" sz="2400" b="1" kern="1200" dirty="0">
              <a:solidFill>
                <a:schemeClr val="tx1"/>
              </a:solidFill>
              <a:effectLst/>
              <a:ea typeface="Times New Roman" panose="02020603050405020304" pitchFamily="18" charset="0"/>
              <a:cs typeface="Simplified Arabic" panose="02020603050405020304" pitchFamily="18" charset="-78"/>
            </a:rPr>
            <a:t> </a:t>
          </a:r>
          <a:r>
            <a:rPr lang="ar-SA" sz="2400" b="1" kern="1200" dirty="0">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الشركات</a:t>
          </a:r>
          <a:endParaRPr lang="en-US" sz="2400" kern="1200" dirty="0">
            <a:solidFill>
              <a:schemeClr val="tx1"/>
            </a:solidFill>
          </a:endParaRPr>
        </a:p>
      </dsp:txBody>
      <dsp:txXfrm>
        <a:off x="5718535" y="1783783"/>
        <a:ext cx="1850658" cy="1783783"/>
      </dsp:txXfrm>
    </dsp:sp>
    <dsp:sp modelId="{8FF865D7-A94C-4446-95EF-44A2283002AC}">
      <dsp:nvSpPr>
        <dsp:cNvPr id="0" name=""/>
        <dsp:cNvSpPr/>
      </dsp:nvSpPr>
      <dsp:spPr>
        <a:xfrm>
          <a:off x="5901364" y="267567"/>
          <a:ext cx="1484999" cy="14849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58500-C79D-4ED8-B2A0-C6137EA79310}">
      <dsp:nvSpPr>
        <dsp:cNvPr id="0" name=""/>
        <dsp:cNvSpPr/>
      </dsp:nvSpPr>
      <dsp:spPr>
        <a:xfrm>
          <a:off x="7624713" y="0"/>
          <a:ext cx="1850658" cy="445945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t>الخاص بالإفصاح والشفافية</a:t>
          </a:r>
          <a:endParaRPr lang="en-US" sz="3200" kern="1200" dirty="0"/>
        </a:p>
      </dsp:txBody>
      <dsp:txXfrm>
        <a:off x="7624713" y="1783783"/>
        <a:ext cx="1850658" cy="1783783"/>
      </dsp:txXfrm>
    </dsp:sp>
    <dsp:sp modelId="{63F27C55-FACA-4CCB-82A1-FD1263D99E4F}">
      <dsp:nvSpPr>
        <dsp:cNvPr id="0" name=""/>
        <dsp:cNvSpPr/>
      </dsp:nvSpPr>
      <dsp:spPr>
        <a:xfrm>
          <a:off x="7807542" y="267567"/>
          <a:ext cx="1484999" cy="14849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3EDCFC-2937-4D64-857A-0E6A970ED566}">
      <dsp:nvSpPr>
        <dsp:cNvPr id="0" name=""/>
        <dsp:cNvSpPr/>
      </dsp:nvSpPr>
      <dsp:spPr>
        <a:xfrm>
          <a:off x="379014" y="3567567"/>
          <a:ext cx="8717342" cy="668918"/>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97DB7-154D-4F64-9F06-A6418753B2D0}">
      <dsp:nvSpPr>
        <dsp:cNvPr id="0" name=""/>
        <dsp:cNvSpPr/>
      </dsp:nvSpPr>
      <dsp:spPr>
        <a:xfrm>
          <a:off x="1124714" y="159"/>
          <a:ext cx="6129291" cy="1385539"/>
        </a:xfrm>
        <a:prstGeom prst="homePlate">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76936" tIns="201930" rIns="610985" bIns="201930" numCol="1" spcCol="1270" anchor="ctr" anchorCtr="0">
          <a:noAutofit/>
          <a:sp3d extrusionH="28000" prstMaterial="matte"/>
        </a:bodyPr>
        <a:lstStyle/>
        <a:p>
          <a:pPr marL="0" lvl="0" indent="0" algn="ctr" defTabSz="2355850">
            <a:lnSpc>
              <a:spcPct val="90000"/>
            </a:lnSpc>
            <a:spcBef>
              <a:spcPct val="0"/>
            </a:spcBef>
            <a:spcAft>
              <a:spcPct val="35000"/>
            </a:spcAft>
            <a:buNone/>
          </a:pPr>
          <a:r>
            <a:rPr lang="ar-DZ" sz="5300" kern="1200" dirty="0">
              <a:solidFill>
                <a:schemeClr val="bg2"/>
              </a:solidFill>
            </a:rPr>
            <a:t>على المستوى المحلي</a:t>
          </a:r>
          <a:endParaRPr lang="en-US" sz="5300" kern="1200" dirty="0">
            <a:solidFill>
              <a:schemeClr val="bg2"/>
            </a:solidFill>
          </a:endParaRPr>
        </a:p>
      </dsp:txBody>
      <dsp:txXfrm>
        <a:off x="1124714" y="159"/>
        <a:ext cx="5782906" cy="1385539"/>
      </dsp:txXfrm>
    </dsp:sp>
    <dsp:sp modelId="{E21A6A58-FE2B-4632-9EFF-F46FDE065281}">
      <dsp:nvSpPr>
        <dsp:cNvPr id="0" name=""/>
        <dsp:cNvSpPr/>
      </dsp:nvSpPr>
      <dsp:spPr>
        <a:xfrm>
          <a:off x="6415748" y="159"/>
          <a:ext cx="1676517" cy="1385539"/>
        </a:xfrm>
        <a:prstGeom prst="ellipse">
          <a:avLst/>
        </a:prstGeom>
        <a:solidFill>
          <a:schemeClr val="accent1">
            <a:tint val="5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sp>
    <dsp:sp modelId="{7BD71B47-D29C-4BA3-B2C0-FEBF02E582D0}">
      <dsp:nvSpPr>
        <dsp:cNvPr id="0" name=""/>
        <dsp:cNvSpPr/>
      </dsp:nvSpPr>
      <dsp:spPr>
        <a:xfrm>
          <a:off x="1197459" y="1799293"/>
          <a:ext cx="6129291" cy="1385539"/>
        </a:xfrm>
        <a:prstGeom prst="homePlate">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76936" tIns="201930" rIns="610985" bIns="201930" numCol="1" spcCol="1270" anchor="ctr" anchorCtr="0">
          <a:noAutofit/>
          <a:sp3d extrusionH="28000" prstMaterial="matte"/>
        </a:bodyPr>
        <a:lstStyle/>
        <a:p>
          <a:pPr marL="0" lvl="0" indent="0" algn="ctr" defTabSz="2355850">
            <a:lnSpc>
              <a:spcPct val="90000"/>
            </a:lnSpc>
            <a:spcBef>
              <a:spcPct val="0"/>
            </a:spcBef>
            <a:spcAft>
              <a:spcPct val="35000"/>
            </a:spcAft>
            <a:buNone/>
          </a:pPr>
          <a:r>
            <a:rPr lang="ar-DZ" sz="5300" kern="1200" dirty="0">
              <a:solidFill>
                <a:schemeClr val="bg2"/>
              </a:solidFill>
            </a:rPr>
            <a:t>على المستوى الاقليمي</a:t>
          </a:r>
          <a:endParaRPr lang="en-US" sz="5300" kern="1200" dirty="0">
            <a:solidFill>
              <a:schemeClr val="bg2"/>
            </a:solidFill>
          </a:endParaRPr>
        </a:p>
      </dsp:txBody>
      <dsp:txXfrm>
        <a:off x="1197459" y="1799293"/>
        <a:ext cx="5782906" cy="1385539"/>
      </dsp:txXfrm>
    </dsp:sp>
    <dsp:sp modelId="{AC266B8E-C435-4A30-8E8A-0B88B97431F1}">
      <dsp:nvSpPr>
        <dsp:cNvPr id="0" name=""/>
        <dsp:cNvSpPr/>
      </dsp:nvSpPr>
      <dsp:spPr>
        <a:xfrm>
          <a:off x="6633980" y="1799293"/>
          <a:ext cx="1385539" cy="1385539"/>
        </a:xfrm>
        <a:prstGeom prst="ellipse">
          <a:avLst/>
        </a:prstGeom>
        <a:solidFill>
          <a:schemeClr val="accent1">
            <a:tint val="5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sp>
    <dsp:sp modelId="{AD78E20B-AC9F-42D8-95F6-42427BE31898}">
      <dsp:nvSpPr>
        <dsp:cNvPr id="0" name=""/>
        <dsp:cNvSpPr/>
      </dsp:nvSpPr>
      <dsp:spPr>
        <a:xfrm>
          <a:off x="1197459" y="3598426"/>
          <a:ext cx="6129291" cy="1385539"/>
        </a:xfrm>
        <a:prstGeom prst="homePlate">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76936" tIns="201930" rIns="610985" bIns="201930" numCol="1" spcCol="1270" anchor="ctr" anchorCtr="0">
          <a:noAutofit/>
          <a:sp3d extrusionH="28000" prstMaterial="matte"/>
        </a:bodyPr>
        <a:lstStyle/>
        <a:p>
          <a:pPr marL="0" lvl="0" indent="0" algn="ctr" defTabSz="2355850">
            <a:lnSpc>
              <a:spcPct val="90000"/>
            </a:lnSpc>
            <a:spcBef>
              <a:spcPct val="0"/>
            </a:spcBef>
            <a:spcAft>
              <a:spcPct val="35000"/>
            </a:spcAft>
            <a:buNone/>
          </a:pPr>
          <a:r>
            <a:rPr lang="ar-DZ" sz="5300" kern="1200" dirty="0">
              <a:solidFill>
                <a:schemeClr val="bg2"/>
              </a:solidFill>
            </a:rPr>
            <a:t>على المستوى العالمي</a:t>
          </a:r>
          <a:endParaRPr lang="en-US" sz="5300" kern="1200" dirty="0">
            <a:solidFill>
              <a:schemeClr val="bg2"/>
            </a:solidFill>
          </a:endParaRPr>
        </a:p>
      </dsp:txBody>
      <dsp:txXfrm>
        <a:off x="1197459" y="3598426"/>
        <a:ext cx="5782906" cy="1385539"/>
      </dsp:txXfrm>
    </dsp:sp>
    <dsp:sp modelId="{13AF979B-6F63-4968-A8C3-3B09B44EDEFF}">
      <dsp:nvSpPr>
        <dsp:cNvPr id="0" name=""/>
        <dsp:cNvSpPr/>
      </dsp:nvSpPr>
      <dsp:spPr>
        <a:xfrm>
          <a:off x="6633980" y="3598426"/>
          <a:ext cx="1385539" cy="1385539"/>
        </a:xfrm>
        <a:prstGeom prst="ellipse">
          <a:avLst/>
        </a:prstGeom>
        <a:solidFill>
          <a:schemeClr val="accent1">
            <a:tint val="5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66159-D233-4C82-8C4F-BC9BA7337FF7}">
      <dsp:nvSpPr>
        <dsp:cNvPr id="0" name=""/>
        <dsp:cNvSpPr/>
      </dsp:nvSpPr>
      <dsp:spPr>
        <a:xfrm>
          <a:off x="755967" y="428469"/>
          <a:ext cx="6903719" cy="2157412"/>
        </a:xfrm>
        <a:prstGeom prst="rect">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1287" tIns="171450" rIns="171450" bIns="171450" numCol="1" spcCol="1270" anchor="ctr" anchorCtr="0">
          <a:noAutofit/>
        </a:bodyPr>
        <a:lstStyle/>
        <a:p>
          <a:pPr marL="0" lvl="0" indent="0" algn="l" defTabSz="2000250">
            <a:lnSpc>
              <a:spcPct val="90000"/>
            </a:lnSpc>
            <a:spcBef>
              <a:spcPct val="0"/>
            </a:spcBef>
            <a:spcAft>
              <a:spcPct val="35000"/>
            </a:spcAft>
            <a:buNone/>
          </a:pPr>
          <a:r>
            <a:rPr lang="ar-DZ" sz="4500" b="1" kern="1200" dirty="0"/>
            <a:t>أولا: الأطراف المسؤولة عن تطبيق </a:t>
          </a:r>
          <a:r>
            <a:rPr lang="ar-DZ" sz="4500" b="1" kern="1200" dirty="0" err="1"/>
            <a:t>حوكمة</a:t>
          </a:r>
          <a:r>
            <a:rPr lang="ar-DZ" sz="4500" b="1" kern="1200" dirty="0"/>
            <a:t> الشركات </a:t>
          </a:r>
          <a:endParaRPr lang="en-US" sz="4500" kern="1200" dirty="0"/>
        </a:p>
      </dsp:txBody>
      <dsp:txXfrm>
        <a:off x="755967" y="428469"/>
        <a:ext cx="6903719" cy="2157412"/>
      </dsp:txXfrm>
    </dsp:sp>
    <dsp:sp modelId="{964162C0-F6B6-4C57-8262-F1A96B4EB6A0}">
      <dsp:nvSpPr>
        <dsp:cNvPr id="0" name=""/>
        <dsp:cNvSpPr/>
      </dsp:nvSpPr>
      <dsp:spPr>
        <a:xfrm>
          <a:off x="468312" y="116842"/>
          <a:ext cx="1510188" cy="2265283"/>
        </a:xfrm>
        <a:prstGeom prst="rect">
          <a:avLst/>
        </a:prstGeom>
        <a:blipFill rotWithShape="1">
          <a:blip xmlns:r="http://schemas.openxmlformats.org/officeDocument/2006/relationships" r:embed="rId1"/>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B589095-7D9F-4B3E-A245-47CDF88BD64D}">
      <dsp:nvSpPr>
        <dsp:cNvPr id="0" name=""/>
        <dsp:cNvSpPr/>
      </dsp:nvSpPr>
      <dsp:spPr>
        <a:xfrm>
          <a:off x="755967" y="3144411"/>
          <a:ext cx="6903719" cy="2157412"/>
        </a:xfrm>
        <a:prstGeom prst="rect">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1287" tIns="171450" rIns="171450" bIns="171450" numCol="1" spcCol="1270" anchor="ctr" anchorCtr="0">
          <a:noAutofit/>
        </a:bodyPr>
        <a:lstStyle/>
        <a:p>
          <a:pPr marL="0" lvl="0" indent="0" algn="l" defTabSz="2000250">
            <a:lnSpc>
              <a:spcPct val="90000"/>
            </a:lnSpc>
            <a:spcBef>
              <a:spcPct val="0"/>
            </a:spcBef>
            <a:spcAft>
              <a:spcPct val="35000"/>
            </a:spcAft>
            <a:buNone/>
          </a:pPr>
          <a:r>
            <a:rPr lang="ar-SA" sz="4500" b="1" kern="1200"/>
            <a:t>ثانيا: آليات حوكمة الشركات</a:t>
          </a:r>
          <a:endParaRPr lang="en-US" sz="4500" kern="1200"/>
        </a:p>
      </dsp:txBody>
      <dsp:txXfrm>
        <a:off x="755967" y="3144411"/>
        <a:ext cx="6903719" cy="2157412"/>
      </dsp:txXfrm>
    </dsp:sp>
    <dsp:sp modelId="{8594C700-5F3C-4DF9-90E8-DFB6716A6AB1}">
      <dsp:nvSpPr>
        <dsp:cNvPr id="0" name=""/>
        <dsp:cNvSpPr/>
      </dsp:nvSpPr>
      <dsp:spPr>
        <a:xfrm>
          <a:off x="468312" y="2832785"/>
          <a:ext cx="1510188" cy="2265283"/>
        </a:xfrm>
        <a:prstGeom prst="rect">
          <a:avLst/>
        </a:prstGeom>
        <a:blipFill rotWithShape="1">
          <a:blip xmlns:r="http://schemas.openxmlformats.org/officeDocument/2006/relationships" r:embed="rId2"/>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10/10/2021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www.ragm.com/library/books/cgii/cgii_cover300.jpg" TargetMode="External"/><Relationship Id="rId18" Type="http://schemas.openxmlformats.org/officeDocument/2006/relationships/hyperlink" Target="http://images.google.com/imgres?imgurl=http://i.timeinc.net/time/magazine/archive/covers/1973/1101731203_400.jpg&amp;imgrefurl=http://www.time.com/time/magazine/archive/covers/0,16641,1101731203,00.html&amp;h=527&amp;w=400&amp;sz=95&amp;tbnid=f_6jZhUlGCwJ:&amp;tbnh=127&amp;tbnw=97&amp;start=4&amp;prev=/images?q=magazine++covers++crisis&amp;hl=en&amp;lr=" TargetMode="External"/><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image" Target="../media/image16.jpeg"/><Relationship Id="rId17" Type="http://schemas.openxmlformats.org/officeDocument/2006/relationships/image" Target="../media/image19.jpeg"/><Relationship Id="rId2" Type="http://schemas.openxmlformats.org/officeDocument/2006/relationships/image" Target="../media/image8.jpeg"/><Relationship Id="rId16" Type="http://schemas.openxmlformats.org/officeDocument/2006/relationships/hyperlink" Target="http://www.oecd.org/document/49/0,2340,en_2649_34813_31530865_1_1_1_1,00.html"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hyperlink" Target="http://www.amazon.com/gp/reader/0786710934/ref=sib_dp_pt/103-8661517-7020630#reader-link" TargetMode="External"/><Relationship Id="rId15" Type="http://schemas.openxmlformats.org/officeDocument/2006/relationships/image" Target="../media/image18.jpeg"/><Relationship Id="rId10" Type="http://schemas.openxmlformats.org/officeDocument/2006/relationships/image" Target="../media/image14.jpeg"/><Relationship Id="rId19" Type="http://schemas.openxmlformats.org/officeDocument/2006/relationships/image" Target="../media/image20.jpeg"/><Relationship Id="rId4" Type="http://schemas.openxmlformats.org/officeDocument/2006/relationships/image" Target="../media/image10.jpeg"/><Relationship Id="rId9" Type="http://schemas.openxmlformats.org/officeDocument/2006/relationships/hyperlink" Target="http://www.amazon.com/gp/reader/1405116986/ref=sib_dp_pt/103-8661517-7020630#reader-link" TargetMode="External"/><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742111" y="1447800"/>
            <a:ext cx="4802187" cy="3329581"/>
          </a:xfrm>
        </p:spPr>
        <p:txBody>
          <a:bodyPr>
            <a:normAutofit/>
          </a:bodyPr>
          <a:lstStyle/>
          <a:p>
            <a:pPr rtl="1">
              <a:lnSpc>
                <a:spcPct val="90000"/>
              </a:lnSpc>
            </a:pPr>
            <a:r>
              <a:rPr lang="ar-DZ" sz="4500" b="1" i="1"/>
              <a:t>محاضرات مقياس</a:t>
            </a:r>
            <a:br>
              <a:rPr lang="en-US" sz="4500" b="1" i="1"/>
            </a:br>
            <a:r>
              <a:rPr lang="ar-DZ" sz="4500" b="1" i="1" err="1"/>
              <a:t>حوكمة</a:t>
            </a:r>
            <a:r>
              <a:rPr lang="ar-DZ" sz="4500" b="1" i="1"/>
              <a:t> الشركات</a:t>
            </a:r>
            <a:br>
              <a:rPr lang="en-US" sz="4500" b="1" i="1"/>
            </a:br>
            <a:br>
              <a:rPr lang="en-US" sz="4500" b="1" i="1"/>
            </a:br>
            <a:r>
              <a:rPr lang="ar-DZ" sz="4500" b="1"/>
              <a:t>من اعداد الأستاذة :د/ خليدة </a:t>
            </a:r>
            <a:r>
              <a:rPr lang="ar-DZ" sz="4500" b="1" err="1"/>
              <a:t>عابي</a:t>
            </a:r>
            <a:endParaRPr lang="en-US" sz="4500"/>
          </a:p>
        </p:txBody>
      </p:sp>
      <p:pic>
        <p:nvPicPr>
          <p:cNvPr id="4" name="Picture 3" descr="A person standing in a room&#10;&#10;Description generated with high confidence">
            <a:extLst>
              <a:ext uri="{FF2B5EF4-FFF2-40B4-BE49-F238E27FC236}">
                <a16:creationId xmlns:a16="http://schemas.microsoft.com/office/drawing/2014/main" id="{F8C63873-FA2B-4D45-B1BA-05F208F4D820}"/>
              </a:ext>
            </a:extLst>
          </p:cNvPr>
          <p:cNvPicPr>
            <a:picLocks noChangeAspect="1"/>
          </p:cNvPicPr>
          <p:nvPr/>
        </p:nvPicPr>
        <p:blipFill rotWithShape="1">
          <a:blip r:embed="rId3"/>
          <a:srcRect t="298" r="3" b="6206"/>
          <a:stretch/>
        </p:blipFill>
        <p:spPr>
          <a:xfrm>
            <a:off x="-1" y="-1"/>
            <a:ext cx="6087038" cy="3429001"/>
          </a:xfrm>
          <a:prstGeom prst="rect">
            <a:avLst/>
          </a:prstGeom>
        </p:spPr>
      </p:pic>
      <p:pic>
        <p:nvPicPr>
          <p:cNvPr id="3" name="Picture 2" descr="A close up of a clock&#10;&#10;Description generated with high confidence">
            <a:extLst>
              <a:ext uri="{FF2B5EF4-FFF2-40B4-BE49-F238E27FC236}">
                <a16:creationId xmlns:a16="http://schemas.microsoft.com/office/drawing/2014/main" id="{5639FD13-0835-483A-9C6E-B7EC82F3ACE3}"/>
              </a:ext>
            </a:extLst>
          </p:cNvPr>
          <p:cNvPicPr>
            <a:picLocks noChangeAspect="1"/>
          </p:cNvPicPr>
          <p:nvPr/>
        </p:nvPicPr>
        <p:blipFill rotWithShape="1">
          <a:blip r:embed="rId4"/>
          <a:srcRect t="11264" r="-1" b="-1"/>
          <a:stretch/>
        </p:blipFill>
        <p:spPr>
          <a:xfrm>
            <a:off x="7372" y="3428999"/>
            <a:ext cx="6087038" cy="3428539"/>
          </a:xfrm>
          <a:prstGeom prst="rect">
            <a:avLst/>
          </a:prstGeom>
        </p:spPr>
      </p:pic>
    </p:spTree>
    <p:extLst>
      <p:ext uri="{BB962C8B-B14F-4D97-AF65-F5344CB8AC3E}">
        <p14:creationId xmlns:p14="http://schemas.microsoft.com/office/powerpoint/2010/main" val="167731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57753-685D-4F2F-82E4-466FD95FBCE2}"/>
              </a:ext>
            </a:extLst>
          </p:cNvPr>
          <p:cNvSpPr>
            <a:spLocks noGrp="1"/>
          </p:cNvSpPr>
          <p:nvPr>
            <p:ph idx="1"/>
          </p:nvPr>
        </p:nvSpPr>
        <p:spPr>
          <a:xfrm>
            <a:off x="1" y="475909"/>
            <a:ext cx="11608904" cy="5858630"/>
          </a:xfrm>
        </p:spPr>
        <p:txBody>
          <a:bodyPr>
            <a:noAutofit/>
          </a:bodyPr>
          <a:lstStyle/>
          <a:p>
            <a:pPr algn="justLow" rtl="1">
              <a:lnSpc>
                <a:spcPct val="115000"/>
              </a:lnSpc>
            </a:pPr>
            <a:r>
              <a:rPr lang="en-US" sz="3200" dirty="0" err="1">
                <a:latin typeface="Arial" panose="020B0604020202020204" pitchFamily="34" charset="0"/>
                <a:ea typeface="Times New Roman" panose="02020603050405020304" pitchFamily="18" charset="0"/>
                <a:cs typeface="Arial" panose="020B0604020202020204" pitchFamily="34" charset="0"/>
              </a:rPr>
              <a:t>إعادة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الثقة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أعمال</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الشركة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الاقتصاد</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الذي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يولدها</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فهي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تهيئ</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الجو</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لنمو</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وتعدد</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الشركات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المساهمة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والحد</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هروب</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رؤوس</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الاموال</a:t>
            </a:r>
            <a:r>
              <a:rPr lang="en-US" sz="3200" dirty="0">
                <a:latin typeface="Arial" panose="020B0604020202020204" pitchFamily="34" charset="0"/>
                <a:ea typeface="Times New Roman" panose="02020603050405020304" pitchFamily="18" charset="0"/>
                <a:cs typeface="Arial" panose="020B0604020202020204" pitchFamily="34" charset="0"/>
              </a:rPr>
              <a:t> </a:t>
            </a:r>
          </a:p>
          <a:p>
            <a:pPr algn="justLow" rtl="1">
              <a:lnSpc>
                <a:spcPct val="115000"/>
              </a:lnSpc>
            </a:pPr>
            <a:r>
              <a:rPr lang="en-US" sz="3200" dirty="0" err="1">
                <a:latin typeface="Arial" panose="020B0604020202020204" pitchFamily="34" charset="0"/>
                <a:ea typeface="Times New Roman" panose="02020603050405020304" pitchFamily="18" charset="0"/>
                <a:cs typeface="Arial" panose="020B0604020202020204" pitchFamily="34" charset="0"/>
              </a:rPr>
              <a:t>زيادة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الاصلاحات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الاقتصادية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العالمية</a:t>
            </a:r>
            <a:r>
              <a:rPr lang="en-US" sz="3200"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pPr>
            <a:r>
              <a:rPr lang="en-US" sz="3200" dirty="0" err="1">
                <a:latin typeface="Arial" panose="020B0604020202020204" pitchFamily="34" charset="0"/>
                <a:ea typeface="Times New Roman" panose="02020603050405020304" pitchFamily="18" charset="0"/>
                <a:cs typeface="Arial" panose="020B0604020202020204" pitchFamily="34" charset="0"/>
              </a:rPr>
              <a:t>وضع</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أسس</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مبادئ</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السوق</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الحرة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الاقتصاديات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المغلقة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مما</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يولد</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جيلا</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جديدا</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أصحاب</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المشاريع</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والمستثمرين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جميع</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انحاء</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العالم</a:t>
            </a:r>
            <a:r>
              <a:rPr lang="en-US" sz="3200"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pPr>
            <a:r>
              <a:rPr lang="en-US" sz="3200" dirty="0" err="1">
                <a:latin typeface="Arial" panose="020B0604020202020204" pitchFamily="34" charset="0"/>
                <a:ea typeface="Times New Roman" panose="02020603050405020304" pitchFamily="18" charset="0"/>
                <a:cs typeface="Arial" panose="020B0604020202020204" pitchFamily="34" charset="0"/>
              </a:rPr>
              <a:t>زيادة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فرص</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التمويل</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وانخفاض</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تكلفة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الاستثمار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واستقرار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سوق</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المال</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وانخفاض</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درجة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المخاطر</a:t>
            </a:r>
            <a:r>
              <a:rPr lang="en-US" sz="3200" dirty="0">
                <a:latin typeface="Arial" panose="020B0604020202020204" pitchFamily="34" charset="0"/>
                <a:ea typeface="Times New Roman" panose="02020603050405020304" pitchFamily="18" charset="0"/>
                <a:cs typeface="Arial" panose="020B0604020202020204" pitchFamily="34" charset="0"/>
              </a:rPr>
              <a:t> ، </a:t>
            </a:r>
            <a:r>
              <a:rPr lang="en-US" sz="3200" dirty="0" err="1">
                <a:latin typeface="Arial" panose="020B0604020202020204" pitchFamily="34" charset="0"/>
                <a:ea typeface="Times New Roman" panose="02020603050405020304" pitchFamily="18" charset="0"/>
                <a:cs typeface="Arial" panose="020B0604020202020204" pitchFamily="34" charset="0"/>
              </a:rPr>
              <a:t>كذلك</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تحسن</a:t>
            </a:r>
            <a:r>
              <a:rPr lang="en-US" sz="3200" dirty="0">
                <a:latin typeface="Arial" panose="020B0604020202020204" pitchFamily="34" charset="0"/>
                <a:ea typeface="Times New Roman" panose="02020603050405020304" pitchFamily="18" charset="0"/>
                <a:cs typeface="Arial" panose="020B0604020202020204" pitchFamily="34" charset="0"/>
              </a:rPr>
              <a:t> الحوكمة </a:t>
            </a:r>
            <a:r>
              <a:rPr lang="en-US" sz="3200" dirty="0" err="1">
                <a:latin typeface="Arial" panose="020B0604020202020204" pitchFamily="34" charset="0"/>
                <a:ea typeface="Times New Roman" panose="02020603050405020304" pitchFamily="18" charset="0"/>
                <a:cs typeface="Arial" panose="020B0604020202020204" pitchFamily="34" charset="0"/>
              </a:rPr>
              <a:t>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جودة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الانتاج</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السلعي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او</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الخدمي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ثم</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زيادة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قدرتها</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التنافسية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وتحقيق</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التكامل</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الأسواق</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العالمية</a:t>
            </a:r>
            <a:r>
              <a:rPr lang="en-US" sz="3200"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pPr>
            <a:r>
              <a:rPr lang="en-US" sz="3200" dirty="0" err="1">
                <a:latin typeface="Arial" panose="020B0604020202020204" pitchFamily="34" charset="0"/>
                <a:ea typeface="Times New Roman" panose="02020603050405020304" pitchFamily="18" charset="0"/>
                <a:cs typeface="Arial" panose="020B0604020202020204" pitchFamily="34" charset="0"/>
              </a:rPr>
              <a:t>تقوي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ثقة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الجمهور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صحة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عمليات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الخصخصة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عند</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توجه</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الدولة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إلى</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إعداد</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مؤسسات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القطاع</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العام</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للخصخصة</a:t>
            </a:r>
            <a:r>
              <a:rPr lang="en-US" sz="3200"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sz="3200" dirty="0"/>
          </a:p>
        </p:txBody>
      </p:sp>
    </p:spTree>
    <p:extLst>
      <p:ext uri="{BB962C8B-B14F-4D97-AF65-F5344CB8AC3E}">
        <p14:creationId xmlns:p14="http://schemas.microsoft.com/office/powerpoint/2010/main" val="228974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F1032E-3824-44CF-A36A-8C733250C929}"/>
              </a:ext>
            </a:extLst>
          </p:cNvPr>
          <p:cNvSpPr>
            <a:spLocks noGrp="1"/>
          </p:cNvSpPr>
          <p:nvPr>
            <p:ph idx="1"/>
          </p:nvPr>
        </p:nvSpPr>
        <p:spPr>
          <a:xfrm>
            <a:off x="92765" y="250623"/>
            <a:ext cx="11714922" cy="6269447"/>
          </a:xfrm>
        </p:spPr>
        <p:txBody>
          <a:bodyPr>
            <a:noAutofit/>
          </a:bodyPr>
          <a:lstStyle/>
          <a:p>
            <a:pPr algn="justLow" rtl="1">
              <a:lnSpc>
                <a:spcPct val="115000"/>
              </a:lnSpc>
              <a:buFont typeface="Wingdings" panose="05000000000000000000" pitchFamily="2" charset="2"/>
              <a:buChar char="v"/>
            </a:pPr>
            <a:r>
              <a:rPr lang="en-US" sz="3200" dirty="0" err="1">
                <a:latin typeface="Arial" panose="020B0604020202020204" pitchFamily="34" charset="0"/>
                <a:ea typeface="Times New Roman" panose="02020603050405020304" pitchFamily="18" charset="0"/>
                <a:cs typeface="Arial" panose="020B0604020202020204" pitchFamily="34" charset="0"/>
              </a:rPr>
              <a:t>تظهر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أهمية</a:t>
            </a:r>
            <a:r>
              <a:rPr lang="en-US" sz="3200" dirty="0">
                <a:latin typeface="Arial" panose="020B0604020202020204" pitchFamily="34" charset="0"/>
                <a:ea typeface="Times New Roman" panose="02020603050405020304" pitchFamily="18" charset="0"/>
                <a:cs typeface="Arial" panose="020B0604020202020204" pitchFamily="34" charset="0"/>
              </a:rPr>
              <a:t> الحوكمة </a:t>
            </a:r>
            <a:r>
              <a:rPr lang="en-US" sz="3200" dirty="0" err="1">
                <a:latin typeface="Arial" panose="020B0604020202020204" pitchFamily="34" charset="0"/>
                <a:ea typeface="Times New Roman" panose="02020603050405020304" pitchFamily="18" charset="0"/>
                <a:cs typeface="Arial" panose="020B0604020202020204" pitchFamily="34" charset="0"/>
              </a:rPr>
              <a:t>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عنصرين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أولهما</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المتابعة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والرقابة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لاكتشاف</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الانحرافات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والتجاوزات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والعنصر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الثاني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هو</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تعديل</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وتطوير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عمل</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الشركات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خلال</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الضبط</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والتحكم</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لغرض</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تصحيح</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الانحرافات</a:t>
            </a:r>
            <a:r>
              <a:rPr lang="en-US" sz="3200"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buFont typeface="Wingdings" panose="05000000000000000000" pitchFamily="2" charset="2"/>
              <a:buChar char="v"/>
            </a:pPr>
            <a:r>
              <a:rPr lang="en-US" sz="3200" dirty="0" err="1">
                <a:latin typeface="Arial" panose="020B0604020202020204" pitchFamily="34" charset="0"/>
                <a:ea typeface="Times New Roman" panose="02020603050405020304" pitchFamily="18" charset="0"/>
                <a:cs typeface="Arial" panose="020B0604020202020204" pitchFamily="34" charset="0"/>
              </a:rPr>
              <a:t>تحقق</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الحيادية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والنزاهة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والاستقامة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لجميع</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العاملين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الشركة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ابتداءاً</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مجلس</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الإدارة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وإلى</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أدنى</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مستوى</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إداري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فيها</a:t>
            </a:r>
            <a:r>
              <a:rPr lang="en-US" sz="3200" dirty="0">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buFont typeface="Wingdings" panose="05000000000000000000" pitchFamily="2" charset="2"/>
              <a:buChar char="v"/>
            </a:pPr>
            <a:r>
              <a:rPr lang="en-US" sz="3200" dirty="0" err="1">
                <a:latin typeface="Arial" panose="020B0604020202020204" pitchFamily="34" charset="0"/>
                <a:ea typeface="Times New Roman" panose="02020603050405020304" pitchFamily="18" charset="0"/>
                <a:cs typeface="Arial" panose="020B0604020202020204" pitchFamily="34" charset="0"/>
              </a:rPr>
              <a:t>تحقق</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الاستفادة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القصوى</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والفعلية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نظم</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المحاسبة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والرقابة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الداخلية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وخاصة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عمليات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الضبط</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الداخلي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وتحقق</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أعلى</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مستوى</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ممكن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الشفافية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والإفصاح</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في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التقارير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المالية</a:t>
            </a:r>
            <a:r>
              <a:rPr lang="en-US" sz="3200" dirty="0">
                <a:latin typeface="Arial" panose="020B0604020202020204" pitchFamily="34" charset="0"/>
                <a:ea typeface="Times New Roman" panose="02020603050405020304" pitchFamily="18" charset="0"/>
                <a:cs typeface="Arial" panose="020B0604020202020204" pitchFamily="34" charset="0"/>
              </a:rPr>
              <a:t> . </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buFont typeface="Wingdings" panose="05000000000000000000" pitchFamily="2" charset="2"/>
              <a:buChar char="v"/>
            </a:pPr>
            <a:r>
              <a:rPr lang="en-US" sz="3200" dirty="0" err="1">
                <a:latin typeface="Arial" panose="020B0604020202020204" pitchFamily="34" charset="0"/>
                <a:ea typeface="Times New Roman" panose="02020603050405020304" pitchFamily="18" charset="0"/>
                <a:cs typeface="Arial" panose="020B0604020202020204" pitchFamily="34" charset="0"/>
              </a:rPr>
              <a:t>محاربة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الفساد</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المالي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والاداري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للشركات</a:t>
            </a:r>
            <a:r>
              <a:rPr lang="en-US" sz="3200" dirty="0">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buFont typeface="Wingdings" panose="05000000000000000000" pitchFamily="2" charset="2"/>
              <a:buChar char="v"/>
            </a:pPr>
            <a:r>
              <a:rPr lang="en-US" sz="3200" dirty="0" err="1">
                <a:latin typeface="Arial" panose="020B0604020202020204" pitchFamily="34" charset="0"/>
                <a:ea typeface="Times New Roman" panose="02020603050405020304" pitchFamily="18" charset="0"/>
                <a:cs typeface="Arial" panose="020B0604020202020204" pitchFamily="34" charset="0"/>
              </a:rPr>
              <a:t>توفر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البيئة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المناسبة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للرقابة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خلال</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ضمان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الالتزام</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بمعايير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التدقيق</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إذ</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أنها</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توفر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درجة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عالية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الاستقلالية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وعدم</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الخضوع</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لأية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ضغوط</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ومن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اي</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جهة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كانت</a:t>
            </a:r>
            <a:r>
              <a:rPr lang="en-US" sz="3200"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buFont typeface="Wingdings" panose="05000000000000000000" pitchFamily="2" charset="2"/>
              <a:buChar char="v"/>
            </a:pPr>
            <a:endParaRPr lang="en-US" sz="3200" dirty="0"/>
          </a:p>
        </p:txBody>
      </p:sp>
    </p:spTree>
    <p:extLst>
      <p:ext uri="{BB962C8B-B14F-4D97-AF65-F5344CB8AC3E}">
        <p14:creationId xmlns:p14="http://schemas.microsoft.com/office/powerpoint/2010/main" val="336563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5482" y="462657"/>
            <a:ext cx="10161036" cy="4195481"/>
          </a:xfrm>
        </p:spPr>
        <p:txBody>
          <a:bodyPr>
            <a:noAutofit/>
          </a:bodyPr>
          <a:lstStyle/>
          <a:p>
            <a:pPr algn="justLow" rtl="1">
              <a:lnSpc>
                <a:spcPct val="115000"/>
              </a:lnSpc>
              <a:buFont typeface="Wingdings" panose="05000000000000000000" pitchFamily="2" charset="2"/>
              <a:buChar char="v"/>
            </a:pPr>
            <a:r>
              <a:rPr lang="en-US" sz="3200" dirty="0" err="1">
                <a:latin typeface="Arial" panose="020B0604020202020204" pitchFamily="34" charset="0"/>
                <a:ea typeface="Times New Roman" panose="02020603050405020304" pitchFamily="18" charset="0"/>
                <a:cs typeface="Arial" panose="020B0604020202020204" pitchFamily="34" charset="0"/>
              </a:rPr>
              <a:t>تهتم</a:t>
            </a:r>
            <a:r>
              <a:rPr lang="en-US" sz="3200" dirty="0">
                <a:latin typeface="Arial" panose="020B0604020202020204" pitchFamily="34" charset="0"/>
                <a:ea typeface="Times New Roman" panose="02020603050405020304" pitchFamily="18" charset="0"/>
                <a:cs typeface="Arial" panose="020B0604020202020204" pitchFamily="34" charset="0"/>
              </a:rPr>
              <a:t> الحوكمة </a:t>
            </a:r>
            <a:r>
              <a:rPr lang="en-US" sz="3200" dirty="0" err="1">
                <a:latin typeface="Arial" panose="020B0604020202020204" pitchFamily="34" charset="0"/>
                <a:ea typeface="Times New Roman" panose="02020603050405020304" pitchFamily="18" charset="0"/>
                <a:cs typeface="Arial" panose="020B0604020202020204" pitchFamily="34" charset="0"/>
              </a:rPr>
              <a:t>بتحقيق</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التوازن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بين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الاهداف</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الاجتماعية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والاقتصادية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وبين</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الأهداف</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الفردية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والجماعية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وتهدف</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إلى</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ربط</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مصالح</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الافراد</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والشركات</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والمجتمع</a:t>
            </a:r>
            <a:r>
              <a:rPr lang="ar-IQ" sz="3200" dirty="0">
                <a:latin typeface="Calibri" panose="020F0502020204030204" pitchFamily="34" charset="0"/>
                <a:ea typeface="Times New Roman" panose="02020603050405020304" pitchFamily="18" charset="0"/>
                <a:cs typeface="Arial" panose="020B0604020202020204" pitchFamily="34" charset="0"/>
              </a:rPr>
              <a:t>.</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buFont typeface="Wingdings" panose="05000000000000000000" pitchFamily="2" charset="2"/>
              <a:buChar char="v"/>
            </a:pPr>
            <a:r>
              <a:rPr lang="ar-IQ" sz="3200" dirty="0">
                <a:latin typeface="Calibri" panose="020F0502020204030204" pitchFamily="34" charset="0"/>
                <a:ea typeface="Times New Roman" panose="02020603050405020304" pitchFamily="18" charset="0"/>
                <a:cs typeface="Arial" panose="020B0604020202020204" pitchFamily="34" charset="0"/>
              </a:rPr>
              <a:t>ب -إن اهتمام الشركة بالأمور الاجتماعية يؤدي إلى تحسين صورتها وتزايد قبولها في المجتمع، وكل دولة بحاجة إلى ازدهار ونمو الشركات العاملة فيها لإشباع الحاجات كتوفير فرص العمل والخدمات الصحية وغيرها ليس لتحسين مستوى المعيشة فقط بل لتعزيز التماسك الاجتماعي </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buFont typeface="Wingdings" panose="05000000000000000000" pitchFamily="2" charset="2"/>
              <a:buChar char="v"/>
            </a:pPr>
            <a:r>
              <a:rPr lang="ar-IQ" sz="3200" dirty="0">
                <a:latin typeface="Calibri" panose="020F0502020204030204" pitchFamily="34" charset="0"/>
                <a:ea typeface="Times New Roman" panose="02020603050405020304" pitchFamily="18" charset="0"/>
                <a:cs typeface="Arial" panose="020B0604020202020204" pitchFamily="34" charset="0"/>
              </a:rPr>
              <a:t>ج-تسهم الحوكمة في تخفيف حدة الفقر وتعزيز حقوق الانسان وإرساء قواعد العدل واستمرار عمل الشركات، وانهيارها لا يُعد خسارة تصيب المساهمين فقط وإنما تصيب العاملين وأصحاب المصالح الأخرى.</a:t>
            </a:r>
            <a:endParaRPr lang="en-US" sz="3200" dirty="0">
              <a:latin typeface="Calibri" panose="020F0502020204030204" pitchFamily="34" charset="0"/>
              <a:ea typeface="Calibri" panose="020F050202020403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371019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CB6450-D21B-4323-AD08-F0E33B8D7960}"/>
              </a:ext>
            </a:extLst>
          </p:cNvPr>
          <p:cNvSpPr>
            <a:spLocks noGrp="1"/>
          </p:cNvSpPr>
          <p:nvPr>
            <p:ph idx="1"/>
          </p:nvPr>
        </p:nvSpPr>
        <p:spPr>
          <a:xfrm>
            <a:off x="1622729" y="1522831"/>
            <a:ext cx="8946541" cy="4195481"/>
          </a:xfrm>
        </p:spPr>
        <p:txBody>
          <a:bodyPr>
            <a:normAutofit/>
          </a:bodyPr>
          <a:lstStyle/>
          <a:p>
            <a:pPr marL="0" indent="0" algn="r" rtl="1">
              <a:buNone/>
            </a:pPr>
            <a:r>
              <a:rPr lang="ar-IQ" sz="3600" dirty="0">
                <a:ea typeface="Times New Roman" panose="02020603050405020304" pitchFamily="18" charset="0"/>
                <a:cs typeface="Arial" panose="020B0604020202020204" pitchFamily="34" charset="0"/>
              </a:rPr>
              <a:t>إن التشريعات واللوائح تعد العمود الفقري لأطر وآليات </a:t>
            </a:r>
            <a:r>
              <a:rPr lang="ar-IQ" sz="3600" dirty="0" err="1">
                <a:ea typeface="Times New Roman" panose="02020603050405020304" pitchFamily="18" charset="0"/>
                <a:cs typeface="Arial" panose="020B0604020202020204" pitchFamily="34" charset="0"/>
              </a:rPr>
              <a:t>حوكمة</a:t>
            </a:r>
            <a:r>
              <a:rPr lang="ar-IQ" sz="3600" dirty="0">
                <a:ea typeface="Times New Roman" panose="02020603050405020304" pitchFamily="18" charset="0"/>
                <a:cs typeface="Arial" panose="020B0604020202020204" pitchFamily="34" charset="0"/>
              </a:rPr>
              <a:t> الشركات، إذ إن القوانين والقرارات تنظم بشكل دقيق ومحدد العلاقة بين الأطراف المعنية في الشركة والاقتصاد ككل، وتتداخل قواعد </a:t>
            </a:r>
            <a:r>
              <a:rPr lang="ar-IQ" sz="3600" dirty="0" err="1">
                <a:ea typeface="Times New Roman" panose="02020603050405020304" pitchFamily="18" charset="0"/>
                <a:cs typeface="Arial" panose="020B0604020202020204" pitchFamily="34" charset="0"/>
              </a:rPr>
              <a:t>حوكمة</a:t>
            </a:r>
            <a:r>
              <a:rPr lang="ar-IQ" sz="3600" dirty="0">
                <a:ea typeface="Times New Roman" panose="02020603050405020304" pitchFamily="18" charset="0"/>
                <a:cs typeface="Arial" panose="020B0604020202020204" pitchFamily="34" charset="0"/>
              </a:rPr>
              <a:t> الشركات مع العديد من القوانين مثل قانون الاستثمار، قانون الشركات، المعايير المحاسبية والتدقيقية، قانون الضرائب، وغيرها </a:t>
            </a:r>
            <a:endParaRPr lang="en-US" sz="3600" dirty="0"/>
          </a:p>
        </p:txBody>
      </p:sp>
    </p:spTree>
    <p:extLst>
      <p:ext uri="{BB962C8B-B14F-4D97-AF65-F5344CB8AC3E}">
        <p14:creationId xmlns:p14="http://schemas.microsoft.com/office/powerpoint/2010/main" val="328445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50A7-7211-400D-BE05-906459EA913A}"/>
              </a:ext>
            </a:extLst>
          </p:cNvPr>
          <p:cNvSpPr>
            <a:spLocks noGrp="1"/>
          </p:cNvSpPr>
          <p:nvPr>
            <p:ph type="title"/>
          </p:nvPr>
        </p:nvSpPr>
        <p:spPr>
          <a:xfrm>
            <a:off x="646111" y="452718"/>
            <a:ext cx="9404723" cy="885752"/>
          </a:xfrm>
        </p:spPr>
        <p:txBody>
          <a:bodyPr/>
          <a:lstStyle/>
          <a:p>
            <a:pPr algn="r">
              <a:lnSpc>
                <a:spcPct val="115000"/>
              </a:lnSpc>
              <a:spcAft>
                <a:spcPts val="0"/>
              </a:spcAft>
            </a:pPr>
            <a:r>
              <a:rPr lang="ar-SA" sz="4400" b="1" dirty="0">
                <a:solidFill>
                  <a:srgbClr val="FFFF00"/>
                </a:solidFill>
                <a:latin typeface="Calibri" panose="020F0502020204030204" pitchFamily="34" charset="0"/>
                <a:ea typeface="Times New Roman" panose="02020603050405020304" pitchFamily="18" charset="0"/>
                <a:cs typeface="Simplified Arabic" panose="02020603050405020304" pitchFamily="18" charset="-78"/>
              </a:rPr>
              <a:t>خامسا: أهداف الحوكمة المؤسسية</a:t>
            </a:r>
            <a:br>
              <a:rPr lang="en-US" sz="3600" dirty="0">
                <a:solidFill>
                  <a:srgbClr val="FFFF00"/>
                </a:solidFill>
                <a:latin typeface="Calibri" panose="020F0502020204030204" pitchFamily="34" charset="0"/>
                <a:ea typeface="Times New Roman" panose="02020603050405020304" pitchFamily="18" charset="0"/>
                <a:cs typeface="Arial" panose="020B0604020202020204" pitchFamily="34" charset="0"/>
              </a:rPr>
            </a:br>
            <a:endParaRPr lang="en-US" dirty="0">
              <a:solidFill>
                <a:srgbClr val="FFFF00"/>
              </a:solidFill>
            </a:endParaRPr>
          </a:p>
        </p:txBody>
      </p:sp>
      <p:sp>
        <p:nvSpPr>
          <p:cNvPr id="4" name="Callout: Left Arrow 3">
            <a:extLst>
              <a:ext uri="{FF2B5EF4-FFF2-40B4-BE49-F238E27FC236}">
                <a16:creationId xmlns:a16="http://schemas.microsoft.com/office/drawing/2014/main" id="{80F5402E-30DB-4836-B4B3-FDB912DD375C}"/>
              </a:ext>
            </a:extLst>
          </p:cNvPr>
          <p:cNvSpPr/>
          <p:nvPr/>
        </p:nvSpPr>
        <p:spPr>
          <a:xfrm>
            <a:off x="9210261" y="1431235"/>
            <a:ext cx="2266122" cy="446598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ea typeface="Times New Roman" panose="02020603050405020304" pitchFamily="18" charset="0"/>
                <a:cs typeface="Simplified Arabic" panose="02020603050405020304" pitchFamily="18" charset="-78"/>
              </a:rPr>
              <a:t>على مستوى الأفراد</a:t>
            </a:r>
            <a:endParaRPr lang="en-US" sz="3200" dirty="0"/>
          </a:p>
        </p:txBody>
      </p:sp>
      <p:sp>
        <p:nvSpPr>
          <p:cNvPr id="5" name="Rectangle: Rounded Corners 4">
            <a:extLst>
              <a:ext uri="{FF2B5EF4-FFF2-40B4-BE49-F238E27FC236}">
                <a16:creationId xmlns:a16="http://schemas.microsoft.com/office/drawing/2014/main" id="{87CA71F9-BFD7-4881-8572-45DC08B179D9}"/>
              </a:ext>
            </a:extLst>
          </p:cNvPr>
          <p:cNvSpPr/>
          <p:nvPr/>
        </p:nvSpPr>
        <p:spPr>
          <a:xfrm>
            <a:off x="357809" y="1431235"/>
            <a:ext cx="8852452" cy="4638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r" rtl="1">
              <a:lnSpc>
                <a:spcPct val="115000"/>
              </a:lnSpc>
              <a:spcAft>
                <a:spcPts val="0"/>
              </a:spcAft>
              <a:buFont typeface="Symbol" panose="05050102010706020507" pitchFamily="18" charset="2"/>
              <a:buChar char=""/>
            </a:pPr>
            <a:r>
              <a:rPr lang="ar-SA" sz="3600" b="1" dirty="0">
                <a:latin typeface="Calibri" panose="020F0502020204030204" pitchFamily="34" charset="0"/>
                <a:ea typeface="Times New Roman" panose="02020603050405020304" pitchFamily="18" charset="0"/>
                <a:cs typeface="Simplified Arabic" panose="02020603050405020304" pitchFamily="18" charset="-78"/>
              </a:rPr>
              <a:t>حماية حقوق المساهمين بصفة عامة سواء أقلية أو أغلبية وتعظيم عوائدهم</a:t>
            </a:r>
            <a:r>
              <a:rPr lang="fr-FR" sz="3600" b="1" dirty="0">
                <a:latin typeface="Simplified Arabic" panose="02020603050405020304" pitchFamily="18" charset="-78"/>
                <a:ea typeface="Times New Roman" panose="02020603050405020304" pitchFamily="18" charset="0"/>
                <a:cs typeface="Arial" panose="020B0604020202020204" pitchFamily="34" charset="0"/>
              </a:rPr>
              <a:t>. ·</a:t>
            </a:r>
            <a:endParaRPr lang="en-US" sz="36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0"/>
              </a:spcAft>
              <a:buFont typeface="Symbol" panose="05050102010706020507" pitchFamily="18" charset="2"/>
              <a:buChar char=""/>
            </a:pPr>
            <a:r>
              <a:rPr lang="ar-SA" sz="3600" b="1" dirty="0">
                <a:latin typeface="Calibri" panose="020F0502020204030204" pitchFamily="34" charset="0"/>
                <a:ea typeface="Times New Roman" panose="02020603050405020304" pitchFamily="18" charset="0"/>
                <a:cs typeface="Simplified Arabic" panose="02020603050405020304" pitchFamily="18" charset="-78"/>
              </a:rPr>
              <a:t>تمكين المساهمين وأصحاب المصالح من ممارسة الرقابة الفعالة على إدارة المؤسسة</a:t>
            </a:r>
            <a:endParaRPr lang="en-US" sz="36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0"/>
              </a:spcAft>
              <a:buFont typeface="Symbol" panose="05050102010706020507" pitchFamily="18" charset="2"/>
              <a:buChar char=""/>
            </a:pPr>
            <a:r>
              <a:rPr lang="ar-SA" sz="3600" b="1" dirty="0">
                <a:latin typeface="Calibri" panose="020F0502020204030204" pitchFamily="34" charset="0"/>
                <a:ea typeface="Times New Roman" panose="02020603050405020304" pitchFamily="18" charset="0"/>
                <a:cs typeface="Simplified Arabic" panose="02020603050405020304" pitchFamily="18" charset="-78"/>
              </a:rPr>
              <a:t>زيادة ثقة المستثمرين بأسواق أ رس المال</a:t>
            </a:r>
            <a:r>
              <a:rPr lang="fr-FR" dirty="0">
                <a:latin typeface="Simplified Arabic" panose="02020603050405020304" pitchFamily="18" charset="-78"/>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437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Left Arrow 3">
            <a:extLst>
              <a:ext uri="{FF2B5EF4-FFF2-40B4-BE49-F238E27FC236}">
                <a16:creationId xmlns:a16="http://schemas.microsoft.com/office/drawing/2014/main" id="{845C0143-5E59-481C-AD5A-E417445DB59B}"/>
              </a:ext>
            </a:extLst>
          </p:cNvPr>
          <p:cNvSpPr/>
          <p:nvPr/>
        </p:nvSpPr>
        <p:spPr>
          <a:xfrm>
            <a:off x="9210261" y="1431235"/>
            <a:ext cx="2266122" cy="446598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ea typeface="Times New Roman" panose="02020603050405020304" pitchFamily="18" charset="0"/>
                <a:cs typeface="Simplified Arabic" panose="02020603050405020304" pitchFamily="18" charset="-78"/>
              </a:rPr>
              <a:t>على مستوى المؤسسة</a:t>
            </a:r>
            <a:endParaRPr lang="en-US" sz="3200" dirty="0"/>
          </a:p>
        </p:txBody>
      </p:sp>
      <p:sp>
        <p:nvSpPr>
          <p:cNvPr id="5" name="Rectangle: Rounded Corners 4">
            <a:extLst>
              <a:ext uri="{FF2B5EF4-FFF2-40B4-BE49-F238E27FC236}">
                <a16:creationId xmlns:a16="http://schemas.microsoft.com/office/drawing/2014/main" id="{229DE148-5757-4FB9-8642-CF611FA6908A}"/>
              </a:ext>
            </a:extLst>
          </p:cNvPr>
          <p:cNvSpPr/>
          <p:nvPr/>
        </p:nvSpPr>
        <p:spPr>
          <a:xfrm>
            <a:off x="357809" y="1431235"/>
            <a:ext cx="8852452" cy="4638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r" rtl="1">
              <a:lnSpc>
                <a:spcPct val="115000"/>
              </a:lnSpc>
              <a:spcAft>
                <a:spcPts val="0"/>
              </a:spcAft>
              <a:buFont typeface="Symbol" panose="05050102010706020507" pitchFamily="18" charset="2"/>
              <a:buChar char=""/>
            </a:pPr>
            <a:r>
              <a:rPr lang="ar-SA" sz="3600" dirty="0">
                <a:latin typeface="Calibri" panose="020F0502020204030204" pitchFamily="34" charset="0"/>
                <a:ea typeface="Times New Roman" panose="02020603050405020304" pitchFamily="18" charset="0"/>
                <a:cs typeface="Simplified Arabic" panose="02020603050405020304" pitchFamily="18" charset="-78"/>
              </a:rPr>
              <a:t>تحسين أداء المؤسسة وتعظيم قيمتها الاقتصادية</a:t>
            </a:r>
            <a:r>
              <a:rPr lang="fr-FR" sz="3600" dirty="0">
                <a:latin typeface="Simplified Arabic" panose="02020603050405020304" pitchFamily="18" charset="-78"/>
                <a:ea typeface="Times New Roman" panose="02020603050405020304" pitchFamily="18" charset="0"/>
                <a:cs typeface="Arial" panose="020B0604020202020204" pitchFamily="34" charset="0"/>
              </a:rPr>
              <a:t>.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0"/>
              </a:spcAft>
              <a:buFont typeface="Symbol" panose="05050102010706020507" pitchFamily="18" charset="2"/>
              <a:buChar char=""/>
            </a:pPr>
            <a:r>
              <a:rPr lang="ar-SA" sz="3600" dirty="0">
                <a:latin typeface="Calibri" panose="020F0502020204030204" pitchFamily="34" charset="0"/>
                <a:ea typeface="Times New Roman" panose="02020603050405020304" pitchFamily="18" charset="0"/>
                <a:cs typeface="Simplified Arabic" panose="02020603050405020304" pitchFamily="18" charset="-78"/>
              </a:rPr>
              <a:t>تدعيم المركز التنافسي للمؤسسة في أسواق </a:t>
            </a:r>
            <a:r>
              <a:rPr lang="ar-DZ" sz="3600" dirty="0" err="1">
                <a:latin typeface="Calibri" panose="020F0502020204030204" pitchFamily="34" charset="0"/>
                <a:ea typeface="Times New Roman" panose="02020603050405020304" pitchFamily="18" charset="0"/>
                <a:cs typeface="Simplified Arabic" panose="02020603050405020304" pitchFamily="18" charset="-78"/>
              </a:rPr>
              <a:t>رأ</a:t>
            </a:r>
            <a:r>
              <a:rPr lang="ar-SA" sz="3600" dirty="0">
                <a:latin typeface="Calibri" panose="020F0502020204030204" pitchFamily="34" charset="0"/>
                <a:ea typeface="Times New Roman" panose="02020603050405020304" pitchFamily="18" charset="0"/>
                <a:cs typeface="Simplified Arabic" panose="02020603050405020304" pitchFamily="18" charset="-78"/>
              </a:rPr>
              <a:t>س المال</a:t>
            </a:r>
            <a:r>
              <a:rPr lang="fr-FR" sz="3600" dirty="0">
                <a:latin typeface="Simplified Arabic" panose="02020603050405020304" pitchFamily="18" charset="-78"/>
                <a:ea typeface="Times New Roman" panose="02020603050405020304" pitchFamily="18" charset="0"/>
                <a:cs typeface="Arial" panose="020B0604020202020204" pitchFamily="34" charset="0"/>
              </a:rPr>
              <a:t>.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0"/>
              </a:spcAft>
              <a:buFont typeface="Symbol" panose="05050102010706020507" pitchFamily="18" charset="2"/>
              <a:buChar char=""/>
            </a:pPr>
            <a:r>
              <a:rPr lang="ar-SA" sz="3600" dirty="0">
                <a:latin typeface="Calibri" panose="020F0502020204030204" pitchFamily="34" charset="0"/>
                <a:ea typeface="Times New Roman" panose="02020603050405020304" pitchFamily="18" charset="0"/>
                <a:cs typeface="Simplified Arabic" panose="02020603050405020304" pitchFamily="18" charset="-78"/>
              </a:rPr>
              <a:t>تحسين الممارسات المالية والمحاسبية </a:t>
            </a:r>
            <a:r>
              <a:rPr lang="ar-DZ" sz="3600" dirty="0">
                <a:latin typeface="Calibri" panose="020F0502020204030204" pitchFamily="34" charset="0"/>
                <a:ea typeface="Times New Roman" panose="02020603050405020304" pitchFamily="18" charset="0"/>
                <a:cs typeface="Simplified Arabic" panose="02020603050405020304" pitchFamily="18" charset="-78"/>
              </a:rPr>
              <a:t>والإدارية </a:t>
            </a:r>
            <a:r>
              <a:rPr lang="ar-SA" sz="3600" dirty="0">
                <a:latin typeface="Calibri" panose="020F0502020204030204" pitchFamily="34" charset="0"/>
                <a:ea typeface="Times New Roman" panose="02020603050405020304" pitchFamily="18" charset="0"/>
                <a:cs typeface="Simplified Arabic" panose="02020603050405020304" pitchFamily="18" charset="-78"/>
              </a:rPr>
              <a:t>في المؤسسة</a:t>
            </a:r>
            <a:r>
              <a:rPr lang="fr-FR" sz="3600" dirty="0">
                <a:latin typeface="Simplified Arabic" panose="02020603050405020304" pitchFamily="18" charset="-78"/>
                <a:ea typeface="Times New Roman" panose="02020603050405020304" pitchFamily="18" charset="0"/>
                <a:cs typeface="Arial" panose="020B0604020202020204" pitchFamily="34" charset="0"/>
              </a:rPr>
              <a:t>.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0"/>
              </a:spcAft>
              <a:buFont typeface="Symbol" panose="05050102010706020507" pitchFamily="18" charset="2"/>
              <a:buChar char=""/>
            </a:pPr>
            <a:r>
              <a:rPr lang="ar-SA" sz="3600" dirty="0">
                <a:latin typeface="Calibri" panose="020F0502020204030204" pitchFamily="34" charset="0"/>
                <a:ea typeface="Times New Roman" panose="02020603050405020304" pitchFamily="18" charset="0"/>
                <a:cs typeface="Simplified Arabic" panose="02020603050405020304" pitchFamily="18" charset="-78"/>
              </a:rPr>
              <a:t>منع المتاجرة بالسلطة في المؤسسة وتأكيد المسؤوليات وتعزيز المساءلة</a:t>
            </a:r>
            <a:r>
              <a:rPr lang="fr-FR" sz="3600" dirty="0">
                <a:latin typeface="Simplified Arabic" panose="02020603050405020304" pitchFamily="18" charset="-78"/>
                <a:ea typeface="Times New Roman" panose="02020603050405020304" pitchFamily="18" charset="0"/>
                <a:cs typeface="Arial" panose="020B0604020202020204" pitchFamily="34" charset="0"/>
              </a:rPr>
              <a:t>.</a:t>
            </a:r>
            <a:r>
              <a:rPr lang="fr-FR" dirty="0">
                <a:latin typeface="Simplified Arabic" panose="02020603050405020304" pitchFamily="18" charset="-78"/>
                <a:ea typeface="Times New Roman" panose="02020603050405020304" pitchFamily="18" charset="0"/>
                <a:cs typeface="Arial" panose="020B0604020202020204" pitchFamily="34" charset="0"/>
              </a:rPr>
              <a:t>·</a:t>
            </a:r>
            <a:endParaRPr lang="en-US" sz="1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520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Left Arrow 3">
            <a:extLst>
              <a:ext uri="{FF2B5EF4-FFF2-40B4-BE49-F238E27FC236}">
                <a16:creationId xmlns:a16="http://schemas.microsoft.com/office/drawing/2014/main" id="{4CB64FCB-8D42-46F9-9A0C-2FD4F83080AF}"/>
              </a:ext>
            </a:extLst>
          </p:cNvPr>
          <p:cNvSpPr/>
          <p:nvPr/>
        </p:nvSpPr>
        <p:spPr>
          <a:xfrm>
            <a:off x="9210261" y="1431235"/>
            <a:ext cx="2266122" cy="446598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15000"/>
              </a:lnSpc>
              <a:spcAft>
                <a:spcPts val="0"/>
              </a:spcAft>
            </a:pPr>
            <a:r>
              <a:rPr lang="ar-SA" sz="3200" b="1" dirty="0">
                <a:latin typeface="Calibri" panose="020F0502020204030204" pitchFamily="34" charset="0"/>
                <a:ea typeface="Times New Roman" panose="02020603050405020304" pitchFamily="18" charset="0"/>
                <a:cs typeface="Simplified Arabic" panose="02020603050405020304" pitchFamily="18" charset="-78"/>
              </a:rPr>
              <a:t>على مستوى الدولة</a:t>
            </a:r>
            <a:r>
              <a:rPr lang="fr-FR" sz="3200" b="1" dirty="0">
                <a:latin typeface="Simplified Arabic" panose="02020603050405020304" pitchFamily="18" charset="-78"/>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Times New Roman" panose="02020603050405020304" pitchFamily="18" charset="0"/>
              <a:cs typeface="Arial" panose="020B0604020202020204" pitchFamily="34" charset="0"/>
            </a:endParaRPr>
          </a:p>
        </p:txBody>
      </p:sp>
      <p:sp>
        <p:nvSpPr>
          <p:cNvPr id="5" name="Rectangle: Rounded Corners 4">
            <a:extLst>
              <a:ext uri="{FF2B5EF4-FFF2-40B4-BE49-F238E27FC236}">
                <a16:creationId xmlns:a16="http://schemas.microsoft.com/office/drawing/2014/main" id="{BD659246-898A-4E53-9EF7-FD5DBEAC606A}"/>
              </a:ext>
            </a:extLst>
          </p:cNvPr>
          <p:cNvSpPr/>
          <p:nvPr/>
        </p:nvSpPr>
        <p:spPr>
          <a:xfrm>
            <a:off x="357809" y="1431235"/>
            <a:ext cx="8852452" cy="4638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r" rtl="1">
              <a:lnSpc>
                <a:spcPct val="115000"/>
              </a:lnSpc>
              <a:spcAft>
                <a:spcPts val="0"/>
              </a:spcAft>
              <a:buFont typeface="Symbol" panose="05050102010706020507" pitchFamily="18" charset="2"/>
              <a:buChar char=""/>
            </a:pPr>
            <a:r>
              <a:rPr lang="ar-SA" sz="3600" dirty="0">
                <a:latin typeface="Calibri" panose="020F0502020204030204" pitchFamily="34" charset="0"/>
                <a:ea typeface="Times New Roman" panose="02020603050405020304" pitchFamily="18" charset="0"/>
                <a:cs typeface="Simplified Arabic" panose="02020603050405020304" pitchFamily="18" charset="-78"/>
              </a:rPr>
              <a:t>تشجع جذب الاستثمارات، وتدفق الأموال المحلية والأجنبية</a:t>
            </a:r>
            <a:r>
              <a:rPr lang="fr-FR" sz="3600" dirty="0">
                <a:latin typeface="Simplified Arabic" panose="02020603050405020304" pitchFamily="18" charset="-78"/>
                <a:ea typeface="Times New Roman" panose="02020603050405020304" pitchFamily="18" charset="0"/>
                <a:cs typeface="Arial" panose="020B0604020202020204" pitchFamily="34" charset="0"/>
              </a:rPr>
              <a:t>.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0"/>
              </a:spcAft>
              <a:buFont typeface="Symbol" panose="05050102010706020507" pitchFamily="18" charset="2"/>
              <a:buChar char=""/>
            </a:pPr>
            <a:r>
              <a:rPr lang="ar-SA" sz="3600" dirty="0">
                <a:latin typeface="Calibri" panose="020F0502020204030204" pitchFamily="34" charset="0"/>
                <a:ea typeface="Times New Roman" panose="02020603050405020304" pitchFamily="18" charset="0"/>
                <a:cs typeface="Simplified Arabic" panose="02020603050405020304" pitchFamily="18" charset="-78"/>
              </a:rPr>
              <a:t>م</a:t>
            </a:r>
            <a:r>
              <a:rPr lang="ar-DZ" sz="3600" dirty="0">
                <a:latin typeface="Calibri" panose="020F0502020204030204" pitchFamily="34" charset="0"/>
                <a:ea typeface="Times New Roman" panose="02020603050405020304" pitchFamily="18" charset="0"/>
                <a:cs typeface="Simplified Arabic" panose="02020603050405020304" pitchFamily="18" charset="-78"/>
              </a:rPr>
              <a:t>راعا</a:t>
            </a:r>
            <a:r>
              <a:rPr lang="ar-SA" sz="3600" dirty="0">
                <a:latin typeface="Calibri" panose="020F0502020204030204" pitchFamily="34" charset="0"/>
                <a:ea typeface="Times New Roman" panose="02020603050405020304" pitchFamily="18" charset="0"/>
                <a:cs typeface="Simplified Arabic" panose="02020603050405020304" pitchFamily="18" charset="-78"/>
              </a:rPr>
              <a:t>ة مصالح المجتمع والعمال</a:t>
            </a:r>
            <a:r>
              <a:rPr lang="fr-FR" sz="3600" dirty="0">
                <a:latin typeface="Simplified Arabic" panose="02020603050405020304" pitchFamily="18" charset="-78"/>
                <a:ea typeface="Times New Roman" panose="02020603050405020304" pitchFamily="18" charset="0"/>
                <a:cs typeface="Arial" panose="020B0604020202020204" pitchFamily="34" charset="0"/>
              </a:rPr>
              <a:t>.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Aft>
                <a:spcPts val="0"/>
              </a:spcAft>
              <a:buFont typeface="Symbol" panose="05050102010706020507" pitchFamily="18" charset="2"/>
              <a:buChar char=""/>
            </a:pPr>
            <a:r>
              <a:rPr lang="ar-SA" sz="3600" dirty="0">
                <a:latin typeface="Calibri" panose="020F0502020204030204" pitchFamily="34" charset="0"/>
                <a:ea typeface="Times New Roman" panose="02020603050405020304" pitchFamily="18" charset="0"/>
                <a:cs typeface="Simplified Arabic" panose="02020603050405020304" pitchFamily="18" charset="-78"/>
              </a:rPr>
              <a:t>تحسين الكفاءة الاقتصادية وزيادة معدلات النمو الاقتصادي</a:t>
            </a:r>
            <a:r>
              <a:rPr lang="fr-FR" sz="3600" dirty="0">
                <a:latin typeface="Simplified Arabic" panose="02020603050405020304" pitchFamily="18" charset="-78"/>
                <a:ea typeface="Times New Roman" panose="02020603050405020304" pitchFamily="18" charset="0"/>
                <a:cs typeface="Arial" panose="020B0604020202020204" pitchFamily="34" charset="0"/>
              </a:rPr>
              <a:t>.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571500" indent="-571500" algn="r" rtl="1">
              <a:buFont typeface="Arial" panose="020B0604020202020204" pitchFamily="34" charset="0"/>
              <a:buChar char="•"/>
            </a:pPr>
            <a:r>
              <a:rPr lang="ar-SA" sz="3600" dirty="0">
                <a:ea typeface="Times New Roman" panose="02020603050405020304" pitchFamily="18" charset="0"/>
                <a:cs typeface="Simplified Arabic" panose="02020603050405020304" pitchFamily="18" charset="-78"/>
              </a:rPr>
              <a:t>دعم استقرار ومصداقية القطاع المالي ومنع حدوث أزمات أو انهيارات مالية</a:t>
            </a:r>
            <a:r>
              <a:rPr lang="fr-FR" dirty="0">
                <a:latin typeface="Simplified Arabic" panose="02020603050405020304" pitchFamily="18" charset="-78"/>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5831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2937D191-13D4-4D46-AA31-AA8157D3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B796756-8CDE-44C7-BF60-022DF3B3A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502A146-6461-45FE-B52F-8F9B510D9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â«Ø±ÙØ§Ø¦Ø² Ø§ÙØ­ÙÙÙØ©â¬â">
            <a:extLst>
              <a:ext uri="{FF2B5EF4-FFF2-40B4-BE49-F238E27FC236}">
                <a16:creationId xmlns:a16="http://schemas.microsoft.com/office/drawing/2014/main" id="{23B1C7D8-6CF2-4DD3-9E9A-B1859D639B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535" y="1123527"/>
            <a:ext cx="10181077" cy="4983970"/>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95A115E8-EE09-4F41-9329-56DEEE8AB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75495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848048"/>
          </a:xfrm>
        </p:spPr>
        <p:txBody>
          <a:bodyPr/>
          <a:lstStyle/>
          <a:p>
            <a:pPr algn="r" rtl="1"/>
            <a:r>
              <a:rPr lang="ar-DZ" b="1" dirty="0">
                <a:solidFill>
                  <a:srgbClr val="FFFF00"/>
                </a:solidFill>
              </a:rPr>
              <a:t>سادسا : مقومات </a:t>
            </a:r>
            <a:r>
              <a:rPr lang="ar-DZ" b="1" dirty="0" err="1">
                <a:solidFill>
                  <a:srgbClr val="FFFF00"/>
                </a:solidFill>
              </a:rPr>
              <a:t>حوكمة</a:t>
            </a:r>
            <a:r>
              <a:rPr lang="ar-DZ" b="1" dirty="0">
                <a:solidFill>
                  <a:srgbClr val="FFFF00"/>
                </a:solidFill>
              </a:rPr>
              <a:t> الشركات </a:t>
            </a:r>
            <a:endParaRPr lang="en-US" b="1" dirty="0">
              <a:solidFill>
                <a:srgbClr val="FFFF00"/>
              </a:solidFill>
            </a:endParaRPr>
          </a:p>
        </p:txBody>
      </p:sp>
      <p:sp>
        <p:nvSpPr>
          <p:cNvPr id="4" name="Ellipse 3"/>
          <p:cNvSpPr/>
          <p:nvPr/>
        </p:nvSpPr>
        <p:spPr>
          <a:xfrm>
            <a:off x="646112" y="1420837"/>
            <a:ext cx="10593182" cy="2180492"/>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mj-lt"/>
              <a:buAutoNum type="arabicPeriod"/>
            </a:pPr>
            <a:r>
              <a:rPr lang="ar-DZ" b="1" dirty="0">
                <a:solidFill>
                  <a:schemeClr val="bg1">
                    <a:lumMod val="95000"/>
                    <a:lumOff val="5000"/>
                  </a:schemeClr>
                </a:solidFill>
              </a:rPr>
              <a:t>- </a:t>
            </a:r>
            <a:r>
              <a:rPr lang="ar-DZ" sz="2800" b="1" dirty="0">
                <a:solidFill>
                  <a:schemeClr val="bg1">
                    <a:lumMod val="95000"/>
                    <a:lumOff val="5000"/>
                  </a:schemeClr>
                </a:solidFill>
              </a:rPr>
              <a:t>توافر بيئة قانونية وتشريعية توفر درجة عالية من الحماية للمستثمرين، متمثلة في نظام قانوني 1 يوضح حقوق حملة الأسهم  ومختلف أصحاب المصالح، بالإضافة إلى نظام ضريبي واضح ونظام قضائي مستقل.</a:t>
            </a:r>
            <a:endParaRPr lang="en-US" sz="2800" b="1" dirty="0">
              <a:solidFill>
                <a:schemeClr val="bg1">
                  <a:lumMod val="95000"/>
                  <a:lumOff val="5000"/>
                </a:schemeClr>
              </a:solidFill>
            </a:endParaRPr>
          </a:p>
        </p:txBody>
      </p:sp>
      <p:sp>
        <p:nvSpPr>
          <p:cNvPr id="7" name="Ellipse 6"/>
          <p:cNvSpPr/>
          <p:nvPr/>
        </p:nvSpPr>
        <p:spPr>
          <a:xfrm>
            <a:off x="646111" y="4093698"/>
            <a:ext cx="10875329" cy="2504050"/>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mj-lt"/>
              <a:buAutoNum type="arabicPeriod" startAt="2"/>
            </a:pPr>
            <a:r>
              <a:rPr lang="ar-DZ" b="1" dirty="0">
                <a:solidFill>
                  <a:schemeClr val="bg1">
                    <a:lumMod val="95000"/>
                    <a:lumOff val="5000"/>
                  </a:schemeClr>
                </a:solidFill>
              </a:rPr>
              <a:t> </a:t>
            </a:r>
            <a:r>
              <a:rPr lang="ar-DZ" sz="2800" b="1" dirty="0">
                <a:solidFill>
                  <a:schemeClr val="bg1">
                    <a:lumMod val="95000"/>
                    <a:lumOff val="5000"/>
                  </a:schemeClr>
                </a:solidFill>
              </a:rPr>
              <a:t>توافر إطار محاسبي واضح يحتوي علي مجموعة من المعايير المحاسبية الأساسية القوية، بالإضافة إلي نظام فعال للتقارير المالية يتسم بالشفافية وبقدر يكفل توفير المعلومات المناسبة عن أداء الشركات</a:t>
            </a:r>
            <a:endParaRPr lang="en-US" sz="2800" b="1" dirty="0">
              <a:solidFill>
                <a:schemeClr val="bg1">
                  <a:lumMod val="95000"/>
                  <a:lumOff val="5000"/>
                </a:schemeClr>
              </a:solidFill>
            </a:endParaRPr>
          </a:p>
        </p:txBody>
      </p:sp>
    </p:spTree>
    <p:extLst>
      <p:ext uri="{BB962C8B-B14F-4D97-AF65-F5344CB8AC3E}">
        <p14:creationId xmlns:p14="http://schemas.microsoft.com/office/powerpoint/2010/main" val="2891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37626" y="829994"/>
            <a:ext cx="10494498" cy="237744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mj-lt"/>
              <a:buAutoNum type="arabicPeriod" startAt="3"/>
            </a:pPr>
            <a:r>
              <a:rPr lang="ar-DZ" sz="3200" b="1" dirty="0">
                <a:solidFill>
                  <a:schemeClr val="bg1">
                    <a:lumMod val="95000"/>
                    <a:lumOff val="5000"/>
                  </a:schemeClr>
                </a:solidFill>
              </a:rPr>
              <a:t>وجود هيكل تنظيمي واضح يحدد السلطات والمسئوليات</a:t>
            </a:r>
            <a:endParaRPr lang="en-US" sz="3200" b="1" dirty="0">
              <a:solidFill>
                <a:schemeClr val="bg1">
                  <a:lumMod val="95000"/>
                  <a:lumOff val="5000"/>
                </a:schemeClr>
              </a:solidFill>
            </a:endParaRPr>
          </a:p>
        </p:txBody>
      </p:sp>
      <p:sp>
        <p:nvSpPr>
          <p:cNvPr id="5" name="Ellipse 4"/>
          <p:cNvSpPr/>
          <p:nvPr/>
        </p:nvSpPr>
        <p:spPr>
          <a:xfrm>
            <a:off x="0" y="3460652"/>
            <a:ext cx="10874326" cy="263065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rtl="1">
              <a:buFont typeface="+mj-lt"/>
              <a:buAutoNum type="arabicPeriod" startAt="4"/>
            </a:pPr>
            <a:r>
              <a:rPr lang="ar-DZ" sz="2800" b="1" dirty="0">
                <a:solidFill>
                  <a:schemeClr val="bg1">
                    <a:lumMod val="95000"/>
                    <a:lumOff val="5000"/>
                  </a:schemeClr>
                </a:solidFill>
              </a:rPr>
              <a:t> توافر سوق أوارق مالية قوية تعمل علي منح عوائد للشركات الملتزمة بالنظام ومعاقبة الشركات غير الملتزمة</a:t>
            </a:r>
            <a:endParaRPr lang="en-US" sz="2800" b="1" dirty="0">
              <a:solidFill>
                <a:schemeClr val="bg1">
                  <a:lumMod val="95000"/>
                  <a:lumOff val="5000"/>
                </a:schemeClr>
              </a:solidFill>
            </a:endParaRPr>
          </a:p>
        </p:txBody>
      </p:sp>
    </p:spTree>
    <p:extLst>
      <p:ext uri="{BB962C8B-B14F-4D97-AF65-F5344CB8AC3E}">
        <p14:creationId xmlns:p14="http://schemas.microsoft.com/office/powerpoint/2010/main" val="35006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1981200" y="1066800"/>
            <a:ext cx="3276600" cy="4787900"/>
          </a:xfrm>
        </p:spPr>
        <p:txBody>
          <a:bodyPr>
            <a:normAutofit fontScale="92500" lnSpcReduction="20000"/>
          </a:bodyPr>
          <a:lstStyle/>
          <a:p>
            <a:pPr algn="r" rtl="1">
              <a:lnSpc>
                <a:spcPct val="110000"/>
              </a:lnSpc>
              <a:buFont typeface="Wingdings" panose="05000000000000000000" pitchFamily="2" charset="2"/>
              <a:buChar char="ü"/>
            </a:pPr>
            <a:r>
              <a:rPr lang="ar-JO" sz="2600" dirty="0">
                <a:latin typeface="Arial" panose="020B0604020202020204" pitchFamily="34" charset="0"/>
              </a:rPr>
              <a:t>إخفاقات الشركات</a:t>
            </a:r>
          </a:p>
          <a:p>
            <a:pPr algn="r" rtl="1" eaLnBrk="1" hangingPunct="1">
              <a:lnSpc>
                <a:spcPct val="110000"/>
              </a:lnSpc>
              <a:buFont typeface="Wingdings" panose="05000000000000000000" pitchFamily="2" charset="2"/>
              <a:buChar char="ü"/>
            </a:pPr>
            <a:r>
              <a:rPr lang="ar-JO" sz="2600" dirty="0">
                <a:latin typeface="Arial" panose="020B0604020202020204" pitchFamily="34" charset="0"/>
              </a:rPr>
              <a:t>جشع المدراء</a:t>
            </a:r>
          </a:p>
          <a:p>
            <a:pPr algn="r" rtl="1" eaLnBrk="1" hangingPunct="1">
              <a:lnSpc>
                <a:spcPct val="110000"/>
              </a:lnSpc>
              <a:buFont typeface="Wingdings" panose="05000000000000000000" pitchFamily="2" charset="2"/>
              <a:buChar char="ü"/>
            </a:pPr>
            <a:r>
              <a:rPr lang="ar-JO" sz="2600" dirty="0">
                <a:latin typeface="Arial" panose="020B0604020202020204" pitchFamily="34" charset="0"/>
              </a:rPr>
              <a:t>الركود الاقتصادي</a:t>
            </a:r>
          </a:p>
          <a:p>
            <a:pPr algn="r" rtl="1" eaLnBrk="1" hangingPunct="1">
              <a:lnSpc>
                <a:spcPct val="110000"/>
              </a:lnSpc>
              <a:buFont typeface="Wingdings" panose="05000000000000000000" pitchFamily="2" charset="2"/>
              <a:buChar char="ü"/>
            </a:pPr>
            <a:r>
              <a:rPr lang="ar-JO" sz="2600" dirty="0">
                <a:latin typeface="Arial" panose="020B0604020202020204" pitchFamily="34" charset="0"/>
              </a:rPr>
              <a:t>فشل الخطط التقاعدية</a:t>
            </a:r>
          </a:p>
          <a:p>
            <a:pPr algn="r" rtl="1" eaLnBrk="1" hangingPunct="1">
              <a:lnSpc>
                <a:spcPct val="110000"/>
              </a:lnSpc>
              <a:buFont typeface="Wingdings" panose="05000000000000000000" pitchFamily="2" charset="2"/>
              <a:buChar char="ü"/>
            </a:pPr>
            <a:r>
              <a:rPr lang="ar-JO" sz="2600" dirty="0">
                <a:latin typeface="Arial" panose="020B0604020202020204" pitchFamily="34" charset="0"/>
              </a:rPr>
              <a:t>العولمة</a:t>
            </a:r>
          </a:p>
          <a:p>
            <a:pPr algn="r" rtl="1" eaLnBrk="1" hangingPunct="1">
              <a:lnSpc>
                <a:spcPct val="110000"/>
              </a:lnSpc>
              <a:buFont typeface="Wingdings" panose="05000000000000000000" pitchFamily="2" charset="2"/>
              <a:buChar char="ü"/>
            </a:pPr>
            <a:r>
              <a:rPr lang="ar-JO" sz="2600" dirty="0">
                <a:latin typeface="Arial" panose="020B0604020202020204" pitchFamily="34" charset="0"/>
              </a:rPr>
              <a:t>الخصخصة (التخاصية)</a:t>
            </a:r>
          </a:p>
          <a:p>
            <a:pPr algn="r" rtl="1" eaLnBrk="1" hangingPunct="1">
              <a:lnSpc>
                <a:spcPct val="110000"/>
              </a:lnSpc>
              <a:buFont typeface="Wingdings" panose="05000000000000000000" pitchFamily="2" charset="2"/>
              <a:buChar char="ü"/>
            </a:pPr>
            <a:r>
              <a:rPr lang="ar-JO" sz="2600" dirty="0">
                <a:latin typeface="Arial" panose="020B0604020202020204" pitchFamily="34" charset="0"/>
              </a:rPr>
              <a:t>الوعي الداخلي بحالة العمل،</a:t>
            </a:r>
          </a:p>
          <a:p>
            <a:pPr algn="r" rtl="1" eaLnBrk="1" hangingPunct="1">
              <a:lnSpc>
                <a:spcPct val="110000"/>
              </a:lnSpc>
              <a:buFont typeface="Wingdings" panose="05000000000000000000" pitchFamily="2" charset="2"/>
              <a:buChar char="ü"/>
            </a:pPr>
            <a:r>
              <a:rPr lang="ar-JO" sz="2600" dirty="0">
                <a:latin typeface="Arial" panose="020B0604020202020204" pitchFamily="34" charset="0"/>
              </a:rPr>
              <a:t>أظهرت الدراسات أن </a:t>
            </a:r>
            <a:r>
              <a:rPr lang="ar-JO" sz="2600" dirty="0" err="1">
                <a:latin typeface="Arial" panose="020B0604020202020204" pitchFamily="34" charset="0"/>
              </a:rPr>
              <a:t>حوكمة</a:t>
            </a:r>
            <a:r>
              <a:rPr lang="ar-JO" sz="2600" dirty="0">
                <a:latin typeface="Arial" panose="020B0604020202020204" pitchFamily="34" charset="0"/>
              </a:rPr>
              <a:t> </a:t>
            </a:r>
            <a:r>
              <a:rPr lang="ar-JO" sz="2600" dirty="0" err="1">
                <a:latin typeface="Arial" panose="020B0604020202020204" pitchFamily="34" charset="0"/>
              </a:rPr>
              <a:t>االشركات</a:t>
            </a:r>
            <a:r>
              <a:rPr lang="ar-JO" sz="2600" dirty="0">
                <a:latin typeface="Arial" panose="020B0604020202020204" pitchFamily="34" charset="0"/>
              </a:rPr>
              <a:t> تسهم بالنمو الاقتصادي والازدهار (المعامل الثلاثي)</a:t>
            </a:r>
          </a:p>
          <a:p>
            <a:pPr algn="r" rtl="1" eaLnBrk="1" hangingPunct="1">
              <a:lnSpc>
                <a:spcPct val="110000"/>
              </a:lnSpc>
            </a:pPr>
            <a:endParaRPr lang="ar-JO" sz="2400" dirty="0">
              <a:latin typeface="Arial" panose="020B0604020202020204" pitchFamily="34" charset="0"/>
            </a:endParaRPr>
          </a:p>
          <a:p>
            <a:pPr algn="r" rtl="1" eaLnBrk="1" hangingPunct="1">
              <a:lnSpc>
                <a:spcPct val="110000"/>
              </a:lnSpc>
            </a:pPr>
            <a:endParaRPr lang="en-US" sz="2400" dirty="0">
              <a:latin typeface="Arial" panose="020B0604020202020204" pitchFamily="34" charset="0"/>
              <a:cs typeface="Arial" panose="020B0604020202020204" pitchFamily="34" charset="0"/>
            </a:endParaRPr>
          </a:p>
          <a:p>
            <a:pPr eaLnBrk="1" hangingPunct="1">
              <a:lnSpc>
                <a:spcPct val="110000"/>
              </a:lnSpc>
            </a:pPr>
            <a:endParaRPr lang="en-US" sz="2400" dirty="0">
              <a:latin typeface="Arial" panose="020B0604020202020204" pitchFamily="34" charset="0"/>
              <a:cs typeface="Arial" panose="020B0604020202020204" pitchFamily="34" charset="0"/>
            </a:endParaRPr>
          </a:p>
        </p:txBody>
      </p:sp>
      <p:grpSp>
        <p:nvGrpSpPr>
          <p:cNvPr id="11267" name="Group 6"/>
          <p:cNvGrpSpPr>
            <a:grpSpLocks/>
          </p:cNvGrpSpPr>
          <p:nvPr/>
        </p:nvGrpSpPr>
        <p:grpSpPr bwMode="auto">
          <a:xfrm>
            <a:off x="5722938" y="741363"/>
            <a:ext cx="4945062" cy="5808662"/>
            <a:chOff x="2645" y="519"/>
            <a:chExt cx="3484" cy="4067"/>
          </a:xfrm>
        </p:grpSpPr>
        <p:pic>
          <p:nvPicPr>
            <p:cNvPr id="11269" name="Picture 8" descr="cover_west_20011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 y="666"/>
              <a:ext cx="1206" cy="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world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 y="1681"/>
              <a:ext cx="617"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descr="cccg-book1-%20lut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4" y="519"/>
              <a:ext cx="1362" cy="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descr="078671093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 y="3521"/>
              <a:ext cx="654"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descr="1101830328_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 y="2134"/>
              <a:ext cx="1360" cy="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3" descr="enr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4" y="1248"/>
              <a:ext cx="1255" cy="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4" descr="1405116986">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5" y="2774"/>
              <a:ext cx="636"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0" y="675"/>
              <a:ext cx="1374" cy="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6" descr="04covd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7" y="1582"/>
              <a:ext cx="102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7" descr="cgii_cover300">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1" y="640"/>
              <a:ext cx="534"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8" descr="047144547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4" y="2578"/>
              <a:ext cx="741"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9" descr="1802172_1">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18" y="3255"/>
              <a:ext cx="803"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20" descr="1101731203_400">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62" y="659"/>
              <a:ext cx="598"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8" name="Text Box 19"/>
          <p:cNvSpPr txBox="1">
            <a:spLocks noChangeArrowheads="1"/>
          </p:cNvSpPr>
          <p:nvPr/>
        </p:nvSpPr>
        <p:spPr bwMode="auto">
          <a:xfrm>
            <a:off x="2209800" y="3048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ar-JO" sz="3200" b="1"/>
              <a:t>لماذا أصبحت حوكمة الشركات حديث العالم؟</a:t>
            </a:r>
            <a:endParaRPr lang="en-US" sz="3200" b="1"/>
          </a:p>
        </p:txBody>
      </p:sp>
    </p:spTree>
    <p:extLst>
      <p:ext uri="{BB962C8B-B14F-4D97-AF65-F5344CB8AC3E}">
        <p14:creationId xmlns:p14="http://schemas.microsoft.com/office/powerpoint/2010/main" val="404553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anim calcmode="lin" valueType="num">
                                      <p:cBhvr additive="base">
                                        <p:cTn id="11" dur="5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anim calcmode="lin" valueType="num">
                                      <p:cBhvr additive="base">
                                        <p:cTn id="15"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anim calcmode="lin" valueType="num">
                                      <p:cBhvr additive="base">
                                        <p:cTn id="19" dur="5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anim calcmode="lin" valueType="num">
                                      <p:cBhvr additive="base">
                                        <p:cTn id="23"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anim calcmode="lin" valueType="num">
                                      <p:cBhvr additive="base">
                                        <p:cTn id="27" dur="5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anim calcmode="lin" valueType="num">
                                      <p:cBhvr additive="base">
                                        <p:cTn id="31" dur="5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266">
                                            <p:txEl>
                                              <p:pRg st="7" end="7"/>
                                            </p:txEl>
                                          </p:spTgt>
                                        </p:tgtEl>
                                        <p:attrNameLst>
                                          <p:attrName>style.visibility</p:attrName>
                                        </p:attrNameLst>
                                      </p:cBhvr>
                                      <p:to>
                                        <p:strVal val="visible"/>
                                      </p:to>
                                    </p:set>
                                    <p:anim calcmode="lin" valueType="num">
                                      <p:cBhvr additive="base">
                                        <p:cTn id="35" dur="500" fill="hold"/>
                                        <p:tgtEl>
                                          <p:spTgt spid="1126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07963" y="1209822"/>
            <a:ext cx="9622302" cy="19413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rtl="1">
              <a:buFont typeface="+mj-lt"/>
              <a:buAutoNum type="arabicPeriod" startAt="5"/>
            </a:pPr>
            <a:r>
              <a:rPr lang="ar-DZ" sz="2800" b="1" dirty="0">
                <a:solidFill>
                  <a:schemeClr val="bg1">
                    <a:lumMod val="95000"/>
                    <a:lumOff val="5000"/>
                  </a:schemeClr>
                </a:solidFill>
              </a:rPr>
              <a:t>الاستقرار الاجتماعي والسياسي ايما ن المجتمع وفي مقدمته القيادة السياسية بأفكار ومعتقدات تتماشي مع طبيعة </a:t>
            </a:r>
            <a:r>
              <a:rPr lang="ar-DZ" sz="2800" b="1" dirty="0" err="1">
                <a:solidFill>
                  <a:schemeClr val="bg1">
                    <a:lumMod val="95000"/>
                    <a:lumOff val="5000"/>
                  </a:schemeClr>
                </a:solidFill>
              </a:rPr>
              <a:t>حوكمة</a:t>
            </a:r>
            <a:r>
              <a:rPr lang="ar-DZ" sz="2800" b="1" dirty="0">
                <a:solidFill>
                  <a:schemeClr val="bg1">
                    <a:lumMod val="95000"/>
                    <a:lumOff val="5000"/>
                  </a:schemeClr>
                </a:solidFill>
              </a:rPr>
              <a:t> الشركات</a:t>
            </a:r>
            <a:r>
              <a:rPr lang="ar-DZ" dirty="0"/>
              <a:t>. </a:t>
            </a:r>
            <a:endParaRPr lang="en-US" dirty="0"/>
          </a:p>
        </p:txBody>
      </p:sp>
      <p:sp>
        <p:nvSpPr>
          <p:cNvPr id="5" name="Ellipse 4"/>
          <p:cNvSpPr/>
          <p:nvPr/>
        </p:nvSpPr>
        <p:spPr>
          <a:xfrm>
            <a:off x="407963" y="3924886"/>
            <a:ext cx="9284677" cy="212422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rtl="1">
              <a:buFont typeface="+mj-lt"/>
              <a:buAutoNum type="arabicPeriod" startAt="6"/>
            </a:pPr>
            <a:r>
              <a:rPr lang="ar-DZ" sz="2800" b="1" dirty="0">
                <a:solidFill>
                  <a:schemeClr val="bg1">
                    <a:lumMod val="95000"/>
                    <a:lumOff val="5000"/>
                  </a:schemeClr>
                </a:solidFill>
              </a:rPr>
              <a:t> الرغبة في العولمة والاندماج في الاقتصاد العالمي والسعي نحو تحرير التجارة وجذب </a:t>
            </a:r>
            <a:r>
              <a:rPr lang="ar-DZ" sz="2800" b="1" dirty="0" err="1">
                <a:solidFill>
                  <a:schemeClr val="bg1">
                    <a:lumMod val="95000"/>
                    <a:lumOff val="5000"/>
                  </a:schemeClr>
                </a:solidFill>
              </a:rPr>
              <a:t>الاستثماارت</a:t>
            </a:r>
            <a:r>
              <a:rPr lang="ar-DZ" sz="2800" b="1" dirty="0">
                <a:solidFill>
                  <a:schemeClr val="bg1">
                    <a:lumMod val="95000"/>
                    <a:lumOff val="5000"/>
                  </a:schemeClr>
                </a:solidFill>
              </a:rPr>
              <a:t> العالمية. </a:t>
            </a:r>
            <a:endParaRPr lang="en-US" sz="2800" b="1" dirty="0">
              <a:solidFill>
                <a:schemeClr val="bg1">
                  <a:lumMod val="95000"/>
                  <a:lumOff val="5000"/>
                </a:schemeClr>
              </a:solidFill>
            </a:endParaRPr>
          </a:p>
        </p:txBody>
      </p:sp>
    </p:spTree>
    <p:extLst>
      <p:ext uri="{BB962C8B-B14F-4D97-AF65-F5344CB8AC3E}">
        <p14:creationId xmlns:p14="http://schemas.microsoft.com/office/powerpoint/2010/main" val="121650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3967" y="585540"/>
            <a:ext cx="4281941" cy="707886"/>
          </a:xfrm>
          <a:prstGeom prst="rect">
            <a:avLst/>
          </a:prstGeom>
        </p:spPr>
        <p:txBody>
          <a:bodyPr wrap="none">
            <a:spAutoFit/>
          </a:bodyPr>
          <a:lstStyle/>
          <a:p>
            <a:r>
              <a:rPr lang="ar-DZ" sz="4000" b="1" dirty="0">
                <a:solidFill>
                  <a:srgbClr val="FFFF00"/>
                </a:solidFill>
              </a:rPr>
              <a:t>تاسعا :محددات </a:t>
            </a:r>
            <a:r>
              <a:rPr lang="ar-DZ" sz="4000" b="1" dirty="0" err="1">
                <a:solidFill>
                  <a:srgbClr val="FFFF00"/>
                </a:solidFill>
              </a:rPr>
              <a:t>الحوكمة</a:t>
            </a:r>
            <a:r>
              <a:rPr lang="ar-DZ" sz="4000" b="1" dirty="0">
                <a:solidFill>
                  <a:srgbClr val="FFFF00"/>
                </a:solidFill>
              </a:rPr>
              <a:t> </a:t>
            </a:r>
            <a:endParaRPr lang="en-US" sz="4000" b="1" dirty="0">
              <a:solidFill>
                <a:srgbClr val="FFFF00"/>
              </a:solidFill>
            </a:endParaRPr>
          </a:p>
        </p:txBody>
      </p:sp>
      <p:pic>
        <p:nvPicPr>
          <p:cNvPr id="5" name="Image 4"/>
          <p:cNvPicPr>
            <a:picLocks noChangeAspect="1"/>
          </p:cNvPicPr>
          <p:nvPr/>
        </p:nvPicPr>
        <p:blipFill>
          <a:blip r:embed="rId2"/>
          <a:stretch>
            <a:fillRect/>
          </a:stretch>
        </p:blipFill>
        <p:spPr>
          <a:xfrm>
            <a:off x="323557" y="1293426"/>
            <a:ext cx="10832123" cy="5459066"/>
          </a:xfrm>
          <a:prstGeom prst="rect">
            <a:avLst/>
          </a:prstGeom>
        </p:spPr>
      </p:pic>
    </p:spTree>
    <p:extLst>
      <p:ext uri="{BB962C8B-B14F-4D97-AF65-F5344CB8AC3E}">
        <p14:creationId xmlns:p14="http://schemas.microsoft.com/office/powerpoint/2010/main" val="415797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dirty="0">
                <a:solidFill>
                  <a:srgbClr val="FFFF00"/>
                </a:solidFill>
              </a:rPr>
              <a:t>مبادئ </a:t>
            </a:r>
            <a:r>
              <a:rPr lang="ar-DZ" b="1" dirty="0" err="1">
                <a:solidFill>
                  <a:srgbClr val="FFFF00"/>
                </a:solidFill>
              </a:rPr>
              <a:t>حوكمة</a:t>
            </a:r>
            <a:r>
              <a:rPr lang="ar-DZ" b="1" dirty="0">
                <a:solidFill>
                  <a:srgbClr val="FFFF00"/>
                </a:solidFill>
              </a:rPr>
              <a:t> الشركات </a:t>
            </a:r>
            <a:endParaRPr lang="en-US" b="1" dirty="0">
              <a:solidFill>
                <a:srgbClr val="FFFF00"/>
              </a:solidFill>
            </a:endParaRPr>
          </a:p>
        </p:txBody>
      </p:sp>
      <p:sp>
        <p:nvSpPr>
          <p:cNvPr id="3" name="Espace réservé du contenu 2"/>
          <p:cNvSpPr>
            <a:spLocks noGrp="1"/>
          </p:cNvSpPr>
          <p:nvPr>
            <p:ph idx="1"/>
          </p:nvPr>
        </p:nvSpPr>
        <p:spPr>
          <a:xfrm>
            <a:off x="393895" y="1575582"/>
            <a:ext cx="11085341" cy="2844017"/>
          </a:xfrm>
        </p:spPr>
        <p:txBody>
          <a:bodyPr/>
          <a:lstStyle/>
          <a:p>
            <a:pPr marL="0" indent="0" algn="r" rtl="1">
              <a:buNone/>
            </a:pPr>
            <a:r>
              <a:rPr lang="ar-DZ" sz="3200" dirty="0"/>
              <a:t>لمقصود بمبادئ </a:t>
            </a:r>
            <a:r>
              <a:rPr lang="ar-DZ" sz="3200" dirty="0" err="1"/>
              <a:t>حوكمة</a:t>
            </a:r>
            <a:r>
              <a:rPr lang="ar-DZ" sz="3200" dirty="0"/>
              <a:t> فيها، وأصحاب المصالح الأخرى المرتبطة بها وتمثل هذه المبادئ العمود الفقري </a:t>
            </a:r>
            <a:r>
              <a:rPr lang="ar-DZ" sz="3200" dirty="0" err="1"/>
              <a:t>لالمؤسسات</a:t>
            </a:r>
            <a:r>
              <a:rPr lang="ar-DZ" sz="3200" dirty="0"/>
              <a:t> القواعد والنظم </a:t>
            </a:r>
            <a:r>
              <a:rPr lang="ar-DZ" sz="3200" dirty="0" err="1"/>
              <a:t>والإجارءات</a:t>
            </a:r>
            <a:r>
              <a:rPr lang="ar-DZ" sz="3200" dirty="0"/>
              <a:t> التي تحقق أفضل حماية وتوازن بين مصالح مديري المؤسسة والمساهمين تطبيق </a:t>
            </a:r>
            <a:r>
              <a:rPr lang="ar-DZ" sz="3200" dirty="0" err="1"/>
              <a:t>الحوكمة</a:t>
            </a:r>
            <a:r>
              <a:rPr lang="ar-DZ" sz="3200" dirty="0"/>
              <a:t> </a:t>
            </a:r>
            <a:endParaRPr lang="en-US" sz="3200" dirty="0"/>
          </a:p>
        </p:txBody>
      </p:sp>
    </p:spTree>
    <p:extLst>
      <p:ext uri="{BB962C8B-B14F-4D97-AF65-F5344CB8AC3E}">
        <p14:creationId xmlns:p14="http://schemas.microsoft.com/office/powerpoint/2010/main" val="371671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277" y="0"/>
            <a:ext cx="9404723" cy="1400530"/>
          </a:xfrm>
        </p:spPr>
        <p:txBody>
          <a:bodyPr/>
          <a:lstStyle/>
          <a:p>
            <a:pPr algn="ctr" rtl="1"/>
            <a:r>
              <a:rPr lang="ar-DZ" dirty="0"/>
              <a:t> </a:t>
            </a:r>
            <a:r>
              <a:rPr lang="ar-DZ" b="1" dirty="0">
                <a:solidFill>
                  <a:srgbClr val="FFFF00"/>
                </a:solidFill>
              </a:rPr>
              <a:t>مبادئ </a:t>
            </a:r>
            <a:r>
              <a:rPr lang="ar-DZ" b="1" dirty="0" err="1">
                <a:solidFill>
                  <a:srgbClr val="FFFF00"/>
                </a:solidFill>
              </a:rPr>
              <a:t>حوكمة</a:t>
            </a:r>
            <a:r>
              <a:rPr lang="ar-DZ" b="1" dirty="0">
                <a:solidFill>
                  <a:srgbClr val="FFFF00"/>
                </a:solidFill>
              </a:rPr>
              <a:t> الشركات الصادرة عن </a:t>
            </a:r>
            <a:r>
              <a:rPr lang="ar-DZ" dirty="0">
                <a:solidFill>
                  <a:srgbClr val="FFFF00"/>
                </a:solidFill>
              </a:rPr>
              <a:t>منظمة التعاون الاقتصادي والتنمية</a:t>
            </a:r>
            <a:endParaRPr lang="en-US" dirty="0">
              <a:solidFill>
                <a:srgbClr val="FFFF00"/>
              </a:solidFill>
            </a:endParaRPr>
          </a:p>
        </p:txBody>
      </p:sp>
      <p:graphicFrame>
        <p:nvGraphicFramePr>
          <p:cNvPr id="5" name="Diagramme 4"/>
          <p:cNvGraphicFramePr/>
          <p:nvPr>
            <p:extLst>
              <p:ext uri="{D42A27DB-BD31-4B8C-83A1-F6EECF244321}">
                <p14:modId xmlns:p14="http://schemas.microsoft.com/office/powerpoint/2010/main" val="3160858196"/>
              </p:ext>
            </p:extLst>
          </p:nvPr>
        </p:nvGraphicFramePr>
        <p:xfrm>
          <a:off x="2611549" y="2114005"/>
          <a:ext cx="9475372" cy="4459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p:cNvPicPr>
            <a:picLocks noChangeAspect="1"/>
          </p:cNvPicPr>
          <p:nvPr/>
        </p:nvPicPr>
        <p:blipFill>
          <a:blip r:embed="rId7"/>
          <a:stretch>
            <a:fillRect/>
          </a:stretch>
        </p:blipFill>
        <p:spPr>
          <a:xfrm>
            <a:off x="0" y="0"/>
            <a:ext cx="2459865" cy="6858000"/>
          </a:xfrm>
          <a:prstGeom prst="rect">
            <a:avLst/>
          </a:prstGeom>
        </p:spPr>
      </p:pic>
    </p:spTree>
    <p:extLst>
      <p:ext uri="{BB962C8B-B14F-4D97-AF65-F5344CB8AC3E}">
        <p14:creationId xmlns:p14="http://schemas.microsoft.com/office/powerpoint/2010/main" val="328460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760" y="561742"/>
            <a:ext cx="11254154" cy="6190750"/>
          </a:xfrm>
        </p:spPr>
        <p:txBody>
          <a:bodyPr>
            <a:noAutofit/>
          </a:bodyPr>
          <a:lstStyle/>
          <a:p>
            <a:pPr marL="0" indent="0" algn="just" rtl="1">
              <a:buNone/>
            </a:pPr>
            <a:r>
              <a:rPr lang="ar-DZ" sz="3200" dirty="0"/>
              <a:t> </a:t>
            </a:r>
            <a:r>
              <a:rPr lang="ar-DZ" sz="3200" b="1" dirty="0">
                <a:solidFill>
                  <a:srgbClr val="FFFF00"/>
                </a:solidFill>
              </a:rPr>
              <a:t>المبدأ الأول: توافر إطار فعال </a:t>
            </a:r>
            <a:r>
              <a:rPr lang="ar-DZ" sz="3200" b="1" dirty="0" err="1">
                <a:solidFill>
                  <a:srgbClr val="FFFF00"/>
                </a:solidFill>
              </a:rPr>
              <a:t>لحوكمة</a:t>
            </a:r>
            <a:r>
              <a:rPr lang="ar-DZ" sz="3200" b="1" dirty="0">
                <a:solidFill>
                  <a:srgbClr val="FFFF00"/>
                </a:solidFill>
              </a:rPr>
              <a:t> الشركات</a:t>
            </a:r>
          </a:p>
          <a:p>
            <a:pPr marL="0" indent="0" algn="just" rtl="1">
              <a:buNone/>
            </a:pPr>
            <a:r>
              <a:rPr lang="ar-DZ" sz="3200" dirty="0"/>
              <a:t>إن ضمان الأساس الفعال لإطار </a:t>
            </a:r>
            <a:r>
              <a:rPr lang="ar-DZ" sz="3200" dirty="0" err="1"/>
              <a:t>حوكمة</a:t>
            </a:r>
            <a:r>
              <a:rPr lang="ar-DZ" sz="3200" dirty="0"/>
              <a:t> الشركات يمكن أن يتحقق من خلال: تطوير إطار </a:t>
            </a:r>
            <a:r>
              <a:rPr lang="ar-DZ" sz="3200" dirty="0" err="1"/>
              <a:t>حوكمة</a:t>
            </a:r>
            <a:r>
              <a:rPr lang="ar-DZ" sz="3200" dirty="0"/>
              <a:t> الشركات مع الأخذ في الاعتبار تأثيره على الاقتصاد الكلي وعلى نزاهة السوق والدوافع التي يحدثها للمشاركين في السوق وتعزيز الأسواق الشفافة والفعالة, وأن تكون المتطلبات القانونية والتنظيمية متوافقة مع قواعد القانون وذات شفافية وقابلة للتنفيذ, وأن يحدد المسؤوليات بين مختلف الجهات (</a:t>
            </a:r>
            <a:r>
              <a:rPr lang="ar-DZ" sz="3200" dirty="0" err="1"/>
              <a:t>الإشرافية</a:t>
            </a:r>
            <a:r>
              <a:rPr lang="ar-DZ" sz="3200" dirty="0"/>
              <a:t> والتنظيمية والتنفيذية) ضمن نطاق الصلاحية مع ضمان خدمة المصلحة العامة, وأن تمتلك تلك الجهات السلطة والنزاهة والموارد لتنفيذ واجباتها بأسلوب مهني وموضوعي، وأن تكون قراراتها وأحكامها واضحة وشفافة وفي الوقت المحدد ، ويؤكد هذا المبدأ على أ نّه ينبغي على إطار </a:t>
            </a:r>
            <a:r>
              <a:rPr lang="ar-DZ" sz="3200" dirty="0" err="1"/>
              <a:t>حوكمة</a:t>
            </a:r>
            <a:r>
              <a:rPr lang="ar-DZ" sz="3200" dirty="0"/>
              <a:t> الشركات أن يشجع على رفع مستوى الشفافية وكفاءة الأسواق، وأن يتوافق مع أحكام الفانون ويحدّد بوضوح توزيع المسؤوليات بين تختلف الجهات </a:t>
            </a:r>
            <a:r>
              <a:rPr lang="ar-DZ" sz="3200" dirty="0" err="1"/>
              <a:t>الإشرافية</a:t>
            </a:r>
            <a:r>
              <a:rPr lang="ar-DZ" sz="3200" dirty="0"/>
              <a:t> والتّنظيمية والتّنفيذية</a:t>
            </a:r>
            <a:endParaRPr lang="en-US" sz="3200" dirty="0"/>
          </a:p>
        </p:txBody>
      </p:sp>
    </p:spTree>
    <p:extLst>
      <p:ext uri="{BB962C8B-B14F-4D97-AF65-F5344CB8AC3E}">
        <p14:creationId xmlns:p14="http://schemas.microsoft.com/office/powerpoint/2010/main" val="171361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6942" y="364795"/>
            <a:ext cx="10607040" cy="6050073"/>
          </a:xfrm>
        </p:spPr>
        <p:txBody>
          <a:bodyPr>
            <a:noAutofit/>
          </a:bodyPr>
          <a:lstStyle/>
          <a:p>
            <a:pPr marL="0" indent="0" algn="r" rtl="1">
              <a:buNone/>
            </a:pPr>
            <a:r>
              <a:rPr lang="ar-DZ" sz="2800" dirty="0"/>
              <a:t>وقد ركز هذا المبدأ على الجوانب التّالية:</a:t>
            </a:r>
          </a:p>
          <a:p>
            <a:pPr marL="0" indent="0" algn="r" rtl="1">
              <a:buNone/>
            </a:pPr>
            <a:r>
              <a:rPr lang="ar-DZ" sz="2800" dirty="0"/>
              <a:t>•	ينبغي وضع إطار </a:t>
            </a:r>
            <a:r>
              <a:rPr lang="ar-DZ" sz="2800" dirty="0" err="1"/>
              <a:t>حوكمة</a:t>
            </a:r>
            <a:r>
              <a:rPr lang="ar-DZ" sz="2800" dirty="0"/>
              <a:t> الشركات بهدف أن يكون ذا تأثير على الأداء الاقتصادي الشامل ونزاهة الأسواق والحوافز التي يقدمها للمشاركين في السّوق، وتشجيع قيام أسواق مالية تتميّز بالشّفافية والفعالية؛</a:t>
            </a:r>
          </a:p>
          <a:p>
            <a:pPr marL="0" indent="0" algn="r" rtl="1">
              <a:buNone/>
            </a:pPr>
            <a:r>
              <a:rPr lang="ar-DZ" sz="2800" dirty="0"/>
              <a:t>•	 إن المتطلبات القانونية والرّقابية التي تؤثر على ممارسة </a:t>
            </a:r>
            <a:r>
              <a:rPr lang="ar-DZ" sz="2800" dirty="0" err="1"/>
              <a:t>حوكمة</a:t>
            </a:r>
            <a:r>
              <a:rPr lang="ar-DZ" sz="2800" dirty="0"/>
              <a:t> الشركات في نطاق اختصاص تشريعي، ينبغي أن تكون ذات شفافية وقابلة للتّنفيذ وأن تتوافق مع أحكام القانون؛</a:t>
            </a:r>
          </a:p>
          <a:p>
            <a:pPr marL="0" indent="0" algn="r" rtl="1">
              <a:buNone/>
            </a:pPr>
            <a:r>
              <a:rPr lang="ar-DZ" sz="2800" dirty="0"/>
              <a:t>•	 أن تنص التّشريعات على توزيع المسؤوليات بين الهيئات المختلفة بشكل واضح مع ضمان خدمة المصلحة العامة؛</a:t>
            </a:r>
          </a:p>
          <a:p>
            <a:pPr marL="0" indent="0" algn="r" rtl="1">
              <a:buNone/>
            </a:pPr>
            <a:r>
              <a:rPr lang="ar-DZ" sz="2800" dirty="0"/>
              <a:t>•	أن تتمتع كل من الهيئات </a:t>
            </a:r>
            <a:r>
              <a:rPr lang="ar-DZ" sz="2800" dirty="0" err="1"/>
              <a:t>الإشرافية</a:t>
            </a:r>
            <a:r>
              <a:rPr lang="ar-DZ" sz="2800" dirty="0"/>
              <a:t> والرّقابية والتّنفيذية المسؤولة عن تنفيذ القانون بالسّلطة والنزاهة وتوفير الموارد اللّازمة للقيام بواجباتها بأسلوب مهنيٍ وبطريقة موضوعية، فضلا على إن أحكامها وقراراتها ينبغي أن تكون في الوقت المناسب وتتميّز بالشفافية مع توفيرَ الشرح الكافي لها</a:t>
            </a:r>
          </a:p>
          <a:p>
            <a:pPr marL="0" indent="0" algn="r" rtl="1">
              <a:buNone/>
            </a:pPr>
            <a:endParaRPr lang="en-US" sz="2800" dirty="0"/>
          </a:p>
        </p:txBody>
      </p:sp>
    </p:spTree>
    <p:extLst>
      <p:ext uri="{BB962C8B-B14F-4D97-AF65-F5344CB8AC3E}">
        <p14:creationId xmlns:p14="http://schemas.microsoft.com/office/powerpoint/2010/main" val="4195507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4868" y="579550"/>
            <a:ext cx="9174089" cy="6278449"/>
          </a:xfrm>
        </p:spPr>
        <p:txBody>
          <a:bodyPr>
            <a:normAutofit/>
          </a:bodyPr>
          <a:lstStyle/>
          <a:p>
            <a:pPr marL="0" indent="0" algn="ctr" rtl="1">
              <a:buNone/>
            </a:pPr>
            <a:r>
              <a:rPr lang="ar-SA" sz="3200" b="1" dirty="0">
                <a:solidFill>
                  <a:srgbClr val="FFFF00"/>
                </a:solidFill>
              </a:rPr>
              <a:t>المبدأ الثاني: حقوق المساهمين</a:t>
            </a:r>
            <a:endParaRPr lang="fr-FR" sz="3200" b="1" dirty="0">
              <a:solidFill>
                <a:srgbClr val="FFFF00"/>
              </a:solidFill>
            </a:endParaRPr>
          </a:p>
          <a:p>
            <a:pPr marL="0" indent="0" algn="ctr" rtl="1">
              <a:buNone/>
            </a:pPr>
            <a:endParaRPr lang="en-US" sz="3200" dirty="0">
              <a:solidFill>
                <a:srgbClr val="FFFF00"/>
              </a:solidFill>
            </a:endParaRPr>
          </a:p>
          <a:p>
            <a:pPr marL="0" indent="0" algn="just" rtl="1">
              <a:buNone/>
            </a:pPr>
            <a:r>
              <a:rPr lang="ar-SA" sz="3200" dirty="0"/>
              <a:t>ينص هذا المبدأ على ضرورة أن يوفر إطار </a:t>
            </a:r>
            <a:r>
              <a:rPr lang="ar-SA" sz="3200" dirty="0" err="1"/>
              <a:t>حوكمة</a:t>
            </a:r>
            <a:r>
              <a:rPr lang="ar-SA" sz="3200" dirty="0"/>
              <a:t> الشركات الحماية للمساهمين، وأن يسهل لهم ممارسة حقوقه. والمتمثلة في: </a:t>
            </a:r>
            <a:r>
              <a:rPr lang="ar-IQ" sz="3200" dirty="0"/>
              <a:t>المشاركة في التصويت وانتخاب أعضاء مجلس الإدارة، والمشاركة في الأرباح والحصول على معلومات ملائمة حول الشركات في الوقت المناسب، كما يحقق للمساهمين المشاركة في اتخاذ القرارات التي تخص تعديل الأنظمة والقوانين أو إصدار أسهم إضافية، فضلاً عن السماح بالإفصاح لهم عن المعاملات غير العادية كالاندماج أو بيع نسب كبيرة من الموجودات بوضوح لكي يتم حماية حقوقهم</a:t>
            </a:r>
            <a:endParaRPr lang="en-US" sz="3200" dirty="0"/>
          </a:p>
        </p:txBody>
      </p:sp>
      <p:pic>
        <p:nvPicPr>
          <p:cNvPr id="2" name="Image 1"/>
          <p:cNvPicPr>
            <a:picLocks noChangeAspect="1"/>
          </p:cNvPicPr>
          <p:nvPr/>
        </p:nvPicPr>
        <p:blipFill>
          <a:blip r:embed="rId2"/>
          <a:stretch>
            <a:fillRect/>
          </a:stretch>
        </p:blipFill>
        <p:spPr>
          <a:xfrm>
            <a:off x="0" y="0"/>
            <a:ext cx="2884868" cy="6857999"/>
          </a:xfrm>
          <a:prstGeom prst="rect">
            <a:avLst/>
          </a:prstGeom>
        </p:spPr>
      </p:pic>
    </p:spTree>
    <p:extLst>
      <p:ext uri="{BB962C8B-B14F-4D97-AF65-F5344CB8AC3E}">
        <p14:creationId xmlns:p14="http://schemas.microsoft.com/office/powerpoint/2010/main" val="3692430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46975" y="390281"/>
            <a:ext cx="9762186" cy="12601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IQ" sz="4000" b="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تحقيق المعاملة العادلة للمساهمين</a:t>
            </a:r>
            <a:endParaRPr lang="en-US" sz="4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Rectangle à coins arrondis 4"/>
          <p:cNvSpPr/>
          <p:nvPr/>
        </p:nvSpPr>
        <p:spPr>
          <a:xfrm>
            <a:off x="0" y="2049712"/>
            <a:ext cx="9762186" cy="43259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chemeClr val="bg1"/>
                </a:solidFill>
                <a:ea typeface="Times New Roman" panose="02020603050405020304" pitchFamily="18" charset="0"/>
                <a:cs typeface="Simplified Arabic" panose="02020603050405020304" pitchFamily="18" charset="-78"/>
              </a:rPr>
              <a:t>يجب أن يضمن إطار </a:t>
            </a:r>
            <a:r>
              <a:rPr lang="ar-IQ" sz="3600" dirty="0" err="1">
                <a:solidFill>
                  <a:schemeClr val="bg1"/>
                </a:solidFill>
                <a:ea typeface="Times New Roman" panose="02020603050405020304" pitchFamily="18" charset="0"/>
                <a:cs typeface="Simplified Arabic" panose="02020603050405020304" pitchFamily="18" charset="-78"/>
              </a:rPr>
              <a:t>حوكمة</a:t>
            </a:r>
            <a:r>
              <a:rPr lang="ar-IQ" sz="3600" dirty="0">
                <a:solidFill>
                  <a:schemeClr val="bg1"/>
                </a:solidFill>
                <a:ea typeface="Times New Roman" panose="02020603050405020304" pitchFamily="18" charset="0"/>
                <a:cs typeface="Simplified Arabic" panose="02020603050405020304" pitchFamily="18" charset="-78"/>
              </a:rPr>
              <a:t> الشركات معاملة متساوية لكافة المساهمين بما في ذلك الأقلية من المساهمين والمساهمين من الأجانب, وأن تتاح الفرصة لكافة المساهمين الحصول على تعويضات في حالة انتهاك حقوقهم، وأن يأخذ كافة المساهمين حقوقهم في التصويت, كما يجب الإفصاح عن أية منفعة مادية لهم من صفقات تم إجراؤها مع الشركة والتي يمكن أن تؤثر في الشركة</a:t>
            </a:r>
            <a:endParaRPr lang="en-US" sz="3600" dirty="0">
              <a:solidFill>
                <a:schemeClr val="bg1"/>
              </a:solidFill>
            </a:endParaRPr>
          </a:p>
        </p:txBody>
      </p:sp>
      <p:sp>
        <p:nvSpPr>
          <p:cNvPr id="6" name="Flèche courbée vers la gauche 5"/>
          <p:cNvSpPr/>
          <p:nvPr/>
        </p:nvSpPr>
        <p:spPr>
          <a:xfrm>
            <a:off x="10509161" y="1020367"/>
            <a:ext cx="1210614" cy="2658177"/>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Image 1"/>
          <p:cNvPicPr>
            <a:picLocks noChangeAspect="1"/>
          </p:cNvPicPr>
          <p:nvPr/>
        </p:nvPicPr>
        <p:blipFill>
          <a:blip r:embed="rId2"/>
          <a:stretch>
            <a:fillRect/>
          </a:stretch>
        </p:blipFill>
        <p:spPr>
          <a:xfrm rot="1023764">
            <a:off x="9547688" y="3946853"/>
            <a:ext cx="2309253" cy="2630244"/>
          </a:xfrm>
          <a:prstGeom prst="rect">
            <a:avLst/>
          </a:prstGeom>
        </p:spPr>
      </p:pic>
    </p:spTree>
    <p:extLst>
      <p:ext uri="{BB962C8B-B14F-4D97-AF65-F5344CB8AC3E}">
        <p14:creationId xmlns:p14="http://schemas.microsoft.com/office/powerpoint/2010/main" val="3116606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en-US"/>
          </a:p>
        </p:txBody>
      </p:sp>
      <p:sp>
        <p:nvSpPr>
          <p:cNvPr id="4" name="Rectangle à coins arrondis 3"/>
          <p:cNvSpPr/>
          <p:nvPr/>
        </p:nvSpPr>
        <p:spPr>
          <a:xfrm>
            <a:off x="107362" y="1030309"/>
            <a:ext cx="9942491" cy="543488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36195" lvl="1" indent="-285750" algn="just" rtl="1">
              <a:lnSpc>
                <a:spcPct val="115000"/>
              </a:lnSpc>
              <a:spcBef>
                <a:spcPts val="0"/>
              </a:spcBef>
              <a:spcAft>
                <a:spcPts val="800"/>
              </a:spcAft>
              <a:buFont typeface="Symbol" panose="05050102010706020507" pitchFamily="18" charset="2"/>
              <a:buChar char=""/>
            </a:pP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تتضمن حقوق المساهمين الأساسية </a:t>
            </a:r>
            <a:r>
              <a:rPr lang="ar-EG"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توفير </a:t>
            </a: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الأساليب الآمنة لتسجيل الملكية</a:t>
            </a:r>
            <a:r>
              <a:rPr lang="ar-EG"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نقل أو تحويل ملكية </a:t>
            </a:r>
            <a:r>
              <a:rPr lang="ar-SA" sz="3200" dirty="0" err="1">
                <a:solidFill>
                  <a:srgbClr val="000000"/>
                </a:solidFill>
                <a:latin typeface="Calibri" panose="020F0502020204030204" pitchFamily="34" charset="0"/>
                <a:ea typeface="Calibri" panose="020F0502020204030204" pitchFamily="34" charset="0"/>
                <a:cs typeface="Simplified Arabic" panose="02020603050405020304" pitchFamily="18" charset="-78"/>
              </a:rPr>
              <a:t>الأسه</a:t>
            </a:r>
            <a:r>
              <a:rPr lang="ar-EG"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م و</a:t>
            </a: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الحصول على المعلومات المتعلقة بالشركة بصفة دورية ومنتظمة</a:t>
            </a:r>
            <a:r>
              <a:rPr lang="ar-EG"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المشاركة والتصويت في اجتماعات الجمعية العامة للمساهمين</a:t>
            </a:r>
            <a:r>
              <a:rPr lang="fr-FR" sz="32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3200" dirty="0">
              <a:latin typeface="Calibri" panose="020F0502020204030204" pitchFamily="34" charset="0"/>
              <a:ea typeface="Calibri" panose="020F0502020204030204" pitchFamily="34" charset="0"/>
              <a:cs typeface="Arial" panose="020B0604020202020204" pitchFamily="34" charset="0"/>
            </a:endParaRPr>
          </a:p>
          <a:p>
            <a:pPr marL="742950" marR="36195" lvl="1" indent="-285750" algn="just" rtl="1">
              <a:lnSpc>
                <a:spcPct val="115000"/>
              </a:lnSpc>
              <a:spcBef>
                <a:spcPts val="0"/>
              </a:spcBef>
              <a:spcAft>
                <a:spcPts val="800"/>
              </a:spcAft>
              <a:buFont typeface="Symbol" panose="05050102010706020507" pitchFamily="18" charset="2"/>
              <a:buChar char=""/>
            </a:pP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حق المساهمين في المشاركة في</a:t>
            </a:r>
            <a:r>
              <a:rPr lang="fr-FR" sz="32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  </a:t>
            </a: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وإعلامهم بشكل كافٍ عن القرارات المتعلقة بالتغيرات الجوهرية في الشركة</a:t>
            </a:r>
            <a:r>
              <a:rPr lang="ar-EG"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مثل </a:t>
            </a: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التعديلات في النظام الأساسي </a:t>
            </a:r>
            <a:r>
              <a:rPr lang="ar-EG"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و</a:t>
            </a: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الترخيص بإصدار أسهم زيادة رأس المال</a:t>
            </a:r>
            <a:r>
              <a:rPr lang="fr-FR" sz="32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Image 1"/>
          <p:cNvPicPr>
            <a:picLocks noChangeAspect="1"/>
          </p:cNvPicPr>
          <p:nvPr/>
        </p:nvPicPr>
        <p:blipFill>
          <a:blip r:embed="rId2"/>
          <a:stretch>
            <a:fillRect/>
          </a:stretch>
        </p:blipFill>
        <p:spPr>
          <a:xfrm rot="20235299">
            <a:off x="9525661" y="328454"/>
            <a:ext cx="2236631" cy="2672701"/>
          </a:xfrm>
          <a:prstGeom prst="rect">
            <a:avLst/>
          </a:prstGeom>
        </p:spPr>
      </p:pic>
      <p:pic>
        <p:nvPicPr>
          <p:cNvPr id="5" name="Image 4"/>
          <p:cNvPicPr>
            <a:picLocks noChangeAspect="1"/>
          </p:cNvPicPr>
          <p:nvPr/>
        </p:nvPicPr>
        <p:blipFill>
          <a:blip r:embed="rId3"/>
          <a:stretch>
            <a:fillRect/>
          </a:stretch>
        </p:blipFill>
        <p:spPr>
          <a:xfrm>
            <a:off x="9505950" y="5130928"/>
            <a:ext cx="2686050" cy="1704975"/>
          </a:xfrm>
          <a:prstGeom prst="rect">
            <a:avLst/>
          </a:prstGeom>
        </p:spPr>
      </p:pic>
    </p:spTree>
    <p:extLst>
      <p:ext uri="{BB962C8B-B14F-4D97-AF65-F5344CB8AC3E}">
        <p14:creationId xmlns:p14="http://schemas.microsoft.com/office/powerpoint/2010/main" val="356389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3792" y="1107583"/>
            <a:ext cx="9865216" cy="525458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lgn="just" rtl="1">
              <a:buFont typeface="Arial" panose="020B0604020202020204" pitchFamily="34" charset="0"/>
              <a:buChar char="•"/>
            </a:pPr>
            <a:r>
              <a:rPr lang="ar-SA" sz="3200" dirty="0">
                <a:solidFill>
                  <a:schemeClr val="bg1"/>
                </a:solidFill>
              </a:rPr>
              <a:t>حق المساهمين في المشاركة بفاعلية والتصويت في اجتماعات الجمعية العامة للمساهمين، وإعلامهم بالقواعد، بما في ذلك إجراءات التصويت، التي تحكم اجتماعات الجمعية</a:t>
            </a:r>
            <a:r>
              <a:rPr lang="fr-FR" sz="3200" dirty="0">
                <a:solidFill>
                  <a:schemeClr val="bg1"/>
                </a:solidFill>
              </a:rPr>
              <a:t>. </a:t>
            </a:r>
            <a:endParaRPr lang="ar-DZ" sz="3200" dirty="0">
              <a:solidFill>
                <a:schemeClr val="bg1"/>
              </a:solidFill>
            </a:endParaRPr>
          </a:p>
          <a:p>
            <a:pPr lvl="1" algn="just" rtl="1"/>
            <a:endParaRPr lang="en-US" sz="1000" dirty="0">
              <a:solidFill>
                <a:schemeClr val="bg1"/>
              </a:solidFill>
            </a:endParaRPr>
          </a:p>
          <a:p>
            <a:pPr marL="914400" lvl="1" indent="-457200" algn="just" rtl="1">
              <a:buFont typeface="Arial" panose="020B0604020202020204" pitchFamily="34" charset="0"/>
              <a:buChar char="•"/>
            </a:pPr>
            <a:r>
              <a:rPr lang="ar-SA" sz="3200" dirty="0">
                <a:solidFill>
                  <a:schemeClr val="bg1"/>
                </a:solidFill>
              </a:rPr>
              <a:t>وجوب الإفصاح عن هيكل رأس المال والترتيبات التي تمكن بعض المساهمين من الحصول على قدر من التحكم الذي يؤثر على سياسة الشركة بما لا يتناسب مع نسبة مساهمتهم</a:t>
            </a:r>
            <a:r>
              <a:rPr lang="fr-FR" sz="3200" dirty="0">
                <a:solidFill>
                  <a:schemeClr val="bg1"/>
                </a:solidFill>
              </a:rPr>
              <a:t>.</a:t>
            </a:r>
            <a:endParaRPr lang="ar-DZ" sz="3200" dirty="0">
              <a:solidFill>
                <a:schemeClr val="bg1"/>
              </a:solidFill>
            </a:endParaRPr>
          </a:p>
          <a:p>
            <a:pPr lvl="1" algn="just" rtl="1"/>
            <a:endParaRPr lang="en-US" sz="1000" dirty="0">
              <a:solidFill>
                <a:schemeClr val="bg1"/>
              </a:solidFill>
            </a:endParaRPr>
          </a:p>
          <a:p>
            <a:pPr marL="914400" lvl="1" indent="-457200" algn="just" rtl="1">
              <a:buFont typeface="Arial" panose="020B0604020202020204" pitchFamily="34" charset="0"/>
              <a:buChar char="•"/>
            </a:pPr>
            <a:r>
              <a:rPr lang="ar-SA" sz="3200" dirty="0">
                <a:solidFill>
                  <a:schemeClr val="bg1"/>
                </a:solidFill>
              </a:rPr>
              <a:t>الكفاءة والشفافية في قيام السوق بوظائفه في الرقابة علي الشركات</a:t>
            </a:r>
            <a:r>
              <a:rPr lang="fr-FR" dirty="0"/>
              <a:t>.</a:t>
            </a:r>
            <a:endParaRPr lang="en-US" sz="1400" dirty="0"/>
          </a:p>
        </p:txBody>
      </p:sp>
    </p:spTree>
    <p:extLst>
      <p:ext uri="{BB962C8B-B14F-4D97-AF65-F5344CB8AC3E}">
        <p14:creationId xmlns:p14="http://schemas.microsoft.com/office/powerpoint/2010/main" val="384491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0496" y="343458"/>
            <a:ext cx="9204672" cy="912059"/>
          </a:xfrm>
        </p:spPr>
        <p:txBody>
          <a:bodyPr/>
          <a:lstStyle/>
          <a:p>
            <a:r>
              <a:rPr lang="ar-DZ" sz="4400" b="1" dirty="0">
                <a:solidFill>
                  <a:srgbClr val="FFFF00"/>
                </a:solidFill>
                <a:ea typeface="Times New Roman" panose="02020603050405020304" pitchFamily="18" charset="0"/>
                <a:cs typeface="Simplified Arabic" panose="02020603050405020304" pitchFamily="18" charset="-78"/>
              </a:rPr>
              <a:t>أولا :العوامل التي أدت إلى ظهور </a:t>
            </a:r>
            <a:r>
              <a:rPr lang="ar-DZ" sz="4400" b="1" dirty="0" err="1">
                <a:solidFill>
                  <a:srgbClr val="FFFF00"/>
                </a:solidFill>
                <a:ea typeface="Times New Roman" panose="02020603050405020304" pitchFamily="18" charset="0"/>
                <a:cs typeface="Simplified Arabic" panose="02020603050405020304" pitchFamily="18" charset="-78"/>
              </a:rPr>
              <a:t>حوكمة</a:t>
            </a:r>
            <a:r>
              <a:rPr lang="ar-DZ" sz="4400" b="1" dirty="0">
                <a:solidFill>
                  <a:srgbClr val="FFFF00"/>
                </a:solidFill>
                <a:ea typeface="Times New Roman" panose="02020603050405020304" pitchFamily="18" charset="0"/>
                <a:cs typeface="Simplified Arabic" panose="02020603050405020304" pitchFamily="18" charset="-78"/>
              </a:rPr>
              <a:t> الشركات </a:t>
            </a:r>
            <a:endParaRPr lang="en-US" dirty="0">
              <a:solidFill>
                <a:srgbClr val="FFFF00"/>
              </a:solidFill>
            </a:endParaRPr>
          </a:p>
        </p:txBody>
      </p:sp>
      <p:sp>
        <p:nvSpPr>
          <p:cNvPr id="3" name="Espace réservé du contenu 2"/>
          <p:cNvSpPr>
            <a:spLocks noGrp="1"/>
          </p:cNvSpPr>
          <p:nvPr>
            <p:ph idx="1"/>
          </p:nvPr>
        </p:nvSpPr>
        <p:spPr>
          <a:xfrm>
            <a:off x="1431564" y="2205284"/>
            <a:ext cx="10099344" cy="3090048"/>
          </a:xfrm>
        </p:spPr>
        <p:txBody>
          <a:bodyPr>
            <a:normAutofit/>
          </a:bodyPr>
          <a:lstStyle/>
          <a:p>
            <a:pPr marL="0" lvl="0" indent="0" algn="r" rtl="1">
              <a:buNone/>
            </a:pPr>
            <a:r>
              <a:rPr lang="ar-DZ" sz="4000" b="1" dirty="0"/>
              <a:t>العوامل الغير مباشرة:</a:t>
            </a:r>
            <a:endParaRPr lang="en-US" sz="4000" dirty="0"/>
          </a:p>
          <a:p>
            <a:pPr marL="742950" indent="-742950" algn="r" rtl="1">
              <a:buFont typeface="+mj-lt"/>
              <a:buAutoNum type="arabicPeriod"/>
            </a:pPr>
            <a:r>
              <a:rPr lang="ar-DZ" sz="4000" b="1" dirty="0"/>
              <a:t> العامل التاريخي لنشأة </a:t>
            </a:r>
            <a:r>
              <a:rPr lang="ar-DZ" sz="4000" b="1" dirty="0" err="1"/>
              <a:t>حوكمة</a:t>
            </a:r>
            <a:r>
              <a:rPr lang="ar-DZ" sz="4000" b="1" dirty="0"/>
              <a:t> الشركات</a:t>
            </a:r>
            <a:endParaRPr lang="en-US" sz="4000" b="1" dirty="0"/>
          </a:p>
          <a:p>
            <a:pPr marL="742950" indent="-742950" algn="r" rtl="1">
              <a:buFont typeface="+mj-lt"/>
              <a:buAutoNum type="arabicPeriod"/>
            </a:pPr>
            <a:r>
              <a:rPr lang="ar-DZ" sz="4000" b="1" dirty="0"/>
              <a:t> عولمة أسواق رأس المال</a:t>
            </a:r>
            <a:r>
              <a:rPr lang="ar-DZ" sz="4000" dirty="0"/>
              <a:t> </a:t>
            </a:r>
            <a:r>
              <a:rPr lang="ar-DZ" sz="4000" b="1" dirty="0"/>
              <a:t>وانتشار الفساد</a:t>
            </a:r>
            <a:endParaRPr lang="en-US" sz="4000" b="1" dirty="0"/>
          </a:p>
          <a:p>
            <a:pPr marL="742950" lvl="0" indent="-742950" algn="r" rtl="1">
              <a:buFont typeface="+mj-lt"/>
              <a:buAutoNum type="arabicPeriod"/>
            </a:pPr>
            <a:r>
              <a:rPr lang="ar-DZ" sz="4000" b="1" dirty="0"/>
              <a:t>العوامل الاقتصادية</a:t>
            </a:r>
            <a:endParaRPr lang="en-US" sz="4000" dirty="0"/>
          </a:p>
          <a:p>
            <a:pPr algn="r" rtl="1">
              <a:buFont typeface="Wingdings" panose="05000000000000000000" pitchFamily="2" charset="2"/>
              <a:buChar char="§"/>
            </a:pPr>
            <a:endParaRPr lang="en-US" sz="4000" dirty="0"/>
          </a:p>
        </p:txBody>
      </p:sp>
      <p:pic>
        <p:nvPicPr>
          <p:cNvPr id="5" name="Image 4"/>
          <p:cNvPicPr>
            <a:picLocks noChangeAspect="1"/>
          </p:cNvPicPr>
          <p:nvPr/>
        </p:nvPicPr>
        <p:blipFill>
          <a:blip r:embed="rId2"/>
          <a:stretch>
            <a:fillRect/>
          </a:stretch>
        </p:blipFill>
        <p:spPr>
          <a:xfrm>
            <a:off x="0" y="0"/>
            <a:ext cx="2920621" cy="6858000"/>
          </a:xfrm>
          <a:prstGeom prst="rect">
            <a:avLst/>
          </a:prstGeom>
        </p:spPr>
      </p:pic>
    </p:spTree>
    <p:extLst>
      <p:ext uri="{BB962C8B-B14F-4D97-AF65-F5344CB8AC3E}">
        <p14:creationId xmlns:p14="http://schemas.microsoft.com/office/powerpoint/2010/main" val="2462031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094704" y="180304"/>
            <a:ext cx="10174310" cy="114622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6195" algn="just" rtl="1">
              <a:lnSpc>
                <a:spcPct val="115000"/>
              </a:lnSpc>
              <a:spcBef>
                <a:spcPts val="200"/>
              </a:spcBef>
            </a:pPr>
            <a:r>
              <a:rPr lang="ar-EG" sz="3200" b="1" dirty="0">
                <a:solidFill>
                  <a:schemeClr val="bg1"/>
                </a:solidFill>
                <a:latin typeface="Simplified Arabic" panose="02020603050405020304" pitchFamily="18" charset="-78"/>
                <a:ea typeface="Times New Roman" panose="02020603050405020304" pitchFamily="18" charset="0"/>
                <a:cs typeface="Times New Roman" panose="02020603050405020304" pitchFamily="18" charset="0"/>
              </a:rPr>
              <a:t>المبدأ الرابع: ال</a:t>
            </a:r>
            <a:r>
              <a:rPr lang="ar-SA" sz="3200" b="1" dirty="0">
                <a:solidFill>
                  <a:schemeClr val="bg1"/>
                </a:solidFill>
                <a:latin typeface="Simplified Arabic" panose="02020603050405020304" pitchFamily="18" charset="-78"/>
                <a:ea typeface="Times New Roman" panose="02020603050405020304" pitchFamily="18" charset="0"/>
                <a:cs typeface="Times New Roman" panose="02020603050405020304" pitchFamily="18" charset="0"/>
              </a:rPr>
              <a:t>خاص بدور الأطراف</a:t>
            </a:r>
            <a:r>
              <a:rPr lang="ar-SA" sz="3200" b="1" dirty="0">
                <a:solidFill>
                  <a:schemeClr val="bg1"/>
                </a:solidFill>
                <a:latin typeface="Calibri Light" panose="020F0302020204030204" pitchFamily="34" charset="0"/>
                <a:ea typeface="Times New Roman" panose="02020603050405020304" pitchFamily="18" charset="0"/>
                <a:cs typeface="Simplified Arabic" panose="02020603050405020304" pitchFamily="18" charset="-78"/>
              </a:rPr>
              <a:t> </a:t>
            </a:r>
            <a:r>
              <a:rPr lang="ar-SA" sz="3200" b="1" dirty="0">
                <a:solidFill>
                  <a:schemeClr val="bg1"/>
                </a:solidFill>
                <a:latin typeface="Simplified Arabic" panose="02020603050405020304" pitchFamily="18" charset="-78"/>
                <a:ea typeface="Times New Roman" panose="02020603050405020304" pitchFamily="18" charset="0"/>
                <a:cs typeface="Times New Roman" panose="02020603050405020304" pitchFamily="18" charset="0"/>
              </a:rPr>
              <a:t>ذ</a:t>
            </a:r>
            <a:r>
              <a:rPr lang="ar-EG" sz="3200" b="1" dirty="0" err="1">
                <a:solidFill>
                  <a:schemeClr val="bg1"/>
                </a:solidFill>
                <a:latin typeface="Simplified Arabic" panose="02020603050405020304" pitchFamily="18" charset="-78"/>
                <a:ea typeface="Times New Roman" panose="02020603050405020304" pitchFamily="18" charset="0"/>
                <a:cs typeface="Times New Roman" panose="02020603050405020304" pitchFamily="18" charset="0"/>
              </a:rPr>
              <a:t>وى</a:t>
            </a:r>
            <a:r>
              <a:rPr lang="ar-EG" sz="3200" b="1" dirty="0">
                <a:solidFill>
                  <a:schemeClr val="bg1"/>
                </a:solidFill>
                <a:latin typeface="Calibri Light" panose="020F0302020204030204" pitchFamily="34" charset="0"/>
                <a:ea typeface="Times New Roman" panose="02020603050405020304" pitchFamily="18" charset="0"/>
                <a:cs typeface="Simplified Arabic" panose="02020603050405020304" pitchFamily="18" charset="-78"/>
              </a:rPr>
              <a:t> </a:t>
            </a:r>
            <a:r>
              <a:rPr lang="ar-SA" sz="3200" b="1" dirty="0">
                <a:solidFill>
                  <a:schemeClr val="bg1"/>
                </a:solidFill>
                <a:latin typeface="Simplified Arabic" panose="02020603050405020304" pitchFamily="18" charset="-78"/>
                <a:ea typeface="Times New Roman" panose="02020603050405020304" pitchFamily="18" charset="0"/>
                <a:cs typeface="Times New Roman" panose="02020603050405020304" pitchFamily="18" charset="0"/>
              </a:rPr>
              <a:t>المصلحة</a:t>
            </a:r>
            <a:r>
              <a:rPr lang="ar-SA" sz="3200" b="1" dirty="0">
                <a:solidFill>
                  <a:schemeClr val="bg1"/>
                </a:solidFill>
                <a:latin typeface="Calibri Light" panose="020F0302020204030204" pitchFamily="34" charset="0"/>
                <a:ea typeface="Times New Roman" panose="02020603050405020304" pitchFamily="18" charset="0"/>
                <a:cs typeface="Simplified Arabic" panose="02020603050405020304" pitchFamily="18" charset="-78"/>
              </a:rPr>
              <a:t> </a:t>
            </a:r>
            <a:r>
              <a:rPr lang="ar-EG" sz="3200" b="1" dirty="0">
                <a:solidFill>
                  <a:schemeClr val="bg1"/>
                </a:solidFill>
                <a:latin typeface="Simplified Arabic" panose="02020603050405020304" pitchFamily="18" charset="-78"/>
                <a:ea typeface="Times New Roman" panose="02020603050405020304" pitchFamily="18" charset="0"/>
                <a:cs typeface="Times New Roman" panose="02020603050405020304" pitchFamily="18" charset="0"/>
              </a:rPr>
              <a:t>في </a:t>
            </a:r>
            <a:r>
              <a:rPr lang="ar-SA" sz="3200" b="1" dirty="0" err="1">
                <a:solidFill>
                  <a:schemeClr val="bg1"/>
                </a:solidFill>
                <a:latin typeface="Simplified Arabic" panose="02020603050405020304" pitchFamily="18" charset="-78"/>
                <a:ea typeface="Times New Roman" panose="02020603050405020304" pitchFamily="18" charset="0"/>
                <a:cs typeface="Times New Roman" panose="02020603050405020304" pitchFamily="18" charset="0"/>
              </a:rPr>
              <a:t>حوكمة</a:t>
            </a:r>
            <a:r>
              <a:rPr lang="ar-SA" sz="3200" b="1" dirty="0">
                <a:solidFill>
                  <a:schemeClr val="bg1"/>
                </a:solidFill>
                <a:latin typeface="Calibri Light" panose="020F0302020204030204" pitchFamily="34" charset="0"/>
                <a:ea typeface="Times New Roman" panose="02020603050405020304" pitchFamily="18" charset="0"/>
                <a:cs typeface="Simplified Arabic" panose="02020603050405020304" pitchFamily="18" charset="-78"/>
              </a:rPr>
              <a:t> </a:t>
            </a:r>
            <a:r>
              <a:rPr lang="ar-SA" sz="3200" b="1" dirty="0">
                <a:solidFill>
                  <a:schemeClr val="bg1"/>
                </a:solidFill>
                <a:latin typeface="Simplified Arabic" panose="02020603050405020304" pitchFamily="18" charset="-78"/>
                <a:ea typeface="Times New Roman" panose="02020603050405020304" pitchFamily="18" charset="0"/>
                <a:cs typeface="Times New Roman" panose="02020603050405020304" pitchFamily="18" charset="0"/>
              </a:rPr>
              <a:t>الشركات</a:t>
            </a:r>
            <a:endParaRPr lang="en-US" sz="3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à coins arrondis 4"/>
          <p:cNvSpPr/>
          <p:nvPr/>
        </p:nvSpPr>
        <p:spPr>
          <a:xfrm>
            <a:off x="0" y="1790163"/>
            <a:ext cx="10599313" cy="4765183"/>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6195" indent="360045" algn="just" rtl="1">
              <a:lnSpc>
                <a:spcPct val="115000"/>
              </a:lnSpc>
              <a:spcAft>
                <a:spcPts val="800"/>
              </a:spcAft>
            </a:pPr>
            <a:r>
              <a:rPr lang="ar-SA" sz="3200"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يجب أن يعترف إطار </a:t>
            </a:r>
            <a:r>
              <a:rPr lang="ar-SA" sz="3200" dirty="0" err="1">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حوكمة</a:t>
            </a:r>
            <a:r>
              <a:rPr lang="ar-SA" sz="3200"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 الشركات بحقوق أصحاب المصالح التي تم تحديدها وفقا للقانون، أو نتيجة لاتفاقيات متبادلة، وتشجيع التعاون الفعال بينهم وبين الشركة من أجل إنجاح الشركة، وخلق فرص عمل، وضمان استمرار قوة المركز </a:t>
            </a:r>
            <a:r>
              <a:rPr lang="ar-SA" sz="3200" dirty="0" err="1">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المالى</a:t>
            </a:r>
            <a:r>
              <a:rPr lang="ar-SA" sz="3200"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 للشركة</a:t>
            </a:r>
            <a:r>
              <a:rPr lang="ar-EG" sz="3200"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a:t>
            </a:r>
            <a:endParaRPr lang="en-US" sz="32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algn="r" rtl="1"/>
            <a:r>
              <a:rPr lang="ar-EG" sz="3200" dirty="0">
                <a:solidFill>
                  <a:schemeClr val="bg1"/>
                </a:solidFill>
                <a:ea typeface="Times New Roman" panose="02020603050405020304" pitchFamily="18" charset="0"/>
                <a:cs typeface="Simplified Arabic" panose="02020603050405020304" pitchFamily="18" charset="-78"/>
              </a:rPr>
              <a:t>ويقصد بذلك </a:t>
            </a:r>
            <a:r>
              <a:rPr lang="ar-SA" sz="3200" dirty="0">
                <a:solidFill>
                  <a:schemeClr val="bg1"/>
                </a:solidFill>
                <a:ea typeface="Times New Roman" panose="02020603050405020304" pitchFamily="18" charset="0"/>
                <a:cs typeface="Simplified Arabic" panose="02020603050405020304" pitchFamily="18" charset="-78"/>
              </a:rPr>
              <a:t>جميع الأطراف من ذوي العلاقة بالشركة مثل أعضاء مجلس الإدارة والمديرين والموظفين والعاملين واتحادات العاملين المساهمين ومراقبي حسابات الشركة</a:t>
            </a:r>
            <a:endParaRPr lang="en-US" sz="3200" dirty="0">
              <a:solidFill>
                <a:schemeClr val="bg1"/>
              </a:solidFill>
            </a:endParaRPr>
          </a:p>
        </p:txBody>
      </p:sp>
      <p:sp>
        <p:nvSpPr>
          <p:cNvPr id="6" name="Flèche courbée vers la gauche 5"/>
          <p:cNvSpPr/>
          <p:nvPr/>
        </p:nvSpPr>
        <p:spPr>
          <a:xfrm rot="1039789">
            <a:off x="10882648" y="985235"/>
            <a:ext cx="1056068" cy="29943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5216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63639" y="1184856"/>
            <a:ext cx="10251584" cy="48939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36195" lvl="0" indent="-342900" algn="just" rtl="1">
              <a:lnSpc>
                <a:spcPct val="115000"/>
              </a:lnSpc>
              <a:spcBef>
                <a:spcPts val="0"/>
              </a:spcBef>
              <a:spcAft>
                <a:spcPts val="800"/>
              </a:spcAft>
              <a:buFont typeface="Symbol" panose="05050102010706020507" pitchFamily="18" charset="2"/>
              <a:buChar char=""/>
            </a:pP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أن يؤكد إطار القواعد المنظمة </a:t>
            </a:r>
            <a:r>
              <a:rPr lang="ar-SA" sz="3200" dirty="0" err="1">
                <a:solidFill>
                  <a:srgbClr val="000000"/>
                </a:solidFill>
                <a:latin typeface="Calibri" panose="020F0502020204030204" pitchFamily="34" charset="0"/>
                <a:ea typeface="Calibri" panose="020F0502020204030204" pitchFamily="34" charset="0"/>
                <a:cs typeface="Simplified Arabic" panose="02020603050405020304" pitchFamily="18" charset="-78"/>
              </a:rPr>
              <a:t>لحوكمة</a:t>
            </a: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الشركات على ضرورة احترام حقوق أصحاب المصالح التي يحميها القانون</a:t>
            </a:r>
            <a:r>
              <a:rPr lang="fr-FR" sz="32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3200" dirty="0">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pP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إتاحة الفرصة لأصحاب المصالح للحصول على تعويض مناسب عن انتهاك حقوقهم</a:t>
            </a:r>
            <a:r>
              <a:rPr lang="fr-FR" sz="32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3200" dirty="0">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pPr>
            <a:r>
              <a:rPr lang="ar-SA" sz="32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العمل على تطوير آليات مشاركة العاملين في تحسين الأداء</a:t>
            </a:r>
            <a:r>
              <a:rPr lang="fr-FR" sz="32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r>
              <a:rPr lang="ar-SA" sz="3200" dirty="0">
                <a:solidFill>
                  <a:srgbClr val="000000"/>
                </a:solidFill>
                <a:ea typeface="Times New Roman" panose="02020603050405020304" pitchFamily="18" charset="0"/>
                <a:cs typeface="Simplified Arabic" panose="02020603050405020304" pitchFamily="18" charset="-78"/>
              </a:rPr>
              <a:t>توفير المعلومات وفرص النفاذ لها لأصحاب المصالح بأسلوب دوري وفي التوقيت المناسب</a:t>
            </a:r>
            <a:endParaRPr lang="en-US" sz="3200" dirty="0"/>
          </a:p>
        </p:txBody>
      </p:sp>
    </p:spTree>
    <p:extLst>
      <p:ext uri="{BB962C8B-B14F-4D97-AF65-F5344CB8AC3E}">
        <p14:creationId xmlns:p14="http://schemas.microsoft.com/office/powerpoint/2010/main" val="1470746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094963" y="811370"/>
            <a:ext cx="9878096" cy="530609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36195" lvl="0" indent="-342900" algn="just" rtl="1">
              <a:lnSpc>
                <a:spcPct val="115000"/>
              </a:lnSpc>
              <a:spcBef>
                <a:spcPts val="0"/>
              </a:spcBef>
              <a:spcAft>
                <a:spcPts val="800"/>
              </a:spcAft>
              <a:buFont typeface="Symbol" panose="05050102010706020507" pitchFamily="18" charset="2"/>
              <a:buChar char=""/>
            </a:pPr>
            <a:r>
              <a:rPr lang="ar-SA" sz="36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السماح لذوي المصالح، بما فيهم العاملين من الأفراد والجهات التي تمثلهم، بالاتصال بحرية بمجلس الإدارة للتعبير عن مخاوفهم تجاه التصرفات غير قانونية والمنافية لأخلاقيات المهنة، بما لا يؤدي إلى المساس بحقوقهم</a:t>
            </a:r>
            <a:r>
              <a:rPr lang="fr-FR" sz="36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3600" dirty="0">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pPr>
            <a:r>
              <a:rPr lang="ar-SA" sz="36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أن يزود إطار القواعد المنظمة </a:t>
            </a:r>
            <a:r>
              <a:rPr lang="ar-SA" sz="3600" dirty="0" err="1">
                <a:solidFill>
                  <a:srgbClr val="000000"/>
                </a:solidFill>
                <a:latin typeface="Calibri" panose="020F0502020204030204" pitchFamily="34" charset="0"/>
                <a:ea typeface="Calibri" panose="020F0502020204030204" pitchFamily="34" charset="0"/>
                <a:cs typeface="Simplified Arabic" panose="02020603050405020304" pitchFamily="18" charset="-78"/>
              </a:rPr>
              <a:t>لحوكمة</a:t>
            </a:r>
            <a:r>
              <a:rPr lang="ar-SA" sz="36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الشركات بهيكل فعال كفء للحماية من الاعسار والتطبيق الفعال لحقوق الدائنين</a:t>
            </a:r>
            <a:r>
              <a:rPr lang="fr-FR" sz="36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Image 1"/>
          <p:cNvPicPr>
            <a:picLocks noChangeAspect="1"/>
          </p:cNvPicPr>
          <p:nvPr/>
        </p:nvPicPr>
        <p:blipFill>
          <a:blip r:embed="rId2"/>
          <a:stretch>
            <a:fillRect/>
          </a:stretch>
        </p:blipFill>
        <p:spPr>
          <a:xfrm>
            <a:off x="0" y="3928056"/>
            <a:ext cx="2495550" cy="2929944"/>
          </a:xfrm>
          <a:prstGeom prst="rect">
            <a:avLst/>
          </a:prstGeom>
        </p:spPr>
      </p:pic>
    </p:spTree>
    <p:extLst>
      <p:ext uri="{BB962C8B-B14F-4D97-AF65-F5344CB8AC3E}">
        <p14:creationId xmlns:p14="http://schemas.microsoft.com/office/powerpoint/2010/main" val="322766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811369" y="463639"/>
            <a:ext cx="9453093" cy="97879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6195" algn="just" rtl="1">
              <a:lnSpc>
                <a:spcPct val="115000"/>
              </a:lnSpc>
            </a:pPr>
            <a:r>
              <a:rPr lang="ar-EG" sz="36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المبدأ الخامس: </a:t>
            </a:r>
            <a:r>
              <a:rPr lang="ar-SA" sz="36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الخاص بالإفصاح والشفافية</a:t>
            </a:r>
            <a:endParaRPr lang="en-US" sz="3600"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5" name="Rectangle à coins arrondis 4"/>
          <p:cNvSpPr/>
          <p:nvPr/>
        </p:nvSpPr>
        <p:spPr>
          <a:xfrm>
            <a:off x="347730" y="1764406"/>
            <a:ext cx="10019763" cy="509359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6195" indent="360045" algn="just" rtl="1">
              <a:lnSpc>
                <a:spcPct val="115000"/>
              </a:lnSpc>
              <a:spcAft>
                <a:spcPts val="800"/>
              </a:spcAft>
            </a:pPr>
            <a:r>
              <a:rPr lang="ar-EG"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يشجع </a:t>
            </a:r>
            <a:r>
              <a:rPr lang="ar-SA"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نظام</a:t>
            </a:r>
            <a:r>
              <a:rPr lang="ar-EG"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الا</a:t>
            </a:r>
            <a:r>
              <a:rPr lang="ar-SA"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فصاح </a:t>
            </a:r>
            <a:r>
              <a:rPr lang="ar-EG"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عن المعلومات المتعلقة بالشركات </a:t>
            </a:r>
            <a:r>
              <a:rPr lang="ar-SA"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على الشفافية</a:t>
            </a:r>
            <a:r>
              <a:rPr lang="ar-EG"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a:t>
            </a:r>
            <a:r>
              <a:rPr lang="ar-EG" sz="2800" dirty="0" err="1">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التى</a:t>
            </a:r>
            <a:r>
              <a:rPr lang="ar-EG"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ت</a:t>
            </a:r>
            <a:r>
              <a:rPr lang="ar-SA" sz="2800" dirty="0" err="1">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عتبر</a:t>
            </a:r>
            <a:r>
              <a:rPr lang="ar-SA"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أمرًا </a:t>
            </a:r>
            <a:r>
              <a:rPr lang="ar-EG"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ضروريا </a:t>
            </a:r>
            <a:r>
              <a:rPr lang="ar-SA"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لقدرة المساهمين على ممارسة حقوق ملكياتهم</a:t>
            </a:r>
            <a:r>
              <a:rPr lang="ar-EG"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ذلك لأن </a:t>
            </a:r>
            <a:r>
              <a:rPr lang="ar-SA"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الإفصاح يمكن أن يكون أداة قوية للتأثير على سلوك الشركات وحماية المستثمرين. ويمكن لنظام الإفصاح القوى أن يساعد على اجتذاب رأس المال والمحافظة على الثقة في أسواق رأس المال. </a:t>
            </a:r>
            <a:endParaRPr lang="en-US"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endParaRPr>
          </a:p>
          <a:p>
            <a:pPr marR="36195" indent="360045" algn="just" rtl="1">
              <a:lnSpc>
                <a:spcPct val="115000"/>
              </a:lnSpc>
              <a:spcAft>
                <a:spcPts val="800"/>
              </a:spcAft>
            </a:pPr>
            <a:r>
              <a:rPr lang="ar-SA" sz="2800" i="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ويطلب المساهمون والمستثمر</a:t>
            </a:r>
            <a:r>
              <a:rPr lang="ar-EG" sz="2800" i="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و</a:t>
            </a:r>
            <a:r>
              <a:rPr lang="ar-SA" sz="2800" i="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ن الوصول إلى معلومات منتظمة موثوق بها وقابلة للمقارنة بتفصيلات كافية عنها كي يقوّموا مدى إشراف الإدارة وبهذا يمكنهم اتخاذ قرارات مدروسة عن تقييم الشركة، والملكية، وتصويت الأسهم. </a:t>
            </a:r>
            <a:r>
              <a:rPr lang="ar-EG" sz="2800" i="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لذلك </a:t>
            </a:r>
            <a:r>
              <a:rPr lang="ar-SA" sz="2800" i="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يجب أن يضمن إطار </a:t>
            </a:r>
            <a:r>
              <a:rPr lang="ar-SA" sz="2800" i="1" dirty="0" err="1">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حوكمة</a:t>
            </a:r>
            <a:r>
              <a:rPr lang="ar-SA" sz="2800" i="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 الشركات تحقيق الإفصاح والشفافية في كافة الأمور الأساسية المتعلقة بالشركة بما فيها الوضع المالي والأداء والملكية وإدارة الشركة</a:t>
            </a:r>
            <a:r>
              <a:rPr lang="ar-EG" sz="2800" i="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a:t>
            </a:r>
            <a:endParaRPr lang="en-US" sz="2800" i="1"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Image 1"/>
          <p:cNvPicPr>
            <a:picLocks noChangeAspect="1"/>
          </p:cNvPicPr>
          <p:nvPr/>
        </p:nvPicPr>
        <p:blipFill>
          <a:blip r:embed="rId2"/>
          <a:stretch>
            <a:fillRect/>
          </a:stretch>
        </p:blipFill>
        <p:spPr>
          <a:xfrm>
            <a:off x="10367493" y="1128780"/>
            <a:ext cx="1721476" cy="2297000"/>
          </a:xfrm>
          <a:prstGeom prst="rect">
            <a:avLst/>
          </a:prstGeom>
        </p:spPr>
      </p:pic>
    </p:spTree>
    <p:extLst>
      <p:ext uri="{BB962C8B-B14F-4D97-AF65-F5344CB8AC3E}">
        <p14:creationId xmlns:p14="http://schemas.microsoft.com/office/powerpoint/2010/main" val="208935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44699" y="695459"/>
            <a:ext cx="10560676" cy="589852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36195" indent="-285750" algn="just" rtl="1">
              <a:lnSpc>
                <a:spcPct val="115000"/>
              </a:lnSpc>
              <a:spcAft>
                <a:spcPts val="800"/>
              </a:spcAft>
              <a:buFont typeface="Arial" panose="020B0604020202020204" pitchFamily="34" charset="0"/>
              <a:buChar char="•"/>
            </a:pPr>
            <a:r>
              <a:rPr lang="ar-SA"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يجب أن يؤكد إطار القواعد المنظمة </a:t>
            </a:r>
            <a:r>
              <a:rPr lang="ar-SA" sz="2800" dirty="0" err="1">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لحوكمة</a:t>
            </a:r>
            <a:r>
              <a:rPr lang="ar-SA"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الشركات على الإفصاح السريع والدقيق لكافة البيانات المتعلقة بالأمور المادية للشركة، بما في ذلك الموقف المالي، الأداء، الملكية والرقابة على الشركة</a:t>
            </a:r>
            <a:r>
              <a:rPr lang="fr-FR" sz="2800" dirty="0">
                <a:solidFill>
                  <a:srgbClr val="000000"/>
                </a:solidFill>
                <a:latin typeface="Simplified Arabic" panose="02020603050405020304" pitchFamily="18" charset="-78"/>
                <a:ea typeface="Times New Roman" panose="02020603050405020304" pitchFamily="18" charset="0"/>
                <a:cs typeface="Arial" panose="020B0604020202020204" pitchFamily="34" charset="0"/>
              </a:rPr>
              <a:t>.</a:t>
            </a:r>
            <a:r>
              <a:rPr lang="ar-EG"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ويشمل هذا المبدأ مجموعة </a:t>
            </a:r>
            <a:r>
              <a:rPr lang="ar-EG" sz="2800" dirty="0" err="1">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المبادىء</a:t>
            </a:r>
            <a:r>
              <a:rPr lang="ar-EG"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الفرعية التالية:</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285750" marR="36195" lvl="0" indent="-285750" algn="just" rtl="1">
              <a:lnSpc>
                <a:spcPct val="115000"/>
              </a:lnSpc>
              <a:spcBef>
                <a:spcPts val="0"/>
              </a:spcBef>
              <a:spcAft>
                <a:spcPts val="800"/>
              </a:spcAft>
              <a:buFont typeface="Arial" panose="020B0604020202020204" pitchFamily="34" charset="0"/>
              <a:buChar char="•"/>
              <a:tabLst>
                <a:tab pos="270510" algn="r"/>
              </a:tabLst>
            </a:pP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ألا يقتصر الإفصاح على المعلومات الجوهرية وإنما يشمل أيضا النتائج المالية والتشغيلية للشركة</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أهداف الشركة</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ملكية أسهم الأغلبية وحقوق التصويت</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مكافآت أعضاء مجلس الإدارة والمديرين التنفيذيين والمعلومات الخاصة بمؤهلاتهم</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كيفية اختيارهم وعلاقتهم بالمديرين الآخرين ومدى استقلالهم</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الأمور الجوهرية المتعلقة بالعاملين وغيرهم من ذوي الشأن والمصالح</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وكذلك </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هياكل وسياسات قواعد </a:t>
            </a:r>
            <a:r>
              <a:rPr lang="ar-SA" sz="2800" dirty="0" err="1">
                <a:solidFill>
                  <a:srgbClr val="000000"/>
                </a:solidFill>
                <a:latin typeface="Calibri" panose="020F0502020204030204" pitchFamily="34" charset="0"/>
                <a:ea typeface="Calibri" panose="020F0502020204030204" pitchFamily="34" charset="0"/>
                <a:cs typeface="Simplified Arabic" panose="02020603050405020304" pitchFamily="18" charset="-78"/>
              </a:rPr>
              <a:t>حوكمة</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الشركات ومضمون قانون </a:t>
            </a:r>
            <a:r>
              <a:rPr lang="ar-SA" sz="2800" dirty="0" err="1">
                <a:solidFill>
                  <a:srgbClr val="000000"/>
                </a:solidFill>
                <a:latin typeface="Calibri" panose="020F0502020204030204" pitchFamily="34" charset="0"/>
                <a:ea typeface="Calibri" panose="020F0502020204030204" pitchFamily="34" charset="0"/>
                <a:cs typeface="Simplified Arabic" panose="02020603050405020304" pitchFamily="18" charset="-78"/>
              </a:rPr>
              <a:t>حوكمة</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الشركات وأسلوب تنفيذه</a:t>
            </a:r>
            <a:r>
              <a:rPr lang="fr-FR" sz="28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353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151" y="605307"/>
            <a:ext cx="11397803" cy="607882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36195" lvl="0" indent="-342900" algn="just" rtl="1">
              <a:lnSpc>
                <a:spcPct val="115000"/>
              </a:lnSpc>
              <a:spcBef>
                <a:spcPts val="0"/>
              </a:spcBef>
              <a:spcAft>
                <a:spcPts val="800"/>
              </a:spcAft>
              <a:buFont typeface="Symbol" panose="05050102010706020507" pitchFamily="18" charset="2"/>
              <a:buChar char=""/>
            </a:pPr>
            <a:r>
              <a:rPr lang="ar-SA" sz="25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إعداد المعلومات المحاسبية والإفصاح عنها طبقًا لمعايير المحاسبة والمراجعة المالية وغير المالية</a:t>
            </a:r>
            <a:r>
              <a:rPr lang="fr-FR" sz="25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2500" dirty="0">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pPr>
            <a:r>
              <a:rPr lang="ar-SA" sz="25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إجراء المراجعة السنوية لحسابات الشركة بواسطة مراجع مستقل ومؤهل وذلك بهدف تقديم ضمان خارجي وموضوعي للمجلس والمساهمين يفيد أن القوائم المالية تمثل بالفعل المركز المالي للشركة وأدائها في جميع المجالات الهامة</a:t>
            </a:r>
            <a:r>
              <a:rPr lang="fr-FR" sz="25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2500" dirty="0">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pPr>
            <a:r>
              <a:rPr lang="ar-SA" sz="25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أن يقدم مراجعي الحسابات الخارجيين تقاريرهم للمساهمين وعليهم بذل العناية المهنية الحريصة عند القيام بالمراجعة</a:t>
            </a:r>
            <a:r>
              <a:rPr lang="fr-FR" sz="25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2500" dirty="0">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pPr>
            <a:r>
              <a:rPr lang="ar-SA" sz="25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توفير قنوات لبث المعلومات تسمح بحصول المستخدمين علي معلومات كافية وفي التوقيت المناسب وبتكلفة اقتصادية وبطريقة تتسم بالعدالة</a:t>
            </a:r>
            <a:r>
              <a:rPr lang="fr-FR" sz="25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2500" dirty="0">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tabLst>
                <a:tab pos="635" algn="r"/>
                <a:tab pos="180340" algn="r"/>
              </a:tabLst>
            </a:pPr>
            <a:r>
              <a:rPr lang="ar-SA" sz="25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أن يزود إطار </a:t>
            </a:r>
            <a:r>
              <a:rPr lang="ar-SA" sz="2500" dirty="0" err="1">
                <a:solidFill>
                  <a:srgbClr val="000000"/>
                </a:solidFill>
                <a:latin typeface="Calibri" panose="020F0502020204030204" pitchFamily="34" charset="0"/>
                <a:ea typeface="Calibri" panose="020F0502020204030204" pitchFamily="34" charset="0"/>
                <a:cs typeface="Simplified Arabic" panose="02020603050405020304" pitchFamily="18" charset="-78"/>
              </a:rPr>
              <a:t>حوكمة</a:t>
            </a:r>
            <a:r>
              <a:rPr lang="ar-SA" sz="25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الشركات بمنهج فعال يتناول التحليل، ويدعم توصيات المحلل، والوسطاء، وشركات التصنيف، وغيرها من الأطراف التي تؤثر على القرارات التي يتخذها المستثمرين والتي تخلو من تعارض المصالح الذي قد يؤثر على نزاهة التحليل أو توصيات المحلل</a:t>
            </a:r>
            <a:r>
              <a:rPr lang="fr-FR" sz="25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25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8060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691684" y="423693"/>
            <a:ext cx="7495504" cy="914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EG" sz="3300" b="1" u="sng" dirty="0">
                <a:solidFill>
                  <a:schemeClr val="bg2"/>
                </a:solidFill>
              </a:rPr>
              <a:t>المبدأ السادس: الخاص ب</a:t>
            </a:r>
            <a:r>
              <a:rPr lang="ar-SA" sz="3300" b="1" u="sng" dirty="0">
                <a:solidFill>
                  <a:schemeClr val="bg2"/>
                </a:solidFill>
              </a:rPr>
              <a:t>مسئوليات مجلس الإدارة</a:t>
            </a:r>
            <a:endParaRPr lang="en-US" sz="3300" dirty="0">
              <a:solidFill>
                <a:schemeClr val="bg2"/>
              </a:solidFill>
            </a:endParaRPr>
          </a:p>
        </p:txBody>
      </p:sp>
      <p:sp>
        <p:nvSpPr>
          <p:cNvPr id="5" name="Rectangle à coins arrondis 4"/>
          <p:cNvSpPr/>
          <p:nvPr/>
        </p:nvSpPr>
        <p:spPr>
          <a:xfrm>
            <a:off x="386366" y="1700012"/>
            <a:ext cx="11088710" cy="445609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6195" indent="360045" algn="just" rtl="1">
              <a:lnSpc>
                <a:spcPct val="115000"/>
              </a:lnSpc>
              <a:spcAft>
                <a:spcPts val="800"/>
              </a:spcAft>
            </a:pPr>
            <a:r>
              <a:rPr lang="ar-SA" sz="2800" dirty="0">
                <a:solidFill>
                  <a:schemeClr val="bg2"/>
                </a:solidFill>
                <a:latin typeface="Calibri" panose="020F0502020204030204" pitchFamily="34" charset="0"/>
                <a:ea typeface="Calibri" panose="020F0502020204030204" pitchFamily="34" charset="0"/>
                <a:cs typeface="Simplified Arabic" panose="02020603050405020304" pitchFamily="18" charset="-78"/>
              </a:rPr>
              <a:t>يجب أن يضمن إطار </a:t>
            </a:r>
            <a:r>
              <a:rPr lang="ar-SA" sz="2800" dirty="0" err="1">
                <a:solidFill>
                  <a:schemeClr val="bg2"/>
                </a:solidFill>
                <a:latin typeface="Calibri" panose="020F0502020204030204" pitchFamily="34" charset="0"/>
                <a:ea typeface="Calibri" panose="020F0502020204030204" pitchFamily="34" charset="0"/>
                <a:cs typeface="Simplified Arabic" panose="02020603050405020304" pitchFamily="18" charset="-78"/>
              </a:rPr>
              <a:t>حوكمة</a:t>
            </a:r>
            <a:r>
              <a:rPr lang="ar-SA" sz="2800" dirty="0">
                <a:solidFill>
                  <a:schemeClr val="bg2"/>
                </a:solidFill>
                <a:latin typeface="Calibri" panose="020F0502020204030204" pitchFamily="34" charset="0"/>
                <a:ea typeface="Calibri" panose="020F0502020204030204" pitchFamily="34" charset="0"/>
                <a:cs typeface="Simplified Arabic" panose="02020603050405020304" pitchFamily="18" charset="-78"/>
              </a:rPr>
              <a:t> الشركات وضع تخطيط استراتيجي للشركة والمراقبة الفعالة لأداء الإدارة، والتأكيد على مسئولية مجلس الإدارة تجاه الشركة والمساهمين</a:t>
            </a:r>
            <a:r>
              <a:rPr lang="ar-EG" sz="2800" dirty="0">
                <a:solidFill>
                  <a:schemeClr val="bg2"/>
                </a:solidFill>
                <a:latin typeface="Calibri" panose="020F0502020204030204" pitchFamily="34" charset="0"/>
                <a:ea typeface="Calibri" panose="020F0502020204030204" pitchFamily="34" charset="0"/>
                <a:cs typeface="Simplified Arabic" panose="02020603050405020304" pitchFamily="18" charset="-78"/>
              </a:rPr>
              <a:t>.</a:t>
            </a:r>
            <a:endParaRPr lang="en-US" sz="2800" dirty="0">
              <a:solidFill>
                <a:schemeClr val="bg2"/>
              </a:solidFill>
              <a:latin typeface="Calibri" panose="020F0502020204030204" pitchFamily="34" charset="0"/>
              <a:ea typeface="Calibri" panose="020F0502020204030204" pitchFamily="34" charset="0"/>
              <a:cs typeface="Arial" panose="020B0604020202020204" pitchFamily="34" charset="0"/>
            </a:endParaRPr>
          </a:p>
          <a:p>
            <a:pPr marR="36195" algn="just" rtl="1">
              <a:lnSpc>
                <a:spcPct val="115000"/>
              </a:lnSpc>
              <a:spcAft>
                <a:spcPts val="800"/>
              </a:spcAft>
            </a:pPr>
            <a:r>
              <a:rPr lang="ar-EG" sz="2800" dirty="0">
                <a:solidFill>
                  <a:schemeClr val="bg2"/>
                </a:solidFill>
                <a:latin typeface="Calibri" panose="020F0502020204030204" pitchFamily="34" charset="0"/>
                <a:ea typeface="Calibri" panose="020F0502020204030204" pitchFamily="34" charset="0"/>
                <a:cs typeface="Simplified Arabic" panose="02020603050405020304" pitchFamily="18" charset="-78"/>
              </a:rPr>
              <a:t>ويشمل هذا المبدأ مجموعة المبادئ الفرعية التالية:</a:t>
            </a:r>
            <a:endParaRPr lang="en-US" sz="2800" dirty="0">
              <a:solidFill>
                <a:schemeClr val="bg2"/>
              </a:solidFill>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pPr>
            <a:r>
              <a:rPr lang="ar-SA" sz="2800" dirty="0">
                <a:solidFill>
                  <a:schemeClr val="bg2"/>
                </a:solidFill>
                <a:latin typeface="Calibri" panose="020F0502020204030204" pitchFamily="34" charset="0"/>
                <a:ea typeface="Calibri" panose="020F0502020204030204" pitchFamily="34" charset="0"/>
                <a:cs typeface="Simplified Arabic" panose="02020603050405020304" pitchFamily="18" charset="-78"/>
              </a:rPr>
              <a:t>يجب على أعضاء مجلس الإدارة العمل بإخلاص لحماية صالح الشركة والمساهمين</a:t>
            </a:r>
            <a:r>
              <a:rPr lang="fr-FR" sz="2800" dirty="0">
                <a:solidFill>
                  <a:schemeClr val="bg2"/>
                </a:solidFill>
                <a:latin typeface="Simplified Arabic" panose="02020603050405020304" pitchFamily="18" charset="-78"/>
                <a:ea typeface="Calibri" panose="020F0502020204030204" pitchFamily="34" charset="0"/>
                <a:cs typeface="Arial" panose="020B0604020202020204" pitchFamily="34" charset="0"/>
              </a:rPr>
              <a:t>.</a:t>
            </a:r>
            <a:endParaRPr lang="en-US" sz="2800" dirty="0">
              <a:solidFill>
                <a:schemeClr val="bg2"/>
              </a:solidFill>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pPr>
            <a:r>
              <a:rPr lang="ar-EG" sz="2800" dirty="0">
                <a:solidFill>
                  <a:schemeClr val="bg2"/>
                </a:solidFill>
                <a:latin typeface="Calibri" panose="020F0502020204030204" pitchFamily="34" charset="0"/>
                <a:ea typeface="Calibri" panose="020F0502020204030204" pitchFamily="34" charset="0"/>
                <a:cs typeface="Simplified Arabic" panose="02020603050405020304" pitchFamily="18" charset="-78"/>
              </a:rPr>
              <a:t>ع</a:t>
            </a:r>
            <a:r>
              <a:rPr lang="ar-SA" sz="2800" dirty="0" err="1">
                <a:solidFill>
                  <a:schemeClr val="bg2"/>
                </a:solidFill>
                <a:latin typeface="Calibri" panose="020F0502020204030204" pitchFamily="34" charset="0"/>
                <a:ea typeface="Calibri" panose="020F0502020204030204" pitchFamily="34" charset="0"/>
                <a:cs typeface="Simplified Arabic" panose="02020603050405020304" pitchFamily="18" charset="-78"/>
              </a:rPr>
              <a:t>لى</a:t>
            </a:r>
            <a:r>
              <a:rPr lang="ar-SA" sz="2800" dirty="0">
                <a:solidFill>
                  <a:schemeClr val="bg2"/>
                </a:solidFill>
                <a:latin typeface="Calibri" panose="020F0502020204030204" pitchFamily="34" charset="0"/>
                <a:ea typeface="Calibri" panose="020F0502020204030204" pitchFamily="34" charset="0"/>
                <a:cs typeface="Simplified Arabic" panose="02020603050405020304" pitchFamily="18" charset="-78"/>
              </a:rPr>
              <a:t> مجلس الإدارة، في حالة ما إذا أثرت قراراته على مجموعة من المساهمين أن يعامل معاملة متساوية كل فئات المساهمين</a:t>
            </a:r>
            <a:r>
              <a:rPr lang="fr-FR" sz="2800" dirty="0">
                <a:solidFill>
                  <a:schemeClr val="bg2"/>
                </a:solidFill>
                <a:latin typeface="Simplified Arabic" panose="02020603050405020304" pitchFamily="18" charset="-78"/>
                <a:ea typeface="Calibri" panose="020F0502020204030204" pitchFamily="34" charset="0"/>
                <a:cs typeface="Arial" panose="020B0604020202020204" pitchFamily="34" charset="0"/>
              </a:rPr>
              <a:t>.</a:t>
            </a:r>
            <a:endParaRPr lang="en-US" sz="28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2365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21217" y="927277"/>
            <a:ext cx="10032642" cy="543488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36195" lvl="0" indent="-342900" algn="just" rtl="1">
              <a:lnSpc>
                <a:spcPct val="115000"/>
              </a:lnSpc>
              <a:spcBef>
                <a:spcPts val="0"/>
              </a:spcBef>
              <a:spcAft>
                <a:spcPts val="800"/>
              </a:spcAft>
              <a:buFont typeface="Symbol" panose="05050102010706020507" pitchFamily="18" charset="2"/>
              <a:buChar char=""/>
            </a:pP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جب أن يضمن مجلس الإدارة الالتزام بالقانون مع الحرص علي مصالح الأطراف ذات المصلحة</a:t>
            </a:r>
            <a:r>
              <a:rPr lang="fr-FR" sz="28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marR="36195" lvl="0" indent="-342900" algn="just" rtl="1">
              <a:lnSpc>
                <a:spcPct val="115000"/>
              </a:lnSpc>
              <a:spcBef>
                <a:spcPts val="0"/>
              </a:spcBef>
              <a:spcAft>
                <a:spcPts val="800"/>
              </a:spcAft>
              <a:buFont typeface="Symbol" panose="05050102010706020507" pitchFamily="18" charset="2"/>
              <a:buChar char=""/>
            </a:pP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على مجلس الإدارة القيام ببعض المهام الرئيسية، بما في ذلك وضع استراتيجية الشركة، سياسة الخطر، الميزانيات، خطط العمل، تحديد أهداف الأداء، مراقبة التنفيذ والأداء، النفقات الرأسمالية، </a:t>
            </a:r>
            <a:r>
              <a:rPr lang="ar-SA" sz="2800" dirty="0" err="1">
                <a:solidFill>
                  <a:srgbClr val="000000"/>
                </a:solidFill>
                <a:latin typeface="Calibri" panose="020F0502020204030204" pitchFamily="34" charset="0"/>
                <a:ea typeface="Calibri" panose="020F0502020204030204" pitchFamily="34" charset="0"/>
                <a:cs typeface="Simplified Arabic" panose="02020603050405020304" pitchFamily="18" charset="-78"/>
              </a:rPr>
              <a:t>الإستحواذات</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وتصفية الاستثمارات</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متابعة قياس كفاءة ممارسة الشركة لقواعد </a:t>
            </a:r>
            <a:r>
              <a:rPr lang="ar-SA" sz="2800" dirty="0" err="1">
                <a:solidFill>
                  <a:srgbClr val="000000"/>
                </a:solidFill>
                <a:latin typeface="Calibri" panose="020F0502020204030204" pitchFamily="34" charset="0"/>
                <a:ea typeface="Calibri" panose="020F0502020204030204" pitchFamily="34" charset="0"/>
                <a:cs typeface="Simplified Arabic" panose="02020603050405020304" pitchFamily="18" charset="-78"/>
              </a:rPr>
              <a:t>حوكمة</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الشركات وإجراء التعديلات عند الحاجة</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توافر نظام رسمي يتصف بالشفافية لعمليات ترشيح وانتخاب أعضاء مجلس الإدارة</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و</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التأكد من سلامة التقارير والنظم المحاسبية والمالية للشركة بما في ذلك نظام المراجعة المالي المستقل والرقابة الداخلية، خاصة أنظمة إدارة الخطر والرقابة المالية والتشغيلية، والالتزام بتطبيق القانون</a:t>
            </a:r>
            <a:r>
              <a:rPr lang="fr-FR" sz="2800" dirty="0">
                <a:solidFill>
                  <a:srgbClr val="000000"/>
                </a:solidFill>
                <a:latin typeface="Simplified Arabic" panose="02020603050405020304" pitchFamily="18" charset="-78"/>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1842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21217" y="927279"/>
            <a:ext cx="9646276" cy="538336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36195" lvl="0" indent="-342900" algn="just" rtl="1">
              <a:lnSpc>
                <a:spcPct val="115000"/>
              </a:lnSpc>
              <a:spcBef>
                <a:spcPts val="0"/>
              </a:spcBef>
              <a:spcAft>
                <a:spcPts val="800"/>
              </a:spcAft>
              <a:buFont typeface="Symbol" panose="05050102010706020507" pitchFamily="18" charset="2"/>
              <a:buChar char=""/>
            </a:pP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يجب </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أن يتمكن مجلس الإدارة من الحكم بموضوعية على شؤون الشركة مستقلا عن الإدارة، </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وذلك ب</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تكليف عدد كافٍ من أعضاء مجلس الإدارة غير التنفيذيين يتوافر فيهم القدرة على الحكم الموضوعي على مهام قد يحدث فيها حالات تعارض المصالح المحتملة مثل التقارير المالية </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و</a:t>
            </a:r>
            <a:r>
              <a:rPr lang="ar-SA"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التعيينات  ومكافآت التنفيذيين وأعضاء مجلس الإدارة</a:t>
            </a:r>
            <a:r>
              <a:rPr lang="ar-EG" sz="28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Symbol" panose="05050102010706020507" pitchFamily="18" charset="2"/>
              <a:buChar char=""/>
            </a:pPr>
            <a:r>
              <a:rPr lang="ar-SA"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يجب أن يتوافر لأعضاء مجلس الإدارة سهولة النفاذ إلي المعلومات المناسبة الدقيقة وفي الوقت المناسب حتى يتسنى لهم القيام بمسئولياتهم على أكمل وجه.</a:t>
            </a:r>
            <a:r>
              <a:rPr lang="ar-SA" sz="2800" dirty="0">
                <a:latin typeface="Calibri" panose="020F0502020204030204" pitchFamily="34" charset="0"/>
                <a:ea typeface="Times New Roman" panose="02020603050405020304" pitchFamily="18" charset="0"/>
                <a:cs typeface="Simplified Arabic" panose="02020603050405020304" pitchFamily="18" charset="-78"/>
              </a:rPr>
              <a:t>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36461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14400" y="759853"/>
            <a:ext cx="9903854" cy="558943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 marR="0" indent="360045" algn="just" rtl="1">
              <a:lnSpc>
                <a:spcPct val="115000"/>
              </a:lnSpc>
              <a:spcBef>
                <a:spcPts val="0"/>
              </a:spcBef>
              <a:spcAft>
                <a:spcPts val="0"/>
              </a:spcAft>
            </a:pPr>
            <a:r>
              <a:rPr lang="ar-SA" sz="2800" dirty="0">
                <a:solidFill>
                  <a:schemeClr val="bg2"/>
                </a:solidFill>
                <a:latin typeface="Calibri" panose="020F0502020204030204" pitchFamily="34" charset="0"/>
                <a:ea typeface="Times New Roman" panose="02020603050405020304" pitchFamily="18" charset="0"/>
                <a:cs typeface="Simplified Arabic" panose="02020603050405020304" pitchFamily="18" charset="-78"/>
              </a:rPr>
              <a:t>ما تجدر الإشارة اليه هو ان مبادئ منظمة التعاون الاقتصادي والتنمية تنطبق ي المقام الأول على شركات المساهمة المقيدة في البورصة، فتلك الشركات تكون ملكيتها موزعة على عدد من الشركاء مما يستلزم تحديد العلاقة بين ملكيتها وأدارتها التي تكون مؤثرة بشكل مباشر على مجموعة كبيرة من الجمهور، كما ينطبق على الشركات التي يكون تمويلها الرئيسي من المصارف كضمان للدائنين اثر التزامها بمبادئ </a:t>
            </a:r>
            <a:r>
              <a:rPr lang="ar-SA" sz="2800" dirty="0" err="1">
                <a:solidFill>
                  <a:schemeClr val="bg2"/>
                </a:solidFill>
                <a:latin typeface="Calibri" panose="020F0502020204030204" pitchFamily="34" charset="0"/>
                <a:ea typeface="Times New Roman" panose="02020603050405020304" pitchFamily="18" charset="0"/>
                <a:cs typeface="Simplified Arabic" panose="02020603050405020304" pitchFamily="18" charset="-78"/>
              </a:rPr>
              <a:t>الحوكمة</a:t>
            </a:r>
            <a:r>
              <a:rPr lang="ar-SA" sz="2800" dirty="0">
                <a:solidFill>
                  <a:schemeClr val="bg2"/>
                </a:solidFill>
                <a:latin typeface="Calibri" panose="020F0502020204030204" pitchFamily="34" charset="0"/>
                <a:ea typeface="Times New Roman" panose="02020603050405020304" pitchFamily="18" charset="0"/>
                <a:cs typeface="Simplified Arabic" panose="02020603050405020304" pitchFamily="18" charset="-78"/>
              </a:rPr>
              <a:t>، كما ان المبادئ السابقة ليست ملزمة ولا تهدف لوضع وصفة تفصيلية لنظام تشريع محلي لأي دولة، ولكنها تسعى لتحديد اهداف واقتراح وسائل مختلفة لتطبيقها باعتبارها نقاط مرجعية يمكن الاستعانة بها </a:t>
            </a:r>
            <a:endParaRPr lang="en-US" sz="2800" dirty="0">
              <a:solidFill>
                <a:schemeClr val="bg2"/>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942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p:cNvGraphicFramePr>
            <a:graphicFrameLocks noGrp="1"/>
          </p:cNvGraphicFramePr>
          <p:nvPr>
            <p:extLst>
              <p:ext uri="{D42A27DB-BD31-4B8C-83A1-F6EECF244321}">
                <p14:modId xmlns:p14="http://schemas.microsoft.com/office/powerpoint/2010/main" val="553051651"/>
              </p:ext>
            </p:extLst>
          </p:nvPr>
        </p:nvGraphicFramePr>
        <p:xfrm>
          <a:off x="171008" y="267290"/>
          <a:ext cx="11092804" cy="6414866"/>
        </p:xfrm>
        <a:graphic>
          <a:graphicData uri="http://schemas.openxmlformats.org/drawingml/2006/table">
            <a:tbl>
              <a:tblPr rtl="1" firstRow="1" firstCol="1" bandRow="1"/>
              <a:tblGrid>
                <a:gridCol w="1539296">
                  <a:extLst>
                    <a:ext uri="{9D8B030D-6E8A-4147-A177-3AD203B41FA5}">
                      <a16:colId xmlns:a16="http://schemas.microsoft.com/office/drawing/2014/main" val="20000"/>
                    </a:ext>
                  </a:extLst>
                </a:gridCol>
                <a:gridCol w="7494292">
                  <a:extLst>
                    <a:ext uri="{9D8B030D-6E8A-4147-A177-3AD203B41FA5}">
                      <a16:colId xmlns:a16="http://schemas.microsoft.com/office/drawing/2014/main" val="20001"/>
                    </a:ext>
                  </a:extLst>
                </a:gridCol>
                <a:gridCol w="2059216">
                  <a:extLst>
                    <a:ext uri="{9D8B030D-6E8A-4147-A177-3AD203B41FA5}">
                      <a16:colId xmlns:a16="http://schemas.microsoft.com/office/drawing/2014/main" val="20002"/>
                    </a:ext>
                  </a:extLst>
                </a:gridCol>
              </a:tblGrid>
              <a:tr h="493084">
                <a:tc>
                  <a:txBody>
                    <a:bodyPr/>
                    <a:lstStyle/>
                    <a:p>
                      <a:pPr marL="0" marR="0" algn="ctr" rtl="1">
                        <a:lnSpc>
                          <a:spcPct val="150000"/>
                        </a:lnSpc>
                        <a:spcBef>
                          <a:spcPts val="0"/>
                        </a:spcBef>
                        <a:spcAft>
                          <a:spcPts val="0"/>
                        </a:spcAft>
                      </a:pPr>
                      <a:r>
                        <a:rPr lang="ar-SA" sz="2000" b="1" dirty="0">
                          <a:effectLst/>
                          <a:latin typeface="Simplified Arabic" panose="02020603050405020304" pitchFamily="18" charset="-78"/>
                          <a:ea typeface="Calibri" panose="020F0502020204030204" pitchFamily="34" charset="0"/>
                          <a:cs typeface="Arabic Transparent" panose="020B0604020202020204" pitchFamily="34" charset="0"/>
                        </a:rPr>
                        <a:t>السنة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0CECE"/>
                    </a:solidFill>
                  </a:tcPr>
                </a:tc>
                <a:tc>
                  <a:txBody>
                    <a:bodyPr/>
                    <a:lstStyle/>
                    <a:p>
                      <a:pPr marL="0" marR="0" algn="ctr" rtl="1">
                        <a:lnSpc>
                          <a:spcPct val="150000"/>
                        </a:lnSpc>
                        <a:spcBef>
                          <a:spcPts val="0"/>
                        </a:spcBef>
                        <a:spcAft>
                          <a:spcPts val="0"/>
                        </a:spcAft>
                      </a:pPr>
                      <a:r>
                        <a:rPr lang="ar-SA" sz="2000" b="1" dirty="0">
                          <a:effectLst/>
                          <a:latin typeface="Simplified Arabic" panose="02020603050405020304" pitchFamily="18" charset="-78"/>
                          <a:ea typeface="Calibri" panose="020F0502020204030204" pitchFamily="34" charset="0"/>
                          <a:cs typeface="Arabic Transparent" panose="020B0604020202020204" pitchFamily="34" charset="0"/>
                        </a:rPr>
                        <a:t>الفعاليات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0CECE"/>
                    </a:solidFill>
                  </a:tcPr>
                </a:tc>
                <a:tc>
                  <a:txBody>
                    <a:bodyPr/>
                    <a:lstStyle/>
                    <a:p>
                      <a:pPr marL="0" marR="0" algn="ctr" rtl="1">
                        <a:lnSpc>
                          <a:spcPct val="150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البلد</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0"/>
                  </a:ext>
                </a:extLst>
              </a:tr>
              <a:tr h="653142">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1931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fr-FR" sz="2000" dirty="0" err="1">
                          <a:effectLst/>
                          <a:latin typeface="Simplified Arabic" panose="02020603050405020304" pitchFamily="18" charset="-78"/>
                          <a:ea typeface="Calibri" panose="020F0502020204030204" pitchFamily="34" charset="0"/>
                          <a:cs typeface="Arabic Transparent" panose="020B0604020202020204" pitchFamily="34" charset="0"/>
                        </a:rPr>
                        <a:t>Means</a:t>
                      </a:r>
                      <a:r>
                        <a:rPr lang="fr-FR" sz="2000" dirty="0">
                          <a:effectLst/>
                          <a:latin typeface="Simplified Arabic" panose="02020603050405020304" pitchFamily="18" charset="-78"/>
                          <a:ea typeface="Calibri" panose="020F0502020204030204" pitchFamily="34" charset="0"/>
                          <a:cs typeface="Arabic Transparent" panose="020B0604020202020204" pitchFamily="34" charset="0"/>
                        </a:rPr>
                        <a:t> </a:t>
                      </a: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 و</a:t>
                      </a:r>
                      <a:r>
                        <a:rPr lang="fr-FR" sz="2000" dirty="0">
                          <a:effectLst/>
                          <a:latin typeface="Simplified Arabic" panose="02020603050405020304" pitchFamily="18" charset="-78"/>
                          <a:ea typeface="Calibri" panose="020F0502020204030204" pitchFamily="34" charset="0"/>
                          <a:cs typeface="Arabic Transparent" panose="020B0604020202020204" pitchFamily="34" charset="0"/>
                        </a:rPr>
                        <a:t> Berle </a:t>
                      </a: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سنة</a:t>
                      </a:r>
                      <a:r>
                        <a:rPr lang="ar-SA" sz="2000" dirty="0">
                          <a:effectLst/>
                          <a:latin typeface="Calibri" panose="020F0502020204030204" pitchFamily="34" charset="0"/>
                          <a:ea typeface="Calibri" panose="020F0502020204030204" pitchFamily="34" charset="0"/>
                          <a:cs typeface="Simplified Arabic" panose="02020603050405020304" pitchFamily="18" charset="-78"/>
                        </a:rPr>
                        <a:t> </a:t>
                      </a: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ينشران</a:t>
                      </a:r>
                      <a:r>
                        <a:rPr lang="ar-SA" sz="2000" dirty="0">
                          <a:effectLst/>
                          <a:latin typeface="Calibri" panose="020F0502020204030204" pitchFamily="34" charset="0"/>
                          <a:ea typeface="Calibri" panose="020F0502020204030204" pitchFamily="34" charset="0"/>
                          <a:cs typeface="Simplified Arabic" panose="02020603050405020304" pitchFamily="18" charset="-78"/>
                        </a:rPr>
                        <a:t> </a:t>
                      </a: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كتابهما</a:t>
                      </a:r>
                      <a:r>
                        <a:rPr lang="ar-SA" sz="2000" dirty="0">
                          <a:effectLst/>
                          <a:latin typeface="Calibri" panose="020F0502020204030204" pitchFamily="34" charset="0"/>
                          <a:ea typeface="Calibri" panose="020F0502020204030204" pitchFamily="34" charset="0"/>
                          <a:cs typeface="Simplified Arabic" panose="02020603050405020304" pitchFamily="18" charset="-78"/>
                        </a:rPr>
                        <a:t> </a:t>
                      </a: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المعنون " الشركات الحديثة والملكية الخاصة</a:t>
                      </a:r>
                      <a:r>
                        <a:rPr lang="ar-SA" sz="2000" dirty="0">
                          <a:effectLst/>
                          <a:latin typeface="Calibri" panose="020F0502020204030204" pitchFamily="34" charset="0"/>
                          <a:ea typeface="Calibri" panose="020F0502020204030204" pitchFamily="34" charset="0"/>
                          <a:cs typeface="Simplified Arabic" panose="02020603050405020304" pitchFamily="18" charset="-78"/>
                        </a:rPr>
                        <a:t> </a:t>
                      </a: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الولايات المتحدة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570">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1933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صدور أول تشريع لتنظيم سوق الأوراق المالية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الولايات المتحدة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6570">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1934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صدور قانون تفويض المسؤولية من أجل انقاذ لجنة مراقبة البورصات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الولايات المتحدة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6570">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1968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effectLst/>
                          <a:latin typeface="Simplified Arabic" panose="02020603050405020304" pitchFamily="18" charset="-78"/>
                          <a:ea typeface="Calibri" panose="020F0502020204030204" pitchFamily="34" charset="0"/>
                          <a:cs typeface="Arabic Transparent" panose="020B0604020202020204" pitchFamily="34" charset="0"/>
                        </a:rPr>
                        <a:t>الاتحاد الأوروبي يتبنى أول قانون توجيهي للمؤسسات</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الاتحاد الأوروبي</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4691">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1987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صدور تقرير لجنة </a:t>
                      </a:r>
                      <a:r>
                        <a:rPr lang="ar-SA" sz="2000" dirty="0" err="1">
                          <a:effectLst/>
                          <a:latin typeface="Simplified Arabic" panose="02020603050405020304" pitchFamily="18" charset="-78"/>
                          <a:ea typeface="Calibri" panose="020F0502020204030204" pitchFamily="34" charset="0"/>
                          <a:cs typeface="Arabic Transparent" panose="020B0604020202020204" pitchFamily="34" charset="0"/>
                        </a:rPr>
                        <a:t>تريدوري</a:t>
                      </a: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 بشأن الاحتيال في التقارير المالية، والتأكيد على دور لجان المراجعة، ووضع إطار للرقابة الداخلية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الولايات المتحدة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3142">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بداية 1990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تحسين ممارسات </a:t>
                      </a:r>
                      <a:r>
                        <a:rPr lang="ar-SA" sz="2000" dirty="0" err="1">
                          <a:effectLst/>
                          <a:latin typeface="Simplified Arabic" panose="02020603050405020304" pitchFamily="18" charset="-78"/>
                          <a:ea typeface="Calibri" panose="020F0502020204030204" pitchFamily="34" charset="0"/>
                          <a:cs typeface="Arabic Transparent" panose="020B0604020202020204" pitchFamily="34" charset="0"/>
                        </a:rPr>
                        <a:t>حوكمة</a:t>
                      </a: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 الشركات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المملكة المتحدة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53142">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1992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لجنة كادبوري تنشر أول تقرير بعنوان "الجوانب المالية في </a:t>
                      </a:r>
                      <a:r>
                        <a:rPr lang="ar-SA" sz="2000" dirty="0" err="1">
                          <a:effectLst/>
                          <a:latin typeface="Simplified Arabic" panose="02020603050405020304" pitchFamily="18" charset="-78"/>
                          <a:ea typeface="Calibri" panose="020F0502020204030204" pitchFamily="34" charset="0"/>
                          <a:cs typeface="Arabic Transparent" panose="020B0604020202020204" pitchFamily="34" charset="0"/>
                        </a:rPr>
                        <a:t>حوكمة</a:t>
                      </a:r>
                      <a:r>
                        <a:rPr lang="ar-SA" sz="2000" dirty="0">
                          <a:effectLst/>
                          <a:latin typeface="Simplified Arabic" panose="02020603050405020304" pitchFamily="18" charset="-78"/>
                          <a:ea typeface="Calibri" panose="020F0502020204030204" pitchFamily="34" charset="0"/>
                          <a:cs typeface="Arabic Transparent" panose="020B0604020202020204" pitchFamily="34" charset="0"/>
                        </a:rPr>
                        <a:t> الشركات"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dirty="0">
                          <a:effectLst/>
                          <a:latin typeface="Simplified Arabic" panose="02020603050405020304" pitchFamily="18" charset="-78"/>
                          <a:ea typeface="Calibri" panose="020F0502020204030204" pitchFamily="34" charset="0"/>
                          <a:cs typeface="Arabic Transparent" panose="020B0604020202020204" pitchFamily="34" charset="0"/>
                        </a:rPr>
                        <a:t>المملكة المتحدة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6570">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1994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effectLst/>
                          <a:latin typeface="Simplified Arabic" panose="02020603050405020304" pitchFamily="18" charset="-78"/>
                          <a:ea typeface="Calibri" panose="020F0502020204030204" pitchFamily="34" charset="0"/>
                          <a:cs typeface="Arabic Transparent" panose="020B0604020202020204" pitchFamily="34" charset="0"/>
                        </a:rPr>
                        <a:t>نشر تقرير كينغ يتضمن توصية بإصلاح مجالس الادارة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dirty="0">
                          <a:effectLst/>
                          <a:latin typeface="Simplified Arabic" panose="02020603050405020304" pitchFamily="18" charset="-78"/>
                          <a:ea typeface="Calibri" panose="020F0502020204030204" pitchFamily="34" charset="0"/>
                          <a:cs typeface="Arabic Transparent" panose="020B0604020202020204" pitchFamily="34" charset="0"/>
                        </a:rPr>
                        <a:t>جنوب افريقيا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979711">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1994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000">
                          <a:effectLst/>
                          <a:latin typeface="Simplified Arabic" panose="02020603050405020304" pitchFamily="18" charset="-78"/>
                          <a:ea typeface="Calibri" panose="020F0502020204030204" pitchFamily="34" charset="0"/>
                          <a:cs typeface="Arabic Transparent" panose="020B0604020202020204" pitchFamily="34" charset="0"/>
                        </a:rPr>
                        <a:t>أصدرت بورصة تورنتو تقرير عنوانه" اين كان المديرون؟" يحث المؤسسات الكندية على تضمين تقاريرهم السنوية مزيدا من المعلومات المتصلة بأساليب ممارسة حوكمة المؤسسات</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dirty="0">
                          <a:effectLst/>
                          <a:latin typeface="Simplified Arabic" panose="02020603050405020304" pitchFamily="18" charset="-78"/>
                          <a:ea typeface="Calibri" panose="020F0502020204030204" pitchFamily="34" charset="0"/>
                          <a:cs typeface="Arabic Transparent" panose="020B0604020202020204" pitchFamily="34" charset="0"/>
                        </a:rPr>
                        <a:t>كندا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76308">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1994/1995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effectLst/>
                          <a:latin typeface="Simplified Arabic" panose="02020603050405020304" pitchFamily="18" charset="-78"/>
                          <a:ea typeface="Calibri" panose="020F0502020204030204" pitchFamily="34" charset="0"/>
                          <a:cs typeface="Arabic Transparent" panose="020B0604020202020204" pitchFamily="34" charset="0"/>
                        </a:rPr>
                        <a:t>نشر تقرير </a:t>
                      </a:r>
                      <a:r>
                        <a:rPr lang="fr-FR" sz="2000">
                          <a:effectLst/>
                          <a:latin typeface="Simplified Arabic" panose="02020603050405020304" pitchFamily="18" charset="-78"/>
                          <a:ea typeface="Calibri" panose="020F0502020204030204" pitchFamily="34" charset="0"/>
                          <a:cs typeface="Arabic Transparent" panose="020B0604020202020204" pitchFamily="34" charset="0"/>
                        </a:rPr>
                        <a:t>Ruteman</a:t>
                      </a:r>
                      <a:r>
                        <a:rPr lang="ar-SA" sz="2000">
                          <a:effectLst/>
                          <a:latin typeface="Simplified Arabic" panose="02020603050405020304" pitchFamily="18" charset="-78"/>
                          <a:ea typeface="Calibri" panose="020F0502020204030204" pitchFamily="34" charset="0"/>
                          <a:cs typeface="Arabic Transparent" panose="020B0604020202020204" pitchFamily="34" charset="0"/>
                        </a:rPr>
                        <a:t> "الرقابة الداخلية في التقارير المالية</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2000">
                          <a:effectLst/>
                          <a:latin typeface="Simplified Arabic" panose="02020603050405020304" pitchFamily="18" charset="-78"/>
                          <a:ea typeface="Calibri" panose="020F0502020204030204" pitchFamily="34" charset="0"/>
                          <a:cs typeface="Arabic Transparent" panose="020B0604020202020204" pitchFamily="34" charset="0"/>
                        </a:rPr>
                        <a:t>"</a:t>
                      </a:r>
                      <a:r>
                        <a:rPr lang="fr-FR" sz="2000">
                          <a:effectLst/>
                          <a:latin typeface="Simplified Arabic" panose="02020603050405020304" pitchFamily="18" charset="-78"/>
                          <a:ea typeface="Calibri" panose="020F0502020204030204" pitchFamily="34" charset="0"/>
                          <a:cs typeface="Arabic Transparent" panose="020B0604020202020204" pitchFamily="34" charset="0"/>
                        </a:rPr>
                        <a:t>Grennbury</a:t>
                      </a:r>
                      <a:r>
                        <a:rPr lang="ar-DZ" sz="2000">
                          <a:effectLst/>
                          <a:latin typeface="Simplified Arabic" panose="02020603050405020304" pitchFamily="18" charset="-78"/>
                          <a:ea typeface="Calibri" panose="020F0502020204030204" pitchFamily="34" charset="0"/>
                          <a:cs typeface="Arabic Transparent" panose="020B0604020202020204" pitchFamily="34" charset="0"/>
                        </a:rPr>
                        <a:t> "مكافآت التنفيذيين وتقرير </a:t>
                      </a:r>
                      <a:r>
                        <a:rPr lang="fr-FR" sz="2000">
                          <a:effectLst/>
                          <a:latin typeface="Simplified Arabic" panose="02020603050405020304" pitchFamily="18" charset="-78"/>
                          <a:ea typeface="Calibri" panose="020F0502020204030204" pitchFamily="34" charset="0"/>
                          <a:cs typeface="Arabic Transparent" panose="020B0604020202020204" pitchFamily="34" charset="0"/>
                        </a:rPr>
                        <a:t>Hample</a:t>
                      </a:r>
                      <a:r>
                        <a:rPr lang="ar-DZ" sz="2000">
                          <a:effectLst/>
                          <a:latin typeface="Simplified Arabic" panose="02020603050405020304" pitchFamily="18" charset="-78"/>
                          <a:ea typeface="Calibri" panose="020F0502020204030204" pitchFamily="34" charset="0"/>
                          <a:cs typeface="Arabic Transparent" panose="020B0604020202020204" pitchFamily="34" charset="0"/>
                        </a:rPr>
                        <a:t> "حوكمة الشركات</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dirty="0">
                          <a:effectLst/>
                          <a:latin typeface="Simplified Arabic" panose="02020603050405020304" pitchFamily="18" charset="-78"/>
                          <a:ea typeface="Calibri" panose="020F0502020204030204" pitchFamily="34" charset="0"/>
                          <a:cs typeface="Arabic Transparent" panose="020B0604020202020204" pitchFamily="34" charset="0"/>
                        </a:rPr>
                        <a:t>المملكة المتحدة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5366">
                <a:tc>
                  <a:txBody>
                    <a:bodyPr/>
                    <a:lstStyle/>
                    <a:p>
                      <a:pPr marL="0" marR="0" algn="r" rtl="1">
                        <a:lnSpc>
                          <a:spcPct val="107000"/>
                        </a:lnSpc>
                        <a:spcBef>
                          <a:spcPts val="0"/>
                        </a:spcBef>
                        <a:spcAft>
                          <a:spcPts val="0"/>
                        </a:spcAft>
                      </a:pPr>
                      <a:r>
                        <a:rPr lang="ar-SA" sz="2000" b="1">
                          <a:effectLst/>
                          <a:latin typeface="Simplified Arabic" panose="02020603050405020304" pitchFamily="18" charset="-78"/>
                          <a:ea typeface="Calibri" panose="020F0502020204030204" pitchFamily="34" charset="0"/>
                          <a:cs typeface="Arabic Transparent" panose="020B0604020202020204" pitchFamily="34" charset="0"/>
                        </a:rPr>
                        <a:t>1995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effectLst/>
                          <a:latin typeface="Simplified Arabic" panose="02020603050405020304" pitchFamily="18" charset="-78"/>
                          <a:ea typeface="Calibri" panose="020F0502020204030204" pitchFamily="34" charset="0"/>
                          <a:cs typeface="Arabic Transparent" panose="020B0604020202020204" pitchFamily="34" charset="0"/>
                        </a:rPr>
                        <a:t>اعتماد</a:t>
                      </a:r>
                      <a:r>
                        <a:rPr lang="ar-SA" sz="2000">
                          <a:effectLst/>
                          <a:latin typeface="Calibri" panose="020F0502020204030204" pitchFamily="34" charset="0"/>
                          <a:ea typeface="Calibri" panose="020F0502020204030204" pitchFamily="34" charset="0"/>
                          <a:cs typeface="Simplified Arabic" panose="02020603050405020304" pitchFamily="18" charset="-78"/>
                        </a:rPr>
                        <a:t> </a:t>
                      </a:r>
                      <a:r>
                        <a:rPr lang="ar-SA" sz="2000">
                          <a:effectLst/>
                          <a:latin typeface="Simplified Arabic" panose="02020603050405020304" pitchFamily="18" charset="-78"/>
                          <a:ea typeface="Calibri" panose="020F0502020204030204" pitchFamily="34" charset="0"/>
                          <a:cs typeface="Arabic Transparent" panose="020B0604020202020204" pitchFamily="34" charset="0"/>
                        </a:rPr>
                        <a:t>قانون</a:t>
                      </a:r>
                      <a:r>
                        <a:rPr lang="ar-SA" sz="2000">
                          <a:effectLst/>
                          <a:latin typeface="Calibri" panose="020F0502020204030204" pitchFamily="34" charset="0"/>
                          <a:ea typeface="Calibri" panose="020F0502020204030204" pitchFamily="34" charset="0"/>
                          <a:cs typeface="Simplified Arabic" panose="02020603050405020304" pitchFamily="18" charset="-78"/>
                        </a:rPr>
                        <a:t> </a:t>
                      </a:r>
                      <a:r>
                        <a:rPr lang="ar-SA" sz="2000">
                          <a:effectLst/>
                          <a:latin typeface="Simplified Arabic" panose="02020603050405020304" pitchFamily="18" charset="-78"/>
                          <a:ea typeface="Calibri" panose="020F0502020204030204" pitchFamily="34" charset="0"/>
                          <a:cs typeface="Arabic Transparent" panose="020B0604020202020204" pitchFamily="34" charset="0"/>
                        </a:rPr>
                        <a:t>المؤسسات</a:t>
                      </a:r>
                      <a:r>
                        <a:rPr lang="ar-SA" sz="2000">
                          <a:effectLst/>
                          <a:latin typeface="Calibri" panose="020F0502020204030204" pitchFamily="34" charset="0"/>
                          <a:ea typeface="Calibri" panose="020F0502020204030204" pitchFamily="34" charset="0"/>
                          <a:cs typeface="Simplified Arabic" panose="02020603050405020304" pitchFamily="18" charset="-78"/>
                        </a:rPr>
                        <a:t> </a:t>
                      </a:r>
                      <a:r>
                        <a:rPr lang="ar-SA" sz="2000">
                          <a:effectLst/>
                          <a:latin typeface="Simplified Arabic" panose="02020603050405020304" pitchFamily="18" charset="-78"/>
                          <a:ea typeface="Calibri" panose="020F0502020204030204" pitchFamily="34" charset="0"/>
                          <a:cs typeface="Arabic Transparent" panose="020B0604020202020204" pitchFamily="34" charset="0"/>
                        </a:rPr>
                        <a:t>المساهمة</a:t>
                      </a:r>
                      <a:r>
                        <a:rPr lang="ar-SA" sz="2000">
                          <a:effectLst/>
                          <a:latin typeface="Calibri" panose="020F0502020204030204" pitchFamily="34" charset="0"/>
                          <a:ea typeface="Calibri" panose="020F0502020204030204" pitchFamily="34" charset="0"/>
                          <a:cs typeface="Simplified Arabic" panose="02020603050405020304" pitchFamily="18" charset="-78"/>
                        </a:rPr>
                        <a:t> </a:t>
                      </a:r>
                      <a:r>
                        <a:rPr lang="ar-SA" sz="2000">
                          <a:effectLst/>
                          <a:latin typeface="Simplified Arabic" panose="02020603050405020304" pitchFamily="18" charset="-78"/>
                          <a:ea typeface="Calibri" panose="020F0502020204030204" pitchFamily="34" charset="0"/>
                          <a:cs typeface="Arabic Transparent" panose="020B0604020202020204" pitchFamily="34" charset="0"/>
                        </a:rPr>
                        <a:t>الروسي</a:t>
                      </a:r>
                      <a:r>
                        <a:rPr lang="fr-FR" sz="2000">
                          <a:effectLst/>
                          <a:latin typeface="Simplified Arabic" panose="02020603050405020304" pitchFamily="18" charset="-78"/>
                          <a:ea typeface="Calibri" panose="020F0502020204030204" pitchFamily="34" charset="0"/>
                          <a:cs typeface="Arabic Transparent" panose="020B0604020202020204" pitchFamily="34" charset="0"/>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b="1" dirty="0">
                          <a:effectLst/>
                          <a:latin typeface="Simplified Arabic" panose="02020603050405020304" pitchFamily="18" charset="-78"/>
                          <a:ea typeface="Calibri" panose="020F0502020204030204" pitchFamily="34" charset="0"/>
                          <a:cs typeface="Arabic Transparent" panose="020B0604020202020204" pitchFamily="34" charset="0"/>
                        </a:rPr>
                        <a:t>روس</a:t>
                      </a:r>
                      <a:r>
                        <a:rPr lang="ar-DZ" sz="2000" b="1" dirty="0">
                          <a:effectLst/>
                          <a:latin typeface="Simplified Arabic" panose="02020603050405020304" pitchFamily="18" charset="-78"/>
                          <a:ea typeface="Calibri" panose="020F0502020204030204" pitchFamily="34" charset="0"/>
                          <a:cs typeface="Arabic Transparent" panose="020B0604020202020204" pitchFamily="34" charset="0"/>
                        </a:rPr>
                        <a:t>ي</a:t>
                      </a:r>
                      <a:r>
                        <a:rPr lang="ar-SA" sz="2000" b="1" dirty="0">
                          <a:effectLst/>
                          <a:latin typeface="Simplified Arabic" panose="02020603050405020304" pitchFamily="18" charset="-78"/>
                          <a:ea typeface="Calibri" panose="020F0502020204030204" pitchFamily="34" charset="0"/>
                          <a:cs typeface="Arabic Transparent" panose="020B0604020202020204" pitchFamily="34" charset="0"/>
                        </a:rPr>
                        <a:t>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Rectangle 4"/>
          <p:cNvSpPr>
            <a:spLocks noChangeArrowheads="1"/>
          </p:cNvSpPr>
          <p:nvPr/>
        </p:nvSpPr>
        <p:spPr bwMode="auto">
          <a:xfrm>
            <a:off x="4797082" y="0"/>
            <a:ext cx="66370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60363" algn="r" defTabSz="914400"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الجدول رقم (01): ملخص</a:t>
            </a:r>
            <a:r>
              <a:rPr kumimoji="0" lang="ar-SA" sz="1400" b="1" i="0" u="none" strike="noStrike" cap="none" normalizeH="0" baseline="0" dirty="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1" i="0" u="none" strike="noStrike" cap="none" normalizeH="0" baseline="0" dirty="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تأريخي</a:t>
            </a:r>
            <a:r>
              <a:rPr kumimoji="0" lang="ar-SA" sz="1400" b="1" i="0" u="none" strike="noStrike" cap="none" normalizeH="0" baseline="0" dirty="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1" i="0" u="none" strike="noStrike" cap="none" normalizeH="0" baseline="0" dirty="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لتطور</a:t>
            </a:r>
            <a:r>
              <a:rPr kumimoji="0" lang="ar-SA" sz="1400" b="1" i="0" u="none" strike="noStrike" cap="none" normalizeH="0" baseline="0" dirty="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1" i="0" u="none" strike="noStrike" cap="none" normalizeH="0" baseline="0" dirty="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مفهوم</a:t>
            </a:r>
            <a:r>
              <a:rPr kumimoji="0" lang="ar-SA" sz="1400" b="1" i="0" u="none" strike="noStrike" cap="none" normalizeH="0" baseline="0" dirty="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1" i="0" u="none" strike="noStrike" cap="none" normalizeH="0" baseline="0" dirty="0" err="1">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حوكمة</a:t>
            </a:r>
            <a:r>
              <a:rPr kumimoji="0" lang="ar-SA" sz="1400" b="1" i="0" u="none" strike="noStrike" cap="none" normalizeH="0" baseline="0" dirty="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1" i="0" u="none" strike="noStrike" cap="none" normalizeH="0" baseline="0" dirty="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الشركات</a:t>
            </a:r>
            <a:endParaRPr kumimoji="0" lang="en-US" sz="1100" b="0" i="0" u="none" strike="noStrike" cap="none" normalizeH="0" baseline="0" dirty="0">
              <a:ln>
                <a:noFill/>
              </a:ln>
              <a:solidFill>
                <a:schemeClr val="tx1"/>
              </a:solidFill>
              <a:effectLst/>
            </a:endParaRPr>
          </a:p>
          <a:p>
            <a:pPr marL="0" marR="0" lvl="0" indent="360363" algn="l" defTabSz="91440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404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2581445385"/>
              </p:ext>
            </p:extLst>
          </p:nvPr>
        </p:nvGraphicFramePr>
        <p:xfrm>
          <a:off x="1120462" y="1223492"/>
          <a:ext cx="9216980" cy="4984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a:xfrm>
            <a:off x="965916" y="167425"/>
            <a:ext cx="9131121" cy="105606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chemeClr val="bg2"/>
                </a:solidFill>
              </a:rPr>
              <a:t>مبادئ </a:t>
            </a:r>
            <a:r>
              <a:rPr lang="ar-SA" sz="3600" b="1" dirty="0" err="1">
                <a:solidFill>
                  <a:schemeClr val="bg2"/>
                </a:solidFill>
              </a:rPr>
              <a:t>حوكمة</a:t>
            </a:r>
            <a:r>
              <a:rPr lang="ar-SA" sz="3600" b="1" dirty="0">
                <a:solidFill>
                  <a:schemeClr val="bg2"/>
                </a:solidFill>
              </a:rPr>
              <a:t> الشركات الصادرة عن البنك الدولي</a:t>
            </a:r>
            <a:endParaRPr lang="en-US" sz="3600" dirty="0">
              <a:solidFill>
                <a:schemeClr val="bg2"/>
              </a:solidFill>
            </a:endParaRPr>
          </a:p>
        </p:txBody>
      </p:sp>
    </p:spTree>
    <p:extLst>
      <p:ext uri="{BB962C8B-B14F-4D97-AF65-F5344CB8AC3E}">
        <p14:creationId xmlns:p14="http://schemas.microsoft.com/office/powerpoint/2010/main" val="39144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25769" y="231820"/>
            <a:ext cx="10238705" cy="289774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800" b="1" dirty="0">
                <a:solidFill>
                  <a:schemeClr val="bg2"/>
                </a:solidFill>
                <a:ea typeface="Calibri" panose="020F0502020204030204" pitchFamily="34" charset="0"/>
                <a:cs typeface="Simplified Arabic" panose="02020603050405020304" pitchFamily="18" charset="-78"/>
              </a:rPr>
              <a:t>على المستوى المحلي :</a:t>
            </a:r>
            <a:r>
              <a:rPr lang="ar-SA" sz="2800" dirty="0">
                <a:solidFill>
                  <a:schemeClr val="bg2"/>
                </a:solidFill>
                <a:ea typeface="Calibri" panose="020F0502020204030204" pitchFamily="34" charset="0"/>
                <a:cs typeface="Simplified Arabic" panose="02020603050405020304" pitchFamily="18" charset="-78"/>
              </a:rPr>
              <a:t> وضع البنك الدولي مجموعة من التقويمات التي تقوم بها الدول ، والتي تحدد على أساسها مواطن الضعف والقوة والتي تخص </a:t>
            </a:r>
            <a:r>
              <a:rPr lang="ar-SA" sz="2800" dirty="0" err="1">
                <a:solidFill>
                  <a:schemeClr val="bg2"/>
                </a:solidFill>
                <a:ea typeface="Calibri" panose="020F0502020204030204" pitchFamily="34" charset="0"/>
                <a:cs typeface="Simplified Arabic" panose="02020603050405020304" pitchFamily="18" charset="-78"/>
              </a:rPr>
              <a:t>حوكمة</a:t>
            </a:r>
            <a:r>
              <a:rPr lang="ar-SA" sz="2800" dirty="0">
                <a:solidFill>
                  <a:schemeClr val="bg2"/>
                </a:solidFill>
                <a:ea typeface="Calibri" panose="020F0502020204030204" pitchFamily="34" charset="0"/>
                <a:cs typeface="Simplified Arabic" panose="02020603050405020304" pitchFamily="18" charset="-78"/>
              </a:rPr>
              <a:t> وإدارة الشركات مما يساعد تلك الدول على ترتيب أولوياتها . والهدف هو التقويم  هو دعم الاطار التشريعي، وتبني مبادرة القطاع الخاص في مجال وضع قواعد وأسس </a:t>
            </a:r>
            <a:r>
              <a:rPr lang="ar-SA" sz="2800" dirty="0" err="1">
                <a:solidFill>
                  <a:schemeClr val="bg2"/>
                </a:solidFill>
                <a:ea typeface="Calibri" panose="020F0502020204030204" pitchFamily="34" charset="0"/>
                <a:cs typeface="Simplified Arabic" panose="02020603050405020304" pitchFamily="18" charset="-78"/>
              </a:rPr>
              <a:t>حوكمة</a:t>
            </a:r>
            <a:r>
              <a:rPr lang="ar-SA" sz="2800" dirty="0">
                <a:solidFill>
                  <a:schemeClr val="bg2"/>
                </a:solidFill>
                <a:ea typeface="Calibri" panose="020F0502020204030204" pitchFamily="34" charset="0"/>
                <a:cs typeface="Simplified Arabic" panose="02020603050405020304" pitchFamily="18" charset="-78"/>
              </a:rPr>
              <a:t> الشركات، وهو الامر الذي يتفق واطار البنك الدولي العام للتنمية الشاملة ، والذي يؤكد على </a:t>
            </a:r>
            <a:r>
              <a:rPr lang="ar-SA" sz="2800" dirty="0" err="1">
                <a:solidFill>
                  <a:schemeClr val="bg2"/>
                </a:solidFill>
                <a:ea typeface="Calibri" panose="020F0502020204030204" pitchFamily="34" charset="0"/>
                <a:cs typeface="Simplified Arabic" panose="02020603050405020304" pitchFamily="18" charset="-78"/>
              </a:rPr>
              <a:t>حوكمة</a:t>
            </a:r>
            <a:r>
              <a:rPr lang="ar-SA" sz="2800" dirty="0">
                <a:solidFill>
                  <a:schemeClr val="bg2"/>
                </a:solidFill>
                <a:ea typeface="Calibri" panose="020F0502020204030204" pitchFamily="34" charset="0"/>
                <a:cs typeface="Simplified Arabic" panose="02020603050405020304" pitchFamily="18" charset="-78"/>
              </a:rPr>
              <a:t> الشركات كعامل في التنمية.</a:t>
            </a:r>
            <a:endParaRPr lang="en-US" sz="2800" dirty="0">
              <a:solidFill>
                <a:schemeClr val="bg2"/>
              </a:solidFill>
            </a:endParaRPr>
          </a:p>
        </p:txBody>
      </p:sp>
      <p:sp>
        <p:nvSpPr>
          <p:cNvPr id="5" name="Rectangle à coins arrondis 4"/>
          <p:cNvSpPr/>
          <p:nvPr/>
        </p:nvSpPr>
        <p:spPr>
          <a:xfrm>
            <a:off x="154546" y="3412901"/>
            <a:ext cx="10328857" cy="324547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800" b="1" dirty="0">
                <a:solidFill>
                  <a:schemeClr val="bg2"/>
                </a:solidFill>
              </a:rPr>
              <a:t>على المستوى الإقليمي:</a:t>
            </a:r>
            <a:r>
              <a:rPr lang="ar-SA" sz="2800" dirty="0">
                <a:solidFill>
                  <a:schemeClr val="bg2"/>
                </a:solidFill>
              </a:rPr>
              <a:t> عمل البنك الدولي مع بعض الوكالات الدولية الأخرى على رعاية مجموعة من حلقات النقاش التي تخاطب المسؤولين الحكوميين، المشرعين، المنظمين، الشركات المحلية والأجنبية، المستثمرين ووكالات التصنيف للمساعد على الوصول إلى راي متفق عليه بالإجماع فيما يخص اصلاح وتنظيم الشركات، وذلك بهدف تجنب الوقوع في الأزمات.</a:t>
            </a:r>
            <a:endParaRPr lang="en-US" sz="2800" dirty="0">
              <a:solidFill>
                <a:schemeClr val="bg2"/>
              </a:solidFill>
            </a:endParaRPr>
          </a:p>
        </p:txBody>
      </p:sp>
    </p:spTree>
    <p:extLst>
      <p:ext uri="{BB962C8B-B14F-4D97-AF65-F5344CB8AC3E}">
        <p14:creationId xmlns:p14="http://schemas.microsoft.com/office/powerpoint/2010/main" val="147846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98490" y="1223493"/>
            <a:ext cx="9465972" cy="3863662"/>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2800" b="1" dirty="0">
                <a:solidFill>
                  <a:schemeClr val="bg2"/>
                </a:solidFill>
              </a:rPr>
              <a:t>على المستوى العالمي </a:t>
            </a:r>
            <a:r>
              <a:rPr lang="ar-SA" sz="2800" dirty="0">
                <a:solidFill>
                  <a:schemeClr val="bg2"/>
                </a:solidFill>
              </a:rPr>
              <a:t>: عمل البنك والمنظمة  التعاون الاقتصادي والتنمية على توسيع دائرة قواعد ادارة الشركات خارج نطاق دول المنظمة من خلال رعاية المنتدى الدولي لقواعد إدارة </a:t>
            </a:r>
            <a:r>
              <a:rPr lang="ar-SA" sz="2800" dirty="0" err="1">
                <a:solidFill>
                  <a:schemeClr val="bg2"/>
                </a:solidFill>
              </a:rPr>
              <a:t>حوكمة</a:t>
            </a:r>
            <a:r>
              <a:rPr lang="ar-SA" sz="2800" dirty="0">
                <a:solidFill>
                  <a:schemeClr val="bg2"/>
                </a:solidFill>
              </a:rPr>
              <a:t> الشركات . والذي كان هدفه الأساسي هو مساعدة الدول ذات الدخول المنخفضة على تحسين المعايير التي تستخدمها في </a:t>
            </a:r>
            <a:r>
              <a:rPr lang="ar-SA" sz="2800" dirty="0" err="1">
                <a:solidFill>
                  <a:schemeClr val="bg2"/>
                </a:solidFill>
              </a:rPr>
              <a:t>حوكمة</a:t>
            </a:r>
            <a:r>
              <a:rPr lang="ar-SA" sz="2800" dirty="0">
                <a:solidFill>
                  <a:schemeClr val="bg2"/>
                </a:solidFill>
              </a:rPr>
              <a:t> الشركات، حيث توصل إلى وضع نموذج </a:t>
            </a:r>
            <a:r>
              <a:rPr lang="fr-FR" sz="2800" dirty="0">
                <a:solidFill>
                  <a:schemeClr val="bg2"/>
                </a:solidFill>
              </a:rPr>
              <a:t>ROSC</a:t>
            </a:r>
            <a:r>
              <a:rPr lang="ar-DZ" sz="2800" dirty="0">
                <a:solidFill>
                  <a:schemeClr val="bg2"/>
                </a:solidFill>
              </a:rPr>
              <a:t>، </a:t>
            </a:r>
            <a:r>
              <a:rPr lang="ar-SA" sz="2800" dirty="0">
                <a:solidFill>
                  <a:schemeClr val="bg2"/>
                </a:solidFill>
              </a:rPr>
              <a:t>لتقوية نظام </a:t>
            </a:r>
            <a:r>
              <a:rPr lang="ar-SA" sz="2800" dirty="0" err="1">
                <a:solidFill>
                  <a:schemeClr val="bg2"/>
                </a:solidFill>
              </a:rPr>
              <a:t>الحوكمة</a:t>
            </a:r>
            <a:r>
              <a:rPr lang="ar-SA" sz="2800" dirty="0">
                <a:solidFill>
                  <a:schemeClr val="bg2"/>
                </a:solidFill>
              </a:rPr>
              <a:t> وإدارة الشركات في الدول النامية</a:t>
            </a:r>
            <a:r>
              <a:rPr lang="en-US" sz="2800" dirty="0">
                <a:solidFill>
                  <a:schemeClr val="bg2"/>
                </a:solidFill>
              </a:rPr>
              <a:t>. </a:t>
            </a:r>
          </a:p>
          <a:p>
            <a:pPr algn="just" rtl="1"/>
            <a:r>
              <a:rPr lang="ar-DZ" sz="2800" dirty="0">
                <a:solidFill>
                  <a:schemeClr val="bg2"/>
                </a:solidFill>
              </a:rPr>
              <a:t>ولقد أكد البنك الدولي عل أهمية أن تتضمن قواعد وأسس </a:t>
            </a:r>
            <a:r>
              <a:rPr lang="ar-DZ" sz="2800" dirty="0" err="1">
                <a:solidFill>
                  <a:schemeClr val="bg2"/>
                </a:solidFill>
              </a:rPr>
              <a:t>حوكمة</a:t>
            </a:r>
            <a:r>
              <a:rPr lang="ar-DZ" sz="2800" dirty="0">
                <a:solidFill>
                  <a:schemeClr val="bg2"/>
                </a:solidFill>
              </a:rPr>
              <a:t> في الشركات كل من الاعسار وحقوق الدائنين والشفافية في النظم المحاسبية والتدقيق.</a:t>
            </a:r>
            <a:endParaRPr lang="en-US" sz="2800" dirty="0">
              <a:solidFill>
                <a:schemeClr val="bg2"/>
              </a:solidFill>
            </a:endParaRPr>
          </a:p>
        </p:txBody>
      </p:sp>
    </p:spTree>
    <p:extLst>
      <p:ext uri="{BB962C8B-B14F-4D97-AF65-F5344CB8AC3E}">
        <p14:creationId xmlns:p14="http://schemas.microsoft.com/office/powerpoint/2010/main" val="254718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0" y="1313645"/>
            <a:ext cx="9581882" cy="528033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3200" dirty="0">
                <a:solidFill>
                  <a:schemeClr val="bg2"/>
                </a:solidFill>
              </a:rPr>
              <a:t>إضافة إلى مساهمة صندوق النقد الدولي في مبادرة البنك الدولي للالتزام بمعايير وقواعد </a:t>
            </a:r>
            <a:r>
              <a:rPr lang="fr-FR" sz="3200" dirty="0">
                <a:solidFill>
                  <a:schemeClr val="bg2"/>
                </a:solidFill>
              </a:rPr>
              <a:t>ROSC</a:t>
            </a:r>
            <a:r>
              <a:rPr lang="ar-DZ" sz="3200" dirty="0">
                <a:solidFill>
                  <a:schemeClr val="bg2"/>
                </a:solidFill>
              </a:rPr>
              <a:t> فقد وضع صندوق النقد الدولي قواعد الممارسات الجيد الخاصة بشفافي السياسات المالية والنقدية الحكومية، وذلك بإصدار قانون السياسات المالية وقانون الممارسات.</a:t>
            </a:r>
            <a:r>
              <a:rPr lang="ar-DZ" sz="3200" b="1" dirty="0">
                <a:solidFill>
                  <a:schemeClr val="bg2"/>
                </a:solidFill>
              </a:rPr>
              <a:t> </a:t>
            </a:r>
            <a:endParaRPr lang="en-US" sz="3200" dirty="0">
              <a:solidFill>
                <a:schemeClr val="bg2"/>
              </a:solidFill>
            </a:endParaRPr>
          </a:p>
          <a:p>
            <a:pPr lvl="0" algn="just" rtl="1"/>
            <a:r>
              <a:rPr lang="ar-DZ" sz="3200" b="1" dirty="0">
                <a:solidFill>
                  <a:schemeClr val="bg2"/>
                </a:solidFill>
              </a:rPr>
              <a:t>قانون السياسات المالية : </a:t>
            </a:r>
            <a:r>
              <a:rPr lang="ar-DZ" sz="3200" dirty="0">
                <a:solidFill>
                  <a:schemeClr val="bg2"/>
                </a:solidFill>
              </a:rPr>
              <a:t>يسعى صندوق النقد الدولي لتشجيع الدول الأعضاء على تطبيق المدونة القانونية للممارسات الجيدة الخاصة بالشفافية المالية، حيث يؤكد مضمون هذا القانون على ضرورة توضيح مسؤوليات الحكومة وكيفية اعداد الميزانية وتنفيذها، كما يتطلب من الحكومة توفير المعلومات الخاصة بأنشطتها للمواطنين، وان تتبع المعلومات معايير الجودة وأن تخضع لنظام تأكيد النزاهة .</a:t>
            </a:r>
            <a:endParaRPr lang="en-US" sz="3200" dirty="0">
              <a:solidFill>
                <a:schemeClr val="bg2"/>
              </a:solidFill>
            </a:endParaRPr>
          </a:p>
        </p:txBody>
      </p:sp>
      <p:sp>
        <p:nvSpPr>
          <p:cNvPr id="5" name="Rectangle à coins arrondis 4"/>
          <p:cNvSpPr/>
          <p:nvPr/>
        </p:nvSpPr>
        <p:spPr>
          <a:xfrm>
            <a:off x="1687132" y="154547"/>
            <a:ext cx="8603088" cy="901521"/>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err="1">
                <a:solidFill>
                  <a:schemeClr val="bg2"/>
                </a:solidFill>
              </a:rPr>
              <a:t>مبائ</a:t>
            </a:r>
            <a:r>
              <a:rPr lang="ar-SA" sz="3200" b="1" dirty="0">
                <a:solidFill>
                  <a:schemeClr val="bg2"/>
                </a:solidFill>
              </a:rPr>
              <a:t> حوكة الشركات الصادرة عن صندوق النقد الدولي</a:t>
            </a:r>
            <a:endParaRPr lang="en-US" sz="3200" dirty="0">
              <a:solidFill>
                <a:schemeClr val="bg2"/>
              </a:solidFill>
            </a:endParaRPr>
          </a:p>
        </p:txBody>
      </p:sp>
      <p:pic>
        <p:nvPicPr>
          <p:cNvPr id="2" name="Image 1"/>
          <p:cNvPicPr>
            <a:picLocks noChangeAspect="1"/>
          </p:cNvPicPr>
          <p:nvPr/>
        </p:nvPicPr>
        <p:blipFill>
          <a:blip r:embed="rId2"/>
          <a:stretch>
            <a:fillRect/>
          </a:stretch>
        </p:blipFill>
        <p:spPr>
          <a:xfrm rot="20367809">
            <a:off x="9474018" y="967751"/>
            <a:ext cx="2436769" cy="2044687"/>
          </a:xfrm>
          <a:prstGeom prst="rect">
            <a:avLst/>
          </a:prstGeom>
          <a:ln>
            <a:noFill/>
          </a:ln>
          <a:effectLst>
            <a:softEdge rad="112500"/>
          </a:effectLst>
        </p:spPr>
      </p:pic>
    </p:spTree>
    <p:extLst>
      <p:ext uri="{BB962C8B-B14F-4D97-AF65-F5344CB8AC3E}">
        <p14:creationId xmlns:p14="http://schemas.microsoft.com/office/powerpoint/2010/main" val="26582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112912" y="318053"/>
            <a:ext cx="7079087" cy="649020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DZ" sz="3200" b="1" dirty="0">
                <a:solidFill>
                  <a:schemeClr val="bg2"/>
                </a:solidFill>
              </a:rPr>
              <a:t>قانون الممارسات الجيدة حول الشفافية السياسات المالية والنقدية: </a:t>
            </a:r>
            <a:r>
              <a:rPr lang="ar-DZ" sz="3200" dirty="0">
                <a:solidFill>
                  <a:schemeClr val="bg2"/>
                </a:solidFill>
              </a:rPr>
              <a:t>قام صندوق النقد الدولي بإعداد قانون الممارسات الجية والخاصة بشفافية السياسات النقدية والمالية، ولقد وضع القانون في سياق تطوير المعايير والقواعد الخاصة بالإفصاح العلني للجماهير وإجراءات الشفافية التي وضعت لدعم النظم النقدية والمالية الدولية، وتدعو لدرجة اعلى من الشفافية في البنوك التجارية، وشركات السندات وشركات التامين والبنوك المركزية. ولقد تبنى صندوق النقد الدولي هذا المعيار في </a:t>
            </a:r>
            <a:r>
              <a:rPr lang="ar-DZ" sz="3200" dirty="0" err="1">
                <a:solidFill>
                  <a:schemeClr val="bg2"/>
                </a:solidFill>
              </a:rPr>
              <a:t>أفريل</a:t>
            </a:r>
            <a:r>
              <a:rPr lang="ar-DZ" sz="3200" dirty="0">
                <a:solidFill>
                  <a:schemeClr val="bg2"/>
                </a:solidFill>
              </a:rPr>
              <a:t> من عام 1998.  </a:t>
            </a:r>
            <a:endParaRPr lang="en-US" sz="3200" dirty="0">
              <a:solidFill>
                <a:schemeClr val="bg2"/>
              </a:solidFill>
            </a:endParaRPr>
          </a:p>
          <a:p>
            <a:pPr rtl="1"/>
            <a:r>
              <a:rPr lang="ar-DZ" b="1" dirty="0"/>
              <a:t> </a:t>
            </a:r>
            <a:endParaRPr lang="en-US" dirty="0"/>
          </a:p>
        </p:txBody>
      </p:sp>
      <p:pic>
        <p:nvPicPr>
          <p:cNvPr id="5" name="Image 4"/>
          <p:cNvPicPr>
            <a:picLocks noChangeAspect="1"/>
          </p:cNvPicPr>
          <p:nvPr/>
        </p:nvPicPr>
        <p:blipFill>
          <a:blip r:embed="rId2"/>
          <a:stretch>
            <a:fillRect/>
          </a:stretch>
        </p:blipFill>
        <p:spPr>
          <a:xfrm>
            <a:off x="1" y="2154948"/>
            <a:ext cx="5112911" cy="4653313"/>
          </a:xfrm>
          <a:prstGeom prst="rect">
            <a:avLst/>
          </a:prstGeom>
        </p:spPr>
      </p:pic>
      <p:pic>
        <p:nvPicPr>
          <p:cNvPr id="2" name="Image 1"/>
          <p:cNvPicPr>
            <a:picLocks noChangeAspect="1"/>
          </p:cNvPicPr>
          <p:nvPr/>
        </p:nvPicPr>
        <p:blipFill>
          <a:blip r:embed="rId3"/>
          <a:stretch>
            <a:fillRect/>
          </a:stretch>
        </p:blipFill>
        <p:spPr>
          <a:xfrm rot="21106017">
            <a:off x="0" y="132964"/>
            <a:ext cx="5112912" cy="2021983"/>
          </a:xfrm>
          <a:prstGeom prst="rect">
            <a:avLst/>
          </a:prstGeom>
        </p:spPr>
      </p:pic>
    </p:spTree>
    <p:extLst>
      <p:ext uri="{BB962C8B-B14F-4D97-AF65-F5344CB8AC3E}">
        <p14:creationId xmlns:p14="http://schemas.microsoft.com/office/powerpoint/2010/main" val="23257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646111" y="452718"/>
            <a:ext cx="9403742" cy="1298809"/>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a:solidFill>
                  <a:schemeClr val="bg1"/>
                </a:solidFill>
              </a:rPr>
              <a:t>تطبيقات </a:t>
            </a:r>
            <a:r>
              <a:rPr lang="ar-DZ" sz="3600" b="1" dirty="0" err="1">
                <a:solidFill>
                  <a:schemeClr val="bg1"/>
                </a:solidFill>
              </a:rPr>
              <a:t>حوكمة</a:t>
            </a:r>
            <a:r>
              <a:rPr lang="ar-DZ" sz="3600" b="1" dirty="0">
                <a:solidFill>
                  <a:schemeClr val="bg1"/>
                </a:solidFill>
              </a:rPr>
              <a:t> الشركات </a:t>
            </a:r>
            <a:endParaRPr lang="en-US" sz="3600" dirty="0">
              <a:solidFill>
                <a:schemeClr val="bg1"/>
              </a:solidFill>
            </a:endParaRPr>
          </a:p>
        </p:txBody>
      </p:sp>
      <p:sp>
        <p:nvSpPr>
          <p:cNvPr id="5" name="Flèche vers le bas 4"/>
          <p:cNvSpPr/>
          <p:nvPr/>
        </p:nvSpPr>
        <p:spPr>
          <a:xfrm>
            <a:off x="489398" y="2021984"/>
            <a:ext cx="10380371" cy="4836016"/>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15000"/>
              </a:lnSpc>
            </a:pPr>
            <a:r>
              <a:rPr lang="ar-DZ" sz="2800" b="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سعت المنظمات والهيئات الدولية إلى ارساء مبادئ </a:t>
            </a:r>
            <a:r>
              <a:rPr lang="ar-DZ" sz="2800" b="1" dirty="0" err="1">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الحوكمة</a:t>
            </a:r>
            <a:r>
              <a:rPr lang="ar-DZ" sz="2800" b="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 في جميع دول العالم وتطبيق هذه المبادئ وفقا لتشريعات كل دولة وخصائصها الثقافية والاجتماعية وعليه سيتم تناول تطبيقاتها من خلال الياتها والأطراف المسؤولة عنها وتطبيقاتها في مختلف الدول.</a:t>
            </a:r>
            <a:endParaRPr lang="en-US" sz="28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229136" y="2288415"/>
            <a:ext cx="2667000" cy="1714500"/>
          </a:xfrm>
          <a:prstGeom prst="rect">
            <a:avLst/>
          </a:prstGeom>
        </p:spPr>
      </p:pic>
      <p:pic>
        <p:nvPicPr>
          <p:cNvPr id="7" name="Image 6"/>
          <p:cNvPicPr>
            <a:picLocks noChangeAspect="1"/>
          </p:cNvPicPr>
          <p:nvPr/>
        </p:nvPicPr>
        <p:blipFill>
          <a:blip r:embed="rId3"/>
          <a:stretch>
            <a:fillRect/>
          </a:stretch>
        </p:blipFill>
        <p:spPr>
          <a:xfrm>
            <a:off x="8555597" y="2288415"/>
            <a:ext cx="2705100" cy="1695450"/>
          </a:xfrm>
          <a:prstGeom prst="rect">
            <a:avLst/>
          </a:prstGeom>
        </p:spPr>
      </p:pic>
    </p:spTree>
    <p:extLst>
      <p:ext uri="{BB962C8B-B14F-4D97-AF65-F5344CB8AC3E}">
        <p14:creationId xmlns:p14="http://schemas.microsoft.com/office/powerpoint/2010/main" val="3090170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31827357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050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695459" y="1712890"/>
            <a:ext cx="9569003" cy="470078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a:solidFill>
                  <a:schemeClr val="bg1"/>
                </a:solidFill>
              </a:rPr>
              <a:t>المساهمين: </a:t>
            </a:r>
            <a:r>
              <a:rPr lang="ar-DZ" sz="3600" dirty="0">
                <a:solidFill>
                  <a:schemeClr val="bg1"/>
                </a:solidFill>
              </a:rPr>
              <a:t>وهم الأطراف الذين يساهمون في راس المال للشركة، من خلال شرائهم للأسهم مقابل الحصول على الأرباح المناسبة لاستثماراتهم وزيادة قيمة الشركة على المدى الطويل، ولهم الحق في اختيار أعضاء مجلس الإدارة المناسبين لحماية حقوقهم</a:t>
            </a:r>
            <a:endParaRPr lang="en-US" sz="3600" dirty="0">
              <a:solidFill>
                <a:schemeClr val="bg1"/>
              </a:solidFill>
            </a:endParaRPr>
          </a:p>
        </p:txBody>
      </p:sp>
      <p:pic>
        <p:nvPicPr>
          <p:cNvPr id="5" name="Image 4"/>
          <p:cNvPicPr>
            <a:picLocks noChangeAspect="1"/>
          </p:cNvPicPr>
          <p:nvPr/>
        </p:nvPicPr>
        <p:blipFill>
          <a:blip r:embed="rId2"/>
          <a:stretch>
            <a:fillRect/>
          </a:stretch>
        </p:blipFill>
        <p:spPr>
          <a:xfrm rot="19648098">
            <a:off x="273858" y="431041"/>
            <a:ext cx="2581275" cy="1771650"/>
          </a:xfrm>
          <a:prstGeom prst="rect">
            <a:avLst/>
          </a:prstGeom>
        </p:spPr>
      </p:pic>
      <p:pic>
        <p:nvPicPr>
          <p:cNvPr id="6" name="Image 5"/>
          <p:cNvPicPr>
            <a:picLocks noChangeAspect="1"/>
          </p:cNvPicPr>
          <p:nvPr/>
        </p:nvPicPr>
        <p:blipFill>
          <a:blip r:embed="rId3"/>
          <a:stretch>
            <a:fillRect/>
          </a:stretch>
        </p:blipFill>
        <p:spPr>
          <a:xfrm>
            <a:off x="5396248" y="124434"/>
            <a:ext cx="4989557" cy="1628775"/>
          </a:xfrm>
          <a:prstGeom prst="rect">
            <a:avLst/>
          </a:prstGeom>
        </p:spPr>
      </p:pic>
    </p:spTree>
    <p:extLst>
      <p:ext uri="{BB962C8B-B14F-4D97-AF65-F5344CB8AC3E}">
        <p14:creationId xmlns:p14="http://schemas.microsoft.com/office/powerpoint/2010/main" val="2174283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618187" y="1558344"/>
            <a:ext cx="8680360" cy="43401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II.	</a:t>
            </a:r>
            <a:r>
              <a:rPr lang="ar-DZ" sz="3200" dirty="0">
                <a:solidFill>
                  <a:schemeClr val="bg1"/>
                </a:solidFill>
              </a:rPr>
              <a:t>مجلس الإدارة: يمثل مجلس الإدارة المصالح الأساسية للمساهمين وباقي أصحاب المصالح، كما يقوم باختيار المدراء التنفيذيين وتقديم التوجيهات العامة لهم بالإضافة إلى الرقابة على أدائهم، كما يقوم مجلس الإدارة برسم السياسات العامة للشركة وكيفية الحفاظ على حقوق المساهمين</a:t>
            </a:r>
            <a:r>
              <a:rPr lang="ar-DZ" dirty="0"/>
              <a:t>.</a:t>
            </a:r>
            <a:endParaRPr lang="en-US" dirty="0"/>
          </a:p>
        </p:txBody>
      </p:sp>
      <p:pic>
        <p:nvPicPr>
          <p:cNvPr id="5" name="Image 4"/>
          <p:cNvPicPr>
            <a:picLocks noChangeAspect="1"/>
          </p:cNvPicPr>
          <p:nvPr/>
        </p:nvPicPr>
        <p:blipFill>
          <a:blip r:embed="rId2"/>
          <a:stretch>
            <a:fillRect/>
          </a:stretch>
        </p:blipFill>
        <p:spPr>
          <a:xfrm>
            <a:off x="0" y="0"/>
            <a:ext cx="2143125" cy="2143125"/>
          </a:xfrm>
          <a:prstGeom prst="rect">
            <a:avLst/>
          </a:prstGeom>
        </p:spPr>
      </p:pic>
      <p:pic>
        <p:nvPicPr>
          <p:cNvPr id="6" name="Image 5"/>
          <p:cNvPicPr>
            <a:picLocks noChangeAspect="1"/>
          </p:cNvPicPr>
          <p:nvPr/>
        </p:nvPicPr>
        <p:blipFill>
          <a:blip r:embed="rId3"/>
          <a:stretch>
            <a:fillRect/>
          </a:stretch>
        </p:blipFill>
        <p:spPr>
          <a:xfrm rot="20571076">
            <a:off x="8897171" y="293299"/>
            <a:ext cx="2466975" cy="3166966"/>
          </a:xfrm>
          <a:prstGeom prst="rect">
            <a:avLst/>
          </a:prstGeom>
        </p:spPr>
      </p:pic>
    </p:spTree>
    <p:extLst>
      <p:ext uri="{BB962C8B-B14F-4D97-AF65-F5344CB8AC3E}">
        <p14:creationId xmlns:p14="http://schemas.microsoft.com/office/powerpoint/2010/main" val="2725174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83336" y="1918952"/>
            <a:ext cx="10998557" cy="385078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III.	</a:t>
            </a:r>
            <a:r>
              <a:rPr lang="ar-DZ" sz="3200" dirty="0">
                <a:solidFill>
                  <a:schemeClr val="bg1"/>
                </a:solidFill>
              </a:rPr>
              <a:t>الإدارة: الإدارة تعتبر حلقة الوصل بين مجلس الإدارة وبقية الأطراف المتعاملة مع الشركة وتعتبر على انها الجهة المسؤولة عن الإدارة الفعلية للشركة وتقديم التقارير الخاصة بالأداء إلى مجلس الإدارة، كما تعتبر المسؤولة عن تعظيم الأرباح وقيمة الأسهم لصالح المساهمين، وتعمل على تحقيق الإفصاح والشفافية في المعلومات التي تنشرها لهم.</a:t>
            </a:r>
            <a:endParaRPr lang="en-US" sz="3200" dirty="0">
              <a:solidFill>
                <a:schemeClr val="bg1"/>
              </a:solidFill>
            </a:endParaRPr>
          </a:p>
        </p:txBody>
      </p:sp>
      <p:pic>
        <p:nvPicPr>
          <p:cNvPr id="5" name="Image 4"/>
          <p:cNvPicPr>
            <a:picLocks noChangeAspect="1"/>
          </p:cNvPicPr>
          <p:nvPr/>
        </p:nvPicPr>
        <p:blipFill>
          <a:blip r:embed="rId2"/>
          <a:stretch>
            <a:fillRect/>
          </a:stretch>
        </p:blipFill>
        <p:spPr>
          <a:xfrm>
            <a:off x="0" y="0"/>
            <a:ext cx="2143125" cy="2143125"/>
          </a:xfrm>
          <a:prstGeom prst="rect">
            <a:avLst/>
          </a:prstGeom>
        </p:spPr>
      </p:pic>
      <p:pic>
        <p:nvPicPr>
          <p:cNvPr id="6" name="Image 5"/>
          <p:cNvPicPr>
            <a:picLocks noChangeAspect="1"/>
          </p:cNvPicPr>
          <p:nvPr/>
        </p:nvPicPr>
        <p:blipFill>
          <a:blip r:embed="rId3"/>
          <a:stretch>
            <a:fillRect/>
          </a:stretch>
        </p:blipFill>
        <p:spPr>
          <a:xfrm>
            <a:off x="7873351" y="54601"/>
            <a:ext cx="2524125" cy="1809750"/>
          </a:xfrm>
          <a:prstGeom prst="rect">
            <a:avLst/>
          </a:prstGeom>
        </p:spPr>
      </p:pic>
    </p:spTree>
    <p:extLst>
      <p:ext uri="{BB962C8B-B14F-4D97-AF65-F5344CB8AC3E}">
        <p14:creationId xmlns:p14="http://schemas.microsoft.com/office/powerpoint/2010/main" val="6211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535589778"/>
              </p:ext>
            </p:extLst>
          </p:nvPr>
        </p:nvGraphicFramePr>
        <p:xfrm>
          <a:off x="668740" y="286600"/>
          <a:ext cx="10645254" cy="6155142"/>
        </p:xfrm>
        <a:graphic>
          <a:graphicData uri="http://schemas.openxmlformats.org/drawingml/2006/table">
            <a:tbl>
              <a:tblPr rtl="1" firstRow="1" firstCol="1" bandRow="1"/>
              <a:tblGrid>
                <a:gridCol w="1477192">
                  <a:extLst>
                    <a:ext uri="{9D8B030D-6E8A-4147-A177-3AD203B41FA5}">
                      <a16:colId xmlns:a16="http://schemas.microsoft.com/office/drawing/2014/main" val="20000"/>
                    </a:ext>
                  </a:extLst>
                </a:gridCol>
                <a:gridCol w="7191928">
                  <a:extLst>
                    <a:ext uri="{9D8B030D-6E8A-4147-A177-3AD203B41FA5}">
                      <a16:colId xmlns:a16="http://schemas.microsoft.com/office/drawing/2014/main" val="20001"/>
                    </a:ext>
                  </a:extLst>
                </a:gridCol>
                <a:gridCol w="1976134">
                  <a:extLst>
                    <a:ext uri="{9D8B030D-6E8A-4147-A177-3AD203B41FA5}">
                      <a16:colId xmlns:a16="http://schemas.microsoft.com/office/drawing/2014/main" val="20002"/>
                    </a:ext>
                  </a:extLst>
                </a:gridCol>
              </a:tblGrid>
              <a:tr h="439653">
                <a:tc>
                  <a:txBody>
                    <a:bodyPr/>
                    <a:lstStyle/>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1995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نشر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تقرير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فينو</a:t>
                      </a:r>
                      <a:r>
                        <a:rPr lang="ar-SA" sz="2400" dirty="0">
                          <a:effectLst/>
                          <a:latin typeface="Calibri" panose="020F0502020204030204" pitchFamily="34" charset="0"/>
                          <a:ea typeface="Calibri" panose="020F0502020204030204" pitchFamily="34" charset="0"/>
                          <a:cs typeface="Calibri" panose="020F0502020204030204" pitchFamily="34" charset="0"/>
                        </a:rPr>
                        <a:t> </a:t>
                      </a:r>
                      <a:r>
                        <a:rPr lang="fr-FR" sz="2400" dirty="0">
                          <a:effectLst/>
                          <a:latin typeface="Simplified Arabic" panose="02020603050405020304" pitchFamily="18" charset="-78"/>
                          <a:ea typeface="Calibri" panose="020F0502020204030204" pitchFamily="34" charset="0"/>
                          <a:cs typeface="Arabic Transparent" panose="020B0604020202020204" pitchFamily="34" charset="0"/>
                        </a:rPr>
                        <a:t>Vienot</a:t>
                      </a:r>
                      <a:r>
                        <a:rPr lang="fr-FR" sz="2400" dirty="0">
                          <a:effectLst/>
                          <a:latin typeface="Simplified#20Arabic"/>
                          <a:ea typeface="Calibri" panose="020F0502020204030204" pitchFamily="34" charset="0"/>
                          <a:cs typeface="Arial" panose="020B0604020202020204" pitchFamily="34" charset="0"/>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بشأن</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مسؤوليات</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واستقلالية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المجالس</a:t>
                      </a:r>
                      <a:r>
                        <a:rPr lang="fr-FR" sz="2400" dirty="0">
                          <a:effectLst/>
                          <a:latin typeface="Simplified Arabic" panose="02020603050405020304" pitchFamily="18" charset="-78"/>
                          <a:ea typeface="Calibri" panose="020F0502020204030204" pitchFamily="34" charset="0"/>
                          <a:cs typeface="Arabic Transparent"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فرنسا</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9306">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1995</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indent="-21590" algn="just" rtl="1">
                        <a:lnSpc>
                          <a:spcPct val="107000"/>
                        </a:lnSpc>
                        <a:spcBef>
                          <a:spcPts val="0"/>
                        </a:spcBef>
                        <a:spcAft>
                          <a:spcPts val="0"/>
                        </a:spcAft>
                      </a:pP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إصدار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الاتحاد</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الاسترالي</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لمديري</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الاستثمار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بيان</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يتضمن</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معايير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لمجالس الإدارة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فيما</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يتصل</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بالإفصاح</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عن</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عملية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اختيار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كبار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المديرين</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استراليا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9306">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1995</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lgn="just" rtl="1">
                        <a:lnSpc>
                          <a:spcPct val="107000"/>
                        </a:lnSpc>
                        <a:spcBef>
                          <a:spcPts val="0"/>
                        </a:spcBef>
                        <a:spcAft>
                          <a:spcPts val="0"/>
                        </a:spcAft>
                      </a:pP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تشكيل</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الشبكة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العالمية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لأساليب</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err="1">
                          <a:effectLst/>
                          <a:latin typeface="Simplified Arabic" panose="02020603050405020304" pitchFamily="18" charset="-78"/>
                          <a:ea typeface="Calibri" panose="020F0502020204030204" pitchFamily="34" charset="0"/>
                          <a:cs typeface="Arabic Transparent" panose="020B0604020202020204" pitchFamily="34" charset="0"/>
                        </a:rPr>
                        <a:t>حوكمة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المؤسسات</a:t>
                      </a:r>
                      <a:r>
                        <a:rPr lang="ar-SA" sz="2400" dirty="0">
                          <a:effectLst/>
                          <a:latin typeface="Calibri" panose="020F0502020204030204" pitchFamily="34" charset="0"/>
                          <a:ea typeface="Calibri" panose="020F0502020204030204" pitchFamily="34" charset="0"/>
                          <a:cs typeface="TimesNewRomanPSMT"/>
                        </a:rPr>
                        <a:t> </a:t>
                      </a:r>
                      <a:r>
                        <a:rPr lang="fr-FR" sz="2400" dirty="0">
                          <a:effectLst/>
                          <a:latin typeface="Simplified Arabic" panose="02020603050405020304" pitchFamily="18" charset="-78"/>
                          <a:ea typeface="Calibri" panose="020F0502020204030204" pitchFamily="34" charset="0"/>
                          <a:cs typeface="Arabic Transparent" panose="020B0604020202020204" pitchFamily="34" charset="0"/>
                        </a:rPr>
                        <a:t>International </a:t>
                      </a:r>
                      <a:r>
                        <a:rPr lang="fr-FR" sz="2400" dirty="0" err="1">
                          <a:effectLst/>
                          <a:latin typeface="Simplified Arabic" panose="02020603050405020304" pitchFamily="18" charset="-78"/>
                          <a:ea typeface="Calibri" panose="020F0502020204030204" pitchFamily="34" charset="0"/>
                          <a:cs typeface="Arabic Transparent" panose="020B0604020202020204" pitchFamily="34" charset="0"/>
                        </a:rPr>
                        <a:t>corporate</a:t>
                      </a:r>
                      <a:r>
                        <a:rPr lang="fr-FR" sz="2400" dirty="0">
                          <a:effectLst/>
                          <a:latin typeface="Calibri" panose="020F0502020204030204" pitchFamily="34" charset="0"/>
                          <a:ea typeface="Calibri" panose="020F0502020204030204" pitchFamily="34" charset="0"/>
                          <a:cs typeface="Calibri" panose="020F0502020204030204" pitchFamily="34" charset="0"/>
                        </a:rPr>
                        <a:t> </a:t>
                      </a:r>
                      <a:r>
                        <a:rPr lang="fr-FR" sz="2400" dirty="0" err="1">
                          <a:effectLst/>
                          <a:latin typeface="Simplified Arabic" panose="02020603050405020304" pitchFamily="18" charset="-78"/>
                          <a:ea typeface="Calibri" panose="020F0502020204030204" pitchFamily="34" charset="0"/>
                          <a:cs typeface="Arabic Transparent" panose="020B0604020202020204" pitchFamily="34" charset="0"/>
                        </a:rPr>
                        <a:t>governance</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 لضمان</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تطبيق</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err="1">
                          <a:effectLst/>
                          <a:latin typeface="Simplified Arabic" panose="02020603050405020304" pitchFamily="18" charset="-78"/>
                          <a:ea typeface="Calibri" panose="020F0502020204030204" pitchFamily="34" charset="0"/>
                          <a:cs typeface="Arabic Transparent" panose="020B0604020202020204" pitchFamily="34" charset="0"/>
                        </a:rPr>
                        <a:t>حوكمة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المؤسسات</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المملكة</a:t>
                      </a:r>
                      <a:r>
                        <a:rPr lang="ar-SA" sz="2400" b="1"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المتحدة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9653">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1996</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اعتماد</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قانون</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سوق</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err="1">
                          <a:effectLst/>
                          <a:latin typeface="Simplified Arabic" panose="02020603050405020304" pitchFamily="18" charset="-78"/>
                          <a:ea typeface="Calibri" panose="020F0502020204030204" pitchFamily="34" charset="0"/>
                          <a:cs typeface="Arabic Transparent" panose="020B0604020202020204" pitchFamily="34" charset="0"/>
                        </a:rPr>
                        <a:t>الأوارق</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المالية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الروسي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روسيا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9653">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1998</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نشر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القواعد</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الموحدة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err="1">
                          <a:effectLst/>
                          <a:latin typeface="Simplified Arabic" panose="02020603050405020304" pitchFamily="18" charset="-78"/>
                          <a:ea typeface="Calibri" panose="020F0502020204030204" pitchFamily="34" charset="0"/>
                          <a:cs typeface="Arabic Transparent" panose="020B0604020202020204" pitchFamily="34" charset="0"/>
                        </a:rPr>
                        <a:t>لحوكمة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المؤسسات</a:t>
                      </a:r>
                      <a:r>
                        <a:rPr lang="fr-FR" sz="2400" dirty="0">
                          <a:effectLst/>
                          <a:latin typeface="Simplified Arabic" panose="02020603050405020304" pitchFamily="18" charset="-78"/>
                          <a:ea typeface="Calibri" panose="020F0502020204030204" pitchFamily="34" charset="0"/>
                          <a:cs typeface="Arabic Transparent"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المملكة</a:t>
                      </a:r>
                      <a:r>
                        <a:rPr lang="ar-SA" sz="2400" b="1"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المتحدة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9306">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1999</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fr-FR" sz="2400" dirty="0">
                          <a:effectLst/>
                          <a:latin typeface="Simplified Arabic" panose="02020603050405020304" pitchFamily="18" charset="-78"/>
                          <a:ea typeface="Calibri" panose="020F0502020204030204" pitchFamily="34" charset="0"/>
                          <a:cs typeface="Arabic Transparent" panose="020B0604020202020204" pitchFamily="34" charset="0"/>
                        </a:rPr>
                        <a:t>OCED</a:t>
                      </a:r>
                      <a:r>
                        <a:rPr lang="fr-FR" sz="2400" dirty="0">
                          <a:effectLst/>
                          <a:latin typeface="Simplified#20Arabic"/>
                          <a:ea typeface="Calibri" panose="020F0502020204030204" pitchFamily="34" charset="0"/>
                          <a:cs typeface="Arial" panose="020B0604020202020204" pitchFamily="34" charset="0"/>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تنشر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أول</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معايير</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دولية،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مبادئ </a:t>
                      </a:r>
                      <a:r>
                        <a:rPr lang="fr-FR" sz="2400" dirty="0">
                          <a:effectLst/>
                          <a:latin typeface="Simplified Arabic" panose="02020603050405020304" pitchFamily="18" charset="-78"/>
                          <a:ea typeface="Calibri" panose="020F0502020204030204" pitchFamily="34" charset="0"/>
                          <a:cs typeface="Arabic Transparent" panose="020B0604020202020204" pitchFamily="34" charset="0"/>
                        </a:rPr>
                        <a:t>OCED</a:t>
                      </a:r>
                      <a:r>
                        <a:rPr lang="fr-FR" sz="2400" dirty="0">
                          <a:effectLst/>
                          <a:latin typeface="Simplified#20Arabic"/>
                          <a:ea typeface="Calibri" panose="020F0502020204030204" pitchFamily="34" charset="0"/>
                          <a:cs typeface="Arial" panose="020B0604020202020204" pitchFamily="34" charset="0"/>
                        </a:rPr>
                        <a:t> </a:t>
                      </a:r>
                      <a:r>
                        <a:rPr lang="ar-SA" sz="2400" dirty="0" err="1">
                          <a:effectLst/>
                          <a:latin typeface="Simplified Arabic" panose="02020603050405020304" pitchFamily="18" charset="-78"/>
                          <a:ea typeface="Calibri" panose="020F0502020204030204" pitchFamily="34" charset="0"/>
                          <a:cs typeface="Arabic Transparent" panose="020B0604020202020204" pitchFamily="34" charset="0"/>
                        </a:rPr>
                        <a:t>لحوكمة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effectLst/>
                          <a:latin typeface="Simplified Arabic" panose="02020603050405020304" pitchFamily="18" charset="-78"/>
                          <a:ea typeface="Calibri" panose="020F0502020204030204" pitchFamily="34" charset="0"/>
                          <a:cs typeface="Arabic Transparent" panose="020B0604020202020204" pitchFamily="34" charset="0"/>
                        </a:rPr>
                        <a:t>المؤسسات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مجموعة  من الدول</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9653">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1999</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نشر</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توجيهات</a:t>
                      </a:r>
                      <a:r>
                        <a:rPr lang="ar-SA" sz="2400">
                          <a:effectLst/>
                          <a:latin typeface="Calibri" panose="020F0502020204030204" pitchFamily="34" charset="0"/>
                          <a:ea typeface="Calibri" panose="020F0502020204030204" pitchFamily="34" charset="0"/>
                          <a:cs typeface="Calibri" panose="020F0502020204030204" pitchFamily="34" charset="0"/>
                        </a:rPr>
                        <a:t> </a:t>
                      </a:r>
                      <a:r>
                        <a:rPr lang="fr-FR" sz="2400">
                          <a:effectLst/>
                          <a:latin typeface="Simplified Arabic" panose="02020603050405020304" pitchFamily="18" charset="-78"/>
                          <a:ea typeface="Calibri" panose="020F0502020204030204" pitchFamily="34" charset="0"/>
                          <a:cs typeface="Arabic Transparent" panose="020B0604020202020204" pitchFamily="34" charset="0"/>
                        </a:rPr>
                        <a:t>Turnbull</a:t>
                      </a:r>
                      <a:r>
                        <a:rPr lang="fr-FR" sz="2400">
                          <a:effectLst/>
                          <a:latin typeface="Simplified#20Arabic"/>
                          <a:ea typeface="Calibri" panose="020F0502020204030204" pitchFamily="34" charset="0"/>
                          <a:cs typeface="Arial" panose="020B0604020202020204" pitchFamily="34" charset="0"/>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في</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الرقابة</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الداخلية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المملكة</a:t>
                      </a:r>
                      <a:r>
                        <a:rPr lang="ar-SA" sz="2400" b="1"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المتحدة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9653">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2002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نشر</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القواعد</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الألمانية</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لحوكمة</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المؤسسات</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ألمانيا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79306">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2002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أدى</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انهيار</a:t>
                      </a:r>
                      <a:r>
                        <a:rPr lang="ar-SA" sz="2400">
                          <a:effectLst/>
                          <a:latin typeface="Calibri" panose="020F0502020204030204" pitchFamily="34" charset="0"/>
                          <a:ea typeface="Calibri" panose="020F0502020204030204" pitchFamily="34" charset="0"/>
                          <a:cs typeface="Calibri" panose="020F0502020204030204" pitchFamily="34" charset="0"/>
                        </a:rPr>
                        <a:t> </a:t>
                      </a:r>
                      <a:r>
                        <a:rPr lang="fr-FR" sz="2400">
                          <a:effectLst/>
                          <a:latin typeface="Simplified Arabic" panose="02020603050405020304" pitchFamily="18" charset="-78"/>
                          <a:ea typeface="Calibri" panose="020F0502020204030204" pitchFamily="34" charset="0"/>
                          <a:cs typeface="Arabic Transparent" panose="020B0604020202020204" pitchFamily="34" charset="0"/>
                        </a:rPr>
                        <a:t>Enron</a:t>
                      </a:r>
                      <a:r>
                        <a:rPr lang="fr-FR" sz="2400">
                          <a:effectLst/>
                          <a:latin typeface="Simplified#20Arabic"/>
                          <a:ea typeface="Calibri" panose="020F0502020204030204" pitchFamily="34" charset="0"/>
                          <a:cs typeface="Arial" panose="020B0604020202020204" pitchFamily="34" charset="0"/>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وغيرها</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من</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فضائح</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إلى</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قانون</a:t>
                      </a:r>
                      <a:r>
                        <a:rPr lang="ar-SA" sz="2400">
                          <a:effectLst/>
                          <a:latin typeface="Calibri" panose="020F0502020204030204" pitchFamily="34" charset="0"/>
                          <a:ea typeface="Calibri" panose="020F0502020204030204" pitchFamily="34" charset="0"/>
                          <a:cs typeface="Calibri" panose="020F0502020204030204" pitchFamily="34" charset="0"/>
                        </a:rPr>
                        <a:t> </a:t>
                      </a:r>
                      <a:r>
                        <a:rPr lang="fr-FR" sz="2400">
                          <a:effectLst/>
                          <a:latin typeface="Simplified Arabic" panose="02020603050405020304" pitchFamily="18" charset="-78"/>
                          <a:ea typeface="Calibri" panose="020F0502020204030204" pitchFamily="34" charset="0"/>
                          <a:cs typeface="Arabic Transparent" panose="020B0604020202020204" pitchFamily="34" charset="0"/>
                        </a:rPr>
                        <a:t>Sarbanes-Oxley</a:t>
                      </a:r>
                      <a:r>
                        <a:rPr lang="fr-FR" sz="2400">
                          <a:effectLst/>
                          <a:latin typeface="Simplified#20Arabic"/>
                          <a:ea typeface="Calibri" panose="020F0502020204030204" pitchFamily="34" charset="0"/>
                          <a:cs typeface="Arial" panose="020B0604020202020204" pitchFamily="34" charset="0"/>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في</a:t>
                      </a:r>
                      <a:r>
                        <a:rPr lang="ar-SA" sz="2400">
                          <a:effectLst/>
                          <a:latin typeface="Simplified#20Arabic"/>
                          <a:ea typeface="Calibri" panose="020F0502020204030204" pitchFamily="34" charset="0"/>
                          <a:cs typeface="Simplified#20Arabic"/>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الولايات</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المتحدة</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ونشر</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تقارير</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إصلاح</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قانون</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المؤسسات</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في</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أوربا</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07035"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الولايات</a:t>
                      </a:r>
                      <a:r>
                        <a:rPr lang="ar-SA" sz="2400" b="1"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المتحدة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وأوروبا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9653">
                <a:tc>
                  <a:txBody>
                    <a:bodyPr/>
                    <a:lstStyle/>
                    <a:p>
                      <a:pPr marL="0" marR="0" algn="r" rtl="1">
                        <a:lnSpc>
                          <a:spcPct val="107000"/>
                        </a:lnSpc>
                        <a:spcBef>
                          <a:spcPts val="0"/>
                        </a:spcBef>
                        <a:spcAft>
                          <a:spcPts val="0"/>
                        </a:spcAft>
                      </a:pPr>
                      <a:r>
                        <a:rPr lang="ar-SA" sz="2400" b="1">
                          <a:effectLst/>
                          <a:latin typeface="Simplified Arabic" panose="02020603050405020304" pitchFamily="18" charset="-78"/>
                          <a:ea typeface="Calibri" panose="020F0502020204030204" pitchFamily="34" charset="0"/>
                          <a:cs typeface="Arabic Transparent" panose="020B0604020202020204" pitchFamily="34" charset="0"/>
                        </a:rPr>
                        <a:t>2003</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a:effectLst/>
                          <a:latin typeface="Simplified Arabic" panose="02020603050405020304" pitchFamily="18" charset="-78"/>
                          <a:ea typeface="Calibri" panose="020F0502020204030204" pitchFamily="34" charset="0"/>
                          <a:cs typeface="Arabic Transparent" panose="020B0604020202020204" pitchFamily="34" charset="0"/>
                        </a:rPr>
                        <a:t>نشر</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تقرير</a:t>
                      </a:r>
                      <a:r>
                        <a:rPr lang="ar-SA" sz="2400">
                          <a:effectLst/>
                          <a:latin typeface="Calibri" panose="020F0502020204030204" pitchFamily="34" charset="0"/>
                          <a:ea typeface="Calibri" panose="020F0502020204030204" pitchFamily="34" charset="0"/>
                          <a:cs typeface="Calibri" panose="020F0502020204030204" pitchFamily="34" charset="0"/>
                        </a:rPr>
                        <a:t> </a:t>
                      </a:r>
                      <a:r>
                        <a:rPr lang="fr-FR" sz="2400">
                          <a:effectLst/>
                          <a:latin typeface="Simplified Arabic" panose="02020603050405020304" pitchFamily="18" charset="-78"/>
                          <a:ea typeface="Calibri" panose="020F0502020204030204" pitchFamily="34" charset="0"/>
                          <a:cs typeface="Arabic Transparent" panose="020B0604020202020204" pitchFamily="34" charset="0"/>
                        </a:rPr>
                        <a:t>Higgs</a:t>
                      </a:r>
                      <a:r>
                        <a:rPr lang="fr-FR" sz="2400">
                          <a:effectLst/>
                          <a:latin typeface="Simplified#20Arabic"/>
                          <a:ea typeface="Calibri" panose="020F0502020204030204" pitchFamily="34" charset="0"/>
                          <a:cs typeface="Arial" panose="020B0604020202020204" pitchFamily="34" charset="0"/>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عن</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الأعضاء</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غير</a:t>
                      </a:r>
                      <a:r>
                        <a:rPr lang="ar-SA" sz="2400">
                          <a:effectLst/>
                          <a:latin typeface="Calibri" panose="020F0502020204030204" pitchFamily="34" charset="0"/>
                          <a:ea typeface="Calibri" panose="020F0502020204030204" pitchFamily="34" charset="0"/>
                          <a:cs typeface="Simplified Arabic" panose="02020603050405020304" pitchFamily="18" charset="-78"/>
                        </a:rPr>
                        <a:t> </a:t>
                      </a:r>
                      <a:r>
                        <a:rPr lang="ar-SA" sz="2400">
                          <a:effectLst/>
                          <a:latin typeface="Simplified Arabic" panose="02020603050405020304" pitchFamily="18" charset="-78"/>
                          <a:ea typeface="Calibri" panose="020F0502020204030204" pitchFamily="34" charset="0"/>
                          <a:cs typeface="Arabic Transparent" panose="020B0604020202020204" pitchFamily="34" charset="0"/>
                        </a:rPr>
                        <a:t>التنفيذيين</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المملكة</a:t>
                      </a:r>
                      <a:r>
                        <a:rPr lang="ar-SA" sz="2400" b="1"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b="1" dirty="0">
                          <a:effectLst/>
                          <a:latin typeface="Simplified Arabic" panose="02020603050405020304" pitchFamily="18" charset="-78"/>
                          <a:ea typeface="Calibri" panose="020F0502020204030204" pitchFamily="34" charset="0"/>
                          <a:cs typeface="Arabic Transparent" panose="020B0604020202020204" pitchFamily="34" charset="0"/>
                        </a:rPr>
                        <a:t>المتحدة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91642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50772" y="1252771"/>
            <a:ext cx="7972021" cy="4220749"/>
          </a:xfrm>
          <a:prstGeom prst="rect">
            <a:avLst/>
          </a:prstGeom>
        </p:spPr>
      </p:pic>
    </p:spTree>
    <p:extLst>
      <p:ext uri="{BB962C8B-B14F-4D97-AF65-F5344CB8AC3E}">
        <p14:creationId xmlns:p14="http://schemas.microsoft.com/office/powerpoint/2010/main" val="1800388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18953" y="463303"/>
            <a:ext cx="8062174" cy="552557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chemeClr val="bg1"/>
                </a:solidFill>
              </a:rPr>
              <a:t>أصحاب المصالح: وهم مجموعة من الأطراف لهم مصالح داخل الشركة من دائنين، موردين، عمال وموظفين، .....</a:t>
            </a:r>
          </a:p>
          <a:p>
            <a:pPr algn="ctr" rtl="1"/>
            <a:r>
              <a:rPr lang="ar-DZ" sz="3200" dirty="0">
                <a:solidFill>
                  <a:schemeClr val="bg1"/>
                </a:solidFill>
              </a:rPr>
              <a:t>إلا أن هذه المصالح قد تكون متعارضة ومختلفة في بعض الأحيان، فالدائنون مثلا يهتمون بمقدرة الشركة على السداد، في حين يهتم العمال والموظفين على مقدرة الشركة على الاستمرار....</a:t>
            </a:r>
            <a:endParaRPr lang="en-US" sz="3200" dirty="0">
              <a:solidFill>
                <a:schemeClr val="bg1"/>
              </a:solidFill>
            </a:endParaRPr>
          </a:p>
        </p:txBody>
      </p:sp>
      <p:pic>
        <p:nvPicPr>
          <p:cNvPr id="6" name="Image 5"/>
          <p:cNvPicPr>
            <a:picLocks noChangeAspect="1"/>
          </p:cNvPicPr>
          <p:nvPr/>
        </p:nvPicPr>
        <p:blipFill>
          <a:blip r:embed="rId2"/>
          <a:stretch>
            <a:fillRect/>
          </a:stretch>
        </p:blipFill>
        <p:spPr>
          <a:xfrm>
            <a:off x="0" y="4507068"/>
            <a:ext cx="2923504" cy="2241461"/>
          </a:xfrm>
          <a:prstGeom prst="rect">
            <a:avLst/>
          </a:prstGeom>
        </p:spPr>
      </p:pic>
      <p:pic>
        <p:nvPicPr>
          <p:cNvPr id="7" name="Image 6"/>
          <p:cNvPicPr>
            <a:picLocks noChangeAspect="1"/>
          </p:cNvPicPr>
          <p:nvPr/>
        </p:nvPicPr>
        <p:blipFill>
          <a:blip r:embed="rId3"/>
          <a:stretch>
            <a:fillRect/>
          </a:stretch>
        </p:blipFill>
        <p:spPr>
          <a:xfrm>
            <a:off x="9260178" y="0"/>
            <a:ext cx="2781300" cy="2331076"/>
          </a:xfrm>
          <a:prstGeom prst="rect">
            <a:avLst/>
          </a:prstGeom>
        </p:spPr>
      </p:pic>
    </p:spTree>
    <p:extLst>
      <p:ext uri="{BB962C8B-B14F-4D97-AF65-F5344CB8AC3E}">
        <p14:creationId xmlns:p14="http://schemas.microsoft.com/office/powerpoint/2010/main" val="2333157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rot="20294938">
            <a:off x="5162663" y="653226"/>
            <a:ext cx="5634127" cy="5615509"/>
          </a:xfrm>
          <a:prstGeom prst="rect">
            <a:avLst/>
          </a:prstGeom>
        </p:spPr>
      </p:pic>
      <p:pic>
        <p:nvPicPr>
          <p:cNvPr id="5" name="Image 4"/>
          <p:cNvPicPr>
            <a:picLocks noChangeAspect="1"/>
          </p:cNvPicPr>
          <p:nvPr/>
        </p:nvPicPr>
        <p:blipFill>
          <a:blip r:embed="rId3"/>
          <a:stretch>
            <a:fillRect/>
          </a:stretch>
        </p:blipFill>
        <p:spPr>
          <a:xfrm>
            <a:off x="0" y="0"/>
            <a:ext cx="4752304" cy="6858000"/>
          </a:xfrm>
          <a:prstGeom prst="rect">
            <a:avLst/>
          </a:prstGeom>
        </p:spPr>
      </p:pic>
    </p:spTree>
    <p:extLst>
      <p:ext uri="{BB962C8B-B14F-4D97-AF65-F5344CB8AC3E}">
        <p14:creationId xmlns:p14="http://schemas.microsoft.com/office/powerpoint/2010/main" val="4114043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028343"/>
            <a:ext cx="6096000" cy="4801314"/>
          </a:xfrm>
          <a:prstGeom prst="rect">
            <a:avLst/>
          </a:prstGeom>
        </p:spPr>
        <p:txBody>
          <a:bodyPr>
            <a:spAutoFit/>
          </a:bodyPr>
          <a:lstStyle/>
          <a:p>
            <a:endParaRPr lang="en-US" dirty="0"/>
          </a:p>
          <a:p>
            <a:endParaRPr lang="en-US" dirty="0"/>
          </a:p>
          <a:p>
            <a:endParaRPr lang="en-US" dirty="0"/>
          </a:p>
          <a:p>
            <a:r>
              <a:rPr lang="en-US" dirty="0"/>
              <a:t>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Image 4"/>
          <p:cNvPicPr>
            <a:picLocks noChangeAspect="1"/>
          </p:cNvPicPr>
          <p:nvPr/>
        </p:nvPicPr>
        <p:blipFill>
          <a:blip r:embed="rId2"/>
          <a:stretch>
            <a:fillRect/>
          </a:stretch>
        </p:blipFill>
        <p:spPr>
          <a:xfrm>
            <a:off x="515156" y="721217"/>
            <a:ext cx="11075830" cy="5555081"/>
          </a:xfrm>
          <a:prstGeom prst="rect">
            <a:avLst/>
          </a:prstGeom>
        </p:spPr>
      </p:pic>
    </p:spTree>
    <p:extLst>
      <p:ext uri="{BB962C8B-B14F-4D97-AF65-F5344CB8AC3E}">
        <p14:creationId xmlns:p14="http://schemas.microsoft.com/office/powerpoint/2010/main" val="564094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695459" y="360608"/>
            <a:ext cx="11294772" cy="113334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a:solidFill>
                  <a:schemeClr val="bg1"/>
                </a:solidFill>
              </a:rPr>
              <a:t>ثانيا: آليات </a:t>
            </a:r>
            <a:r>
              <a:rPr lang="ar-DZ" sz="4000" b="1" dirty="0" err="1">
                <a:solidFill>
                  <a:schemeClr val="bg1"/>
                </a:solidFill>
              </a:rPr>
              <a:t>حوكمة</a:t>
            </a:r>
            <a:r>
              <a:rPr lang="ar-DZ" sz="4000" b="1" dirty="0">
                <a:solidFill>
                  <a:schemeClr val="bg1"/>
                </a:solidFill>
              </a:rPr>
              <a:t> الشركات</a:t>
            </a:r>
            <a:endParaRPr lang="en-US" sz="4000" b="1" dirty="0">
              <a:solidFill>
                <a:schemeClr val="bg1"/>
              </a:solidFill>
            </a:endParaRPr>
          </a:p>
        </p:txBody>
      </p:sp>
      <p:sp>
        <p:nvSpPr>
          <p:cNvPr id="5" name="Flèche vers le bas 4"/>
          <p:cNvSpPr/>
          <p:nvPr/>
        </p:nvSpPr>
        <p:spPr>
          <a:xfrm>
            <a:off x="8757634" y="1635617"/>
            <a:ext cx="927279" cy="888642"/>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èche vers le bas 5"/>
          <p:cNvSpPr/>
          <p:nvPr/>
        </p:nvSpPr>
        <p:spPr>
          <a:xfrm>
            <a:off x="2369713" y="1596980"/>
            <a:ext cx="850005" cy="927279"/>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à coins arrondis 6"/>
          <p:cNvSpPr/>
          <p:nvPr/>
        </p:nvSpPr>
        <p:spPr>
          <a:xfrm>
            <a:off x="6812925" y="2678806"/>
            <a:ext cx="4134118" cy="168713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bg1"/>
                </a:solidFill>
              </a:rPr>
              <a:t>الآليات الداخلية </a:t>
            </a:r>
            <a:r>
              <a:rPr lang="ar-SA" sz="3200" b="1" dirty="0" err="1">
                <a:solidFill>
                  <a:schemeClr val="bg1"/>
                </a:solidFill>
              </a:rPr>
              <a:t>لحوكمة</a:t>
            </a:r>
            <a:r>
              <a:rPr lang="ar-SA" sz="3200" b="1" dirty="0">
                <a:solidFill>
                  <a:schemeClr val="bg1"/>
                </a:solidFill>
              </a:rPr>
              <a:t> الشركات</a:t>
            </a:r>
            <a:endParaRPr lang="en-US" sz="3200" dirty="0">
              <a:solidFill>
                <a:schemeClr val="bg1"/>
              </a:solidFill>
            </a:endParaRPr>
          </a:p>
        </p:txBody>
      </p:sp>
      <p:sp>
        <p:nvSpPr>
          <p:cNvPr id="8" name="Rectangle à coins arrondis 7"/>
          <p:cNvSpPr/>
          <p:nvPr/>
        </p:nvSpPr>
        <p:spPr>
          <a:xfrm>
            <a:off x="437881" y="2678807"/>
            <a:ext cx="4378818" cy="1687132"/>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bg1"/>
                </a:solidFill>
              </a:rPr>
              <a:t>الآليات </a:t>
            </a:r>
            <a:r>
              <a:rPr lang="ar-DZ" sz="3200" b="1" dirty="0">
                <a:solidFill>
                  <a:schemeClr val="bg1"/>
                </a:solidFill>
              </a:rPr>
              <a:t>الخارجية </a:t>
            </a:r>
            <a:r>
              <a:rPr lang="ar-SA" sz="3200" b="1" dirty="0" err="1">
                <a:solidFill>
                  <a:schemeClr val="bg1"/>
                </a:solidFill>
              </a:rPr>
              <a:t>لحوكمة</a:t>
            </a:r>
            <a:r>
              <a:rPr lang="ar-SA" sz="3200" b="1" dirty="0">
                <a:solidFill>
                  <a:schemeClr val="bg1"/>
                </a:solidFill>
              </a:rPr>
              <a:t> الشركات</a:t>
            </a:r>
            <a:endParaRPr lang="en-US" sz="3200" dirty="0">
              <a:solidFill>
                <a:schemeClr val="bg1"/>
              </a:solidFill>
            </a:endParaRPr>
          </a:p>
        </p:txBody>
      </p:sp>
    </p:spTree>
    <p:extLst>
      <p:ext uri="{BB962C8B-B14F-4D97-AF65-F5344CB8AC3E}">
        <p14:creationId xmlns:p14="http://schemas.microsoft.com/office/powerpoint/2010/main" val="1702995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03032" y="231821"/>
            <a:ext cx="11629622" cy="645231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rtl="1">
              <a:buAutoNum type="arabicPeriod"/>
            </a:pPr>
            <a:r>
              <a:rPr lang="ar-DZ" sz="2800" b="1" dirty="0">
                <a:solidFill>
                  <a:schemeClr val="bg1"/>
                </a:solidFill>
              </a:rPr>
              <a:t>مجلس الإدارة</a:t>
            </a:r>
          </a:p>
          <a:p>
            <a:pPr algn="ctr" rtl="1"/>
            <a:endParaRPr lang="ar-DZ" sz="2800" b="1" dirty="0">
              <a:solidFill>
                <a:schemeClr val="bg1"/>
              </a:solidFill>
            </a:endParaRPr>
          </a:p>
          <a:p>
            <a:pPr algn="ctr" rtl="1"/>
            <a:r>
              <a:rPr lang="ar-DZ" sz="2800" dirty="0">
                <a:solidFill>
                  <a:schemeClr val="bg1"/>
                </a:solidFill>
              </a:rPr>
              <a:t>يذكر كل من </a:t>
            </a:r>
            <a:r>
              <a:rPr lang="en-US" sz="2800" dirty="0">
                <a:solidFill>
                  <a:schemeClr val="bg1"/>
                </a:solidFill>
              </a:rPr>
              <a:t>Singh </a:t>
            </a:r>
            <a:r>
              <a:rPr lang="ar-DZ" sz="2800" dirty="0">
                <a:solidFill>
                  <a:schemeClr val="bg1"/>
                </a:solidFill>
              </a:rPr>
              <a:t>و </a:t>
            </a:r>
            <a:r>
              <a:rPr lang="en-US" sz="2800" dirty="0" err="1">
                <a:solidFill>
                  <a:schemeClr val="bg1"/>
                </a:solidFill>
              </a:rPr>
              <a:t>Harianto</a:t>
            </a:r>
            <a:r>
              <a:rPr lang="en-US" sz="2800" dirty="0">
                <a:solidFill>
                  <a:schemeClr val="bg1"/>
                </a:solidFill>
              </a:rPr>
              <a:t> </a:t>
            </a:r>
            <a:r>
              <a:rPr lang="ar-DZ" sz="2800" dirty="0">
                <a:solidFill>
                  <a:schemeClr val="bg1"/>
                </a:solidFill>
              </a:rPr>
              <a:t>إن الناشطين في مجال </a:t>
            </a:r>
            <a:r>
              <a:rPr lang="ar-DZ" sz="2800" dirty="0" err="1">
                <a:solidFill>
                  <a:schemeClr val="bg1"/>
                </a:solidFill>
              </a:rPr>
              <a:t>حوكمة</a:t>
            </a:r>
            <a:r>
              <a:rPr lang="ar-DZ" sz="2800" dirty="0">
                <a:solidFill>
                  <a:schemeClr val="bg1"/>
                </a:solidFill>
              </a:rPr>
              <a:t> الشركات والباحثين والممارسين يعدون مجلس الإدارة أحسن أداة لمراقبة سلوك الإدارة ، إذ انه يحمي رأس المال المستثمر في الشركة من سوء الاستعمال من قبل الإدارة ، وذلك من خلال صلاحياته القانونية في تعيين وإعفاء ومكافأة الإدارة العليا . كما إن مجلس الإدارة القوي يشارك بفاعلية في وضع </a:t>
            </a:r>
            <a:r>
              <a:rPr lang="ar-DZ" sz="2800" dirty="0" err="1">
                <a:solidFill>
                  <a:schemeClr val="bg1"/>
                </a:solidFill>
              </a:rPr>
              <a:t>إستراتيجية</a:t>
            </a:r>
            <a:r>
              <a:rPr lang="ar-DZ" sz="2800" dirty="0">
                <a:solidFill>
                  <a:schemeClr val="bg1"/>
                </a:solidFill>
              </a:rPr>
              <a:t> الشركة ، ويقدم الحوافز المناسبة للإدارة ، ويراقب سلوكها ويقوم أدائها ، وبالتالي تعظيم قيمة الشركة. ولكي تكون هذه المجالس فعالة ينبغي أن تكون في الموقف الذي يؤهلها للعمل لمصلحة الشركة، وفي ذات الوقت تأخذ الأهداف الاجتماعية للشركة بعين الاعتبار، كما يجب أن تمتلك السلطة اللازمة لممارسة أحكامها الخاصة بعيدا عن التدخلات السياسية والبيروقراطية في شؤونها، وتقوم باختيار الإدارة العليا، فضلا عن الإشراف المستمر على أداء الشركة والإفصاح عن ذلك. وفي هذا السياق يأتي تأكيد.</a:t>
            </a:r>
          </a:p>
        </p:txBody>
      </p:sp>
    </p:spTree>
    <p:extLst>
      <p:ext uri="{BB962C8B-B14F-4D97-AF65-F5344CB8AC3E}">
        <p14:creationId xmlns:p14="http://schemas.microsoft.com/office/powerpoint/2010/main" val="1236757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3989" y="1110383"/>
            <a:ext cx="8946541" cy="4195481"/>
          </a:xfrm>
        </p:spPr>
        <p:txBody>
          <a:bodyPr>
            <a:normAutofit/>
          </a:bodyPr>
          <a:lstStyle/>
          <a:p>
            <a:pPr algn="r" rtl="1">
              <a:buFont typeface="Wingdings" panose="05000000000000000000" pitchFamily="2" charset="2"/>
              <a:buChar char="§"/>
            </a:pPr>
            <a:r>
              <a:rPr lang="ar-SA" sz="2800" dirty="0"/>
              <a:t>تأكيد</a:t>
            </a:r>
            <a:r>
              <a:rPr lang="en-US" sz="2800" dirty="0"/>
              <a:t> ( PSCGT ) </a:t>
            </a:r>
            <a:r>
              <a:rPr lang="ar-SA" sz="2800" dirty="0"/>
              <a:t>على ضرورة أن تقاد كل شركة من الشركات المملوكة للدولة بمجلس إدارة فعال ، يمارس القيادة ويوجه الشركة بنزاهة وحكمة ويعمل لمصلحة الشركة بشفافية ومسؤولية</a:t>
            </a:r>
            <a:r>
              <a:rPr lang="fr-FR" sz="2800" dirty="0"/>
              <a:t>.</a:t>
            </a:r>
            <a:endParaRPr lang="en-US" sz="2800" dirty="0"/>
          </a:p>
          <a:p>
            <a:pPr algn="r" rtl="1">
              <a:buFont typeface="Wingdings" panose="05000000000000000000" pitchFamily="2" charset="2"/>
              <a:buChar char="§"/>
            </a:pPr>
            <a:r>
              <a:rPr lang="ar-SA" sz="2800" dirty="0"/>
              <a:t>ولكي يتمكن مجلس الإدارة في الشركة المملوكة للدولة من القيام بواجباته في التوجيه والمراقبة، يلجا إلى تأليف مجموعة من اللجان من بين أعضائه من غير التنفيذيين ، أبرزها ما يأتي </a:t>
            </a:r>
            <a:endParaRPr lang="en-US" sz="2800" dirty="0"/>
          </a:p>
        </p:txBody>
      </p:sp>
    </p:spTree>
    <p:extLst>
      <p:ext uri="{BB962C8B-B14F-4D97-AF65-F5344CB8AC3E}">
        <p14:creationId xmlns:p14="http://schemas.microsoft.com/office/powerpoint/2010/main" val="403793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7612" y="970671"/>
            <a:ext cx="9608234" cy="5725551"/>
          </a:xfrm>
        </p:spPr>
        <p:txBody>
          <a:bodyPr>
            <a:noAutofit/>
          </a:bodyPr>
          <a:lstStyle/>
          <a:p>
            <a:pPr marL="0" indent="0" algn="r" rtl="1">
              <a:buNone/>
            </a:pPr>
            <a:r>
              <a:rPr lang="ar-DZ" sz="3200" b="1" dirty="0">
                <a:solidFill>
                  <a:srgbClr val="FFFF00"/>
                </a:solidFill>
              </a:rPr>
              <a:t>		</a:t>
            </a:r>
            <a:r>
              <a:rPr lang="ar-DZ" sz="3600" b="1" dirty="0">
                <a:solidFill>
                  <a:srgbClr val="FFFF00"/>
                </a:solidFill>
              </a:rPr>
              <a:t>ثانيا: </a:t>
            </a:r>
            <a:r>
              <a:rPr lang="ar-SA" sz="3600" b="1" dirty="0">
                <a:solidFill>
                  <a:srgbClr val="FFFF00"/>
                </a:solidFill>
              </a:rPr>
              <a:t>لجنة التدقيق </a:t>
            </a:r>
            <a:endParaRPr lang="ar-DZ" sz="3600" b="1" dirty="0">
              <a:solidFill>
                <a:srgbClr val="FFFF00"/>
              </a:solidFill>
            </a:endParaRPr>
          </a:p>
          <a:p>
            <a:pPr marL="0" indent="0" algn="r" rtl="1">
              <a:buNone/>
            </a:pPr>
            <a:r>
              <a:rPr lang="ar-DZ" sz="3200" dirty="0">
                <a:ea typeface="Calibri" panose="020F0502020204030204" pitchFamily="34" charset="0"/>
                <a:cs typeface="Simplified Arabic" panose="02020603050405020304" pitchFamily="18" charset="-78"/>
              </a:rPr>
              <a:t>		</a:t>
            </a:r>
            <a:r>
              <a:rPr lang="ar-SA" sz="3200" dirty="0">
                <a:ea typeface="Calibri" panose="020F0502020204030204" pitchFamily="34" charset="0"/>
                <a:cs typeface="Simplified Arabic" panose="02020603050405020304" pitchFamily="18" charset="-78"/>
              </a:rPr>
              <a:t>لقد حظيت لجنة التدقيق في الوقت الحاضر باهتمام بالغ من قبل الهيئات العلمية الدولية، والمحلية المتخصصة والباحثين، وبخاصة بعد الإخفاقات والاضطرابات المالية التي حصلت في الشركات العالمية . ويرجع هذا الاهتمام للدور الذي يمكن أن تؤديه لجنة التدقيق كأداة من أدوات </a:t>
            </a:r>
            <a:r>
              <a:rPr lang="ar-SA" sz="3200" dirty="0" err="1">
                <a:ea typeface="Calibri" panose="020F0502020204030204" pitchFamily="34" charset="0"/>
                <a:cs typeface="Simplified Arabic" panose="02020603050405020304" pitchFamily="18" charset="-78"/>
              </a:rPr>
              <a:t>حوكمة</a:t>
            </a:r>
            <a:r>
              <a:rPr lang="ar-SA" sz="3200" dirty="0">
                <a:ea typeface="Calibri" panose="020F0502020204030204" pitchFamily="34" charset="0"/>
                <a:cs typeface="Simplified Arabic" panose="02020603050405020304" pitchFamily="18" charset="-78"/>
              </a:rPr>
              <a:t> الشركات في زيادة الثقة والشفافية في المعلومات المالية التي تفصح عنها الشركات، وذلك من خلال دورها في إعداد التقارير المالية وإشرافها على وظيفة التدقيق الداخلي في الشركات، وكذلك دورها في دعم هيئات التدقيق الخارجي وزيادة استقلاليتها، فضلا عن دورها في التأكيد على الالتزام بمبادئ </a:t>
            </a:r>
            <a:r>
              <a:rPr lang="ar-SA" sz="3200" dirty="0" err="1">
                <a:ea typeface="Calibri" panose="020F0502020204030204" pitchFamily="34" charset="0"/>
                <a:cs typeface="Simplified Arabic" panose="02020603050405020304" pitchFamily="18" charset="-78"/>
              </a:rPr>
              <a:t>حوكمة</a:t>
            </a:r>
            <a:r>
              <a:rPr lang="ar-SA" sz="3200" dirty="0">
                <a:ea typeface="Calibri" panose="020F0502020204030204" pitchFamily="34" charset="0"/>
                <a:cs typeface="Simplified Arabic" panose="02020603050405020304" pitchFamily="18" charset="-78"/>
              </a:rPr>
              <a:t> الشركات</a:t>
            </a:r>
            <a:r>
              <a:rPr lang="en-US" sz="3200" dirty="0">
                <a:latin typeface="Simplified Arabic" panose="02020603050405020304" pitchFamily="18" charset="-78"/>
                <a:ea typeface="Calibri" panose="020F0502020204030204" pitchFamily="34" charset="0"/>
              </a:rPr>
              <a:t>. </a:t>
            </a:r>
            <a:br>
              <a:rPr lang="en-US" sz="3200" dirty="0">
                <a:latin typeface="Simplified Arabic" panose="02020603050405020304" pitchFamily="18" charset="-78"/>
                <a:ea typeface="Calibri" panose="020F0502020204030204" pitchFamily="34" charset="0"/>
              </a:rPr>
            </a:br>
            <a:endParaRPr lang="en-US" sz="3200" dirty="0"/>
          </a:p>
        </p:txBody>
      </p:sp>
      <p:pic>
        <p:nvPicPr>
          <p:cNvPr id="4" name="Image 3"/>
          <p:cNvPicPr>
            <a:picLocks noChangeAspect="1"/>
          </p:cNvPicPr>
          <p:nvPr/>
        </p:nvPicPr>
        <p:blipFill>
          <a:blip r:embed="rId2"/>
          <a:stretch>
            <a:fillRect/>
          </a:stretch>
        </p:blipFill>
        <p:spPr>
          <a:xfrm>
            <a:off x="1" y="0"/>
            <a:ext cx="2222694" cy="6858000"/>
          </a:xfrm>
          <a:prstGeom prst="rect">
            <a:avLst/>
          </a:prstGeom>
        </p:spPr>
      </p:pic>
    </p:spTree>
    <p:extLst>
      <p:ext uri="{BB962C8B-B14F-4D97-AF65-F5344CB8AC3E}">
        <p14:creationId xmlns:p14="http://schemas.microsoft.com/office/powerpoint/2010/main" val="374336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 y="534572"/>
            <a:ext cx="11605846" cy="5713827"/>
          </a:xfrm>
        </p:spPr>
        <p:txBody>
          <a:bodyPr>
            <a:noAutofit/>
          </a:bodyPr>
          <a:lstStyle/>
          <a:p>
            <a:pPr marL="635" marR="0" indent="0" algn="just" rtl="1">
              <a:lnSpc>
                <a:spcPct val="115000"/>
              </a:lnSpc>
              <a:spcBef>
                <a:spcPts val="0"/>
              </a:spcBef>
              <a:spcAft>
                <a:spcPts val="800"/>
              </a:spcAft>
              <a:buNone/>
            </a:pPr>
            <a:r>
              <a:rPr lang="ar-SA" sz="2800" dirty="0">
                <a:latin typeface="Calibri" panose="020F0502020204030204" pitchFamily="34" charset="0"/>
                <a:ea typeface="Calibri" panose="020F0502020204030204" pitchFamily="34" charset="0"/>
                <a:cs typeface="Simplified Arabic" panose="02020603050405020304" pitchFamily="18" charset="-78"/>
              </a:rPr>
              <a:t>لقد ظهر مفهوم هذه اللجنة بعد الانهيارات المالية لبعض الشركات الكبير كما تم ذكره . ففي الولايات المتحدة الأمريكية تم إصدار قانون</a:t>
            </a:r>
            <a:r>
              <a:rPr lang="en-US" sz="2800" dirty="0">
                <a:latin typeface="Simplified Arabic" panose="02020603050405020304" pitchFamily="18" charset="-78"/>
                <a:ea typeface="Calibri" panose="020F0502020204030204" pitchFamily="34" charset="0"/>
                <a:cs typeface="Arial" panose="020B0604020202020204" pitchFamily="34" charset="0"/>
              </a:rPr>
              <a:t> </a:t>
            </a:r>
            <a:r>
              <a:rPr lang="en-US" sz="2800" dirty="0" err="1">
                <a:latin typeface="Simplified Arabic" panose="02020603050405020304" pitchFamily="18" charset="-78"/>
                <a:ea typeface="Calibri" panose="020F0502020204030204" pitchFamily="34" charset="0"/>
                <a:cs typeface="Arial" panose="020B0604020202020204" pitchFamily="34" charset="0"/>
              </a:rPr>
              <a:t>Sarbanse</a:t>
            </a:r>
            <a:r>
              <a:rPr lang="en-US" sz="2800" dirty="0">
                <a:latin typeface="Simplified Arabic" panose="02020603050405020304" pitchFamily="18" charset="-78"/>
                <a:ea typeface="Calibri" panose="020F0502020204030204" pitchFamily="34" charset="0"/>
                <a:cs typeface="Arial" panose="020B0604020202020204" pitchFamily="34" charset="0"/>
              </a:rPr>
              <a:t> Oxley Act </a:t>
            </a:r>
            <a:r>
              <a:rPr lang="ar-SA" sz="2800" dirty="0">
                <a:latin typeface="Calibri" panose="020F0502020204030204" pitchFamily="34" charset="0"/>
                <a:ea typeface="Calibri" panose="020F0502020204030204" pitchFamily="34" charset="0"/>
                <a:cs typeface="Simplified Arabic" panose="02020603050405020304" pitchFamily="18" charset="-78"/>
              </a:rPr>
              <a:t>في سنة 2002 ، الذي ألزم جميع الشركات بتشكيل لجنة التدقيق لما لها من دور هام في منع حدوث تلك الانهيارات المالية في المستقبل ، وذلك من خلال دورها في عملية إعداد القوائم المالية وكذلك في زيادة استقلالية كل من المدقق الداخلي والخارجي</a:t>
            </a:r>
            <a:r>
              <a:rPr lang="en-US" sz="2800" dirty="0">
                <a:latin typeface="Simplified Arabic" panose="02020603050405020304" pitchFamily="18" charset="-78"/>
                <a:ea typeface="Calibri" panose="020F0502020204030204" pitchFamily="34" charset="0"/>
                <a:cs typeface="Arial" panose="020B0604020202020204" pitchFamily="34" charset="0"/>
              </a:rPr>
              <a:t> . </a:t>
            </a:r>
            <a:br>
              <a:rPr lang="en-US" sz="2800" dirty="0">
                <a:latin typeface="Simplified Arabic" panose="02020603050405020304" pitchFamily="18" charset="-78"/>
                <a:ea typeface="Calibri" panose="020F0502020204030204" pitchFamily="34" charset="0"/>
                <a:cs typeface="Arial" panose="020B0604020202020204" pitchFamily="34" charset="0"/>
              </a:rPr>
            </a:br>
            <a:r>
              <a:rPr lang="ar-SA" sz="2800" dirty="0">
                <a:latin typeface="Calibri" panose="020F0502020204030204" pitchFamily="34" charset="0"/>
                <a:ea typeface="Calibri" panose="020F0502020204030204" pitchFamily="34" charset="0"/>
                <a:cs typeface="Simplified Arabic" panose="02020603050405020304" pitchFamily="18" charset="-78"/>
              </a:rPr>
              <a:t>أما في المملكة المتحدة فقد صدر عددا من التوصيات بتشكيل هذه اللجنة ، من أبرزها تقرير</a:t>
            </a:r>
            <a:r>
              <a:rPr lang="en-US" sz="2800" dirty="0">
                <a:latin typeface="Simplified Arabic" panose="02020603050405020304" pitchFamily="18" charset="-78"/>
                <a:ea typeface="Calibri" panose="020F0502020204030204" pitchFamily="34" charset="0"/>
                <a:cs typeface="Arial" panose="020B0604020202020204" pitchFamily="34" charset="0"/>
              </a:rPr>
              <a:t> Smith Report </a:t>
            </a:r>
            <a:r>
              <a:rPr lang="ar-SA" sz="2800" dirty="0">
                <a:latin typeface="Calibri" panose="020F0502020204030204" pitchFamily="34" charset="0"/>
                <a:ea typeface="Calibri" panose="020F0502020204030204" pitchFamily="34" charset="0"/>
                <a:cs typeface="Simplified Arabic" panose="02020603050405020304" pitchFamily="18" charset="-78"/>
              </a:rPr>
              <a:t>في سنة 2003 ، الذي تضمن العديد من التوصيات الخاصة بدور ومسؤوليات لجنة التدقيق وكيفية الإفصاح عن هذه المسؤوليات في التقارير السنوية للشركات . وتجدر الإشارة إلى انه هناك العديد من الدول الأخرى مثل كندا ، وفرنسا ، وألمانيا ، وماليزيا </a:t>
            </a:r>
            <a:r>
              <a:rPr lang="ar-SA" sz="2800" dirty="0" err="1">
                <a:latin typeface="Calibri" panose="020F0502020204030204" pitchFamily="34" charset="0"/>
                <a:ea typeface="Calibri" panose="020F0502020204030204" pitchFamily="34" charset="0"/>
                <a:cs typeface="Simplified Arabic" panose="02020603050405020304" pitchFamily="18" charset="-78"/>
              </a:rPr>
              <a:t>وسنغافوره</a:t>
            </a:r>
            <a:r>
              <a:rPr lang="ar-SA" sz="2800" dirty="0">
                <a:latin typeface="Calibri" panose="020F0502020204030204" pitchFamily="34" charset="0"/>
                <a:ea typeface="Calibri" panose="020F0502020204030204" pitchFamily="34" charset="0"/>
                <a:cs typeface="Simplified Arabic" panose="02020603050405020304" pitchFamily="18" charset="-78"/>
              </a:rPr>
              <a:t> قد ظهر فيها مفهوم هذه اللجنة منذ سنوات عديدة ، وتطور هذا المفهوم بعد صدور العديد من التوصيات والمقترحات لحل المشكلات التي تواجهها هذه اللجنة في الواقع العملي ، وبالشكل الذي أصبحت هذه اللجان في الوقت الحاضر أداة هامة من أدوات </a:t>
            </a:r>
            <a:r>
              <a:rPr lang="ar-SA" sz="2800" dirty="0" err="1">
                <a:latin typeface="Calibri" panose="020F0502020204030204" pitchFamily="34" charset="0"/>
                <a:ea typeface="Calibri" panose="020F0502020204030204" pitchFamily="34" charset="0"/>
                <a:cs typeface="Simplified Arabic" panose="02020603050405020304" pitchFamily="18" charset="-78"/>
              </a:rPr>
              <a:t>حوكمة</a:t>
            </a:r>
            <a:r>
              <a:rPr lang="ar-SA" sz="2800" dirty="0">
                <a:latin typeface="Calibri" panose="020F0502020204030204" pitchFamily="34" charset="0"/>
                <a:ea typeface="Calibri" panose="020F0502020204030204" pitchFamily="34" charset="0"/>
                <a:cs typeface="Simplified Arabic" panose="02020603050405020304" pitchFamily="18" charset="-78"/>
              </a:rPr>
              <a:t> الشركات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rtl="1"/>
            <a:endParaRPr lang="en-US" sz="2800" dirty="0"/>
          </a:p>
        </p:txBody>
      </p:sp>
    </p:spTree>
    <p:extLst>
      <p:ext uri="{BB962C8B-B14F-4D97-AF65-F5344CB8AC3E}">
        <p14:creationId xmlns:p14="http://schemas.microsoft.com/office/powerpoint/2010/main" val="21911800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759" y="885300"/>
            <a:ext cx="11141612" cy="4195481"/>
          </a:xfrm>
        </p:spPr>
        <p:txBody>
          <a:bodyPr>
            <a:noAutofit/>
          </a:bodyPr>
          <a:lstStyle/>
          <a:p>
            <a:pPr marL="635" marR="0" indent="0" algn="just" rtl="1">
              <a:lnSpc>
                <a:spcPct val="115000"/>
              </a:lnSpc>
              <a:spcBef>
                <a:spcPts val="0"/>
              </a:spcBef>
              <a:spcAft>
                <a:spcPts val="800"/>
              </a:spcAft>
              <a:buNone/>
            </a:pPr>
            <a:r>
              <a:rPr lang="ar-SA" sz="3200" dirty="0">
                <a:latin typeface="Calibri" panose="020F0502020204030204" pitchFamily="34" charset="0"/>
                <a:ea typeface="Calibri" panose="020F0502020204030204" pitchFamily="34" charset="0"/>
                <a:cs typeface="Simplified Arabic" panose="02020603050405020304" pitchFamily="18" charset="-78"/>
              </a:rPr>
              <a:t>لقد عرفت لجنة التدقيق من قبل الهيأة الكندية للمحاسبين القانونيين</a:t>
            </a:r>
            <a:r>
              <a:rPr lang="ar-DZ" sz="3200" dirty="0">
                <a:latin typeface="Calibri" panose="020F0502020204030204" pitchFamily="34" charset="0"/>
                <a:ea typeface="Calibri" panose="020F0502020204030204" pitchFamily="34" charset="0"/>
                <a:cs typeface="Simplified Arabic" panose="02020603050405020304" pitchFamily="18" charset="-78"/>
              </a:rPr>
              <a:t>  </a:t>
            </a:r>
            <a:r>
              <a:rPr lang="en-US" sz="3200" dirty="0">
                <a:latin typeface="Simplified Arabic" panose="02020603050405020304" pitchFamily="18" charset="-78"/>
                <a:ea typeface="Calibri" panose="020F0502020204030204" pitchFamily="34" charset="0"/>
                <a:cs typeface="Arial" panose="020B0604020202020204" pitchFamily="34" charset="0"/>
              </a:rPr>
              <a:t>( CTCA ) </a:t>
            </a:r>
            <a:r>
              <a:rPr lang="ar-SA" sz="3200" dirty="0">
                <a:latin typeface="Calibri" panose="020F0502020204030204" pitchFamily="34" charset="0"/>
                <a:ea typeface="Calibri" panose="020F0502020204030204" pitchFamily="34" charset="0"/>
                <a:cs typeface="Simplified Arabic" panose="02020603050405020304" pitchFamily="18" charset="-78"/>
              </a:rPr>
              <a:t>بأنها " لجنة مكونة من أعضاء مجلس إدارة الشركة الذين تتركز مسؤولياتهم في مراجعة القوائم المالية السنوية قبل تسليمها إلى مجلس الإدارة ، وتتلخص نشاطاتها في ترشيح المدقق الخارجي ومناقشة نطاق ونتائج التدقيق معه ، وكذلك مراجعة نظام الرقابة الداخلية للشركة والتأكد من فاعليته ، وكذلك التأكد من تطبيق قواعد </a:t>
            </a:r>
            <a:r>
              <a:rPr lang="ar-SA" sz="3200" dirty="0" err="1">
                <a:latin typeface="Calibri" panose="020F0502020204030204" pitchFamily="34" charset="0"/>
                <a:ea typeface="Calibri" panose="020F0502020204030204" pitchFamily="34" charset="0"/>
                <a:cs typeface="Simplified Arabic" panose="02020603050405020304" pitchFamily="18" charset="-78"/>
              </a:rPr>
              <a:t>حوكمة</a:t>
            </a:r>
            <a:r>
              <a:rPr lang="ar-SA" sz="3200" dirty="0">
                <a:latin typeface="Calibri" panose="020F0502020204030204" pitchFamily="34" charset="0"/>
                <a:ea typeface="Calibri" panose="020F0502020204030204" pitchFamily="34" charset="0"/>
                <a:cs typeface="Simplified Arabic" panose="02020603050405020304" pitchFamily="18" charset="-78"/>
              </a:rPr>
              <a:t> الشركات في الشركة.</a:t>
            </a:r>
            <a:endParaRPr lang="en-US" sz="3200" dirty="0">
              <a:latin typeface="Calibri" panose="020F0502020204030204" pitchFamily="34" charset="0"/>
              <a:ea typeface="Calibri" panose="020F0502020204030204" pitchFamily="34" charset="0"/>
              <a:cs typeface="Arial" panose="020B0604020202020204" pitchFamily="34" charset="0"/>
            </a:endParaRPr>
          </a:p>
          <a:p>
            <a:pPr marL="635" marR="0" indent="0" algn="just" rtl="1">
              <a:lnSpc>
                <a:spcPct val="115000"/>
              </a:lnSpc>
              <a:spcBef>
                <a:spcPts val="0"/>
              </a:spcBef>
              <a:spcAft>
                <a:spcPts val="800"/>
              </a:spcAft>
              <a:buNone/>
            </a:pPr>
            <a:r>
              <a:rPr lang="ar-SA" sz="3200" dirty="0">
                <a:latin typeface="Calibri" panose="020F0502020204030204" pitchFamily="34" charset="0"/>
                <a:ea typeface="Calibri" panose="020F0502020204030204" pitchFamily="34" charset="0"/>
                <a:cs typeface="Simplified Arabic" panose="02020603050405020304" pitchFamily="18" charset="-78"/>
              </a:rPr>
              <a:t> كما عرفها ( ميخائيل ) بأنها لجنة منبثقة عن مجلس الإدارة ، تتكون من عدد من الأعضاء غير التنفيذيين ، ويحضر اجتماعات هذه اللجنة المدققون الداخليون والخارجيون إذا اقتضى الأمر ذلك ، وتفوض هذه اللجنة صلاحيات العمل طبقا للأحكام التي يقررها مجلس الإدارة ، وترفع تقاريرها الدورية إلى رئيس مجلس الإدارة .</a:t>
            </a:r>
            <a:endParaRPr lang="en-US" sz="3200"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sz="3200" dirty="0"/>
          </a:p>
        </p:txBody>
      </p:sp>
    </p:spTree>
    <p:extLst>
      <p:ext uri="{BB962C8B-B14F-4D97-AF65-F5344CB8AC3E}">
        <p14:creationId xmlns:p14="http://schemas.microsoft.com/office/powerpoint/2010/main" val="395981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312" y="452718"/>
            <a:ext cx="8947522" cy="1007592"/>
          </a:xfrm>
        </p:spPr>
        <p:txBody>
          <a:bodyPr/>
          <a:lstStyle/>
          <a:p>
            <a:pPr lvl="0" algn="r" rtl="1"/>
            <a:r>
              <a:rPr lang="ar-DZ" b="1" dirty="0"/>
              <a:t>العوامل المباشرة  </a:t>
            </a:r>
            <a:br>
              <a:rPr lang="en-US" dirty="0"/>
            </a:br>
            <a:endParaRPr lang="en-US" dirty="0"/>
          </a:p>
        </p:txBody>
      </p:sp>
      <p:sp>
        <p:nvSpPr>
          <p:cNvPr id="3" name="Espace réservé du contenu 2"/>
          <p:cNvSpPr>
            <a:spLocks noGrp="1"/>
          </p:cNvSpPr>
          <p:nvPr>
            <p:ph idx="1"/>
          </p:nvPr>
        </p:nvSpPr>
        <p:spPr>
          <a:xfrm>
            <a:off x="313900" y="1460310"/>
            <a:ext cx="11273050" cy="5008729"/>
          </a:xfrm>
        </p:spPr>
        <p:txBody>
          <a:bodyPr>
            <a:noAutofit/>
          </a:bodyPr>
          <a:lstStyle/>
          <a:p>
            <a:pPr marL="457200" indent="449580" algn="just" rtl="1">
              <a:lnSpc>
                <a:spcPct val="115000"/>
              </a:lnSpc>
              <a:spcBef>
                <a:spcPts val="0"/>
              </a:spcBef>
            </a:pPr>
            <a:r>
              <a:rPr lang="ar-DZ" sz="3200" dirty="0">
                <a:latin typeface="Calibri" panose="020F0502020204030204" pitchFamily="34" charset="0"/>
                <a:ea typeface="Calibri" panose="020F0502020204030204" pitchFamily="34" charset="0"/>
                <a:cs typeface="Simplified Arabic" panose="02020603050405020304" pitchFamily="18" charset="-78"/>
              </a:rPr>
              <a:t>منذ أن بدأ انهيار الشركات الرائدة في العالم يتابع بشكل متسارع، والعالم يحاول إيجاد الحلول المناسبة لمنع مثل تلك الانهيارات لما لها من تأثير سلبي كبير قد يؤدي إلى انهيار اقتصاد تلك الدول بشكل كامل. </a:t>
            </a:r>
            <a:endParaRPr lang="en-US" sz="32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15000"/>
              </a:lnSpc>
              <a:spcBef>
                <a:spcPts val="0"/>
              </a:spcBef>
            </a:pPr>
            <a:r>
              <a:rPr lang="ar-DZ" sz="3200" dirty="0">
                <a:latin typeface="Calibri" panose="020F0502020204030204" pitchFamily="34" charset="0"/>
                <a:ea typeface="Calibri" panose="020F0502020204030204" pitchFamily="34" charset="0"/>
                <a:cs typeface="Simplified Arabic" panose="02020603050405020304" pitchFamily="18" charset="-78"/>
              </a:rPr>
              <a:t>ويمكن إجمال العوامل المباشرة لظهور </a:t>
            </a:r>
            <a:r>
              <a:rPr lang="ar-DZ" sz="3200" dirty="0" err="1">
                <a:latin typeface="Calibri" panose="020F0502020204030204" pitchFamily="34" charset="0"/>
                <a:ea typeface="Calibri" panose="020F0502020204030204" pitchFamily="34" charset="0"/>
                <a:cs typeface="Simplified Arabic" panose="02020603050405020304" pitchFamily="18" charset="-78"/>
              </a:rPr>
              <a:t>حوكمة</a:t>
            </a:r>
            <a:r>
              <a:rPr lang="ar-DZ" sz="3200" dirty="0">
                <a:latin typeface="Calibri" panose="020F0502020204030204" pitchFamily="34" charset="0"/>
                <a:ea typeface="Calibri" panose="020F0502020204030204" pitchFamily="34" charset="0"/>
                <a:cs typeface="Simplified Arabic" panose="02020603050405020304" pitchFamily="18" charset="-78"/>
              </a:rPr>
              <a:t> الشركات بما يلي: </a:t>
            </a:r>
            <a:endParaRPr lang="en-US" sz="32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Bef>
                <a:spcPts val="0"/>
              </a:spcBef>
              <a:spcAft>
                <a:spcPts val="800"/>
              </a:spcAft>
              <a:buFont typeface="Symbol" panose="05050102010706020507" pitchFamily="18" charset="2"/>
              <a:buChar char=""/>
            </a:pPr>
            <a:r>
              <a:rPr lang="ar-DZ" sz="3200" dirty="0">
                <a:latin typeface="Calibri" panose="020F0502020204030204" pitchFamily="34" charset="0"/>
                <a:ea typeface="Calibri" panose="020F0502020204030204" pitchFamily="34" charset="0"/>
                <a:cs typeface="Simplified Arabic" panose="02020603050405020304" pitchFamily="18" charset="-78"/>
              </a:rPr>
              <a:t>انفصال الملكية عن الإدارة وظهور نظرية الوكالة </a:t>
            </a:r>
            <a:endParaRPr lang="en-US" sz="32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Bef>
                <a:spcPts val="0"/>
              </a:spcBef>
              <a:spcAft>
                <a:spcPts val="800"/>
              </a:spcAft>
              <a:buFont typeface="Symbol" panose="05050102010706020507" pitchFamily="18" charset="2"/>
              <a:buChar char=""/>
            </a:pPr>
            <a:r>
              <a:rPr lang="ar-DZ" sz="3200" dirty="0">
                <a:latin typeface="Calibri" panose="020F0502020204030204" pitchFamily="34" charset="0"/>
                <a:ea typeface="Calibri" panose="020F0502020204030204" pitchFamily="34" charset="0"/>
                <a:cs typeface="Simplified Arabic" panose="02020603050405020304" pitchFamily="18" charset="-78"/>
              </a:rPr>
              <a:t>اللجان العلمية المشكلة في بريطانيا وامريكا </a:t>
            </a:r>
            <a:r>
              <a:rPr lang="fr-FR" sz="3200" dirty="0">
                <a:latin typeface="Simplified Arabic" panose="02020603050405020304" pitchFamily="18" charset="-78"/>
                <a:ea typeface="Calibri" panose="020F0502020204030204" pitchFamily="34" charset="0"/>
                <a:cs typeface="Arial" panose="020B0604020202020204" pitchFamily="34" charset="0"/>
              </a:rPr>
              <a:t>Cadbury-</a:t>
            </a:r>
            <a:r>
              <a:rPr lang="fr-FR" sz="3200" dirty="0" err="1">
                <a:latin typeface="Simplified Arabic" panose="02020603050405020304" pitchFamily="18" charset="-78"/>
                <a:ea typeface="Calibri" panose="020F0502020204030204" pitchFamily="34" charset="0"/>
                <a:cs typeface="Arial" panose="020B0604020202020204" pitchFamily="34" charset="0"/>
              </a:rPr>
              <a:t>Sarbones</a:t>
            </a:r>
            <a:r>
              <a:rPr lang="fr-FR" sz="3200" dirty="0">
                <a:latin typeface="Simplified Arabic" panose="02020603050405020304" pitchFamily="18" charset="-78"/>
                <a:ea typeface="Calibri" panose="020F0502020204030204" pitchFamily="34" charset="0"/>
                <a:cs typeface="Arial" panose="020B0604020202020204" pitchFamily="34" charset="0"/>
              </a:rPr>
              <a:t> &amp; Oxley</a:t>
            </a:r>
            <a:endParaRPr lang="en-US" sz="32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Bef>
                <a:spcPts val="0"/>
              </a:spcBef>
              <a:spcAft>
                <a:spcPts val="800"/>
              </a:spcAft>
              <a:buFont typeface="Symbol" panose="05050102010706020507" pitchFamily="18" charset="2"/>
              <a:buChar char=""/>
            </a:pPr>
            <a:r>
              <a:rPr lang="ar-DZ" sz="3200" dirty="0">
                <a:latin typeface="Calibri" panose="020F0502020204030204" pitchFamily="34" charset="0"/>
                <a:ea typeface="Calibri" panose="020F0502020204030204" pitchFamily="34" charset="0"/>
                <a:cs typeface="Simplified Arabic" panose="02020603050405020304" pitchFamily="18" charset="-78"/>
              </a:rPr>
              <a:t>الانهيارات المالية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1" y="5090615"/>
            <a:ext cx="5527342" cy="1767385"/>
          </a:xfrm>
          <a:prstGeom prst="rect">
            <a:avLst/>
          </a:prstGeom>
        </p:spPr>
      </p:pic>
    </p:spTree>
    <p:extLst>
      <p:ext uri="{BB962C8B-B14F-4D97-AF65-F5344CB8AC3E}">
        <p14:creationId xmlns:p14="http://schemas.microsoft.com/office/powerpoint/2010/main" val="2182839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1025976"/>
            <a:ext cx="9996097" cy="4980929"/>
          </a:xfrm>
        </p:spPr>
        <p:txBody>
          <a:bodyPr>
            <a:normAutofit/>
          </a:bodyPr>
          <a:lstStyle/>
          <a:p>
            <a:pPr marL="0" marR="0" indent="0" algn="just" rtl="1">
              <a:lnSpc>
                <a:spcPct val="115000"/>
              </a:lnSpc>
              <a:spcBef>
                <a:spcPts val="0"/>
              </a:spcBef>
              <a:spcAft>
                <a:spcPts val="800"/>
              </a:spcAft>
              <a:buNone/>
            </a:pPr>
            <a:r>
              <a:rPr lang="ar-SA" sz="3200" b="1" dirty="0">
                <a:latin typeface="Calibri" panose="020F0502020204030204" pitchFamily="34" charset="0"/>
                <a:ea typeface="Calibri" panose="020F0502020204030204" pitchFamily="34" charset="0"/>
                <a:cs typeface="Simplified Arabic" panose="02020603050405020304" pitchFamily="18" charset="-78"/>
              </a:rPr>
              <a:t>وظائف وواجبات ( مسؤوليات ) لجنة التدقيق</a:t>
            </a:r>
            <a:r>
              <a:rPr lang="ar-SA" sz="3200" dirty="0">
                <a:latin typeface="Calibri" panose="020F0502020204030204" pitchFamily="34" charset="0"/>
                <a:ea typeface="Calibri" panose="020F0502020204030204" pitchFamily="34" charset="0"/>
                <a:cs typeface="Simplified Arabic" panose="02020603050405020304" pitchFamily="18" charset="-78"/>
              </a:rPr>
              <a:t> </a:t>
            </a:r>
            <a:endParaRPr lang="en-US" sz="3200"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IQ" sz="3200" dirty="0">
                <a:ea typeface="Calibri" panose="020F0502020204030204" pitchFamily="34" charset="0"/>
                <a:cs typeface="Simplified Arabic" panose="02020603050405020304" pitchFamily="18" charset="-78"/>
              </a:rPr>
              <a:t>إن الدور الأساسي للجان التدقيق هو الوفاء بالتزاماتها في الحفاظ على الإشراف على الناحية المهنية والنزاهة لتدقيق الحسابات وإدارة المخاطر والرقابة الداخلية ومسائل الاتساق مع القوانين واللوائح وسلوك العاملين وممارسات التقارير المالية والترتيبات العامة </a:t>
            </a:r>
            <a:r>
              <a:rPr lang="ar-IQ" sz="3200" dirty="0" err="1">
                <a:ea typeface="Calibri" panose="020F0502020204030204" pitchFamily="34" charset="0"/>
                <a:cs typeface="Simplified Arabic" panose="02020603050405020304" pitchFamily="18" charset="-78"/>
              </a:rPr>
              <a:t>لحوكمة</a:t>
            </a:r>
            <a:r>
              <a:rPr lang="ar-IQ" sz="3200" dirty="0">
                <a:ea typeface="Calibri" panose="020F0502020204030204" pitchFamily="34" charset="0"/>
                <a:cs typeface="Simplified Arabic" panose="02020603050405020304" pitchFamily="18" charset="-78"/>
              </a:rPr>
              <a:t> الشركات. و</a:t>
            </a:r>
            <a:r>
              <a:rPr lang="ar-SA" sz="3200" dirty="0">
                <a:ea typeface="Calibri" panose="020F0502020204030204" pitchFamily="34" charset="0"/>
                <a:cs typeface="Simplified Arabic" panose="02020603050405020304" pitchFamily="18" charset="-78"/>
              </a:rPr>
              <a:t>سبق وان تم الإشارة إلى إحدى أهم مسؤوليات لجنة التدقيق هي التأكد من تطبيق قواعد </a:t>
            </a:r>
            <a:r>
              <a:rPr lang="ar-SA" sz="3200" dirty="0" err="1">
                <a:ea typeface="Calibri" panose="020F0502020204030204" pitchFamily="34" charset="0"/>
                <a:cs typeface="Simplified Arabic" panose="02020603050405020304" pitchFamily="18" charset="-78"/>
              </a:rPr>
              <a:t>الحوكمة</a:t>
            </a:r>
            <a:r>
              <a:rPr lang="ar-SA" sz="3200" dirty="0">
                <a:ea typeface="Calibri" panose="020F0502020204030204" pitchFamily="34" charset="0"/>
                <a:cs typeface="Simplified Arabic" panose="02020603050405020304" pitchFamily="18" charset="-78"/>
              </a:rPr>
              <a:t> على ارض الواقع</a:t>
            </a:r>
            <a:endParaRPr lang="en-US" sz="3200" dirty="0"/>
          </a:p>
        </p:txBody>
      </p:sp>
    </p:spTree>
    <p:extLst>
      <p:ext uri="{BB962C8B-B14F-4D97-AF65-F5344CB8AC3E}">
        <p14:creationId xmlns:p14="http://schemas.microsoft.com/office/powerpoint/2010/main" val="532344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6438" y="561742"/>
            <a:ext cx="10789920" cy="4195481"/>
          </a:xfrm>
        </p:spPr>
        <p:txBody>
          <a:bodyPr>
            <a:noAutofit/>
          </a:bodyPr>
          <a:lstStyle/>
          <a:p>
            <a:pPr marL="635" marR="0" indent="418465" algn="just" rtl="1">
              <a:lnSpc>
                <a:spcPct val="115000"/>
              </a:lnSpc>
              <a:spcBef>
                <a:spcPts val="0"/>
              </a:spcBef>
              <a:spcAft>
                <a:spcPts val="800"/>
              </a:spcAft>
            </a:pPr>
            <a:r>
              <a:rPr lang="ar-SA" sz="2800" dirty="0">
                <a:latin typeface="Calibri" panose="020F0502020204030204" pitchFamily="34" charset="0"/>
                <a:ea typeface="Calibri" panose="020F0502020204030204" pitchFamily="34" charset="0"/>
                <a:cs typeface="Simplified Arabic" panose="02020603050405020304" pitchFamily="18" charset="-78"/>
              </a:rPr>
              <a:t>وتقترح</a:t>
            </a:r>
            <a:r>
              <a:rPr lang="en-US" sz="2800" dirty="0">
                <a:latin typeface="Simplified Arabic" panose="02020603050405020304" pitchFamily="18" charset="-78"/>
                <a:ea typeface="Calibri" panose="020F0502020204030204" pitchFamily="34" charset="0"/>
                <a:cs typeface="Arial" panose="020B0604020202020204" pitchFamily="34" charset="0"/>
              </a:rPr>
              <a:t> PSCGT </a:t>
            </a:r>
            <a:r>
              <a:rPr lang="ar-SA" sz="2800" dirty="0">
                <a:latin typeface="Calibri" panose="020F0502020204030204" pitchFamily="34" charset="0"/>
                <a:ea typeface="Calibri" panose="020F0502020204030204" pitchFamily="34" charset="0"/>
                <a:cs typeface="Simplified Arabic" panose="02020603050405020304" pitchFamily="18" charset="-78"/>
              </a:rPr>
              <a:t>الوظائف التالية للجنة التدقيق :</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cs typeface="Simplified Arabic" panose="02020603050405020304" pitchFamily="18" charset="-78"/>
              </a:rPr>
              <a:t>مراجعة الكشوفات المالية قبل تقديمها إلى مجلس الإدارة </a:t>
            </a:r>
            <a:r>
              <a:rPr lang="ar-DZ" sz="2800" dirty="0">
                <a:latin typeface="Calibri" panose="020F0502020204030204" pitchFamily="34" charset="0"/>
                <a:ea typeface="Calibri" panose="020F0502020204030204" pitchFamily="34" charset="0"/>
                <a:cs typeface="Simplified Arabic" panose="02020603050405020304" pitchFamily="18"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cs typeface="Simplified Arabic" panose="02020603050405020304" pitchFamily="18" charset="-78"/>
              </a:rPr>
              <a:t>التوصية بتعيين ومكافأة وإعفاء المدقق الخارجي.</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Bef>
                <a:spcPts val="0"/>
              </a:spcBef>
              <a:spcAft>
                <a:spcPts val="800"/>
              </a:spcAft>
              <a:buFont typeface="Symbol" panose="05050102010706020507" pitchFamily="18" charset="2"/>
              <a:buChar char=""/>
            </a:pPr>
            <a:r>
              <a:rPr lang="en-US" sz="2800" dirty="0">
                <a:latin typeface="Simplified Arabic" panose="02020603050405020304" pitchFamily="18" charset="-78"/>
                <a:ea typeface="Calibri" panose="020F0502020204030204" pitchFamily="34" charset="0"/>
                <a:cs typeface="Arial" panose="020B0604020202020204" pitchFamily="34" charset="0"/>
              </a:rPr>
              <a:t> </a:t>
            </a:r>
            <a:r>
              <a:rPr lang="ar-SA" sz="2800" dirty="0">
                <a:latin typeface="Calibri" panose="020F0502020204030204" pitchFamily="34" charset="0"/>
                <a:ea typeface="Calibri" panose="020F0502020204030204" pitchFamily="34" charset="0"/>
                <a:cs typeface="Simplified Arabic" panose="02020603050405020304" pitchFamily="18" charset="-78"/>
              </a:rPr>
              <a:t>مناقشة نطاق وطبيعة الأولويات في التدقيق والاتفاق عليها</a:t>
            </a:r>
            <a:r>
              <a:rPr lang="en-US" sz="2800" dirty="0">
                <a:latin typeface="Simplified Arabic" panose="02020603050405020304" pitchFamily="18" charset="-78"/>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cs typeface="Simplified Arabic" panose="02020603050405020304" pitchFamily="18" charset="-78"/>
              </a:rPr>
              <a:t>المناقشة مع المدققين الخارجيين لأية تحفظات أو مشكلات تنشأ أثناء عملية التدقيق</a:t>
            </a:r>
            <a:r>
              <a:rPr lang="en-US" sz="2800" dirty="0">
                <a:latin typeface="Simplified Arabic" panose="02020603050405020304" pitchFamily="18" charset="-78"/>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cs typeface="Simplified Arabic" panose="02020603050405020304" pitchFamily="18" charset="-78"/>
              </a:rPr>
              <a:t>المناقشة مع المدققين الخارجيين والداخليين لتقويم فاعلية نظام الرقابة الداخلية في الشركة وإدارة المخاطر فيها </a:t>
            </a:r>
            <a:r>
              <a:rPr lang="ar-IQ" sz="2800" dirty="0">
                <a:latin typeface="Calibri" panose="020F0502020204030204" pitchFamily="34" charset="0"/>
                <a:ea typeface="Calibri" panose="020F0502020204030204" pitchFamily="34" charset="0"/>
                <a:cs typeface="Simplified Arabic" panose="02020603050405020304" pitchFamily="18"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cs typeface="Simplified Arabic" panose="02020603050405020304" pitchFamily="18" charset="-78"/>
              </a:rPr>
              <a:t>الإشراف على وظيفة التدقيق الداخلي ومراجعة التقارير التي تقدمها والنتائج التي تتوصل إليها تقديم التوصيات للإدارة لاتخاذ الإجراءات اللازمة </a:t>
            </a:r>
            <a:r>
              <a:rPr lang="ar-IQ" sz="2800" dirty="0">
                <a:latin typeface="Calibri" panose="020F0502020204030204" pitchFamily="34" charset="0"/>
                <a:ea typeface="Calibri" panose="020F0502020204030204" pitchFamily="34" charset="0"/>
                <a:cs typeface="Simplified Arabic" panose="02020603050405020304" pitchFamily="18"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en-US" sz="2800" dirty="0">
                <a:latin typeface="Simplified Arabic" panose="02020603050405020304" pitchFamily="18" charset="-78"/>
                <a:ea typeface="Calibri" panose="020F0502020204030204" pitchFamily="34" charset="0"/>
              </a:rPr>
              <a:t> </a:t>
            </a:r>
            <a:r>
              <a:rPr lang="ar-SA" sz="2800" dirty="0">
                <a:ea typeface="Calibri" panose="020F0502020204030204" pitchFamily="34" charset="0"/>
                <a:cs typeface="Simplified Arabic" panose="02020603050405020304" pitchFamily="18" charset="-78"/>
              </a:rPr>
              <a:t>القيام بأية واجبات تكلف بها من قبل مجلس الإدارة ، والتي لها صلة بأعمال التدقيق والرقابة </a:t>
            </a:r>
            <a:endParaRPr lang="en-US" sz="2800" dirty="0"/>
          </a:p>
        </p:txBody>
      </p:sp>
    </p:spTree>
    <p:extLst>
      <p:ext uri="{BB962C8B-B14F-4D97-AF65-F5344CB8AC3E}">
        <p14:creationId xmlns:p14="http://schemas.microsoft.com/office/powerpoint/2010/main" val="240136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01785" y="1054112"/>
            <a:ext cx="9391187" cy="5051266"/>
          </a:xfrm>
        </p:spPr>
        <p:txBody>
          <a:bodyPr>
            <a:noAutofit/>
          </a:bodyPr>
          <a:lstStyle/>
          <a:p>
            <a:pPr marL="114935" marR="0" indent="0" algn="just" rtl="1">
              <a:lnSpc>
                <a:spcPct val="115000"/>
              </a:lnSpc>
              <a:spcBef>
                <a:spcPts val="0"/>
              </a:spcBef>
              <a:spcAft>
                <a:spcPts val="800"/>
              </a:spcAft>
              <a:buNone/>
            </a:pPr>
            <a:r>
              <a:rPr lang="ar-DZ" sz="32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أ. </a:t>
            </a:r>
            <a:r>
              <a:rPr lang="ar-SA" sz="32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لجنة المكافآت</a:t>
            </a:r>
            <a:r>
              <a:rPr lang="en-US" sz="3200" dirty="0">
                <a:solidFill>
                  <a:srgbClr val="FFFF00"/>
                </a:solidFill>
                <a:latin typeface="Simplified Arabic" panose="02020603050405020304" pitchFamily="18" charset="-78"/>
                <a:ea typeface="Calibri" panose="020F0502020204030204" pitchFamily="34" charset="0"/>
                <a:cs typeface="Arial" panose="020B0604020202020204" pitchFamily="34" charset="0"/>
              </a:rPr>
              <a:t>:</a:t>
            </a:r>
            <a:endParaRPr lang="en-US" sz="32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marL="635" marR="0" indent="0" algn="just" rtl="1">
              <a:lnSpc>
                <a:spcPct val="115000"/>
              </a:lnSpc>
              <a:spcBef>
                <a:spcPts val="0"/>
              </a:spcBef>
              <a:spcAft>
                <a:spcPts val="800"/>
              </a:spcAft>
              <a:buNone/>
            </a:pPr>
            <a:r>
              <a:rPr lang="ar-SA" sz="3200" dirty="0">
                <a:latin typeface="Calibri" panose="020F0502020204030204" pitchFamily="34" charset="0"/>
                <a:ea typeface="Calibri" panose="020F0502020204030204" pitchFamily="34" charset="0"/>
                <a:cs typeface="Simplified Arabic" panose="02020603050405020304" pitchFamily="18" charset="-78"/>
              </a:rPr>
              <a:t>توصي اغلب الدراسات الخاصة </a:t>
            </a:r>
            <a:r>
              <a:rPr lang="ar-SA" sz="3200" dirty="0" err="1">
                <a:latin typeface="Calibri" panose="020F0502020204030204" pitchFamily="34" charset="0"/>
                <a:ea typeface="Calibri" panose="020F0502020204030204" pitchFamily="34" charset="0"/>
                <a:cs typeface="Simplified Arabic" panose="02020603050405020304" pitchFamily="18" charset="-78"/>
              </a:rPr>
              <a:t>بحوكمة</a:t>
            </a:r>
            <a:r>
              <a:rPr lang="ar-SA" sz="3200" dirty="0">
                <a:latin typeface="Calibri" panose="020F0502020204030204" pitchFamily="34" charset="0"/>
                <a:ea typeface="Calibri" panose="020F0502020204030204" pitchFamily="34" charset="0"/>
                <a:cs typeface="Simplified Arabic" panose="02020603050405020304" pitchFamily="18" charset="-78"/>
              </a:rPr>
              <a:t> الشركات والتوصيات الصادرة عن الجهات المهتمة بها بأنه يجب أن تشكل لجان المكافآت من أعضاء مجلس الإدارة غير التنفيذيين. وفي مجال الشركات المملوكة للدولة فقد تضمنت إرشادات منظمة التعاون الاقتصادي والتنمية</a:t>
            </a:r>
            <a:r>
              <a:rPr lang="en-US" sz="3200" dirty="0">
                <a:latin typeface="Simplified Arabic" panose="02020603050405020304" pitchFamily="18" charset="-78"/>
                <a:ea typeface="Calibri" panose="020F0502020204030204" pitchFamily="34" charset="0"/>
                <a:cs typeface="Arial" panose="020B0604020202020204" pitchFamily="34" charset="0"/>
              </a:rPr>
              <a:t> ( OECD ) </a:t>
            </a:r>
            <a:r>
              <a:rPr lang="ar-SA" sz="3200" dirty="0">
                <a:latin typeface="Calibri" panose="020F0502020204030204" pitchFamily="34" charset="0"/>
                <a:ea typeface="Calibri" panose="020F0502020204030204" pitchFamily="34" charset="0"/>
                <a:cs typeface="Simplified Arabic" panose="02020603050405020304" pitchFamily="18" charset="-78"/>
              </a:rPr>
              <a:t>تأكيدا على ضرورة أن تكون مكافآت أعضاء مجلس الإدارة و الإدارة العليا معقولة ، وذلك لضمان تعزيز مصالح الشركة في الأمد البعيد من خلال جذب المهنيين من ذوي الكفاءات العالية. </a:t>
            </a:r>
            <a:endParaRPr lang="en-US" sz="32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3200" dirty="0"/>
          </a:p>
        </p:txBody>
      </p:sp>
    </p:spTree>
    <p:extLst>
      <p:ext uri="{BB962C8B-B14F-4D97-AF65-F5344CB8AC3E}">
        <p14:creationId xmlns:p14="http://schemas.microsoft.com/office/powerpoint/2010/main" val="4081357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761" y="758690"/>
            <a:ext cx="10761784" cy="5501433"/>
          </a:xfrm>
        </p:spPr>
        <p:txBody>
          <a:bodyPr>
            <a:noAutofit/>
          </a:bodyPr>
          <a:lstStyle/>
          <a:p>
            <a:pPr marL="0" marR="0" indent="0" algn="just" rtl="1">
              <a:lnSpc>
                <a:spcPct val="115000"/>
              </a:lnSpc>
              <a:spcBef>
                <a:spcPts val="0"/>
              </a:spcBef>
              <a:spcAft>
                <a:spcPts val="800"/>
              </a:spcAft>
              <a:buNone/>
            </a:pPr>
            <a:r>
              <a:rPr lang="en-US" sz="2800" dirty="0">
                <a:solidFill>
                  <a:srgbClr val="FFFF00"/>
                </a:solidFill>
                <a:latin typeface="Simplified Arabic" panose="02020603050405020304" pitchFamily="18" charset="-78"/>
                <a:ea typeface="Calibri" panose="020F0502020204030204" pitchFamily="34" charset="0"/>
                <a:cs typeface="Arial" panose="020B0604020202020204" pitchFamily="34" charset="0"/>
              </a:rPr>
              <a:t> </a:t>
            </a:r>
            <a:r>
              <a:rPr lang="ar-IQ" sz="2800"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ب</a:t>
            </a:r>
            <a:r>
              <a:rPr lang="ar-IQ" sz="28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 </a:t>
            </a:r>
            <a:r>
              <a:rPr lang="ar-SA" sz="28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وظائف لجنة المكافآت وواجباتها</a:t>
            </a:r>
            <a:endParaRPr lang="en-US" sz="28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marL="635" marR="0" indent="0" algn="just" rtl="1">
              <a:lnSpc>
                <a:spcPct val="115000"/>
              </a:lnSpc>
              <a:spcBef>
                <a:spcPts val="0"/>
              </a:spcBef>
              <a:spcAft>
                <a:spcPts val="800"/>
              </a:spcAft>
              <a:buNone/>
            </a:pPr>
            <a:r>
              <a:rPr lang="ar-SA" sz="2800" dirty="0">
                <a:latin typeface="Calibri" panose="020F0502020204030204" pitchFamily="34" charset="0"/>
                <a:ea typeface="Calibri" panose="020F0502020204030204" pitchFamily="34" charset="0"/>
                <a:cs typeface="Simplified Arabic" panose="02020603050405020304" pitchFamily="18" charset="-78"/>
              </a:rPr>
              <a:t>تتركز وظائف لجنة المكافآت وواجباتها في تحديد الرواتب والمكافآت والمزايا الخاصة بالإدارة العليا لذا فان</a:t>
            </a:r>
            <a:r>
              <a:rPr lang="en-US" sz="2800" dirty="0">
                <a:latin typeface="Simplified Arabic" panose="02020603050405020304" pitchFamily="18" charset="-78"/>
                <a:ea typeface="Calibri" panose="020F0502020204030204" pitchFamily="34" charset="0"/>
                <a:cs typeface="Arial" panose="020B0604020202020204" pitchFamily="34" charset="0"/>
              </a:rPr>
              <a:t> </a:t>
            </a:r>
            <a:r>
              <a:rPr lang="en-US" sz="2800" dirty="0" err="1">
                <a:latin typeface="Simplified Arabic" panose="02020603050405020304" pitchFamily="18" charset="-78"/>
                <a:ea typeface="Calibri" panose="020F0502020204030204" pitchFamily="34" charset="0"/>
                <a:cs typeface="Arial" panose="020B0604020202020204" pitchFamily="34" charset="0"/>
              </a:rPr>
              <a:t>Mintz</a:t>
            </a:r>
            <a:r>
              <a:rPr lang="en-US" sz="2800" dirty="0">
                <a:latin typeface="Simplified Arabic" panose="02020603050405020304" pitchFamily="18" charset="-78"/>
                <a:ea typeface="Calibri" panose="020F0502020204030204" pitchFamily="34" charset="0"/>
                <a:cs typeface="Arial" panose="020B0604020202020204" pitchFamily="34" charset="0"/>
              </a:rPr>
              <a:t> </a:t>
            </a:r>
            <a:r>
              <a:rPr lang="ar-SA" sz="2800" dirty="0">
                <a:latin typeface="Calibri" panose="020F0502020204030204" pitchFamily="34" charset="0"/>
                <a:ea typeface="Calibri" panose="020F0502020204030204" pitchFamily="34" charset="0"/>
                <a:cs typeface="Simplified Arabic" panose="02020603050405020304" pitchFamily="18" charset="-78"/>
              </a:rPr>
              <a:t>حدد تلك الواجبات بما يأتي: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180340" marR="0" algn="just" rtl="1">
              <a:lnSpc>
                <a:spcPct val="115000"/>
              </a:lnSpc>
              <a:spcBef>
                <a:spcPts val="0"/>
              </a:spcBef>
              <a:spcAft>
                <a:spcPts val="800"/>
              </a:spcAft>
            </a:pPr>
            <a:r>
              <a:rPr lang="en-US" sz="2800" dirty="0">
                <a:latin typeface="Simplified Arabic" panose="02020603050405020304" pitchFamily="18" charset="-78"/>
                <a:ea typeface="Calibri" panose="020F0502020204030204" pitchFamily="34" charset="0"/>
                <a:cs typeface="Arial" panose="020B0604020202020204" pitchFamily="34" charset="0"/>
              </a:rPr>
              <a:t>- </a:t>
            </a:r>
            <a:r>
              <a:rPr lang="ar-SA" sz="2800" dirty="0">
                <a:latin typeface="Calibri" panose="020F0502020204030204" pitchFamily="34" charset="0"/>
                <a:ea typeface="Calibri" panose="020F0502020204030204" pitchFamily="34" charset="0"/>
                <a:cs typeface="Simplified Arabic" panose="02020603050405020304" pitchFamily="18" charset="-78"/>
              </a:rPr>
              <a:t>تحديد والمكافآت والمزايا الأخرى للإدارة العليا ، و مراجعتها والتوصية لمجلس الإدارة بالمصادقة عليها.</a:t>
            </a:r>
            <a:endParaRPr lang="en-US" sz="2800" dirty="0">
              <a:latin typeface="Calibri" panose="020F0502020204030204" pitchFamily="34" charset="0"/>
              <a:ea typeface="Calibri" panose="020F0502020204030204" pitchFamily="34" charset="0"/>
              <a:cs typeface="Arial" panose="020B0604020202020204" pitchFamily="34" charset="0"/>
            </a:endParaRPr>
          </a:p>
          <a:p>
            <a:pPr marL="180340" marR="0" algn="just" rtl="1">
              <a:lnSpc>
                <a:spcPct val="115000"/>
              </a:lnSpc>
              <a:spcBef>
                <a:spcPts val="0"/>
              </a:spcBef>
              <a:spcAft>
                <a:spcPts val="800"/>
              </a:spcAft>
            </a:pPr>
            <a:r>
              <a:rPr lang="en-US" sz="2800" dirty="0">
                <a:latin typeface="Simplified Arabic" panose="02020603050405020304" pitchFamily="18" charset="-78"/>
                <a:ea typeface="Calibri" panose="020F0502020204030204" pitchFamily="34" charset="0"/>
                <a:cs typeface="Arial" panose="020B0604020202020204" pitchFamily="34" charset="0"/>
              </a:rPr>
              <a:t>- </a:t>
            </a:r>
            <a:r>
              <a:rPr lang="ar-SA" sz="2800" dirty="0">
                <a:latin typeface="Calibri" panose="020F0502020204030204" pitchFamily="34" charset="0"/>
                <a:ea typeface="Calibri" panose="020F0502020204030204" pitchFamily="34" charset="0"/>
                <a:cs typeface="Simplified Arabic" panose="02020603050405020304" pitchFamily="18" charset="-78"/>
              </a:rPr>
              <a:t>وضع سياسات لإدارة برامج مكافأة الإدارة العليا و مراجعة هذه السياسات بشكل دوري </a:t>
            </a:r>
            <a:r>
              <a:rPr lang="ar-IQ" sz="2800" dirty="0">
                <a:latin typeface="Calibri" panose="020F0502020204030204" pitchFamily="34" charset="0"/>
                <a:ea typeface="Calibri" panose="020F0502020204030204" pitchFamily="34" charset="0"/>
                <a:cs typeface="Simplified Arabic" panose="02020603050405020304" pitchFamily="18"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180340" marR="0" algn="just" rtl="1">
              <a:lnSpc>
                <a:spcPct val="115000"/>
              </a:lnSpc>
              <a:spcBef>
                <a:spcPts val="0"/>
              </a:spcBef>
              <a:spcAft>
                <a:spcPts val="800"/>
              </a:spcAft>
              <a:tabLst>
                <a:tab pos="270510" algn="r"/>
              </a:tabLst>
            </a:pPr>
            <a:r>
              <a:rPr lang="en-US" sz="2800" dirty="0">
                <a:latin typeface="Simplified Arabic" panose="02020603050405020304" pitchFamily="18" charset="-78"/>
                <a:ea typeface="Calibri" panose="020F0502020204030204" pitchFamily="34" charset="0"/>
                <a:cs typeface="Arial" panose="020B0604020202020204" pitchFamily="34" charset="0"/>
              </a:rPr>
              <a:t>-</a:t>
            </a:r>
            <a:r>
              <a:rPr lang="ar-SA" sz="2800" dirty="0">
                <a:latin typeface="Calibri" panose="020F0502020204030204" pitchFamily="34" charset="0"/>
                <a:ea typeface="Calibri" panose="020F0502020204030204" pitchFamily="34" charset="0"/>
                <a:cs typeface="Simplified Arabic" panose="02020603050405020304" pitchFamily="18" charset="-78"/>
              </a:rPr>
              <a:t>اتخاذ خطوات لتعديل برامج مكافآت الإدارة العليا التي ينتج عنها دفعات لا ترتبط بشكل معقول بأداء عضو الإدارة العليا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180340" marR="0" algn="just" rtl="1">
              <a:lnSpc>
                <a:spcPct val="115000"/>
              </a:lnSpc>
              <a:spcBef>
                <a:spcPts val="0"/>
              </a:spcBef>
              <a:spcAft>
                <a:spcPts val="800"/>
              </a:spcAft>
              <a:tabLst>
                <a:tab pos="270510" algn="r"/>
              </a:tabLst>
            </a:pPr>
            <a:r>
              <a:rPr lang="en-US" sz="2800" dirty="0">
                <a:latin typeface="Simplified Arabic" panose="02020603050405020304" pitchFamily="18" charset="-78"/>
                <a:ea typeface="Calibri" panose="020F0502020204030204" pitchFamily="34" charset="0"/>
                <a:cs typeface="Arial" panose="020B0604020202020204" pitchFamily="34" charset="0"/>
              </a:rPr>
              <a:t>- </a:t>
            </a:r>
            <a:r>
              <a:rPr lang="ar-SA" sz="2800" dirty="0">
                <a:latin typeface="Calibri" panose="020F0502020204030204" pitchFamily="34" charset="0"/>
                <a:ea typeface="Calibri" panose="020F0502020204030204" pitchFamily="34" charset="0"/>
                <a:cs typeface="Simplified Arabic" panose="02020603050405020304" pitchFamily="18" charset="-78"/>
              </a:rPr>
              <a:t>وضع سياسات لمزايا الإدارة ومراجعتها باستمرار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sz="2800" dirty="0"/>
          </a:p>
        </p:txBody>
      </p:sp>
    </p:spTree>
    <p:extLst>
      <p:ext uri="{BB962C8B-B14F-4D97-AF65-F5344CB8AC3E}">
        <p14:creationId xmlns:p14="http://schemas.microsoft.com/office/powerpoint/2010/main" val="1531849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6948" y="436099"/>
            <a:ext cx="11521440" cy="6149925"/>
          </a:xfrm>
        </p:spPr>
        <p:txBody>
          <a:bodyPr>
            <a:normAutofit lnSpcReduction="10000"/>
          </a:bodyPr>
          <a:lstStyle/>
          <a:p>
            <a:pPr marL="0" marR="0" indent="0" algn="just" rtl="1">
              <a:lnSpc>
                <a:spcPct val="115000"/>
              </a:lnSpc>
              <a:spcBef>
                <a:spcPts val="0"/>
              </a:spcBef>
              <a:spcAft>
                <a:spcPts val="800"/>
              </a:spcAft>
              <a:buNone/>
              <a:tabLst>
                <a:tab pos="270510" algn="r"/>
              </a:tabLst>
            </a:pPr>
            <a:r>
              <a:rPr lang="ar-SA" sz="3600"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ج. </a:t>
            </a:r>
            <a:r>
              <a:rPr lang="ar-SA" sz="36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لجنة التعيينات</a:t>
            </a:r>
            <a:r>
              <a:rPr lang="en-US" sz="3600" dirty="0">
                <a:solidFill>
                  <a:srgbClr val="FFFF00"/>
                </a:solidFill>
                <a:latin typeface="Simplified Arabic" panose="02020603050405020304" pitchFamily="18" charset="-78"/>
                <a:ea typeface="Calibri" panose="020F0502020204030204" pitchFamily="34" charset="0"/>
                <a:cs typeface="Arial" panose="020B0604020202020204" pitchFamily="34" charset="0"/>
              </a:rPr>
              <a:t>:</a:t>
            </a:r>
            <a:endParaRPr lang="en-US" sz="36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marL="635" marR="0" indent="0" algn="just" rtl="1">
              <a:lnSpc>
                <a:spcPct val="115000"/>
              </a:lnSpc>
              <a:spcBef>
                <a:spcPts val="0"/>
              </a:spcBef>
              <a:spcAft>
                <a:spcPts val="800"/>
              </a:spcAft>
              <a:buNone/>
              <a:tabLst>
                <a:tab pos="270510" algn="r"/>
              </a:tabLst>
            </a:pPr>
            <a:r>
              <a:rPr lang="ar-SA" sz="2600" dirty="0">
                <a:latin typeface="Calibri" panose="020F0502020204030204" pitchFamily="34" charset="0"/>
                <a:ea typeface="Calibri" panose="020F0502020204030204" pitchFamily="34" charset="0"/>
                <a:cs typeface="Simplified Arabic" panose="02020603050405020304" pitchFamily="18" charset="-78"/>
              </a:rPr>
              <a:t>يجب أن يتم تعيين أعضاء مجلس الإدارة والموظفين من بين أفضل المرشحين الذين تتلاءم مهاراتهم وخبراتهم مع المهارات والخبرات المحددة من الشركة</a:t>
            </a:r>
            <a:r>
              <a:rPr lang="en-US" sz="2600" dirty="0">
                <a:latin typeface="Simplified Arabic" panose="02020603050405020304" pitchFamily="18" charset="-78"/>
                <a:ea typeface="Calibri" panose="020F0502020204030204" pitchFamily="34" charset="0"/>
                <a:cs typeface="Arial" panose="020B0604020202020204" pitchFamily="34" charset="0"/>
              </a:rPr>
              <a:t> . </a:t>
            </a:r>
            <a:r>
              <a:rPr lang="ar-SA" sz="2600" dirty="0">
                <a:latin typeface="Calibri" panose="020F0502020204030204" pitchFamily="34" charset="0"/>
                <a:ea typeface="Calibri" panose="020F0502020204030204" pitchFamily="34" charset="0"/>
                <a:cs typeface="Simplified Arabic" panose="02020603050405020304" pitchFamily="18" charset="-78"/>
              </a:rPr>
              <a:t>ولضمان الشفافية في تعيين أعضاء مجلس الإدارة وبقية الموظفين فقد وضعت</a:t>
            </a:r>
            <a:r>
              <a:rPr lang="en-US" sz="2600" dirty="0">
                <a:latin typeface="Simplified Arabic" panose="02020603050405020304" pitchFamily="18" charset="-78"/>
                <a:ea typeface="Calibri" panose="020F0502020204030204" pitchFamily="34" charset="0"/>
                <a:cs typeface="Arial" panose="020B0604020202020204" pitchFamily="34" charset="0"/>
              </a:rPr>
              <a:t> PSCGT </a:t>
            </a:r>
            <a:r>
              <a:rPr lang="ar-SA" sz="2600" dirty="0">
                <a:latin typeface="Calibri" panose="020F0502020204030204" pitchFamily="34" charset="0"/>
                <a:ea typeface="Calibri" panose="020F0502020204030204" pitchFamily="34" charset="0"/>
                <a:cs typeface="Simplified Arabic" panose="02020603050405020304" pitchFamily="18" charset="-78"/>
              </a:rPr>
              <a:t>لهذه اللجنة مجموعة من الواجبات هي:</a:t>
            </a:r>
            <a:endParaRPr lang="en-US" sz="2600" dirty="0">
              <a:latin typeface="Calibri" panose="020F0502020204030204" pitchFamily="34" charset="0"/>
              <a:ea typeface="Calibri" panose="020F0502020204030204" pitchFamily="34" charset="0"/>
              <a:cs typeface="Arial" panose="020B0604020202020204" pitchFamily="34" charset="0"/>
            </a:endParaRPr>
          </a:p>
          <a:p>
            <a:pPr lvl="1" algn="just" rtl="1">
              <a:lnSpc>
                <a:spcPct val="115000"/>
              </a:lnSpc>
              <a:spcBef>
                <a:spcPts val="0"/>
              </a:spcBef>
              <a:spcAft>
                <a:spcPts val="800"/>
              </a:spcAft>
              <a:buFont typeface="Symbol" panose="05050102010706020507" pitchFamily="18" charset="2"/>
              <a:buChar char=""/>
              <a:tabLst>
                <a:tab pos="270510" algn="r"/>
              </a:tabLst>
            </a:pPr>
            <a:r>
              <a:rPr lang="ar-SA" sz="2600" dirty="0">
                <a:latin typeface="Calibri" panose="020F0502020204030204" pitchFamily="34" charset="0"/>
                <a:ea typeface="Calibri" panose="020F0502020204030204" pitchFamily="34" charset="0"/>
                <a:cs typeface="Simplified Arabic" panose="02020603050405020304" pitchFamily="18" charset="-78"/>
              </a:rPr>
              <a:t>أن تقوم لجنة التعيينات في الشركة مع مجلس الإدارة وبمصادقة الوزير المختص بوضع المهارات والخبرات المطلوب توافرها لدى عضو مجلس الإدارة والموظفين المطلوبين</a:t>
            </a:r>
            <a:endParaRPr lang="en-US" sz="2600" dirty="0">
              <a:latin typeface="Calibri" panose="020F0502020204030204" pitchFamily="34" charset="0"/>
              <a:ea typeface="Calibri" panose="020F0502020204030204" pitchFamily="34" charset="0"/>
              <a:cs typeface="Arial" panose="020B0604020202020204" pitchFamily="34" charset="0"/>
            </a:endParaRPr>
          </a:p>
          <a:p>
            <a:pPr lvl="1" algn="just" rtl="1">
              <a:lnSpc>
                <a:spcPct val="115000"/>
              </a:lnSpc>
              <a:spcBef>
                <a:spcPts val="0"/>
              </a:spcBef>
              <a:spcAft>
                <a:spcPts val="800"/>
              </a:spcAft>
              <a:buFont typeface="Symbol" panose="05050102010706020507" pitchFamily="18" charset="2"/>
              <a:buChar char=""/>
              <a:tabLst>
                <a:tab pos="270510" algn="r"/>
              </a:tabLst>
            </a:pPr>
            <a:r>
              <a:rPr lang="en-US" sz="2600" dirty="0">
                <a:latin typeface="Simplified Arabic" panose="02020603050405020304" pitchFamily="18" charset="-78"/>
                <a:ea typeface="Calibri" panose="020F0502020204030204" pitchFamily="34" charset="0"/>
                <a:cs typeface="Arial" panose="020B0604020202020204" pitchFamily="34" charset="0"/>
              </a:rPr>
              <a:t> </a:t>
            </a:r>
            <a:r>
              <a:rPr lang="ar-SA" sz="2600" dirty="0">
                <a:latin typeface="Calibri" panose="020F0502020204030204" pitchFamily="34" charset="0"/>
                <a:ea typeface="Calibri" panose="020F0502020204030204" pitchFamily="34" charset="0"/>
                <a:cs typeface="Simplified Arabic" panose="02020603050405020304" pitchFamily="18" charset="-78"/>
              </a:rPr>
              <a:t>يجب على لجنة التعيينات أن تضع آليات شفافة للتعيين، بما يضمن الحصول على أفضل المرشحين المؤهلين </a:t>
            </a:r>
            <a:endParaRPr lang="en-US" sz="2600" dirty="0">
              <a:latin typeface="Calibri" panose="020F0502020204030204" pitchFamily="34" charset="0"/>
              <a:ea typeface="Calibri" panose="020F0502020204030204" pitchFamily="34" charset="0"/>
              <a:cs typeface="Arial" panose="020B0604020202020204" pitchFamily="34" charset="0"/>
            </a:endParaRPr>
          </a:p>
          <a:p>
            <a:pPr lvl="1" algn="just" rtl="1">
              <a:lnSpc>
                <a:spcPct val="115000"/>
              </a:lnSpc>
              <a:spcBef>
                <a:spcPts val="0"/>
              </a:spcBef>
              <a:spcAft>
                <a:spcPts val="800"/>
              </a:spcAft>
              <a:buFont typeface="Symbol" panose="05050102010706020507" pitchFamily="18" charset="2"/>
              <a:buChar char=""/>
              <a:tabLst>
                <a:tab pos="270510" algn="r"/>
              </a:tabLst>
            </a:pPr>
            <a:r>
              <a:rPr lang="en-US" sz="2600" dirty="0">
                <a:latin typeface="Simplified Arabic" panose="02020603050405020304" pitchFamily="18" charset="-78"/>
                <a:ea typeface="Calibri" panose="020F0502020204030204" pitchFamily="34" charset="0"/>
                <a:cs typeface="Arial" panose="020B0604020202020204" pitchFamily="34" charset="0"/>
              </a:rPr>
              <a:t> </a:t>
            </a:r>
            <a:r>
              <a:rPr lang="ar-SA" sz="2600" dirty="0">
                <a:latin typeface="Calibri" panose="020F0502020204030204" pitchFamily="34" charset="0"/>
                <a:ea typeface="Calibri" panose="020F0502020204030204" pitchFamily="34" charset="0"/>
                <a:cs typeface="Simplified Arabic" panose="02020603050405020304" pitchFamily="18" charset="-78"/>
              </a:rPr>
              <a:t>أن تقوم اللجنة مع بقية أعضاء مجلس الإدارة بتقويم المهارات المطلوبة للشركة باستمرار</a:t>
            </a:r>
            <a:r>
              <a:rPr lang="en-US" sz="2600" dirty="0">
                <a:latin typeface="Simplified Arabic" panose="02020603050405020304" pitchFamily="18" charset="-78"/>
                <a:ea typeface="Calibri" panose="020F0502020204030204" pitchFamily="34" charset="0"/>
                <a:cs typeface="Arial" panose="020B0604020202020204" pitchFamily="34" charset="0"/>
              </a:rPr>
              <a:t> .</a:t>
            </a:r>
            <a:endParaRPr lang="en-US" sz="2600" dirty="0">
              <a:latin typeface="Calibri" panose="020F0502020204030204" pitchFamily="34" charset="0"/>
              <a:ea typeface="Calibri" panose="020F0502020204030204" pitchFamily="34" charset="0"/>
              <a:cs typeface="Arial" panose="020B0604020202020204" pitchFamily="34" charset="0"/>
            </a:endParaRPr>
          </a:p>
          <a:p>
            <a:pPr lvl="1" algn="just" rtl="1">
              <a:lnSpc>
                <a:spcPct val="115000"/>
              </a:lnSpc>
              <a:spcBef>
                <a:spcPts val="0"/>
              </a:spcBef>
              <a:spcAft>
                <a:spcPts val="800"/>
              </a:spcAft>
              <a:buFont typeface="Symbol" panose="05050102010706020507" pitchFamily="18" charset="2"/>
              <a:buChar char=""/>
              <a:tabLst>
                <a:tab pos="270510" algn="r"/>
              </a:tabLst>
            </a:pPr>
            <a:r>
              <a:rPr lang="en-US" sz="2600" dirty="0">
                <a:latin typeface="Simplified Arabic" panose="02020603050405020304" pitchFamily="18" charset="-78"/>
                <a:ea typeface="Calibri" panose="020F0502020204030204" pitchFamily="34" charset="0"/>
                <a:cs typeface="Arial" panose="020B0604020202020204" pitchFamily="34" charset="0"/>
              </a:rPr>
              <a:t> </a:t>
            </a:r>
            <a:r>
              <a:rPr lang="ar-SA" sz="2600" dirty="0">
                <a:latin typeface="Calibri" panose="020F0502020204030204" pitchFamily="34" charset="0"/>
                <a:ea typeface="Calibri" panose="020F0502020204030204" pitchFamily="34" charset="0"/>
                <a:cs typeface="Simplified Arabic" panose="02020603050405020304" pitchFamily="18" charset="-78"/>
              </a:rPr>
              <a:t>يجب أن تقوم اللجنة بالإعلان عن الوظيفة المطلوب إشغالها ، ودعوة المؤهلين لتقديم طلباتهم للتعيين</a:t>
            </a:r>
            <a:r>
              <a:rPr lang="en-US" sz="2600" dirty="0">
                <a:latin typeface="Simplified Arabic" panose="02020603050405020304" pitchFamily="18" charset="-78"/>
                <a:ea typeface="Calibri" panose="020F0502020204030204" pitchFamily="34" charset="0"/>
                <a:cs typeface="Arial" panose="020B0604020202020204" pitchFamily="34" charset="0"/>
              </a:rPr>
              <a:t>. </a:t>
            </a:r>
            <a:endParaRPr lang="en-US" sz="2600" dirty="0">
              <a:latin typeface="Calibri" panose="020F0502020204030204" pitchFamily="34" charset="0"/>
              <a:ea typeface="Calibri" panose="020F0502020204030204" pitchFamily="34" charset="0"/>
              <a:cs typeface="Arial" panose="020B0604020202020204" pitchFamily="34" charset="0"/>
            </a:endParaRPr>
          </a:p>
          <a:p>
            <a:pPr lvl="1" algn="just" rtl="1">
              <a:lnSpc>
                <a:spcPct val="115000"/>
              </a:lnSpc>
              <a:spcBef>
                <a:spcPts val="0"/>
              </a:spcBef>
              <a:spcAft>
                <a:spcPts val="800"/>
              </a:spcAft>
              <a:buFont typeface="Symbol" panose="05050102010706020507" pitchFamily="18" charset="2"/>
              <a:buChar char=""/>
              <a:tabLst>
                <a:tab pos="270510" algn="r"/>
              </a:tabLst>
            </a:pPr>
            <a:r>
              <a:rPr lang="ar-SA" sz="2600" dirty="0">
                <a:latin typeface="Calibri" panose="020F0502020204030204" pitchFamily="34" charset="0"/>
                <a:ea typeface="Calibri" panose="020F0502020204030204" pitchFamily="34" charset="0"/>
                <a:cs typeface="Simplified Arabic" panose="02020603050405020304" pitchFamily="18" charset="-78"/>
              </a:rPr>
              <a:t>على اللجنة أن تتوخى الموضوعية ، وذلك بمقارنة مؤهلات ومهارات المتقدم مع المواصفات الموضوعة من الشركة </a:t>
            </a:r>
            <a:r>
              <a:rPr lang="ar-IQ" sz="2600" dirty="0">
                <a:latin typeface="Calibri" panose="020F0502020204030204" pitchFamily="34" charset="0"/>
                <a:ea typeface="Calibri" panose="020F0502020204030204" pitchFamily="34" charset="0"/>
                <a:cs typeface="Simplified Arabic" panose="02020603050405020304" pitchFamily="18" charset="-78"/>
              </a:rPr>
              <a:t>.</a:t>
            </a:r>
            <a:endParaRPr lang="en-US" sz="2600"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Tree>
    <p:extLst>
      <p:ext uri="{BB962C8B-B14F-4D97-AF65-F5344CB8AC3E}">
        <p14:creationId xmlns:p14="http://schemas.microsoft.com/office/powerpoint/2010/main" val="1214641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827442"/>
          </a:xfrm>
        </p:spPr>
        <p:txBody>
          <a:bodyPr/>
          <a:lstStyle/>
          <a:p>
            <a:pPr marL="342900" marR="0" lvl="0" indent="-342900" algn="ctr" rtl="1">
              <a:lnSpc>
                <a:spcPct val="115000"/>
              </a:lnSpc>
              <a:spcBef>
                <a:spcPts val="0"/>
              </a:spcBef>
              <a:spcAft>
                <a:spcPts val="800"/>
              </a:spcAft>
            </a:pPr>
            <a:r>
              <a:rPr lang="ar-SA" sz="44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 </a:t>
            </a:r>
            <a:r>
              <a:rPr lang="ar-DZ" sz="44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ثالثا:</a:t>
            </a:r>
            <a:r>
              <a:rPr lang="ar-SA" sz="44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التدقيق الداخلي </a:t>
            </a:r>
            <a:endParaRPr lang="en-US" sz="36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p:cNvSpPr>
            <a:spLocks noGrp="1"/>
          </p:cNvSpPr>
          <p:nvPr>
            <p:ph idx="1"/>
          </p:nvPr>
        </p:nvSpPr>
        <p:spPr>
          <a:xfrm>
            <a:off x="379828" y="1392702"/>
            <a:ext cx="11394830" cy="4855697"/>
          </a:xfrm>
        </p:spPr>
        <p:txBody>
          <a:bodyPr>
            <a:noAutofit/>
          </a:bodyPr>
          <a:lstStyle/>
          <a:p>
            <a:pPr marL="635" marR="0" indent="0" algn="just" rtl="1">
              <a:lnSpc>
                <a:spcPct val="115000"/>
              </a:lnSpc>
              <a:spcBef>
                <a:spcPts val="0"/>
              </a:spcBef>
              <a:spcAft>
                <a:spcPts val="800"/>
              </a:spcAft>
              <a:buNone/>
            </a:pPr>
            <a:r>
              <a:rPr lang="ar-SA" sz="2800" dirty="0">
                <a:latin typeface="Calibri" panose="020F0502020204030204" pitchFamily="34" charset="0"/>
                <a:ea typeface="Calibri" panose="020F0502020204030204" pitchFamily="34" charset="0"/>
                <a:cs typeface="Simplified Arabic" panose="02020603050405020304" pitchFamily="18" charset="-78"/>
              </a:rPr>
              <a:t>تؤدي وظيفة التدقيق الداخلي دورا مهما في عملية </a:t>
            </a:r>
            <a:r>
              <a:rPr lang="ar-SA" sz="2800" dirty="0" err="1">
                <a:latin typeface="Calibri" panose="020F0502020204030204" pitchFamily="34" charset="0"/>
                <a:ea typeface="Calibri" panose="020F0502020204030204" pitchFamily="34" charset="0"/>
                <a:cs typeface="Simplified Arabic" panose="02020603050405020304" pitchFamily="18" charset="-78"/>
              </a:rPr>
              <a:t>الحوكمة</a:t>
            </a:r>
            <a:r>
              <a:rPr lang="ar-SA" sz="2800" dirty="0">
                <a:latin typeface="Calibri" panose="020F0502020204030204" pitchFamily="34" charset="0"/>
                <a:ea typeface="Calibri" panose="020F0502020204030204" pitchFamily="34" charset="0"/>
                <a:cs typeface="Simplified Arabic" panose="02020603050405020304" pitchFamily="18" charset="-78"/>
              </a:rPr>
              <a:t>، إذ إنها تعزز هذه العملية، وذلك بزيادة قدرة المواطنين على مساءلة الشركة</a:t>
            </a:r>
            <a:r>
              <a:rPr lang="fr-FR" sz="2800" dirty="0">
                <a:latin typeface="Simplified Arabic" panose="02020603050405020304" pitchFamily="18" charset="-78"/>
                <a:ea typeface="Calibri" panose="020F0502020204030204" pitchFamily="34" charset="0"/>
                <a:cs typeface="Arial" panose="020B0604020202020204" pitchFamily="34" charset="0"/>
              </a:rPr>
              <a:t>.</a:t>
            </a:r>
            <a:r>
              <a:rPr lang="ar-SA" sz="2800" dirty="0">
                <a:latin typeface="Calibri" panose="020F0502020204030204" pitchFamily="34" charset="0"/>
                <a:ea typeface="Calibri" panose="020F0502020204030204" pitchFamily="34" charset="0"/>
                <a:cs typeface="Simplified Arabic" panose="02020603050405020304" pitchFamily="18" charset="-78"/>
              </a:rPr>
              <a:t> حيث يقوم المدققون الداخليون من خلال الأنشطة التي ينفذونها بزيادة المصداقية، العدالة، تحسين سلوك الموظفين العاملين في الشركات المملوكة للدولة وتقليل مخاطر الفساد الإداري والمالي</a:t>
            </a:r>
            <a:r>
              <a:rPr lang="fr-FR" sz="2800" dirty="0">
                <a:latin typeface="Simplified Arabic" panose="02020603050405020304" pitchFamily="18" charset="-78"/>
                <a:ea typeface="Calibri" panose="020F0502020204030204" pitchFamily="34" charset="0"/>
                <a:cs typeface="Arial" panose="020B0604020202020204" pitchFamily="34" charset="0"/>
              </a:rPr>
              <a:t>.</a:t>
            </a:r>
            <a:r>
              <a:rPr lang="ar-SA" sz="2800" dirty="0">
                <a:latin typeface="Calibri" panose="020F0502020204030204" pitchFamily="34" charset="0"/>
                <a:ea typeface="Calibri" panose="020F0502020204030204" pitchFamily="34" charset="0"/>
                <a:cs typeface="Simplified Arabic" panose="02020603050405020304" pitchFamily="18" charset="-78"/>
              </a:rPr>
              <a:t> وفي هذا السياق يرى</a:t>
            </a:r>
            <a:r>
              <a:rPr lang="en-US" sz="2800" dirty="0">
                <a:latin typeface="Simplified Arabic" panose="02020603050405020304" pitchFamily="18" charset="-78"/>
                <a:ea typeface="Calibri" panose="020F0502020204030204" pitchFamily="34" charset="0"/>
                <a:cs typeface="Arial" panose="020B0604020202020204" pitchFamily="34" charset="0"/>
              </a:rPr>
              <a:t> </a:t>
            </a:r>
            <a:r>
              <a:rPr lang="en-US" sz="2800" dirty="0" err="1">
                <a:latin typeface="Simplified Arabic" panose="02020603050405020304" pitchFamily="18" charset="-78"/>
                <a:ea typeface="Calibri" panose="020F0502020204030204" pitchFamily="34" charset="0"/>
                <a:cs typeface="Arial" panose="020B0604020202020204" pitchFamily="34" charset="0"/>
              </a:rPr>
              <a:t>Archambeault</a:t>
            </a:r>
            <a:r>
              <a:rPr lang="en-US" sz="2800" dirty="0">
                <a:latin typeface="Simplified Arabic" panose="02020603050405020304" pitchFamily="18" charset="-78"/>
                <a:ea typeface="Calibri" panose="020F0502020204030204" pitchFamily="34" charset="0"/>
                <a:cs typeface="Arial" panose="020B0604020202020204" pitchFamily="34" charset="0"/>
              </a:rPr>
              <a:t> </a:t>
            </a:r>
            <a:r>
              <a:rPr lang="ar-SA" sz="2800" dirty="0">
                <a:latin typeface="Calibri" panose="020F0502020204030204" pitchFamily="34" charset="0"/>
                <a:ea typeface="Calibri" panose="020F0502020204030204" pitchFamily="34" charset="0"/>
                <a:cs typeface="Simplified Arabic" panose="02020603050405020304" pitchFamily="18" charset="-78"/>
              </a:rPr>
              <a:t>إن كل من التدقيق الداخلي والخارجي يعد آلية مهمة من آليات المراقبة ضمن إطار هيكل </a:t>
            </a:r>
            <a:r>
              <a:rPr lang="ar-SA" sz="2800" dirty="0" err="1">
                <a:latin typeface="Calibri" panose="020F0502020204030204" pitchFamily="34" charset="0"/>
                <a:ea typeface="Calibri" panose="020F0502020204030204" pitchFamily="34" charset="0"/>
                <a:cs typeface="Simplified Arabic" panose="02020603050405020304" pitchFamily="18" charset="-78"/>
              </a:rPr>
              <a:t>الحوكمة</a:t>
            </a:r>
            <a:r>
              <a:rPr lang="ar-SA" sz="2800" dirty="0">
                <a:latin typeface="Calibri" panose="020F0502020204030204" pitchFamily="34" charset="0"/>
                <a:ea typeface="Calibri" panose="020F0502020204030204" pitchFamily="34" charset="0"/>
                <a:cs typeface="Simplified Arabic" panose="02020603050405020304" pitchFamily="18" charset="-78"/>
              </a:rPr>
              <a:t> ، وبشكل خاص فيما يتصل بضمان دقة ونزاهة التقارير المالية ومنع واكتشاف حالات الغش والتزوير. وقد اعترفت الهيئات المهنية والتنظيمية بأهمية وظيفة التدقيق الداخلي في عملية </a:t>
            </a:r>
            <a:r>
              <a:rPr lang="ar-SA" sz="2800" dirty="0" err="1">
                <a:latin typeface="Calibri" panose="020F0502020204030204" pitchFamily="34" charset="0"/>
                <a:ea typeface="Calibri" panose="020F0502020204030204" pitchFamily="34" charset="0"/>
                <a:cs typeface="Simplified Arabic" panose="02020603050405020304" pitchFamily="18" charset="-78"/>
              </a:rPr>
              <a:t>الحوكمة</a:t>
            </a:r>
            <a:r>
              <a:rPr lang="fr-FR" sz="2800" dirty="0">
                <a:latin typeface="Simplified Arabic" panose="02020603050405020304" pitchFamily="18" charset="-78"/>
                <a:ea typeface="Calibri" panose="020F0502020204030204" pitchFamily="34" charset="0"/>
                <a:cs typeface="Arial" panose="020B0604020202020204" pitchFamily="34" charset="0"/>
              </a:rPr>
              <a:t>.</a:t>
            </a:r>
            <a:r>
              <a:rPr lang="ar-SA" sz="2800" dirty="0">
                <a:latin typeface="Calibri" panose="020F0502020204030204" pitchFamily="34" charset="0"/>
                <a:ea typeface="Calibri" panose="020F0502020204030204" pitchFamily="34" charset="0"/>
                <a:cs typeface="Simplified Arabic" panose="02020603050405020304" pitchFamily="18" charset="-78"/>
              </a:rPr>
              <a:t> فقد أكدت لجنة </a:t>
            </a:r>
            <a:r>
              <a:rPr lang="ar-SA" sz="2800" dirty="0" err="1">
                <a:latin typeface="Calibri" panose="020F0502020204030204" pitchFamily="34" charset="0"/>
                <a:ea typeface="Calibri" panose="020F0502020204030204" pitchFamily="34" charset="0"/>
                <a:cs typeface="Simplified Arabic" panose="02020603050405020304" pitchFamily="18" charset="-78"/>
              </a:rPr>
              <a:t>كادبيري</a:t>
            </a:r>
            <a:r>
              <a:rPr lang="en-US" sz="2800" dirty="0">
                <a:latin typeface="Simplified Arabic" panose="02020603050405020304" pitchFamily="18" charset="-78"/>
                <a:ea typeface="Calibri" panose="020F0502020204030204" pitchFamily="34" charset="0"/>
                <a:cs typeface="Arial" panose="020B0604020202020204" pitchFamily="34" charset="0"/>
              </a:rPr>
              <a:t>Cadbury committee </a:t>
            </a:r>
            <a:r>
              <a:rPr lang="ar-SA" sz="2800" dirty="0">
                <a:latin typeface="Calibri" panose="020F0502020204030204" pitchFamily="34" charset="0"/>
                <a:ea typeface="Calibri" panose="020F0502020204030204" pitchFamily="34" charset="0"/>
                <a:cs typeface="Simplified Arabic" panose="02020603050405020304" pitchFamily="18" charset="-78"/>
              </a:rPr>
              <a:t>على أهمية مسؤولية </a:t>
            </a:r>
            <a:r>
              <a:rPr lang="ar-DZ" sz="2800" dirty="0">
                <a:latin typeface="Calibri" panose="020F0502020204030204" pitchFamily="34" charset="0"/>
                <a:ea typeface="Calibri" panose="020F0502020204030204" pitchFamily="34" charset="0"/>
                <a:cs typeface="Simplified Arabic" panose="02020603050405020304" pitchFamily="18" charset="-78"/>
              </a:rPr>
              <a:t>المراجع</a:t>
            </a:r>
            <a:r>
              <a:rPr lang="ar-SA" sz="2800" dirty="0">
                <a:latin typeface="Calibri" panose="020F0502020204030204" pitchFamily="34" charset="0"/>
                <a:ea typeface="Calibri" panose="020F0502020204030204" pitchFamily="34" charset="0"/>
                <a:cs typeface="Simplified Arabic" panose="02020603050405020304" pitchFamily="18" charset="-78"/>
              </a:rPr>
              <a:t> الداخلي في منع واكتشاف الغش والتزوير. ولتحقيق هذه الوظيفة لأهدافها، يجب أن تكون مستقلة وتنظم بشكل جيد وتستند إلى تشريع خاص بها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1066056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4631" y="1194789"/>
            <a:ext cx="8946541" cy="4195481"/>
          </a:xfrm>
        </p:spPr>
        <p:txBody>
          <a:bodyPr>
            <a:normAutofit/>
          </a:bodyPr>
          <a:lstStyle/>
          <a:p>
            <a:pPr marL="0" indent="0" algn="r" rtl="1">
              <a:buNone/>
            </a:pPr>
            <a:r>
              <a:rPr lang="ar-SA" sz="3200" dirty="0">
                <a:ea typeface="Calibri" panose="020F0502020204030204" pitchFamily="34" charset="0"/>
                <a:cs typeface="Simplified Arabic" panose="02020603050405020304" pitchFamily="18" charset="-78"/>
              </a:rPr>
              <a:t>وفي هذا الاتجاه يؤكد كل من"</a:t>
            </a:r>
            <a:r>
              <a:rPr lang="en-US" sz="3200" dirty="0">
                <a:latin typeface="Simplified Arabic" panose="02020603050405020304" pitchFamily="18" charset="-78"/>
                <a:ea typeface="Calibri" panose="020F0502020204030204" pitchFamily="34" charset="0"/>
              </a:rPr>
              <a:t> Cohen et al. </a:t>
            </a:r>
            <a:r>
              <a:rPr lang="ar-IQ" sz="3200" dirty="0">
                <a:latin typeface="Simplified Arabic" panose="02020603050405020304" pitchFamily="18" charset="-78"/>
                <a:ea typeface="Calibri" panose="020F0502020204030204" pitchFamily="34" charset="0"/>
              </a:rPr>
              <a:t>"</a:t>
            </a:r>
            <a:r>
              <a:rPr lang="ar-SA" sz="3200" dirty="0">
                <a:ea typeface="Calibri" panose="020F0502020204030204" pitchFamily="34" charset="0"/>
                <a:cs typeface="Simplified Arabic" panose="02020603050405020304" pitchFamily="18" charset="-78"/>
              </a:rPr>
              <a:t>على انه يتم تقوية استقلالية هذه الوظيفة عندما ترفع تقاريرها إلى لجنة التدقيق بشكل مباشر وليس إلى الإدارة</a:t>
            </a:r>
            <a:r>
              <a:rPr lang="fr-FR" sz="3200" dirty="0">
                <a:latin typeface="Simplified Arabic" panose="02020603050405020304" pitchFamily="18" charset="-78"/>
                <a:ea typeface="Calibri" panose="020F0502020204030204" pitchFamily="34" charset="0"/>
              </a:rPr>
              <a:t>.</a:t>
            </a:r>
            <a:r>
              <a:rPr lang="ar-SA" sz="3200" dirty="0">
                <a:ea typeface="Calibri" panose="020F0502020204030204" pitchFamily="34" charset="0"/>
                <a:cs typeface="Simplified Arabic" panose="02020603050405020304" pitchFamily="18" charset="-78"/>
              </a:rPr>
              <a:t> </a:t>
            </a:r>
            <a:r>
              <a:rPr lang="ar-SA" sz="3200" dirty="0" err="1">
                <a:ea typeface="Calibri" panose="020F0502020204030204" pitchFamily="34" charset="0"/>
                <a:cs typeface="Simplified Arabic" panose="02020603050405020304" pitchFamily="18" charset="-78"/>
              </a:rPr>
              <a:t>بالاضافة</a:t>
            </a:r>
            <a:r>
              <a:rPr lang="ar-SA" sz="3200" dirty="0">
                <a:ea typeface="Calibri" panose="020F0502020204030204" pitchFamily="34" charset="0"/>
                <a:cs typeface="Simplified Arabic" panose="02020603050405020304" pitchFamily="18" charset="-78"/>
              </a:rPr>
              <a:t> إلى ذلك يمكن أن تزداد فاعلية لجنة التدقيق الداخلي عندما تكون قادرة على توزيع ملاك التدقيق الداخلي للحصول على معلومات مهمة خاصة بالشركة، مثل تقوية نظام الرقابة الداخلية ونوعية السياسات المحاسبية المستخدمة</a:t>
            </a:r>
            <a:endParaRPr lang="en-US" sz="3200" dirty="0"/>
          </a:p>
        </p:txBody>
      </p:sp>
    </p:spTree>
    <p:extLst>
      <p:ext uri="{BB962C8B-B14F-4D97-AF65-F5344CB8AC3E}">
        <p14:creationId xmlns:p14="http://schemas.microsoft.com/office/powerpoint/2010/main" val="2593794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897780"/>
          </a:xfrm>
        </p:spPr>
        <p:txBody>
          <a:bodyPr/>
          <a:lstStyle/>
          <a:p>
            <a:pPr algn="r" rtl="1"/>
            <a:r>
              <a:rPr lang="ar-IQ" sz="4400" b="1" dirty="0">
                <a:solidFill>
                  <a:srgbClr val="FFFF00"/>
                </a:solidFill>
                <a:ea typeface="Calibri" panose="020F0502020204030204" pitchFamily="34" charset="0"/>
                <a:cs typeface="Simplified Arabic" panose="02020603050405020304" pitchFamily="18" charset="-78"/>
              </a:rPr>
              <a:t>الآليات</a:t>
            </a:r>
            <a:r>
              <a:rPr lang="ar-SA" sz="4400" b="1" dirty="0">
                <a:solidFill>
                  <a:srgbClr val="FFFF00"/>
                </a:solidFill>
                <a:ea typeface="Calibri" panose="020F0502020204030204" pitchFamily="34" charset="0"/>
                <a:cs typeface="Simplified Arabic" panose="02020603050405020304" pitchFamily="18" charset="-78"/>
              </a:rPr>
              <a:t> الخارجية </a:t>
            </a:r>
            <a:r>
              <a:rPr lang="ar-SA" sz="4400" b="1" dirty="0" err="1">
                <a:solidFill>
                  <a:srgbClr val="FFFF00"/>
                </a:solidFill>
                <a:ea typeface="Calibri" panose="020F0502020204030204" pitchFamily="34" charset="0"/>
                <a:cs typeface="Simplified Arabic" panose="02020603050405020304" pitchFamily="18" charset="-78"/>
              </a:rPr>
              <a:t>لحوكمة</a:t>
            </a:r>
            <a:r>
              <a:rPr lang="ar-SA" sz="4400" b="1" dirty="0">
                <a:solidFill>
                  <a:srgbClr val="FFFF00"/>
                </a:solidFill>
                <a:ea typeface="Calibri" panose="020F0502020204030204" pitchFamily="34" charset="0"/>
                <a:cs typeface="Simplified Arabic" panose="02020603050405020304" pitchFamily="18" charset="-78"/>
              </a:rPr>
              <a:t> الشركات</a:t>
            </a:r>
            <a:endParaRPr lang="en-US" dirty="0">
              <a:solidFill>
                <a:srgbClr val="FFFF00"/>
              </a:solidFill>
            </a:endParaRPr>
          </a:p>
        </p:txBody>
      </p:sp>
      <p:sp>
        <p:nvSpPr>
          <p:cNvPr id="3" name="Espace réservé du contenu 2"/>
          <p:cNvSpPr>
            <a:spLocks noGrp="1"/>
          </p:cNvSpPr>
          <p:nvPr>
            <p:ph idx="1"/>
          </p:nvPr>
        </p:nvSpPr>
        <p:spPr>
          <a:xfrm>
            <a:off x="1103312" y="1659988"/>
            <a:ext cx="9602202" cy="4588412"/>
          </a:xfrm>
        </p:spPr>
        <p:txBody>
          <a:bodyPr>
            <a:normAutofit/>
          </a:bodyPr>
          <a:lstStyle/>
          <a:p>
            <a:pPr marL="635" marR="0" indent="0" algn="just" rtl="1">
              <a:lnSpc>
                <a:spcPct val="115000"/>
              </a:lnSpc>
              <a:spcBef>
                <a:spcPts val="0"/>
              </a:spcBef>
              <a:spcAft>
                <a:spcPts val="800"/>
              </a:spcAft>
              <a:buNone/>
            </a:pPr>
            <a:r>
              <a:rPr lang="ar-SA" sz="3200" dirty="0">
                <a:latin typeface="Calibri" panose="020F0502020204030204" pitchFamily="34" charset="0"/>
                <a:ea typeface="Calibri" panose="020F0502020204030204" pitchFamily="34" charset="0"/>
                <a:cs typeface="Simplified Arabic" panose="02020603050405020304" pitchFamily="18" charset="-78"/>
              </a:rPr>
              <a:t>تتمثل آليات </a:t>
            </a:r>
            <a:r>
              <a:rPr lang="ar-SA" sz="3200" dirty="0" err="1">
                <a:latin typeface="Calibri" panose="020F0502020204030204" pitchFamily="34" charset="0"/>
                <a:ea typeface="Calibri" panose="020F0502020204030204" pitchFamily="34" charset="0"/>
                <a:cs typeface="Simplified Arabic" panose="02020603050405020304" pitchFamily="18" charset="-78"/>
              </a:rPr>
              <a:t>حوكمة</a:t>
            </a:r>
            <a:r>
              <a:rPr lang="ar-SA" sz="3200" dirty="0">
                <a:latin typeface="Calibri" panose="020F0502020204030204" pitchFamily="34" charset="0"/>
                <a:ea typeface="Calibri" panose="020F0502020204030204" pitchFamily="34" charset="0"/>
                <a:cs typeface="Simplified Arabic" panose="02020603050405020304" pitchFamily="18" charset="-78"/>
              </a:rPr>
              <a:t> الشركات الخارجية </a:t>
            </a:r>
            <a:r>
              <a:rPr lang="ar-SA" sz="3200" dirty="0" err="1">
                <a:latin typeface="Calibri" panose="020F0502020204030204" pitchFamily="34" charset="0"/>
                <a:ea typeface="Calibri" panose="020F0502020204030204" pitchFamily="34" charset="0"/>
                <a:cs typeface="Simplified Arabic" panose="02020603050405020304" pitchFamily="18" charset="-78"/>
              </a:rPr>
              <a:t>بالرقابات</a:t>
            </a:r>
            <a:r>
              <a:rPr lang="ar-SA" sz="3200" dirty="0">
                <a:latin typeface="Calibri" panose="020F0502020204030204" pitchFamily="34" charset="0"/>
                <a:ea typeface="Calibri" panose="020F0502020204030204" pitchFamily="34" charset="0"/>
                <a:cs typeface="Simplified Arabic" panose="02020603050405020304" pitchFamily="18" charset="-78"/>
              </a:rPr>
              <a:t> التي يمارسها أصحاب المصالح الخارجيين على الشركة ، والضغوط التي تمارسها المنظمات الدولية المهتمة بهذا الموضوع ، حيث يشكل هذا المصدر احد المصادر الكبرى المولدة لضغط هائل من اجل تطبيق قواعد </a:t>
            </a:r>
            <a:r>
              <a:rPr lang="ar-SA" sz="3200" dirty="0" err="1">
                <a:latin typeface="Calibri" panose="020F0502020204030204" pitchFamily="34" charset="0"/>
                <a:ea typeface="Calibri" panose="020F0502020204030204" pitchFamily="34" charset="0"/>
                <a:cs typeface="Simplified Arabic" panose="02020603050405020304" pitchFamily="18" charset="-78"/>
              </a:rPr>
              <a:t>الحوكمة</a:t>
            </a:r>
            <a:r>
              <a:rPr lang="ar-SA" sz="3200" dirty="0">
                <a:latin typeface="Calibri" panose="020F0502020204030204" pitchFamily="34" charset="0"/>
                <a:ea typeface="Calibri" panose="020F0502020204030204" pitchFamily="34" charset="0"/>
                <a:cs typeface="Simplified Arabic" panose="02020603050405020304" pitchFamily="18" charset="-78"/>
              </a:rPr>
              <a:t> . ومن الأمثلة على هذه الآليات ما يأتي: </a:t>
            </a:r>
            <a:endParaRPr lang="en-US" sz="32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3200" dirty="0"/>
          </a:p>
        </p:txBody>
      </p:sp>
    </p:spTree>
    <p:extLst>
      <p:ext uri="{BB962C8B-B14F-4D97-AF65-F5344CB8AC3E}">
        <p14:creationId xmlns:p14="http://schemas.microsoft.com/office/powerpoint/2010/main" val="4211365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651440" cy="1024390"/>
          </a:xfrm>
        </p:spPr>
        <p:txBody>
          <a:bodyPr/>
          <a:lstStyle/>
          <a:p>
            <a:pPr marL="742950" marR="0" lvl="0" indent="-742950" rtl="1">
              <a:lnSpc>
                <a:spcPct val="115000"/>
              </a:lnSpc>
              <a:spcBef>
                <a:spcPts val="0"/>
              </a:spcBef>
              <a:spcAft>
                <a:spcPts val="800"/>
              </a:spcAft>
              <a:buFont typeface="+mj-lt"/>
              <a:buAutoNum type="arabicPeriod"/>
              <a:tabLst>
                <a:tab pos="539750" algn="r"/>
              </a:tabLst>
            </a:pPr>
            <a:r>
              <a:rPr lang="ar-SA" sz="36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منافسة سوق المنتجات ( الخدمات ) وسوق العمل الإداري</a:t>
            </a:r>
            <a:r>
              <a:rPr lang="ar-SA" sz="3600"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 </a:t>
            </a:r>
            <a:r>
              <a:rPr lang="ar-IQ" sz="4400" dirty="0">
                <a:latin typeface="Calibri" panose="020F0502020204030204" pitchFamily="34" charset="0"/>
                <a:ea typeface="Calibri" panose="020F0502020204030204" pitchFamily="34" charset="0"/>
                <a:cs typeface="Simplified Arabic" panose="02020603050405020304" pitchFamily="18" charset="-78"/>
              </a:rPr>
              <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p:cNvSpPr>
            <a:spLocks noGrp="1"/>
          </p:cNvSpPr>
          <p:nvPr>
            <p:ph idx="1"/>
          </p:nvPr>
        </p:nvSpPr>
        <p:spPr>
          <a:xfrm>
            <a:off x="323558" y="1477108"/>
            <a:ext cx="10621107" cy="4771291"/>
          </a:xfrm>
        </p:spPr>
        <p:txBody>
          <a:bodyPr>
            <a:noAutofit/>
          </a:bodyPr>
          <a:lstStyle/>
          <a:p>
            <a:pPr marL="635" marR="0" indent="360045" algn="just" rtl="1">
              <a:lnSpc>
                <a:spcPct val="115000"/>
              </a:lnSpc>
              <a:spcBef>
                <a:spcPts val="0"/>
              </a:spcBef>
              <a:spcAft>
                <a:spcPts val="800"/>
              </a:spcAft>
            </a:pPr>
            <a:r>
              <a:rPr lang="ar-SA" sz="2800" dirty="0">
                <a:latin typeface="Calibri" panose="020F0502020204030204" pitchFamily="34" charset="0"/>
                <a:ea typeface="Calibri" panose="020F0502020204030204" pitchFamily="34" charset="0"/>
                <a:cs typeface="Simplified Arabic" panose="02020603050405020304" pitchFamily="18" charset="-78"/>
              </a:rPr>
              <a:t>تعد منافسة سوق المنتجات ( أو الخدمات ) احد الآليات المهمة </a:t>
            </a:r>
            <a:r>
              <a:rPr lang="ar-SA" sz="2800" dirty="0" err="1">
                <a:latin typeface="Calibri" panose="020F0502020204030204" pitchFamily="34" charset="0"/>
                <a:ea typeface="Calibri" panose="020F0502020204030204" pitchFamily="34" charset="0"/>
                <a:cs typeface="Simplified Arabic" panose="02020603050405020304" pitchFamily="18" charset="-78"/>
              </a:rPr>
              <a:t>لحوكمة</a:t>
            </a:r>
            <a:r>
              <a:rPr lang="ar-SA" sz="2800" dirty="0">
                <a:latin typeface="Calibri" panose="020F0502020204030204" pitchFamily="34" charset="0"/>
                <a:ea typeface="Calibri" panose="020F0502020204030204" pitchFamily="34" charset="0"/>
                <a:cs typeface="Simplified Arabic" panose="02020603050405020304" pitchFamily="18" charset="-78"/>
              </a:rPr>
              <a:t> الشركات . ويؤكد على هذه الأهمية كل من</a:t>
            </a:r>
            <a:r>
              <a:rPr lang="en-US" sz="2800" dirty="0">
                <a:latin typeface="Simplified Arabic" panose="02020603050405020304" pitchFamily="18" charset="-78"/>
                <a:ea typeface="Calibri" panose="020F0502020204030204" pitchFamily="34" charset="0"/>
                <a:cs typeface="Arial" panose="020B0604020202020204" pitchFamily="34" charset="0"/>
              </a:rPr>
              <a:t> ( Hess and </a:t>
            </a:r>
            <a:r>
              <a:rPr lang="en-US" sz="2800" dirty="0" err="1">
                <a:latin typeface="Simplified Arabic" panose="02020603050405020304" pitchFamily="18" charset="-78"/>
                <a:ea typeface="Calibri" panose="020F0502020204030204" pitchFamily="34" charset="0"/>
                <a:cs typeface="Arial" panose="020B0604020202020204" pitchFamily="34" charset="0"/>
              </a:rPr>
              <a:t>Impavido</a:t>
            </a:r>
            <a:r>
              <a:rPr lang="en-US" sz="2800" dirty="0">
                <a:latin typeface="Simplified Arabic" panose="02020603050405020304" pitchFamily="18" charset="-78"/>
                <a:ea typeface="Calibri" panose="020F0502020204030204" pitchFamily="34" charset="0"/>
                <a:cs typeface="Arial" panose="020B0604020202020204" pitchFamily="34" charset="0"/>
              </a:rPr>
              <a:t> ) </a:t>
            </a:r>
            <a:r>
              <a:rPr lang="ar-SA" sz="2800" dirty="0">
                <a:latin typeface="Calibri" panose="020F0502020204030204" pitchFamily="34" charset="0"/>
                <a:ea typeface="Calibri" panose="020F0502020204030204" pitchFamily="34" charset="0"/>
                <a:cs typeface="Simplified Arabic" panose="02020603050405020304" pitchFamily="18" charset="-78"/>
              </a:rPr>
              <a:t>، وذلك بقولهم إذا لم تقم الإدارة بواجباتها بالشكل الصحيح إنها سوف تفشل في منافسة الشركات التي تعمل في نفس حقل الصناعة ، وبالتالي تتعرض للإفلاس . إذن إن منافسة سوق المنتجات ( أو الخدمات ) تهذب سلوك الإدارة ، وبخاصة إذا كانت هناك سوق فعالة للعمل الإداري</a:t>
            </a:r>
            <a:r>
              <a:rPr lang="en-US" sz="2800" dirty="0">
                <a:latin typeface="Simplified Arabic" panose="02020603050405020304" pitchFamily="18" charset="-78"/>
                <a:ea typeface="Calibri" panose="020F0502020204030204" pitchFamily="34" charset="0"/>
                <a:cs typeface="Arial" panose="020B0604020202020204" pitchFamily="34" charset="0"/>
              </a:rPr>
              <a:t> Labor Market </a:t>
            </a:r>
            <a:r>
              <a:rPr lang="ar-SA" sz="2800" dirty="0">
                <a:latin typeface="Calibri" panose="020F0502020204030204" pitchFamily="34" charset="0"/>
                <a:ea typeface="Calibri" panose="020F0502020204030204" pitchFamily="34" charset="0"/>
                <a:cs typeface="Simplified Arabic" panose="02020603050405020304" pitchFamily="18" charset="-78"/>
              </a:rPr>
              <a:t>للإدارة العليا ، وهذا يعني إن إدارة الشركة ستسعى جاهدة إلى عدم التعرض لحالة الإفلاس لأنه سوف يكون له تأثير سيئ على مستقبل المدير وأعضاء مجلس الإدارة ، إذ غالبا ما تحدد اختبارات الملائمة للتعيين انه لا يتم إشغال مواقع المسؤولية من أعضاء مجلس إدارة أو مديرين تنفيذيين سبق أن قادوا شركاتهم إلى الإفلاس أو التصفية .</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3848275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11848"/>
          </a:xfrm>
        </p:spPr>
        <p:txBody>
          <a:bodyPr/>
          <a:lstStyle/>
          <a:p>
            <a:pPr marL="742950" indent="-742950" algn="r" rtl="1">
              <a:buFont typeface="+mj-lt"/>
              <a:buAutoNum type="arabicPeriod" startAt="2"/>
            </a:pPr>
            <a:r>
              <a:rPr lang="ar-DZ" sz="4400" b="1" dirty="0">
                <a:solidFill>
                  <a:srgbClr val="FFFF00"/>
                </a:solidFill>
                <a:ea typeface="Calibri" panose="020F0502020204030204" pitchFamily="34" charset="0"/>
                <a:cs typeface="Simplified Arabic" panose="02020603050405020304" pitchFamily="18" charset="-78"/>
              </a:rPr>
              <a:t>عمليات الاندماج والاستحواذ </a:t>
            </a:r>
            <a:endParaRPr lang="en-US" dirty="0">
              <a:solidFill>
                <a:srgbClr val="FFFF00"/>
              </a:solidFill>
            </a:endParaRPr>
          </a:p>
        </p:txBody>
      </p:sp>
      <p:sp>
        <p:nvSpPr>
          <p:cNvPr id="3" name="Espace réservé du contenu 2"/>
          <p:cNvSpPr>
            <a:spLocks noGrp="1"/>
          </p:cNvSpPr>
          <p:nvPr>
            <p:ph idx="1"/>
          </p:nvPr>
        </p:nvSpPr>
        <p:spPr>
          <a:xfrm>
            <a:off x="309488" y="1364566"/>
            <a:ext cx="10832123" cy="4883833"/>
          </a:xfrm>
        </p:spPr>
        <p:txBody>
          <a:bodyPr>
            <a:noAutofit/>
          </a:bodyPr>
          <a:lstStyle/>
          <a:p>
            <a:pPr marL="635" marR="0" indent="0" algn="just" rtl="1">
              <a:lnSpc>
                <a:spcPct val="115000"/>
              </a:lnSpc>
              <a:spcBef>
                <a:spcPts val="0"/>
              </a:spcBef>
              <a:spcAft>
                <a:spcPts val="800"/>
              </a:spcAft>
              <a:buNone/>
            </a:pPr>
            <a:r>
              <a:rPr lang="ar-SA" sz="2800" dirty="0">
                <a:latin typeface="Calibri" panose="020F0502020204030204" pitchFamily="34" charset="0"/>
                <a:ea typeface="Calibri" panose="020F0502020204030204" pitchFamily="34" charset="0"/>
                <a:cs typeface="Simplified Arabic" panose="02020603050405020304" pitchFamily="18" charset="-78"/>
              </a:rPr>
              <a:t>مما لاشك فيه إن الاندماج والاستحواذ من الأدوات التقليدية لإعادة الهيكلة في قطاع الشركات في أنحاء العالم . ويشير كل من</a:t>
            </a:r>
            <a:r>
              <a:rPr lang="en-US" sz="2800" dirty="0">
                <a:latin typeface="Simplified Arabic" panose="02020603050405020304" pitchFamily="18" charset="-78"/>
                <a:ea typeface="Calibri" panose="020F0502020204030204" pitchFamily="34" charset="0"/>
                <a:cs typeface="Arial" panose="020B0604020202020204" pitchFamily="34" charset="0"/>
              </a:rPr>
              <a:t> (John and </a:t>
            </a:r>
            <a:r>
              <a:rPr lang="en-US" sz="2800" dirty="0" err="1">
                <a:latin typeface="Simplified Arabic" panose="02020603050405020304" pitchFamily="18" charset="-78"/>
                <a:ea typeface="Calibri" panose="020F0502020204030204" pitchFamily="34" charset="0"/>
                <a:cs typeface="Arial" panose="020B0604020202020204" pitchFamily="34" charset="0"/>
              </a:rPr>
              <a:t>Kedia</a:t>
            </a:r>
            <a:r>
              <a:rPr lang="en-US" sz="2800" dirty="0">
                <a:latin typeface="Simplified Arabic" panose="02020603050405020304" pitchFamily="18" charset="-78"/>
                <a:ea typeface="Calibri" panose="020F0502020204030204" pitchFamily="34" charset="0"/>
                <a:cs typeface="Arial" panose="020B0604020202020204" pitchFamily="34" charset="0"/>
              </a:rPr>
              <a:t> ) </a:t>
            </a:r>
            <a:r>
              <a:rPr lang="ar-SA" sz="2800" dirty="0">
                <a:latin typeface="Calibri" panose="020F0502020204030204" pitchFamily="34" charset="0"/>
                <a:ea typeface="Calibri" panose="020F0502020204030204" pitchFamily="34" charset="0"/>
                <a:cs typeface="Simplified Arabic" panose="02020603050405020304" pitchFamily="18" charset="-78"/>
              </a:rPr>
              <a:t>إلى وجود العديد من الأدبيات والأدلة التي تدعم وجهة النظر التي ترى إن الاستحواذ آلية مهمة من آليات </a:t>
            </a:r>
            <a:r>
              <a:rPr lang="ar-SA" sz="2800" dirty="0" err="1">
                <a:latin typeface="Calibri" panose="020F0502020204030204" pitchFamily="34" charset="0"/>
                <a:ea typeface="Calibri" panose="020F0502020204030204" pitchFamily="34" charset="0"/>
                <a:cs typeface="Simplified Arabic" panose="02020603050405020304" pitchFamily="18" charset="-78"/>
              </a:rPr>
              <a:t>الحوكمة</a:t>
            </a:r>
            <a:r>
              <a:rPr lang="ar-SA" sz="2800" dirty="0">
                <a:latin typeface="Calibri" panose="020F0502020204030204" pitchFamily="34" charset="0"/>
                <a:ea typeface="Calibri" panose="020F0502020204030204" pitchFamily="34" charset="0"/>
                <a:cs typeface="Simplified Arabic" panose="02020603050405020304" pitchFamily="18" charset="-78"/>
              </a:rPr>
              <a:t> ( في الولايات المتحدة الأمريكية على سبيل المثال ) ، وبدونه لا يمكن السيطرة على سلوك الإدارة بشكل فعال ، حيث غالبا ما يتم الاستغناء عن خدمات الإدارات ذات الأداء المنخفض عندما تحصل عملية الاستحواذ أو الاندماج.</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SA" sz="2800" dirty="0">
                <a:ea typeface="Calibri" panose="020F0502020204030204" pitchFamily="34" charset="0"/>
                <a:cs typeface="Simplified Arabic" panose="02020603050405020304" pitchFamily="18" charset="-78"/>
              </a:rPr>
              <a:t> أما في الشركات المملوكة للدولة فتشير منظمة التعاون الاقتصادي والتنمية</a:t>
            </a:r>
            <a:r>
              <a:rPr lang="en-US" sz="2800" dirty="0">
                <a:latin typeface="Simplified Arabic" panose="02020603050405020304" pitchFamily="18" charset="-78"/>
                <a:ea typeface="Calibri" panose="020F0502020204030204" pitchFamily="34" charset="0"/>
              </a:rPr>
              <a:t> OECD </a:t>
            </a:r>
            <a:r>
              <a:rPr lang="ar-SA" sz="2800" dirty="0">
                <a:ea typeface="Calibri" panose="020F0502020204030204" pitchFamily="34" charset="0"/>
                <a:cs typeface="Simplified Arabic" panose="02020603050405020304" pitchFamily="18" charset="-78"/>
              </a:rPr>
              <a:t>إلى إن الحكومة الصينية على سبيل المثال قد استفادت من هذه الآلية ، وذلك بعد إعطاء هذه الشركات قدرا من الاستقلالية في اتخاذ القرارات ومنها قرارات الاستحواذ والاندماج ، ولكن تبقى الدولة بحاجة إلى أن تتأكد من عدم الإضرار بحقوقها كمالك للأسهم جراء مثل هذه القرارات المهمة التي تتخذها الإدارات </a:t>
            </a:r>
            <a:endParaRPr lang="en-US" sz="2800" dirty="0"/>
          </a:p>
        </p:txBody>
      </p:sp>
    </p:spTree>
    <p:extLst>
      <p:ext uri="{BB962C8B-B14F-4D97-AF65-F5344CB8AC3E}">
        <p14:creationId xmlns:p14="http://schemas.microsoft.com/office/powerpoint/2010/main" val="159865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3024" y="220706"/>
            <a:ext cx="9404723" cy="802876"/>
          </a:xfrm>
        </p:spPr>
        <p:txBody>
          <a:bodyPr/>
          <a:lstStyle/>
          <a:p>
            <a:pPr algn="r" rtl="1"/>
            <a:r>
              <a:rPr lang="ar-DZ" b="1" dirty="0">
                <a:solidFill>
                  <a:srgbClr val="FFFF00"/>
                </a:solidFill>
              </a:rPr>
              <a:t>ثانيا : </a:t>
            </a:r>
            <a:r>
              <a:rPr lang="ar-SA" b="1" dirty="0">
                <a:solidFill>
                  <a:srgbClr val="FFFF00"/>
                </a:solidFill>
              </a:rPr>
              <a:t>ماهية </a:t>
            </a:r>
            <a:r>
              <a:rPr lang="ar-SA" b="1" dirty="0" err="1">
                <a:solidFill>
                  <a:srgbClr val="FFFF00"/>
                </a:solidFill>
              </a:rPr>
              <a:t>حوكمة</a:t>
            </a:r>
            <a:r>
              <a:rPr lang="ar-SA" b="1" dirty="0">
                <a:solidFill>
                  <a:srgbClr val="FFFF00"/>
                </a:solidFill>
              </a:rPr>
              <a:t> الشركات</a:t>
            </a:r>
            <a:endParaRPr lang="en-US" dirty="0">
              <a:solidFill>
                <a:srgbClr val="FFFF00"/>
              </a:solidFill>
            </a:endParaRPr>
          </a:p>
        </p:txBody>
      </p:sp>
      <p:sp>
        <p:nvSpPr>
          <p:cNvPr id="3" name="Espace réservé du contenu 2"/>
          <p:cNvSpPr>
            <a:spLocks noGrp="1"/>
          </p:cNvSpPr>
          <p:nvPr>
            <p:ph idx="1"/>
          </p:nvPr>
        </p:nvSpPr>
        <p:spPr>
          <a:xfrm>
            <a:off x="109182" y="1624084"/>
            <a:ext cx="11797747" cy="5233916"/>
          </a:xfrm>
        </p:spPr>
        <p:txBody>
          <a:bodyPr>
            <a:noAutofit/>
          </a:bodyPr>
          <a:lstStyle/>
          <a:p>
            <a:pPr marL="0" indent="0" algn="r" rtl="1">
              <a:buNone/>
            </a:pPr>
            <a:r>
              <a:rPr lang="ar-SA" sz="3200" dirty="0"/>
              <a:t>تعددت التعاريف المقدمة </a:t>
            </a:r>
            <a:r>
              <a:rPr lang="ar-SA" sz="3200" dirty="0" err="1"/>
              <a:t>لحوكمة</a:t>
            </a:r>
            <a:r>
              <a:rPr lang="ar-SA" sz="3200" dirty="0"/>
              <a:t> الشركات من طرف الكتاب والباحثين والهيئات والمنظمات الدولية فمفهوم </a:t>
            </a:r>
            <a:r>
              <a:rPr lang="ar-SA" sz="3200" dirty="0" err="1"/>
              <a:t>الحوكمة</a:t>
            </a:r>
            <a:r>
              <a:rPr lang="ar-SA" sz="3200" dirty="0"/>
              <a:t> ينظر إليه بين الأوساط المهنية والأكاديمية على حد سواء كأسلوب إداري حديث يمكن عن طريقه إدارة المنشآت والمنظمات وإحكام الرقابة عليها ووضع الأطر اللازمة لتحديد العلاقات المتداخلة بين الأطراف داخل وخارج المؤسسات ومسؤوليات كل طرف بشكل دقيق.</a:t>
            </a:r>
            <a:endParaRPr lang="en-US" sz="3200" dirty="0"/>
          </a:p>
          <a:p>
            <a:pPr marL="0" indent="0" algn="r" rtl="1">
              <a:buNone/>
            </a:pPr>
            <a:r>
              <a:rPr lang="ar-SA" sz="3200" b="1" dirty="0"/>
              <a:t>تعريف منظمة التعاون الاقتصادي والتنمية:</a:t>
            </a:r>
            <a:r>
              <a:rPr lang="ar-SA" sz="3200" dirty="0"/>
              <a:t> في عام</a:t>
            </a:r>
            <a:r>
              <a:rPr lang="fr-FR" sz="3200" dirty="0"/>
              <a:t>1998 (</a:t>
            </a:r>
            <a:r>
              <a:rPr lang="fr-FR" sz="3200" b="1" dirty="0"/>
              <a:t>OECD</a:t>
            </a:r>
            <a:r>
              <a:rPr lang="fr-FR" sz="3200" dirty="0"/>
              <a:t>)</a:t>
            </a:r>
            <a:r>
              <a:rPr lang="ar-DZ" sz="3200" dirty="0"/>
              <a:t> </a:t>
            </a:r>
            <a:r>
              <a:rPr lang="ar-SA" sz="3200" dirty="0"/>
              <a:t>بأنه</a:t>
            </a:r>
            <a:r>
              <a:rPr lang="fr-FR" sz="3200" dirty="0"/>
              <a:t>: "</a:t>
            </a:r>
            <a:r>
              <a:rPr lang="ar-SA" sz="3200" dirty="0"/>
              <a:t>النظام الذي يوجه ويضبط أعمال المؤسسة، حيث يصف ويوزع الحقوق والواجبات بين مختلف الأطراف في المؤسسات مثل مجلس الإدارة، الإدارة، المساهمين وذوي العلاقة ويضع القواعد والإجراءات اللازمة لاتخاذ القرارات الخاصة بشؤون المؤسسة، كما يضع الأهداف والاستراتيجيات اللازمة لتحقيقها وأسس المتابعة لتقييم ومراقبة الأداء</a:t>
            </a:r>
            <a:endParaRPr lang="en-US" sz="3200" dirty="0"/>
          </a:p>
        </p:txBody>
      </p:sp>
      <p:pic>
        <p:nvPicPr>
          <p:cNvPr id="4" name="Image 3"/>
          <p:cNvPicPr>
            <a:picLocks noChangeAspect="1"/>
          </p:cNvPicPr>
          <p:nvPr/>
        </p:nvPicPr>
        <p:blipFill>
          <a:blip r:embed="rId2"/>
          <a:stretch>
            <a:fillRect/>
          </a:stretch>
        </p:blipFill>
        <p:spPr>
          <a:xfrm rot="20844106">
            <a:off x="128556" y="111451"/>
            <a:ext cx="2652393" cy="1471593"/>
          </a:xfrm>
          <a:prstGeom prst="rect">
            <a:avLst/>
          </a:prstGeom>
        </p:spPr>
      </p:pic>
    </p:spTree>
    <p:extLst>
      <p:ext uri="{BB962C8B-B14F-4D97-AF65-F5344CB8AC3E}">
        <p14:creationId xmlns:p14="http://schemas.microsoft.com/office/powerpoint/2010/main" val="2582729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96254"/>
          </a:xfrm>
        </p:spPr>
        <p:txBody>
          <a:bodyPr/>
          <a:lstStyle/>
          <a:p>
            <a:pPr marL="742950" indent="-742950" algn="r" rtl="1">
              <a:buFont typeface="+mj-lt"/>
              <a:buAutoNum type="arabicPeriod" startAt="3"/>
            </a:pPr>
            <a:r>
              <a:rPr lang="ar-SA" sz="4400" b="1" dirty="0">
                <a:solidFill>
                  <a:srgbClr val="FFFF00"/>
                </a:solidFill>
                <a:ea typeface="Calibri" panose="020F0502020204030204" pitchFamily="34" charset="0"/>
                <a:cs typeface="Simplified Arabic" panose="02020603050405020304" pitchFamily="18" charset="-78"/>
              </a:rPr>
              <a:t>التدقيق</a:t>
            </a:r>
            <a:r>
              <a:rPr lang="ar-SA" sz="4400" dirty="0">
                <a:solidFill>
                  <a:srgbClr val="FFFF00"/>
                </a:solidFill>
                <a:ea typeface="Calibri" panose="020F0502020204030204" pitchFamily="34" charset="0"/>
                <a:cs typeface="Simplified Arabic" panose="02020603050405020304" pitchFamily="18" charset="-78"/>
              </a:rPr>
              <a:t> </a:t>
            </a:r>
            <a:r>
              <a:rPr lang="ar-SA" sz="4400" b="1" dirty="0">
                <a:solidFill>
                  <a:srgbClr val="FFFF00"/>
                </a:solidFill>
                <a:ea typeface="Calibri" panose="020F0502020204030204" pitchFamily="34" charset="0"/>
                <a:cs typeface="Simplified Arabic" panose="02020603050405020304" pitchFamily="18" charset="-78"/>
              </a:rPr>
              <a:t>الخارجي</a:t>
            </a:r>
            <a:r>
              <a:rPr lang="ar-SA" sz="4400" dirty="0">
                <a:solidFill>
                  <a:srgbClr val="FFFF00"/>
                </a:solidFill>
                <a:ea typeface="Calibri" panose="020F0502020204030204" pitchFamily="34" charset="0"/>
                <a:cs typeface="Simplified Arabic" panose="02020603050405020304" pitchFamily="18" charset="-78"/>
              </a:rPr>
              <a:t> </a:t>
            </a:r>
            <a:endParaRPr lang="en-US" dirty="0">
              <a:solidFill>
                <a:srgbClr val="FFFF00"/>
              </a:solidFill>
            </a:endParaRPr>
          </a:p>
        </p:txBody>
      </p:sp>
      <p:sp>
        <p:nvSpPr>
          <p:cNvPr id="3" name="Espace réservé du contenu 2"/>
          <p:cNvSpPr>
            <a:spLocks noGrp="1"/>
          </p:cNvSpPr>
          <p:nvPr>
            <p:ph idx="1"/>
          </p:nvPr>
        </p:nvSpPr>
        <p:spPr>
          <a:xfrm>
            <a:off x="646111" y="1448972"/>
            <a:ext cx="10228215" cy="4195481"/>
          </a:xfrm>
        </p:spPr>
        <p:txBody>
          <a:bodyPr>
            <a:noAutofit/>
          </a:bodyPr>
          <a:lstStyle/>
          <a:p>
            <a:pPr marL="635" marR="0" indent="0" algn="just" rtl="1">
              <a:lnSpc>
                <a:spcPct val="115000"/>
              </a:lnSpc>
              <a:spcBef>
                <a:spcPts val="0"/>
              </a:spcBef>
              <a:spcAft>
                <a:spcPts val="800"/>
              </a:spcAft>
              <a:buNone/>
              <a:tabLst>
                <a:tab pos="180340" algn="r"/>
              </a:tabLst>
            </a:pPr>
            <a:r>
              <a:rPr lang="ar-SA" sz="2800" dirty="0">
                <a:latin typeface="Calibri" panose="020F0502020204030204" pitchFamily="34" charset="0"/>
                <a:ea typeface="Calibri" panose="020F0502020204030204" pitchFamily="34" charset="0"/>
                <a:cs typeface="Simplified Arabic" panose="02020603050405020304" pitchFamily="18" charset="-78"/>
              </a:rPr>
              <a:t>يؤدي المراجع الخارجي دورا مهما في المساعدة على تحسين نوعية الكشوفات المالية، ولتحقيق ذلك ينبغي عليه مناقشة لجنة التدقيق في نوعية تلك الكشوفات، وليس مقبوليتها فقط</a:t>
            </a:r>
            <a:r>
              <a:rPr lang="fr-FR" sz="2800" dirty="0">
                <a:latin typeface="Simplified Arabic" panose="02020603050405020304" pitchFamily="18" charset="-78"/>
                <a:ea typeface="Calibri" panose="020F0502020204030204" pitchFamily="34" charset="0"/>
                <a:cs typeface="Arial" panose="020B0604020202020204" pitchFamily="34" charset="0"/>
              </a:rPr>
              <a:t>.</a:t>
            </a:r>
            <a:r>
              <a:rPr lang="ar-SA" sz="2800" dirty="0">
                <a:latin typeface="Calibri" panose="020F0502020204030204" pitchFamily="34" charset="0"/>
                <a:ea typeface="Calibri" panose="020F0502020204030204" pitchFamily="34" charset="0"/>
                <a:cs typeface="Simplified Arabic" panose="02020603050405020304" pitchFamily="18" charset="-78"/>
              </a:rPr>
              <a:t> ومع تزايد التركيز على دور مجالس الإدارة ، وعلى وجه الخصوص لجنة التدقيق في اختيار المراجع الخارجي والاستمرار في تكليفه ، يرى</a:t>
            </a:r>
            <a:r>
              <a:rPr lang="en-US" sz="2800" dirty="0">
                <a:latin typeface="Simplified Arabic" panose="02020603050405020304" pitchFamily="18" charset="-78"/>
                <a:ea typeface="Calibri" panose="020F0502020204030204" pitchFamily="34" charset="0"/>
                <a:cs typeface="Arial" panose="020B0604020202020204" pitchFamily="34" charset="0"/>
              </a:rPr>
              <a:t> Abbot and Parker </a:t>
            </a:r>
            <a:r>
              <a:rPr lang="ar-SA" sz="2800" dirty="0">
                <a:latin typeface="Calibri" panose="020F0502020204030204" pitchFamily="34" charset="0"/>
                <a:ea typeface="Calibri" panose="020F0502020204030204" pitchFamily="34" charset="0"/>
                <a:cs typeface="Simplified Arabic" panose="02020603050405020304" pitchFamily="18" charset="-78"/>
              </a:rPr>
              <a:t>إن لجان التدقيق المستقلة والنشيطة سوف تطلب تدقيقا ذا نوعية عالية ، وبالتالي اختيار المدققين الأكفاء والمتخصصين في حقل الصناعة الذي تعمل فيه الشركة</a:t>
            </a:r>
            <a:r>
              <a:rPr lang="en-US" sz="2800" dirty="0">
                <a:latin typeface="Simplified Arabic" panose="02020603050405020304" pitchFamily="18" charset="-78"/>
                <a:ea typeface="Calibri" panose="020F0502020204030204" pitchFamily="34" charset="0"/>
                <a:cs typeface="Arial" panose="020B0604020202020204" pitchFamily="34" charset="0"/>
              </a:rPr>
              <a:t>.</a:t>
            </a:r>
            <a:br>
              <a:rPr lang="en-US" sz="2800" dirty="0">
                <a:latin typeface="Simplified Arabic" panose="02020603050405020304" pitchFamily="18" charset="-78"/>
                <a:ea typeface="Calibri" panose="020F0502020204030204" pitchFamily="34" charset="0"/>
                <a:cs typeface="Arial" panose="020B0604020202020204" pitchFamily="34" charset="0"/>
              </a:rPr>
            </a:br>
            <a:r>
              <a:rPr lang="ar-SA" sz="2800" dirty="0">
                <a:latin typeface="Calibri" panose="020F0502020204030204" pitchFamily="34" charset="0"/>
                <a:ea typeface="Calibri" panose="020F0502020204030204" pitchFamily="34" charset="0"/>
                <a:cs typeface="Simplified Arabic" panose="02020603050405020304" pitchFamily="18" charset="-78"/>
              </a:rPr>
              <a:t>يمثل التدقيق الخارجي حجر الزاوية </a:t>
            </a:r>
            <a:r>
              <a:rPr lang="ar-SA" sz="2800" dirty="0" err="1">
                <a:latin typeface="Calibri" panose="020F0502020204030204" pitchFamily="34" charset="0"/>
                <a:ea typeface="Calibri" panose="020F0502020204030204" pitchFamily="34" charset="0"/>
                <a:cs typeface="Simplified Arabic" panose="02020603050405020304" pitchFamily="18" charset="-78"/>
              </a:rPr>
              <a:t>لحوكمة</a:t>
            </a:r>
            <a:r>
              <a:rPr lang="ar-SA" sz="2800" dirty="0">
                <a:latin typeface="Calibri" panose="020F0502020204030204" pitchFamily="34" charset="0"/>
                <a:ea typeface="Calibri" panose="020F0502020204030204" pitchFamily="34" charset="0"/>
                <a:cs typeface="Simplified Arabic" panose="02020603050405020304" pitchFamily="18" charset="-78"/>
              </a:rPr>
              <a:t> جيدة للشركات المملوكة للدولة ، إذ يساعد الم</a:t>
            </a:r>
            <a:r>
              <a:rPr lang="ar-DZ" sz="2800" dirty="0">
                <a:latin typeface="Calibri" panose="020F0502020204030204" pitchFamily="34" charset="0"/>
                <a:ea typeface="Calibri" panose="020F0502020204030204" pitchFamily="34" charset="0"/>
                <a:cs typeface="Simplified Arabic" panose="02020603050405020304" pitchFamily="18" charset="-78"/>
              </a:rPr>
              <a:t>راجع</a:t>
            </a:r>
            <a:r>
              <a:rPr lang="ar-SA" sz="2800" dirty="0" err="1">
                <a:latin typeface="Calibri" panose="020F0502020204030204" pitchFamily="34" charset="0"/>
                <a:ea typeface="Calibri" panose="020F0502020204030204" pitchFamily="34" charset="0"/>
                <a:cs typeface="Simplified Arabic" panose="02020603050405020304" pitchFamily="18" charset="-78"/>
              </a:rPr>
              <a:t>ون</a:t>
            </a:r>
            <a:r>
              <a:rPr lang="ar-SA" sz="2800" dirty="0">
                <a:latin typeface="Calibri" panose="020F0502020204030204" pitchFamily="34" charset="0"/>
                <a:ea typeface="Calibri" panose="020F0502020204030204" pitchFamily="34" charset="0"/>
                <a:cs typeface="Simplified Arabic" panose="02020603050405020304" pitchFamily="18" charset="-78"/>
              </a:rPr>
              <a:t> الخارجيون هذه الشركات على تحقيق المساءلة والنزاهة وتحسين العمليات فيها ، ويغرسون الثقة بين أصحاب المصالح والمواطنين بشكل عام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36345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9583" y="983774"/>
            <a:ext cx="8946541" cy="4195481"/>
          </a:xfrm>
        </p:spPr>
        <p:txBody>
          <a:bodyPr>
            <a:noAutofit/>
          </a:bodyPr>
          <a:lstStyle/>
          <a:p>
            <a:pPr marL="635" marR="0" indent="0" algn="just" rtl="1">
              <a:lnSpc>
                <a:spcPct val="115000"/>
              </a:lnSpc>
              <a:spcBef>
                <a:spcPts val="0"/>
              </a:spcBef>
              <a:spcAft>
                <a:spcPts val="800"/>
              </a:spcAft>
              <a:buNone/>
              <a:tabLst>
                <a:tab pos="180340" algn="r"/>
              </a:tabLst>
            </a:pPr>
            <a:r>
              <a:rPr lang="ar-IQ" sz="3200" dirty="0">
                <a:latin typeface="Calibri" panose="020F0502020204030204" pitchFamily="34" charset="0"/>
                <a:ea typeface="Calibri" panose="020F0502020204030204" pitchFamily="34" charset="0"/>
                <a:cs typeface="Simplified Arabic" panose="02020603050405020304" pitchFamily="18" charset="-78"/>
              </a:rPr>
              <a:t>كما تؤكد اللجنة الفنية التابعة للمنظمة العالمية للهيئات المشرفة على تداول الأوراق المالية </a:t>
            </a:r>
            <a:r>
              <a:rPr lang="en-US" sz="3200" dirty="0">
                <a:latin typeface="Simplified Arabic" panose="02020603050405020304" pitchFamily="18" charset="-78"/>
                <a:ea typeface="Calibri" panose="020F0502020204030204" pitchFamily="34" charset="0"/>
                <a:cs typeface="Arial" panose="020B0604020202020204" pitchFamily="34" charset="0"/>
              </a:rPr>
              <a:t>(IOSCO)</a:t>
            </a:r>
            <a:r>
              <a:rPr lang="ar-IQ" sz="3200" dirty="0">
                <a:latin typeface="Calibri" panose="020F0502020204030204" pitchFamily="34" charset="0"/>
                <a:ea typeface="Calibri" panose="020F0502020204030204" pitchFamily="34" charset="0"/>
                <a:cs typeface="Simplified Arabic" panose="02020603050405020304" pitchFamily="18" charset="-78"/>
              </a:rPr>
              <a:t> أن الفهم العام لمصداقية التقارير المالية يتأثر إلى حد كبير بفاعلية المدققين الخارجيين في تدقيق القوائم المالية وإعداد التقارير عن ذلك. وتعد استقلالية المدقق الخارجي مسألة أساسية لثقة المساهمين والأطراف الأخرى المرتبطة بالشركة في القوائم المالية والتعويل عليها في اتخاذ القرارات التي تخص الشركات</a:t>
            </a:r>
            <a:endParaRPr lang="en-US" sz="3200"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SA" sz="3200" dirty="0">
                <a:ea typeface="Calibri" panose="020F0502020204030204" pitchFamily="34" charset="0"/>
                <a:cs typeface="Simplified Arabic" panose="02020603050405020304" pitchFamily="18" charset="-78"/>
              </a:rPr>
              <a:t> ولإنجاز كل دور من هذه الأدوار يستخدم الم</a:t>
            </a:r>
            <a:r>
              <a:rPr lang="ar-DZ" sz="3200" dirty="0">
                <a:ea typeface="Calibri" panose="020F0502020204030204" pitchFamily="34" charset="0"/>
                <a:cs typeface="Simplified Arabic" panose="02020603050405020304" pitchFamily="18" charset="-78"/>
              </a:rPr>
              <a:t>راجع</a:t>
            </a:r>
            <a:r>
              <a:rPr lang="ar-SA" sz="3200" dirty="0" err="1">
                <a:ea typeface="Calibri" panose="020F0502020204030204" pitchFamily="34" charset="0"/>
                <a:cs typeface="Simplified Arabic" panose="02020603050405020304" pitchFamily="18" charset="-78"/>
              </a:rPr>
              <a:t>ون</a:t>
            </a:r>
            <a:r>
              <a:rPr lang="ar-SA" sz="3200" dirty="0">
                <a:ea typeface="Calibri" panose="020F0502020204030204" pitchFamily="34" charset="0"/>
                <a:cs typeface="Simplified Arabic" panose="02020603050405020304" pitchFamily="18" charset="-78"/>
              </a:rPr>
              <a:t> الخارجيون التدقيق المالي، وتدقيق الأداء، والتحقق والخدمات الاستشارية . </a:t>
            </a:r>
            <a:endParaRPr lang="en-US" sz="3200" dirty="0"/>
          </a:p>
        </p:txBody>
      </p:sp>
    </p:spTree>
    <p:extLst>
      <p:ext uri="{BB962C8B-B14F-4D97-AF65-F5344CB8AC3E}">
        <p14:creationId xmlns:p14="http://schemas.microsoft.com/office/powerpoint/2010/main" val="40194992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8314" y="236367"/>
            <a:ext cx="9404723" cy="813374"/>
          </a:xfrm>
        </p:spPr>
        <p:txBody>
          <a:bodyPr/>
          <a:lstStyle/>
          <a:p>
            <a:pPr marL="742950" marR="0" lvl="0" indent="-742950" algn="r" rtl="1">
              <a:lnSpc>
                <a:spcPct val="115000"/>
              </a:lnSpc>
              <a:spcBef>
                <a:spcPts val="0"/>
              </a:spcBef>
              <a:spcAft>
                <a:spcPts val="800"/>
              </a:spcAft>
              <a:buFont typeface="+mj-lt"/>
              <a:buAutoNum type="arabicPeriod" startAt="4"/>
              <a:tabLst>
                <a:tab pos="180340" algn="r"/>
              </a:tabLst>
            </a:pPr>
            <a:r>
              <a:rPr lang="ar-SA" sz="40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التشريع والقوانين</a:t>
            </a:r>
            <a:br>
              <a:rPr lang="en-US" sz="4000" dirty="0">
                <a:solidFill>
                  <a:srgbClr val="FFFF00"/>
                </a:solidFill>
                <a:latin typeface="Calibri" panose="020F0502020204030204" pitchFamily="34" charset="0"/>
                <a:ea typeface="Calibri" panose="020F0502020204030204" pitchFamily="34" charset="0"/>
                <a:cs typeface="Arial" panose="020B0604020202020204" pitchFamily="34" charset="0"/>
              </a:rPr>
            </a:br>
            <a:endParaRPr lang="en-US" sz="4000" dirty="0">
              <a:solidFill>
                <a:srgbClr val="FFFF00"/>
              </a:solidFill>
            </a:endParaRPr>
          </a:p>
        </p:txBody>
      </p:sp>
      <p:sp>
        <p:nvSpPr>
          <p:cNvPr id="3" name="Espace réservé du contenu 2"/>
          <p:cNvSpPr>
            <a:spLocks noGrp="1"/>
          </p:cNvSpPr>
          <p:nvPr>
            <p:ph idx="1"/>
          </p:nvPr>
        </p:nvSpPr>
        <p:spPr>
          <a:xfrm>
            <a:off x="399928" y="1098612"/>
            <a:ext cx="10826090" cy="1295193"/>
          </a:xfrm>
        </p:spPr>
        <p:txBody>
          <a:bodyPr>
            <a:noAutofit/>
          </a:bodyPr>
          <a:lstStyle/>
          <a:p>
            <a:pPr marL="0" indent="0" algn="r" rtl="1">
              <a:buNone/>
            </a:pPr>
            <a:r>
              <a:rPr lang="ar-SA" sz="2800" dirty="0">
                <a:ea typeface="Calibri" panose="020F0502020204030204" pitchFamily="34" charset="0"/>
                <a:cs typeface="Simplified Arabic" panose="02020603050405020304" pitchFamily="18" charset="-78"/>
              </a:rPr>
              <a:t>غالبا ما تشكل وتؤثر هذه الآليات على التفاعلات التي تجري بين الفاعلين الذين يشتركون بشكل مباشر في عملية </a:t>
            </a:r>
            <a:r>
              <a:rPr lang="ar-SA" sz="2800" dirty="0" err="1">
                <a:ea typeface="Calibri" panose="020F0502020204030204" pitchFamily="34" charset="0"/>
                <a:cs typeface="Simplified Arabic" panose="02020603050405020304" pitchFamily="18" charset="-78"/>
              </a:rPr>
              <a:t>الحوكمة</a:t>
            </a:r>
            <a:r>
              <a:rPr lang="fr-FR" sz="2800" dirty="0">
                <a:latin typeface="Simplified Arabic" panose="02020603050405020304" pitchFamily="18" charset="-78"/>
                <a:ea typeface="Calibri" panose="020F0502020204030204" pitchFamily="34" charset="0"/>
              </a:rPr>
              <a:t>.</a:t>
            </a:r>
            <a:r>
              <a:rPr lang="ar-SA" sz="2800" dirty="0">
                <a:ea typeface="Calibri" panose="020F0502020204030204" pitchFamily="34" charset="0"/>
                <a:cs typeface="Simplified Arabic" panose="02020603050405020304" pitchFamily="18" charset="-78"/>
              </a:rPr>
              <a:t> لقد أثرت بعض التشريعات على الفاعلين الأساسيين في عملية </a:t>
            </a:r>
            <a:r>
              <a:rPr lang="ar-SA" sz="2800" dirty="0" err="1">
                <a:ea typeface="Calibri" panose="020F0502020204030204" pitchFamily="34" charset="0"/>
                <a:cs typeface="Simplified Arabic" panose="02020603050405020304" pitchFamily="18" charset="-78"/>
              </a:rPr>
              <a:t>الحوكمة</a:t>
            </a:r>
            <a:r>
              <a:rPr lang="ar-SA" sz="2800" dirty="0">
                <a:ea typeface="Calibri" panose="020F0502020204030204" pitchFamily="34" charset="0"/>
                <a:cs typeface="Simplified Arabic" panose="02020603050405020304" pitchFamily="18" charset="-78"/>
              </a:rPr>
              <a:t>، ليس فيما يتصل بدورهم ووظيفتهم في هذه العملية، بل على كيفية تفاعلهم مع بعضهم</a:t>
            </a:r>
            <a:endParaRPr lang="en-US" sz="2800" dirty="0"/>
          </a:p>
        </p:txBody>
      </p:sp>
      <p:sp>
        <p:nvSpPr>
          <p:cNvPr id="4" name="Rectangle 3"/>
          <p:cNvSpPr/>
          <p:nvPr/>
        </p:nvSpPr>
        <p:spPr>
          <a:xfrm>
            <a:off x="5185462" y="2525924"/>
            <a:ext cx="5186035" cy="707886"/>
          </a:xfrm>
          <a:prstGeom prst="rect">
            <a:avLst/>
          </a:prstGeom>
        </p:spPr>
        <p:txBody>
          <a:bodyPr wrap="none">
            <a:spAutoFit/>
          </a:bodyPr>
          <a:lstStyle/>
          <a:p>
            <a:pPr marL="342900" indent="-342900" algn="r" rtl="1">
              <a:buFont typeface="+mj-lt"/>
              <a:buAutoNum type="arabicPeriod" startAt="5"/>
            </a:pPr>
            <a:r>
              <a:rPr lang="ar-SA" sz="4000" b="1" dirty="0">
                <a:solidFill>
                  <a:srgbClr val="FFFF00"/>
                </a:solidFill>
                <a:ea typeface="Calibri" panose="020F0502020204030204" pitchFamily="34" charset="0"/>
                <a:cs typeface="Simplified Arabic" panose="02020603050405020304" pitchFamily="18" charset="-78"/>
              </a:rPr>
              <a:t>آليات </a:t>
            </a:r>
            <a:r>
              <a:rPr lang="ar-SA" sz="4000" b="1" dirty="0" err="1">
                <a:solidFill>
                  <a:srgbClr val="FFFF00"/>
                </a:solidFill>
                <a:ea typeface="Calibri" panose="020F0502020204030204" pitchFamily="34" charset="0"/>
                <a:cs typeface="Simplified Arabic" panose="02020603050405020304" pitchFamily="18" charset="-78"/>
              </a:rPr>
              <a:t>حوكمة</a:t>
            </a:r>
            <a:r>
              <a:rPr lang="ar-SA" sz="4000" b="1" dirty="0">
                <a:solidFill>
                  <a:srgbClr val="FFFF00"/>
                </a:solidFill>
                <a:ea typeface="Calibri" panose="020F0502020204030204" pitchFamily="34" charset="0"/>
                <a:cs typeface="Simplified Arabic" panose="02020603050405020304" pitchFamily="18" charset="-78"/>
              </a:rPr>
              <a:t> خارجية أخرى </a:t>
            </a:r>
            <a:endParaRPr lang="en-US" sz="4000" dirty="0">
              <a:solidFill>
                <a:srgbClr val="FFFF00"/>
              </a:solidFill>
            </a:endParaRPr>
          </a:p>
        </p:txBody>
      </p:sp>
      <p:sp>
        <p:nvSpPr>
          <p:cNvPr id="5" name="Rectangle 4"/>
          <p:cNvSpPr/>
          <p:nvPr/>
        </p:nvSpPr>
        <p:spPr>
          <a:xfrm>
            <a:off x="267285" y="3452965"/>
            <a:ext cx="11324493" cy="3405035"/>
          </a:xfrm>
          <a:prstGeom prst="rect">
            <a:avLst/>
          </a:prstGeom>
        </p:spPr>
        <p:txBody>
          <a:bodyPr wrap="square">
            <a:spAutoFit/>
          </a:bodyPr>
          <a:lstStyle/>
          <a:p>
            <a:pPr marL="635" marR="0" indent="539750" algn="just" rtl="1">
              <a:lnSpc>
                <a:spcPct val="115000"/>
              </a:lnSpc>
              <a:spcBef>
                <a:spcPts val="0"/>
              </a:spcBef>
              <a:spcAft>
                <a:spcPts val="800"/>
              </a:spcAft>
              <a:tabLst>
                <a:tab pos="180340" algn="r"/>
              </a:tabLst>
            </a:pPr>
            <a:r>
              <a:rPr lang="ar-SA" sz="2800" dirty="0">
                <a:latin typeface="Calibri" panose="020F0502020204030204" pitchFamily="34" charset="0"/>
                <a:ea typeface="Calibri" panose="020F0502020204030204" pitchFamily="34" charset="0"/>
                <a:cs typeface="Simplified Arabic" panose="02020603050405020304" pitchFamily="18" charset="-78"/>
              </a:rPr>
              <a:t>هناك آليات </a:t>
            </a:r>
            <a:r>
              <a:rPr lang="ar-SA" sz="2800" dirty="0" err="1">
                <a:latin typeface="Calibri" panose="020F0502020204030204" pitchFamily="34" charset="0"/>
                <a:ea typeface="Calibri" panose="020F0502020204030204" pitchFamily="34" charset="0"/>
                <a:cs typeface="Simplified Arabic" panose="02020603050405020304" pitchFamily="18" charset="-78"/>
              </a:rPr>
              <a:t>حوكمة</a:t>
            </a:r>
            <a:r>
              <a:rPr lang="ar-SA" sz="2800" dirty="0">
                <a:latin typeface="Calibri" panose="020F0502020204030204" pitchFamily="34" charset="0"/>
                <a:ea typeface="Calibri" panose="020F0502020204030204" pitchFamily="34" charset="0"/>
                <a:cs typeface="Simplified Arabic" panose="02020603050405020304" pitchFamily="18" charset="-78"/>
              </a:rPr>
              <a:t> خارجية أخرى فضلا عن ما تقدم ذكره ، تؤثر على فاعلية </a:t>
            </a:r>
            <a:r>
              <a:rPr lang="ar-SA" sz="2800" dirty="0" err="1">
                <a:latin typeface="Calibri" panose="020F0502020204030204" pitchFamily="34" charset="0"/>
                <a:ea typeface="Calibri" panose="020F0502020204030204" pitchFamily="34" charset="0"/>
                <a:cs typeface="Simplified Arabic" panose="02020603050405020304" pitchFamily="18" charset="-78"/>
              </a:rPr>
              <a:t>الحوكمة</a:t>
            </a:r>
            <a:r>
              <a:rPr lang="ar-SA" sz="2800" dirty="0">
                <a:latin typeface="Calibri" panose="020F0502020204030204" pitchFamily="34" charset="0"/>
                <a:ea typeface="Calibri" panose="020F0502020204030204" pitchFamily="34" charset="0"/>
                <a:cs typeface="Simplified Arabic" panose="02020603050405020304" pitchFamily="18" charset="-78"/>
              </a:rPr>
              <a:t> بطرق هامة ومكملة للآليات الأخرى في حماية مصالح أصحاب المصالح في الشركة . ويذكر</a:t>
            </a:r>
            <a:r>
              <a:rPr lang="en-US" sz="2800" dirty="0">
                <a:latin typeface="Simplified Arabic" panose="02020603050405020304" pitchFamily="18" charset="-78"/>
                <a:ea typeface="Calibri" panose="020F0502020204030204" pitchFamily="34" charset="0"/>
                <a:cs typeface="Arial" panose="020B0604020202020204" pitchFamily="34" charset="0"/>
              </a:rPr>
              <a:t> Cohen et al. </a:t>
            </a:r>
            <a:r>
              <a:rPr lang="ar-SA" sz="2800" dirty="0">
                <a:latin typeface="Calibri" panose="020F0502020204030204" pitchFamily="34" charset="0"/>
                <a:ea typeface="Calibri" panose="020F0502020204030204" pitchFamily="34" charset="0"/>
                <a:cs typeface="Simplified Arabic" panose="02020603050405020304" pitchFamily="18" charset="-78"/>
              </a:rPr>
              <a:t>إنها تتضمن ( ولكن لا تقتصر على ) المنظمين ، المحللين الماليين وبعض المنظمات الدولية.</a:t>
            </a:r>
            <a:endParaRPr lang="en-US" sz="2800" dirty="0">
              <a:latin typeface="Calibri" panose="020F0502020204030204" pitchFamily="34" charset="0"/>
              <a:ea typeface="Calibri" panose="020F0502020204030204" pitchFamily="34" charset="0"/>
              <a:cs typeface="Arial" panose="020B0604020202020204" pitchFamily="34" charset="0"/>
            </a:endParaRPr>
          </a:p>
          <a:p>
            <a:r>
              <a:rPr lang="ar-SA" sz="2800" dirty="0">
                <a:ea typeface="Calibri" panose="020F0502020204030204" pitchFamily="34" charset="0"/>
                <a:cs typeface="Simplified Arabic" panose="02020603050405020304" pitchFamily="18" charset="-78"/>
              </a:rPr>
              <a:t>فعلى سبيل المثال تمارس منظمة الشفافية العالمية ضغوطا هائلة على الحكومات والدول ، من اجل محاربة الفساد المالي والإداري ، وتضغط منظمة التجارة العالمية</a:t>
            </a:r>
            <a:r>
              <a:rPr lang="en-US" sz="2800" dirty="0">
                <a:latin typeface="Simplified Arabic" panose="02020603050405020304" pitchFamily="18" charset="-78"/>
                <a:ea typeface="Calibri" panose="020F0502020204030204" pitchFamily="34" charset="0"/>
              </a:rPr>
              <a:t> ( WOT ) </a:t>
            </a:r>
            <a:r>
              <a:rPr lang="ar-SA" sz="2800" dirty="0">
                <a:ea typeface="Calibri" panose="020F0502020204030204" pitchFamily="34" charset="0"/>
                <a:cs typeface="Simplified Arabic" panose="02020603050405020304" pitchFamily="18" charset="-78"/>
              </a:rPr>
              <a:t>من اجل تحسين النظم المالية والمحاسبية ، وفي قطاع البنوك ، تمارس لجنة بازل ضغطا من اجل ممارسة </a:t>
            </a:r>
            <a:r>
              <a:rPr lang="ar-SA" sz="2800" dirty="0" err="1">
                <a:ea typeface="Calibri" panose="020F0502020204030204" pitchFamily="34" charset="0"/>
                <a:cs typeface="Simplified Arabic" panose="02020603050405020304" pitchFamily="18" charset="-78"/>
              </a:rPr>
              <a:t>الحوكمة</a:t>
            </a:r>
            <a:r>
              <a:rPr lang="ar-SA" sz="2800" dirty="0">
                <a:ea typeface="Calibri" panose="020F0502020204030204" pitchFamily="34" charset="0"/>
                <a:cs typeface="Simplified Arabic" panose="02020603050405020304" pitchFamily="18" charset="-78"/>
              </a:rPr>
              <a:t> فيها</a:t>
            </a:r>
            <a:r>
              <a:rPr lang="en-US" sz="2800" dirty="0">
                <a:latin typeface="Simplified Arabic" panose="02020603050405020304" pitchFamily="18" charset="-78"/>
                <a:ea typeface="Calibri" panose="020F0502020204030204" pitchFamily="34" charset="0"/>
              </a:rPr>
              <a:t> . </a:t>
            </a:r>
            <a:br>
              <a:rPr lang="en-US" sz="2800" dirty="0">
                <a:latin typeface="Simplified Arabic" panose="02020603050405020304" pitchFamily="18" charset="-78"/>
                <a:ea typeface="Calibri" panose="020F0502020204030204" pitchFamily="34" charset="0"/>
              </a:rPr>
            </a:br>
            <a:endParaRPr lang="en-US" sz="2800" dirty="0"/>
          </a:p>
        </p:txBody>
      </p:sp>
    </p:spTree>
    <p:extLst>
      <p:ext uri="{BB962C8B-B14F-4D97-AF65-F5344CB8AC3E}">
        <p14:creationId xmlns:p14="http://schemas.microsoft.com/office/powerpoint/2010/main" val="3650344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Tree>
    <p:extLst>
      <p:ext uri="{BB962C8B-B14F-4D97-AF65-F5344CB8AC3E}">
        <p14:creationId xmlns:p14="http://schemas.microsoft.com/office/powerpoint/2010/main" val="74006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830172"/>
          </a:xfrm>
        </p:spPr>
        <p:txBody>
          <a:bodyPr/>
          <a:lstStyle/>
          <a:p>
            <a:pPr algn="r" rtl="1"/>
            <a:r>
              <a:rPr lang="ar-DZ" b="1" dirty="0">
                <a:solidFill>
                  <a:srgbClr val="FFFF00"/>
                </a:solidFill>
              </a:rPr>
              <a:t>ثالثا: خصائص </a:t>
            </a:r>
            <a:r>
              <a:rPr lang="ar-DZ" b="1" dirty="0" err="1">
                <a:solidFill>
                  <a:srgbClr val="FFFF00"/>
                </a:solidFill>
              </a:rPr>
              <a:t>حوكمة</a:t>
            </a:r>
            <a:r>
              <a:rPr lang="ar-DZ" b="1" dirty="0">
                <a:solidFill>
                  <a:srgbClr val="FFFF00"/>
                </a:solidFill>
              </a:rPr>
              <a:t> الشركات </a:t>
            </a:r>
            <a:endParaRPr lang="en-US" dirty="0">
              <a:solidFill>
                <a:srgbClr val="FFFF00"/>
              </a:solidFill>
            </a:endParaRPr>
          </a:p>
        </p:txBody>
      </p:sp>
      <p:pic>
        <p:nvPicPr>
          <p:cNvPr id="6" name="Espace réservé du contenu 5"/>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95785" y="1282890"/>
            <a:ext cx="10836322" cy="5459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078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D494C-B491-4AD3-A609-06E9093561D0}"/>
              </a:ext>
            </a:extLst>
          </p:cNvPr>
          <p:cNvSpPr>
            <a:spLocks noGrp="1"/>
          </p:cNvSpPr>
          <p:nvPr>
            <p:ph idx="1"/>
          </p:nvPr>
        </p:nvSpPr>
        <p:spPr>
          <a:xfrm>
            <a:off x="953727" y="2099292"/>
            <a:ext cx="9114114" cy="4195477"/>
          </a:xfrm>
        </p:spPr>
        <p:txBody>
          <a:bodyPr/>
          <a:lstStyle/>
          <a:p>
            <a:endParaRPr lang="en-US" dirty="0"/>
          </a:p>
        </p:txBody>
      </p:sp>
      <p:sp>
        <p:nvSpPr>
          <p:cNvPr id="6" name="Rectangle: Rounded Corners 5">
            <a:extLst>
              <a:ext uri="{FF2B5EF4-FFF2-40B4-BE49-F238E27FC236}">
                <a16:creationId xmlns:a16="http://schemas.microsoft.com/office/drawing/2014/main" id="{77703593-11E2-4A85-AA43-2C275870621D}"/>
              </a:ext>
            </a:extLst>
          </p:cNvPr>
          <p:cNvSpPr/>
          <p:nvPr/>
        </p:nvSpPr>
        <p:spPr>
          <a:xfrm>
            <a:off x="9222252" y="1871874"/>
            <a:ext cx="1908313" cy="4195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Arial" panose="020B0604020202020204" pitchFamily="34" charset="0"/>
                <a:ea typeface="Times New Roman" panose="02020603050405020304" pitchFamily="18" charset="0"/>
              </a:rPr>
              <a:t>الجانب</a:t>
            </a:r>
            <a:r>
              <a:rPr lang="en-US" sz="3600" b="1" dirty="0">
                <a:latin typeface="Arial" panose="020B0604020202020204" pitchFamily="34" charset="0"/>
                <a:ea typeface="Times New Roman" panose="02020603050405020304" pitchFamily="18" charset="0"/>
              </a:rPr>
              <a:t> </a:t>
            </a:r>
            <a:r>
              <a:rPr lang="en-US" sz="3600" b="1" dirty="0" err="1">
                <a:latin typeface="Arial" panose="020B0604020202020204" pitchFamily="34" charset="0"/>
                <a:ea typeface="Times New Roman" panose="02020603050405020304" pitchFamily="18" charset="0"/>
              </a:rPr>
              <a:t>الاقتصادي</a:t>
            </a:r>
            <a:r>
              <a:rPr lang="en-US" sz="3600" b="1" dirty="0">
                <a:latin typeface="Arial" panose="020B0604020202020204" pitchFamily="34" charset="0"/>
                <a:ea typeface="Times New Roman" panose="02020603050405020304" pitchFamily="18" charset="0"/>
              </a:rPr>
              <a:t> </a:t>
            </a:r>
            <a:endParaRPr lang="en-US" sz="3600" dirty="0"/>
          </a:p>
        </p:txBody>
      </p:sp>
      <p:sp>
        <p:nvSpPr>
          <p:cNvPr id="7" name="Rectangle: Rounded Corners 6">
            <a:extLst>
              <a:ext uri="{FF2B5EF4-FFF2-40B4-BE49-F238E27FC236}">
                <a16:creationId xmlns:a16="http://schemas.microsoft.com/office/drawing/2014/main" id="{F13BA8FE-1595-473D-98BA-426879E104E7}"/>
              </a:ext>
            </a:extLst>
          </p:cNvPr>
          <p:cNvSpPr/>
          <p:nvPr/>
        </p:nvSpPr>
        <p:spPr>
          <a:xfrm>
            <a:off x="6862279" y="1871875"/>
            <a:ext cx="1757833" cy="4195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الجانب</a:t>
            </a:r>
            <a:r>
              <a:rPr lang="en-US" sz="3200" b="1" dirty="0"/>
              <a:t> </a:t>
            </a:r>
            <a:r>
              <a:rPr lang="en-US" sz="3200" b="1" dirty="0" err="1"/>
              <a:t>المحاسبي</a:t>
            </a:r>
            <a:r>
              <a:rPr lang="en-US" sz="3200" b="1" dirty="0"/>
              <a:t> </a:t>
            </a:r>
            <a:r>
              <a:rPr lang="en-US" sz="3200" b="1" dirty="0" err="1"/>
              <a:t>والرقابي</a:t>
            </a:r>
            <a:r>
              <a:rPr lang="en-US" sz="3200" b="1" dirty="0"/>
              <a:t> </a:t>
            </a:r>
            <a:endParaRPr lang="en-US" sz="3200" dirty="0"/>
          </a:p>
        </p:txBody>
      </p:sp>
      <p:sp>
        <p:nvSpPr>
          <p:cNvPr id="8" name="Rectangle: Rounded Corners 7">
            <a:extLst>
              <a:ext uri="{FF2B5EF4-FFF2-40B4-BE49-F238E27FC236}">
                <a16:creationId xmlns:a16="http://schemas.microsoft.com/office/drawing/2014/main" id="{908659C3-678D-4592-8C67-EDE1164C8F47}"/>
              </a:ext>
            </a:extLst>
          </p:cNvPr>
          <p:cNvSpPr/>
          <p:nvPr/>
        </p:nvSpPr>
        <p:spPr>
          <a:xfrm>
            <a:off x="4223163" y="1877907"/>
            <a:ext cx="1807000" cy="4195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en-US" sz="3200" b="1" dirty="0" err="1"/>
              <a:t>الجانب</a:t>
            </a:r>
            <a:r>
              <a:rPr lang="en-US" sz="3200" b="1" dirty="0"/>
              <a:t> </a:t>
            </a:r>
            <a:r>
              <a:rPr lang="en-US" sz="3200" b="1" dirty="0" err="1"/>
              <a:t>الاجتماعي</a:t>
            </a:r>
            <a:r>
              <a:rPr lang="en-US" sz="3200" b="1" dirty="0"/>
              <a:t> </a:t>
            </a:r>
            <a:endParaRPr lang="en-US" sz="3200" dirty="0"/>
          </a:p>
        </p:txBody>
      </p:sp>
      <p:sp>
        <p:nvSpPr>
          <p:cNvPr id="9" name="Rectangle: Rounded Corners 8">
            <a:extLst>
              <a:ext uri="{FF2B5EF4-FFF2-40B4-BE49-F238E27FC236}">
                <a16:creationId xmlns:a16="http://schemas.microsoft.com/office/drawing/2014/main" id="{0BF2333F-07FD-4E33-A223-C99D941BD0A1}"/>
              </a:ext>
            </a:extLst>
          </p:cNvPr>
          <p:cNvSpPr/>
          <p:nvPr/>
        </p:nvSpPr>
        <p:spPr>
          <a:xfrm>
            <a:off x="1495248" y="1871873"/>
            <a:ext cx="1908313" cy="4195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الجانب</a:t>
            </a:r>
            <a:r>
              <a:rPr lang="en-US" sz="3200" b="1" dirty="0"/>
              <a:t> </a:t>
            </a:r>
            <a:r>
              <a:rPr lang="en-US" sz="3200" b="1" dirty="0" err="1"/>
              <a:t>القانوني</a:t>
            </a:r>
            <a:r>
              <a:rPr lang="en-US" sz="3200" b="1" dirty="0"/>
              <a:t> </a:t>
            </a:r>
            <a:endParaRPr lang="en-US" sz="3200" dirty="0"/>
          </a:p>
        </p:txBody>
      </p:sp>
      <p:sp>
        <p:nvSpPr>
          <p:cNvPr id="10" name="Callout: Left Arrow 9">
            <a:extLst>
              <a:ext uri="{FF2B5EF4-FFF2-40B4-BE49-F238E27FC236}">
                <a16:creationId xmlns:a16="http://schemas.microsoft.com/office/drawing/2014/main" id="{9CF18463-3834-4C8E-9199-6C99225B7D50}"/>
              </a:ext>
            </a:extLst>
          </p:cNvPr>
          <p:cNvSpPr/>
          <p:nvPr/>
        </p:nvSpPr>
        <p:spPr>
          <a:xfrm>
            <a:off x="8650573" y="3517680"/>
            <a:ext cx="541217" cy="54061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llout: Left Arrow 10">
            <a:extLst>
              <a:ext uri="{FF2B5EF4-FFF2-40B4-BE49-F238E27FC236}">
                <a16:creationId xmlns:a16="http://schemas.microsoft.com/office/drawing/2014/main" id="{AC40DDDA-0C21-4655-90D0-4D8050500E41}"/>
              </a:ext>
            </a:extLst>
          </p:cNvPr>
          <p:cNvSpPr/>
          <p:nvPr/>
        </p:nvSpPr>
        <p:spPr>
          <a:xfrm>
            <a:off x="6240044" y="3510465"/>
            <a:ext cx="541217" cy="54061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llout: Left Arrow 11">
            <a:extLst>
              <a:ext uri="{FF2B5EF4-FFF2-40B4-BE49-F238E27FC236}">
                <a16:creationId xmlns:a16="http://schemas.microsoft.com/office/drawing/2014/main" id="{2C436021-2E0A-45CE-B6D8-3DEB837677BB}"/>
              </a:ext>
            </a:extLst>
          </p:cNvPr>
          <p:cNvSpPr/>
          <p:nvPr/>
        </p:nvSpPr>
        <p:spPr>
          <a:xfrm>
            <a:off x="3484579" y="3495851"/>
            <a:ext cx="645052" cy="56984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re 1">
            <a:extLst>
              <a:ext uri="{FF2B5EF4-FFF2-40B4-BE49-F238E27FC236}">
                <a16:creationId xmlns:a16="http://schemas.microsoft.com/office/drawing/2014/main" id="{C31846D4-19F4-4599-B2F1-C4549835A1CD}"/>
              </a:ext>
            </a:extLst>
          </p:cNvPr>
          <p:cNvSpPr>
            <a:spLocks noGrp="1"/>
          </p:cNvSpPr>
          <p:nvPr>
            <p:ph type="title"/>
          </p:nvPr>
        </p:nvSpPr>
        <p:spPr>
          <a:xfrm>
            <a:off x="645503" y="478943"/>
            <a:ext cx="9404350" cy="886032"/>
          </a:xfrm>
        </p:spPr>
        <p:txBody>
          <a:bodyPr/>
          <a:lstStyle/>
          <a:p>
            <a:pPr algn="ctr" rtl="1"/>
            <a:r>
              <a:rPr lang="ar-SA" b="1" dirty="0">
                <a:solidFill>
                  <a:srgbClr val="FFFF00"/>
                </a:solidFill>
              </a:rPr>
              <a:t>رابعا :أهمية </a:t>
            </a:r>
            <a:r>
              <a:rPr lang="ar-SA" b="1" dirty="0" err="1">
                <a:solidFill>
                  <a:srgbClr val="FFFF00"/>
                </a:solidFill>
              </a:rPr>
              <a:t>حوكمة</a:t>
            </a:r>
            <a:r>
              <a:rPr lang="ar-SA" b="1" dirty="0">
                <a:solidFill>
                  <a:srgbClr val="FFFF00"/>
                </a:solidFill>
              </a:rPr>
              <a:t> الشركات</a:t>
            </a:r>
            <a:endParaRPr lang="en-US" dirty="0">
              <a:solidFill>
                <a:srgbClr val="FFFF00"/>
              </a:solidFill>
            </a:endParaRPr>
          </a:p>
        </p:txBody>
      </p:sp>
    </p:spTree>
    <p:extLst>
      <p:ext uri="{BB962C8B-B14F-4D97-AF65-F5344CB8AC3E}">
        <p14:creationId xmlns:p14="http://schemas.microsoft.com/office/powerpoint/2010/main" val="238405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430</TotalTime>
  <Words>5359</Words>
  <Application>Microsoft Office PowerPoint</Application>
  <PresentationFormat>Widescreen</PresentationFormat>
  <Paragraphs>287</Paragraphs>
  <Slides>73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Arabic Transparent</vt:lpstr>
      <vt:lpstr>Arial</vt:lpstr>
      <vt:lpstr>Calibri</vt:lpstr>
      <vt:lpstr>Calibri Light</vt:lpstr>
      <vt:lpstr>Century Gothic</vt:lpstr>
      <vt:lpstr>Simplified Arabic</vt:lpstr>
      <vt:lpstr>Simplified#20Arabic</vt:lpstr>
      <vt:lpstr>Symbol</vt:lpstr>
      <vt:lpstr>Times New Roman</vt:lpstr>
      <vt:lpstr>Wingdings</vt:lpstr>
      <vt:lpstr>Wingdings 3</vt:lpstr>
      <vt:lpstr>Ion</vt:lpstr>
      <vt:lpstr>محاضرات مقياس حوكمة الشركات  من اعداد الأستاذة :د/ خليدة عابي</vt:lpstr>
      <vt:lpstr>PowerPoint Presentation</vt:lpstr>
      <vt:lpstr>أولا :العوامل التي أدت إلى ظهور حوكمة الشركات </vt:lpstr>
      <vt:lpstr>PowerPoint Presentation</vt:lpstr>
      <vt:lpstr>PowerPoint Presentation</vt:lpstr>
      <vt:lpstr>العوامل المباشرة   </vt:lpstr>
      <vt:lpstr>ثانيا : ماهية حوكمة الشركات</vt:lpstr>
      <vt:lpstr>ثالثا: خصائص حوكمة الشركات </vt:lpstr>
      <vt:lpstr>رابعا :أهمية حوكمة الشركات</vt:lpstr>
      <vt:lpstr>PowerPoint Presentation</vt:lpstr>
      <vt:lpstr>PowerPoint Presentation</vt:lpstr>
      <vt:lpstr>PowerPoint Presentation</vt:lpstr>
      <vt:lpstr>PowerPoint Presentation</vt:lpstr>
      <vt:lpstr>خامسا: أهداف الحوكمة المؤسسية </vt:lpstr>
      <vt:lpstr>PowerPoint Presentation</vt:lpstr>
      <vt:lpstr>PowerPoint Presentation</vt:lpstr>
      <vt:lpstr>PowerPoint Presentation</vt:lpstr>
      <vt:lpstr>سادسا : مقومات حوكمة الشركات </vt:lpstr>
      <vt:lpstr>PowerPoint Presentation</vt:lpstr>
      <vt:lpstr>PowerPoint Presentation</vt:lpstr>
      <vt:lpstr>PowerPoint Presentation</vt:lpstr>
      <vt:lpstr>مبادئ حوكمة الشركات </vt:lpstr>
      <vt:lpstr> مبادئ حوكمة الشركات الصادرة عن منظمة التعاون الاقتصادي والتنمية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ثالثا:التدقيق الداخلي </vt:lpstr>
      <vt:lpstr>PowerPoint Presentation</vt:lpstr>
      <vt:lpstr>الآليات الخارجية لحوكمة الشركات</vt:lpstr>
      <vt:lpstr>منافسة سوق المنتجات ( الخدمات ) وسوق العمل الإداري :</vt:lpstr>
      <vt:lpstr>عمليات الاندماج والاستحواذ </vt:lpstr>
      <vt:lpstr>التدقيق الخارجي </vt:lpstr>
      <vt:lpstr>PowerPoint Presentation</vt:lpstr>
      <vt:lpstr>التشريع والقوانين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مقياس حوكمة الشركات  من اعداد الأستاذة :د/ خليدة عابي</dc:title>
  <dc:creator>FATEH SERDOUK</dc:creator>
  <cp:lastModifiedBy>DRSERDOUKFATEH@outlook.com</cp:lastModifiedBy>
  <cp:revision>34</cp:revision>
  <dcterms:created xsi:type="dcterms:W3CDTF">2018-09-28T21:36:15Z</dcterms:created>
  <dcterms:modified xsi:type="dcterms:W3CDTF">2021-10-10T07:48:57Z</dcterms:modified>
</cp:coreProperties>
</file>