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64"/>
  </p:notesMasterIdLst>
  <p:sldIdLst>
    <p:sldId id="256" r:id="rId2"/>
    <p:sldId id="269" r:id="rId3"/>
    <p:sldId id="257" r:id="rId4"/>
    <p:sldId id="258" r:id="rId5"/>
    <p:sldId id="259" r:id="rId6"/>
    <p:sldId id="260" r:id="rId7"/>
    <p:sldId id="261" r:id="rId8"/>
    <p:sldId id="262" r:id="rId9"/>
    <p:sldId id="263" r:id="rId10"/>
    <p:sldId id="270" r:id="rId11"/>
    <p:sldId id="271" r:id="rId12"/>
    <p:sldId id="264" r:id="rId13"/>
    <p:sldId id="266" r:id="rId14"/>
    <p:sldId id="272" r:id="rId15"/>
    <p:sldId id="265" r:id="rId16"/>
    <p:sldId id="267" r:id="rId17"/>
    <p:sldId id="268"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Lst>
  <p:sldSz cx="9144000" cy="6858000" type="screen4x3"/>
  <p:notesSz cx="6858000" cy="9144000"/>
  <p:defaultText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aximized" horzBarState="maximized">
    <p:restoredLeft sz="84380"/>
    <p:restoredTop sz="94660"/>
  </p:normalViewPr>
  <p:slideViewPr>
    <p:cSldViewPr>
      <p:cViewPr varScale="1">
        <p:scale>
          <a:sx n="73" d="100"/>
          <a:sy n="73" d="100"/>
        </p:scale>
        <p:origin x="-193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114" y="1773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DZ"/>
          </a:p>
        </p:txBody>
      </p:sp>
      <p:sp>
        <p:nvSpPr>
          <p:cNvPr id="3" name="Espace réservé de la date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5B7EDF3-03C6-4403-A236-3FB9346080ED}" type="datetimeFigureOut">
              <a:rPr lang="ar-DZ" smtClean="0"/>
              <a:pPr/>
              <a:t>17-03-1443</a:t>
            </a:fld>
            <a:endParaRPr lang="ar-DZ"/>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DZ"/>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6" name="Espace réservé du pied de page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DZ"/>
          </a:p>
        </p:txBody>
      </p:sp>
      <p:sp>
        <p:nvSpPr>
          <p:cNvPr id="7" name="Espace réservé du numéro de diapositive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5CC1E05-B587-45C5-8DB7-1049351616E1}" type="slidenum">
              <a:rPr lang="ar-DZ" smtClean="0"/>
              <a:pPr/>
              <a:t>‹N°›</a:t>
            </a:fld>
            <a:endParaRPr lang="ar-DZ"/>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ar-DZ"/>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ar-DZ"/>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r">
              <a:defRPr sz="4000" b="1" cap="all"/>
            </a:lvl1pPr>
          </a:lstStyle>
          <a:p>
            <a:r>
              <a:rPr lang="fr-FR" smtClean="0"/>
              <a:t>Cliquez pour modifier le style du titre</a:t>
            </a:r>
            <a:endParaRPr lang="ar-DZ"/>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11"/>
          </p:nvPr>
        </p:nvSpPr>
        <p:spPr/>
        <p:txBody>
          <a:bodyPr/>
          <a:lstStyle/>
          <a:p>
            <a:endParaRPr lang="ar-DZ"/>
          </a:p>
        </p:txBody>
      </p:sp>
      <p:sp>
        <p:nvSpPr>
          <p:cNvPr id="6" name="Espace réservé du numéro de diapositive 5"/>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5" name="Espace réservé de la date 4"/>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6" name="Espace réservé du pied de page 5"/>
          <p:cNvSpPr>
            <a:spLocks noGrp="1"/>
          </p:cNvSpPr>
          <p:nvPr>
            <p:ph type="ftr" sz="quarter" idx="11"/>
          </p:nvPr>
        </p:nvSpPr>
        <p:spPr/>
        <p:txBody>
          <a:bodyPr/>
          <a:lstStyle/>
          <a:p>
            <a:endParaRPr lang="ar-DZ"/>
          </a:p>
        </p:txBody>
      </p:sp>
      <p:sp>
        <p:nvSpPr>
          <p:cNvPr id="7" name="Espace réservé du numéro de diapositive 6"/>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ar-DZ"/>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7" name="Espace réservé de la date 6"/>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8" name="Espace réservé du pied de page 7"/>
          <p:cNvSpPr>
            <a:spLocks noGrp="1"/>
          </p:cNvSpPr>
          <p:nvPr>
            <p:ph type="ftr" sz="quarter" idx="11"/>
          </p:nvPr>
        </p:nvSpPr>
        <p:spPr/>
        <p:txBody>
          <a:bodyPr/>
          <a:lstStyle/>
          <a:p>
            <a:endParaRPr lang="ar-DZ"/>
          </a:p>
        </p:txBody>
      </p:sp>
      <p:sp>
        <p:nvSpPr>
          <p:cNvPr id="9" name="Espace réservé du numéro de diapositive 8"/>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ar-DZ"/>
          </a:p>
        </p:txBody>
      </p:sp>
      <p:sp>
        <p:nvSpPr>
          <p:cNvPr id="3" name="Espace réservé de la date 2"/>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4" name="Espace réservé du pied de page 3"/>
          <p:cNvSpPr>
            <a:spLocks noGrp="1"/>
          </p:cNvSpPr>
          <p:nvPr>
            <p:ph type="ftr" sz="quarter" idx="11"/>
          </p:nvPr>
        </p:nvSpPr>
        <p:spPr/>
        <p:txBody>
          <a:bodyPr/>
          <a:lstStyle/>
          <a:p>
            <a:endParaRPr lang="ar-DZ"/>
          </a:p>
        </p:txBody>
      </p:sp>
      <p:sp>
        <p:nvSpPr>
          <p:cNvPr id="5" name="Espace réservé du numéro de diapositive 4"/>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3" name="Espace réservé du pied de page 2"/>
          <p:cNvSpPr>
            <a:spLocks noGrp="1"/>
          </p:cNvSpPr>
          <p:nvPr>
            <p:ph type="ftr" sz="quarter" idx="11"/>
          </p:nvPr>
        </p:nvSpPr>
        <p:spPr/>
        <p:txBody>
          <a:bodyPr/>
          <a:lstStyle/>
          <a:p>
            <a:endParaRPr lang="ar-DZ"/>
          </a:p>
        </p:txBody>
      </p:sp>
      <p:sp>
        <p:nvSpPr>
          <p:cNvPr id="4" name="Espace réservé du numéro de diapositive 3"/>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r">
              <a:defRPr sz="2000" b="1"/>
            </a:lvl1pPr>
          </a:lstStyle>
          <a:p>
            <a:r>
              <a:rPr lang="fr-FR" smtClean="0"/>
              <a:t>Cliquez pour modifier le style du titre</a:t>
            </a:r>
            <a:endParaRPr lang="ar-DZ"/>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6" name="Espace réservé du pied de page 5"/>
          <p:cNvSpPr>
            <a:spLocks noGrp="1"/>
          </p:cNvSpPr>
          <p:nvPr>
            <p:ph type="ftr" sz="quarter" idx="11"/>
          </p:nvPr>
        </p:nvSpPr>
        <p:spPr/>
        <p:txBody>
          <a:bodyPr/>
          <a:lstStyle/>
          <a:p>
            <a:endParaRPr lang="ar-DZ"/>
          </a:p>
        </p:txBody>
      </p:sp>
      <p:sp>
        <p:nvSpPr>
          <p:cNvPr id="7" name="Espace réservé du numéro de diapositive 6"/>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r">
              <a:defRPr sz="2000" b="1"/>
            </a:lvl1pPr>
          </a:lstStyle>
          <a:p>
            <a:r>
              <a:rPr lang="fr-FR" smtClean="0"/>
              <a:t>Cliquez pour modifier le style du titre</a:t>
            </a:r>
            <a:endParaRPr lang="ar-DZ"/>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DZ"/>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9373192-42E3-47E3-B120-57C36D04BCAC}" type="datetimeFigureOut">
              <a:rPr lang="ar-DZ" smtClean="0"/>
              <a:pPr/>
              <a:t>17-03-1443</a:t>
            </a:fld>
            <a:endParaRPr lang="ar-DZ"/>
          </a:p>
        </p:txBody>
      </p:sp>
      <p:sp>
        <p:nvSpPr>
          <p:cNvPr id="6" name="Espace réservé du pied de page 5"/>
          <p:cNvSpPr>
            <a:spLocks noGrp="1"/>
          </p:cNvSpPr>
          <p:nvPr>
            <p:ph type="ftr" sz="quarter" idx="11"/>
          </p:nvPr>
        </p:nvSpPr>
        <p:spPr/>
        <p:txBody>
          <a:bodyPr/>
          <a:lstStyle/>
          <a:p>
            <a:endParaRPr lang="ar-DZ"/>
          </a:p>
        </p:txBody>
      </p:sp>
      <p:sp>
        <p:nvSpPr>
          <p:cNvPr id="7" name="Espace réservé du numéro de diapositive 6"/>
          <p:cNvSpPr>
            <a:spLocks noGrp="1"/>
          </p:cNvSpPr>
          <p:nvPr>
            <p:ph type="sldNum" sz="quarter" idx="12"/>
          </p:nvPr>
        </p:nvSpPr>
        <p:spPr/>
        <p:txBody>
          <a:bodyPr/>
          <a:lstStyle/>
          <a:p>
            <a:fld id="{DD463821-175A-4B40-ADE7-5949BFEBC6C7}" type="slidenum">
              <a:rPr lang="ar-DZ" smtClean="0"/>
              <a:pPr/>
              <a:t>‹N°›</a:t>
            </a:fld>
            <a:endParaRPr lang="ar-D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fr-FR" smtClean="0"/>
              <a:t>Cliquez pour modifier le style du titre</a:t>
            </a:r>
            <a:endParaRPr lang="ar-DZ"/>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e la date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9373192-42E3-47E3-B120-57C36D04BCAC}" type="datetimeFigureOut">
              <a:rPr lang="ar-DZ" smtClean="0"/>
              <a:pPr/>
              <a:t>17-03-1443</a:t>
            </a:fld>
            <a:endParaRPr lang="ar-DZ"/>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DZ"/>
          </a:p>
        </p:txBody>
      </p:sp>
      <p:sp>
        <p:nvSpPr>
          <p:cNvPr id="6" name="Espace réservé du numéro de diapositive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D463821-175A-4B40-ADE7-5949BFEBC6C7}" type="slidenum">
              <a:rPr lang="ar-DZ" smtClean="0"/>
              <a:pPr/>
              <a:t>‹N°›</a:t>
            </a:fld>
            <a:endParaRPr lang="ar-D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jpeg"/></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548081"/>
            <a:ext cx="5832648" cy="584775"/>
          </a:xfrm>
          <a:prstGeom prst="rect">
            <a:avLst/>
          </a:prstGeom>
          <a:noFill/>
        </p:spPr>
        <p:txBody>
          <a:bodyPr wrap="square" rtlCol="1">
            <a:spAutoFit/>
          </a:bodyPr>
          <a:lstStyle/>
          <a:p>
            <a:pPr algn="ctr"/>
            <a:r>
              <a:rPr lang="fr-FR" sz="3200" u="sng" dirty="0" smtClean="0">
                <a:solidFill>
                  <a:srgbClr val="FFFF00"/>
                </a:solidFill>
                <a:cs typeface="+mj-cs"/>
              </a:rPr>
              <a:t>CHAPITRE I</a:t>
            </a:r>
            <a:endParaRPr lang="ar-DZ" sz="3200" u="sng" dirty="0">
              <a:solidFill>
                <a:srgbClr val="FFFF00"/>
              </a:solidFill>
              <a:cs typeface="+mj-cs"/>
            </a:endParaRPr>
          </a:p>
        </p:txBody>
      </p:sp>
      <p:sp>
        <p:nvSpPr>
          <p:cNvPr id="8" name="ZoneTexte 7"/>
          <p:cNvSpPr txBox="1"/>
          <p:nvPr/>
        </p:nvSpPr>
        <p:spPr>
          <a:xfrm>
            <a:off x="683568" y="2132856"/>
            <a:ext cx="7776864" cy="2308324"/>
          </a:xfrm>
          <a:prstGeom prst="rect">
            <a:avLst/>
          </a:prstGeom>
          <a:noFill/>
        </p:spPr>
        <p:txBody>
          <a:bodyPr wrap="square" rtlCol="1">
            <a:spAutoFit/>
          </a:bodyPr>
          <a:lstStyle/>
          <a:p>
            <a:pPr algn="ctr"/>
            <a:r>
              <a:rPr lang="fr-FR" sz="7200" dirty="0" smtClean="0">
                <a:solidFill>
                  <a:srgbClr val="FFFF00"/>
                </a:solidFill>
                <a:cs typeface="+mj-cs"/>
              </a:rPr>
              <a:t>Introduction à la</a:t>
            </a:r>
          </a:p>
          <a:p>
            <a:pPr algn="ctr"/>
            <a:r>
              <a:rPr lang="fr-FR" sz="7200" dirty="0" smtClean="0">
                <a:solidFill>
                  <a:srgbClr val="FFFF00"/>
                </a:solidFill>
                <a:cs typeface="+mj-cs"/>
              </a:rPr>
              <a:t>Télédétection</a:t>
            </a:r>
            <a:endParaRPr lang="ar-DZ" sz="72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560" y="5517232"/>
            <a:ext cx="5832648" cy="584775"/>
          </a:xfrm>
          <a:prstGeom prst="rect">
            <a:avLst/>
          </a:prstGeom>
          <a:noFill/>
        </p:spPr>
        <p:txBody>
          <a:bodyPr wrap="square" rtlCol="1">
            <a:spAutoFit/>
          </a:bodyPr>
          <a:lstStyle/>
          <a:p>
            <a:pPr algn="l"/>
            <a:r>
              <a:rPr lang="fr-FR" sz="3200" dirty="0" smtClean="0">
                <a:solidFill>
                  <a:srgbClr val="FFFF00"/>
                </a:solidFill>
                <a:cs typeface="+mj-cs"/>
              </a:rPr>
              <a:t>Dr. Nabil MEGA</a:t>
            </a:r>
            <a:endParaRPr lang="ar-DZ" sz="3200" dirty="0">
              <a:solidFill>
                <a:srgbClr val="FFFF00"/>
              </a:solidFill>
              <a:cs typeface="+mj-cs"/>
            </a:endParaRPr>
          </a:p>
        </p:txBody>
      </p:sp>
      <p:sp>
        <p:nvSpPr>
          <p:cNvPr id="18" name="ZoneTexte 17"/>
          <p:cNvSpPr txBox="1"/>
          <p:nvPr/>
        </p:nvSpPr>
        <p:spPr>
          <a:xfrm>
            <a:off x="251520" y="188640"/>
            <a:ext cx="5832648" cy="584775"/>
          </a:xfrm>
          <a:prstGeom prst="rect">
            <a:avLst/>
          </a:prstGeom>
          <a:noFill/>
        </p:spPr>
        <p:txBody>
          <a:bodyPr wrap="square" rtlCol="1">
            <a:spAutoFit/>
          </a:bodyPr>
          <a:lstStyle/>
          <a:p>
            <a:pPr algn="l"/>
            <a:r>
              <a:rPr lang="fr-FR" sz="3200" dirty="0" smtClean="0">
                <a:solidFill>
                  <a:srgbClr val="FFFF00"/>
                </a:solidFill>
                <a:cs typeface="+mj-cs"/>
              </a:rPr>
              <a:t>Cours: S.I.G</a:t>
            </a:r>
            <a:endParaRPr lang="ar-DZ" sz="3200" dirty="0">
              <a:solidFill>
                <a:srgbClr val="FFFF00"/>
              </a:solidFill>
              <a:cs typeface="+mj-cs"/>
            </a:endParaRPr>
          </a:p>
        </p:txBody>
      </p:sp>
      <p:sp>
        <p:nvSpPr>
          <p:cNvPr id="10" name="ZoneTexte 9"/>
          <p:cNvSpPr txBox="1"/>
          <p:nvPr/>
        </p:nvSpPr>
        <p:spPr>
          <a:xfrm>
            <a:off x="251520" y="611977"/>
            <a:ext cx="5832648" cy="584775"/>
          </a:xfrm>
          <a:prstGeom prst="rect">
            <a:avLst/>
          </a:prstGeom>
          <a:noFill/>
        </p:spPr>
        <p:txBody>
          <a:bodyPr wrap="square" rtlCol="1">
            <a:spAutoFit/>
          </a:bodyPr>
          <a:lstStyle/>
          <a:p>
            <a:pPr algn="l"/>
            <a:r>
              <a:rPr lang="fr-FR" sz="3200" dirty="0" smtClean="0">
                <a:solidFill>
                  <a:srgbClr val="FFFF00"/>
                </a:solidFill>
                <a:cs typeface="+mj-cs"/>
              </a:rPr>
              <a:t>Master1: Hydraulique</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4968552" cy="584775"/>
          </a:xfrm>
          <a:prstGeom prst="rect">
            <a:avLst/>
          </a:prstGeom>
          <a:noFill/>
        </p:spPr>
        <p:txBody>
          <a:bodyPr wrap="square" rtlCol="1">
            <a:spAutoFit/>
          </a:bodyPr>
          <a:lstStyle/>
          <a:p>
            <a:pPr algn="l"/>
            <a:r>
              <a:rPr lang="fr-FR" sz="3200" u="sng" dirty="0" smtClean="0">
                <a:solidFill>
                  <a:srgbClr val="FFFF00"/>
                </a:solidFill>
                <a:cs typeface="+mj-cs"/>
              </a:rPr>
              <a:t>3. Types de télédétection</a:t>
            </a:r>
            <a:endParaRPr lang="ar-DZ" sz="3200" u="sng" dirty="0">
              <a:solidFill>
                <a:srgbClr val="FFFF00"/>
              </a:solidFill>
              <a:cs typeface="+mj-cs"/>
            </a:endParaRPr>
          </a:p>
        </p:txBody>
      </p:sp>
      <p:sp>
        <p:nvSpPr>
          <p:cNvPr id="6" name="ZoneTexte 5"/>
          <p:cNvSpPr txBox="1"/>
          <p:nvPr/>
        </p:nvSpPr>
        <p:spPr>
          <a:xfrm>
            <a:off x="979984" y="1044025"/>
            <a:ext cx="6184304" cy="584775"/>
          </a:xfrm>
          <a:prstGeom prst="rect">
            <a:avLst/>
          </a:prstGeom>
          <a:noFill/>
        </p:spPr>
        <p:txBody>
          <a:bodyPr wrap="square" rtlCol="1">
            <a:spAutoFit/>
          </a:bodyPr>
          <a:lstStyle/>
          <a:p>
            <a:pPr algn="l"/>
            <a:r>
              <a:rPr lang="fr-FR" sz="3200" dirty="0" smtClean="0">
                <a:solidFill>
                  <a:srgbClr val="FFFF00"/>
                </a:solidFill>
                <a:cs typeface="+mj-cs"/>
              </a:rPr>
              <a:t>Radar</a:t>
            </a:r>
            <a:r>
              <a:rPr lang="ar-DZ" sz="3200" dirty="0" smtClean="0">
                <a:solidFill>
                  <a:srgbClr val="FFFF00"/>
                </a:solidFill>
                <a:cs typeface="+mj-cs"/>
              </a:rPr>
              <a:t> </a:t>
            </a:r>
            <a:r>
              <a:rPr lang="fr-FR" sz="3200" dirty="0" smtClean="0">
                <a:solidFill>
                  <a:srgbClr val="FFFF00"/>
                </a:solidFill>
                <a:cs typeface="+mj-cs"/>
              </a:rPr>
              <a:t>3.2. La télédétection active -</a:t>
            </a:r>
            <a:endParaRPr lang="ar-DZ" sz="3200" dirty="0">
              <a:solidFill>
                <a:srgbClr val="FFFF00"/>
              </a:solidFill>
              <a:cs typeface="+mj-cs"/>
            </a:endParaRPr>
          </a:p>
        </p:txBody>
      </p:sp>
      <p:sp>
        <p:nvSpPr>
          <p:cNvPr id="7" name="ZoneTexte 6"/>
          <p:cNvSpPr txBox="1"/>
          <p:nvPr/>
        </p:nvSpPr>
        <p:spPr>
          <a:xfrm>
            <a:off x="107504" y="1628800"/>
            <a:ext cx="9180512" cy="5016758"/>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cs typeface="+mj-cs"/>
              </a:rPr>
              <a:t> Mesure dans toutes les conditions météorologiques;</a:t>
            </a:r>
          </a:p>
          <a:p>
            <a:pPr algn="l" rtl="0">
              <a:buFont typeface="Arial" pitchFamily="34" charset="0"/>
              <a:buChar char="•"/>
            </a:pPr>
            <a:r>
              <a:rPr lang="fr-FR" sz="3200" dirty="0" smtClean="0">
                <a:solidFill>
                  <a:srgbClr val="FFFF00"/>
                </a:solidFill>
                <a:cs typeface="+mj-cs"/>
              </a:rPr>
              <a:t> Jour et nuit;</a:t>
            </a:r>
          </a:p>
          <a:p>
            <a:pPr algn="l" rtl="0">
              <a:buFont typeface="Arial" pitchFamily="34" charset="0"/>
              <a:buChar char="•"/>
            </a:pPr>
            <a:r>
              <a:rPr lang="fr-FR" sz="3200" dirty="0" smtClean="0">
                <a:solidFill>
                  <a:srgbClr val="FFFF00"/>
                </a:solidFill>
                <a:cs typeface="+mj-cs"/>
              </a:rPr>
              <a:t> Pénétration dans la surface;</a:t>
            </a:r>
          </a:p>
          <a:p>
            <a:pPr algn="l" rtl="0">
              <a:buFont typeface="Arial" pitchFamily="34" charset="0"/>
              <a:buChar char="•"/>
            </a:pPr>
            <a:r>
              <a:rPr lang="fr-FR" sz="3200" dirty="0" smtClean="0">
                <a:solidFill>
                  <a:srgbClr val="FFFF00"/>
                </a:solidFill>
                <a:cs typeface="+mj-cs"/>
              </a:rPr>
              <a:t> Géométrie assez précise;</a:t>
            </a:r>
          </a:p>
          <a:p>
            <a:pPr algn="l" rtl="0">
              <a:buFont typeface="Arial" pitchFamily="34" charset="0"/>
              <a:buChar char="•"/>
            </a:pPr>
            <a:r>
              <a:rPr lang="fr-FR" sz="3200" dirty="0" smtClean="0">
                <a:solidFill>
                  <a:srgbClr val="FFFF00"/>
                </a:solidFill>
                <a:cs typeface="+mj-cs"/>
              </a:rPr>
              <a:t> La teneur en eau dans les nuages;</a:t>
            </a:r>
          </a:p>
          <a:p>
            <a:pPr algn="l" rtl="0">
              <a:buFont typeface="Arial" pitchFamily="34" charset="0"/>
              <a:buChar char="•"/>
            </a:pPr>
            <a:r>
              <a:rPr lang="fr-FR" sz="3200" dirty="0" smtClean="0">
                <a:solidFill>
                  <a:srgbClr val="FFFF00"/>
                </a:solidFill>
                <a:cs typeface="+mj-cs"/>
              </a:rPr>
              <a:t> Mouvement des plaques tectoniques;</a:t>
            </a:r>
          </a:p>
          <a:p>
            <a:pPr algn="l" rtl="0">
              <a:buFont typeface="Arial" pitchFamily="34" charset="0"/>
              <a:buChar char="•"/>
            </a:pPr>
            <a:r>
              <a:rPr lang="fr-FR" sz="3200" dirty="0" smtClean="0">
                <a:solidFill>
                  <a:srgbClr val="FFFF00"/>
                </a:solidFill>
                <a:cs typeface="+mj-cs"/>
              </a:rPr>
              <a:t> Topographie des surfaces;</a:t>
            </a:r>
          </a:p>
          <a:p>
            <a:pPr algn="l" rtl="0">
              <a:buFont typeface="Arial" pitchFamily="34" charset="0"/>
              <a:buChar char="•"/>
            </a:pPr>
            <a:r>
              <a:rPr lang="fr-FR" sz="3200" dirty="0" smtClean="0">
                <a:solidFill>
                  <a:srgbClr val="FFFF00"/>
                </a:solidFill>
                <a:cs typeface="+mj-cs"/>
              </a:rPr>
              <a:t> Topographie des océans;</a:t>
            </a:r>
          </a:p>
          <a:p>
            <a:pPr algn="l" rtl="0">
              <a:buFont typeface="Arial" pitchFamily="34" charset="0"/>
              <a:buChar char="•"/>
            </a:pPr>
            <a:r>
              <a:rPr lang="fr-FR" sz="3200" dirty="0" smtClean="0">
                <a:solidFill>
                  <a:srgbClr val="FFFF00"/>
                </a:solidFill>
                <a:cs typeface="+mj-cs"/>
              </a:rPr>
              <a:t> Niveau moyen des mers et des océans;</a:t>
            </a:r>
          </a:p>
          <a:p>
            <a:pPr algn="l" rtl="0">
              <a:buFont typeface="Arial" pitchFamily="34" charset="0"/>
              <a:buChar char="•"/>
            </a:pPr>
            <a:r>
              <a:rPr lang="fr-FR" sz="3200" dirty="0" smtClean="0">
                <a:solidFill>
                  <a:srgbClr val="FFFF00"/>
                </a:solidFill>
                <a:cs typeface="+mj-cs"/>
              </a:rPr>
              <a:t> Fonte des glaces. </a:t>
            </a:r>
            <a:endParaRPr lang="ar-DZ" sz="3200" dirty="0">
              <a:solidFill>
                <a:srgbClr val="FFFF00"/>
              </a:solidFill>
              <a:cs typeface="+mj-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115616" y="539969"/>
            <a:ext cx="4680520" cy="584775"/>
          </a:xfrm>
          <a:prstGeom prst="rect">
            <a:avLst/>
          </a:prstGeom>
          <a:noFill/>
        </p:spPr>
        <p:txBody>
          <a:bodyPr wrap="square" rtlCol="1">
            <a:spAutoFit/>
          </a:bodyPr>
          <a:lstStyle/>
          <a:p>
            <a:pPr algn="l" rtl="0"/>
            <a:r>
              <a:rPr lang="fr-FR" sz="3200" u="sng" dirty="0" smtClean="0">
                <a:solidFill>
                  <a:srgbClr val="FFFF00"/>
                </a:solidFill>
                <a:cs typeface="+mj-cs"/>
              </a:rPr>
              <a:t>Méthodes d’interpolation</a:t>
            </a:r>
            <a:endParaRPr lang="ar-DZ" sz="3200" u="sng" dirty="0">
              <a:solidFill>
                <a:srgbClr val="FFFF00"/>
              </a:solidFill>
              <a:cs typeface="+mj-cs"/>
            </a:endParaRPr>
          </a:p>
        </p:txBody>
      </p:sp>
      <p:sp>
        <p:nvSpPr>
          <p:cNvPr id="8" name="ZoneTexte 7"/>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5.</a:t>
            </a:r>
            <a:endParaRPr lang="ar-DZ" sz="3200" dirty="0">
              <a:solidFill>
                <a:srgbClr val="FFFF00"/>
              </a:solidFill>
              <a:cs typeface="+mj-cs"/>
            </a:endParaRPr>
          </a:p>
        </p:txBody>
      </p:sp>
      <p:sp>
        <p:nvSpPr>
          <p:cNvPr id="9" name="ZoneTexte 8"/>
          <p:cNvSpPr txBox="1"/>
          <p:nvPr/>
        </p:nvSpPr>
        <p:spPr>
          <a:xfrm>
            <a:off x="577930" y="1673260"/>
            <a:ext cx="8208912" cy="3970318"/>
          </a:xfrm>
          <a:prstGeom prst="rect">
            <a:avLst/>
          </a:prstGeom>
          <a:noFill/>
        </p:spPr>
        <p:txBody>
          <a:bodyPr wrap="square" rtlCol="1">
            <a:spAutoFit/>
          </a:bodyPr>
          <a:lstStyle/>
          <a:p>
            <a:pPr algn="l" rtl="0">
              <a:buFont typeface="Courier New" pitchFamily="49" charset="0"/>
              <a:buChar char="o"/>
            </a:pPr>
            <a:r>
              <a:rPr lang="fr-FR" sz="3600" dirty="0" smtClean="0">
                <a:solidFill>
                  <a:srgbClr val="FFFF00"/>
                </a:solidFill>
              </a:rPr>
              <a:t> Pondération par Distance inverse (IDW)</a:t>
            </a:r>
          </a:p>
          <a:p>
            <a:pPr algn="l" rtl="0"/>
            <a:endParaRPr lang="fr-FR" sz="3600" dirty="0" smtClean="0">
              <a:solidFill>
                <a:srgbClr val="FFFF00"/>
              </a:solidFill>
            </a:endParaRPr>
          </a:p>
          <a:p>
            <a:pPr algn="l" rtl="0">
              <a:buFont typeface="Courier New" pitchFamily="49" charset="0"/>
              <a:buChar char="o"/>
            </a:pPr>
            <a:r>
              <a:rPr lang="fr-FR" sz="3600" dirty="0" smtClean="0">
                <a:solidFill>
                  <a:srgbClr val="FFFF00"/>
                </a:solidFill>
                <a:cs typeface="+mj-cs"/>
              </a:rPr>
              <a:t> </a:t>
            </a:r>
            <a:r>
              <a:rPr lang="fr-FR" sz="3600" dirty="0" err="1" smtClean="0">
                <a:solidFill>
                  <a:srgbClr val="FFFF00"/>
                </a:solidFill>
                <a:cs typeface="+mj-cs"/>
              </a:rPr>
              <a:t>Krigeage</a:t>
            </a:r>
            <a:r>
              <a:rPr lang="fr-FR" sz="3600" dirty="0" smtClean="0">
                <a:solidFill>
                  <a:srgbClr val="FFFF00"/>
                </a:solidFill>
                <a:cs typeface="+mj-cs"/>
              </a:rPr>
              <a:t> (</a:t>
            </a:r>
            <a:r>
              <a:rPr lang="fr-FR" sz="3600" dirty="0" err="1" smtClean="0">
                <a:solidFill>
                  <a:srgbClr val="FFFF00"/>
                </a:solidFill>
                <a:cs typeface="+mj-cs"/>
              </a:rPr>
              <a:t>Kriging</a:t>
            </a:r>
            <a:r>
              <a:rPr lang="fr-FR" sz="3600" dirty="0" smtClean="0">
                <a:solidFill>
                  <a:srgbClr val="FFFF00"/>
                </a:solidFill>
                <a:cs typeface="+mj-cs"/>
              </a:rPr>
              <a:t>)</a:t>
            </a:r>
          </a:p>
          <a:p>
            <a:pPr algn="l" rtl="0"/>
            <a:endParaRPr lang="fr-FR" sz="3600" dirty="0" smtClean="0">
              <a:solidFill>
                <a:srgbClr val="FFFF00"/>
              </a:solidFill>
              <a:cs typeface="+mj-cs"/>
            </a:endParaRPr>
          </a:p>
          <a:p>
            <a:pPr algn="l" rtl="0">
              <a:buFont typeface="Courier New" pitchFamily="49" charset="0"/>
              <a:buChar char="o"/>
            </a:pPr>
            <a:r>
              <a:rPr lang="fr-FR" sz="3600" dirty="0" smtClean="0">
                <a:solidFill>
                  <a:srgbClr val="FFFF00"/>
                </a:solidFill>
                <a:cs typeface="+mj-cs"/>
              </a:rPr>
              <a:t> </a:t>
            </a:r>
            <a:r>
              <a:rPr lang="fr-FR" sz="3600" dirty="0" err="1" smtClean="0">
                <a:solidFill>
                  <a:srgbClr val="FFFF00"/>
                </a:solidFill>
                <a:cs typeface="+mj-cs"/>
              </a:rPr>
              <a:t>Spline</a:t>
            </a:r>
            <a:r>
              <a:rPr lang="fr-FR" sz="3600" dirty="0" smtClean="0">
                <a:solidFill>
                  <a:srgbClr val="FFFF00"/>
                </a:solidFill>
                <a:cs typeface="+mj-cs"/>
              </a:rPr>
              <a:t> </a:t>
            </a:r>
          </a:p>
          <a:p>
            <a:pPr algn="l" rtl="0">
              <a:buFont typeface="Courier New" pitchFamily="49" charset="0"/>
              <a:buChar char="o"/>
            </a:pPr>
            <a:endParaRPr lang="fr-FR" sz="3600" dirty="0" smtClean="0">
              <a:solidFill>
                <a:srgbClr val="FFFF00"/>
              </a:solidFill>
              <a:cs typeface="+mj-cs"/>
            </a:endParaRPr>
          </a:p>
          <a:p>
            <a:pPr algn="l" rtl="0">
              <a:buFont typeface="Courier New" pitchFamily="49" charset="0"/>
              <a:buChar char="o"/>
            </a:pPr>
            <a:r>
              <a:rPr lang="fr-FR" sz="3600" dirty="0" smtClean="0">
                <a:solidFill>
                  <a:srgbClr val="FFFF00"/>
                </a:solidFill>
                <a:cs typeface="+mj-cs"/>
              </a:rPr>
              <a:t> Autres</a:t>
            </a:r>
            <a:endParaRPr lang="ar-DZ" sz="3600" dirty="0">
              <a:solidFill>
                <a:srgbClr val="FFFF00"/>
              </a:solidFill>
              <a:cs typeface="+mj-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403648" y="539969"/>
            <a:ext cx="6480720" cy="1077218"/>
          </a:xfrm>
          <a:prstGeom prst="rect">
            <a:avLst/>
          </a:prstGeom>
          <a:noFill/>
        </p:spPr>
        <p:txBody>
          <a:bodyPr wrap="square" rtlCol="1">
            <a:spAutoFit/>
          </a:bodyPr>
          <a:lstStyle/>
          <a:p>
            <a:pPr algn="l" rtl="0"/>
            <a:r>
              <a:rPr lang="fr-FR" sz="3200" dirty="0" smtClean="0">
                <a:solidFill>
                  <a:srgbClr val="FFFF00"/>
                </a:solidFill>
              </a:rPr>
              <a:t>Pondération par Distance inverse (Inverse Distance </a:t>
            </a:r>
            <a:r>
              <a:rPr lang="fr-FR" sz="3200" dirty="0" err="1" smtClean="0">
                <a:solidFill>
                  <a:srgbClr val="FFFF00"/>
                </a:solidFill>
              </a:rPr>
              <a:t>Weighted</a:t>
            </a:r>
            <a:r>
              <a:rPr lang="fr-FR" sz="3200" dirty="0" smtClean="0">
                <a:solidFill>
                  <a:srgbClr val="FFFF00"/>
                </a:solidFill>
              </a:rPr>
              <a:t>)</a:t>
            </a:r>
            <a:endParaRPr lang="ar-DZ" sz="3200" u="sng" dirty="0">
              <a:solidFill>
                <a:srgbClr val="FFFF00"/>
              </a:solidFill>
              <a:cs typeface="+mj-cs"/>
            </a:endParaRPr>
          </a:p>
        </p:txBody>
      </p:sp>
      <p:sp>
        <p:nvSpPr>
          <p:cNvPr id="8" name="ZoneTexte 7"/>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5.1.</a:t>
            </a:r>
            <a:endParaRPr lang="ar-DZ" sz="3200" dirty="0">
              <a:solidFill>
                <a:srgbClr val="FFFF00"/>
              </a:solidFill>
              <a:cs typeface="+mj-cs"/>
            </a:endParaRPr>
          </a:p>
        </p:txBody>
      </p:sp>
      <p:sp>
        <p:nvSpPr>
          <p:cNvPr id="9" name="Rectangle 8"/>
          <p:cNvSpPr/>
          <p:nvPr/>
        </p:nvSpPr>
        <p:spPr>
          <a:xfrm>
            <a:off x="142844" y="2028904"/>
            <a:ext cx="8820472" cy="2862322"/>
          </a:xfrm>
          <a:prstGeom prst="rect">
            <a:avLst/>
          </a:prstGeom>
        </p:spPr>
        <p:txBody>
          <a:bodyPr wrap="square">
            <a:spAutoFit/>
          </a:bodyPr>
          <a:lstStyle/>
          <a:p>
            <a:pPr algn="just" rtl="0"/>
            <a:r>
              <a:rPr lang="fr-FR" sz="3600" dirty="0" smtClean="0">
                <a:solidFill>
                  <a:srgbClr val="FFFF00"/>
                </a:solidFill>
              </a:rPr>
              <a:t>Les points d’échantillons sont pondérés durant l’interpolation de telle sorte que l’influence d’un point par rapport à un autre décline avec la distance du point inconnu que vous voulez créer.</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9" name="Espace réservé du contenu 8"/>
          <p:cNvGraphicFramePr>
            <a:graphicFrameLocks noGrp="1"/>
          </p:cNvGraphicFramePr>
          <p:nvPr>
            <p:ph idx="1"/>
          </p:nvPr>
        </p:nvGraphicFramePr>
        <p:xfrm>
          <a:off x="2351314" y="2377440"/>
          <a:ext cx="4493623" cy="404949"/>
        </p:xfrm>
        <a:graphic>
          <a:graphicData uri="http://schemas.openxmlformats.org/drawingml/2006/table">
            <a:tbl>
              <a:tblPr rtl="1"/>
              <a:tblGrid>
                <a:gridCol w="4493623"/>
              </a:tblGrid>
              <a:tr h="404949">
                <a:tc>
                  <a:txBody>
                    <a:bodyPr/>
                    <a:lstStyle/>
                    <a:p>
                      <a:pPr rtl="1"/>
                      <a:endParaRPr lang="ar-DZ"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8" name="Picture 2"/>
          <p:cNvPicPr>
            <a:picLocks noChangeAspect="1" noChangeArrowheads="1"/>
          </p:cNvPicPr>
          <p:nvPr/>
        </p:nvPicPr>
        <p:blipFill>
          <a:blip r:embed="rId3" cstate="print"/>
          <a:srcRect l="22964" t="39984" r="52685" b="37375"/>
          <a:stretch>
            <a:fillRect/>
          </a:stretch>
        </p:blipFill>
        <p:spPr bwMode="auto">
          <a:xfrm>
            <a:off x="1375926" y="2071678"/>
            <a:ext cx="6696536" cy="3500462"/>
          </a:xfrm>
          <a:prstGeom prst="rect">
            <a:avLst/>
          </a:prstGeom>
          <a:noFill/>
          <a:ln w="9525">
            <a:noFill/>
            <a:miter lim="800000"/>
            <a:headEnd/>
            <a:tailEnd/>
          </a:ln>
        </p:spPr>
      </p:pic>
      <p:sp>
        <p:nvSpPr>
          <p:cNvPr id="7" name="ZoneTexte 6"/>
          <p:cNvSpPr txBox="1"/>
          <p:nvPr/>
        </p:nvSpPr>
        <p:spPr>
          <a:xfrm>
            <a:off x="1403648" y="539969"/>
            <a:ext cx="6480720" cy="584775"/>
          </a:xfrm>
          <a:prstGeom prst="rect">
            <a:avLst/>
          </a:prstGeom>
          <a:noFill/>
        </p:spPr>
        <p:txBody>
          <a:bodyPr wrap="square" rtlCol="1">
            <a:spAutoFit/>
          </a:bodyPr>
          <a:lstStyle/>
          <a:p>
            <a:pPr algn="l" rtl="0"/>
            <a:r>
              <a:rPr lang="fr-FR" sz="3200" dirty="0" smtClean="0">
                <a:solidFill>
                  <a:srgbClr val="FFFF00"/>
                </a:solidFill>
              </a:rPr>
              <a:t>IDW</a:t>
            </a:r>
            <a:endParaRPr lang="ar-DZ" sz="3200" u="sng" dirty="0">
              <a:solidFill>
                <a:srgbClr val="FFFF00"/>
              </a:solidFill>
              <a:cs typeface="+mj-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9" name="ZoneTexte 8"/>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Krigeage</a:t>
            </a:r>
            <a:r>
              <a:rPr lang="fr-FR" sz="3200" dirty="0" smtClean="0">
                <a:solidFill>
                  <a:srgbClr val="FFFF00"/>
                </a:solidFill>
              </a:rPr>
              <a:t> (</a:t>
            </a:r>
            <a:r>
              <a:rPr lang="fr-FR" sz="3200" dirty="0" err="1" smtClean="0">
                <a:solidFill>
                  <a:srgbClr val="FFFF00"/>
                </a:solidFill>
              </a:rPr>
              <a:t>Kriging</a:t>
            </a:r>
            <a:r>
              <a:rPr lang="fr-FR" sz="3200" dirty="0" smtClean="0">
                <a:solidFill>
                  <a:srgbClr val="FFFF00"/>
                </a:solidFill>
              </a:rPr>
              <a:t>)</a:t>
            </a:r>
            <a:endParaRPr lang="ar-DZ" sz="3200" u="sng" dirty="0">
              <a:solidFill>
                <a:srgbClr val="FFFF00"/>
              </a:solidFill>
              <a:cs typeface="+mj-cs"/>
            </a:endParaRPr>
          </a:p>
        </p:txBody>
      </p:sp>
      <p:sp>
        <p:nvSpPr>
          <p:cNvPr id="10" name="ZoneTexte 9"/>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5.2.</a:t>
            </a:r>
            <a:endParaRPr lang="ar-DZ" sz="3200" dirty="0">
              <a:solidFill>
                <a:srgbClr val="FFFF00"/>
              </a:solidFill>
              <a:cs typeface="+mj-cs"/>
            </a:endParaRPr>
          </a:p>
        </p:txBody>
      </p:sp>
      <p:sp>
        <p:nvSpPr>
          <p:cNvPr id="11" name="Rectangle 10"/>
          <p:cNvSpPr/>
          <p:nvPr/>
        </p:nvSpPr>
        <p:spPr>
          <a:xfrm>
            <a:off x="144016" y="2028904"/>
            <a:ext cx="8785702" cy="2308324"/>
          </a:xfrm>
          <a:prstGeom prst="rect">
            <a:avLst/>
          </a:prstGeom>
        </p:spPr>
        <p:txBody>
          <a:bodyPr wrap="square">
            <a:spAutoFit/>
          </a:bodyPr>
          <a:lstStyle/>
          <a:p>
            <a:pPr algn="just" rtl="0"/>
            <a:r>
              <a:rPr lang="fr-FR" sz="3600" dirty="0" smtClean="0">
                <a:solidFill>
                  <a:srgbClr val="FFFF00"/>
                </a:solidFill>
              </a:rPr>
              <a:t>Le </a:t>
            </a:r>
            <a:r>
              <a:rPr lang="fr-FR" sz="3600" dirty="0" err="1" smtClean="0">
                <a:solidFill>
                  <a:srgbClr val="FFFF00"/>
                </a:solidFill>
              </a:rPr>
              <a:t>Krigeage</a:t>
            </a:r>
            <a:r>
              <a:rPr lang="fr-FR" sz="3600" dirty="0" smtClean="0">
                <a:solidFill>
                  <a:srgbClr val="FFFF00"/>
                </a:solidFill>
              </a:rPr>
              <a:t> tient compte non seulement de la distance entre les données et le point d'estimation, mais également des distances entre les données deux-à-deux.</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16386" name="Picture 2" descr="http://www.portailsig.org/sites/default/files/images/illustration/grass/pour_les_nuls/interpolation/krige.png"/>
          <p:cNvPicPr>
            <a:picLocks noChangeAspect="1" noChangeArrowheads="1"/>
          </p:cNvPicPr>
          <p:nvPr/>
        </p:nvPicPr>
        <p:blipFill>
          <a:blip r:embed="rId3" cstate="print"/>
          <a:srcRect/>
          <a:stretch>
            <a:fillRect/>
          </a:stretch>
        </p:blipFill>
        <p:spPr bwMode="auto">
          <a:xfrm>
            <a:off x="1259632" y="1700808"/>
            <a:ext cx="6681672" cy="4104456"/>
          </a:xfrm>
          <a:prstGeom prst="rect">
            <a:avLst/>
          </a:prstGeom>
          <a:solidFill>
            <a:schemeClr val="bg1"/>
          </a:solidFill>
        </p:spPr>
      </p:pic>
      <p:sp>
        <p:nvSpPr>
          <p:cNvPr id="8" name="ZoneTexte 7"/>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Krigeage</a:t>
            </a:r>
            <a:r>
              <a:rPr lang="fr-FR" sz="3200" dirty="0" smtClean="0">
                <a:solidFill>
                  <a:srgbClr val="FFFF00"/>
                </a:solidFill>
              </a:rPr>
              <a:t> (</a:t>
            </a:r>
            <a:r>
              <a:rPr lang="fr-FR" sz="3200" dirty="0" err="1" smtClean="0">
                <a:solidFill>
                  <a:srgbClr val="FFFF00"/>
                </a:solidFill>
              </a:rPr>
              <a:t>Kriging</a:t>
            </a:r>
            <a:r>
              <a:rPr lang="fr-FR" sz="3200" dirty="0" smtClean="0">
                <a:solidFill>
                  <a:srgbClr val="FFFF00"/>
                </a:solidFill>
              </a:rPr>
              <a:t>)</a:t>
            </a:r>
            <a:endParaRPr lang="ar-DZ" sz="3200" u="sng" dirty="0">
              <a:solidFill>
                <a:srgbClr val="FFFF00"/>
              </a:solidFill>
              <a:cs typeface="+mj-cs"/>
            </a:endParaRPr>
          </a:p>
        </p:txBody>
      </p:sp>
      <p:sp>
        <p:nvSpPr>
          <p:cNvPr id="9" name="ZoneTexte 8"/>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5.2.</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Rectangle 7"/>
          <p:cNvSpPr/>
          <p:nvPr/>
        </p:nvSpPr>
        <p:spPr>
          <a:xfrm>
            <a:off x="755576" y="1912764"/>
            <a:ext cx="7272808" cy="2308324"/>
          </a:xfrm>
          <a:prstGeom prst="rect">
            <a:avLst/>
          </a:prstGeom>
        </p:spPr>
        <p:txBody>
          <a:bodyPr wrap="square">
            <a:spAutoFit/>
          </a:bodyPr>
          <a:lstStyle/>
          <a:p>
            <a:pPr algn="l" rtl="0"/>
            <a:r>
              <a:rPr lang="en-US" sz="3600" dirty="0" smtClean="0">
                <a:solidFill>
                  <a:srgbClr val="FFFF00"/>
                </a:solidFill>
              </a:rPr>
              <a:t>La </a:t>
            </a:r>
            <a:r>
              <a:rPr lang="en-US" sz="3600" dirty="0" err="1" smtClean="0">
                <a:solidFill>
                  <a:srgbClr val="FFFF00"/>
                </a:solidFill>
              </a:rPr>
              <a:t>méthode</a:t>
            </a:r>
            <a:r>
              <a:rPr lang="en-US" sz="3600" dirty="0" smtClean="0">
                <a:solidFill>
                  <a:srgbClr val="FFFF00"/>
                </a:solidFill>
              </a:rPr>
              <a:t> </a:t>
            </a:r>
            <a:r>
              <a:rPr lang="en-US" sz="3600" dirty="0" err="1" smtClean="0">
                <a:solidFill>
                  <a:srgbClr val="FFFF00"/>
                </a:solidFill>
              </a:rPr>
              <a:t>Spline</a:t>
            </a:r>
            <a:r>
              <a:rPr lang="en-US" sz="3600" dirty="0" smtClean="0">
                <a:solidFill>
                  <a:srgbClr val="FFFF00"/>
                </a:solidFill>
              </a:rPr>
              <a:t> </a:t>
            </a:r>
            <a:r>
              <a:rPr lang="en-US" sz="3600" dirty="0" err="1" smtClean="0">
                <a:solidFill>
                  <a:srgbClr val="FFFF00"/>
                </a:solidFill>
              </a:rPr>
              <a:t>estime</a:t>
            </a:r>
            <a:r>
              <a:rPr lang="en-US" sz="3600" dirty="0" smtClean="0">
                <a:solidFill>
                  <a:srgbClr val="FFFF00"/>
                </a:solidFill>
              </a:rPr>
              <a:t> les </a:t>
            </a:r>
            <a:r>
              <a:rPr lang="en-US" sz="3600" dirty="0" err="1" smtClean="0">
                <a:solidFill>
                  <a:srgbClr val="FFFF00"/>
                </a:solidFill>
              </a:rPr>
              <a:t>valeurs</a:t>
            </a:r>
            <a:r>
              <a:rPr lang="en-US" sz="3600" dirty="0" smtClean="0">
                <a:solidFill>
                  <a:srgbClr val="FFFF00"/>
                </a:solidFill>
              </a:rPr>
              <a:t> </a:t>
            </a:r>
            <a:r>
              <a:rPr lang="en-US" sz="3600" dirty="0" err="1" smtClean="0">
                <a:solidFill>
                  <a:srgbClr val="FFFF00"/>
                </a:solidFill>
              </a:rPr>
              <a:t>interpolées</a:t>
            </a:r>
            <a:r>
              <a:rPr lang="en-US" sz="3600" dirty="0" smtClean="0">
                <a:solidFill>
                  <a:srgbClr val="FFFF00"/>
                </a:solidFill>
              </a:rPr>
              <a:t> à </a:t>
            </a:r>
            <a:r>
              <a:rPr lang="en-US" sz="3600" dirty="0" err="1" smtClean="0">
                <a:solidFill>
                  <a:srgbClr val="FFFF00"/>
                </a:solidFill>
              </a:rPr>
              <a:t>partir</a:t>
            </a:r>
            <a:r>
              <a:rPr lang="en-US" sz="3600" dirty="0" smtClean="0">
                <a:solidFill>
                  <a:srgbClr val="FFFF00"/>
                </a:solidFill>
              </a:rPr>
              <a:t> </a:t>
            </a:r>
            <a:r>
              <a:rPr lang="en-US" sz="3600" dirty="0" err="1" smtClean="0">
                <a:solidFill>
                  <a:srgbClr val="FFFF00"/>
                </a:solidFill>
              </a:rPr>
              <a:t>d’une</a:t>
            </a:r>
            <a:r>
              <a:rPr lang="en-US" sz="3600" dirty="0" smtClean="0">
                <a:solidFill>
                  <a:srgbClr val="FFFF00"/>
                </a:solidFill>
              </a:rPr>
              <a:t> surface qui </a:t>
            </a:r>
            <a:r>
              <a:rPr lang="en-US" sz="3600" dirty="0" err="1" smtClean="0">
                <a:solidFill>
                  <a:srgbClr val="FFFF00"/>
                </a:solidFill>
              </a:rPr>
              <a:t>passe</a:t>
            </a:r>
            <a:r>
              <a:rPr lang="en-US" sz="3600" dirty="0" smtClean="0">
                <a:solidFill>
                  <a:srgbClr val="FFFF00"/>
                </a:solidFill>
              </a:rPr>
              <a:t> par les points </a:t>
            </a:r>
            <a:r>
              <a:rPr lang="en-US" sz="3600" dirty="0" err="1" smtClean="0">
                <a:solidFill>
                  <a:srgbClr val="FFFF00"/>
                </a:solidFill>
              </a:rPr>
              <a:t>dont</a:t>
            </a:r>
            <a:r>
              <a:rPr lang="en-US" sz="3600" dirty="0" smtClean="0">
                <a:solidFill>
                  <a:srgbClr val="FFFF00"/>
                </a:solidFill>
              </a:rPr>
              <a:t> la </a:t>
            </a:r>
            <a:r>
              <a:rPr lang="en-US" sz="3600" dirty="0" err="1" smtClean="0">
                <a:solidFill>
                  <a:srgbClr val="FFFF00"/>
                </a:solidFill>
              </a:rPr>
              <a:t>valeur</a:t>
            </a:r>
            <a:r>
              <a:rPr lang="en-US" sz="3600" dirty="0" smtClean="0">
                <a:solidFill>
                  <a:srgbClr val="FFFF00"/>
                </a:solidFill>
              </a:rPr>
              <a:t> </a:t>
            </a:r>
            <a:r>
              <a:rPr lang="en-US" sz="3600" dirty="0" err="1" smtClean="0">
                <a:solidFill>
                  <a:srgbClr val="FFFF00"/>
                </a:solidFill>
              </a:rPr>
              <a:t>est</a:t>
            </a:r>
            <a:r>
              <a:rPr lang="en-US" sz="3600" dirty="0" smtClean="0">
                <a:solidFill>
                  <a:srgbClr val="FFFF00"/>
                </a:solidFill>
              </a:rPr>
              <a:t> </a:t>
            </a:r>
            <a:r>
              <a:rPr lang="en-US" sz="3600" dirty="0" err="1" smtClean="0">
                <a:solidFill>
                  <a:srgbClr val="FFFF00"/>
                </a:solidFill>
              </a:rPr>
              <a:t>connue</a:t>
            </a:r>
            <a:r>
              <a:rPr lang="en-US" sz="3600" dirty="0" smtClean="0">
                <a:solidFill>
                  <a:srgbClr val="FFFF00"/>
                </a:solidFill>
              </a:rPr>
              <a:t> (</a:t>
            </a:r>
            <a:r>
              <a:rPr lang="en-US" sz="3600" dirty="0" err="1" smtClean="0">
                <a:solidFill>
                  <a:srgbClr val="FFFF00"/>
                </a:solidFill>
              </a:rPr>
              <a:t>courbe</a:t>
            </a:r>
            <a:r>
              <a:rPr lang="en-US" sz="3600" dirty="0" smtClean="0">
                <a:solidFill>
                  <a:srgbClr val="FFFF00"/>
                </a:solidFill>
              </a:rPr>
              <a:t>).</a:t>
            </a:r>
          </a:p>
        </p:txBody>
      </p:sp>
      <p:sp>
        <p:nvSpPr>
          <p:cNvPr id="7" name="ZoneTexte 6"/>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Spline</a:t>
            </a:r>
            <a:endParaRPr lang="ar-DZ" sz="3200" u="sng" dirty="0">
              <a:solidFill>
                <a:srgbClr val="FFFF00"/>
              </a:solidFill>
              <a:cs typeface="+mj-cs"/>
            </a:endParaRPr>
          </a:p>
        </p:txBody>
      </p:sp>
      <p:sp>
        <p:nvSpPr>
          <p:cNvPr id="10" name="ZoneTexte 9"/>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5.3.</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ZoneTexte 7"/>
          <p:cNvSpPr txBox="1"/>
          <p:nvPr/>
        </p:nvSpPr>
        <p:spPr>
          <a:xfrm>
            <a:off x="1403648" y="539969"/>
            <a:ext cx="3672408" cy="584775"/>
          </a:xfrm>
          <a:prstGeom prst="rect">
            <a:avLst/>
          </a:prstGeom>
          <a:noFill/>
        </p:spPr>
        <p:txBody>
          <a:bodyPr wrap="square" rtlCol="1">
            <a:spAutoFit/>
          </a:bodyPr>
          <a:lstStyle/>
          <a:p>
            <a:pPr algn="l" rtl="0"/>
            <a:r>
              <a:rPr lang="fr-FR" sz="3200" dirty="0" err="1" smtClean="0">
                <a:solidFill>
                  <a:srgbClr val="FFFF00"/>
                </a:solidFill>
              </a:rPr>
              <a:t>Spline</a:t>
            </a:r>
            <a:endParaRPr lang="ar-DZ" sz="3200" u="sng" dirty="0">
              <a:solidFill>
                <a:srgbClr val="FFFF00"/>
              </a:solidFill>
              <a:cs typeface="+mj-cs"/>
            </a:endParaRPr>
          </a:p>
        </p:txBody>
      </p:sp>
      <p:sp>
        <p:nvSpPr>
          <p:cNvPr id="9" name="ZoneTexte 8"/>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5.3.</a:t>
            </a:r>
            <a:endParaRPr lang="ar-DZ" sz="3200" dirty="0">
              <a:solidFill>
                <a:srgbClr val="FFFF00"/>
              </a:solidFill>
              <a:cs typeface="+mj-cs"/>
            </a:endParaRPr>
          </a:p>
        </p:txBody>
      </p:sp>
      <p:pic>
        <p:nvPicPr>
          <p:cNvPr id="14337" name="Picture 1"/>
          <p:cNvPicPr>
            <a:picLocks noChangeAspect="1" noChangeArrowheads="1"/>
          </p:cNvPicPr>
          <p:nvPr/>
        </p:nvPicPr>
        <p:blipFill>
          <a:blip r:embed="rId3" cstate="print"/>
          <a:srcRect l="38460" t="29156" r="36082" b="38360"/>
          <a:stretch>
            <a:fillRect/>
          </a:stretch>
        </p:blipFill>
        <p:spPr bwMode="auto">
          <a:xfrm>
            <a:off x="1907704" y="3933056"/>
            <a:ext cx="5832648" cy="2664296"/>
          </a:xfrm>
          <a:prstGeom prst="rect">
            <a:avLst/>
          </a:prstGeom>
          <a:noFill/>
          <a:ln w="9525">
            <a:noFill/>
            <a:miter lim="800000"/>
            <a:headEnd/>
            <a:tailEnd/>
          </a:ln>
        </p:spPr>
      </p:pic>
      <p:pic>
        <p:nvPicPr>
          <p:cNvPr id="14338" name="Picture 2"/>
          <p:cNvPicPr>
            <a:picLocks noChangeAspect="1" noChangeArrowheads="1"/>
          </p:cNvPicPr>
          <p:nvPr/>
        </p:nvPicPr>
        <p:blipFill>
          <a:blip r:embed="rId4" cstate="print"/>
          <a:srcRect l="38931" t="48031" r="33397" b="27360"/>
          <a:stretch>
            <a:fillRect/>
          </a:stretch>
        </p:blipFill>
        <p:spPr bwMode="auto">
          <a:xfrm>
            <a:off x="1907704" y="1124744"/>
            <a:ext cx="583264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4" name="ZoneTexte 3"/>
          <p:cNvSpPr txBox="1"/>
          <p:nvPr/>
        </p:nvSpPr>
        <p:spPr>
          <a:xfrm>
            <a:off x="1115616" y="539969"/>
            <a:ext cx="3672408" cy="584775"/>
          </a:xfrm>
          <a:prstGeom prst="rect">
            <a:avLst/>
          </a:prstGeom>
          <a:noFill/>
        </p:spPr>
        <p:txBody>
          <a:bodyPr wrap="square" rtlCol="1">
            <a:spAutoFit/>
          </a:bodyPr>
          <a:lstStyle/>
          <a:p>
            <a:pPr algn="l" rtl="0"/>
            <a:r>
              <a:rPr lang="fr-FR" sz="3200" dirty="0" smtClean="0">
                <a:solidFill>
                  <a:srgbClr val="FFFF00"/>
                </a:solidFill>
              </a:rPr>
              <a:t>Résumé</a:t>
            </a:r>
            <a:endParaRPr lang="ar-DZ" sz="3200" u="sng" dirty="0">
              <a:solidFill>
                <a:srgbClr val="FFFF00"/>
              </a:solidFill>
              <a:cs typeface="+mj-cs"/>
            </a:endParaRPr>
          </a:p>
        </p:txBody>
      </p:sp>
      <p:sp>
        <p:nvSpPr>
          <p:cNvPr id="5" name="ZoneTexte 4"/>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6.</a:t>
            </a:r>
            <a:endParaRPr lang="ar-DZ" sz="3200" dirty="0">
              <a:solidFill>
                <a:srgbClr val="FFFF00"/>
              </a:solidFill>
              <a:cs typeface="+mj-cs"/>
            </a:endParaRPr>
          </a:p>
        </p:txBody>
      </p:sp>
      <p:pic>
        <p:nvPicPr>
          <p:cNvPr id="37890" name="Picture 2"/>
          <p:cNvPicPr>
            <a:picLocks noChangeAspect="1" noChangeArrowheads="1"/>
          </p:cNvPicPr>
          <p:nvPr/>
        </p:nvPicPr>
        <p:blipFill>
          <a:blip r:embed="rId3" cstate="print"/>
          <a:srcRect l="27672" t="29156" r="28334" b="29501"/>
          <a:stretch>
            <a:fillRect/>
          </a:stretch>
        </p:blipFill>
        <p:spPr bwMode="auto">
          <a:xfrm>
            <a:off x="899592" y="1700807"/>
            <a:ext cx="7375048" cy="3896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a:t>
            </a:r>
            <a:endParaRPr lang="ar-DZ" dirty="0"/>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6" name="Espace réservé du contenu 5" descr="SIG3D_2_10.png"/>
          <p:cNvPicPr>
            <a:picLocks noGrp="1" noChangeAspect="1"/>
          </p:cNvPicPr>
          <p:nvPr>
            <p:ph idx="1"/>
          </p:nvPr>
        </p:nvPicPr>
        <p:blipFill>
          <a:blip r:embed="rId3" cstate="print"/>
          <a:stretch>
            <a:fillRect/>
          </a:stretch>
        </p:blipFill>
        <p:spPr>
          <a:xfrm>
            <a:off x="257601" y="357165"/>
            <a:ext cx="8672117" cy="6200563"/>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539969"/>
            <a:ext cx="4527954" cy="584775"/>
          </a:xfrm>
          <a:prstGeom prst="rect">
            <a:avLst/>
          </a:prstGeom>
          <a:noFill/>
        </p:spPr>
        <p:txBody>
          <a:bodyPr wrap="square" rtlCol="1">
            <a:spAutoFit/>
          </a:bodyPr>
          <a:lstStyle/>
          <a:p>
            <a:pPr algn="l" rtl="0"/>
            <a:r>
              <a:rPr lang="fr-FR" sz="3200" dirty="0" smtClean="0">
                <a:solidFill>
                  <a:srgbClr val="FFFF00"/>
                </a:solidFill>
              </a:rPr>
              <a:t>Polygones de </a:t>
            </a:r>
            <a:r>
              <a:rPr lang="fr-FR" sz="3200" dirty="0" err="1" smtClean="0">
                <a:solidFill>
                  <a:srgbClr val="FFFF00"/>
                </a:solidFill>
              </a:rPr>
              <a:t>Thiessen</a:t>
            </a:r>
            <a:endParaRPr lang="ar-DZ" sz="3200" u="sng" dirty="0">
              <a:solidFill>
                <a:srgbClr val="FFFF00"/>
              </a:solidFill>
              <a:cs typeface="+mj-cs"/>
            </a:endParaRPr>
          </a:p>
        </p:txBody>
      </p:sp>
      <p:sp>
        <p:nvSpPr>
          <p:cNvPr id="6" name="ZoneTexte 5"/>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7.</a:t>
            </a:r>
            <a:endParaRPr lang="ar-DZ" sz="3200" dirty="0">
              <a:solidFill>
                <a:srgbClr val="FFFF00"/>
              </a:solidFill>
              <a:cs typeface="+mj-cs"/>
            </a:endParaRPr>
          </a:p>
        </p:txBody>
      </p:sp>
      <p:grpSp>
        <p:nvGrpSpPr>
          <p:cNvPr id="7" name="Groupe 8"/>
          <p:cNvGrpSpPr/>
          <p:nvPr/>
        </p:nvGrpSpPr>
        <p:grpSpPr>
          <a:xfrm>
            <a:off x="52976" y="3571876"/>
            <a:ext cx="9064552" cy="2954247"/>
            <a:chOff x="52976" y="2071678"/>
            <a:chExt cx="9064552" cy="2954247"/>
          </a:xfrm>
        </p:grpSpPr>
        <p:pic>
          <p:nvPicPr>
            <p:cNvPr id="1026" name="Picture 2"/>
            <p:cNvPicPr>
              <a:picLocks noChangeAspect="1" noChangeArrowheads="1"/>
            </p:cNvPicPr>
            <p:nvPr/>
          </p:nvPicPr>
          <p:blipFill>
            <a:blip r:embed="rId3"/>
            <a:srcRect l="52709" t="48393" r="17642" b="16992"/>
            <a:stretch>
              <a:fillRect/>
            </a:stretch>
          </p:blipFill>
          <p:spPr bwMode="auto">
            <a:xfrm>
              <a:off x="52976" y="2071678"/>
              <a:ext cx="4500594" cy="295424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l="52745" t="35150" r="17606" b="30469"/>
            <a:stretch>
              <a:fillRect/>
            </a:stretch>
          </p:blipFill>
          <p:spPr bwMode="auto">
            <a:xfrm>
              <a:off x="4616934" y="2071678"/>
              <a:ext cx="4500594" cy="2934241"/>
            </a:xfrm>
            <a:prstGeom prst="rect">
              <a:avLst/>
            </a:prstGeom>
            <a:noFill/>
            <a:ln w="9525">
              <a:noFill/>
              <a:miter lim="800000"/>
              <a:headEnd/>
              <a:tailEnd/>
            </a:ln>
            <a:effectLst/>
          </p:spPr>
        </p:pic>
      </p:grpSp>
      <p:sp>
        <p:nvSpPr>
          <p:cNvPr id="10" name="Rectangle 9"/>
          <p:cNvSpPr/>
          <p:nvPr/>
        </p:nvSpPr>
        <p:spPr>
          <a:xfrm>
            <a:off x="428596" y="1231645"/>
            <a:ext cx="8143932" cy="2062103"/>
          </a:xfrm>
          <a:prstGeom prst="rect">
            <a:avLst/>
          </a:prstGeom>
        </p:spPr>
        <p:txBody>
          <a:bodyPr wrap="square">
            <a:spAutoFit/>
          </a:bodyPr>
          <a:lstStyle/>
          <a:p>
            <a:pPr algn="just" rtl="0"/>
            <a:r>
              <a:rPr lang="fr-FR" sz="3200" dirty="0" smtClean="0">
                <a:solidFill>
                  <a:srgbClr val="FFFF00"/>
                </a:solidFill>
              </a:rPr>
              <a:t>Les surfaces des polygones de </a:t>
            </a:r>
            <a:r>
              <a:rPr lang="fr-FR" sz="3200" dirty="0" err="1" smtClean="0">
                <a:solidFill>
                  <a:srgbClr val="FFFF00"/>
                </a:solidFill>
              </a:rPr>
              <a:t>Thiessen</a:t>
            </a:r>
            <a:r>
              <a:rPr lang="fr-FR" sz="3200" dirty="0" smtClean="0">
                <a:solidFill>
                  <a:srgbClr val="FFFF00"/>
                </a:solidFill>
              </a:rPr>
              <a:t> obtenus vont permettre la pondération des observations pour le calcul de la moyenne de la variable régionalisée sur le champ d’étude.</a:t>
            </a:r>
            <a:endParaRPr lang="fr-FR" sz="3200"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3" cstate="print"/>
          <a:srcRect l="14109" t="25219" r="41617" b="35407"/>
          <a:stretch>
            <a:fillRect/>
          </a:stretch>
        </p:blipFill>
        <p:spPr bwMode="auto">
          <a:xfrm>
            <a:off x="251520" y="1268760"/>
            <a:ext cx="8640960" cy="4320480"/>
          </a:xfrm>
          <a:prstGeom prst="rect">
            <a:avLst/>
          </a:prstGeom>
          <a:noFill/>
          <a:ln w="9525">
            <a:noFill/>
            <a:miter lim="800000"/>
            <a:headEnd/>
            <a:tailEnd/>
          </a:ln>
        </p:spPr>
      </p:pic>
      <p:sp>
        <p:nvSpPr>
          <p:cNvPr id="6" name="Rectangle 5"/>
          <p:cNvSpPr/>
          <p:nvPr/>
        </p:nvSpPr>
        <p:spPr>
          <a:xfrm>
            <a:off x="2286000" y="5867980"/>
            <a:ext cx="6390456" cy="369332"/>
          </a:xfrm>
          <a:prstGeom prst="rect">
            <a:avLst/>
          </a:prstGeom>
        </p:spPr>
        <p:txBody>
          <a:bodyPr wrap="square">
            <a:spAutoFit/>
          </a:bodyPr>
          <a:lstStyle/>
          <a:p>
            <a:pPr algn="l" rtl="0"/>
            <a:r>
              <a:rPr lang="it-IT" dirty="0" smtClean="0">
                <a:solidFill>
                  <a:srgbClr val="FFFF00"/>
                </a:solidFill>
                <a:effectLst>
                  <a:outerShdw blurRad="38100" dist="38100" dir="2700000" algn="tl">
                    <a:srgbClr val="000000">
                      <a:alpha val="43137"/>
                    </a:srgbClr>
                  </a:outerShdw>
                </a:effectLst>
              </a:rPr>
              <a:t>N. Baghdadi et al. / C. R. Geoscience 337 (2005) 719–728</a:t>
            </a:r>
            <a:endParaRPr lang="ar-DZ"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539969"/>
            <a:ext cx="4527954" cy="584775"/>
          </a:xfrm>
          <a:prstGeom prst="rect">
            <a:avLst/>
          </a:prstGeom>
          <a:noFill/>
        </p:spPr>
        <p:txBody>
          <a:bodyPr wrap="square" rtlCol="1">
            <a:spAutoFit/>
          </a:bodyPr>
          <a:lstStyle/>
          <a:p>
            <a:pPr algn="l" rtl="0"/>
            <a:r>
              <a:rPr lang="fr-FR" sz="3200" dirty="0" smtClean="0">
                <a:solidFill>
                  <a:srgbClr val="FFFF00"/>
                </a:solidFill>
              </a:rPr>
              <a:t>Polygones de </a:t>
            </a:r>
            <a:r>
              <a:rPr lang="fr-FR" sz="3200" dirty="0" err="1" smtClean="0">
                <a:solidFill>
                  <a:srgbClr val="FFFF00"/>
                </a:solidFill>
              </a:rPr>
              <a:t>Thiessen</a:t>
            </a:r>
            <a:endParaRPr lang="ar-DZ" sz="3200" u="sng" dirty="0">
              <a:solidFill>
                <a:srgbClr val="FFFF00"/>
              </a:solidFill>
              <a:cs typeface="+mj-cs"/>
            </a:endParaRPr>
          </a:p>
        </p:txBody>
      </p:sp>
      <p:sp>
        <p:nvSpPr>
          <p:cNvPr id="6" name="ZoneTexte 5"/>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7.</a:t>
            </a:r>
            <a:endParaRPr lang="ar-DZ" sz="3200" dirty="0">
              <a:solidFill>
                <a:srgbClr val="FFFF00"/>
              </a:solidFill>
              <a:cs typeface="+mj-cs"/>
            </a:endParaRPr>
          </a:p>
        </p:txBody>
      </p:sp>
      <p:pic>
        <p:nvPicPr>
          <p:cNvPr id="3074" name="Picture 2"/>
          <p:cNvPicPr>
            <a:picLocks noChangeAspect="1" noChangeArrowheads="1"/>
          </p:cNvPicPr>
          <p:nvPr/>
        </p:nvPicPr>
        <p:blipFill>
          <a:blip r:embed="rId3"/>
          <a:srcRect l="37335" t="24414" r="21486" b="17968"/>
          <a:stretch>
            <a:fillRect/>
          </a:stretch>
        </p:blipFill>
        <p:spPr bwMode="auto">
          <a:xfrm>
            <a:off x="1285852" y="1500174"/>
            <a:ext cx="6429420" cy="505781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043608" y="539969"/>
            <a:ext cx="2448272" cy="584775"/>
          </a:xfrm>
          <a:prstGeom prst="rect">
            <a:avLst/>
          </a:prstGeom>
          <a:noFill/>
        </p:spPr>
        <p:txBody>
          <a:bodyPr wrap="square" rtlCol="1">
            <a:spAutoFit/>
          </a:bodyPr>
          <a:lstStyle/>
          <a:p>
            <a:pPr algn="l" rtl="0"/>
            <a:r>
              <a:rPr lang="fr-FR" sz="3200" u="sng" dirty="0" smtClean="0">
                <a:solidFill>
                  <a:srgbClr val="FFFF00"/>
                </a:solidFill>
              </a:rPr>
              <a:t>Applications</a:t>
            </a:r>
            <a:endParaRPr lang="ar-DZ" sz="3200" u="sng" dirty="0">
              <a:solidFill>
                <a:srgbClr val="FFFF00"/>
              </a:solidFill>
              <a:cs typeface="+mj-cs"/>
            </a:endParaRPr>
          </a:p>
        </p:txBody>
      </p:sp>
      <p:sp>
        <p:nvSpPr>
          <p:cNvPr id="8" name="ZoneTexte 7"/>
          <p:cNvSpPr txBox="1"/>
          <p:nvPr/>
        </p:nvSpPr>
        <p:spPr>
          <a:xfrm>
            <a:off x="539552" y="539969"/>
            <a:ext cx="864096" cy="584775"/>
          </a:xfrm>
          <a:prstGeom prst="rect">
            <a:avLst/>
          </a:prstGeom>
          <a:noFill/>
        </p:spPr>
        <p:txBody>
          <a:bodyPr wrap="square" rtlCol="1">
            <a:spAutoFit/>
          </a:bodyPr>
          <a:lstStyle/>
          <a:p>
            <a:pPr algn="l" rtl="0"/>
            <a:r>
              <a:rPr lang="fr-FR" sz="3200" dirty="0" smtClean="0">
                <a:solidFill>
                  <a:srgbClr val="FFFF00"/>
                </a:solidFill>
                <a:cs typeface="+mj-cs"/>
              </a:rPr>
              <a:t>8.</a:t>
            </a:r>
            <a:endParaRPr lang="ar-DZ" sz="3200" dirty="0">
              <a:solidFill>
                <a:srgbClr val="FFFF00"/>
              </a:solidFill>
              <a:cs typeface="+mj-cs"/>
            </a:endParaRPr>
          </a:p>
        </p:txBody>
      </p:sp>
      <p:sp>
        <p:nvSpPr>
          <p:cNvPr id="9" name="ZoneTexte 8"/>
          <p:cNvSpPr txBox="1"/>
          <p:nvPr/>
        </p:nvSpPr>
        <p:spPr>
          <a:xfrm>
            <a:off x="357158" y="1928802"/>
            <a:ext cx="8429684" cy="3416320"/>
          </a:xfrm>
          <a:prstGeom prst="rect">
            <a:avLst/>
          </a:prstGeom>
          <a:noFill/>
        </p:spPr>
        <p:txBody>
          <a:bodyPr wrap="square" rtlCol="1">
            <a:spAutoFit/>
          </a:bodyPr>
          <a:lstStyle/>
          <a:p>
            <a:pPr algn="just" rtl="0">
              <a:buFont typeface="Wingdings" pitchFamily="2" charset="2"/>
              <a:buChar char="Ø"/>
            </a:pPr>
            <a:r>
              <a:rPr lang="fr-FR" sz="3600" dirty="0" smtClean="0">
                <a:solidFill>
                  <a:srgbClr val="FFFF00"/>
                </a:solidFill>
                <a:cs typeface="+mj-cs"/>
              </a:rPr>
              <a:t> Générer le MNT (pente, aspects, ombrage, ensoleillement, visibilité,…).</a:t>
            </a:r>
          </a:p>
          <a:p>
            <a:pPr algn="just" rtl="0">
              <a:buFont typeface="Wingdings" pitchFamily="2" charset="2"/>
              <a:buChar char="Ø"/>
            </a:pPr>
            <a:r>
              <a:rPr lang="fr-FR" sz="3600" dirty="0" smtClean="0">
                <a:solidFill>
                  <a:srgbClr val="FFFF00"/>
                </a:solidFill>
                <a:cs typeface="+mj-cs"/>
              </a:rPr>
              <a:t> Produire des cartes thématiques (températures, précipitations, salinité,…).  </a:t>
            </a:r>
          </a:p>
          <a:p>
            <a:pPr algn="just" rtl="0">
              <a:buFont typeface="Wingdings" pitchFamily="2" charset="2"/>
              <a:buChar char="Ø"/>
            </a:pPr>
            <a:r>
              <a:rPr lang="fr-FR" sz="3600" dirty="0" smtClean="0">
                <a:solidFill>
                  <a:srgbClr val="FFFF00"/>
                </a:solidFill>
                <a:cs typeface="+mj-cs"/>
              </a:rPr>
              <a:t> Projets de simulation.</a:t>
            </a:r>
          </a:p>
          <a:p>
            <a:pPr algn="just" rtl="0">
              <a:buFont typeface="Wingdings" pitchFamily="2" charset="2"/>
              <a:buChar char="Ø"/>
            </a:pPr>
            <a:r>
              <a:rPr lang="fr-FR" sz="3600" dirty="0" smtClean="0">
                <a:solidFill>
                  <a:srgbClr val="FFFF00"/>
                </a:solidFill>
                <a:cs typeface="+mj-cs"/>
              </a:rPr>
              <a:t>Etc.</a:t>
            </a:r>
            <a:endParaRPr lang="ar-DZ" sz="3600" dirty="0">
              <a:solidFill>
                <a:srgbClr val="FFFF00"/>
              </a:solidFill>
              <a:cs typeface="+mj-cs"/>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6" name="Image 5" descr="Sans titre.png"/>
          <p:cNvPicPr>
            <a:picLocks noChangeAspect="1"/>
          </p:cNvPicPr>
          <p:nvPr/>
        </p:nvPicPr>
        <p:blipFill>
          <a:blip r:embed="rId3"/>
          <a:stretch>
            <a:fillRect/>
          </a:stretch>
        </p:blipFill>
        <p:spPr>
          <a:xfrm>
            <a:off x="170835" y="94784"/>
            <a:ext cx="8802329" cy="6668431"/>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7" name="Image 6" descr="viewer1.jpg"/>
          <p:cNvPicPr>
            <a:picLocks noChangeAspect="1"/>
          </p:cNvPicPr>
          <p:nvPr/>
        </p:nvPicPr>
        <p:blipFill>
          <a:blip r:embed="rId3" cstate="print"/>
          <a:stretch>
            <a:fillRect/>
          </a:stretch>
        </p:blipFill>
        <p:spPr>
          <a:xfrm>
            <a:off x="211898" y="260648"/>
            <a:ext cx="8752590" cy="626469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cs typeface="+mj-cs"/>
              </a:rPr>
              <a:t>CHAPITRE VI</a:t>
            </a:r>
            <a:endParaRPr lang="ar-DZ" sz="3200" dirty="0">
              <a:cs typeface="+mj-cs"/>
            </a:endParaRPr>
          </a:p>
        </p:txBody>
      </p:sp>
      <p:sp>
        <p:nvSpPr>
          <p:cNvPr id="8" name="ZoneTexte 7"/>
          <p:cNvSpPr txBox="1"/>
          <p:nvPr/>
        </p:nvSpPr>
        <p:spPr>
          <a:xfrm>
            <a:off x="971600" y="2701369"/>
            <a:ext cx="7416824" cy="1015663"/>
          </a:xfrm>
          <a:prstGeom prst="rect">
            <a:avLst/>
          </a:prstGeom>
          <a:noFill/>
        </p:spPr>
        <p:txBody>
          <a:bodyPr wrap="square" rtlCol="1">
            <a:spAutoFit/>
          </a:bodyPr>
          <a:lstStyle/>
          <a:p>
            <a:pPr algn="ctr" rtl="0"/>
            <a:r>
              <a:rPr lang="fr-FR" sz="6000" dirty="0" smtClean="0">
                <a:effectLst>
                  <a:outerShdw blurRad="38100" dist="38100" dir="2700000" algn="tl">
                    <a:srgbClr val="000000">
                      <a:alpha val="43137"/>
                    </a:srgbClr>
                  </a:outerShdw>
                </a:effectLst>
                <a:cs typeface="+mj-cs"/>
              </a:rPr>
              <a:t>L’analyse spatiale</a:t>
            </a:r>
            <a:endParaRPr lang="ar-DZ" sz="6000" dirty="0">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560" y="5517232"/>
            <a:ext cx="5832648" cy="954107"/>
          </a:xfrm>
          <a:prstGeom prst="rect">
            <a:avLst/>
          </a:prstGeom>
          <a:noFill/>
        </p:spPr>
        <p:txBody>
          <a:bodyPr wrap="square" rtlCol="1">
            <a:spAutoFit/>
          </a:bodyPr>
          <a:lstStyle/>
          <a:p>
            <a:pPr algn="l" rtl="0"/>
            <a:r>
              <a:rPr lang="fr-FR" sz="3200" dirty="0" smtClean="0">
                <a:cs typeface="+mj-cs"/>
              </a:rPr>
              <a:t>Dr. Nabil MEGA</a:t>
            </a:r>
          </a:p>
          <a:p>
            <a:pPr algn="l" rtl="0"/>
            <a:r>
              <a:rPr lang="fr-FR" sz="2400" dirty="0" smtClean="0">
                <a:cs typeface="+mj-cs"/>
              </a:rPr>
              <a:t>mega-nabil@univ-eloued.dz</a:t>
            </a:r>
            <a:endParaRPr lang="ar-DZ" sz="2400" dirty="0">
              <a:cs typeface="+mj-cs"/>
            </a:endParaRPr>
          </a:p>
        </p:txBody>
      </p: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cs typeface="+mj-cs"/>
              </a:rPr>
              <a:t>Cours: S.I.G</a:t>
            </a:r>
            <a:endParaRPr lang="ar-DZ" sz="3200" u="sng" dirty="0">
              <a:cs typeface="+mj-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1043608" y="836712"/>
            <a:ext cx="6624736" cy="584775"/>
          </a:xfrm>
          <a:prstGeom prst="rect">
            <a:avLst/>
          </a:prstGeom>
          <a:noFill/>
        </p:spPr>
        <p:txBody>
          <a:bodyPr wrap="square" rtlCol="1">
            <a:spAutoFit/>
          </a:bodyPr>
          <a:lstStyle/>
          <a:p>
            <a:pPr algn="l" rtl="0"/>
            <a:r>
              <a:rPr lang="fr-FR" sz="3200" b="1" u="sng" dirty="0" smtClean="0">
                <a:latin typeface="Agency FB" pitchFamily="34" charset="0"/>
                <a:cs typeface="+mj-cs"/>
              </a:rPr>
              <a:t>1. Introduction - </a:t>
            </a:r>
            <a:r>
              <a:rPr lang="fr-FR" sz="3200" b="1" u="sng" dirty="0" err="1" smtClean="0">
                <a:latin typeface="Agency FB" pitchFamily="34" charset="0"/>
              </a:rPr>
              <a:t>Géotraitement</a:t>
            </a:r>
            <a:endParaRPr lang="ar-DZ" sz="3200" b="1" u="sng" dirty="0">
              <a:latin typeface="Agency FB" pitchFamily="34" charset="0"/>
              <a:cs typeface="+mj-cs"/>
            </a:endParaRPr>
          </a:p>
        </p:txBody>
      </p:sp>
      <p:sp>
        <p:nvSpPr>
          <p:cNvPr id="8" name="ZoneTexte 7"/>
          <p:cNvSpPr txBox="1"/>
          <p:nvPr/>
        </p:nvSpPr>
        <p:spPr>
          <a:xfrm>
            <a:off x="1071538" y="2000240"/>
            <a:ext cx="7056784" cy="3785652"/>
          </a:xfrm>
          <a:prstGeom prst="rect">
            <a:avLst/>
          </a:prstGeom>
          <a:noFill/>
        </p:spPr>
        <p:txBody>
          <a:bodyPr wrap="square" rtlCol="1">
            <a:spAutoFit/>
          </a:bodyPr>
          <a:lstStyle/>
          <a:p>
            <a:pPr algn="just" rtl="0"/>
            <a:r>
              <a:rPr lang="fr-FR" sz="4000" dirty="0" smtClean="0">
                <a:latin typeface="+mj-lt"/>
                <a:cs typeface="+mj-cs"/>
              </a:rPr>
              <a:t>C’est l’ensemble des opérations et de traitements effectués sur la base de données suite à une requête (simple ou compliquée) afin d’aboutir à un résultat final (sémantique ou spatial).</a:t>
            </a:r>
            <a:endParaRPr lang="ar-DZ" sz="4000" dirty="0">
              <a:latin typeface="+mj-lt"/>
              <a:cs typeface="+mj-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9" name="ZoneTexte 8"/>
          <p:cNvSpPr txBox="1"/>
          <p:nvPr/>
        </p:nvSpPr>
        <p:spPr>
          <a:xfrm>
            <a:off x="611560" y="71414"/>
            <a:ext cx="8064896"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Superposition et découpage des couches  </a:t>
            </a:r>
            <a:endParaRPr lang="ar-DZ" sz="3200" b="1" dirty="0">
              <a:latin typeface="Agency FB" pitchFamily="34" charset="0"/>
              <a:cs typeface="+mj-cs"/>
            </a:endParaRPr>
          </a:p>
        </p:txBody>
      </p:sp>
      <p:pic>
        <p:nvPicPr>
          <p:cNvPr id="10" name="Image 9" descr="sig_info1.gif"/>
          <p:cNvPicPr>
            <a:picLocks noChangeAspect="1"/>
          </p:cNvPicPr>
          <p:nvPr/>
        </p:nvPicPr>
        <p:blipFill>
          <a:blip r:embed="rId3" cstate="print"/>
          <a:stretch>
            <a:fillRect/>
          </a:stretch>
        </p:blipFill>
        <p:spPr>
          <a:xfrm>
            <a:off x="778396" y="1692596"/>
            <a:ext cx="4657700" cy="4937162"/>
          </a:xfrm>
          <a:prstGeom prst="rect">
            <a:avLst/>
          </a:prstGeom>
        </p:spPr>
      </p:pic>
      <p:pic>
        <p:nvPicPr>
          <p:cNvPr id="11" name="Picture 2"/>
          <p:cNvPicPr>
            <a:picLocks noChangeAspect="1" noChangeArrowheads="1"/>
          </p:cNvPicPr>
          <p:nvPr/>
        </p:nvPicPr>
        <p:blipFill>
          <a:blip r:embed="rId4" cstate="print"/>
          <a:srcRect l="71666" t="23250" r="17819" b="16704"/>
          <a:stretch>
            <a:fillRect/>
          </a:stretch>
        </p:blipFill>
        <p:spPr bwMode="auto">
          <a:xfrm>
            <a:off x="6372200" y="1142984"/>
            <a:ext cx="1728192" cy="55484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3" name="Espace réservé du contenu 2"/>
          <p:cNvSpPr>
            <a:spLocks noGrp="1"/>
          </p:cNvSpPr>
          <p:nvPr>
            <p:ph idx="1"/>
          </p:nvPr>
        </p:nvSpPr>
        <p:spPr/>
        <p:txBody>
          <a:bodyPr/>
          <a:lstStyle/>
          <a:p>
            <a:endParaRPr lang="ar-DZ"/>
          </a:p>
        </p:txBody>
      </p:sp>
      <p:sp>
        <p:nvSpPr>
          <p:cNvPr id="8" name="ZoneTexte 7"/>
          <p:cNvSpPr txBox="1"/>
          <p:nvPr/>
        </p:nvSpPr>
        <p:spPr>
          <a:xfrm>
            <a:off x="611560" y="142852"/>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Zone tampon (Buffer)</a:t>
            </a:r>
            <a:endParaRPr lang="ar-DZ" sz="3200" b="1" dirty="0">
              <a:latin typeface="Agency FB" pitchFamily="34" charset="0"/>
              <a:cs typeface="+mj-cs"/>
            </a:endParaRPr>
          </a:p>
        </p:txBody>
      </p:sp>
      <p:pic>
        <p:nvPicPr>
          <p:cNvPr id="3076" name="Picture 4"/>
          <p:cNvPicPr>
            <a:picLocks noChangeAspect="1" noChangeArrowheads="1"/>
          </p:cNvPicPr>
          <p:nvPr/>
        </p:nvPicPr>
        <p:blipFill>
          <a:blip r:embed="rId3" cstate="print"/>
          <a:srcRect l="31737" t="25391" r="25649" b="29328"/>
          <a:stretch>
            <a:fillRect/>
          </a:stretch>
        </p:blipFill>
        <p:spPr bwMode="auto">
          <a:xfrm>
            <a:off x="395536" y="1412775"/>
            <a:ext cx="8424936" cy="50330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5" name="ZoneTexte 4"/>
          <p:cNvSpPr txBox="1"/>
          <p:nvPr/>
        </p:nvSpPr>
        <p:spPr>
          <a:xfrm>
            <a:off x="611560" y="142852"/>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Zone tampon (Buffer)</a:t>
            </a:r>
            <a:endParaRPr lang="ar-DZ" sz="3200" b="1" dirty="0">
              <a:latin typeface="Agency FB" pitchFamily="34" charset="0"/>
              <a:cs typeface="+mj-cs"/>
            </a:endParaRPr>
          </a:p>
        </p:txBody>
      </p:sp>
      <p:pic>
        <p:nvPicPr>
          <p:cNvPr id="6" name="Espace réservé du contenu 5" descr="GUID-EEF56B36-E44A-4D97-80C6-8BC0AD90B63D-web.png"/>
          <p:cNvPicPr>
            <a:picLocks noGrp="1" noChangeAspect="1"/>
          </p:cNvPicPr>
          <p:nvPr>
            <p:ph idx="1"/>
          </p:nvPr>
        </p:nvPicPr>
        <p:blipFill>
          <a:blip r:embed="rId3" cstate="print"/>
          <a:srcRect l="956" t="1541" r="917" b="2898"/>
          <a:stretch>
            <a:fillRect/>
          </a:stretch>
        </p:blipFill>
        <p:spPr>
          <a:xfrm>
            <a:off x="683568" y="1714488"/>
            <a:ext cx="7704856" cy="4464496"/>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5" name="ZoneTexte 4"/>
          <p:cNvSpPr txBox="1"/>
          <p:nvPr/>
        </p:nvSpPr>
        <p:spPr>
          <a:xfrm>
            <a:off x="611560" y="142852"/>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Zone tampon (Buffer)</a:t>
            </a:r>
            <a:endParaRPr lang="ar-DZ" sz="3200" b="1" dirty="0">
              <a:latin typeface="Agency FB" pitchFamily="34" charset="0"/>
              <a:cs typeface="+mj-cs"/>
            </a:endParaRPr>
          </a:p>
        </p:txBody>
      </p:sp>
      <p:pic>
        <p:nvPicPr>
          <p:cNvPr id="6" name="Espace réservé du contenu 5" descr="line_buffer.png"/>
          <p:cNvPicPr>
            <a:picLocks noGrp="1" noChangeAspect="1"/>
          </p:cNvPicPr>
          <p:nvPr>
            <p:ph idx="1"/>
          </p:nvPr>
        </p:nvPicPr>
        <p:blipFill>
          <a:blip r:embed="rId3" cstate="print"/>
          <a:stretch>
            <a:fillRect/>
          </a:stretch>
        </p:blipFill>
        <p:spPr>
          <a:xfrm>
            <a:off x="1043608" y="1571612"/>
            <a:ext cx="7128792" cy="4752529"/>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4. Le spectre électromagnétique</a:t>
            </a:r>
            <a:endParaRPr lang="ar-DZ" sz="3200" u="sng" dirty="0">
              <a:solidFill>
                <a:srgbClr val="FFFF00"/>
              </a:solidFill>
              <a:cs typeface="+mj-cs"/>
            </a:endParaRPr>
          </a:p>
        </p:txBody>
      </p:sp>
      <p:pic>
        <p:nvPicPr>
          <p:cNvPr id="7" name="Espace réservé du contenu 6" descr="spectretitt.jpg"/>
          <p:cNvPicPr>
            <a:picLocks noGrp="1" noChangeAspect="1"/>
          </p:cNvPicPr>
          <p:nvPr>
            <p:ph idx="1"/>
          </p:nvPr>
        </p:nvPicPr>
        <p:blipFill>
          <a:blip r:embed="rId3" cstate="print"/>
          <a:stretch>
            <a:fillRect/>
          </a:stretch>
        </p:blipFill>
        <p:spPr>
          <a:xfrm>
            <a:off x="1187624" y="1484784"/>
            <a:ext cx="6840760" cy="4974455"/>
          </a:xfrm>
        </p:spPr>
      </p:pic>
      <p:sp>
        <p:nvSpPr>
          <p:cNvPr id="8" name="ZoneTexte 7"/>
          <p:cNvSpPr txBox="1"/>
          <p:nvPr/>
        </p:nvSpPr>
        <p:spPr>
          <a:xfrm>
            <a:off x="6575161" y="6021288"/>
            <a:ext cx="1296144" cy="369332"/>
          </a:xfrm>
          <a:prstGeom prst="rect">
            <a:avLst/>
          </a:prstGeom>
          <a:solidFill>
            <a:schemeClr val="bg1"/>
          </a:solidFill>
        </p:spPr>
        <p:txBody>
          <a:bodyPr wrap="square" rtlCol="1">
            <a:spAutoFit/>
          </a:bodyPr>
          <a:lstStyle/>
          <a:p>
            <a:endParaRPr lang="ar-DZ" dirty="0"/>
          </a:p>
        </p:txBody>
      </p:sp>
      <p:sp>
        <p:nvSpPr>
          <p:cNvPr id="9" name="ZoneTexte 8"/>
          <p:cNvSpPr txBox="1"/>
          <p:nvPr/>
        </p:nvSpPr>
        <p:spPr>
          <a:xfrm>
            <a:off x="5724128" y="1556792"/>
            <a:ext cx="2016224" cy="369332"/>
          </a:xfrm>
          <a:prstGeom prst="rect">
            <a:avLst/>
          </a:prstGeom>
          <a:solidFill>
            <a:schemeClr val="bg1"/>
          </a:solidFill>
        </p:spPr>
        <p:txBody>
          <a:bodyPr wrap="square" rtlCol="1">
            <a:spAutoFit/>
          </a:bodyPr>
          <a:lstStyle/>
          <a:p>
            <a:endParaRPr lang="ar-DZ"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2050" name="Picture 2"/>
          <p:cNvPicPr>
            <a:picLocks noChangeAspect="1" noChangeArrowheads="1"/>
          </p:cNvPicPr>
          <p:nvPr/>
        </p:nvPicPr>
        <p:blipFill>
          <a:blip r:embed="rId3" cstate="print"/>
          <a:srcRect l="40120" t="52781" r="29722" b="27532"/>
          <a:stretch>
            <a:fillRect/>
          </a:stretch>
        </p:blipFill>
        <p:spPr bwMode="auto">
          <a:xfrm>
            <a:off x="971600" y="2708920"/>
            <a:ext cx="7455462" cy="2736304"/>
          </a:xfrm>
          <a:prstGeom prst="rect">
            <a:avLst/>
          </a:prstGeom>
          <a:noFill/>
          <a:ln w="9525">
            <a:noFill/>
            <a:miter lim="800000"/>
            <a:headEnd/>
            <a:tailEnd/>
          </a:ln>
        </p:spPr>
      </p:pic>
      <p:sp>
        <p:nvSpPr>
          <p:cNvPr id="12" name="ZoneTexte 11"/>
          <p:cNvSpPr txBox="1"/>
          <p:nvPr/>
        </p:nvSpPr>
        <p:spPr>
          <a:xfrm>
            <a:off x="611560" y="500042"/>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Effacement</a:t>
            </a:r>
            <a:endParaRPr lang="ar-DZ" sz="3200" b="1" dirty="0">
              <a:latin typeface="Agency FB" pitchFamily="34" charset="0"/>
              <a:cs typeface="+mj-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611560" y="428604"/>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Topologie</a:t>
            </a:r>
            <a:endParaRPr lang="ar-DZ" sz="3200" b="1" dirty="0">
              <a:latin typeface="Agency FB" pitchFamily="34" charset="0"/>
              <a:cs typeface="+mj-cs"/>
            </a:endParaRPr>
          </a:p>
        </p:txBody>
      </p:sp>
      <p:pic>
        <p:nvPicPr>
          <p:cNvPr id="4098" name="Picture 2"/>
          <p:cNvPicPr>
            <a:picLocks noChangeAspect="1" noChangeArrowheads="1"/>
          </p:cNvPicPr>
          <p:nvPr/>
        </p:nvPicPr>
        <p:blipFill>
          <a:blip r:embed="rId3" cstate="print"/>
          <a:srcRect l="30158" t="23250" r="42170" b="51156"/>
          <a:stretch>
            <a:fillRect/>
          </a:stretch>
        </p:blipFill>
        <p:spPr bwMode="auto">
          <a:xfrm>
            <a:off x="611560" y="2000240"/>
            <a:ext cx="7992888" cy="4156302"/>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6" name="ZoneTexte 5"/>
          <p:cNvSpPr txBox="1"/>
          <p:nvPr/>
        </p:nvSpPr>
        <p:spPr>
          <a:xfrm>
            <a:off x="611560" y="357166"/>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Proche</a:t>
            </a:r>
            <a:endParaRPr lang="ar-DZ" sz="3200" b="1" dirty="0">
              <a:latin typeface="Agency FB" pitchFamily="34" charset="0"/>
              <a:cs typeface="+mj-cs"/>
            </a:endParaRPr>
          </a:p>
        </p:txBody>
      </p:sp>
      <p:pic>
        <p:nvPicPr>
          <p:cNvPr id="5122" name="Picture 2"/>
          <p:cNvPicPr>
            <a:picLocks noChangeAspect="1" noChangeArrowheads="1"/>
          </p:cNvPicPr>
          <p:nvPr/>
        </p:nvPicPr>
        <p:blipFill>
          <a:blip r:embed="rId3" cstate="print"/>
          <a:srcRect l="30711" t="26203" r="26121" b="21626"/>
          <a:stretch>
            <a:fillRect/>
          </a:stretch>
        </p:blipFill>
        <p:spPr bwMode="auto">
          <a:xfrm>
            <a:off x="971600" y="1571612"/>
            <a:ext cx="7416824" cy="5039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611560" y="21429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Calcul d’itinéraires  </a:t>
            </a:r>
            <a:endParaRPr lang="ar-DZ" sz="3200" b="1" dirty="0">
              <a:latin typeface="Agency FB" pitchFamily="34" charset="0"/>
              <a:cs typeface="+mj-cs"/>
            </a:endParaRPr>
          </a:p>
        </p:txBody>
      </p:sp>
      <p:pic>
        <p:nvPicPr>
          <p:cNvPr id="8" name="Image 7" descr="doc_web_img-2_802x533.jpg"/>
          <p:cNvPicPr>
            <a:picLocks noChangeAspect="1"/>
          </p:cNvPicPr>
          <p:nvPr/>
        </p:nvPicPr>
        <p:blipFill>
          <a:blip r:embed="rId3" cstate="print"/>
          <a:stretch>
            <a:fillRect/>
          </a:stretch>
        </p:blipFill>
        <p:spPr>
          <a:xfrm>
            <a:off x="611560" y="1357298"/>
            <a:ext cx="7999583" cy="5256584"/>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1" name="ZoneTexte 10"/>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Polygones de Thiessen </a:t>
            </a:r>
            <a:endParaRPr lang="ar-DZ" sz="3200" b="1" dirty="0">
              <a:latin typeface="Agency FB" pitchFamily="34" charset="0"/>
              <a:cs typeface="+mj-cs"/>
            </a:endParaRPr>
          </a:p>
        </p:txBody>
      </p:sp>
      <p:pic>
        <p:nvPicPr>
          <p:cNvPr id="6146" name="Picture 2"/>
          <p:cNvPicPr>
            <a:picLocks noChangeAspect="1" noChangeArrowheads="1"/>
          </p:cNvPicPr>
          <p:nvPr/>
        </p:nvPicPr>
        <p:blipFill>
          <a:blip r:embed="rId3" cstate="print"/>
          <a:srcRect l="31265" t="44906" r="37189" b="29500"/>
          <a:stretch>
            <a:fillRect/>
          </a:stretch>
        </p:blipFill>
        <p:spPr bwMode="auto">
          <a:xfrm>
            <a:off x="611560" y="1988840"/>
            <a:ext cx="7893185"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2" name="ZoneTexte 11"/>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Reclassification</a:t>
            </a:r>
            <a:endParaRPr lang="ar-DZ" sz="3200" b="1" dirty="0">
              <a:latin typeface="Agency FB" pitchFamily="34" charset="0"/>
              <a:cs typeface="+mj-cs"/>
            </a:endParaRPr>
          </a:p>
        </p:txBody>
      </p:sp>
      <p:pic>
        <p:nvPicPr>
          <p:cNvPr id="15" name="Image 14" descr="GUID-DA50EAA7-22AD-4FB4-8D93-FF5D5CBE9B34-web.gif"/>
          <p:cNvPicPr>
            <a:picLocks noChangeAspect="1"/>
          </p:cNvPicPr>
          <p:nvPr/>
        </p:nvPicPr>
        <p:blipFill>
          <a:blip r:embed="rId3" cstate="print"/>
          <a:stretch>
            <a:fillRect/>
          </a:stretch>
        </p:blipFill>
        <p:spPr>
          <a:xfrm>
            <a:off x="395536" y="1988840"/>
            <a:ext cx="8409661" cy="3384376"/>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9" name="ZoneTexte 8"/>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Reclassification</a:t>
            </a:r>
            <a:endParaRPr lang="ar-DZ" sz="3200" b="1" dirty="0">
              <a:latin typeface="Agency FB" pitchFamily="34" charset="0"/>
              <a:cs typeface="+mj-cs"/>
            </a:endParaRPr>
          </a:p>
        </p:txBody>
      </p:sp>
      <p:pic>
        <p:nvPicPr>
          <p:cNvPr id="7170" name="Picture 2"/>
          <p:cNvPicPr>
            <a:picLocks noChangeAspect="1" noChangeArrowheads="1"/>
          </p:cNvPicPr>
          <p:nvPr/>
        </p:nvPicPr>
        <p:blipFill>
          <a:blip r:embed="rId3" cstate="print"/>
          <a:srcRect l="36800" t="24235" r="33315" b="45250"/>
          <a:stretch>
            <a:fillRect/>
          </a:stretch>
        </p:blipFill>
        <p:spPr bwMode="auto">
          <a:xfrm>
            <a:off x="467544" y="1556792"/>
            <a:ext cx="8329928" cy="4608512"/>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9" name="Image 8" descr="idw_interpolation.png"/>
          <p:cNvPicPr>
            <a:picLocks noChangeAspect="1"/>
          </p:cNvPicPr>
          <p:nvPr/>
        </p:nvPicPr>
        <p:blipFill>
          <a:blip r:embed="rId3" cstate="print"/>
          <a:stretch>
            <a:fillRect/>
          </a:stretch>
        </p:blipFill>
        <p:spPr>
          <a:xfrm>
            <a:off x="330729" y="2204864"/>
            <a:ext cx="8612155" cy="3744416"/>
          </a:xfrm>
          <a:prstGeom prst="rect">
            <a:avLst/>
          </a:prstGeom>
        </p:spPr>
      </p:pic>
      <p:sp>
        <p:nvSpPr>
          <p:cNvPr id="11" name="ZoneTexte 10"/>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Interpolation</a:t>
            </a:r>
            <a:endParaRPr lang="ar-DZ" sz="3200" b="1" dirty="0">
              <a:latin typeface="Agency FB" pitchFamily="34" charset="0"/>
              <a:cs typeface="+mj-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Interpolation</a:t>
            </a:r>
            <a:endParaRPr lang="ar-DZ" sz="3200" b="1" dirty="0">
              <a:latin typeface="Agency FB" pitchFamily="34" charset="0"/>
              <a:cs typeface="+mj-cs"/>
            </a:endParaRPr>
          </a:p>
        </p:txBody>
      </p:sp>
      <p:pic>
        <p:nvPicPr>
          <p:cNvPr id="10" name="Image 9" descr="spatial interpolation.png"/>
          <p:cNvPicPr>
            <a:picLocks noChangeAspect="1"/>
          </p:cNvPicPr>
          <p:nvPr/>
        </p:nvPicPr>
        <p:blipFill>
          <a:blip r:embed="rId3" cstate="print"/>
          <a:stretch>
            <a:fillRect/>
          </a:stretch>
        </p:blipFill>
        <p:spPr>
          <a:xfrm>
            <a:off x="323528" y="1700808"/>
            <a:ext cx="8446144" cy="4608512"/>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5" name="ZoneTexte 4"/>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Modélisation</a:t>
            </a:r>
            <a:endParaRPr lang="ar-DZ" sz="3200" b="1" dirty="0">
              <a:latin typeface="Agency FB" pitchFamily="34" charset="0"/>
              <a:cs typeface="+mj-cs"/>
            </a:endParaRPr>
          </a:p>
        </p:txBody>
      </p:sp>
      <p:pic>
        <p:nvPicPr>
          <p:cNvPr id="7" name="Espace réservé du contenu 6" descr="carte_modelisation.jpg"/>
          <p:cNvPicPr>
            <a:picLocks noGrp="1" noChangeAspect="1"/>
          </p:cNvPicPr>
          <p:nvPr>
            <p:ph idx="1"/>
          </p:nvPr>
        </p:nvPicPr>
        <p:blipFill>
          <a:blip r:embed="rId3" cstate="print"/>
          <a:stretch>
            <a:fillRect/>
          </a:stretch>
        </p:blipFill>
        <p:spPr>
          <a:xfrm>
            <a:off x="1475656" y="1556792"/>
            <a:ext cx="6396327" cy="479724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6" name="Espace réservé du contenu 5" descr="b.jpg"/>
          <p:cNvPicPr>
            <a:picLocks noGrp="1" noChangeAspect="1"/>
          </p:cNvPicPr>
          <p:nvPr>
            <p:ph idx="1"/>
          </p:nvPr>
        </p:nvPicPr>
        <p:blipFill>
          <a:blip r:embed="rId3" cstate="print"/>
          <a:stretch>
            <a:fillRect/>
          </a:stretch>
        </p:blipFill>
        <p:spPr>
          <a:xfrm>
            <a:off x="323528" y="404665"/>
            <a:ext cx="2664296" cy="2664296"/>
          </a:xfrm>
        </p:spPr>
      </p:pic>
      <p:pic>
        <p:nvPicPr>
          <p:cNvPr id="7" name="Image 6" descr="v.jpg"/>
          <p:cNvPicPr>
            <a:picLocks noChangeAspect="1"/>
          </p:cNvPicPr>
          <p:nvPr/>
        </p:nvPicPr>
        <p:blipFill>
          <a:blip r:embed="rId4" cstate="print"/>
          <a:stretch>
            <a:fillRect/>
          </a:stretch>
        </p:blipFill>
        <p:spPr>
          <a:xfrm>
            <a:off x="3216911" y="404664"/>
            <a:ext cx="2664296" cy="2664296"/>
          </a:xfrm>
          <a:prstGeom prst="rect">
            <a:avLst/>
          </a:prstGeom>
        </p:spPr>
      </p:pic>
      <p:pic>
        <p:nvPicPr>
          <p:cNvPr id="8" name="Image 7" descr="r.jpg"/>
          <p:cNvPicPr>
            <a:picLocks noChangeAspect="1"/>
          </p:cNvPicPr>
          <p:nvPr/>
        </p:nvPicPr>
        <p:blipFill>
          <a:blip r:embed="rId5" cstate="print"/>
          <a:stretch>
            <a:fillRect/>
          </a:stretch>
        </p:blipFill>
        <p:spPr>
          <a:xfrm>
            <a:off x="6156176" y="404664"/>
            <a:ext cx="2664296" cy="2664296"/>
          </a:xfrm>
          <a:prstGeom prst="rect">
            <a:avLst/>
          </a:prstGeom>
        </p:spPr>
      </p:pic>
      <p:pic>
        <p:nvPicPr>
          <p:cNvPr id="10" name="Image 9" descr="4.bmp"/>
          <p:cNvPicPr>
            <a:picLocks noChangeAspect="1"/>
          </p:cNvPicPr>
          <p:nvPr/>
        </p:nvPicPr>
        <p:blipFill>
          <a:blip r:embed="rId6" cstate="print"/>
          <a:stretch>
            <a:fillRect/>
          </a:stretch>
        </p:blipFill>
        <p:spPr>
          <a:xfrm>
            <a:off x="2699792" y="3257600"/>
            <a:ext cx="3600400" cy="3600400"/>
          </a:xfrm>
          <a:prstGeom prst="rect">
            <a:avLst/>
          </a:prstGeom>
        </p:spPr>
      </p:pic>
      <p:sp>
        <p:nvSpPr>
          <p:cNvPr id="11" name="ZoneTexte 10"/>
          <p:cNvSpPr txBox="1"/>
          <p:nvPr/>
        </p:nvSpPr>
        <p:spPr>
          <a:xfrm>
            <a:off x="1331640" y="2780928"/>
            <a:ext cx="792088" cy="369332"/>
          </a:xfrm>
          <a:prstGeom prst="rect">
            <a:avLst/>
          </a:prstGeom>
          <a:noFill/>
        </p:spPr>
        <p:txBody>
          <a:bodyPr wrap="square" rtlCol="1">
            <a:spAutoFit/>
          </a:bodyPr>
          <a:lstStyle/>
          <a:p>
            <a:pPr algn="l" rtl="0"/>
            <a:r>
              <a:rPr lang="fr-FR" dirty="0" smtClean="0">
                <a:solidFill>
                  <a:schemeClr val="tx2">
                    <a:lumMod val="60000"/>
                    <a:lumOff val="40000"/>
                  </a:schemeClr>
                </a:solidFill>
              </a:rPr>
              <a:t>Bleu</a:t>
            </a:r>
            <a:endParaRPr lang="ar-DZ" dirty="0">
              <a:solidFill>
                <a:schemeClr val="tx2">
                  <a:lumMod val="60000"/>
                  <a:lumOff val="40000"/>
                </a:schemeClr>
              </a:solidFill>
            </a:endParaRPr>
          </a:p>
        </p:txBody>
      </p:sp>
      <p:sp>
        <p:nvSpPr>
          <p:cNvPr id="12" name="ZoneTexte 11"/>
          <p:cNvSpPr txBox="1"/>
          <p:nvPr/>
        </p:nvSpPr>
        <p:spPr>
          <a:xfrm>
            <a:off x="7164288" y="2780928"/>
            <a:ext cx="792088" cy="369332"/>
          </a:xfrm>
          <a:prstGeom prst="rect">
            <a:avLst/>
          </a:prstGeom>
          <a:noFill/>
        </p:spPr>
        <p:txBody>
          <a:bodyPr wrap="square" rtlCol="1">
            <a:spAutoFit/>
          </a:bodyPr>
          <a:lstStyle/>
          <a:p>
            <a:pPr algn="l" rtl="0"/>
            <a:r>
              <a:rPr lang="fr-FR" dirty="0" smtClean="0">
                <a:solidFill>
                  <a:srgbClr val="FF0000"/>
                </a:solidFill>
              </a:rPr>
              <a:t>Rouge</a:t>
            </a:r>
            <a:endParaRPr lang="ar-DZ" dirty="0">
              <a:solidFill>
                <a:srgbClr val="FF0000"/>
              </a:solidFill>
            </a:endParaRPr>
          </a:p>
        </p:txBody>
      </p:sp>
      <p:sp>
        <p:nvSpPr>
          <p:cNvPr id="13" name="ZoneTexte 12"/>
          <p:cNvSpPr txBox="1"/>
          <p:nvPr/>
        </p:nvSpPr>
        <p:spPr>
          <a:xfrm>
            <a:off x="4211960" y="2780928"/>
            <a:ext cx="792088" cy="369332"/>
          </a:xfrm>
          <a:prstGeom prst="rect">
            <a:avLst/>
          </a:prstGeom>
          <a:noFill/>
        </p:spPr>
        <p:txBody>
          <a:bodyPr wrap="square" rtlCol="1">
            <a:spAutoFit/>
          </a:bodyPr>
          <a:lstStyle/>
          <a:p>
            <a:pPr algn="l" rtl="0"/>
            <a:r>
              <a:rPr lang="fr-FR" dirty="0" smtClean="0">
                <a:solidFill>
                  <a:srgbClr val="00B050"/>
                </a:solidFill>
              </a:rPr>
              <a:t>Vert</a:t>
            </a:r>
            <a:endParaRPr lang="ar-DZ" dirty="0">
              <a:solidFill>
                <a:srgbClr val="00B050"/>
              </a:solidFill>
            </a:endParaRPr>
          </a:p>
        </p:txBody>
      </p:sp>
      <p:sp>
        <p:nvSpPr>
          <p:cNvPr id="14" name="ZoneTexte 13"/>
          <p:cNvSpPr txBox="1"/>
          <p:nvPr/>
        </p:nvSpPr>
        <p:spPr>
          <a:xfrm>
            <a:off x="395536" y="4283804"/>
            <a:ext cx="1656184" cy="1569660"/>
          </a:xfrm>
          <a:prstGeom prst="rect">
            <a:avLst/>
          </a:prstGeom>
          <a:noFill/>
        </p:spPr>
        <p:txBody>
          <a:bodyPr wrap="square" rtlCol="1">
            <a:spAutoFit/>
          </a:bodyPr>
          <a:lstStyle/>
          <a:p>
            <a:pPr algn="l" rtl="0"/>
            <a:r>
              <a:rPr lang="fr-FR" sz="2400" dirty="0" err="1" smtClean="0">
                <a:solidFill>
                  <a:srgbClr val="FFFF00"/>
                </a:solidFill>
                <a:effectLst>
                  <a:outerShdw blurRad="38100" dist="38100" dir="2700000" algn="tl">
                    <a:srgbClr val="000000">
                      <a:alpha val="43137"/>
                    </a:srgbClr>
                  </a:outerShdw>
                </a:effectLst>
              </a:rPr>
              <a:t>Landsat</a:t>
            </a:r>
            <a:r>
              <a:rPr lang="fr-FR" sz="2400" dirty="0" smtClean="0">
                <a:solidFill>
                  <a:srgbClr val="FFFF00"/>
                </a:solidFill>
                <a:effectLst>
                  <a:outerShdw blurRad="38100" dist="38100" dir="2700000" algn="tl">
                    <a:srgbClr val="000000">
                      <a:alpha val="43137"/>
                    </a:srgbClr>
                  </a:outerShdw>
                </a:effectLst>
              </a:rPr>
              <a:t> TM</a:t>
            </a:r>
          </a:p>
          <a:p>
            <a:pPr algn="l" rtl="0"/>
            <a:r>
              <a:rPr lang="fr-FR" dirty="0" smtClean="0">
                <a:solidFill>
                  <a:srgbClr val="FFFF00"/>
                </a:solidFill>
                <a:effectLst>
                  <a:outerShdw blurRad="38100" dist="38100" dir="2700000" algn="tl">
                    <a:srgbClr val="000000">
                      <a:alpha val="43137"/>
                    </a:srgbClr>
                  </a:outerShdw>
                </a:effectLst>
              </a:rPr>
              <a:t>RGB </a:t>
            </a:r>
          </a:p>
          <a:p>
            <a:pPr algn="l" rtl="0"/>
            <a:endParaRPr lang="fr-FR" dirty="0" smtClean="0">
              <a:solidFill>
                <a:srgbClr val="FFFF00"/>
              </a:solidFill>
              <a:effectLst>
                <a:outerShdw blurRad="38100" dist="38100" dir="2700000" algn="tl">
                  <a:srgbClr val="000000">
                    <a:alpha val="43137"/>
                  </a:srgbClr>
                </a:outerShdw>
              </a:effectLst>
            </a:endParaRPr>
          </a:p>
          <a:p>
            <a:pPr algn="l" rtl="0"/>
            <a:r>
              <a:rPr lang="fr-FR" dirty="0" smtClean="0">
                <a:solidFill>
                  <a:srgbClr val="FFFF00"/>
                </a:solidFill>
                <a:effectLst>
                  <a:outerShdw blurRad="38100" dist="38100" dir="2700000" algn="tl">
                    <a:srgbClr val="000000">
                      <a:alpha val="43137"/>
                    </a:srgbClr>
                  </a:outerShdw>
                </a:effectLst>
              </a:rPr>
              <a:t>Composition colorée</a:t>
            </a:r>
            <a:endParaRPr lang="ar-DZ"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6" name="ZoneTexte 5"/>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Simulation</a:t>
            </a:r>
            <a:endParaRPr lang="ar-DZ" sz="3200" b="1" dirty="0">
              <a:latin typeface="Agency FB" pitchFamily="34" charset="0"/>
              <a:cs typeface="+mj-cs"/>
            </a:endParaRPr>
          </a:p>
        </p:txBody>
      </p:sp>
      <p:pic>
        <p:nvPicPr>
          <p:cNvPr id="7" name="Image 6" descr="percentile_1.png"/>
          <p:cNvPicPr>
            <a:picLocks noChangeAspect="1"/>
          </p:cNvPicPr>
          <p:nvPr/>
        </p:nvPicPr>
        <p:blipFill>
          <a:blip r:embed="rId3" cstate="print"/>
          <a:stretch>
            <a:fillRect/>
          </a:stretch>
        </p:blipFill>
        <p:spPr>
          <a:xfrm>
            <a:off x="1331640" y="1412776"/>
            <a:ext cx="6620438" cy="4795344"/>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5" name="ZoneTexte 4"/>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Simulation</a:t>
            </a:r>
            <a:endParaRPr lang="ar-DZ" sz="3200" b="1" dirty="0">
              <a:latin typeface="Agency FB" pitchFamily="34" charset="0"/>
              <a:cs typeface="+mj-cs"/>
            </a:endParaRPr>
          </a:p>
        </p:txBody>
      </p:sp>
      <p:pic>
        <p:nvPicPr>
          <p:cNvPr id="6" name="Espace réservé du contenu 5" descr="logiciel-de-simulation-dispersion-pollution-fluidyn-panroad-8943.jpg"/>
          <p:cNvPicPr>
            <a:picLocks noGrp="1" noChangeAspect="1"/>
          </p:cNvPicPr>
          <p:nvPr>
            <p:ph idx="1"/>
          </p:nvPr>
        </p:nvPicPr>
        <p:blipFill>
          <a:blip r:embed="rId3" cstate="print"/>
          <a:stretch>
            <a:fillRect/>
          </a:stretch>
        </p:blipFill>
        <p:spPr>
          <a:xfrm>
            <a:off x="467544" y="1700808"/>
            <a:ext cx="8224914" cy="4320480"/>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3" name="ZoneTexte 2"/>
          <p:cNvSpPr txBox="1"/>
          <p:nvPr/>
        </p:nvSpPr>
        <p:spPr>
          <a:xfrm>
            <a:off x="611560" y="188640"/>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Simulation</a:t>
            </a:r>
            <a:endParaRPr lang="ar-DZ" sz="3200" b="1" dirty="0">
              <a:latin typeface="Agency FB" pitchFamily="34" charset="0"/>
              <a:cs typeface="+mj-cs"/>
            </a:endParaRPr>
          </a:p>
        </p:txBody>
      </p:sp>
      <p:pic>
        <p:nvPicPr>
          <p:cNvPr id="4" name="Image 3" descr="hqdefault.jpg"/>
          <p:cNvPicPr>
            <a:picLocks noChangeAspect="1"/>
          </p:cNvPicPr>
          <p:nvPr/>
        </p:nvPicPr>
        <p:blipFill>
          <a:blip r:embed="rId3"/>
          <a:srcRect t="11155" b="10757"/>
          <a:stretch>
            <a:fillRect/>
          </a:stretch>
        </p:blipFill>
        <p:spPr>
          <a:xfrm>
            <a:off x="857224" y="1571612"/>
            <a:ext cx="7562707" cy="442915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3" name="ZoneTexte 2"/>
          <p:cNvSpPr txBox="1"/>
          <p:nvPr/>
        </p:nvSpPr>
        <p:spPr>
          <a:xfrm>
            <a:off x="611560" y="71414"/>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Décision</a:t>
            </a:r>
            <a:endParaRPr lang="ar-DZ" sz="3200" b="1" dirty="0">
              <a:latin typeface="Agency FB" pitchFamily="34" charset="0"/>
              <a:cs typeface="+mj-cs"/>
            </a:endParaRPr>
          </a:p>
        </p:txBody>
      </p:sp>
      <p:pic>
        <p:nvPicPr>
          <p:cNvPr id="1026" name="صورة 4" descr="الوصف: Export Graphicjhjh,j.jpg"/>
          <p:cNvPicPr>
            <a:picLocks noChangeAspect="1" noChangeArrowheads="1"/>
          </p:cNvPicPr>
          <p:nvPr/>
        </p:nvPicPr>
        <p:blipFill>
          <a:blip r:embed="rId3"/>
          <a:srcRect/>
          <a:stretch>
            <a:fillRect/>
          </a:stretch>
        </p:blipFill>
        <p:spPr bwMode="auto">
          <a:xfrm>
            <a:off x="1082691" y="1204935"/>
            <a:ext cx="7061209" cy="5438775"/>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2050" name="صورة 3" descr="الوصف: vul2222.jpg"/>
          <p:cNvPicPr>
            <a:picLocks noChangeAspect="1" noChangeArrowheads="1"/>
          </p:cNvPicPr>
          <p:nvPr/>
        </p:nvPicPr>
        <p:blipFill>
          <a:blip r:embed="rId3"/>
          <a:srcRect/>
          <a:stretch>
            <a:fillRect/>
          </a:stretch>
        </p:blipFill>
        <p:spPr bwMode="auto">
          <a:xfrm>
            <a:off x="3756055" y="195285"/>
            <a:ext cx="5102225" cy="6448425"/>
          </a:xfrm>
          <a:prstGeom prst="rect">
            <a:avLst/>
          </a:prstGeom>
          <a:noFill/>
          <a:ln w="9525">
            <a:noFill/>
            <a:miter lim="800000"/>
            <a:headEnd/>
            <a:tailEnd/>
          </a:ln>
        </p:spPr>
      </p:pic>
      <p:sp>
        <p:nvSpPr>
          <p:cNvPr id="4" name="ZoneTexte 3"/>
          <p:cNvSpPr txBox="1"/>
          <p:nvPr/>
        </p:nvSpPr>
        <p:spPr>
          <a:xfrm>
            <a:off x="214282" y="351518"/>
            <a:ext cx="7200800" cy="1077218"/>
          </a:xfrm>
          <a:prstGeom prst="rect">
            <a:avLst/>
          </a:prstGeom>
          <a:noFill/>
        </p:spPr>
        <p:txBody>
          <a:bodyPr wrap="square" rtlCol="1">
            <a:spAutoFit/>
          </a:bodyPr>
          <a:lstStyle/>
          <a:p>
            <a:pPr algn="l" rtl="0"/>
            <a:r>
              <a:rPr lang="fr-FR" sz="3200" b="1" u="sng" dirty="0" smtClean="0">
                <a:latin typeface="Agency FB" pitchFamily="34" charset="0"/>
                <a:cs typeface="+mj-cs"/>
              </a:rPr>
              <a:t>2. Exemples d’analyse spatiale</a:t>
            </a:r>
          </a:p>
          <a:p>
            <a:pPr algn="l" rtl="0">
              <a:buFont typeface="Wingdings" pitchFamily="2" charset="2"/>
              <a:buChar char="v"/>
            </a:pPr>
            <a:r>
              <a:rPr lang="fr-FR" sz="3200" b="1" dirty="0" smtClean="0">
                <a:latin typeface="Agency FB" pitchFamily="34" charset="0"/>
                <a:cs typeface="+mj-cs"/>
              </a:rPr>
              <a:t> 	Décision</a:t>
            </a:r>
            <a:endParaRPr lang="ar-DZ" sz="3200" b="1" dirty="0">
              <a:latin typeface="Agency FB" pitchFamily="34" charset="0"/>
              <a:cs typeface="+mj-cs"/>
            </a:endParaRPr>
          </a:p>
        </p:txBody>
      </p:sp>
      <p:sp>
        <p:nvSpPr>
          <p:cNvPr id="5" name="ZoneTexte 4"/>
          <p:cNvSpPr txBox="1"/>
          <p:nvPr/>
        </p:nvSpPr>
        <p:spPr>
          <a:xfrm>
            <a:off x="295244" y="2430844"/>
            <a:ext cx="3419500" cy="1569660"/>
          </a:xfrm>
          <a:prstGeom prst="rect">
            <a:avLst/>
          </a:prstGeom>
          <a:noFill/>
          <a:ln>
            <a:solidFill>
              <a:schemeClr val="tx2"/>
            </a:solidFill>
          </a:ln>
        </p:spPr>
        <p:txBody>
          <a:bodyPr wrap="square" rtlCol="1">
            <a:spAutoFit/>
          </a:bodyPr>
          <a:lstStyle/>
          <a:p>
            <a:pPr algn="just" rtl="0"/>
            <a:r>
              <a:rPr lang="fr-FR" sz="3200" b="1" dirty="0" smtClean="0">
                <a:latin typeface="Agency FB" pitchFamily="34" charset="0"/>
                <a:cs typeface="+mj-cs"/>
              </a:rPr>
              <a:t>Carte de vulnérabilité à la pollution des eaux souterraines </a:t>
            </a:r>
            <a:endParaRPr lang="ar-DZ" sz="3200" b="1" dirty="0">
              <a:latin typeface="Agency FB" pitchFamily="34" charset="0"/>
              <a:cs typeface="+mj-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cs typeface="+mj-cs"/>
              </a:rPr>
              <a:t>CHAPITRE VII</a:t>
            </a:r>
            <a:endParaRPr lang="ar-DZ" sz="3200" dirty="0">
              <a:cs typeface="+mj-cs"/>
            </a:endParaRPr>
          </a:p>
        </p:txBody>
      </p:sp>
      <p:sp>
        <p:nvSpPr>
          <p:cNvPr id="8" name="ZoneTexte 7"/>
          <p:cNvSpPr txBox="1"/>
          <p:nvPr/>
        </p:nvSpPr>
        <p:spPr>
          <a:xfrm>
            <a:off x="683568" y="2357430"/>
            <a:ext cx="7632848" cy="2554545"/>
          </a:xfrm>
          <a:prstGeom prst="rect">
            <a:avLst/>
          </a:prstGeom>
          <a:noFill/>
        </p:spPr>
        <p:txBody>
          <a:bodyPr wrap="square" rtlCol="1">
            <a:spAutoFit/>
          </a:bodyPr>
          <a:lstStyle/>
          <a:p>
            <a:pPr algn="ctr" rtl="0"/>
            <a:r>
              <a:rPr lang="fr-FR" sz="8000" dirty="0" smtClean="0">
                <a:effectLst>
                  <a:outerShdw blurRad="38100" dist="38100" dir="2700000" algn="tl">
                    <a:srgbClr val="000000">
                      <a:alpha val="43137"/>
                    </a:srgbClr>
                  </a:outerShdw>
                </a:effectLst>
                <a:cs typeface="+mj-cs"/>
              </a:rPr>
              <a:t>L’édition cartographique</a:t>
            </a: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cs typeface="+mj-cs"/>
              </a:rPr>
              <a:t>Cours: S.I.G</a:t>
            </a:r>
            <a:endParaRPr lang="ar-DZ" sz="3200" u="sng" dirty="0">
              <a:cs typeface="+mj-cs"/>
            </a:endParaRPr>
          </a:p>
        </p:txBody>
      </p:sp>
      <p:sp>
        <p:nvSpPr>
          <p:cNvPr id="10" name="ZoneTexte 9"/>
          <p:cNvSpPr txBox="1"/>
          <p:nvPr/>
        </p:nvSpPr>
        <p:spPr>
          <a:xfrm>
            <a:off x="611560" y="5429264"/>
            <a:ext cx="5832648" cy="954107"/>
          </a:xfrm>
          <a:prstGeom prst="rect">
            <a:avLst/>
          </a:prstGeom>
          <a:noFill/>
        </p:spPr>
        <p:txBody>
          <a:bodyPr wrap="square" rtlCol="1">
            <a:spAutoFit/>
          </a:bodyPr>
          <a:lstStyle/>
          <a:p>
            <a:pPr algn="l" rtl="0"/>
            <a:r>
              <a:rPr lang="fr-FR" sz="3200" dirty="0" smtClean="0">
                <a:cs typeface="+mj-cs"/>
              </a:rPr>
              <a:t>Dr. Nabil MEGA</a:t>
            </a:r>
          </a:p>
          <a:p>
            <a:pPr algn="l" rtl="0"/>
            <a:r>
              <a:rPr lang="fr-FR" sz="2400" dirty="0" smtClean="0">
                <a:cs typeface="+mj-cs"/>
              </a:rPr>
              <a:t>mega-nabil@univ-eloued.dz</a:t>
            </a:r>
            <a:endParaRPr lang="ar-DZ" sz="2400" dirty="0">
              <a:cs typeface="+mj-cs"/>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5" name="ZoneTexte 4"/>
          <p:cNvSpPr txBox="1"/>
          <p:nvPr/>
        </p:nvSpPr>
        <p:spPr>
          <a:xfrm>
            <a:off x="1115616" y="404664"/>
            <a:ext cx="2880320" cy="584775"/>
          </a:xfrm>
          <a:prstGeom prst="rect">
            <a:avLst/>
          </a:prstGeom>
          <a:noFill/>
        </p:spPr>
        <p:txBody>
          <a:bodyPr wrap="square" rtlCol="1">
            <a:spAutoFit/>
          </a:bodyPr>
          <a:lstStyle/>
          <a:p>
            <a:pPr algn="l" rtl="0"/>
            <a:r>
              <a:rPr lang="fr-FR" sz="3200" u="sng" dirty="0" smtClean="0">
                <a:cs typeface="+mj-cs"/>
              </a:rPr>
              <a:t>Définition</a:t>
            </a:r>
            <a:endParaRPr lang="ar-DZ" sz="3200" u="sng" dirty="0">
              <a:cs typeface="+mj-cs"/>
            </a:endParaRPr>
          </a:p>
        </p:txBody>
      </p:sp>
      <p:sp>
        <p:nvSpPr>
          <p:cNvPr id="6" name="ZoneTexte 5"/>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1.</a:t>
            </a:r>
            <a:endParaRPr lang="ar-DZ" sz="3200" dirty="0">
              <a:cs typeface="+mj-cs"/>
            </a:endParaRPr>
          </a:p>
        </p:txBody>
      </p:sp>
      <p:sp>
        <p:nvSpPr>
          <p:cNvPr id="7" name="Rectangle 6"/>
          <p:cNvSpPr/>
          <p:nvPr/>
        </p:nvSpPr>
        <p:spPr>
          <a:xfrm>
            <a:off x="611560" y="1496973"/>
            <a:ext cx="8064896" cy="3785652"/>
          </a:xfrm>
          <a:prstGeom prst="rect">
            <a:avLst/>
          </a:prstGeom>
        </p:spPr>
        <p:txBody>
          <a:bodyPr wrap="square">
            <a:spAutoFit/>
          </a:bodyPr>
          <a:lstStyle/>
          <a:p>
            <a:pPr algn="just" rtl="0"/>
            <a:r>
              <a:rPr lang="fr-FR" sz="4000" dirty="0" smtClean="0"/>
              <a:t>C’est la phase finale et esthétique du projet. Où figurent les différents renseignements concernant le résultat obtenu, en matière de l’habillage cartographique et les informations connexes. </a:t>
            </a:r>
            <a:endParaRPr lang="fr-FR" sz="40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grpSp>
        <p:nvGrpSpPr>
          <p:cNvPr id="2" name="Groupe 13"/>
          <p:cNvGrpSpPr/>
          <p:nvPr/>
        </p:nvGrpSpPr>
        <p:grpSpPr>
          <a:xfrm>
            <a:off x="755576" y="1484784"/>
            <a:ext cx="7344816" cy="3600400"/>
            <a:chOff x="755576" y="1484784"/>
            <a:chExt cx="7344816" cy="3600400"/>
          </a:xfrm>
        </p:grpSpPr>
        <p:pic>
          <p:nvPicPr>
            <p:cNvPr id="10" name="Image 9" descr="algeriafig.jpg"/>
            <p:cNvPicPr>
              <a:picLocks noChangeAspect="1"/>
            </p:cNvPicPr>
            <p:nvPr/>
          </p:nvPicPr>
          <p:blipFill>
            <a:blip r:embed="rId3" cstate="print"/>
            <a:srcRect l="3410" t="17553" r="32648" b="37312"/>
            <a:stretch>
              <a:fillRect/>
            </a:stretch>
          </p:blipFill>
          <p:spPr>
            <a:xfrm>
              <a:off x="755576" y="1484784"/>
              <a:ext cx="7344816" cy="3600400"/>
            </a:xfrm>
            <a:prstGeom prst="rect">
              <a:avLst/>
            </a:prstGeom>
            <a:ln>
              <a:solidFill>
                <a:schemeClr val="tx1"/>
              </a:solidFill>
            </a:ln>
          </p:spPr>
        </p:pic>
        <p:sp>
          <p:nvSpPr>
            <p:cNvPr id="11" name="ZoneTexte 10"/>
            <p:cNvSpPr txBox="1"/>
            <p:nvPr/>
          </p:nvSpPr>
          <p:spPr>
            <a:xfrm>
              <a:off x="4005318" y="1604743"/>
              <a:ext cx="881378" cy="293338"/>
            </a:xfrm>
            <a:prstGeom prst="rect">
              <a:avLst/>
            </a:prstGeom>
            <a:solidFill>
              <a:schemeClr val="bg1"/>
            </a:solidFill>
            <a:ln>
              <a:solidFill>
                <a:schemeClr val="bg1"/>
              </a:solidFill>
            </a:ln>
          </p:spPr>
          <p:txBody>
            <a:bodyPr wrap="square" tIns="36000" rIns="36000" bIns="36000" rtlCol="1">
              <a:spAutoFit/>
            </a:bodyPr>
            <a:lstStyle/>
            <a:p>
              <a:endParaRPr lang="ar-DZ" sz="900" dirty="0"/>
            </a:p>
          </p:txBody>
        </p:sp>
        <p:sp>
          <p:nvSpPr>
            <p:cNvPr id="13" name="ZoneTexte 12"/>
            <p:cNvSpPr txBox="1"/>
            <p:nvPr/>
          </p:nvSpPr>
          <p:spPr>
            <a:xfrm>
              <a:off x="7308304" y="1590800"/>
              <a:ext cx="720080" cy="211203"/>
            </a:xfrm>
            <a:prstGeom prst="rect">
              <a:avLst/>
            </a:prstGeom>
            <a:solidFill>
              <a:schemeClr val="bg1"/>
            </a:solidFill>
            <a:ln>
              <a:solidFill>
                <a:schemeClr val="bg1"/>
              </a:solidFill>
            </a:ln>
          </p:spPr>
          <p:txBody>
            <a:bodyPr wrap="square" tIns="36000" rIns="36000" bIns="36000" rtlCol="1">
              <a:spAutoFit/>
            </a:bodyPr>
            <a:lstStyle/>
            <a:p>
              <a:endParaRPr lang="ar-DZ" sz="900" dirty="0"/>
            </a:p>
          </p:txBody>
        </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4" name="Image 3" descr="algeriafig.jpg"/>
          <p:cNvPicPr>
            <a:picLocks noChangeAspect="1"/>
          </p:cNvPicPr>
          <p:nvPr/>
        </p:nvPicPr>
        <p:blipFill>
          <a:blip r:embed="rId3" cstate="print"/>
          <a:stretch>
            <a:fillRect/>
          </a:stretch>
        </p:blipFill>
        <p:spPr>
          <a:xfrm>
            <a:off x="467544" y="764704"/>
            <a:ext cx="8446116" cy="5743358"/>
          </a:xfrm>
          <a:prstGeom prst="rect">
            <a:avLst/>
          </a:prstGeom>
          <a:ln>
            <a:solidFill>
              <a:schemeClr val="tx1"/>
            </a:solid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3" name="Image 2" descr="MM.jpg"/>
          <p:cNvPicPr>
            <a:picLocks noChangeAspect="1"/>
          </p:cNvPicPr>
          <p:nvPr/>
        </p:nvPicPr>
        <p:blipFill>
          <a:blip r:embed="rId3"/>
          <a:srcRect l="17968" t="26204" r="25000" b="26203"/>
          <a:stretch>
            <a:fillRect/>
          </a:stretch>
        </p:blipFill>
        <p:spPr>
          <a:xfrm>
            <a:off x="447026" y="1285860"/>
            <a:ext cx="8257042" cy="40719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5. Orbites</a:t>
            </a:r>
            <a:endParaRPr lang="ar-DZ" sz="3200" u="sng" dirty="0">
              <a:solidFill>
                <a:srgbClr val="FFFF00"/>
              </a:solidFill>
              <a:cs typeface="+mj-cs"/>
            </a:endParaRPr>
          </a:p>
        </p:txBody>
      </p:sp>
      <p:sp>
        <p:nvSpPr>
          <p:cNvPr id="7" name="ZoneTexte 6"/>
          <p:cNvSpPr txBox="1"/>
          <p:nvPr/>
        </p:nvSpPr>
        <p:spPr>
          <a:xfrm>
            <a:off x="979984" y="1260049"/>
            <a:ext cx="5104184" cy="584775"/>
          </a:xfrm>
          <a:prstGeom prst="rect">
            <a:avLst/>
          </a:prstGeom>
          <a:noFill/>
        </p:spPr>
        <p:txBody>
          <a:bodyPr wrap="square" rtlCol="1">
            <a:spAutoFit/>
          </a:bodyPr>
          <a:lstStyle/>
          <a:p>
            <a:pPr algn="l"/>
            <a:r>
              <a:rPr lang="fr-FR" sz="3200" dirty="0" smtClean="0">
                <a:solidFill>
                  <a:srgbClr val="FFFF00"/>
                </a:solidFill>
                <a:cs typeface="+mj-cs"/>
              </a:rPr>
              <a:t>5.1. Orbites géostationnaires</a:t>
            </a:r>
            <a:endParaRPr lang="ar-DZ" sz="3200" dirty="0">
              <a:solidFill>
                <a:srgbClr val="FFFF00"/>
              </a:solidFill>
              <a:cs typeface="+mj-cs"/>
            </a:endParaRPr>
          </a:p>
        </p:txBody>
      </p:sp>
      <p:pic>
        <p:nvPicPr>
          <p:cNvPr id="8" name="Image 7" descr="e-sat99-90002.jpg"/>
          <p:cNvPicPr>
            <a:picLocks noChangeAspect="1"/>
          </p:cNvPicPr>
          <p:nvPr/>
        </p:nvPicPr>
        <p:blipFill>
          <a:blip r:embed="rId3" cstate="print"/>
          <a:stretch>
            <a:fillRect/>
          </a:stretch>
        </p:blipFill>
        <p:spPr>
          <a:xfrm>
            <a:off x="513202" y="2132856"/>
            <a:ext cx="8137128" cy="4068564"/>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3" name="Image 2" descr="f3.jpg"/>
          <p:cNvPicPr>
            <a:picLocks noChangeAspect="1"/>
          </p:cNvPicPr>
          <p:nvPr/>
        </p:nvPicPr>
        <p:blipFill>
          <a:blip r:embed="rId3" cstate="print"/>
          <a:stretch>
            <a:fillRect/>
          </a:stretch>
        </p:blipFill>
        <p:spPr>
          <a:xfrm>
            <a:off x="277346" y="119268"/>
            <a:ext cx="8580934" cy="6630722"/>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8" name="Image 7" descr="Sans titre.png"/>
          <p:cNvPicPr>
            <a:picLocks noChangeAspect="1"/>
          </p:cNvPicPr>
          <p:nvPr/>
        </p:nvPicPr>
        <p:blipFill>
          <a:blip r:embed="rId3" cstate="print"/>
          <a:stretch>
            <a:fillRect/>
          </a:stretch>
        </p:blipFill>
        <p:spPr>
          <a:xfrm>
            <a:off x="670968" y="385337"/>
            <a:ext cx="7802064" cy="6087325"/>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10" name="Image 9" descr="15_1237454692.JPG"/>
          <p:cNvPicPr>
            <a:picLocks noChangeAspect="1"/>
          </p:cNvPicPr>
          <p:nvPr/>
        </p:nvPicPr>
        <p:blipFill>
          <a:blip r:embed="rId3" cstate="print"/>
          <a:stretch>
            <a:fillRect/>
          </a:stretch>
        </p:blipFill>
        <p:spPr>
          <a:xfrm>
            <a:off x="251520" y="332656"/>
            <a:ext cx="8618164" cy="6134964"/>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2" name="ZoneTexte 11"/>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3" name="ZoneTexte 12"/>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7" name="ZoneTexte 16"/>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2.1.</a:t>
            </a:r>
            <a:endParaRPr lang="ar-DZ" sz="3200" dirty="0">
              <a:cs typeface="+mj-cs"/>
            </a:endParaRPr>
          </a:p>
        </p:txBody>
      </p:sp>
      <p:sp>
        <p:nvSpPr>
          <p:cNvPr id="19" name="ZoneTexte 18"/>
          <p:cNvSpPr txBox="1"/>
          <p:nvPr/>
        </p:nvSpPr>
        <p:spPr>
          <a:xfrm>
            <a:off x="1331640" y="1116033"/>
            <a:ext cx="4896544" cy="584775"/>
          </a:xfrm>
          <a:prstGeom prst="rect">
            <a:avLst/>
          </a:prstGeom>
          <a:noFill/>
        </p:spPr>
        <p:txBody>
          <a:bodyPr wrap="square" rtlCol="1">
            <a:spAutoFit/>
          </a:bodyPr>
          <a:lstStyle/>
          <a:p>
            <a:pPr algn="l" rtl="0"/>
            <a:r>
              <a:rPr lang="fr-FR" sz="3200" dirty="0" smtClean="0">
                <a:cs typeface="+mj-cs"/>
              </a:rPr>
              <a:t>Le titre: le label de la carte</a:t>
            </a:r>
            <a:endParaRPr lang="ar-DZ" sz="3200" dirty="0">
              <a:cs typeface="+mj-cs"/>
            </a:endParaRPr>
          </a:p>
        </p:txBody>
      </p:sp>
      <p:pic>
        <p:nvPicPr>
          <p:cNvPr id="21" name="Image 20" descr="Oran_493555484.jpg"/>
          <p:cNvPicPr>
            <a:picLocks noChangeAspect="1"/>
          </p:cNvPicPr>
          <p:nvPr/>
        </p:nvPicPr>
        <p:blipFill>
          <a:blip r:embed="rId3" cstate="print"/>
          <a:stretch>
            <a:fillRect/>
          </a:stretch>
        </p:blipFill>
        <p:spPr>
          <a:xfrm>
            <a:off x="1187624" y="1772816"/>
            <a:ext cx="6984776" cy="4917490"/>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2.2.</a:t>
            </a:r>
            <a:endParaRPr lang="ar-DZ" sz="3200" dirty="0">
              <a:cs typeface="+mj-cs"/>
            </a:endParaRPr>
          </a:p>
        </p:txBody>
      </p:sp>
      <p:sp>
        <p:nvSpPr>
          <p:cNvPr id="13" name="ZoneTexte 12"/>
          <p:cNvSpPr txBox="1"/>
          <p:nvPr/>
        </p:nvSpPr>
        <p:spPr>
          <a:xfrm>
            <a:off x="1331640" y="1116033"/>
            <a:ext cx="5544616" cy="584775"/>
          </a:xfrm>
          <a:prstGeom prst="rect">
            <a:avLst/>
          </a:prstGeom>
          <a:noFill/>
        </p:spPr>
        <p:txBody>
          <a:bodyPr wrap="square" rtlCol="1">
            <a:spAutoFit/>
          </a:bodyPr>
          <a:lstStyle/>
          <a:p>
            <a:pPr algn="l" rtl="0"/>
            <a:r>
              <a:rPr lang="fr-FR" sz="3200" dirty="0" smtClean="0">
                <a:cs typeface="+mj-cs"/>
              </a:rPr>
              <a:t>La légende: la clé de la carte.</a:t>
            </a:r>
            <a:endParaRPr lang="ar-DZ" sz="3200" dirty="0">
              <a:cs typeface="+mj-cs"/>
            </a:endParaRPr>
          </a:p>
        </p:txBody>
      </p:sp>
      <p:pic>
        <p:nvPicPr>
          <p:cNvPr id="14" name="Image 13" descr="Legende_IGN_25_03.png"/>
          <p:cNvPicPr>
            <a:picLocks noChangeAspect="1"/>
          </p:cNvPicPr>
          <p:nvPr/>
        </p:nvPicPr>
        <p:blipFill>
          <a:blip r:embed="rId3" cstate="print"/>
          <a:stretch>
            <a:fillRect/>
          </a:stretch>
        </p:blipFill>
        <p:spPr>
          <a:xfrm>
            <a:off x="1979712" y="4365104"/>
            <a:ext cx="4093599" cy="2232248"/>
          </a:xfrm>
          <a:prstGeom prst="rect">
            <a:avLst/>
          </a:prstGeom>
        </p:spPr>
      </p:pic>
      <p:pic>
        <p:nvPicPr>
          <p:cNvPr id="15" name="Image 14" descr="Legende_IGN_25_01.png"/>
          <p:cNvPicPr>
            <a:picLocks noChangeAspect="1"/>
          </p:cNvPicPr>
          <p:nvPr/>
        </p:nvPicPr>
        <p:blipFill>
          <a:blip r:embed="rId4" cstate="print"/>
          <a:stretch>
            <a:fillRect/>
          </a:stretch>
        </p:blipFill>
        <p:spPr>
          <a:xfrm>
            <a:off x="4067944" y="1844824"/>
            <a:ext cx="4212579" cy="2297128"/>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2.3.</a:t>
            </a:r>
            <a:endParaRPr lang="ar-DZ" sz="3200" dirty="0">
              <a:cs typeface="+mj-cs"/>
            </a:endParaRPr>
          </a:p>
        </p:txBody>
      </p:sp>
      <p:sp>
        <p:nvSpPr>
          <p:cNvPr id="13" name="ZoneTexte 12"/>
          <p:cNvSpPr txBox="1"/>
          <p:nvPr/>
        </p:nvSpPr>
        <p:spPr>
          <a:xfrm>
            <a:off x="1331640" y="1116033"/>
            <a:ext cx="7128792" cy="584775"/>
          </a:xfrm>
          <a:prstGeom prst="rect">
            <a:avLst/>
          </a:prstGeom>
          <a:noFill/>
        </p:spPr>
        <p:txBody>
          <a:bodyPr wrap="square" rtlCol="1">
            <a:spAutoFit/>
          </a:bodyPr>
          <a:lstStyle/>
          <a:p>
            <a:pPr algn="l" rtl="0"/>
            <a:r>
              <a:rPr lang="fr-FR" sz="3200" dirty="0" smtClean="0">
                <a:cs typeface="+mj-cs"/>
              </a:rPr>
              <a:t>Les échelles: graphique ou/et numérique.</a:t>
            </a:r>
            <a:endParaRPr lang="ar-DZ" sz="3200" dirty="0">
              <a:cs typeface="+mj-cs"/>
            </a:endParaRPr>
          </a:p>
        </p:txBody>
      </p:sp>
      <p:sp>
        <p:nvSpPr>
          <p:cNvPr id="14" name="ZoneTexte 13"/>
          <p:cNvSpPr txBox="1"/>
          <p:nvPr/>
        </p:nvSpPr>
        <p:spPr>
          <a:xfrm>
            <a:off x="971600" y="2492896"/>
            <a:ext cx="6912768" cy="1200329"/>
          </a:xfrm>
          <a:prstGeom prst="rect">
            <a:avLst/>
          </a:prstGeom>
          <a:noFill/>
        </p:spPr>
        <p:txBody>
          <a:bodyPr wrap="square" rtlCol="1">
            <a:spAutoFit/>
          </a:bodyPr>
          <a:lstStyle/>
          <a:p>
            <a:pPr algn="l" rtl="0"/>
            <a:r>
              <a:rPr lang="fr-FR" sz="3600" dirty="0" smtClean="0">
                <a:cs typeface="+mj-cs"/>
              </a:rPr>
              <a:t>1/25.000,  1/50.000,  1/5.000,  1/1.000.000 …..</a:t>
            </a:r>
            <a:endParaRPr lang="ar-DZ" sz="3600" dirty="0">
              <a:cs typeface="+mj-cs"/>
            </a:endParaRPr>
          </a:p>
        </p:txBody>
      </p:sp>
      <p:pic>
        <p:nvPicPr>
          <p:cNvPr id="18" name="Image 17" descr="GUID-5EB4DE0F-BF10-45D3-AB24-558C7EEA8800.png"/>
          <p:cNvPicPr>
            <a:picLocks noChangeAspect="1"/>
          </p:cNvPicPr>
          <p:nvPr/>
        </p:nvPicPr>
        <p:blipFill>
          <a:blip r:embed="rId3" cstate="print"/>
          <a:stretch>
            <a:fillRect/>
          </a:stretch>
        </p:blipFill>
        <p:spPr>
          <a:xfrm>
            <a:off x="1619672" y="4077072"/>
            <a:ext cx="6015469" cy="2133333"/>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2.4.</a:t>
            </a:r>
            <a:endParaRPr lang="ar-DZ" sz="3200" dirty="0">
              <a:cs typeface="+mj-cs"/>
            </a:endParaRPr>
          </a:p>
        </p:txBody>
      </p:sp>
      <p:sp>
        <p:nvSpPr>
          <p:cNvPr id="13" name="ZoneTexte 12"/>
          <p:cNvSpPr txBox="1"/>
          <p:nvPr/>
        </p:nvSpPr>
        <p:spPr>
          <a:xfrm>
            <a:off x="1331640" y="1116033"/>
            <a:ext cx="4896544" cy="584775"/>
          </a:xfrm>
          <a:prstGeom prst="rect">
            <a:avLst/>
          </a:prstGeom>
          <a:noFill/>
        </p:spPr>
        <p:txBody>
          <a:bodyPr wrap="square" rtlCol="1">
            <a:spAutoFit/>
          </a:bodyPr>
          <a:lstStyle/>
          <a:p>
            <a:pPr algn="l" rtl="0"/>
            <a:r>
              <a:rPr lang="fr-FR" sz="3200" dirty="0" smtClean="0">
                <a:cs typeface="+mj-cs"/>
              </a:rPr>
              <a:t>L’orientation de la carte</a:t>
            </a:r>
            <a:endParaRPr lang="ar-DZ" sz="3200" dirty="0">
              <a:cs typeface="+mj-cs"/>
            </a:endParaRPr>
          </a:p>
        </p:txBody>
      </p:sp>
      <p:sp>
        <p:nvSpPr>
          <p:cNvPr id="14" name="ZoneTexte 13"/>
          <p:cNvSpPr txBox="1"/>
          <p:nvPr/>
        </p:nvSpPr>
        <p:spPr>
          <a:xfrm>
            <a:off x="1979712" y="2276872"/>
            <a:ext cx="4896544" cy="2862322"/>
          </a:xfrm>
          <a:prstGeom prst="rect">
            <a:avLst/>
          </a:prstGeom>
          <a:noFill/>
        </p:spPr>
        <p:txBody>
          <a:bodyPr wrap="square" rtlCol="1">
            <a:spAutoFit/>
          </a:bodyPr>
          <a:lstStyle/>
          <a:p>
            <a:pPr algn="l" rtl="0">
              <a:buFont typeface="Arial" pitchFamily="34" charset="0"/>
              <a:buChar char="•"/>
            </a:pPr>
            <a:r>
              <a:rPr lang="fr-FR" sz="3600" dirty="0" smtClean="0">
                <a:cs typeface="+mj-cs"/>
              </a:rPr>
              <a:t> Le nord magnétique</a:t>
            </a:r>
          </a:p>
          <a:p>
            <a:pPr algn="l" rtl="0"/>
            <a:endParaRPr lang="fr-FR" sz="3600" dirty="0" smtClean="0">
              <a:cs typeface="+mj-cs"/>
            </a:endParaRPr>
          </a:p>
          <a:p>
            <a:pPr algn="l" rtl="0">
              <a:buFont typeface="Arial" pitchFamily="34" charset="0"/>
              <a:buChar char="•"/>
            </a:pPr>
            <a:r>
              <a:rPr lang="fr-FR" sz="3600" dirty="0" smtClean="0">
                <a:cs typeface="+mj-cs"/>
              </a:rPr>
              <a:t> Le nord géographique</a:t>
            </a:r>
          </a:p>
          <a:p>
            <a:pPr algn="l" rtl="0"/>
            <a:endParaRPr lang="fr-FR" sz="3600" dirty="0" smtClean="0">
              <a:cs typeface="+mj-cs"/>
            </a:endParaRPr>
          </a:p>
          <a:p>
            <a:pPr algn="l" rtl="0">
              <a:buFont typeface="Arial" pitchFamily="34" charset="0"/>
              <a:buChar char="•"/>
            </a:pPr>
            <a:r>
              <a:rPr lang="fr-FR" sz="3600" dirty="0" smtClean="0">
                <a:cs typeface="+mj-cs"/>
              </a:rPr>
              <a:t> Le nord cartographique</a:t>
            </a:r>
            <a:endParaRPr lang="ar-DZ" sz="3600" dirty="0">
              <a:cs typeface="+mj-cs"/>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8" name="Image 7" descr="index.jpg"/>
          <p:cNvPicPr>
            <a:picLocks noChangeAspect="1"/>
          </p:cNvPicPr>
          <p:nvPr/>
        </p:nvPicPr>
        <p:blipFill>
          <a:blip r:embed="rId3" cstate="print"/>
          <a:stretch>
            <a:fillRect/>
          </a:stretch>
        </p:blipFill>
        <p:spPr>
          <a:xfrm>
            <a:off x="5148064" y="1052736"/>
            <a:ext cx="3744416" cy="4629459"/>
          </a:xfrm>
          <a:prstGeom prst="rect">
            <a:avLst/>
          </a:prstGeom>
        </p:spPr>
      </p:pic>
      <p:pic>
        <p:nvPicPr>
          <p:cNvPr id="12" name="Image 11" descr="images1.jpg"/>
          <p:cNvPicPr>
            <a:picLocks noChangeAspect="1"/>
          </p:cNvPicPr>
          <p:nvPr/>
        </p:nvPicPr>
        <p:blipFill>
          <a:blip r:embed="rId4" cstate="print"/>
          <a:stretch>
            <a:fillRect/>
          </a:stretch>
        </p:blipFill>
        <p:spPr>
          <a:xfrm>
            <a:off x="395536" y="1268760"/>
            <a:ext cx="4627325" cy="4525401"/>
          </a:xfrm>
          <a:prstGeom prst="rect">
            <a:avLst/>
          </a:prstGeo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11" name="Image 10" descr="Nouvelle-image-6.png"/>
          <p:cNvPicPr>
            <a:picLocks noChangeAspect="1"/>
          </p:cNvPicPr>
          <p:nvPr/>
        </p:nvPicPr>
        <p:blipFill>
          <a:blip r:embed="rId3" cstate="print"/>
          <a:stretch>
            <a:fillRect/>
          </a:stretch>
        </p:blipFill>
        <p:spPr>
          <a:xfrm>
            <a:off x="827583" y="1556792"/>
            <a:ext cx="7901767" cy="3672408"/>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4" name="Image 3" descr="carte-IGN-quadrillage.png"/>
          <p:cNvPicPr>
            <a:picLocks noChangeAspect="1"/>
          </p:cNvPicPr>
          <p:nvPr/>
        </p:nvPicPr>
        <p:blipFill>
          <a:blip r:embed="rId3" cstate="print"/>
          <a:stretch>
            <a:fillRect/>
          </a:stretch>
        </p:blipFill>
        <p:spPr>
          <a:xfrm>
            <a:off x="990600" y="482419"/>
            <a:ext cx="7344816" cy="57393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8" name="ZoneTexte 7"/>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5. Orbites</a:t>
            </a:r>
            <a:endParaRPr lang="ar-DZ" sz="3200" u="sng" dirty="0">
              <a:solidFill>
                <a:srgbClr val="FFFF00"/>
              </a:solidFill>
              <a:cs typeface="+mj-cs"/>
            </a:endParaRPr>
          </a:p>
        </p:txBody>
      </p:sp>
      <p:sp>
        <p:nvSpPr>
          <p:cNvPr id="9" name="ZoneTexte 8"/>
          <p:cNvSpPr txBox="1"/>
          <p:nvPr/>
        </p:nvSpPr>
        <p:spPr>
          <a:xfrm>
            <a:off x="979984" y="1260049"/>
            <a:ext cx="6544344" cy="4031873"/>
          </a:xfrm>
          <a:prstGeom prst="rect">
            <a:avLst/>
          </a:prstGeom>
          <a:noFill/>
        </p:spPr>
        <p:txBody>
          <a:bodyPr wrap="square" rtlCol="1">
            <a:spAutoFit/>
          </a:bodyPr>
          <a:lstStyle/>
          <a:p>
            <a:pPr algn="l"/>
            <a:r>
              <a:rPr lang="fr-FR" sz="3200" dirty="0" smtClean="0">
                <a:solidFill>
                  <a:srgbClr val="FFFF00"/>
                </a:solidFill>
                <a:cs typeface="+mj-cs"/>
              </a:rPr>
              <a:t>5.1. Orbites géostationnaires</a:t>
            </a:r>
          </a:p>
          <a:p>
            <a:pPr algn="l"/>
            <a:endParaRPr lang="fr-FR" sz="3200" dirty="0" smtClean="0">
              <a:solidFill>
                <a:srgbClr val="FFFF00"/>
              </a:solidFill>
              <a:cs typeface="+mj-cs"/>
            </a:endParaRPr>
          </a:p>
          <a:p>
            <a:pPr algn="l" rtl="0">
              <a:buFont typeface="Arial" pitchFamily="34" charset="0"/>
              <a:buChar char="•"/>
            </a:pPr>
            <a:r>
              <a:rPr lang="fr-FR" sz="3200" dirty="0" smtClean="0">
                <a:solidFill>
                  <a:srgbClr val="FFFF00"/>
                </a:solidFill>
                <a:cs typeface="+mj-cs"/>
              </a:rPr>
              <a:t> 36000 km d’altitude/surface Terre;</a:t>
            </a:r>
          </a:p>
          <a:p>
            <a:pPr algn="l" rtl="0">
              <a:buFont typeface="Arial" pitchFamily="34" charset="0"/>
              <a:buChar char="•"/>
            </a:pPr>
            <a:r>
              <a:rPr lang="fr-FR" sz="3200" dirty="0" smtClean="0">
                <a:solidFill>
                  <a:srgbClr val="FFFF00"/>
                </a:solidFill>
                <a:cs typeface="+mj-cs"/>
              </a:rPr>
              <a:t> Vitesse angulaire de la Terre;</a:t>
            </a:r>
          </a:p>
          <a:p>
            <a:pPr algn="l" rtl="0">
              <a:buFont typeface="Arial" pitchFamily="34" charset="0"/>
              <a:buChar char="•"/>
            </a:pPr>
            <a:r>
              <a:rPr lang="fr-FR" sz="3200" dirty="0" smtClean="0">
                <a:solidFill>
                  <a:srgbClr val="FFFF00"/>
                </a:solidFill>
                <a:cs typeface="+mj-cs"/>
              </a:rPr>
              <a:t> Stationnaire/Terre;</a:t>
            </a:r>
          </a:p>
          <a:p>
            <a:pPr algn="l" rtl="0">
              <a:buFont typeface="Arial" pitchFamily="34" charset="0"/>
              <a:buChar char="•"/>
            </a:pPr>
            <a:r>
              <a:rPr lang="fr-FR" sz="3200" dirty="0" smtClean="0">
                <a:solidFill>
                  <a:srgbClr val="FFFF00"/>
                </a:solidFill>
                <a:cs typeface="+mj-cs"/>
              </a:rPr>
              <a:t> plan équatorial;</a:t>
            </a:r>
          </a:p>
          <a:p>
            <a:pPr algn="l" rtl="0">
              <a:buFont typeface="Arial" pitchFamily="34" charset="0"/>
              <a:buChar char="•"/>
            </a:pPr>
            <a:r>
              <a:rPr lang="fr-FR" sz="3200" dirty="0" smtClean="0">
                <a:solidFill>
                  <a:srgbClr val="FFFF00"/>
                </a:solidFill>
                <a:cs typeface="+mj-cs"/>
              </a:rPr>
              <a:t> Météorologie, télécommunications, environnement,…</a:t>
            </a:r>
            <a:endParaRPr lang="ar-DZ" sz="3200" dirty="0">
              <a:solidFill>
                <a:srgbClr val="FFFF00"/>
              </a:solidFill>
              <a:cs typeface="+mj-c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8" name="ZoneTexte 7"/>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9" name="ZoneTexte 8"/>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2.5.</a:t>
            </a:r>
            <a:endParaRPr lang="ar-DZ" sz="3200" dirty="0">
              <a:cs typeface="+mj-cs"/>
            </a:endParaRPr>
          </a:p>
        </p:txBody>
      </p:sp>
      <p:sp>
        <p:nvSpPr>
          <p:cNvPr id="10" name="ZoneTexte 9"/>
          <p:cNvSpPr txBox="1"/>
          <p:nvPr/>
        </p:nvSpPr>
        <p:spPr>
          <a:xfrm>
            <a:off x="1331640" y="1116033"/>
            <a:ext cx="4896544" cy="584775"/>
          </a:xfrm>
          <a:prstGeom prst="rect">
            <a:avLst/>
          </a:prstGeom>
          <a:noFill/>
        </p:spPr>
        <p:txBody>
          <a:bodyPr wrap="square" rtlCol="1">
            <a:spAutoFit/>
          </a:bodyPr>
          <a:lstStyle/>
          <a:p>
            <a:pPr algn="l" rtl="0"/>
            <a:r>
              <a:rPr lang="fr-FR" sz="3200" dirty="0" smtClean="0">
                <a:cs typeface="+mj-cs"/>
              </a:rPr>
              <a:t>La flèche du nord</a:t>
            </a:r>
            <a:endParaRPr lang="ar-DZ" sz="3200" dirty="0">
              <a:cs typeface="+mj-cs"/>
            </a:endParaRPr>
          </a:p>
        </p:txBody>
      </p:sp>
      <p:pic>
        <p:nvPicPr>
          <p:cNvPr id="11" name="Image 10" descr="483917670.jpg"/>
          <p:cNvPicPr>
            <a:picLocks noChangeAspect="1"/>
          </p:cNvPicPr>
          <p:nvPr/>
        </p:nvPicPr>
        <p:blipFill>
          <a:blip r:embed="rId3" cstate="print"/>
          <a:stretch>
            <a:fillRect/>
          </a:stretch>
        </p:blipFill>
        <p:spPr>
          <a:xfrm>
            <a:off x="827584" y="2276872"/>
            <a:ext cx="3914775" cy="4010025"/>
          </a:xfrm>
          <a:prstGeom prst="rect">
            <a:avLst/>
          </a:prstGeom>
        </p:spPr>
      </p:pic>
      <p:pic>
        <p:nvPicPr>
          <p:cNvPr id="12" name="Image 11" descr="images.png"/>
          <p:cNvPicPr>
            <a:picLocks noChangeAspect="1"/>
          </p:cNvPicPr>
          <p:nvPr/>
        </p:nvPicPr>
        <p:blipFill>
          <a:blip r:embed="rId4" cstate="print"/>
          <a:stretch>
            <a:fillRect/>
          </a:stretch>
        </p:blipFill>
        <p:spPr>
          <a:xfrm>
            <a:off x="7000875" y="404664"/>
            <a:ext cx="2143125" cy="2143125"/>
          </a:xfrm>
          <a:prstGeom prst="rect">
            <a:avLst/>
          </a:prstGeom>
        </p:spPr>
      </p:pic>
      <p:pic>
        <p:nvPicPr>
          <p:cNvPr id="13" name="Image 12" descr="index2.png"/>
          <p:cNvPicPr>
            <a:picLocks noChangeAspect="1"/>
          </p:cNvPicPr>
          <p:nvPr/>
        </p:nvPicPr>
        <p:blipFill>
          <a:blip r:embed="rId5" cstate="print"/>
          <a:stretch>
            <a:fillRect/>
          </a:stretch>
        </p:blipFill>
        <p:spPr>
          <a:xfrm>
            <a:off x="5436096" y="2708920"/>
            <a:ext cx="3024336" cy="3037838"/>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9" name="ZoneTexte 8"/>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2.6.</a:t>
            </a:r>
            <a:endParaRPr lang="ar-DZ" sz="3200" dirty="0">
              <a:cs typeface="+mj-cs"/>
            </a:endParaRPr>
          </a:p>
        </p:txBody>
      </p:sp>
      <p:sp>
        <p:nvSpPr>
          <p:cNvPr id="13" name="ZoneTexte 12"/>
          <p:cNvSpPr txBox="1"/>
          <p:nvPr/>
        </p:nvSpPr>
        <p:spPr>
          <a:xfrm>
            <a:off x="1331640" y="1116033"/>
            <a:ext cx="6480720" cy="584775"/>
          </a:xfrm>
          <a:prstGeom prst="rect">
            <a:avLst/>
          </a:prstGeom>
          <a:noFill/>
        </p:spPr>
        <p:txBody>
          <a:bodyPr wrap="square" rtlCol="1">
            <a:spAutoFit/>
          </a:bodyPr>
          <a:lstStyle/>
          <a:p>
            <a:pPr algn="l" rtl="0"/>
            <a:r>
              <a:rPr lang="fr-FR" sz="3200" dirty="0" smtClean="0">
                <a:cs typeface="+mj-cs"/>
              </a:rPr>
              <a:t>Le système géodésique - </a:t>
            </a:r>
            <a:r>
              <a:rPr lang="fr-FR" sz="3200" dirty="0" err="1" smtClean="0">
                <a:cs typeface="+mj-cs"/>
              </a:rPr>
              <a:t>Datum</a:t>
            </a:r>
            <a:endParaRPr lang="ar-DZ" sz="3200" dirty="0">
              <a:cs typeface="+mj-cs"/>
            </a:endParaRPr>
          </a:p>
        </p:txBody>
      </p:sp>
      <p:sp>
        <p:nvSpPr>
          <p:cNvPr id="17" name="ZoneTexte 16"/>
          <p:cNvSpPr txBox="1"/>
          <p:nvPr/>
        </p:nvSpPr>
        <p:spPr>
          <a:xfrm>
            <a:off x="899592" y="2538770"/>
            <a:ext cx="7632848" cy="2862322"/>
          </a:xfrm>
          <a:prstGeom prst="rect">
            <a:avLst/>
          </a:prstGeom>
          <a:noFill/>
        </p:spPr>
        <p:txBody>
          <a:bodyPr wrap="square" rtlCol="1">
            <a:spAutoFit/>
          </a:bodyPr>
          <a:lstStyle/>
          <a:p>
            <a:pPr algn="l" rtl="0">
              <a:buFont typeface="Wingdings" pitchFamily="2" charset="2"/>
              <a:buChar char="§"/>
            </a:pPr>
            <a:r>
              <a:rPr lang="fr-FR" sz="3600" dirty="0" smtClean="0">
                <a:cs typeface="+mj-cs"/>
              </a:rPr>
              <a:t> WGS84: UTM – WGS84</a:t>
            </a:r>
          </a:p>
          <a:p>
            <a:pPr algn="l" rtl="0"/>
            <a:endParaRPr lang="fr-FR" sz="3600" dirty="0" smtClean="0">
              <a:cs typeface="+mj-cs"/>
            </a:endParaRPr>
          </a:p>
          <a:p>
            <a:pPr algn="l" rtl="0">
              <a:buFont typeface="Wingdings" pitchFamily="2" charset="2"/>
              <a:buChar char="§"/>
            </a:pPr>
            <a:r>
              <a:rPr lang="fr-FR" sz="3600" dirty="0" smtClean="0">
                <a:cs typeface="+mj-cs"/>
              </a:rPr>
              <a:t> Nord Sahara 1959: UTM </a:t>
            </a:r>
            <a:r>
              <a:rPr lang="fr-FR" sz="3600" dirty="0" smtClean="0"/>
              <a:t>– </a:t>
            </a:r>
            <a:r>
              <a:rPr lang="fr-FR" sz="3600" dirty="0" smtClean="0">
                <a:cs typeface="+mj-cs"/>
              </a:rPr>
              <a:t>Clarke 1880</a:t>
            </a:r>
          </a:p>
          <a:p>
            <a:pPr algn="l" rtl="0">
              <a:buFont typeface="Wingdings" pitchFamily="2" charset="2"/>
              <a:buChar char="§"/>
            </a:pPr>
            <a:endParaRPr lang="fr-FR" sz="3600" dirty="0" smtClean="0">
              <a:cs typeface="+mj-cs"/>
            </a:endParaRPr>
          </a:p>
          <a:p>
            <a:pPr algn="l" rtl="0">
              <a:buFont typeface="Wingdings" pitchFamily="2" charset="2"/>
              <a:buChar char="§"/>
            </a:pPr>
            <a:r>
              <a:rPr lang="fr-FR" sz="3600" dirty="0" smtClean="0">
                <a:cs typeface="+mj-cs"/>
              </a:rPr>
              <a:t> ……</a:t>
            </a:r>
            <a:endParaRPr lang="ar-DZ" sz="3600" dirty="0">
              <a:cs typeface="+mj-cs"/>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2.7.</a:t>
            </a:r>
            <a:endParaRPr lang="ar-DZ" sz="3200" dirty="0">
              <a:cs typeface="+mj-cs"/>
            </a:endParaRPr>
          </a:p>
        </p:txBody>
      </p:sp>
      <p:sp>
        <p:nvSpPr>
          <p:cNvPr id="13" name="ZoneTexte 12"/>
          <p:cNvSpPr txBox="1"/>
          <p:nvPr/>
        </p:nvSpPr>
        <p:spPr>
          <a:xfrm>
            <a:off x="1331640" y="1116033"/>
            <a:ext cx="4968552" cy="584775"/>
          </a:xfrm>
          <a:prstGeom prst="rect">
            <a:avLst/>
          </a:prstGeom>
          <a:noFill/>
        </p:spPr>
        <p:txBody>
          <a:bodyPr wrap="square" rtlCol="1">
            <a:spAutoFit/>
          </a:bodyPr>
          <a:lstStyle/>
          <a:p>
            <a:pPr algn="l" rtl="0"/>
            <a:r>
              <a:rPr lang="fr-FR" sz="3200" dirty="0" smtClean="0">
                <a:cs typeface="+mj-cs"/>
              </a:rPr>
              <a:t>Le quadrillage – carroyage </a:t>
            </a:r>
            <a:endParaRPr lang="ar-DZ" sz="3200" dirty="0">
              <a:cs typeface="+mj-cs"/>
            </a:endParaRPr>
          </a:p>
        </p:txBody>
      </p:sp>
      <p:pic>
        <p:nvPicPr>
          <p:cNvPr id="14" name="Image 13" descr="carte-quadrillage.png"/>
          <p:cNvPicPr>
            <a:picLocks noChangeAspect="1"/>
          </p:cNvPicPr>
          <p:nvPr/>
        </p:nvPicPr>
        <p:blipFill>
          <a:blip r:embed="rId3" cstate="print"/>
          <a:stretch>
            <a:fillRect/>
          </a:stretch>
        </p:blipFill>
        <p:spPr>
          <a:xfrm>
            <a:off x="2123728" y="2060848"/>
            <a:ext cx="4536504" cy="4153736"/>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8" name="Image 7" descr="images4.jpg"/>
          <p:cNvPicPr>
            <a:picLocks noChangeAspect="1"/>
          </p:cNvPicPr>
          <p:nvPr/>
        </p:nvPicPr>
        <p:blipFill>
          <a:blip r:embed="rId3" cstate="print"/>
          <a:stretch>
            <a:fillRect/>
          </a:stretch>
        </p:blipFill>
        <p:spPr>
          <a:xfrm>
            <a:off x="1547664" y="1874068"/>
            <a:ext cx="6192688" cy="4579268"/>
          </a:xfrm>
          <a:prstGeom prst="rect">
            <a:avLst/>
          </a:prstGeom>
        </p:spPr>
      </p:pic>
      <p:sp>
        <p:nvSpPr>
          <p:cNvPr id="9" name="ZoneTexte 8"/>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0" name="ZoneTexte 9"/>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1" name="ZoneTexte 10"/>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2.7.</a:t>
            </a:r>
            <a:endParaRPr lang="ar-DZ" sz="3200" dirty="0">
              <a:cs typeface="+mj-cs"/>
            </a:endParaRPr>
          </a:p>
        </p:txBody>
      </p:sp>
      <p:sp>
        <p:nvSpPr>
          <p:cNvPr id="13" name="ZoneTexte 12"/>
          <p:cNvSpPr txBox="1"/>
          <p:nvPr/>
        </p:nvSpPr>
        <p:spPr>
          <a:xfrm>
            <a:off x="1331640" y="1116033"/>
            <a:ext cx="4968552" cy="584775"/>
          </a:xfrm>
          <a:prstGeom prst="rect">
            <a:avLst/>
          </a:prstGeom>
          <a:noFill/>
        </p:spPr>
        <p:txBody>
          <a:bodyPr wrap="square" rtlCol="1">
            <a:spAutoFit/>
          </a:bodyPr>
          <a:lstStyle/>
          <a:p>
            <a:pPr algn="l" rtl="0"/>
            <a:r>
              <a:rPr lang="fr-FR" sz="3200" dirty="0" smtClean="0">
                <a:cs typeface="+mj-cs"/>
              </a:rPr>
              <a:t>Le quadrillage – carroyage </a:t>
            </a:r>
            <a:endParaRPr lang="ar-DZ" sz="3200" dirty="0">
              <a:cs typeface="+mj-cs"/>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10" name="ZoneTexte 9"/>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11" name="ZoneTexte 10"/>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12" name="ZoneTexte 11"/>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2.7.</a:t>
            </a:r>
            <a:endParaRPr lang="ar-DZ" sz="3200" dirty="0">
              <a:cs typeface="+mj-cs"/>
            </a:endParaRPr>
          </a:p>
        </p:txBody>
      </p:sp>
      <p:sp>
        <p:nvSpPr>
          <p:cNvPr id="13" name="ZoneTexte 12"/>
          <p:cNvSpPr txBox="1"/>
          <p:nvPr/>
        </p:nvSpPr>
        <p:spPr>
          <a:xfrm>
            <a:off x="1331640" y="1116033"/>
            <a:ext cx="6768752" cy="584775"/>
          </a:xfrm>
          <a:prstGeom prst="rect">
            <a:avLst/>
          </a:prstGeom>
          <a:noFill/>
        </p:spPr>
        <p:txBody>
          <a:bodyPr wrap="square" rtlCol="1">
            <a:spAutoFit/>
          </a:bodyPr>
          <a:lstStyle/>
          <a:p>
            <a:pPr algn="l" rtl="0"/>
            <a:r>
              <a:rPr lang="fr-FR" sz="3200" dirty="0" smtClean="0">
                <a:cs typeface="+mj-cs"/>
              </a:rPr>
              <a:t>Le quadrillage – carroyage </a:t>
            </a:r>
            <a:endParaRPr lang="ar-DZ" sz="3200" dirty="0">
              <a:cs typeface="+mj-cs"/>
            </a:endParaRPr>
          </a:p>
        </p:txBody>
      </p:sp>
      <p:pic>
        <p:nvPicPr>
          <p:cNvPr id="14" name="Image 13" descr="FP33_2A.jpg"/>
          <p:cNvPicPr>
            <a:picLocks noChangeAspect="1"/>
          </p:cNvPicPr>
          <p:nvPr/>
        </p:nvPicPr>
        <p:blipFill>
          <a:blip r:embed="rId3" cstate="print"/>
          <a:stretch>
            <a:fillRect/>
          </a:stretch>
        </p:blipFill>
        <p:spPr>
          <a:xfrm>
            <a:off x="2555776" y="1916832"/>
            <a:ext cx="4357836" cy="4357836"/>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7" name="ZoneTexte 6"/>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8" name="ZoneTexte 7"/>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9" name="ZoneTexte 8"/>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2.8.</a:t>
            </a:r>
            <a:endParaRPr lang="ar-DZ" sz="3200" dirty="0">
              <a:cs typeface="+mj-cs"/>
            </a:endParaRPr>
          </a:p>
        </p:txBody>
      </p:sp>
      <p:sp>
        <p:nvSpPr>
          <p:cNvPr id="10" name="ZoneTexte 9"/>
          <p:cNvSpPr txBox="1"/>
          <p:nvPr/>
        </p:nvSpPr>
        <p:spPr>
          <a:xfrm>
            <a:off x="1331640" y="1116033"/>
            <a:ext cx="6984776" cy="584775"/>
          </a:xfrm>
          <a:prstGeom prst="rect">
            <a:avLst/>
          </a:prstGeom>
          <a:noFill/>
        </p:spPr>
        <p:txBody>
          <a:bodyPr wrap="square" rtlCol="1">
            <a:spAutoFit/>
          </a:bodyPr>
          <a:lstStyle/>
          <a:p>
            <a:pPr algn="l" rtl="0"/>
            <a:r>
              <a:rPr lang="fr-FR" sz="3200" dirty="0" smtClean="0">
                <a:cs typeface="+mj-cs"/>
              </a:rPr>
              <a:t>Producteur de la carte – Copyright - Date</a:t>
            </a:r>
            <a:endParaRPr lang="ar-DZ" sz="3200" dirty="0">
              <a:cs typeface="+mj-cs"/>
            </a:endParaRPr>
          </a:p>
        </p:txBody>
      </p:sp>
      <p:sp>
        <p:nvSpPr>
          <p:cNvPr id="11" name="ZoneTexte 10"/>
          <p:cNvSpPr txBox="1"/>
          <p:nvPr/>
        </p:nvSpPr>
        <p:spPr>
          <a:xfrm>
            <a:off x="1547664" y="2196153"/>
            <a:ext cx="6408712" cy="1077218"/>
          </a:xfrm>
          <a:prstGeom prst="rect">
            <a:avLst/>
          </a:prstGeom>
          <a:noFill/>
        </p:spPr>
        <p:txBody>
          <a:bodyPr wrap="square" rtlCol="1">
            <a:spAutoFit/>
          </a:bodyPr>
          <a:lstStyle/>
          <a:p>
            <a:pPr algn="l" rtl="0"/>
            <a:r>
              <a:rPr lang="fr-FR" sz="3200" dirty="0" smtClean="0">
                <a:cs typeface="+mj-cs"/>
              </a:rPr>
              <a:t>INCT – Institut National de Cartographie et de Télédétection</a:t>
            </a:r>
            <a:endParaRPr lang="ar-DZ" sz="3200" dirty="0">
              <a:cs typeface="+mj-cs"/>
            </a:endParaRPr>
          </a:p>
        </p:txBody>
      </p:sp>
      <p:sp>
        <p:nvSpPr>
          <p:cNvPr id="12" name="ZoneTexte 11"/>
          <p:cNvSpPr txBox="1"/>
          <p:nvPr/>
        </p:nvSpPr>
        <p:spPr>
          <a:xfrm>
            <a:off x="1547664" y="3791942"/>
            <a:ext cx="6408712" cy="584775"/>
          </a:xfrm>
          <a:prstGeom prst="rect">
            <a:avLst/>
          </a:prstGeom>
          <a:noFill/>
        </p:spPr>
        <p:txBody>
          <a:bodyPr wrap="square" rtlCol="1">
            <a:spAutoFit/>
          </a:bodyPr>
          <a:lstStyle/>
          <a:p>
            <a:pPr algn="l" rtl="0"/>
            <a:r>
              <a:rPr lang="fr-FR" sz="3200" dirty="0" smtClean="0">
                <a:cs typeface="+mj-cs"/>
              </a:rPr>
              <a:t>ASAL – Agence Spatiale </a:t>
            </a:r>
            <a:r>
              <a:rPr lang="fr-FR" sz="3200" dirty="0" err="1" smtClean="0">
                <a:cs typeface="+mj-cs"/>
              </a:rPr>
              <a:t>ALgérienne</a:t>
            </a:r>
            <a:endParaRPr lang="ar-DZ" sz="3200" dirty="0">
              <a:cs typeface="+mj-cs"/>
            </a:endParaRPr>
          </a:p>
        </p:txBody>
      </p:sp>
      <p:pic>
        <p:nvPicPr>
          <p:cNvPr id="13" name="Image 12" descr="copyright.jpg"/>
          <p:cNvPicPr>
            <a:picLocks noChangeAspect="1"/>
          </p:cNvPicPr>
          <p:nvPr/>
        </p:nvPicPr>
        <p:blipFill>
          <a:blip r:embed="rId3" cstate="print"/>
          <a:stretch>
            <a:fillRect/>
          </a:stretch>
        </p:blipFill>
        <p:spPr>
          <a:xfrm>
            <a:off x="3347864" y="4653136"/>
            <a:ext cx="2276523" cy="1916832"/>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8" name="ZoneTexte 7"/>
          <p:cNvSpPr txBox="1"/>
          <p:nvPr/>
        </p:nvSpPr>
        <p:spPr>
          <a:xfrm>
            <a:off x="539552" y="1116033"/>
            <a:ext cx="936104" cy="584775"/>
          </a:xfrm>
          <a:prstGeom prst="rect">
            <a:avLst/>
          </a:prstGeom>
          <a:noFill/>
        </p:spPr>
        <p:txBody>
          <a:bodyPr wrap="square" rtlCol="1">
            <a:spAutoFit/>
          </a:bodyPr>
          <a:lstStyle/>
          <a:p>
            <a:pPr algn="l" rtl="0"/>
            <a:r>
              <a:rPr lang="fr-FR" sz="3200" dirty="0" smtClean="0">
                <a:cs typeface="+mj-cs"/>
              </a:rPr>
              <a:t>2.9.</a:t>
            </a:r>
            <a:endParaRPr lang="ar-DZ" sz="3200" dirty="0">
              <a:cs typeface="+mj-cs"/>
            </a:endParaRPr>
          </a:p>
        </p:txBody>
      </p:sp>
      <p:sp>
        <p:nvSpPr>
          <p:cNvPr id="9" name="ZoneTexte 8"/>
          <p:cNvSpPr txBox="1"/>
          <p:nvPr/>
        </p:nvSpPr>
        <p:spPr>
          <a:xfrm>
            <a:off x="1331640" y="1116033"/>
            <a:ext cx="6984776" cy="584775"/>
          </a:xfrm>
          <a:prstGeom prst="rect">
            <a:avLst/>
          </a:prstGeom>
          <a:noFill/>
        </p:spPr>
        <p:txBody>
          <a:bodyPr wrap="square" rtlCol="1">
            <a:spAutoFit/>
          </a:bodyPr>
          <a:lstStyle/>
          <a:p>
            <a:pPr algn="l" rtl="0"/>
            <a:r>
              <a:rPr lang="fr-FR" sz="3200" dirty="0" smtClean="0">
                <a:cs typeface="+mj-cs"/>
              </a:rPr>
              <a:t>Source de la carte</a:t>
            </a:r>
            <a:endParaRPr lang="ar-DZ" sz="3200" dirty="0">
              <a:cs typeface="+mj-cs"/>
            </a:endParaRPr>
          </a:p>
        </p:txBody>
      </p:sp>
      <p:sp>
        <p:nvSpPr>
          <p:cNvPr id="17" name="ZoneTexte 16"/>
          <p:cNvSpPr txBox="1"/>
          <p:nvPr/>
        </p:nvSpPr>
        <p:spPr>
          <a:xfrm>
            <a:off x="467544" y="1916832"/>
            <a:ext cx="8568952" cy="3970318"/>
          </a:xfrm>
          <a:prstGeom prst="rect">
            <a:avLst/>
          </a:prstGeom>
          <a:noFill/>
        </p:spPr>
        <p:txBody>
          <a:bodyPr wrap="square" rtlCol="1">
            <a:spAutoFit/>
          </a:bodyPr>
          <a:lstStyle/>
          <a:p>
            <a:pPr algn="l" rtl="0">
              <a:buFont typeface="Wingdings" pitchFamily="2" charset="2"/>
              <a:buChar char="§"/>
            </a:pPr>
            <a:r>
              <a:rPr lang="fr-FR" sz="3600" dirty="0" smtClean="0">
                <a:cs typeface="+mj-cs"/>
              </a:rPr>
              <a:t> Levé topographique </a:t>
            </a:r>
          </a:p>
          <a:p>
            <a:pPr algn="l" rtl="0">
              <a:buFont typeface="Wingdings" pitchFamily="2" charset="2"/>
              <a:buChar char="§"/>
            </a:pPr>
            <a:r>
              <a:rPr lang="fr-FR" sz="3600" dirty="0" smtClean="0">
                <a:cs typeface="+mj-cs"/>
              </a:rPr>
              <a:t> Image satellitaire – Ortho-image</a:t>
            </a:r>
          </a:p>
          <a:p>
            <a:pPr algn="l" rtl="0">
              <a:buFont typeface="Wingdings" pitchFamily="2" charset="2"/>
              <a:buChar char="§"/>
            </a:pPr>
            <a:r>
              <a:rPr lang="fr-FR" sz="3600" dirty="0" smtClean="0">
                <a:cs typeface="+mj-cs"/>
              </a:rPr>
              <a:t> Radar </a:t>
            </a:r>
            <a:r>
              <a:rPr lang="fr-FR" sz="3600" dirty="0" smtClean="0"/>
              <a:t>– Lidar</a:t>
            </a:r>
            <a:endParaRPr lang="fr-FR" sz="3600" dirty="0" smtClean="0">
              <a:cs typeface="+mj-cs"/>
            </a:endParaRPr>
          </a:p>
          <a:p>
            <a:pPr algn="l" rtl="0">
              <a:buFont typeface="Wingdings" pitchFamily="2" charset="2"/>
              <a:buChar char="§"/>
            </a:pPr>
            <a:r>
              <a:rPr lang="fr-FR" sz="3600" dirty="0" smtClean="0">
                <a:cs typeface="+mj-cs"/>
              </a:rPr>
              <a:t> Photographie aérienne </a:t>
            </a:r>
            <a:r>
              <a:rPr lang="fr-FR" sz="3600" dirty="0" smtClean="0"/>
              <a:t>–</a:t>
            </a:r>
            <a:r>
              <a:rPr lang="fr-FR" sz="3600" dirty="0" smtClean="0">
                <a:cs typeface="+mj-cs"/>
              </a:rPr>
              <a:t> Orthophotoplan</a:t>
            </a:r>
          </a:p>
          <a:p>
            <a:pPr algn="l" rtl="0">
              <a:buFont typeface="Wingdings" pitchFamily="2" charset="2"/>
              <a:buChar char="§"/>
            </a:pPr>
            <a:r>
              <a:rPr lang="fr-FR" sz="3600" dirty="0" smtClean="0"/>
              <a:t> Photographie aérienne – </a:t>
            </a:r>
            <a:r>
              <a:rPr lang="fr-FR" sz="3600" dirty="0" smtClean="0">
                <a:cs typeface="+mj-cs"/>
              </a:rPr>
              <a:t>Restitution</a:t>
            </a:r>
          </a:p>
          <a:p>
            <a:pPr algn="l" rtl="0">
              <a:buFont typeface="Wingdings" pitchFamily="2" charset="2"/>
              <a:buChar char="§"/>
            </a:pPr>
            <a:r>
              <a:rPr lang="fr-FR" sz="3600" dirty="0" smtClean="0">
                <a:cs typeface="+mj-cs"/>
              </a:rPr>
              <a:t> GPS</a:t>
            </a:r>
          </a:p>
          <a:p>
            <a:pPr algn="l" rtl="0">
              <a:buFont typeface="Wingdings" pitchFamily="2" charset="2"/>
              <a:buChar char="§"/>
            </a:pPr>
            <a:r>
              <a:rPr lang="fr-FR" sz="3600" dirty="0" smtClean="0">
                <a:cs typeface="+mj-cs"/>
              </a:rPr>
              <a:t>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2.10.</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naturels visibles</a:t>
            </a:r>
            <a:endParaRPr lang="ar-DZ" sz="3200" dirty="0">
              <a:cs typeface="+mj-cs"/>
            </a:endParaRPr>
          </a:p>
        </p:txBody>
      </p:sp>
      <p:sp>
        <p:nvSpPr>
          <p:cNvPr id="8" name="ZoneTexte 7"/>
          <p:cNvSpPr txBox="1"/>
          <p:nvPr/>
        </p:nvSpPr>
        <p:spPr>
          <a:xfrm>
            <a:off x="1043608" y="2481858"/>
            <a:ext cx="7488832" cy="3416320"/>
          </a:xfrm>
          <a:prstGeom prst="rect">
            <a:avLst/>
          </a:prstGeom>
          <a:noFill/>
        </p:spPr>
        <p:txBody>
          <a:bodyPr wrap="square" rtlCol="1">
            <a:spAutoFit/>
          </a:bodyPr>
          <a:lstStyle/>
          <a:p>
            <a:pPr algn="l" rtl="0">
              <a:buFont typeface="Wingdings" pitchFamily="2" charset="2"/>
              <a:buChar char="§"/>
            </a:pPr>
            <a:r>
              <a:rPr lang="fr-FR" sz="3600" dirty="0" smtClean="0">
                <a:cs typeface="+mj-cs"/>
              </a:rPr>
              <a:t> Orographie</a:t>
            </a:r>
          </a:p>
          <a:p>
            <a:pPr algn="l" rtl="0">
              <a:buFont typeface="Wingdings" pitchFamily="2" charset="2"/>
              <a:buChar char="§"/>
            </a:pPr>
            <a:r>
              <a:rPr lang="fr-FR" sz="3600" dirty="0" smtClean="0">
                <a:cs typeface="+mj-cs"/>
              </a:rPr>
              <a:t> Forêts</a:t>
            </a:r>
          </a:p>
          <a:p>
            <a:pPr algn="l" rtl="0">
              <a:buFont typeface="Wingdings" pitchFamily="2" charset="2"/>
              <a:buChar char="§"/>
            </a:pPr>
            <a:r>
              <a:rPr lang="fr-FR" sz="3600" dirty="0" smtClean="0">
                <a:cs typeface="+mj-cs"/>
              </a:rPr>
              <a:t> Oueds</a:t>
            </a:r>
          </a:p>
          <a:p>
            <a:pPr algn="l" rtl="0">
              <a:buFont typeface="Wingdings" pitchFamily="2" charset="2"/>
              <a:buChar char="§"/>
            </a:pPr>
            <a:r>
              <a:rPr lang="fr-FR" sz="3600" dirty="0" smtClean="0">
                <a:cs typeface="+mj-cs"/>
              </a:rPr>
              <a:t> Lacs</a:t>
            </a:r>
          </a:p>
          <a:p>
            <a:pPr algn="l" rtl="0">
              <a:buFont typeface="Wingdings" pitchFamily="2" charset="2"/>
              <a:buChar char="§"/>
            </a:pP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2.11.</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naturels non visibles</a:t>
            </a:r>
            <a:endParaRPr lang="ar-DZ" sz="3200" dirty="0">
              <a:cs typeface="+mj-cs"/>
            </a:endParaRPr>
          </a:p>
        </p:txBody>
      </p:sp>
      <p:sp>
        <p:nvSpPr>
          <p:cNvPr id="8" name="ZoneTexte 7"/>
          <p:cNvSpPr txBox="1"/>
          <p:nvPr/>
        </p:nvSpPr>
        <p:spPr>
          <a:xfrm>
            <a:off x="1043608" y="2481858"/>
            <a:ext cx="7488832" cy="2862322"/>
          </a:xfrm>
          <a:prstGeom prst="rect">
            <a:avLst/>
          </a:prstGeom>
          <a:noFill/>
        </p:spPr>
        <p:txBody>
          <a:bodyPr wrap="square" rtlCol="1">
            <a:spAutoFit/>
          </a:bodyPr>
          <a:lstStyle/>
          <a:p>
            <a:pPr algn="l" rtl="0">
              <a:buFont typeface="Wingdings" pitchFamily="2" charset="2"/>
              <a:buChar char="§"/>
            </a:pPr>
            <a:r>
              <a:rPr lang="fr-FR" sz="3600" dirty="0" smtClean="0">
                <a:cs typeface="+mj-cs"/>
              </a:rPr>
              <a:t> Courbes de niveau</a:t>
            </a:r>
          </a:p>
          <a:p>
            <a:pPr algn="l" rtl="0">
              <a:buFont typeface="Wingdings" pitchFamily="2" charset="2"/>
              <a:buChar char="§"/>
            </a:pPr>
            <a:r>
              <a:rPr lang="fr-FR" sz="3600" dirty="0" smtClean="0">
                <a:cs typeface="+mj-cs"/>
              </a:rPr>
              <a:t> L’estompage</a:t>
            </a:r>
          </a:p>
          <a:p>
            <a:pPr algn="l" rtl="0">
              <a:buFont typeface="Wingdings" pitchFamily="2" charset="2"/>
              <a:buChar char="§"/>
            </a:pPr>
            <a:r>
              <a:rPr lang="fr-FR" sz="3600" dirty="0" smtClean="0">
                <a:cs typeface="+mj-cs"/>
              </a:rPr>
              <a:t> Points cotés </a:t>
            </a:r>
          </a:p>
          <a:p>
            <a:pPr algn="l" rtl="0">
              <a:buFont typeface="Wingdings" pitchFamily="2" charset="2"/>
              <a:buChar char="§"/>
            </a:pP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pic>
        <p:nvPicPr>
          <p:cNvPr id="4" name="Image 3" descr="images2.jpg"/>
          <p:cNvPicPr>
            <a:picLocks noChangeAspect="1"/>
          </p:cNvPicPr>
          <p:nvPr/>
        </p:nvPicPr>
        <p:blipFill>
          <a:blip r:embed="rId3" cstate="print"/>
          <a:stretch>
            <a:fillRect/>
          </a:stretch>
        </p:blipFill>
        <p:spPr>
          <a:xfrm>
            <a:off x="1487656" y="476672"/>
            <a:ext cx="6396711" cy="5904656"/>
          </a:xfrm>
          <a:prstGeom prst="rect">
            <a:avLst/>
          </a:prstGeo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5. Orbites</a:t>
            </a:r>
            <a:endParaRPr lang="ar-DZ" sz="3200" u="sng" dirty="0">
              <a:solidFill>
                <a:srgbClr val="FFFF00"/>
              </a:solidFill>
              <a:cs typeface="+mj-cs"/>
            </a:endParaRPr>
          </a:p>
        </p:txBody>
      </p:sp>
      <p:sp>
        <p:nvSpPr>
          <p:cNvPr id="8" name="ZoneTexte 7"/>
          <p:cNvSpPr txBox="1"/>
          <p:nvPr/>
        </p:nvSpPr>
        <p:spPr>
          <a:xfrm>
            <a:off x="979984" y="1260049"/>
            <a:ext cx="5104184" cy="584775"/>
          </a:xfrm>
          <a:prstGeom prst="rect">
            <a:avLst/>
          </a:prstGeom>
          <a:noFill/>
        </p:spPr>
        <p:txBody>
          <a:bodyPr wrap="square" rtlCol="1">
            <a:spAutoFit/>
          </a:bodyPr>
          <a:lstStyle/>
          <a:p>
            <a:pPr algn="l"/>
            <a:r>
              <a:rPr lang="fr-FR" sz="3200" dirty="0" smtClean="0">
                <a:solidFill>
                  <a:srgbClr val="FFFF00"/>
                </a:solidFill>
                <a:cs typeface="+mj-cs"/>
              </a:rPr>
              <a:t>5.1. Orbites géostationnaires</a:t>
            </a:r>
            <a:endParaRPr lang="ar-DZ" sz="3200" dirty="0">
              <a:solidFill>
                <a:srgbClr val="FFFF00"/>
              </a:solidFill>
              <a:cs typeface="+mj-cs"/>
            </a:endParaRPr>
          </a:p>
        </p:txBody>
      </p:sp>
      <p:pic>
        <p:nvPicPr>
          <p:cNvPr id="9" name="Espace réservé du contenu 8" descr="Ouragan-tempete-tropicale-cyclone-typhon-de-quoi-parle-t-on.jpg"/>
          <p:cNvPicPr>
            <a:picLocks noGrp="1" noChangeAspect="1"/>
          </p:cNvPicPr>
          <p:nvPr>
            <p:ph idx="1"/>
          </p:nvPr>
        </p:nvPicPr>
        <p:blipFill>
          <a:blip r:embed="rId3" cstate="print"/>
          <a:stretch>
            <a:fillRect/>
          </a:stretch>
        </p:blipFill>
        <p:spPr>
          <a:xfrm>
            <a:off x="457200" y="2122512"/>
            <a:ext cx="8229600" cy="4114800"/>
          </a:xfr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2.12.</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anthropiques visibles</a:t>
            </a:r>
            <a:endParaRPr lang="ar-DZ" sz="3200" dirty="0">
              <a:cs typeface="+mj-cs"/>
            </a:endParaRPr>
          </a:p>
        </p:txBody>
      </p:sp>
      <p:sp>
        <p:nvSpPr>
          <p:cNvPr id="8" name="ZoneTexte 7"/>
          <p:cNvSpPr txBox="1"/>
          <p:nvPr/>
        </p:nvSpPr>
        <p:spPr>
          <a:xfrm>
            <a:off x="1043608" y="2481858"/>
            <a:ext cx="7488832" cy="3416320"/>
          </a:xfrm>
          <a:prstGeom prst="rect">
            <a:avLst/>
          </a:prstGeom>
          <a:noFill/>
        </p:spPr>
        <p:txBody>
          <a:bodyPr wrap="square" rtlCol="1">
            <a:spAutoFit/>
          </a:bodyPr>
          <a:lstStyle/>
          <a:p>
            <a:pPr algn="l" rtl="0">
              <a:buFont typeface="Wingdings" pitchFamily="2" charset="2"/>
              <a:buChar char="§"/>
            </a:pPr>
            <a:r>
              <a:rPr lang="fr-FR" sz="3600" dirty="0" smtClean="0">
                <a:cs typeface="+mj-cs"/>
              </a:rPr>
              <a:t> Agglomérations</a:t>
            </a:r>
          </a:p>
          <a:p>
            <a:pPr algn="l" rtl="0">
              <a:buFont typeface="Wingdings" pitchFamily="2" charset="2"/>
              <a:buChar char="§"/>
            </a:pPr>
            <a:r>
              <a:rPr lang="fr-FR" sz="3600" dirty="0" smtClean="0">
                <a:cs typeface="+mj-cs"/>
              </a:rPr>
              <a:t> Routes</a:t>
            </a:r>
          </a:p>
          <a:p>
            <a:pPr algn="l" rtl="0">
              <a:buFont typeface="Wingdings" pitchFamily="2" charset="2"/>
              <a:buChar char="§"/>
            </a:pPr>
            <a:r>
              <a:rPr lang="fr-FR" sz="3600" dirty="0" smtClean="0">
                <a:cs typeface="+mj-cs"/>
              </a:rPr>
              <a:t> Ponts</a:t>
            </a:r>
          </a:p>
          <a:p>
            <a:pPr algn="l" rtl="0">
              <a:buFont typeface="Wingdings" pitchFamily="2" charset="2"/>
              <a:buChar char="§"/>
            </a:pPr>
            <a:r>
              <a:rPr lang="fr-FR" sz="3600" dirty="0" smtClean="0">
                <a:cs typeface="+mj-cs"/>
              </a:rPr>
              <a:t> Aéroports</a:t>
            </a:r>
          </a:p>
          <a:p>
            <a:pPr algn="l" rtl="0">
              <a:buFont typeface="Wingdings" pitchFamily="2" charset="2"/>
              <a:buChar char="§"/>
            </a:pP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light-grey-background.png"/>
          <p:cNvPicPr>
            <a:picLocks noChangeAspect="1"/>
          </p:cNvPicPr>
          <p:nvPr/>
        </p:nvPicPr>
        <p:blipFill>
          <a:blip r:embed="rId2" cstate="print"/>
          <a:srcRect l="2517" b="-615"/>
          <a:stretch>
            <a:fillRect/>
          </a:stretch>
        </p:blipFill>
        <p:spPr>
          <a:xfrm>
            <a:off x="0" y="0"/>
            <a:ext cx="9144000" cy="6885384"/>
          </a:xfrm>
          <a:prstGeom prst="rect">
            <a:avLst/>
          </a:prstGeom>
        </p:spPr>
      </p:pic>
      <p:sp>
        <p:nvSpPr>
          <p:cNvPr id="4" name="ZoneTexte 3"/>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5" name="ZoneTexte 4"/>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6" name="ZoneTexte 5"/>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2.13.</a:t>
            </a:r>
            <a:endParaRPr lang="ar-DZ" sz="3200" dirty="0">
              <a:cs typeface="+mj-cs"/>
            </a:endParaRPr>
          </a:p>
        </p:txBody>
      </p:sp>
      <p:sp>
        <p:nvSpPr>
          <p:cNvPr id="7" name="ZoneTexte 6"/>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Eléments anthropiques non visibles</a:t>
            </a:r>
            <a:endParaRPr lang="ar-DZ" sz="3200" dirty="0">
              <a:cs typeface="+mj-cs"/>
            </a:endParaRPr>
          </a:p>
        </p:txBody>
      </p:sp>
      <p:sp>
        <p:nvSpPr>
          <p:cNvPr id="8" name="ZoneTexte 7"/>
          <p:cNvSpPr txBox="1"/>
          <p:nvPr/>
        </p:nvSpPr>
        <p:spPr>
          <a:xfrm>
            <a:off x="1043608" y="2481858"/>
            <a:ext cx="7488832" cy="3416320"/>
          </a:xfrm>
          <a:prstGeom prst="rect">
            <a:avLst/>
          </a:prstGeom>
          <a:noFill/>
        </p:spPr>
        <p:txBody>
          <a:bodyPr wrap="square" rtlCol="1">
            <a:spAutoFit/>
          </a:bodyPr>
          <a:lstStyle/>
          <a:p>
            <a:pPr algn="l" rtl="0">
              <a:buFont typeface="Wingdings" pitchFamily="2" charset="2"/>
              <a:buChar char="§"/>
            </a:pPr>
            <a:r>
              <a:rPr lang="fr-FR" sz="3600" dirty="0" smtClean="0">
                <a:cs typeface="+mj-cs"/>
              </a:rPr>
              <a:t> Limites administratives</a:t>
            </a:r>
          </a:p>
          <a:p>
            <a:pPr algn="l" rtl="0">
              <a:buFont typeface="Wingdings" pitchFamily="2" charset="2"/>
              <a:buChar char="§"/>
            </a:pPr>
            <a:r>
              <a:rPr lang="fr-FR" sz="3600" dirty="0" smtClean="0">
                <a:cs typeface="+mj-cs"/>
              </a:rPr>
              <a:t> Statistiques</a:t>
            </a:r>
          </a:p>
          <a:p>
            <a:pPr algn="l" rtl="0">
              <a:buFont typeface="Wingdings" pitchFamily="2" charset="2"/>
              <a:buChar char="§"/>
            </a:pPr>
            <a:r>
              <a:rPr lang="fr-FR" sz="3600" dirty="0" smtClean="0">
                <a:cs typeface="+mj-cs"/>
              </a:rPr>
              <a:t> Quadrillage</a:t>
            </a:r>
          </a:p>
          <a:p>
            <a:pPr algn="l" rtl="0">
              <a:buFont typeface="Wingdings" pitchFamily="2" charset="2"/>
              <a:buChar char="§"/>
            </a:pPr>
            <a:r>
              <a:rPr lang="fr-FR" sz="3600" dirty="0" smtClean="0">
                <a:cs typeface="+mj-cs"/>
              </a:rPr>
              <a:t> Système géodésique</a:t>
            </a:r>
          </a:p>
          <a:p>
            <a:pPr algn="l" rtl="0">
              <a:buFont typeface="Wingdings" pitchFamily="2" charset="2"/>
              <a:buChar char="§"/>
            </a:pPr>
            <a:r>
              <a:rPr lang="fr-FR" sz="3600" dirty="0" smtClean="0">
                <a:cs typeface="+mj-cs"/>
              </a:rPr>
              <a:t> </a:t>
            </a:r>
            <a:r>
              <a:rPr lang="fr-FR" sz="3600" dirty="0" smtClean="0"/>
              <a:t> …..</a:t>
            </a:r>
            <a:endParaRPr lang="fr-FR" sz="3600" dirty="0" smtClean="0">
              <a:cs typeface="+mj-cs"/>
            </a:endParaRPr>
          </a:p>
          <a:p>
            <a:pPr algn="l" rtl="0"/>
            <a:endParaRPr lang="ar-DZ" sz="3600" dirty="0">
              <a:cs typeface="+mj-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9" name="Espace réservé du contenu 8" descr="12.jpg"/>
          <p:cNvPicPr>
            <a:picLocks noGrp="1" noChangeAspect="1"/>
          </p:cNvPicPr>
          <p:nvPr>
            <p:ph idx="1"/>
          </p:nvPr>
        </p:nvPicPr>
        <p:blipFill>
          <a:blip r:embed="rId2" cstate="print"/>
          <a:stretch>
            <a:fillRect/>
          </a:stretch>
        </p:blipFill>
        <p:spPr>
          <a:xfrm>
            <a:off x="457200" y="2584571"/>
            <a:ext cx="8229600" cy="2557220"/>
          </a:xfrm>
        </p:spPr>
      </p:pic>
      <p:pic>
        <p:nvPicPr>
          <p:cNvPr id="4" name="Image 3" descr="light-grey-background.png"/>
          <p:cNvPicPr>
            <a:picLocks noChangeAspect="1"/>
          </p:cNvPicPr>
          <p:nvPr/>
        </p:nvPicPr>
        <p:blipFill>
          <a:blip r:embed="rId3" cstate="print"/>
          <a:srcRect l="2517" b="-615"/>
          <a:stretch>
            <a:fillRect/>
          </a:stretch>
        </p:blipFill>
        <p:spPr>
          <a:xfrm>
            <a:off x="0" y="0"/>
            <a:ext cx="9144000" cy="6885384"/>
          </a:xfrm>
          <a:prstGeom prst="rect">
            <a:avLst/>
          </a:prstGeom>
        </p:spPr>
      </p:pic>
      <p:sp>
        <p:nvSpPr>
          <p:cNvPr id="5" name="ZoneTexte 4"/>
          <p:cNvSpPr txBox="1"/>
          <p:nvPr/>
        </p:nvSpPr>
        <p:spPr>
          <a:xfrm>
            <a:off x="1115616" y="404664"/>
            <a:ext cx="6408712" cy="584775"/>
          </a:xfrm>
          <a:prstGeom prst="rect">
            <a:avLst/>
          </a:prstGeom>
          <a:noFill/>
        </p:spPr>
        <p:txBody>
          <a:bodyPr wrap="square" rtlCol="1">
            <a:spAutoFit/>
          </a:bodyPr>
          <a:lstStyle/>
          <a:p>
            <a:pPr algn="l" rtl="0"/>
            <a:r>
              <a:rPr lang="fr-FR" sz="3200" u="sng" dirty="0" smtClean="0">
                <a:cs typeface="+mj-cs"/>
              </a:rPr>
              <a:t>Eléments de l’édition cartographique </a:t>
            </a:r>
            <a:endParaRPr lang="ar-DZ" sz="3200" u="sng" dirty="0">
              <a:cs typeface="+mj-cs"/>
            </a:endParaRPr>
          </a:p>
        </p:txBody>
      </p:sp>
      <p:sp>
        <p:nvSpPr>
          <p:cNvPr id="6" name="ZoneTexte 5"/>
          <p:cNvSpPr txBox="1"/>
          <p:nvPr/>
        </p:nvSpPr>
        <p:spPr>
          <a:xfrm>
            <a:off x="539552" y="404664"/>
            <a:ext cx="648072" cy="584775"/>
          </a:xfrm>
          <a:prstGeom prst="rect">
            <a:avLst/>
          </a:prstGeom>
          <a:noFill/>
        </p:spPr>
        <p:txBody>
          <a:bodyPr wrap="square" rtlCol="1">
            <a:spAutoFit/>
          </a:bodyPr>
          <a:lstStyle/>
          <a:p>
            <a:pPr algn="l" rtl="0"/>
            <a:r>
              <a:rPr lang="fr-FR" sz="3200" dirty="0" smtClean="0">
                <a:cs typeface="+mj-cs"/>
              </a:rPr>
              <a:t>2.</a:t>
            </a:r>
            <a:endParaRPr lang="ar-DZ" sz="3200" dirty="0">
              <a:cs typeface="+mj-cs"/>
            </a:endParaRPr>
          </a:p>
        </p:txBody>
      </p:sp>
      <p:sp>
        <p:nvSpPr>
          <p:cNvPr id="7" name="ZoneTexte 6"/>
          <p:cNvSpPr txBox="1"/>
          <p:nvPr/>
        </p:nvSpPr>
        <p:spPr>
          <a:xfrm>
            <a:off x="539552" y="1116033"/>
            <a:ext cx="1224136" cy="584775"/>
          </a:xfrm>
          <a:prstGeom prst="rect">
            <a:avLst/>
          </a:prstGeom>
          <a:noFill/>
        </p:spPr>
        <p:txBody>
          <a:bodyPr wrap="square" rtlCol="1">
            <a:spAutoFit/>
          </a:bodyPr>
          <a:lstStyle/>
          <a:p>
            <a:pPr algn="l" rtl="0"/>
            <a:r>
              <a:rPr lang="fr-FR" sz="3200" dirty="0" smtClean="0">
                <a:cs typeface="+mj-cs"/>
              </a:rPr>
              <a:t>2.14.</a:t>
            </a:r>
            <a:endParaRPr lang="ar-DZ" sz="3200" dirty="0">
              <a:cs typeface="+mj-cs"/>
            </a:endParaRPr>
          </a:p>
        </p:txBody>
      </p:sp>
      <p:sp>
        <p:nvSpPr>
          <p:cNvPr id="8" name="ZoneTexte 7"/>
          <p:cNvSpPr txBox="1"/>
          <p:nvPr/>
        </p:nvSpPr>
        <p:spPr>
          <a:xfrm>
            <a:off x="1547664" y="1116033"/>
            <a:ext cx="6192688" cy="584775"/>
          </a:xfrm>
          <a:prstGeom prst="rect">
            <a:avLst/>
          </a:prstGeom>
          <a:noFill/>
        </p:spPr>
        <p:txBody>
          <a:bodyPr wrap="square" rtlCol="1">
            <a:spAutoFit/>
          </a:bodyPr>
          <a:lstStyle/>
          <a:p>
            <a:pPr algn="l" rtl="0"/>
            <a:r>
              <a:rPr lang="fr-FR" sz="3200" dirty="0" smtClean="0">
                <a:cs typeface="+mj-cs"/>
              </a:rPr>
              <a:t>Signes conventionnels</a:t>
            </a:r>
            <a:endParaRPr lang="ar-DZ" sz="3200" dirty="0">
              <a:cs typeface="+mj-cs"/>
            </a:endParaRPr>
          </a:p>
        </p:txBody>
      </p:sp>
      <p:pic>
        <p:nvPicPr>
          <p:cNvPr id="11" name="Image 10" descr="12.jpg"/>
          <p:cNvPicPr>
            <a:picLocks noChangeAspect="1"/>
          </p:cNvPicPr>
          <p:nvPr/>
        </p:nvPicPr>
        <p:blipFill>
          <a:blip r:embed="rId2" cstate="print"/>
          <a:srcRect l="84967" t="8430" r="9452" b="69760"/>
          <a:stretch>
            <a:fillRect/>
          </a:stretch>
        </p:blipFill>
        <p:spPr>
          <a:xfrm>
            <a:off x="7596336" y="1124744"/>
            <a:ext cx="1008112" cy="1071118"/>
          </a:xfrm>
          <a:prstGeom prst="rect">
            <a:avLst/>
          </a:prstGeom>
        </p:spPr>
      </p:pic>
      <p:pic>
        <p:nvPicPr>
          <p:cNvPr id="12" name="Image 11" descr="12.jpg"/>
          <p:cNvPicPr>
            <a:picLocks noChangeAspect="1"/>
          </p:cNvPicPr>
          <p:nvPr/>
        </p:nvPicPr>
        <p:blipFill>
          <a:blip r:embed="rId2" cstate="print"/>
          <a:srcRect l="89285" t="49483" r="3572" b="20277"/>
          <a:stretch>
            <a:fillRect/>
          </a:stretch>
        </p:blipFill>
        <p:spPr>
          <a:xfrm>
            <a:off x="6084168" y="3573016"/>
            <a:ext cx="733172" cy="1008112"/>
          </a:xfrm>
          <a:prstGeom prst="rect">
            <a:avLst/>
          </a:prstGeom>
        </p:spPr>
      </p:pic>
      <p:pic>
        <p:nvPicPr>
          <p:cNvPr id="13" name="Image 12" descr="12.jpg"/>
          <p:cNvPicPr>
            <a:picLocks noChangeAspect="1"/>
          </p:cNvPicPr>
          <p:nvPr/>
        </p:nvPicPr>
        <p:blipFill>
          <a:blip r:embed="rId2" cstate="print"/>
          <a:srcRect l="66985" t="5695" r="23618" b="69563"/>
          <a:stretch>
            <a:fillRect/>
          </a:stretch>
        </p:blipFill>
        <p:spPr>
          <a:xfrm>
            <a:off x="4283968" y="3861048"/>
            <a:ext cx="1056117" cy="864096"/>
          </a:xfrm>
          <a:prstGeom prst="rect">
            <a:avLst/>
          </a:prstGeom>
        </p:spPr>
      </p:pic>
      <p:pic>
        <p:nvPicPr>
          <p:cNvPr id="14" name="Image 13" descr="12.jpg"/>
          <p:cNvPicPr>
            <a:picLocks noChangeAspect="1"/>
          </p:cNvPicPr>
          <p:nvPr/>
        </p:nvPicPr>
        <p:blipFill>
          <a:blip r:embed="rId2" cstate="print"/>
          <a:srcRect l="41358" t="2749" r="38995" b="66814"/>
          <a:stretch>
            <a:fillRect/>
          </a:stretch>
        </p:blipFill>
        <p:spPr>
          <a:xfrm>
            <a:off x="755576" y="5733256"/>
            <a:ext cx="1656184" cy="797248"/>
          </a:xfrm>
          <a:prstGeom prst="rect">
            <a:avLst/>
          </a:prstGeom>
        </p:spPr>
      </p:pic>
      <p:pic>
        <p:nvPicPr>
          <p:cNvPr id="15" name="Image 14" descr="12.jpg"/>
          <p:cNvPicPr>
            <a:picLocks noChangeAspect="1"/>
          </p:cNvPicPr>
          <p:nvPr/>
        </p:nvPicPr>
        <p:blipFill>
          <a:blip r:embed="rId2" cstate="print"/>
          <a:srcRect l="5481" t="2749" r="67184" b="69563"/>
          <a:stretch>
            <a:fillRect/>
          </a:stretch>
        </p:blipFill>
        <p:spPr>
          <a:xfrm>
            <a:off x="539552" y="2204864"/>
            <a:ext cx="4575723" cy="1440160"/>
          </a:xfrm>
          <a:prstGeom prst="rect">
            <a:avLst/>
          </a:prstGeom>
        </p:spPr>
      </p:pic>
      <p:pic>
        <p:nvPicPr>
          <p:cNvPr id="16" name="Image 15" descr="12.jpg"/>
          <p:cNvPicPr>
            <a:picLocks noChangeAspect="1"/>
          </p:cNvPicPr>
          <p:nvPr/>
        </p:nvPicPr>
        <p:blipFill>
          <a:blip r:embed="rId2" cstate="print"/>
          <a:srcRect l="40504" t="49680" r="37286" b="25579"/>
          <a:stretch>
            <a:fillRect/>
          </a:stretch>
        </p:blipFill>
        <p:spPr>
          <a:xfrm>
            <a:off x="3779912" y="4941167"/>
            <a:ext cx="4752528" cy="1645105"/>
          </a:xfrm>
          <a:prstGeom prst="rect">
            <a:avLst/>
          </a:prstGeom>
        </p:spPr>
      </p:pic>
      <p:pic>
        <p:nvPicPr>
          <p:cNvPr id="17" name="Image 16" descr="10.jpg"/>
          <p:cNvPicPr>
            <a:picLocks noChangeAspect="1"/>
          </p:cNvPicPr>
          <p:nvPr/>
        </p:nvPicPr>
        <p:blipFill>
          <a:blip r:embed="rId4" cstate="print"/>
          <a:srcRect l="53286" t="8086" r="36723" b="63615"/>
          <a:stretch>
            <a:fillRect/>
          </a:stretch>
        </p:blipFill>
        <p:spPr>
          <a:xfrm>
            <a:off x="6444208" y="2420888"/>
            <a:ext cx="864096" cy="504056"/>
          </a:xfrm>
          <a:prstGeom prst="rect">
            <a:avLst/>
          </a:prstGeom>
        </p:spPr>
      </p:pic>
      <p:pic>
        <p:nvPicPr>
          <p:cNvPr id="18" name="Image 17" descr="10.jpg"/>
          <p:cNvPicPr>
            <a:picLocks noChangeAspect="1"/>
          </p:cNvPicPr>
          <p:nvPr/>
        </p:nvPicPr>
        <p:blipFill>
          <a:blip r:embed="rId4" cstate="print"/>
          <a:srcRect l="833" t="12129" r="56705" b="63615"/>
          <a:stretch>
            <a:fillRect/>
          </a:stretch>
        </p:blipFill>
        <p:spPr>
          <a:xfrm>
            <a:off x="395536" y="4293096"/>
            <a:ext cx="3672408" cy="432048"/>
          </a:xfrm>
          <a:prstGeom prst="rect">
            <a:avLst/>
          </a:prstGeom>
        </p:spPr>
      </p:pic>
      <p:pic>
        <p:nvPicPr>
          <p:cNvPr id="19" name="Image 18" descr="10.jpg"/>
          <p:cNvPicPr>
            <a:picLocks noChangeAspect="1"/>
          </p:cNvPicPr>
          <p:nvPr/>
        </p:nvPicPr>
        <p:blipFill>
          <a:blip r:embed="rId4" cstate="print"/>
          <a:srcRect l="69840" t="8086" r="23499" b="60043"/>
          <a:stretch>
            <a:fillRect/>
          </a:stretch>
        </p:blipFill>
        <p:spPr>
          <a:xfrm>
            <a:off x="7668344" y="3717032"/>
            <a:ext cx="576064" cy="5676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5. Orbites</a:t>
            </a:r>
            <a:endParaRPr lang="ar-DZ" sz="3200" u="sng" dirty="0">
              <a:solidFill>
                <a:srgbClr val="FFFF00"/>
              </a:solidFill>
              <a:cs typeface="+mj-cs"/>
            </a:endParaRPr>
          </a:p>
        </p:txBody>
      </p:sp>
      <p:sp>
        <p:nvSpPr>
          <p:cNvPr id="8" name="ZoneTexte 7"/>
          <p:cNvSpPr txBox="1"/>
          <p:nvPr/>
        </p:nvSpPr>
        <p:spPr>
          <a:xfrm>
            <a:off x="979984" y="1260049"/>
            <a:ext cx="5104184" cy="584775"/>
          </a:xfrm>
          <a:prstGeom prst="rect">
            <a:avLst/>
          </a:prstGeom>
          <a:noFill/>
        </p:spPr>
        <p:txBody>
          <a:bodyPr wrap="square" rtlCol="1">
            <a:spAutoFit/>
          </a:bodyPr>
          <a:lstStyle/>
          <a:p>
            <a:pPr algn="l"/>
            <a:r>
              <a:rPr lang="fr-FR" sz="3200" dirty="0" smtClean="0">
                <a:solidFill>
                  <a:srgbClr val="FFFF00"/>
                </a:solidFill>
                <a:cs typeface="+mj-cs"/>
              </a:rPr>
              <a:t>5.2. Orbites polaires</a:t>
            </a:r>
            <a:endParaRPr lang="ar-DZ" sz="3200" dirty="0">
              <a:solidFill>
                <a:srgbClr val="FFFF00"/>
              </a:solidFill>
              <a:cs typeface="+mj-cs"/>
            </a:endParaRPr>
          </a:p>
        </p:txBody>
      </p:sp>
      <p:pic>
        <p:nvPicPr>
          <p:cNvPr id="9" name="Espace réservé du contenu 8" descr="polar-orbit-diagram-david-ducros-cnes.jpg"/>
          <p:cNvPicPr>
            <a:picLocks noGrp="1" noChangeAspect="1"/>
          </p:cNvPicPr>
          <p:nvPr>
            <p:ph idx="1"/>
          </p:nvPr>
        </p:nvPicPr>
        <p:blipFill>
          <a:blip r:embed="rId3" cstate="print"/>
          <a:srcRect l="585" t="1698" r="7870" b="11444"/>
          <a:stretch>
            <a:fillRect/>
          </a:stretch>
        </p:blipFill>
        <p:spPr>
          <a:xfrm>
            <a:off x="1225886" y="2028332"/>
            <a:ext cx="6514466" cy="4497012"/>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5. Orbites</a:t>
            </a:r>
            <a:endParaRPr lang="ar-DZ" sz="3200" u="sng" dirty="0">
              <a:solidFill>
                <a:srgbClr val="FFFF00"/>
              </a:solidFill>
              <a:cs typeface="+mj-cs"/>
            </a:endParaRPr>
          </a:p>
        </p:txBody>
      </p:sp>
      <p:sp>
        <p:nvSpPr>
          <p:cNvPr id="6" name="ZoneTexte 5"/>
          <p:cNvSpPr txBox="1"/>
          <p:nvPr/>
        </p:nvSpPr>
        <p:spPr>
          <a:xfrm>
            <a:off x="979984" y="1260049"/>
            <a:ext cx="7912496" cy="4031873"/>
          </a:xfrm>
          <a:prstGeom prst="rect">
            <a:avLst/>
          </a:prstGeom>
          <a:noFill/>
        </p:spPr>
        <p:txBody>
          <a:bodyPr wrap="square" rtlCol="1">
            <a:spAutoFit/>
          </a:bodyPr>
          <a:lstStyle/>
          <a:p>
            <a:pPr algn="l"/>
            <a:r>
              <a:rPr lang="fr-FR" sz="3200" dirty="0" smtClean="0">
                <a:solidFill>
                  <a:srgbClr val="FFFF00"/>
                </a:solidFill>
                <a:cs typeface="+mj-cs"/>
              </a:rPr>
              <a:t>5.2. Orbites polaires</a:t>
            </a:r>
          </a:p>
          <a:p>
            <a:pPr algn="l"/>
            <a:endParaRPr lang="fr-FR" sz="3200" dirty="0" smtClean="0">
              <a:solidFill>
                <a:srgbClr val="FFFF00"/>
              </a:solidFill>
              <a:cs typeface="+mj-cs"/>
            </a:endParaRPr>
          </a:p>
          <a:p>
            <a:pPr algn="l"/>
            <a:endParaRPr lang="fr-FR" sz="3200" dirty="0" smtClean="0">
              <a:solidFill>
                <a:srgbClr val="FFFF00"/>
              </a:solidFill>
              <a:cs typeface="+mj-cs"/>
            </a:endParaRPr>
          </a:p>
          <a:p>
            <a:pPr algn="l" rtl="0">
              <a:buFont typeface="Arial" pitchFamily="34" charset="0"/>
              <a:buChar char="•"/>
            </a:pPr>
            <a:r>
              <a:rPr lang="fr-FR" sz="3200" dirty="0" smtClean="0">
                <a:solidFill>
                  <a:srgbClr val="FFFF00"/>
                </a:solidFill>
                <a:cs typeface="+mj-cs"/>
              </a:rPr>
              <a:t> Météorologie (NOAA, </a:t>
            </a:r>
            <a:r>
              <a:rPr lang="fr-FR" sz="3200" dirty="0" err="1" smtClean="0">
                <a:solidFill>
                  <a:srgbClr val="FFFF00"/>
                </a:solidFill>
                <a:cs typeface="+mj-cs"/>
              </a:rPr>
              <a:t>Meteor</a:t>
            </a:r>
            <a:r>
              <a:rPr lang="fr-FR" sz="3200" dirty="0" smtClean="0">
                <a:solidFill>
                  <a:srgbClr val="FFFF00"/>
                </a:solidFill>
                <a:cs typeface="+mj-cs"/>
              </a:rPr>
              <a:t>,,…);</a:t>
            </a:r>
          </a:p>
          <a:p>
            <a:pPr algn="l" rtl="0">
              <a:buFont typeface="Arial" pitchFamily="34" charset="0"/>
              <a:buChar char="•"/>
            </a:pPr>
            <a:r>
              <a:rPr lang="fr-FR" sz="3200" dirty="0" smtClean="0">
                <a:solidFill>
                  <a:srgbClr val="FFFF00"/>
                </a:solidFill>
                <a:cs typeface="+mj-cs"/>
              </a:rPr>
              <a:t> Observation de la Terre (Spot,…)</a:t>
            </a:r>
          </a:p>
          <a:p>
            <a:pPr algn="l" rtl="0">
              <a:buFont typeface="Arial" pitchFamily="34" charset="0"/>
              <a:buChar char="•"/>
            </a:pPr>
            <a:r>
              <a:rPr lang="fr-FR" sz="3200" dirty="0" smtClean="0">
                <a:solidFill>
                  <a:srgbClr val="FFFF00"/>
                </a:solidFill>
                <a:cs typeface="+mj-cs"/>
              </a:rPr>
              <a:t> Télécommunications (</a:t>
            </a:r>
            <a:r>
              <a:rPr lang="fr-FR" sz="3200" dirty="0" smtClean="0">
                <a:solidFill>
                  <a:srgbClr val="FFFF00"/>
                </a:solidFill>
              </a:rPr>
              <a:t>Eutelsat,…</a:t>
            </a:r>
            <a:r>
              <a:rPr lang="fr-FR" sz="3200" dirty="0" smtClean="0">
                <a:solidFill>
                  <a:srgbClr val="FFFF00"/>
                </a:solidFill>
                <a:cs typeface="+mj-cs"/>
              </a:rPr>
              <a:t>);</a:t>
            </a:r>
          </a:p>
          <a:p>
            <a:pPr algn="l" rtl="0">
              <a:buFont typeface="Arial" pitchFamily="34" charset="0"/>
              <a:buChar char="•"/>
            </a:pPr>
            <a:r>
              <a:rPr lang="fr-FR" sz="3200" dirty="0" smtClean="0">
                <a:solidFill>
                  <a:srgbClr val="FFFF00"/>
                </a:solidFill>
                <a:cs typeface="+mj-cs"/>
              </a:rPr>
              <a:t> Topographie et navigation (GPS, GLONAS,..).</a:t>
            </a:r>
          </a:p>
          <a:p>
            <a:pPr algn="l" rtl="0"/>
            <a:endParaRPr lang="ar-DZ" sz="3200" dirty="0">
              <a:solidFill>
                <a:srgbClr val="FFFF00"/>
              </a:solidFill>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5. Orbites</a:t>
            </a:r>
            <a:endParaRPr lang="ar-DZ" sz="3200" u="sng" dirty="0">
              <a:solidFill>
                <a:srgbClr val="FFFF00"/>
              </a:solidFill>
              <a:cs typeface="+mj-cs"/>
            </a:endParaRPr>
          </a:p>
        </p:txBody>
      </p:sp>
      <p:sp>
        <p:nvSpPr>
          <p:cNvPr id="6" name="ZoneTexte 5"/>
          <p:cNvSpPr txBox="1"/>
          <p:nvPr/>
        </p:nvSpPr>
        <p:spPr>
          <a:xfrm>
            <a:off x="979984" y="1260049"/>
            <a:ext cx="5104184" cy="584775"/>
          </a:xfrm>
          <a:prstGeom prst="rect">
            <a:avLst/>
          </a:prstGeom>
          <a:noFill/>
        </p:spPr>
        <p:txBody>
          <a:bodyPr wrap="square" rtlCol="1">
            <a:spAutoFit/>
          </a:bodyPr>
          <a:lstStyle/>
          <a:p>
            <a:pPr algn="l"/>
            <a:r>
              <a:rPr lang="fr-FR" sz="3200" dirty="0" smtClean="0">
                <a:solidFill>
                  <a:srgbClr val="FFFF00"/>
                </a:solidFill>
                <a:cs typeface="+mj-cs"/>
              </a:rPr>
              <a:t>5.3. Orbites héliosynchrones</a:t>
            </a:r>
            <a:endParaRPr lang="ar-DZ" sz="3200" dirty="0">
              <a:solidFill>
                <a:srgbClr val="FFFF00"/>
              </a:solidFill>
              <a:cs typeface="+mj-cs"/>
            </a:endParaRPr>
          </a:p>
        </p:txBody>
      </p:sp>
      <p:pic>
        <p:nvPicPr>
          <p:cNvPr id="7" name="Image 6" descr="Rotation-du-plan-d'orbite-h.png"/>
          <p:cNvPicPr>
            <a:picLocks noChangeAspect="1"/>
          </p:cNvPicPr>
          <p:nvPr/>
        </p:nvPicPr>
        <p:blipFill>
          <a:blip r:embed="rId3" cstate="print"/>
          <a:stretch>
            <a:fillRect/>
          </a:stretch>
        </p:blipFill>
        <p:spPr>
          <a:xfrm>
            <a:off x="1691680" y="1821135"/>
            <a:ext cx="5976664" cy="48482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755576" y="224636"/>
            <a:ext cx="7884368" cy="5724644"/>
          </a:xfrm>
          <a:prstGeom prst="rect">
            <a:avLst/>
          </a:prstGeom>
          <a:noFill/>
        </p:spPr>
        <p:txBody>
          <a:bodyPr wrap="square" rtlCol="1">
            <a:spAutoFit/>
          </a:bodyPr>
          <a:lstStyle/>
          <a:p>
            <a:pPr algn="ctr"/>
            <a:endParaRPr lang="ar-DZ" sz="3200" dirty="0" smtClean="0">
              <a:solidFill>
                <a:srgbClr val="FFFF00"/>
              </a:solidFill>
              <a:cs typeface="+mj-cs"/>
            </a:endParaRPr>
          </a:p>
          <a:p>
            <a:pPr algn="ctr"/>
            <a:r>
              <a:rPr lang="fr-FR" sz="3200" u="sng" dirty="0" smtClean="0">
                <a:solidFill>
                  <a:srgbClr val="FFFF00"/>
                </a:solidFill>
                <a:cs typeface="+mj-cs"/>
              </a:rPr>
              <a:t>CHAPITRE I</a:t>
            </a:r>
          </a:p>
          <a:p>
            <a:pPr algn="ctr"/>
            <a:endParaRPr lang="fr-FR" sz="1400" dirty="0" smtClean="0">
              <a:solidFill>
                <a:srgbClr val="FFFF00"/>
              </a:solidFill>
              <a:cs typeface="+mj-cs"/>
            </a:endParaRPr>
          </a:p>
          <a:p>
            <a:pPr marL="514350" indent="-514350" algn="l" rtl="0">
              <a:buFont typeface="+mj-lt"/>
              <a:buAutoNum type="arabicPeriod"/>
            </a:pPr>
            <a:r>
              <a:rPr lang="fr-FR" sz="3200" dirty="0" smtClean="0">
                <a:solidFill>
                  <a:srgbClr val="FFFF00"/>
                </a:solidFill>
                <a:cs typeface="+mj-cs"/>
              </a:rPr>
              <a:t> </a:t>
            </a:r>
            <a:r>
              <a:rPr lang="fr-FR" sz="3600" dirty="0" smtClean="0">
                <a:solidFill>
                  <a:srgbClr val="FFFF00"/>
                </a:solidFill>
                <a:cs typeface="+mj-cs"/>
              </a:rPr>
              <a:t>Définition;</a:t>
            </a:r>
          </a:p>
          <a:p>
            <a:pPr marL="514350" indent="-514350" algn="l" rtl="0">
              <a:buFont typeface="+mj-lt"/>
              <a:buAutoNum type="arabicPeriod"/>
            </a:pPr>
            <a:r>
              <a:rPr lang="fr-FR" sz="3600" dirty="0" smtClean="0">
                <a:solidFill>
                  <a:srgbClr val="FFFF00"/>
                </a:solidFill>
                <a:cs typeface="+mj-cs"/>
              </a:rPr>
              <a:t> Sources de données;</a:t>
            </a:r>
          </a:p>
          <a:p>
            <a:pPr marL="514350" indent="-514350" algn="l" rtl="0">
              <a:buFont typeface="+mj-lt"/>
              <a:buAutoNum type="arabicPeriod"/>
            </a:pPr>
            <a:r>
              <a:rPr lang="fr-FR" sz="3600" dirty="0" smtClean="0">
                <a:solidFill>
                  <a:srgbClr val="FFFF00"/>
                </a:solidFill>
                <a:cs typeface="+mj-cs"/>
              </a:rPr>
              <a:t>La télédétection;</a:t>
            </a:r>
          </a:p>
          <a:p>
            <a:pPr marL="514350" indent="-514350" algn="l" rtl="0">
              <a:buFont typeface="+mj-lt"/>
              <a:buAutoNum type="arabicPeriod"/>
            </a:pPr>
            <a:r>
              <a:rPr lang="fr-FR" sz="3600" dirty="0" smtClean="0">
                <a:solidFill>
                  <a:srgbClr val="FFFF00"/>
                </a:solidFill>
                <a:cs typeface="+mj-cs"/>
              </a:rPr>
              <a:t> </a:t>
            </a:r>
            <a:r>
              <a:rPr lang="fr-FR" sz="3600" dirty="0" smtClean="0">
                <a:solidFill>
                  <a:srgbClr val="FFFF00"/>
                </a:solidFill>
              </a:rPr>
              <a:t>Le spectre électromagnétique</a:t>
            </a:r>
            <a:r>
              <a:rPr lang="fr-FR" sz="3600" dirty="0" smtClean="0">
                <a:solidFill>
                  <a:srgbClr val="FFFF00"/>
                </a:solidFill>
                <a:cs typeface="+mj-cs"/>
              </a:rPr>
              <a:t>;</a:t>
            </a:r>
          </a:p>
          <a:p>
            <a:pPr marL="514350" indent="-514350" algn="l" rtl="0">
              <a:buFont typeface="+mj-lt"/>
              <a:buAutoNum type="arabicPeriod"/>
            </a:pPr>
            <a:r>
              <a:rPr lang="fr-FR" sz="3600" dirty="0" smtClean="0">
                <a:solidFill>
                  <a:srgbClr val="FFFF00"/>
                </a:solidFill>
                <a:cs typeface="+mj-cs"/>
              </a:rPr>
              <a:t> </a:t>
            </a:r>
            <a:r>
              <a:rPr lang="fr-FR" sz="3600" dirty="0" smtClean="0">
                <a:solidFill>
                  <a:srgbClr val="FFFF00"/>
                </a:solidFill>
              </a:rPr>
              <a:t>Orbites</a:t>
            </a:r>
            <a:r>
              <a:rPr lang="fr-FR" sz="3600" dirty="0" smtClean="0">
                <a:solidFill>
                  <a:srgbClr val="FFFF00"/>
                </a:solidFill>
                <a:cs typeface="+mj-cs"/>
              </a:rPr>
              <a:t>;</a:t>
            </a:r>
          </a:p>
          <a:p>
            <a:pPr marL="514350" indent="-514350" algn="l" rtl="0">
              <a:buFont typeface="+mj-lt"/>
              <a:buAutoNum type="arabicPeriod"/>
            </a:pPr>
            <a:r>
              <a:rPr lang="fr-FR" sz="3600" dirty="0" smtClean="0">
                <a:solidFill>
                  <a:srgbClr val="FFFF00"/>
                </a:solidFill>
                <a:cs typeface="+mj-cs"/>
              </a:rPr>
              <a:t> Architecture des satellites;</a:t>
            </a:r>
          </a:p>
          <a:p>
            <a:pPr marL="514350" indent="-514350" algn="l" rtl="0">
              <a:buFont typeface="+mj-lt"/>
              <a:buAutoNum type="arabicPeriod"/>
            </a:pPr>
            <a:r>
              <a:rPr lang="fr-FR" sz="3600" dirty="0" smtClean="0">
                <a:solidFill>
                  <a:srgbClr val="FFFF00"/>
                </a:solidFill>
                <a:cs typeface="+mj-cs"/>
              </a:rPr>
              <a:t> Les différentes résolutions;</a:t>
            </a:r>
          </a:p>
          <a:p>
            <a:pPr marL="514350" indent="-514350" algn="l" rtl="0">
              <a:buFont typeface="+mj-lt"/>
              <a:buAutoNum type="arabicPeriod"/>
            </a:pPr>
            <a:r>
              <a:rPr lang="fr-FR" sz="3600" dirty="0" smtClean="0">
                <a:solidFill>
                  <a:srgbClr val="FFFF00"/>
                </a:solidFill>
                <a:cs typeface="+mj-cs"/>
              </a:rPr>
              <a:t> Produits issus de l’image satellitaire.</a:t>
            </a:r>
            <a:endParaRPr lang="ar-DZ" sz="3600" dirty="0">
              <a:solidFill>
                <a:srgbClr val="FFFF00"/>
              </a:solidFill>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5. Orbites</a:t>
            </a:r>
            <a:endParaRPr lang="ar-DZ" sz="3200" u="sng" dirty="0">
              <a:solidFill>
                <a:srgbClr val="FFFF00"/>
              </a:solidFill>
              <a:cs typeface="+mj-cs"/>
            </a:endParaRPr>
          </a:p>
        </p:txBody>
      </p:sp>
      <p:sp>
        <p:nvSpPr>
          <p:cNvPr id="6" name="ZoneTexte 5"/>
          <p:cNvSpPr txBox="1"/>
          <p:nvPr/>
        </p:nvSpPr>
        <p:spPr>
          <a:xfrm>
            <a:off x="979984" y="1260049"/>
            <a:ext cx="7120408" cy="3046988"/>
          </a:xfrm>
          <a:prstGeom prst="rect">
            <a:avLst/>
          </a:prstGeom>
          <a:noFill/>
        </p:spPr>
        <p:txBody>
          <a:bodyPr wrap="square" rtlCol="1">
            <a:spAutoFit/>
          </a:bodyPr>
          <a:lstStyle/>
          <a:p>
            <a:pPr algn="l"/>
            <a:r>
              <a:rPr lang="fr-FR" sz="3200" dirty="0" smtClean="0">
                <a:solidFill>
                  <a:srgbClr val="FFFF00"/>
                </a:solidFill>
                <a:cs typeface="+mj-cs"/>
              </a:rPr>
              <a:t>5.3. Orbites héliosynchrones</a:t>
            </a:r>
          </a:p>
          <a:p>
            <a:pPr algn="l"/>
            <a:endParaRPr lang="fr-FR" sz="3200" dirty="0" smtClean="0">
              <a:solidFill>
                <a:srgbClr val="FFFF00"/>
              </a:solidFill>
              <a:cs typeface="+mj-cs"/>
            </a:endParaRPr>
          </a:p>
          <a:p>
            <a:pPr algn="l"/>
            <a:endParaRPr lang="fr-FR" sz="3200" dirty="0" smtClean="0">
              <a:solidFill>
                <a:srgbClr val="FFFF00"/>
              </a:solidFill>
              <a:cs typeface="+mj-cs"/>
            </a:endParaRPr>
          </a:p>
          <a:p>
            <a:pPr algn="l" rtl="0">
              <a:buFont typeface="Arial" pitchFamily="34" charset="0"/>
              <a:buChar char="•"/>
            </a:pPr>
            <a:r>
              <a:rPr lang="fr-FR" sz="3200" dirty="0" smtClean="0">
                <a:solidFill>
                  <a:srgbClr val="FFFF00"/>
                </a:solidFill>
                <a:cs typeface="+mj-cs"/>
              </a:rPr>
              <a:t> Passe à la même heure solaire locale;</a:t>
            </a:r>
          </a:p>
          <a:p>
            <a:pPr algn="l" rtl="0">
              <a:buFont typeface="Arial" pitchFamily="34" charset="0"/>
              <a:buChar char="•"/>
            </a:pPr>
            <a:r>
              <a:rPr lang="fr-FR" sz="3200" dirty="0" smtClean="0">
                <a:solidFill>
                  <a:srgbClr val="FFFF00"/>
                </a:solidFill>
                <a:cs typeface="+mj-cs"/>
              </a:rPr>
              <a:t> Etudes environnementales (</a:t>
            </a:r>
            <a:r>
              <a:rPr lang="fr-FR" sz="3200" dirty="0" err="1" smtClean="0">
                <a:solidFill>
                  <a:srgbClr val="FFFF00"/>
                </a:solidFill>
                <a:cs typeface="+mj-cs"/>
              </a:rPr>
              <a:t>Landsat</a:t>
            </a:r>
            <a:r>
              <a:rPr lang="fr-FR" sz="3200" dirty="0" smtClean="0">
                <a:solidFill>
                  <a:srgbClr val="FFFF00"/>
                </a:solidFill>
                <a:cs typeface="+mj-cs"/>
              </a:rPr>
              <a:t>,...);</a:t>
            </a:r>
          </a:p>
          <a:p>
            <a:pPr algn="l" rtl="0">
              <a:buFont typeface="Arial" pitchFamily="34" charset="0"/>
              <a:buChar char="•"/>
            </a:pPr>
            <a:r>
              <a:rPr lang="fr-FR" sz="3200" dirty="0" smtClean="0">
                <a:solidFill>
                  <a:srgbClr val="FFFF00"/>
                </a:solidFill>
                <a:cs typeface="+mj-cs"/>
              </a:rPr>
              <a:t> Observation de la Terre (</a:t>
            </a:r>
            <a:r>
              <a:rPr lang="fr-FR" sz="3200" dirty="0" err="1" smtClean="0">
                <a:solidFill>
                  <a:srgbClr val="FFFF00"/>
                </a:solidFill>
                <a:cs typeface="+mj-cs"/>
              </a:rPr>
              <a:t>Alsat</a:t>
            </a:r>
            <a:r>
              <a:rPr lang="fr-FR" sz="3200" dirty="0" smtClean="0">
                <a:solidFill>
                  <a:srgbClr val="FFFF00"/>
                </a:solidFill>
                <a:cs typeface="+mj-cs"/>
              </a:rPr>
              <a:t> 1,2,…).</a:t>
            </a:r>
            <a:endParaRPr lang="ar-DZ" sz="3200" dirty="0">
              <a:solidFill>
                <a:srgbClr val="FFFF00"/>
              </a:solidFill>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6. Architecture des satellites</a:t>
            </a:r>
            <a:endParaRPr lang="ar-DZ" sz="3200" u="sng" dirty="0">
              <a:solidFill>
                <a:srgbClr val="FFFF00"/>
              </a:solidFill>
              <a:cs typeface="+mj-cs"/>
            </a:endParaRPr>
          </a:p>
        </p:txBody>
      </p:sp>
      <p:sp>
        <p:nvSpPr>
          <p:cNvPr id="7" name="ZoneTexte 6"/>
          <p:cNvSpPr txBox="1"/>
          <p:nvPr/>
        </p:nvSpPr>
        <p:spPr>
          <a:xfrm>
            <a:off x="979984" y="1836113"/>
            <a:ext cx="4960168" cy="2150269"/>
          </a:xfrm>
          <a:prstGeom prst="rect">
            <a:avLst/>
          </a:prstGeom>
          <a:noFill/>
        </p:spPr>
        <p:txBody>
          <a:bodyPr wrap="square" rtlCol="1">
            <a:spAutoFit/>
          </a:bodyPr>
          <a:lstStyle/>
          <a:p>
            <a:pPr algn="l">
              <a:lnSpc>
                <a:spcPct val="200000"/>
              </a:lnSpc>
            </a:pPr>
            <a:r>
              <a:rPr lang="fr-FR" sz="3600" dirty="0" smtClean="0">
                <a:solidFill>
                  <a:srgbClr val="FFFF00"/>
                </a:solidFill>
                <a:cs typeface="+mj-cs"/>
              </a:rPr>
              <a:t>6.1. Charge utile;</a:t>
            </a:r>
          </a:p>
          <a:p>
            <a:pPr algn="l">
              <a:lnSpc>
                <a:spcPct val="200000"/>
              </a:lnSpc>
            </a:pPr>
            <a:r>
              <a:rPr lang="fr-FR" sz="3600" dirty="0" smtClean="0">
                <a:solidFill>
                  <a:srgbClr val="FFFF00"/>
                </a:solidFill>
                <a:cs typeface="+mj-cs"/>
              </a:rPr>
              <a:t>6.2. Plateforme.</a:t>
            </a:r>
            <a:endParaRPr lang="ar-DZ" sz="3600" dirty="0">
              <a:solidFill>
                <a:srgbClr val="FFFF00"/>
              </a:solidFill>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6. Architecture des satellites</a:t>
            </a:r>
            <a:endParaRPr lang="ar-DZ" sz="3200" u="sng" dirty="0">
              <a:solidFill>
                <a:srgbClr val="FFFF00"/>
              </a:solidFill>
              <a:cs typeface="+mj-cs"/>
            </a:endParaRPr>
          </a:p>
        </p:txBody>
      </p:sp>
      <p:sp>
        <p:nvSpPr>
          <p:cNvPr id="6" name="ZoneTexte 5"/>
          <p:cNvSpPr txBox="1"/>
          <p:nvPr/>
        </p:nvSpPr>
        <p:spPr>
          <a:xfrm>
            <a:off x="979984" y="980728"/>
            <a:ext cx="4960168" cy="1045223"/>
          </a:xfrm>
          <a:prstGeom prst="rect">
            <a:avLst/>
          </a:prstGeom>
          <a:noFill/>
        </p:spPr>
        <p:txBody>
          <a:bodyPr wrap="square" rtlCol="1">
            <a:spAutoFit/>
          </a:bodyPr>
          <a:lstStyle/>
          <a:p>
            <a:pPr algn="l">
              <a:lnSpc>
                <a:spcPct val="200000"/>
              </a:lnSpc>
            </a:pPr>
            <a:r>
              <a:rPr lang="fr-FR" sz="3600" dirty="0" smtClean="0">
                <a:solidFill>
                  <a:srgbClr val="FFFF00"/>
                </a:solidFill>
                <a:cs typeface="+mj-cs"/>
              </a:rPr>
              <a:t>6.1. Charge utile</a:t>
            </a:r>
          </a:p>
        </p:txBody>
      </p:sp>
      <p:sp>
        <p:nvSpPr>
          <p:cNvPr id="7" name="Rectangle 6"/>
          <p:cNvSpPr/>
          <p:nvPr/>
        </p:nvSpPr>
        <p:spPr>
          <a:xfrm>
            <a:off x="827584" y="2420888"/>
            <a:ext cx="7416824" cy="1200329"/>
          </a:xfrm>
          <a:prstGeom prst="rect">
            <a:avLst/>
          </a:prstGeom>
        </p:spPr>
        <p:txBody>
          <a:bodyPr wrap="square">
            <a:spAutoFit/>
          </a:bodyPr>
          <a:lstStyle/>
          <a:p>
            <a:pPr algn="l" rtl="0"/>
            <a:r>
              <a:rPr lang="fr-FR" sz="3600" dirty="0" smtClean="0">
                <a:solidFill>
                  <a:srgbClr val="FFFF00"/>
                </a:solidFill>
                <a:effectLst>
                  <a:outerShdw blurRad="38100" dist="38100" dir="2700000" algn="tl">
                    <a:srgbClr val="000000">
                      <a:alpha val="43137"/>
                    </a:srgbClr>
                  </a:outerShdw>
                </a:effectLst>
              </a:rPr>
              <a:t>Constituée par les instruments liés aux objectifs de la mission.</a:t>
            </a:r>
            <a:endParaRPr lang="ar-DZ" sz="3600"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827584" y="3740839"/>
            <a:ext cx="7416824" cy="1200329"/>
          </a:xfrm>
          <a:prstGeom prst="rect">
            <a:avLst/>
          </a:prstGeom>
        </p:spPr>
        <p:txBody>
          <a:bodyPr wrap="square">
            <a:spAutoFit/>
          </a:bodyPr>
          <a:lstStyle/>
          <a:p>
            <a:pPr algn="l" rtl="0"/>
            <a:r>
              <a:rPr lang="fr-FR" sz="3600" dirty="0" smtClean="0">
                <a:solidFill>
                  <a:srgbClr val="FFFF00"/>
                </a:solidFill>
                <a:effectLst>
                  <a:outerShdw blurRad="38100" dist="38100" dir="2700000" algn="tl">
                    <a:srgbClr val="000000">
                      <a:alpha val="43137"/>
                    </a:srgbClr>
                  </a:outerShdw>
                </a:effectLst>
              </a:rPr>
              <a:t>(équipements spécifiques de la mission)</a:t>
            </a:r>
            <a:endParaRPr lang="ar-DZ" sz="3600"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6. Architecture des satellites</a:t>
            </a:r>
            <a:endParaRPr lang="ar-DZ" sz="3200" u="sng" dirty="0">
              <a:solidFill>
                <a:srgbClr val="FFFF00"/>
              </a:solidFill>
              <a:cs typeface="+mj-cs"/>
            </a:endParaRPr>
          </a:p>
        </p:txBody>
      </p:sp>
      <p:sp>
        <p:nvSpPr>
          <p:cNvPr id="6" name="ZoneTexte 5"/>
          <p:cNvSpPr txBox="1"/>
          <p:nvPr/>
        </p:nvSpPr>
        <p:spPr>
          <a:xfrm>
            <a:off x="979984" y="980728"/>
            <a:ext cx="4960168" cy="1045223"/>
          </a:xfrm>
          <a:prstGeom prst="rect">
            <a:avLst/>
          </a:prstGeom>
          <a:noFill/>
        </p:spPr>
        <p:txBody>
          <a:bodyPr wrap="square" rtlCol="1">
            <a:spAutoFit/>
          </a:bodyPr>
          <a:lstStyle/>
          <a:p>
            <a:pPr algn="l">
              <a:lnSpc>
                <a:spcPct val="200000"/>
              </a:lnSpc>
            </a:pPr>
            <a:r>
              <a:rPr lang="fr-FR" sz="3600" dirty="0" smtClean="0">
                <a:solidFill>
                  <a:srgbClr val="FFFF00"/>
                </a:solidFill>
                <a:cs typeface="+mj-cs"/>
              </a:rPr>
              <a:t>6.2. Plateforme</a:t>
            </a:r>
          </a:p>
        </p:txBody>
      </p:sp>
      <p:sp>
        <p:nvSpPr>
          <p:cNvPr id="7" name="Rectangle 6"/>
          <p:cNvSpPr/>
          <p:nvPr/>
        </p:nvSpPr>
        <p:spPr>
          <a:xfrm>
            <a:off x="539552" y="2348880"/>
            <a:ext cx="8136904" cy="2862322"/>
          </a:xfrm>
          <a:prstGeom prst="rect">
            <a:avLst/>
          </a:prstGeom>
        </p:spPr>
        <p:txBody>
          <a:bodyPr wrap="square">
            <a:spAutoFit/>
          </a:bodyPr>
          <a:lstStyle/>
          <a:p>
            <a:pPr algn="l" rtl="0"/>
            <a:r>
              <a:rPr lang="fr-FR" sz="3600" dirty="0" smtClean="0">
                <a:solidFill>
                  <a:srgbClr val="FFFF00"/>
                </a:solidFill>
                <a:effectLst>
                  <a:outerShdw blurRad="38100" dist="38100" dir="2700000" algn="tl">
                    <a:srgbClr val="000000">
                      <a:alpha val="43137"/>
                    </a:srgbClr>
                  </a:outerShdw>
                </a:effectLst>
              </a:rPr>
              <a:t>Comprenant les composantes  ‘standards’ nécessaires pour assurer le bon fonctionnement des instruments pendant la durée de vie prévue.</a:t>
            </a:r>
            <a:br>
              <a:rPr lang="fr-FR" sz="3600" dirty="0" smtClean="0">
                <a:solidFill>
                  <a:srgbClr val="FFFF00"/>
                </a:solidFill>
                <a:effectLst>
                  <a:outerShdw blurRad="38100" dist="38100" dir="2700000" algn="tl">
                    <a:srgbClr val="000000">
                      <a:alpha val="43137"/>
                    </a:srgbClr>
                  </a:outerShdw>
                </a:effectLst>
              </a:rPr>
            </a:br>
            <a:endParaRPr lang="ar-DZ" sz="3600"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611560" y="4748951"/>
            <a:ext cx="8352928" cy="1754326"/>
          </a:xfrm>
          <a:prstGeom prst="rect">
            <a:avLst/>
          </a:prstGeom>
        </p:spPr>
        <p:txBody>
          <a:bodyPr wrap="square">
            <a:spAutoFit/>
          </a:bodyPr>
          <a:lstStyle/>
          <a:p>
            <a:pPr algn="l" rtl="0"/>
            <a:r>
              <a:rPr lang="fr-FR" sz="3600" dirty="0" smtClean="0">
                <a:solidFill>
                  <a:srgbClr val="FFFF00"/>
                </a:solidFill>
                <a:effectLst>
                  <a:outerShdw blurRad="38100" dist="38100" dir="2700000" algn="tl">
                    <a:srgbClr val="000000">
                      <a:alpha val="43137"/>
                    </a:srgbClr>
                  </a:outerShdw>
                </a:effectLst>
              </a:rPr>
              <a:t>(panneaux solaires, propulseur, batteries, ordinateur de bord, enregistreur, antennes,…)</a:t>
            </a:r>
            <a:endParaRPr lang="ar-DZ" sz="3600"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6912768" cy="584775"/>
          </a:xfrm>
          <a:prstGeom prst="rect">
            <a:avLst/>
          </a:prstGeom>
          <a:noFill/>
        </p:spPr>
        <p:txBody>
          <a:bodyPr wrap="square" rtlCol="1">
            <a:spAutoFit/>
          </a:bodyPr>
          <a:lstStyle/>
          <a:p>
            <a:pPr algn="l"/>
            <a:r>
              <a:rPr lang="fr-FR" sz="3200" u="sng" dirty="0" smtClean="0">
                <a:solidFill>
                  <a:srgbClr val="FFFF00"/>
                </a:solidFill>
                <a:cs typeface="+mj-cs"/>
              </a:rPr>
              <a:t>7. Les différentes résolutions</a:t>
            </a:r>
            <a:endParaRPr lang="ar-DZ" sz="3200" u="sng" dirty="0">
              <a:solidFill>
                <a:srgbClr val="FFFF00"/>
              </a:solidFill>
              <a:cs typeface="+mj-cs"/>
            </a:endParaRPr>
          </a:p>
        </p:txBody>
      </p:sp>
      <p:sp>
        <p:nvSpPr>
          <p:cNvPr id="6" name="ZoneTexte 5"/>
          <p:cNvSpPr txBox="1"/>
          <p:nvPr/>
        </p:nvSpPr>
        <p:spPr>
          <a:xfrm>
            <a:off x="979984" y="1607889"/>
            <a:ext cx="6904384" cy="3693319"/>
          </a:xfrm>
          <a:prstGeom prst="rect">
            <a:avLst/>
          </a:prstGeom>
          <a:noFill/>
        </p:spPr>
        <p:txBody>
          <a:bodyPr wrap="square" rtlCol="1">
            <a:spAutoFit/>
          </a:bodyPr>
          <a:lstStyle/>
          <a:p>
            <a:pPr algn="l">
              <a:lnSpc>
                <a:spcPct val="150000"/>
              </a:lnSpc>
            </a:pPr>
            <a:r>
              <a:rPr lang="fr-FR" sz="3600" dirty="0" smtClean="0">
                <a:solidFill>
                  <a:srgbClr val="FFFF00"/>
                </a:solidFill>
                <a:cs typeface="+mj-cs"/>
              </a:rPr>
              <a:t>7.1 Résolution spatiale</a:t>
            </a:r>
          </a:p>
          <a:p>
            <a:pPr algn="l">
              <a:lnSpc>
                <a:spcPct val="150000"/>
              </a:lnSpc>
            </a:pPr>
            <a:r>
              <a:rPr lang="fr-FR" sz="3600" dirty="0" smtClean="0">
                <a:solidFill>
                  <a:srgbClr val="FFFF00"/>
                </a:solidFill>
                <a:cs typeface="+mj-cs"/>
              </a:rPr>
              <a:t>7.2. Résolution radiométrique</a:t>
            </a:r>
          </a:p>
          <a:p>
            <a:pPr algn="l">
              <a:lnSpc>
                <a:spcPct val="150000"/>
              </a:lnSpc>
            </a:pPr>
            <a:r>
              <a:rPr lang="fr-FR" sz="3600" dirty="0" smtClean="0">
                <a:solidFill>
                  <a:srgbClr val="FFFF00"/>
                </a:solidFill>
                <a:cs typeface="+mj-cs"/>
              </a:rPr>
              <a:t>7.3 Résolution numérique</a:t>
            </a:r>
          </a:p>
          <a:p>
            <a:pPr algn="l">
              <a:lnSpc>
                <a:spcPct val="200000"/>
              </a:lnSpc>
            </a:pPr>
            <a:r>
              <a:rPr lang="fr-FR" sz="3600" dirty="0" smtClean="0">
                <a:solidFill>
                  <a:srgbClr val="FFFF00"/>
                </a:solidFill>
                <a:cs typeface="+mj-cs"/>
              </a:rPr>
              <a:t>7.4 Résolution temporelle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179929"/>
            <a:ext cx="6912768" cy="584775"/>
          </a:xfrm>
          <a:prstGeom prst="rect">
            <a:avLst/>
          </a:prstGeom>
          <a:noFill/>
        </p:spPr>
        <p:txBody>
          <a:bodyPr wrap="square" rtlCol="1">
            <a:spAutoFit/>
          </a:bodyPr>
          <a:lstStyle/>
          <a:p>
            <a:pPr algn="l"/>
            <a:r>
              <a:rPr lang="fr-FR" sz="3200" u="sng" dirty="0" smtClean="0">
                <a:solidFill>
                  <a:srgbClr val="FFFF00"/>
                </a:solidFill>
                <a:cs typeface="+mj-cs"/>
              </a:rPr>
              <a:t>7. Les différentes résolutions</a:t>
            </a:r>
            <a:endParaRPr lang="ar-DZ" sz="3200" u="sng" dirty="0">
              <a:solidFill>
                <a:srgbClr val="FFFF00"/>
              </a:solidFill>
              <a:cs typeface="+mj-cs"/>
            </a:endParaRPr>
          </a:p>
        </p:txBody>
      </p:sp>
      <p:sp>
        <p:nvSpPr>
          <p:cNvPr id="7" name="ZoneTexte 6"/>
          <p:cNvSpPr txBox="1"/>
          <p:nvPr/>
        </p:nvSpPr>
        <p:spPr>
          <a:xfrm>
            <a:off x="979984" y="620688"/>
            <a:ext cx="6912768" cy="584775"/>
          </a:xfrm>
          <a:prstGeom prst="rect">
            <a:avLst/>
          </a:prstGeom>
          <a:noFill/>
        </p:spPr>
        <p:txBody>
          <a:bodyPr wrap="square" rtlCol="1">
            <a:spAutoFit/>
          </a:bodyPr>
          <a:lstStyle/>
          <a:p>
            <a:pPr algn="l"/>
            <a:r>
              <a:rPr lang="fr-FR" sz="3200" dirty="0" smtClean="0">
                <a:solidFill>
                  <a:srgbClr val="FFFF00"/>
                </a:solidFill>
                <a:cs typeface="+mj-cs"/>
              </a:rPr>
              <a:t>7.1. Résolution spatiale (géométrique)</a:t>
            </a:r>
            <a:endParaRPr lang="ar-DZ" sz="3200" dirty="0">
              <a:solidFill>
                <a:srgbClr val="FFFF00"/>
              </a:solidFill>
              <a:cs typeface="+mj-cs"/>
            </a:endParaRPr>
          </a:p>
        </p:txBody>
      </p:sp>
      <p:sp>
        <p:nvSpPr>
          <p:cNvPr id="8" name="ZoneTexte 7"/>
          <p:cNvSpPr txBox="1"/>
          <p:nvPr/>
        </p:nvSpPr>
        <p:spPr>
          <a:xfrm>
            <a:off x="971600" y="1260049"/>
            <a:ext cx="6912768" cy="584775"/>
          </a:xfrm>
          <a:prstGeom prst="rect">
            <a:avLst/>
          </a:prstGeom>
          <a:noFill/>
        </p:spPr>
        <p:txBody>
          <a:bodyPr wrap="square" rtlCol="1">
            <a:spAutoFit/>
          </a:bodyPr>
          <a:lstStyle/>
          <a:p>
            <a:pPr algn="l"/>
            <a:r>
              <a:rPr lang="fr-FR" sz="3200" dirty="0" smtClean="0">
                <a:solidFill>
                  <a:srgbClr val="FFFF00"/>
                </a:solidFill>
                <a:cs typeface="+mj-cs"/>
              </a:rPr>
              <a:t>Dimension du pixel au sol</a:t>
            </a:r>
            <a:endParaRPr lang="ar-DZ" sz="3200" dirty="0">
              <a:solidFill>
                <a:srgbClr val="FFFF00"/>
              </a:solidFill>
              <a:cs typeface="+mj-cs"/>
            </a:endParaRPr>
          </a:p>
        </p:txBody>
      </p:sp>
      <p:pic>
        <p:nvPicPr>
          <p:cNvPr id="9" name="Image 8" descr="Dubai+comparison+high+resolution+satellite+data+vs+coarse+resolution.png"/>
          <p:cNvPicPr>
            <a:picLocks noChangeAspect="1"/>
          </p:cNvPicPr>
          <p:nvPr/>
        </p:nvPicPr>
        <p:blipFill>
          <a:blip r:embed="rId3" cstate="print"/>
          <a:stretch>
            <a:fillRect/>
          </a:stretch>
        </p:blipFill>
        <p:spPr>
          <a:xfrm>
            <a:off x="0" y="1772816"/>
            <a:ext cx="9144000" cy="556869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179929"/>
            <a:ext cx="6912768" cy="584775"/>
          </a:xfrm>
          <a:prstGeom prst="rect">
            <a:avLst/>
          </a:prstGeom>
          <a:noFill/>
        </p:spPr>
        <p:txBody>
          <a:bodyPr wrap="square" rtlCol="1">
            <a:spAutoFit/>
          </a:bodyPr>
          <a:lstStyle/>
          <a:p>
            <a:pPr algn="l"/>
            <a:r>
              <a:rPr lang="fr-FR" sz="3200" u="sng" dirty="0" smtClean="0">
                <a:solidFill>
                  <a:srgbClr val="FFFF00"/>
                </a:solidFill>
                <a:cs typeface="+mj-cs"/>
              </a:rPr>
              <a:t>7. Les différentes résolutions</a:t>
            </a:r>
            <a:endParaRPr lang="ar-DZ" sz="3200" u="sng" dirty="0">
              <a:solidFill>
                <a:srgbClr val="FFFF00"/>
              </a:solidFill>
              <a:cs typeface="+mj-cs"/>
            </a:endParaRPr>
          </a:p>
        </p:txBody>
      </p:sp>
      <p:sp>
        <p:nvSpPr>
          <p:cNvPr id="6" name="ZoneTexte 5"/>
          <p:cNvSpPr txBox="1"/>
          <p:nvPr/>
        </p:nvSpPr>
        <p:spPr>
          <a:xfrm>
            <a:off x="979984" y="620688"/>
            <a:ext cx="6912768" cy="584775"/>
          </a:xfrm>
          <a:prstGeom prst="rect">
            <a:avLst/>
          </a:prstGeom>
          <a:noFill/>
        </p:spPr>
        <p:txBody>
          <a:bodyPr wrap="square" rtlCol="1">
            <a:spAutoFit/>
          </a:bodyPr>
          <a:lstStyle/>
          <a:p>
            <a:pPr algn="l"/>
            <a:r>
              <a:rPr lang="fr-FR" sz="3200" dirty="0" smtClean="0">
                <a:solidFill>
                  <a:srgbClr val="FFFF00"/>
                </a:solidFill>
                <a:cs typeface="+mj-cs"/>
              </a:rPr>
              <a:t>7.2. Résolution radiométrique</a:t>
            </a:r>
            <a:endParaRPr lang="ar-DZ" sz="3200" dirty="0">
              <a:solidFill>
                <a:srgbClr val="FFFF00"/>
              </a:solidFill>
              <a:cs typeface="+mj-cs"/>
            </a:endParaRPr>
          </a:p>
        </p:txBody>
      </p:sp>
      <p:sp>
        <p:nvSpPr>
          <p:cNvPr id="7" name="ZoneTexte 6"/>
          <p:cNvSpPr txBox="1"/>
          <p:nvPr/>
        </p:nvSpPr>
        <p:spPr>
          <a:xfrm>
            <a:off x="971600" y="1260049"/>
            <a:ext cx="7560840" cy="584775"/>
          </a:xfrm>
          <a:prstGeom prst="rect">
            <a:avLst/>
          </a:prstGeom>
          <a:noFill/>
        </p:spPr>
        <p:txBody>
          <a:bodyPr wrap="square" rtlCol="1">
            <a:spAutoFit/>
          </a:bodyPr>
          <a:lstStyle/>
          <a:p>
            <a:pPr algn="l"/>
            <a:r>
              <a:rPr lang="fr-FR" sz="3200" dirty="0" smtClean="0">
                <a:solidFill>
                  <a:srgbClr val="FFFF00"/>
                </a:solidFill>
                <a:cs typeface="+mj-cs"/>
              </a:rPr>
              <a:t>Nombre de bandes spectrales embarquées</a:t>
            </a:r>
            <a:endParaRPr lang="ar-DZ" sz="3200" dirty="0">
              <a:solidFill>
                <a:srgbClr val="FFFF00"/>
              </a:solidFill>
              <a:cs typeface="+mj-cs"/>
            </a:endParaRPr>
          </a:p>
        </p:txBody>
      </p:sp>
      <p:sp>
        <p:nvSpPr>
          <p:cNvPr id="8" name="ZoneTexte 7"/>
          <p:cNvSpPr txBox="1"/>
          <p:nvPr/>
        </p:nvSpPr>
        <p:spPr>
          <a:xfrm>
            <a:off x="611560" y="2196153"/>
            <a:ext cx="7560840" cy="584775"/>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cs typeface="+mj-cs"/>
              </a:rPr>
              <a:t> </a:t>
            </a:r>
            <a:r>
              <a:rPr lang="fr-FR" sz="3200" dirty="0" err="1" smtClean="0">
                <a:solidFill>
                  <a:srgbClr val="FFFF00"/>
                </a:solidFill>
                <a:cs typeface="+mj-cs"/>
              </a:rPr>
              <a:t>Alsat</a:t>
            </a:r>
            <a:r>
              <a:rPr lang="fr-FR" sz="3200" dirty="0" smtClean="0">
                <a:solidFill>
                  <a:srgbClr val="FFFF00"/>
                </a:solidFill>
                <a:cs typeface="+mj-cs"/>
              </a:rPr>
              <a:t> 1: Vert, Rouge et Proche infrarouge </a:t>
            </a:r>
            <a:endParaRPr lang="ar-DZ" sz="3200" dirty="0">
              <a:solidFill>
                <a:srgbClr val="FFFF00"/>
              </a:solidFill>
              <a:cs typeface="+mj-cs"/>
            </a:endParaRPr>
          </a:p>
        </p:txBody>
      </p:sp>
      <p:sp>
        <p:nvSpPr>
          <p:cNvPr id="9" name="ZoneTexte 8"/>
          <p:cNvSpPr txBox="1"/>
          <p:nvPr/>
        </p:nvSpPr>
        <p:spPr>
          <a:xfrm>
            <a:off x="611560" y="3083476"/>
            <a:ext cx="8532440" cy="1569660"/>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cs typeface="+mj-cs"/>
              </a:rPr>
              <a:t> </a:t>
            </a:r>
            <a:r>
              <a:rPr lang="fr-FR" sz="3200" dirty="0" err="1" smtClean="0">
                <a:solidFill>
                  <a:srgbClr val="FFFF00"/>
                </a:solidFill>
                <a:cs typeface="+mj-cs"/>
              </a:rPr>
              <a:t>Landsat</a:t>
            </a:r>
            <a:r>
              <a:rPr lang="fr-FR" sz="3200" dirty="0" smtClean="0">
                <a:solidFill>
                  <a:srgbClr val="FFFF00"/>
                </a:solidFill>
                <a:cs typeface="+mj-cs"/>
              </a:rPr>
              <a:t> 8: 2 Bleu, Vert, Rouge et Proche infrarouge, 2 I</a:t>
            </a:r>
            <a:r>
              <a:rPr lang="fr-FR" sz="3200" dirty="0" smtClean="0">
                <a:solidFill>
                  <a:srgbClr val="FFFF00"/>
                </a:solidFill>
              </a:rPr>
              <a:t>nfrarouge moyen, Panchromatique, Infrarouge thermique.</a:t>
            </a:r>
            <a:endParaRPr lang="ar-DZ" sz="3200" dirty="0">
              <a:solidFill>
                <a:srgbClr val="FFFF00"/>
              </a:solidFill>
              <a:cs typeface="+mj-cs"/>
            </a:endParaRPr>
          </a:p>
        </p:txBody>
      </p:sp>
      <p:sp>
        <p:nvSpPr>
          <p:cNvPr id="11" name="ZoneTexte 10"/>
          <p:cNvSpPr txBox="1"/>
          <p:nvPr/>
        </p:nvSpPr>
        <p:spPr>
          <a:xfrm>
            <a:off x="611560" y="4860449"/>
            <a:ext cx="7560840" cy="584775"/>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cs typeface="+mj-cs"/>
              </a:rPr>
              <a:t> </a:t>
            </a:r>
            <a:r>
              <a:rPr lang="fr-FR" sz="3200" dirty="0" err="1" smtClean="0">
                <a:solidFill>
                  <a:srgbClr val="FFFF00"/>
                </a:solidFill>
                <a:cs typeface="+mj-cs"/>
              </a:rPr>
              <a:t>Modis</a:t>
            </a:r>
            <a:r>
              <a:rPr lang="fr-FR" sz="3200" dirty="0" smtClean="0">
                <a:solidFill>
                  <a:srgbClr val="FFFF00"/>
                </a:solidFill>
                <a:cs typeface="+mj-cs"/>
              </a:rPr>
              <a:t>/</a:t>
            </a:r>
            <a:r>
              <a:rPr lang="fr-FR" sz="3200" dirty="0" err="1" smtClean="0">
                <a:solidFill>
                  <a:srgbClr val="FFFF00"/>
                </a:solidFill>
                <a:cs typeface="+mj-cs"/>
              </a:rPr>
              <a:t>Aqua</a:t>
            </a:r>
            <a:r>
              <a:rPr lang="fr-FR" sz="3200" dirty="0" smtClean="0">
                <a:solidFill>
                  <a:srgbClr val="FFFF00"/>
                </a:solidFill>
                <a:cs typeface="+mj-cs"/>
              </a:rPr>
              <a:t> - Terra: 36 Bandes spectrales</a:t>
            </a:r>
            <a:r>
              <a:rPr lang="fr-FR" sz="3200" dirty="0" smtClean="0">
                <a:solidFill>
                  <a:srgbClr val="FFFF00"/>
                </a:solidFill>
              </a:rPr>
              <a:t>.</a:t>
            </a:r>
            <a:endParaRPr lang="ar-DZ" sz="3200" dirty="0">
              <a:solidFill>
                <a:srgbClr val="FFFF00"/>
              </a:solidFill>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179929"/>
            <a:ext cx="6912768" cy="584775"/>
          </a:xfrm>
          <a:prstGeom prst="rect">
            <a:avLst/>
          </a:prstGeom>
          <a:noFill/>
        </p:spPr>
        <p:txBody>
          <a:bodyPr wrap="square" rtlCol="1">
            <a:spAutoFit/>
          </a:bodyPr>
          <a:lstStyle/>
          <a:p>
            <a:pPr algn="l"/>
            <a:r>
              <a:rPr lang="fr-FR" sz="3200" u="sng" dirty="0" smtClean="0">
                <a:solidFill>
                  <a:srgbClr val="FFFF00"/>
                </a:solidFill>
                <a:cs typeface="+mj-cs"/>
              </a:rPr>
              <a:t>7. Les différentes résolutions</a:t>
            </a:r>
            <a:endParaRPr lang="ar-DZ" sz="3200" u="sng" dirty="0">
              <a:solidFill>
                <a:srgbClr val="FFFF00"/>
              </a:solidFill>
              <a:cs typeface="+mj-cs"/>
            </a:endParaRPr>
          </a:p>
        </p:txBody>
      </p:sp>
      <p:sp>
        <p:nvSpPr>
          <p:cNvPr id="6" name="ZoneTexte 5"/>
          <p:cNvSpPr txBox="1"/>
          <p:nvPr/>
        </p:nvSpPr>
        <p:spPr>
          <a:xfrm>
            <a:off x="979984" y="620688"/>
            <a:ext cx="6912768" cy="584775"/>
          </a:xfrm>
          <a:prstGeom prst="rect">
            <a:avLst/>
          </a:prstGeom>
          <a:noFill/>
        </p:spPr>
        <p:txBody>
          <a:bodyPr wrap="square" rtlCol="1">
            <a:spAutoFit/>
          </a:bodyPr>
          <a:lstStyle/>
          <a:p>
            <a:pPr algn="l"/>
            <a:r>
              <a:rPr lang="fr-FR" sz="3200" dirty="0" smtClean="0">
                <a:solidFill>
                  <a:srgbClr val="FFFF00"/>
                </a:solidFill>
                <a:cs typeface="+mj-cs"/>
              </a:rPr>
              <a:t>7.3. Résolution numérique</a:t>
            </a:r>
            <a:endParaRPr lang="ar-DZ" sz="3200" dirty="0">
              <a:solidFill>
                <a:srgbClr val="FFFF00"/>
              </a:solidFill>
              <a:cs typeface="+mj-cs"/>
            </a:endParaRPr>
          </a:p>
        </p:txBody>
      </p:sp>
      <p:sp>
        <p:nvSpPr>
          <p:cNvPr id="7" name="ZoneTexte 6"/>
          <p:cNvSpPr txBox="1"/>
          <p:nvPr/>
        </p:nvSpPr>
        <p:spPr>
          <a:xfrm>
            <a:off x="971600" y="1283276"/>
            <a:ext cx="7848872" cy="2062103"/>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cs typeface="+mj-cs"/>
              </a:rPr>
              <a:t> Type du codage de l’image satellitaire</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La quantité d’information chromatique disponible pour chaque pixel, dans une image</a:t>
            </a:r>
          </a:p>
          <a:p>
            <a:pPr algn="l" rtl="0"/>
            <a:r>
              <a:rPr lang="fr-FR" sz="3200" dirty="0" smtClean="0">
                <a:solidFill>
                  <a:srgbClr val="FFFF00"/>
                </a:solidFill>
                <a:effectLst>
                  <a:outerShdw blurRad="38100" dist="38100" dir="2700000" algn="tl">
                    <a:srgbClr val="000000">
                      <a:alpha val="43137"/>
                    </a:srgbClr>
                  </a:outerShdw>
                </a:effectLst>
                <a:cs typeface="+mj-cs"/>
              </a:rPr>
              <a:t>(1, 8, 16, 24 bits,…)</a:t>
            </a:r>
            <a:endParaRPr lang="ar-DZ" sz="3200" dirty="0">
              <a:solidFill>
                <a:srgbClr val="FFFF00"/>
              </a:solidFill>
              <a:effectLst>
                <a:outerShdw blurRad="38100" dist="38100" dir="2700000" algn="tl">
                  <a:srgbClr val="000000">
                    <a:alpha val="43137"/>
                  </a:srgbClr>
                </a:outerShdw>
              </a:effectLst>
              <a:cs typeface="+mj-cs"/>
            </a:endParaRPr>
          </a:p>
        </p:txBody>
      </p:sp>
      <p:pic>
        <p:nvPicPr>
          <p:cNvPr id="2050" name="Picture 2"/>
          <p:cNvPicPr>
            <a:picLocks noChangeAspect="1" noChangeArrowheads="1"/>
          </p:cNvPicPr>
          <p:nvPr/>
        </p:nvPicPr>
        <p:blipFill>
          <a:blip r:embed="rId3" cstate="print"/>
          <a:srcRect l="52296" t="40969" r="19479" b="16704"/>
          <a:stretch>
            <a:fillRect/>
          </a:stretch>
        </p:blipFill>
        <p:spPr bwMode="auto">
          <a:xfrm>
            <a:off x="4427984" y="3284984"/>
            <a:ext cx="3672408" cy="309634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179929"/>
            <a:ext cx="6912768" cy="584775"/>
          </a:xfrm>
          <a:prstGeom prst="rect">
            <a:avLst/>
          </a:prstGeom>
          <a:noFill/>
        </p:spPr>
        <p:txBody>
          <a:bodyPr wrap="square" rtlCol="1">
            <a:spAutoFit/>
          </a:bodyPr>
          <a:lstStyle/>
          <a:p>
            <a:pPr algn="l"/>
            <a:r>
              <a:rPr lang="fr-FR" sz="3200" u="sng" dirty="0" smtClean="0">
                <a:solidFill>
                  <a:srgbClr val="FFFF00"/>
                </a:solidFill>
                <a:cs typeface="+mj-cs"/>
              </a:rPr>
              <a:t>7. Les différentes résolutions</a:t>
            </a:r>
            <a:endParaRPr lang="ar-DZ" sz="3200" u="sng" dirty="0">
              <a:solidFill>
                <a:srgbClr val="FFFF00"/>
              </a:solidFill>
              <a:cs typeface="+mj-cs"/>
            </a:endParaRPr>
          </a:p>
        </p:txBody>
      </p:sp>
      <p:sp>
        <p:nvSpPr>
          <p:cNvPr id="6" name="ZoneTexte 5"/>
          <p:cNvSpPr txBox="1"/>
          <p:nvPr/>
        </p:nvSpPr>
        <p:spPr>
          <a:xfrm>
            <a:off x="979984" y="620688"/>
            <a:ext cx="6912768" cy="584775"/>
          </a:xfrm>
          <a:prstGeom prst="rect">
            <a:avLst/>
          </a:prstGeom>
          <a:noFill/>
        </p:spPr>
        <p:txBody>
          <a:bodyPr wrap="square" rtlCol="1">
            <a:spAutoFit/>
          </a:bodyPr>
          <a:lstStyle/>
          <a:p>
            <a:pPr algn="l"/>
            <a:r>
              <a:rPr lang="fr-FR" sz="3200" dirty="0" smtClean="0">
                <a:solidFill>
                  <a:srgbClr val="FFFF00"/>
                </a:solidFill>
                <a:cs typeface="+mj-cs"/>
              </a:rPr>
              <a:t>7.4. Résolution temporelle</a:t>
            </a:r>
            <a:endParaRPr lang="ar-DZ" sz="3200" dirty="0">
              <a:solidFill>
                <a:srgbClr val="FFFF00"/>
              </a:solidFill>
              <a:cs typeface="+mj-cs"/>
            </a:endParaRPr>
          </a:p>
        </p:txBody>
      </p:sp>
      <p:sp>
        <p:nvSpPr>
          <p:cNvPr id="7" name="ZoneTexte 6"/>
          <p:cNvSpPr txBox="1"/>
          <p:nvPr/>
        </p:nvSpPr>
        <p:spPr>
          <a:xfrm>
            <a:off x="971600" y="1283276"/>
            <a:ext cx="7848872" cy="584775"/>
          </a:xfrm>
          <a:prstGeom prst="rect">
            <a:avLst/>
          </a:prstGeom>
          <a:noFill/>
        </p:spPr>
        <p:txBody>
          <a:bodyPr wrap="square" rtlCol="1">
            <a:spAutoFit/>
          </a:bodyPr>
          <a:lstStyle/>
          <a:p>
            <a:pPr algn="l" rtl="0"/>
            <a:r>
              <a:rPr lang="fr-FR" sz="3200" dirty="0" smtClean="0">
                <a:solidFill>
                  <a:srgbClr val="FFFF00"/>
                </a:solidFill>
                <a:cs typeface="+mj-cs"/>
              </a:rPr>
              <a:t>Période du satellite</a:t>
            </a:r>
          </a:p>
        </p:txBody>
      </p:sp>
      <p:pic>
        <p:nvPicPr>
          <p:cNvPr id="3074" name="Picture 2"/>
          <p:cNvPicPr>
            <a:picLocks noChangeAspect="1" noChangeArrowheads="1"/>
          </p:cNvPicPr>
          <p:nvPr/>
        </p:nvPicPr>
        <p:blipFill>
          <a:blip r:embed="rId3" cstate="print"/>
          <a:srcRect l="24348" t="19313" r="25567" b="38360"/>
          <a:stretch>
            <a:fillRect/>
          </a:stretch>
        </p:blipFill>
        <p:spPr bwMode="auto">
          <a:xfrm>
            <a:off x="35496" y="1988840"/>
            <a:ext cx="9092729" cy="432048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179929"/>
            <a:ext cx="6912768" cy="1077218"/>
          </a:xfrm>
          <a:prstGeom prst="rect">
            <a:avLst/>
          </a:prstGeom>
          <a:noFill/>
        </p:spPr>
        <p:txBody>
          <a:bodyPr wrap="square" rtlCol="1">
            <a:spAutoFit/>
          </a:bodyPr>
          <a:lstStyle/>
          <a:p>
            <a:pPr algn="l"/>
            <a:r>
              <a:rPr lang="fr-FR" sz="3200" dirty="0" smtClean="0">
                <a:solidFill>
                  <a:srgbClr val="FFFF00"/>
                </a:solidFill>
                <a:cs typeface="+mj-cs"/>
              </a:rPr>
              <a:t>8. </a:t>
            </a:r>
            <a:r>
              <a:rPr lang="fr-FR" sz="3200" dirty="0" smtClean="0">
                <a:solidFill>
                  <a:srgbClr val="FFFF00"/>
                </a:solidFill>
              </a:rPr>
              <a:t>Produits issus de l’image satellitaire</a:t>
            </a:r>
            <a:endParaRPr lang="ar-DZ" sz="3200" dirty="0" smtClean="0"/>
          </a:p>
          <a:p>
            <a:pPr algn="l"/>
            <a:endParaRPr lang="ar-DZ" sz="3200" u="sng" dirty="0">
              <a:solidFill>
                <a:srgbClr val="FFFF00"/>
              </a:solidFill>
              <a:cs typeface="+mj-cs"/>
            </a:endParaRPr>
          </a:p>
        </p:txBody>
      </p:sp>
      <p:sp>
        <p:nvSpPr>
          <p:cNvPr id="7" name="ZoneTexte 6"/>
          <p:cNvSpPr txBox="1"/>
          <p:nvPr/>
        </p:nvSpPr>
        <p:spPr>
          <a:xfrm>
            <a:off x="107504" y="1016144"/>
            <a:ext cx="9433048" cy="5016758"/>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a:t>
            </a:r>
            <a:r>
              <a:rPr lang="fr-FR" sz="3200" dirty="0" err="1" smtClean="0">
                <a:solidFill>
                  <a:srgbClr val="FFFF00"/>
                </a:solidFill>
                <a:effectLst>
                  <a:outerShdw blurRad="38100" dist="38100" dir="2700000" algn="tl">
                    <a:srgbClr val="000000">
                      <a:alpha val="43137"/>
                    </a:srgbClr>
                  </a:outerShdw>
                </a:effectLst>
              </a:rPr>
              <a:t>Spatiocartes</a:t>
            </a:r>
            <a:r>
              <a:rPr lang="fr-FR" sz="3200" dirty="0" smtClean="0">
                <a:solidFill>
                  <a:srgbClr val="FFFF00"/>
                </a:solidFill>
                <a:effectLst>
                  <a:outerShdw blurRad="38100" dist="38100" dir="2700000" algn="tl">
                    <a:srgbClr val="000000">
                      <a:alpha val="43137"/>
                    </a:srgbClr>
                  </a:outerShdw>
                </a:effectLst>
              </a:rPr>
              <a:t>;</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Altitudes</a:t>
            </a:r>
            <a:r>
              <a:rPr lang="fr-FR" sz="3200" dirty="0" smtClean="0">
                <a:solidFill>
                  <a:srgbClr val="FFFF00"/>
                </a:solidFill>
                <a:effectLst>
                  <a:outerShdw blurRad="38100" dist="38100" dir="2700000" algn="tl">
                    <a:srgbClr val="000000">
                      <a:alpha val="43137"/>
                    </a:srgbClr>
                  </a:outerShdw>
                </a:effectLst>
                <a:cs typeface="+mj-cs"/>
              </a:rPr>
              <a:t>, pente, ombre, exposition, aspects;</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Suivi environnemental;</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Météorologie/climatologie;</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Géologie;</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Travaux publics et génie civil;</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Plans et cartes d’aménagement urbain;</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Installation des barrages et réseaux hydrographiques;</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Sécurité et défense;</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Autres…</a:t>
            </a:r>
            <a:endParaRPr lang="ar-DZ" sz="3200"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1. Définition</a:t>
            </a:r>
            <a:endParaRPr lang="ar-DZ" sz="3600" u="sng" dirty="0">
              <a:solidFill>
                <a:srgbClr val="FFFF00"/>
              </a:solidFill>
              <a:effectLst>
                <a:outerShdw blurRad="38100" dist="38100" dir="2700000" algn="tl">
                  <a:srgbClr val="000000">
                    <a:alpha val="43137"/>
                  </a:srgbClr>
                </a:outerShdw>
              </a:effectLst>
              <a:cs typeface="+mj-cs"/>
            </a:endParaRPr>
          </a:p>
        </p:txBody>
      </p:sp>
      <p:sp>
        <p:nvSpPr>
          <p:cNvPr id="8" name="ZoneTexte 7"/>
          <p:cNvSpPr txBox="1"/>
          <p:nvPr/>
        </p:nvSpPr>
        <p:spPr>
          <a:xfrm>
            <a:off x="755576" y="1556792"/>
            <a:ext cx="7776864" cy="4401205"/>
          </a:xfrm>
          <a:prstGeom prst="rect">
            <a:avLst/>
          </a:prstGeom>
          <a:noFill/>
        </p:spPr>
        <p:txBody>
          <a:bodyPr wrap="square" rtlCol="1">
            <a:spAutoFit/>
          </a:bodyPr>
          <a:lstStyle/>
          <a:p>
            <a:pPr algn="just" rtl="0"/>
            <a:r>
              <a:rPr lang="fr-FR" sz="4000" dirty="0" smtClean="0">
                <a:solidFill>
                  <a:srgbClr val="FFFF00"/>
                </a:solidFill>
                <a:cs typeface="+mj-cs"/>
              </a:rPr>
              <a:t>Un système</a:t>
            </a:r>
            <a:r>
              <a:rPr lang="fr-FR" sz="4000" b="1" dirty="0" smtClean="0">
                <a:solidFill>
                  <a:srgbClr val="FFFF00"/>
                </a:solidFill>
                <a:cs typeface="+mj-cs"/>
              </a:rPr>
              <a:t> </a:t>
            </a:r>
            <a:r>
              <a:rPr lang="fr-FR" sz="4000" dirty="0" smtClean="0">
                <a:solidFill>
                  <a:srgbClr val="FFFF00"/>
                </a:solidFill>
                <a:cs typeface="+mj-cs"/>
              </a:rPr>
              <a:t>d'information</a:t>
            </a:r>
            <a:r>
              <a:rPr lang="fr-FR" sz="4000" b="1" dirty="0" smtClean="0">
                <a:solidFill>
                  <a:srgbClr val="FFFF00"/>
                </a:solidFill>
                <a:cs typeface="+mj-cs"/>
              </a:rPr>
              <a:t> </a:t>
            </a:r>
            <a:r>
              <a:rPr lang="fr-FR" sz="4000" dirty="0" smtClean="0">
                <a:solidFill>
                  <a:srgbClr val="FFFF00"/>
                </a:solidFill>
                <a:cs typeface="+mj-cs"/>
              </a:rPr>
              <a:t>géographique (SIG) est un système d'information conçu pour recueillir, stocker, traiter, analyser, interroger et présenter les données, localisées géographiquement, selon des critères sémantiques et spatiaux.</a:t>
            </a:r>
            <a:endParaRPr lang="ar-DZ" sz="4000"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548081"/>
            <a:ext cx="5832648" cy="584775"/>
          </a:xfrm>
          <a:prstGeom prst="rect">
            <a:avLst/>
          </a:prstGeom>
          <a:noFill/>
        </p:spPr>
        <p:txBody>
          <a:bodyPr wrap="square" rtlCol="1">
            <a:spAutoFit/>
          </a:bodyPr>
          <a:lstStyle/>
          <a:p>
            <a:pPr algn="ctr"/>
            <a:r>
              <a:rPr lang="fr-FR" sz="3200" u="sng" dirty="0" smtClean="0">
                <a:solidFill>
                  <a:srgbClr val="FFFF00"/>
                </a:solidFill>
                <a:cs typeface="+mj-cs"/>
              </a:rPr>
              <a:t>CHAPITRE II</a:t>
            </a:r>
            <a:endParaRPr lang="ar-DZ" sz="3200" u="sng" dirty="0">
              <a:solidFill>
                <a:srgbClr val="FFFF00"/>
              </a:solidFill>
              <a:cs typeface="+mj-cs"/>
            </a:endParaRPr>
          </a:p>
        </p:txBody>
      </p:sp>
      <p:sp>
        <p:nvSpPr>
          <p:cNvPr id="8" name="ZoneTexte 7"/>
          <p:cNvSpPr txBox="1"/>
          <p:nvPr/>
        </p:nvSpPr>
        <p:spPr>
          <a:xfrm>
            <a:off x="683568" y="2948751"/>
            <a:ext cx="7776864" cy="1200329"/>
          </a:xfrm>
          <a:prstGeom prst="rect">
            <a:avLst/>
          </a:prstGeom>
          <a:noFill/>
        </p:spPr>
        <p:txBody>
          <a:bodyPr wrap="square" rtlCol="1">
            <a:spAutoFit/>
          </a:bodyPr>
          <a:lstStyle/>
          <a:p>
            <a:pPr algn="ctr"/>
            <a:r>
              <a:rPr lang="fr-FR" sz="7200" dirty="0" smtClean="0">
                <a:solidFill>
                  <a:srgbClr val="FFFF00"/>
                </a:solidFill>
                <a:cs typeface="+mj-cs"/>
              </a:rPr>
              <a:t>L’image numérique</a:t>
            </a: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a:r>
              <a:rPr lang="fr-FR" sz="3200" dirty="0" smtClean="0">
                <a:solidFill>
                  <a:srgbClr val="FFFF00"/>
                </a:solidFill>
                <a:cs typeface="+mj-cs"/>
              </a:rPr>
              <a:t>Cours: S.I.G</a:t>
            </a:r>
            <a:endParaRPr lang="ar-DZ" sz="3200" dirty="0">
              <a:solidFill>
                <a:srgbClr val="FFFF00"/>
              </a:solidFill>
              <a:cs typeface="+mj-cs"/>
            </a:endParaRPr>
          </a:p>
        </p:txBody>
      </p:sp>
      <p:sp>
        <p:nvSpPr>
          <p:cNvPr id="10" name="ZoneTexte 9"/>
          <p:cNvSpPr txBox="1"/>
          <p:nvPr/>
        </p:nvSpPr>
        <p:spPr>
          <a:xfrm>
            <a:off x="251520" y="611977"/>
            <a:ext cx="5832648" cy="584775"/>
          </a:xfrm>
          <a:prstGeom prst="rect">
            <a:avLst/>
          </a:prstGeom>
          <a:noFill/>
        </p:spPr>
        <p:txBody>
          <a:bodyPr wrap="square" rtlCol="1">
            <a:spAutoFit/>
          </a:bodyPr>
          <a:lstStyle/>
          <a:p>
            <a:pPr algn="l"/>
            <a:r>
              <a:rPr lang="fr-FR" sz="3200" dirty="0" smtClean="0">
                <a:solidFill>
                  <a:srgbClr val="FFFF00"/>
                </a:solidFill>
                <a:cs typeface="+mj-cs"/>
              </a:rPr>
              <a:t>Master1: Hydraulique</a:t>
            </a:r>
            <a:endParaRPr lang="ar-DZ" sz="3200" dirty="0">
              <a:solidFill>
                <a:srgbClr val="FFFF00"/>
              </a:solidFill>
              <a:cs typeface="+mj-cs"/>
            </a:endParaRPr>
          </a:p>
        </p:txBody>
      </p:sp>
      <p:sp>
        <p:nvSpPr>
          <p:cNvPr id="11" name="ZoneTexte 10"/>
          <p:cNvSpPr txBox="1"/>
          <p:nvPr/>
        </p:nvSpPr>
        <p:spPr>
          <a:xfrm>
            <a:off x="467544" y="5571237"/>
            <a:ext cx="5832648" cy="954107"/>
          </a:xfrm>
          <a:prstGeom prst="rect">
            <a:avLst/>
          </a:prstGeom>
          <a:noFill/>
        </p:spPr>
        <p:txBody>
          <a:bodyPr wrap="square" rtlCol="1">
            <a:spAutoFit/>
          </a:bodyPr>
          <a:lstStyle>
            <a:defPPr>
              <a:defRPr lang="ar-DZ"/>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r>
              <a:rPr lang="fr-FR" sz="3200" dirty="0" smtClean="0">
                <a:solidFill>
                  <a:srgbClr val="FFFF00"/>
                </a:solidFill>
                <a:cs typeface="+mj-cs"/>
              </a:rPr>
              <a:t>Dr. Nabil MEGA</a:t>
            </a:r>
          </a:p>
          <a:p>
            <a:pPr algn="l"/>
            <a:r>
              <a:rPr lang="fr-FR" sz="2400" dirty="0" smtClean="0">
                <a:solidFill>
                  <a:srgbClr val="FFFF00"/>
                </a:solidFill>
                <a:cs typeface="+mj-cs"/>
              </a:rPr>
              <a:t>mega-nabil@univ-eloued.dz</a:t>
            </a:r>
            <a:endParaRPr lang="ar-DZ" sz="2400" dirty="0">
              <a:solidFill>
                <a:srgbClr val="FFFF00"/>
              </a:solidFill>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755576" y="188640"/>
            <a:ext cx="7884368" cy="5324535"/>
          </a:xfrm>
          <a:prstGeom prst="rect">
            <a:avLst/>
          </a:prstGeom>
          <a:noFill/>
        </p:spPr>
        <p:txBody>
          <a:bodyPr wrap="square" rtlCol="1">
            <a:spAutoFit/>
          </a:bodyPr>
          <a:lstStyle/>
          <a:p>
            <a:pPr algn="ctr"/>
            <a:endParaRPr lang="ar-DZ" sz="3200" dirty="0" smtClean="0">
              <a:cs typeface="+mj-cs"/>
            </a:endParaRPr>
          </a:p>
          <a:p>
            <a:pPr algn="ctr"/>
            <a:endParaRPr lang="ar-DZ" sz="3200" u="sng" dirty="0" smtClean="0">
              <a:cs typeface="+mj-cs"/>
            </a:endParaRPr>
          </a:p>
          <a:p>
            <a:pPr algn="ctr"/>
            <a:r>
              <a:rPr lang="fr-FR" sz="3200" u="sng" dirty="0" smtClean="0">
                <a:cs typeface="+mj-cs"/>
              </a:rPr>
              <a:t>CHAPITRE II</a:t>
            </a:r>
          </a:p>
          <a:p>
            <a:pPr algn="ctr"/>
            <a:endParaRPr lang="ar-DZ" sz="1400" dirty="0" smtClean="0">
              <a:cs typeface="+mj-cs"/>
            </a:endParaRPr>
          </a:p>
          <a:p>
            <a:pPr algn="ctr"/>
            <a:endParaRPr lang="fr-FR" sz="1400" dirty="0" smtClean="0">
              <a:cs typeface="+mj-cs"/>
            </a:endParaRPr>
          </a:p>
          <a:p>
            <a:pPr marL="514350" indent="-514350" algn="l" rtl="0">
              <a:buFont typeface="+mj-lt"/>
              <a:buAutoNum type="arabicPeriod"/>
            </a:pPr>
            <a:r>
              <a:rPr lang="fr-FR" sz="3600" dirty="0" smtClean="0">
                <a:cs typeface="+mj-cs"/>
              </a:rPr>
              <a:t> Définition</a:t>
            </a:r>
          </a:p>
          <a:p>
            <a:pPr marL="514350" indent="-514350" algn="l" rtl="0">
              <a:buFont typeface="+mj-lt"/>
              <a:buAutoNum type="arabicPeriod"/>
            </a:pPr>
            <a:r>
              <a:rPr lang="fr-FR" sz="3600" dirty="0" smtClean="0">
                <a:cs typeface="+mj-cs"/>
              </a:rPr>
              <a:t> Analogique et numérique</a:t>
            </a:r>
          </a:p>
          <a:p>
            <a:pPr marL="514350" indent="-514350" algn="l" rtl="0">
              <a:buFont typeface="+mj-lt"/>
              <a:buAutoNum type="arabicPeriod"/>
            </a:pPr>
            <a:r>
              <a:rPr lang="fr-FR" sz="3600" dirty="0" smtClean="0">
                <a:cs typeface="+mj-cs"/>
              </a:rPr>
              <a:t> Le pixel</a:t>
            </a:r>
          </a:p>
          <a:p>
            <a:pPr marL="514350" indent="-514350" algn="l" rtl="0">
              <a:buFont typeface="+mj-lt"/>
              <a:buAutoNum type="arabicPeriod"/>
            </a:pPr>
            <a:r>
              <a:rPr lang="fr-FR" sz="3600" dirty="0" smtClean="0">
                <a:cs typeface="+mj-cs"/>
              </a:rPr>
              <a:t> </a:t>
            </a:r>
            <a:r>
              <a:rPr lang="fr-FR" sz="3600" dirty="0" smtClean="0"/>
              <a:t>L’histogramme</a:t>
            </a:r>
            <a:endParaRPr lang="fr-FR" sz="3600" dirty="0" smtClean="0">
              <a:cs typeface="+mj-cs"/>
            </a:endParaRPr>
          </a:p>
          <a:p>
            <a:pPr marL="514350" indent="-514350" algn="l" rtl="0">
              <a:buFont typeface="+mj-lt"/>
              <a:buAutoNum type="arabicPeriod"/>
            </a:pPr>
            <a:r>
              <a:rPr lang="fr-FR" sz="3600" dirty="0" smtClean="0">
                <a:cs typeface="+mj-cs"/>
              </a:rPr>
              <a:t> </a:t>
            </a:r>
            <a:r>
              <a:rPr lang="fr-FR" sz="3600" dirty="0" smtClean="0"/>
              <a:t>Rehaussement du contraste</a:t>
            </a:r>
            <a:endParaRPr lang="fr-FR" sz="3600" dirty="0" smtClean="0">
              <a:cs typeface="+mj-cs"/>
            </a:endParaRPr>
          </a:p>
          <a:p>
            <a:pPr marL="514350" indent="-514350" algn="l" rtl="0">
              <a:buFont typeface="+mj-lt"/>
              <a:buAutoNum type="arabicPeriod"/>
            </a:pPr>
            <a:r>
              <a:rPr lang="fr-FR" sz="3600" dirty="0" smtClean="0">
                <a:cs typeface="+mj-cs"/>
              </a:rPr>
              <a:t> Signature spectrale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259632" y="260648"/>
            <a:ext cx="5832648" cy="646331"/>
          </a:xfrm>
          <a:prstGeom prst="rect">
            <a:avLst/>
          </a:prstGeom>
          <a:noFill/>
        </p:spPr>
        <p:txBody>
          <a:bodyPr wrap="square" rtlCol="1">
            <a:spAutoFit/>
          </a:bodyPr>
          <a:lstStyle/>
          <a:p>
            <a:pPr algn="ctr"/>
            <a:r>
              <a:rPr lang="fr-FR" sz="3600" u="sng" dirty="0" smtClean="0">
                <a:effectLst>
                  <a:outerShdw blurRad="38100" dist="38100" dir="2700000" algn="tl">
                    <a:srgbClr val="000000">
                      <a:alpha val="43137"/>
                    </a:srgbClr>
                  </a:outerShdw>
                </a:effectLst>
                <a:cs typeface="+mj-cs"/>
              </a:rPr>
              <a:t>1. Définition</a:t>
            </a:r>
            <a:endParaRPr lang="ar-DZ" sz="3600" u="sng" dirty="0">
              <a:effectLst>
                <a:outerShdw blurRad="38100" dist="38100" dir="2700000" algn="tl">
                  <a:srgbClr val="000000">
                    <a:alpha val="43137"/>
                  </a:srgbClr>
                </a:outerShdw>
              </a:effectLst>
              <a:cs typeface="+mj-cs"/>
            </a:endParaRPr>
          </a:p>
        </p:txBody>
      </p:sp>
      <p:sp>
        <p:nvSpPr>
          <p:cNvPr id="8" name="ZoneTexte 7"/>
          <p:cNvSpPr txBox="1"/>
          <p:nvPr/>
        </p:nvSpPr>
        <p:spPr>
          <a:xfrm>
            <a:off x="539552" y="1025435"/>
            <a:ext cx="8064896" cy="5632311"/>
          </a:xfrm>
          <a:prstGeom prst="rect">
            <a:avLst/>
          </a:prstGeom>
          <a:noFill/>
        </p:spPr>
        <p:txBody>
          <a:bodyPr wrap="square" rtlCol="1">
            <a:spAutoFit/>
          </a:bodyPr>
          <a:lstStyle/>
          <a:p>
            <a:pPr algn="just" rtl="0"/>
            <a:r>
              <a:rPr lang="fr-FR" sz="3200" dirty="0" smtClean="0"/>
              <a:t>Une image numérique (matrice, </a:t>
            </a:r>
            <a:r>
              <a:rPr lang="fr-FR" sz="3200" dirty="0" err="1" smtClean="0"/>
              <a:t>grid</a:t>
            </a:r>
            <a:r>
              <a:rPr lang="fr-FR" sz="3200" dirty="0" smtClean="0"/>
              <a:t>) est composée d'unités élémentaires (appelé pixel) qui représentent chacun une portion de l'image. </a:t>
            </a:r>
          </a:p>
          <a:p>
            <a:pPr algn="just" rtl="0"/>
            <a:r>
              <a:rPr lang="fr-FR" sz="800" dirty="0" smtClean="0"/>
              <a:t/>
            </a:r>
            <a:br>
              <a:rPr lang="fr-FR" sz="800" dirty="0" smtClean="0"/>
            </a:br>
            <a:r>
              <a:rPr lang="fr-FR" sz="3200" dirty="0" smtClean="0"/>
              <a:t>Une  image est définie par: </a:t>
            </a:r>
            <a:br>
              <a:rPr lang="fr-FR" sz="3200" dirty="0" smtClean="0"/>
            </a:br>
            <a:r>
              <a:rPr lang="fr-FR" sz="3200" dirty="0" smtClean="0"/>
              <a:t>- Le nombre de pixels qui la compose en largeur et en hauteur; </a:t>
            </a:r>
            <a:br>
              <a:rPr lang="fr-FR" sz="3200" dirty="0" smtClean="0"/>
            </a:br>
            <a:r>
              <a:rPr lang="fr-FR" sz="3200" dirty="0" smtClean="0"/>
              <a:t>- L'étendu des teintes de gris ou des couleurs que peut prendre chaque pixel (compte numérique, valeur radiométrique);</a:t>
            </a:r>
          </a:p>
          <a:p>
            <a:pPr algn="just" rtl="0"/>
            <a:r>
              <a:rPr lang="fr-FR" sz="3200" dirty="0" smtClean="0">
                <a:cs typeface="+mj-cs"/>
              </a:rPr>
              <a:t>-Dimension du pixel (résolution géométrique).</a:t>
            </a:r>
            <a:endParaRPr lang="ar-DZ" sz="3200" dirty="0">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ixel.gif"/>
          <p:cNvPicPr>
            <a:picLocks noChangeAspect="1"/>
          </p:cNvPicPr>
          <p:nvPr/>
        </p:nvPicPr>
        <p:blipFill>
          <a:blip r:embed="rId2" cstate="print"/>
          <a:stretch>
            <a:fillRect/>
          </a:stretch>
        </p:blipFill>
        <p:spPr>
          <a:xfrm>
            <a:off x="1403648" y="980728"/>
            <a:ext cx="6611540" cy="496855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548680"/>
            <a:ext cx="5184576" cy="584775"/>
          </a:xfrm>
          <a:prstGeom prst="rect">
            <a:avLst/>
          </a:prstGeom>
          <a:noFill/>
        </p:spPr>
        <p:txBody>
          <a:bodyPr wrap="square" rtlCol="1">
            <a:spAutoFit/>
          </a:bodyPr>
          <a:lstStyle/>
          <a:p>
            <a:pPr algn="r" rtl="0"/>
            <a:r>
              <a:rPr lang="fr-FR" sz="3200" u="sng" dirty="0" smtClean="0"/>
              <a:t>2. Analogique et numérique:</a:t>
            </a:r>
            <a:endParaRPr lang="ar-DZ" sz="3200" u="sng" dirty="0">
              <a:solidFill>
                <a:srgbClr val="FFFF00"/>
              </a:solidFill>
              <a:cs typeface="+mj-cs"/>
            </a:endParaRPr>
          </a:p>
        </p:txBody>
      </p:sp>
      <p:sp>
        <p:nvSpPr>
          <p:cNvPr id="8" name="ZoneTexte 7"/>
          <p:cNvSpPr txBox="1"/>
          <p:nvPr/>
        </p:nvSpPr>
        <p:spPr>
          <a:xfrm>
            <a:off x="1763688" y="1188041"/>
            <a:ext cx="5184576" cy="584775"/>
          </a:xfrm>
          <a:prstGeom prst="rect">
            <a:avLst/>
          </a:prstGeom>
          <a:noFill/>
        </p:spPr>
        <p:txBody>
          <a:bodyPr wrap="square" rtlCol="1">
            <a:spAutoFit/>
          </a:bodyPr>
          <a:lstStyle/>
          <a:p>
            <a:pPr algn="l" rtl="0"/>
            <a:r>
              <a:rPr lang="fr-FR" sz="3200" u="sng" dirty="0" smtClean="0"/>
              <a:t>2.1. Image analogique</a:t>
            </a:r>
            <a:endParaRPr lang="ar-DZ" sz="3200" u="sng" dirty="0">
              <a:solidFill>
                <a:srgbClr val="FFFF00"/>
              </a:solidFill>
              <a:cs typeface="+mj-cs"/>
            </a:endParaRPr>
          </a:p>
        </p:txBody>
      </p:sp>
      <p:sp>
        <p:nvSpPr>
          <p:cNvPr id="9" name="ZoneTexte 8"/>
          <p:cNvSpPr txBox="1"/>
          <p:nvPr/>
        </p:nvSpPr>
        <p:spPr>
          <a:xfrm>
            <a:off x="1763688" y="2492896"/>
            <a:ext cx="5184576" cy="3046988"/>
          </a:xfrm>
          <a:prstGeom prst="rect">
            <a:avLst/>
          </a:prstGeom>
          <a:noFill/>
        </p:spPr>
        <p:txBody>
          <a:bodyPr wrap="square" rtlCol="1">
            <a:spAutoFit/>
          </a:bodyPr>
          <a:lstStyle/>
          <a:p>
            <a:pPr algn="l" rtl="0">
              <a:buFont typeface="Arial" pitchFamily="34" charset="0"/>
              <a:buChar char="•"/>
            </a:pPr>
            <a:r>
              <a:rPr lang="fr-FR" sz="3200" dirty="0" smtClean="0"/>
              <a:t> Photo argentique;</a:t>
            </a:r>
          </a:p>
          <a:p>
            <a:pPr algn="l" rtl="0">
              <a:buFont typeface="Arial" pitchFamily="34" charset="0"/>
              <a:buChar char="•"/>
            </a:pPr>
            <a:r>
              <a:rPr lang="fr-FR" sz="3200" dirty="0" smtClean="0">
                <a:cs typeface="+mj-cs"/>
              </a:rPr>
              <a:t> Diapositive;</a:t>
            </a:r>
          </a:p>
          <a:p>
            <a:pPr algn="l" rtl="0">
              <a:buFont typeface="Arial" pitchFamily="34" charset="0"/>
              <a:buChar char="•"/>
            </a:pPr>
            <a:r>
              <a:rPr lang="fr-FR" sz="3200" dirty="0" smtClean="0">
                <a:cs typeface="+mj-cs"/>
              </a:rPr>
              <a:t> Radiographie;</a:t>
            </a:r>
          </a:p>
          <a:p>
            <a:pPr algn="l" rtl="0">
              <a:buFont typeface="Arial" pitchFamily="34" charset="0"/>
              <a:buChar char="•"/>
            </a:pPr>
            <a:r>
              <a:rPr lang="fr-FR" sz="3200" dirty="0" smtClean="0">
                <a:cs typeface="+mj-cs"/>
              </a:rPr>
              <a:t> Peinture;</a:t>
            </a:r>
          </a:p>
          <a:p>
            <a:pPr algn="l" rtl="0">
              <a:buFont typeface="Arial" pitchFamily="34" charset="0"/>
              <a:buChar char="•"/>
            </a:pPr>
            <a:r>
              <a:rPr lang="fr-FR" sz="3200" dirty="0" smtClean="0">
                <a:cs typeface="+mj-cs"/>
              </a:rPr>
              <a:t> Bobine de film;</a:t>
            </a:r>
          </a:p>
          <a:p>
            <a:pPr algn="l" rtl="0">
              <a:buFont typeface="Arial" pitchFamily="34" charset="0"/>
              <a:buChar char="•"/>
            </a:pPr>
            <a:r>
              <a:rPr lang="fr-FR" sz="3200" dirty="0" smtClean="0">
                <a:cs typeface="+mj-cs"/>
              </a:rPr>
              <a:t> Etc.</a:t>
            </a:r>
            <a:endParaRPr lang="ar-DZ" sz="3200" dirty="0">
              <a:cs typeface="+mj-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4" y="548680"/>
            <a:ext cx="5184576" cy="584775"/>
          </a:xfrm>
          <a:prstGeom prst="rect">
            <a:avLst/>
          </a:prstGeom>
          <a:noFill/>
        </p:spPr>
        <p:txBody>
          <a:bodyPr wrap="square" rtlCol="1">
            <a:spAutoFit/>
          </a:bodyPr>
          <a:lstStyle/>
          <a:p>
            <a:pPr algn="r" rtl="0"/>
            <a:r>
              <a:rPr lang="fr-FR" sz="3200" u="sng" dirty="0" smtClean="0"/>
              <a:t>2. Analogique et numérique:</a:t>
            </a:r>
            <a:endParaRPr lang="ar-DZ" sz="3200" u="sng" dirty="0">
              <a:solidFill>
                <a:srgbClr val="FFFF00"/>
              </a:solidFill>
              <a:cs typeface="+mj-cs"/>
            </a:endParaRPr>
          </a:p>
        </p:txBody>
      </p:sp>
      <p:sp>
        <p:nvSpPr>
          <p:cNvPr id="5" name="ZoneTexte 4"/>
          <p:cNvSpPr txBox="1"/>
          <p:nvPr/>
        </p:nvSpPr>
        <p:spPr>
          <a:xfrm>
            <a:off x="1763688" y="1188041"/>
            <a:ext cx="5184576" cy="584775"/>
          </a:xfrm>
          <a:prstGeom prst="rect">
            <a:avLst/>
          </a:prstGeom>
          <a:noFill/>
        </p:spPr>
        <p:txBody>
          <a:bodyPr wrap="square" rtlCol="1">
            <a:spAutoFit/>
          </a:bodyPr>
          <a:lstStyle/>
          <a:p>
            <a:pPr algn="l" rtl="0"/>
            <a:r>
              <a:rPr lang="fr-FR" sz="3200" u="sng" dirty="0" smtClean="0"/>
              <a:t>2.2. Image numérique</a:t>
            </a:r>
            <a:endParaRPr lang="ar-DZ" sz="3200" u="sng" dirty="0">
              <a:solidFill>
                <a:srgbClr val="FFFF00"/>
              </a:solidFill>
              <a:cs typeface="+mj-cs"/>
            </a:endParaRPr>
          </a:p>
        </p:txBody>
      </p:sp>
      <p:sp>
        <p:nvSpPr>
          <p:cNvPr id="6" name="ZoneTexte 5"/>
          <p:cNvSpPr txBox="1"/>
          <p:nvPr/>
        </p:nvSpPr>
        <p:spPr>
          <a:xfrm>
            <a:off x="1043608" y="2492896"/>
            <a:ext cx="7488832" cy="3046988"/>
          </a:xfrm>
          <a:prstGeom prst="rect">
            <a:avLst/>
          </a:prstGeom>
          <a:noFill/>
        </p:spPr>
        <p:txBody>
          <a:bodyPr wrap="square" rtlCol="1">
            <a:spAutoFit/>
          </a:bodyPr>
          <a:lstStyle/>
          <a:p>
            <a:pPr algn="l" rtl="0">
              <a:buFont typeface="Arial" pitchFamily="34" charset="0"/>
              <a:buChar char="•"/>
            </a:pPr>
            <a:r>
              <a:rPr lang="fr-FR" sz="3200" dirty="0" smtClean="0"/>
              <a:t> Image satellitaire;</a:t>
            </a:r>
          </a:p>
          <a:p>
            <a:pPr algn="l" rtl="0">
              <a:buFont typeface="Arial" pitchFamily="34" charset="0"/>
              <a:buChar char="•"/>
            </a:pPr>
            <a:r>
              <a:rPr lang="fr-FR" sz="3200" dirty="0" smtClean="0">
                <a:cs typeface="+mj-cs"/>
              </a:rPr>
              <a:t> Image ‘web’;</a:t>
            </a:r>
          </a:p>
          <a:p>
            <a:pPr algn="l" rtl="0">
              <a:buFont typeface="Arial" pitchFamily="34" charset="0"/>
              <a:buChar char="•"/>
            </a:pPr>
            <a:r>
              <a:rPr lang="fr-FR" sz="3200" dirty="0" smtClean="0">
                <a:cs typeface="+mj-cs"/>
              </a:rPr>
              <a:t> Images de caméscopes, appareils photos..;</a:t>
            </a:r>
          </a:p>
          <a:p>
            <a:pPr algn="l" rtl="0">
              <a:buFont typeface="Arial" pitchFamily="34" charset="0"/>
              <a:buChar char="•"/>
            </a:pPr>
            <a:r>
              <a:rPr lang="fr-FR" sz="3200" dirty="0" smtClean="0">
                <a:cs typeface="+mj-cs"/>
              </a:rPr>
              <a:t> image de TV numérique;</a:t>
            </a:r>
          </a:p>
          <a:p>
            <a:pPr algn="l" rtl="0">
              <a:buFont typeface="Arial" pitchFamily="34" charset="0"/>
              <a:buChar char="•"/>
            </a:pPr>
            <a:r>
              <a:rPr lang="fr-FR" sz="3200" dirty="0" smtClean="0">
                <a:cs typeface="+mj-cs"/>
              </a:rPr>
              <a:t> Image </a:t>
            </a:r>
            <a:r>
              <a:rPr lang="fr-FR" sz="3200" dirty="0" err="1" smtClean="0">
                <a:cs typeface="+mj-cs"/>
              </a:rPr>
              <a:t>meb</a:t>
            </a:r>
            <a:r>
              <a:rPr lang="fr-FR" sz="3200" dirty="0" smtClean="0">
                <a:cs typeface="+mj-cs"/>
              </a:rPr>
              <a:t>;</a:t>
            </a:r>
          </a:p>
          <a:p>
            <a:pPr algn="l" rtl="0">
              <a:buFont typeface="Arial" pitchFamily="34" charset="0"/>
              <a:buChar char="•"/>
            </a:pPr>
            <a:r>
              <a:rPr lang="fr-FR" sz="3200" dirty="0" smtClean="0">
                <a:cs typeface="+mj-cs"/>
              </a:rPr>
              <a:t> Etc.</a:t>
            </a:r>
            <a:endParaRPr lang="ar-DZ" sz="3200" dirty="0">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4" y="548680"/>
            <a:ext cx="5184576" cy="584775"/>
          </a:xfrm>
          <a:prstGeom prst="rect">
            <a:avLst/>
          </a:prstGeom>
          <a:noFill/>
        </p:spPr>
        <p:txBody>
          <a:bodyPr wrap="square" rtlCol="1">
            <a:spAutoFit/>
          </a:bodyPr>
          <a:lstStyle/>
          <a:p>
            <a:pPr algn="l" rtl="0"/>
            <a:r>
              <a:rPr lang="fr-FR" sz="3200" u="sng" dirty="0" smtClean="0"/>
              <a:t>3. Le pixel:</a:t>
            </a:r>
            <a:endParaRPr lang="ar-DZ" sz="3200" u="sng" dirty="0">
              <a:solidFill>
                <a:srgbClr val="FFFF00"/>
              </a:solidFill>
              <a:cs typeface="+mj-cs"/>
            </a:endParaRPr>
          </a:p>
        </p:txBody>
      </p:sp>
      <p:pic>
        <p:nvPicPr>
          <p:cNvPr id="25602" name="Picture 2" descr="http://webhelp.esri.com/arcgisexplorer/900/en/raster_example.png"/>
          <p:cNvPicPr>
            <a:picLocks noChangeAspect="1" noChangeArrowheads="1"/>
          </p:cNvPicPr>
          <p:nvPr/>
        </p:nvPicPr>
        <p:blipFill>
          <a:blip r:embed="rId2" cstate="print"/>
          <a:srcRect/>
          <a:stretch>
            <a:fillRect/>
          </a:stretch>
        </p:blipFill>
        <p:spPr bwMode="auto">
          <a:xfrm>
            <a:off x="755576" y="1556792"/>
            <a:ext cx="7716403" cy="445743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4" y="548680"/>
            <a:ext cx="5184576" cy="584775"/>
          </a:xfrm>
          <a:prstGeom prst="rect">
            <a:avLst/>
          </a:prstGeom>
          <a:noFill/>
        </p:spPr>
        <p:txBody>
          <a:bodyPr wrap="square" rtlCol="1">
            <a:spAutoFit/>
          </a:bodyPr>
          <a:lstStyle/>
          <a:p>
            <a:pPr algn="l" rtl="0"/>
            <a:r>
              <a:rPr lang="fr-FR" sz="3200" u="sng" dirty="0" smtClean="0"/>
              <a:t>3. Le pixel:</a:t>
            </a:r>
            <a:endParaRPr lang="ar-DZ" sz="3200" u="sng" dirty="0">
              <a:solidFill>
                <a:srgbClr val="FFFF00"/>
              </a:solidFill>
              <a:cs typeface="+mj-cs"/>
            </a:endParaRPr>
          </a:p>
        </p:txBody>
      </p:sp>
      <p:sp>
        <p:nvSpPr>
          <p:cNvPr id="5" name="ZoneTexte 4"/>
          <p:cNvSpPr txBox="1"/>
          <p:nvPr/>
        </p:nvSpPr>
        <p:spPr>
          <a:xfrm>
            <a:off x="979984" y="1620089"/>
            <a:ext cx="7408440" cy="3046988"/>
          </a:xfrm>
          <a:prstGeom prst="rect">
            <a:avLst/>
          </a:prstGeom>
          <a:noFill/>
        </p:spPr>
        <p:txBody>
          <a:bodyPr wrap="square" rtlCol="1">
            <a:spAutoFit/>
          </a:bodyPr>
          <a:lstStyle/>
          <a:p>
            <a:pPr algn="just" rtl="0"/>
            <a:r>
              <a:rPr lang="fr-FR" sz="3200" dirty="0" smtClean="0"/>
              <a:t>Le </a:t>
            </a:r>
            <a:r>
              <a:rPr lang="fr-FR" sz="3200" b="1" dirty="0" smtClean="0"/>
              <a:t>pixel</a:t>
            </a:r>
            <a:r>
              <a:rPr lang="fr-FR" sz="3200" dirty="0" smtClean="0"/>
              <a:t> (souvent abrégé </a:t>
            </a:r>
            <a:r>
              <a:rPr lang="fr-FR" sz="3200" b="1" dirty="0" smtClean="0"/>
              <a:t>px</a:t>
            </a:r>
            <a:r>
              <a:rPr lang="fr-FR" sz="3200" dirty="0" smtClean="0"/>
              <a:t>) est l'unité de base permettant de mesurer la définition d'une image numérique matricielle. Son nom provient de la locution anglaise </a:t>
            </a:r>
            <a:r>
              <a:rPr lang="fr-FR" sz="3200" i="1" dirty="0" err="1" smtClean="0"/>
              <a:t>picture</a:t>
            </a:r>
            <a:r>
              <a:rPr lang="fr-FR" sz="3200" i="1" dirty="0" smtClean="0"/>
              <a:t> </a:t>
            </a:r>
            <a:r>
              <a:rPr lang="fr-FR" sz="3200" i="1" dirty="0" err="1" smtClean="0"/>
              <a:t>element</a:t>
            </a:r>
            <a:r>
              <a:rPr lang="fr-FR" sz="3200" dirty="0" smtClean="0"/>
              <a:t>, qui signifie « élément d'image ».</a:t>
            </a:r>
            <a:endParaRPr lang="ar-DZ" sz="3200" u="sng" dirty="0">
              <a:solidFill>
                <a:srgbClr val="FFFF00"/>
              </a:solidFill>
              <a:cs typeface="+mj-cs"/>
            </a:endParaRPr>
          </a:p>
        </p:txBody>
      </p:sp>
      <p:sp>
        <p:nvSpPr>
          <p:cNvPr id="6" name="Rectangle 5"/>
          <p:cNvSpPr/>
          <p:nvPr/>
        </p:nvSpPr>
        <p:spPr>
          <a:xfrm>
            <a:off x="6336704" y="5147900"/>
            <a:ext cx="2051720" cy="369332"/>
          </a:xfrm>
          <a:prstGeom prst="rect">
            <a:avLst/>
          </a:prstGeom>
        </p:spPr>
        <p:txBody>
          <a:bodyPr wrap="square">
            <a:spAutoFit/>
          </a:bodyPr>
          <a:lstStyle/>
          <a:p>
            <a:pPr algn="l" rtl="0"/>
            <a:r>
              <a:rPr lang="fr-FR" dirty="0" smtClean="0"/>
              <a:t>(Source: </a:t>
            </a:r>
            <a:r>
              <a:rPr lang="fr-FR" dirty="0" err="1" smtClean="0"/>
              <a:t>Wikipédia</a:t>
            </a:r>
            <a:r>
              <a:rPr lang="fr-FR" dirty="0" smtClean="0"/>
              <a:t>)</a:t>
            </a:r>
            <a:endParaRPr lang="ar-D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4" y="548680"/>
            <a:ext cx="5184576" cy="584775"/>
          </a:xfrm>
          <a:prstGeom prst="rect">
            <a:avLst/>
          </a:prstGeom>
          <a:noFill/>
        </p:spPr>
        <p:txBody>
          <a:bodyPr wrap="square" rtlCol="1">
            <a:spAutoFit/>
          </a:bodyPr>
          <a:lstStyle/>
          <a:p>
            <a:pPr algn="l" rtl="0"/>
            <a:r>
              <a:rPr lang="fr-FR" sz="3200" u="sng" dirty="0" smtClean="0"/>
              <a:t>3. Le pixel:</a:t>
            </a:r>
            <a:endParaRPr lang="ar-DZ" sz="3200" u="sng" dirty="0">
              <a:solidFill>
                <a:srgbClr val="FFFF00"/>
              </a:solidFill>
              <a:cs typeface="+mj-cs"/>
            </a:endParaRPr>
          </a:p>
        </p:txBody>
      </p:sp>
      <p:sp>
        <p:nvSpPr>
          <p:cNvPr id="5" name="ZoneTexte 4"/>
          <p:cNvSpPr txBox="1"/>
          <p:nvPr/>
        </p:nvSpPr>
        <p:spPr>
          <a:xfrm>
            <a:off x="683568" y="1836113"/>
            <a:ext cx="8208912" cy="3046988"/>
          </a:xfrm>
          <a:prstGeom prst="rect">
            <a:avLst/>
          </a:prstGeom>
          <a:noFill/>
        </p:spPr>
        <p:txBody>
          <a:bodyPr wrap="square" rtlCol="1">
            <a:spAutoFit/>
          </a:bodyPr>
          <a:lstStyle/>
          <a:p>
            <a:pPr algn="l" rtl="0">
              <a:lnSpc>
                <a:spcPct val="150000"/>
              </a:lnSpc>
              <a:buFont typeface="Arial" pitchFamily="34" charset="0"/>
              <a:buChar char="•"/>
            </a:pPr>
            <a:r>
              <a:rPr lang="fr-FR" sz="3200" dirty="0" smtClean="0"/>
              <a:t> Numéro de ligne;</a:t>
            </a:r>
          </a:p>
          <a:p>
            <a:pPr algn="l" rtl="0">
              <a:lnSpc>
                <a:spcPct val="150000"/>
              </a:lnSpc>
              <a:buFont typeface="Arial" pitchFamily="34" charset="0"/>
              <a:buChar char="•"/>
            </a:pPr>
            <a:r>
              <a:rPr lang="fr-FR" sz="3200" dirty="0" smtClean="0">
                <a:cs typeface="+mj-cs"/>
              </a:rPr>
              <a:t> Numéro de colonne;</a:t>
            </a:r>
          </a:p>
          <a:p>
            <a:pPr algn="l" rtl="0">
              <a:lnSpc>
                <a:spcPct val="150000"/>
              </a:lnSpc>
              <a:buFont typeface="Arial" pitchFamily="34" charset="0"/>
              <a:buChar char="•"/>
            </a:pPr>
            <a:r>
              <a:rPr lang="fr-FR" sz="3200" dirty="0" smtClean="0">
                <a:cs typeface="+mj-cs"/>
              </a:rPr>
              <a:t> Valeur radiométrique (compte numérique);</a:t>
            </a:r>
          </a:p>
          <a:p>
            <a:pPr algn="l" rtl="0">
              <a:lnSpc>
                <a:spcPct val="150000"/>
              </a:lnSpc>
              <a:buFont typeface="Arial" pitchFamily="34" charset="0"/>
              <a:buChar char="•"/>
            </a:pPr>
            <a:r>
              <a:rPr lang="fr-FR" sz="3200" dirty="0" smtClean="0">
                <a:cs typeface="+mj-cs"/>
              </a:rPr>
              <a:t> Dimensions (résolution spatiale, géométrique).</a:t>
            </a:r>
            <a:endParaRPr lang="ar-DZ" sz="3200" dirty="0">
              <a:cs typeface="+mj-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27584" y="548680"/>
            <a:ext cx="5184576" cy="584775"/>
          </a:xfrm>
          <a:prstGeom prst="rect">
            <a:avLst/>
          </a:prstGeom>
          <a:noFill/>
        </p:spPr>
        <p:txBody>
          <a:bodyPr wrap="square" rtlCol="1">
            <a:spAutoFit/>
          </a:bodyPr>
          <a:lstStyle/>
          <a:p>
            <a:pPr algn="l" rtl="0"/>
            <a:r>
              <a:rPr lang="fr-FR" sz="3200" u="sng" dirty="0" smtClean="0"/>
              <a:t>4. L’histogramme:</a:t>
            </a:r>
            <a:endParaRPr lang="ar-DZ" sz="3200" u="sng" dirty="0">
              <a:solidFill>
                <a:srgbClr val="FFFF00"/>
              </a:solidFill>
              <a:cs typeface="+mj-cs"/>
            </a:endParaRPr>
          </a:p>
        </p:txBody>
      </p:sp>
      <p:sp>
        <p:nvSpPr>
          <p:cNvPr id="4" name="ZoneTexte 3"/>
          <p:cNvSpPr txBox="1"/>
          <p:nvPr/>
        </p:nvSpPr>
        <p:spPr>
          <a:xfrm>
            <a:off x="1187624" y="1620089"/>
            <a:ext cx="6984776" cy="3785652"/>
          </a:xfrm>
          <a:prstGeom prst="rect">
            <a:avLst/>
          </a:prstGeom>
          <a:noFill/>
        </p:spPr>
        <p:txBody>
          <a:bodyPr wrap="square" rtlCol="1">
            <a:spAutoFit/>
          </a:bodyPr>
          <a:lstStyle/>
          <a:p>
            <a:pPr algn="just" rtl="0">
              <a:lnSpc>
                <a:spcPct val="150000"/>
              </a:lnSpc>
              <a:buFont typeface="Arial" pitchFamily="34" charset="0"/>
              <a:buChar char="•"/>
            </a:pPr>
            <a:r>
              <a:rPr lang="fr-FR" sz="3200" dirty="0" smtClean="0"/>
              <a:t> L’histogramme est un graphique permettant de représenter la répartition des pixels dans une image.</a:t>
            </a:r>
          </a:p>
          <a:p>
            <a:pPr algn="just" rtl="0">
              <a:lnSpc>
                <a:spcPct val="150000"/>
              </a:lnSpc>
              <a:buFont typeface="Arial" pitchFamily="34" charset="0"/>
              <a:buChar char="•"/>
            </a:pPr>
            <a:r>
              <a:rPr lang="fr-FR" sz="3200" dirty="0" smtClean="0"/>
              <a:t> Informations sur la répartition des niveaux de gris dans l'image.</a:t>
            </a:r>
            <a:endParaRPr lang="ar-DZ" sz="3200" dirty="0">
              <a:solidFill>
                <a:srgbClr val="FFFF00"/>
              </a:solidFill>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Rectangle 6"/>
          <p:cNvSpPr/>
          <p:nvPr/>
        </p:nvSpPr>
        <p:spPr>
          <a:xfrm>
            <a:off x="827584" y="1466781"/>
            <a:ext cx="6912768" cy="4401205"/>
          </a:xfrm>
          <a:prstGeom prst="rect">
            <a:avLst/>
          </a:prstGeom>
        </p:spPr>
        <p:txBody>
          <a:bodyPr wrap="square">
            <a:spAutoFit/>
          </a:bodyPr>
          <a:lstStyle/>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Levé topographique direct;</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Fichier de points GPS;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Anciennes cartes/Plans;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Documents scannés;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alphanumériques;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Images satellitaires;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Radar/Lidar;</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Laser scanner;</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photogrammétriques;</a:t>
            </a:r>
          </a:p>
          <a:p>
            <a:pPr algn="l" rtl="0">
              <a:buFont typeface="Arial" pitchFamily="34" charset="0"/>
              <a:buChar char="•"/>
            </a:pPr>
            <a:r>
              <a:rPr lang="fr-FR" sz="2800" dirty="0" smtClean="0">
                <a:solidFill>
                  <a:srgbClr val="FFFF00"/>
                </a:solidFill>
                <a:effectLst>
                  <a:outerShdw blurRad="38100" dist="38100" dir="2700000" algn="tl">
                    <a:srgbClr val="000000">
                      <a:alpha val="43137"/>
                    </a:srgbClr>
                  </a:outerShdw>
                </a:effectLst>
              </a:rPr>
              <a:t> Données maritimes.</a:t>
            </a:r>
          </a:p>
        </p:txBody>
      </p:sp>
      <p:sp>
        <p:nvSpPr>
          <p:cNvPr id="9" name="ZoneTexte 8"/>
          <p:cNvSpPr txBox="1"/>
          <p:nvPr/>
        </p:nvSpPr>
        <p:spPr>
          <a:xfrm>
            <a:off x="1259632" y="548680"/>
            <a:ext cx="5832648" cy="646331"/>
          </a:xfrm>
          <a:prstGeom prst="rect">
            <a:avLst/>
          </a:prstGeom>
          <a:noFill/>
        </p:spPr>
        <p:txBody>
          <a:bodyPr wrap="square" rtlCol="1">
            <a:spAutoFit/>
          </a:bodyPr>
          <a:lstStyle/>
          <a:p>
            <a:pPr algn="ctr"/>
            <a:r>
              <a:rPr lang="fr-FR" sz="3600" u="sng" dirty="0" smtClean="0">
                <a:solidFill>
                  <a:srgbClr val="FFFF00"/>
                </a:solidFill>
                <a:effectLst>
                  <a:outerShdw blurRad="38100" dist="38100" dir="2700000" algn="tl">
                    <a:srgbClr val="000000">
                      <a:alpha val="43137"/>
                    </a:srgbClr>
                  </a:outerShdw>
                </a:effectLst>
                <a:cs typeface="+mj-cs"/>
              </a:rPr>
              <a:t>2. Sources de données</a:t>
            </a:r>
            <a:endParaRPr lang="ar-DZ" sz="3600" u="sng" dirty="0">
              <a:solidFill>
                <a:srgbClr val="FFFF00"/>
              </a:solidFill>
              <a:effectLst>
                <a:outerShdw blurRad="38100" dist="38100" dir="2700000" algn="tl">
                  <a:srgbClr val="000000">
                    <a:alpha val="43137"/>
                  </a:srgbClr>
                </a:outerShdw>
              </a:effectLst>
              <a:cs typeface="+mj-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4" y="548680"/>
            <a:ext cx="3312368" cy="584775"/>
          </a:xfrm>
          <a:prstGeom prst="rect">
            <a:avLst/>
          </a:prstGeom>
          <a:noFill/>
        </p:spPr>
        <p:txBody>
          <a:bodyPr wrap="square" rtlCol="1">
            <a:spAutoFit/>
          </a:bodyPr>
          <a:lstStyle/>
          <a:p>
            <a:pPr algn="l" rtl="0"/>
            <a:r>
              <a:rPr lang="fr-FR" sz="3200" u="sng" dirty="0" smtClean="0"/>
              <a:t>4. L’histogramme:</a:t>
            </a:r>
            <a:endParaRPr lang="ar-DZ" sz="3200" u="sng" dirty="0">
              <a:solidFill>
                <a:srgbClr val="FFFF00"/>
              </a:solidFill>
              <a:cs typeface="+mj-cs"/>
            </a:endParaRPr>
          </a:p>
        </p:txBody>
      </p:sp>
      <p:sp>
        <p:nvSpPr>
          <p:cNvPr id="5" name="ZoneTexte 4"/>
          <p:cNvSpPr txBox="1"/>
          <p:nvPr/>
        </p:nvSpPr>
        <p:spPr>
          <a:xfrm>
            <a:off x="1115616" y="1938271"/>
            <a:ext cx="7056784" cy="1569660"/>
          </a:xfrm>
          <a:prstGeom prst="rect">
            <a:avLst/>
          </a:prstGeom>
          <a:noFill/>
        </p:spPr>
        <p:txBody>
          <a:bodyPr wrap="square" rtlCol="1">
            <a:spAutoFit/>
          </a:bodyPr>
          <a:lstStyle/>
          <a:p>
            <a:pPr algn="l" rtl="0">
              <a:lnSpc>
                <a:spcPct val="150000"/>
              </a:lnSpc>
            </a:pPr>
            <a:r>
              <a:rPr lang="fr-FR" sz="3200" dirty="0" smtClean="0"/>
              <a:t>4.1. L’histogramme monodimensionnel;</a:t>
            </a:r>
          </a:p>
          <a:p>
            <a:pPr algn="l" rtl="0">
              <a:lnSpc>
                <a:spcPct val="150000"/>
              </a:lnSpc>
            </a:pPr>
            <a:r>
              <a:rPr lang="fr-FR" sz="3200" dirty="0" smtClean="0">
                <a:cs typeface="+mj-cs"/>
              </a:rPr>
              <a:t>4.2. </a:t>
            </a:r>
            <a:r>
              <a:rPr lang="fr-FR" sz="3200" dirty="0" smtClean="0"/>
              <a:t>L’histogramme multidimensionnel.</a:t>
            </a:r>
            <a:endParaRPr lang="ar-DZ" sz="3200" dirty="0">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srcRect l="27944" t="50449" r="46598" b="26547"/>
          <a:stretch>
            <a:fillRect/>
          </a:stretch>
        </p:blipFill>
        <p:spPr bwMode="auto">
          <a:xfrm>
            <a:off x="2123728" y="3717032"/>
            <a:ext cx="5382598" cy="2664296"/>
          </a:xfrm>
          <a:prstGeom prst="rect">
            <a:avLst/>
          </a:prstGeom>
          <a:noFill/>
          <a:ln w="9525">
            <a:noFill/>
            <a:miter lim="800000"/>
            <a:headEnd/>
            <a:tailEnd/>
          </a:ln>
        </p:spPr>
      </p:pic>
      <p:pic>
        <p:nvPicPr>
          <p:cNvPr id="8" name="Picture 1"/>
          <p:cNvPicPr>
            <a:picLocks noChangeAspect="1" noChangeArrowheads="1"/>
          </p:cNvPicPr>
          <p:nvPr/>
        </p:nvPicPr>
        <p:blipFill>
          <a:blip r:embed="rId2" cstate="print"/>
          <a:srcRect l="4147" t="51372" r="83124" b="28046"/>
          <a:stretch>
            <a:fillRect/>
          </a:stretch>
        </p:blipFill>
        <p:spPr bwMode="auto">
          <a:xfrm>
            <a:off x="4355976" y="692696"/>
            <a:ext cx="3168352" cy="2880320"/>
          </a:xfrm>
          <a:prstGeom prst="rect">
            <a:avLst/>
          </a:prstGeom>
          <a:noFill/>
          <a:ln w="9525">
            <a:noFill/>
            <a:miter lim="800000"/>
            <a:headEnd/>
            <a:tailEnd/>
          </a:ln>
        </p:spPr>
      </p:pic>
      <p:sp>
        <p:nvSpPr>
          <p:cNvPr id="9" name="ZoneTexte 8"/>
          <p:cNvSpPr txBox="1"/>
          <p:nvPr/>
        </p:nvSpPr>
        <p:spPr>
          <a:xfrm>
            <a:off x="827584" y="548680"/>
            <a:ext cx="3528392" cy="1493358"/>
          </a:xfrm>
          <a:prstGeom prst="rect">
            <a:avLst/>
          </a:prstGeom>
          <a:noFill/>
        </p:spPr>
        <p:txBody>
          <a:bodyPr wrap="square" rtlCol="1">
            <a:spAutoFit/>
          </a:bodyPr>
          <a:lstStyle/>
          <a:p>
            <a:pPr algn="l" rtl="0">
              <a:lnSpc>
                <a:spcPct val="150000"/>
              </a:lnSpc>
            </a:pPr>
            <a:r>
              <a:rPr lang="fr-FR" sz="3200" u="sng" dirty="0" smtClean="0"/>
              <a:t>4.1. L’histogramme monodimensionnel: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300671"/>
            <a:ext cx="7056784" cy="752065"/>
          </a:xfrm>
          <a:prstGeom prst="rect">
            <a:avLst/>
          </a:prstGeom>
          <a:noFill/>
        </p:spPr>
        <p:txBody>
          <a:bodyPr wrap="square" rtlCol="1">
            <a:spAutoFit/>
          </a:bodyPr>
          <a:lstStyle/>
          <a:p>
            <a:pPr algn="l" rtl="0">
              <a:lnSpc>
                <a:spcPct val="150000"/>
              </a:lnSpc>
            </a:pPr>
            <a:r>
              <a:rPr lang="fr-FR" sz="3200" u="sng" dirty="0" smtClean="0">
                <a:cs typeface="+mj-cs"/>
              </a:rPr>
              <a:t>4.2. </a:t>
            </a:r>
            <a:r>
              <a:rPr lang="fr-FR" sz="3200" u="sng" dirty="0" smtClean="0"/>
              <a:t>L’histogramme multidimensionnel:</a:t>
            </a:r>
            <a:endParaRPr lang="ar-DZ" sz="3200" u="sng" dirty="0">
              <a:cs typeface="+mj-cs"/>
            </a:endParaRPr>
          </a:p>
        </p:txBody>
      </p:sp>
      <p:sp>
        <p:nvSpPr>
          <p:cNvPr id="6" name="Rectangle 5"/>
          <p:cNvSpPr/>
          <p:nvPr/>
        </p:nvSpPr>
        <p:spPr>
          <a:xfrm>
            <a:off x="1043608" y="1556792"/>
            <a:ext cx="6408712" cy="584775"/>
          </a:xfrm>
          <a:prstGeom prst="rect">
            <a:avLst/>
          </a:prstGeom>
        </p:spPr>
        <p:txBody>
          <a:bodyPr wrap="square">
            <a:spAutoFit/>
          </a:bodyPr>
          <a:lstStyle/>
          <a:p>
            <a:pPr algn="l" rtl="0"/>
            <a:r>
              <a:rPr lang="fr-FR" sz="3200" dirty="0" smtClean="0"/>
              <a:t>En général bi- ou tridimensionnels.</a:t>
            </a:r>
            <a:endParaRPr lang="fr-FR" sz="3200" dirty="0"/>
          </a:p>
        </p:txBody>
      </p:sp>
      <p:pic>
        <p:nvPicPr>
          <p:cNvPr id="46084" name="Picture 4" descr="Résultat de recherche d'images pour &quot;TVDI&quot;"/>
          <p:cNvPicPr>
            <a:picLocks noChangeAspect="1" noChangeArrowheads="1"/>
          </p:cNvPicPr>
          <p:nvPr/>
        </p:nvPicPr>
        <p:blipFill>
          <a:blip r:embed="rId2" cstate="print"/>
          <a:srcRect/>
          <a:stretch>
            <a:fillRect/>
          </a:stretch>
        </p:blipFill>
        <p:spPr bwMode="auto">
          <a:xfrm>
            <a:off x="323528" y="2636912"/>
            <a:ext cx="4686300" cy="3486151"/>
          </a:xfrm>
          <a:prstGeom prst="rect">
            <a:avLst/>
          </a:prstGeom>
          <a:noFill/>
        </p:spPr>
      </p:pic>
      <p:pic>
        <p:nvPicPr>
          <p:cNvPr id="46087" name="Image 4" descr="Scatter_Ts_NDVI_fd12008.bmp"/>
          <p:cNvPicPr>
            <a:picLocks noChangeAspect="1" noChangeArrowheads="1"/>
          </p:cNvPicPr>
          <p:nvPr/>
        </p:nvPicPr>
        <p:blipFill>
          <a:blip r:embed="rId3" cstate="print"/>
          <a:srcRect r="2409"/>
          <a:stretch>
            <a:fillRect/>
          </a:stretch>
        </p:blipFill>
        <p:spPr bwMode="auto">
          <a:xfrm>
            <a:off x="5292080" y="2780928"/>
            <a:ext cx="3456384" cy="309217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827584" y="548680"/>
            <a:ext cx="3312368" cy="584775"/>
          </a:xfrm>
          <a:prstGeom prst="rect">
            <a:avLst/>
          </a:prstGeom>
          <a:noFill/>
        </p:spPr>
        <p:txBody>
          <a:bodyPr wrap="square" rtlCol="1">
            <a:spAutoFit/>
          </a:bodyPr>
          <a:lstStyle/>
          <a:p>
            <a:pPr algn="l" rtl="0"/>
            <a:r>
              <a:rPr lang="fr-FR" sz="3200" u="sng" dirty="0" smtClean="0"/>
              <a:t>5. Rehaussement:</a:t>
            </a:r>
            <a:endParaRPr lang="ar-DZ" sz="3200" u="sng" dirty="0">
              <a:solidFill>
                <a:srgbClr val="FFFF00"/>
              </a:solidFill>
              <a:cs typeface="+mj-cs"/>
            </a:endParaRPr>
          </a:p>
        </p:txBody>
      </p:sp>
      <p:pic>
        <p:nvPicPr>
          <p:cNvPr id="22529" name="Picture 1"/>
          <p:cNvPicPr>
            <a:picLocks noChangeAspect="1" noChangeArrowheads="1"/>
          </p:cNvPicPr>
          <p:nvPr/>
        </p:nvPicPr>
        <p:blipFill>
          <a:blip r:embed="rId2" cstate="print"/>
          <a:srcRect l="2767" t="34078" r="46870" b="40328"/>
          <a:stretch>
            <a:fillRect/>
          </a:stretch>
        </p:blipFill>
        <p:spPr bwMode="auto">
          <a:xfrm>
            <a:off x="827584" y="1484784"/>
            <a:ext cx="6552728" cy="1872208"/>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l="5814" t="39172" r="43487" b="35235"/>
          <a:stretch>
            <a:fillRect/>
          </a:stretch>
        </p:blipFill>
        <p:spPr bwMode="auto">
          <a:xfrm>
            <a:off x="899592" y="3717032"/>
            <a:ext cx="6624736"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827584" y="548680"/>
            <a:ext cx="6552728" cy="584775"/>
          </a:xfrm>
          <a:prstGeom prst="rect">
            <a:avLst/>
          </a:prstGeom>
          <a:noFill/>
        </p:spPr>
        <p:txBody>
          <a:bodyPr wrap="square" rtlCol="1">
            <a:spAutoFit/>
          </a:bodyPr>
          <a:lstStyle/>
          <a:p>
            <a:pPr algn="l" rtl="0"/>
            <a:r>
              <a:rPr lang="fr-FR" sz="3200" u="sng" dirty="0" smtClean="0"/>
              <a:t>5. Rehaussement du contraste:</a:t>
            </a:r>
            <a:endParaRPr lang="ar-DZ" sz="3200" u="sng" dirty="0">
              <a:solidFill>
                <a:srgbClr val="FFFF00"/>
              </a:solidFill>
              <a:cs typeface="+mj-cs"/>
            </a:endParaRPr>
          </a:p>
        </p:txBody>
      </p:sp>
      <p:sp>
        <p:nvSpPr>
          <p:cNvPr id="10" name="ZoneTexte 9"/>
          <p:cNvSpPr txBox="1"/>
          <p:nvPr/>
        </p:nvSpPr>
        <p:spPr>
          <a:xfrm>
            <a:off x="907976" y="2075364"/>
            <a:ext cx="7408440" cy="1569660"/>
          </a:xfrm>
          <a:prstGeom prst="rect">
            <a:avLst/>
          </a:prstGeom>
          <a:noFill/>
        </p:spPr>
        <p:txBody>
          <a:bodyPr wrap="square" rtlCol="1">
            <a:spAutoFit/>
          </a:bodyPr>
          <a:lstStyle/>
          <a:p>
            <a:pPr algn="l" rtl="0"/>
            <a:r>
              <a:rPr lang="fr-FR" sz="3200" dirty="0" smtClean="0"/>
              <a:t>Pour améliorer la qualité visuelle de l’image satellitaire, on applique le rehaussement (étalement de la dynamique).</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827584" y="548680"/>
            <a:ext cx="6552728" cy="584775"/>
          </a:xfrm>
          <a:prstGeom prst="rect">
            <a:avLst/>
          </a:prstGeom>
          <a:noFill/>
        </p:spPr>
        <p:txBody>
          <a:bodyPr wrap="square" rtlCol="1">
            <a:spAutoFit/>
          </a:bodyPr>
          <a:lstStyle/>
          <a:p>
            <a:pPr algn="l" rtl="0"/>
            <a:r>
              <a:rPr lang="fr-FR" sz="3200" u="sng" dirty="0" smtClean="0"/>
              <a:t>5. Rehaussement du contraste:</a:t>
            </a:r>
            <a:endParaRPr lang="ar-DZ" sz="3200" u="sng" dirty="0">
              <a:solidFill>
                <a:srgbClr val="FFFF00"/>
              </a:solidFill>
              <a:cs typeface="+mj-cs"/>
            </a:endParaRPr>
          </a:p>
        </p:txBody>
      </p:sp>
      <p:pic>
        <p:nvPicPr>
          <p:cNvPr id="20481" name="Picture 1"/>
          <p:cNvPicPr>
            <a:picLocks noChangeAspect="1" noChangeArrowheads="1"/>
          </p:cNvPicPr>
          <p:nvPr/>
        </p:nvPicPr>
        <p:blipFill>
          <a:blip r:embed="rId2" cstate="print"/>
          <a:srcRect l="32372" t="10454" r="38850" b="37375"/>
          <a:stretch>
            <a:fillRect/>
          </a:stretch>
        </p:blipFill>
        <p:spPr bwMode="auto">
          <a:xfrm>
            <a:off x="4644008" y="1844824"/>
            <a:ext cx="3744416" cy="3816424"/>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l="40038" t="20469" r="31183" b="27360"/>
          <a:stretch>
            <a:fillRect/>
          </a:stretch>
        </p:blipFill>
        <p:spPr bwMode="auto">
          <a:xfrm>
            <a:off x="683568" y="1844824"/>
            <a:ext cx="3744416" cy="3816424"/>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548680"/>
            <a:ext cx="6552728" cy="584775"/>
          </a:xfrm>
          <a:prstGeom prst="rect">
            <a:avLst/>
          </a:prstGeom>
          <a:noFill/>
        </p:spPr>
        <p:txBody>
          <a:bodyPr wrap="square" rtlCol="1">
            <a:spAutoFit/>
          </a:bodyPr>
          <a:lstStyle/>
          <a:p>
            <a:pPr algn="l" rtl="0"/>
            <a:r>
              <a:rPr lang="fr-FR" sz="3200" u="sng" dirty="0" smtClean="0"/>
              <a:t>6. Signature spectrale:</a:t>
            </a:r>
            <a:endParaRPr lang="ar-DZ" sz="3200" u="sng" dirty="0">
              <a:solidFill>
                <a:srgbClr val="FFFF00"/>
              </a:solidFill>
              <a:cs typeface="+mj-cs"/>
            </a:endParaRPr>
          </a:p>
        </p:txBody>
      </p:sp>
      <p:grpSp>
        <p:nvGrpSpPr>
          <p:cNvPr id="2" name="Groupe 7"/>
          <p:cNvGrpSpPr/>
          <p:nvPr/>
        </p:nvGrpSpPr>
        <p:grpSpPr>
          <a:xfrm>
            <a:off x="1475656" y="1412776"/>
            <a:ext cx="6336704" cy="5019170"/>
            <a:chOff x="1475656" y="1412776"/>
            <a:chExt cx="6336704" cy="5019170"/>
          </a:xfrm>
        </p:grpSpPr>
        <p:pic>
          <p:nvPicPr>
            <p:cNvPr id="19458" name="Picture 2" descr="Résultat de recherche d'images pour &quot;signature spectrale&quot;"/>
            <p:cNvPicPr>
              <a:picLocks noChangeAspect="1" noChangeArrowheads="1"/>
            </p:cNvPicPr>
            <p:nvPr/>
          </p:nvPicPr>
          <p:blipFill>
            <a:blip r:embed="rId2" cstate="print">
              <a:lum bright="23000" contrast="19000"/>
            </a:blip>
            <a:stretch>
              <a:fillRect/>
            </a:stretch>
          </p:blipFill>
          <p:spPr bwMode="auto">
            <a:xfrm>
              <a:off x="1475656" y="1412776"/>
              <a:ext cx="6336704" cy="5019170"/>
            </a:xfrm>
            <a:prstGeom prst="rect">
              <a:avLst/>
            </a:prstGeom>
            <a:noFill/>
            <a:ln>
              <a:noFill/>
            </a:ln>
          </p:spPr>
        </p:pic>
        <p:pic>
          <p:nvPicPr>
            <p:cNvPr id="7" name="Picture 2" descr="Résultat de recherche d'images pour &quot;signature spectrale&quot;"/>
            <p:cNvPicPr>
              <a:picLocks noChangeAspect="1" noChangeArrowheads="1"/>
            </p:cNvPicPr>
            <p:nvPr/>
          </p:nvPicPr>
          <p:blipFill>
            <a:blip r:embed="rId2" cstate="print">
              <a:lum bright="13000" contrast="57000"/>
            </a:blip>
            <a:srcRect l="63402" t="13137" r="13446" b="67681"/>
            <a:stretch>
              <a:fillRect/>
            </a:stretch>
          </p:blipFill>
          <p:spPr bwMode="auto">
            <a:xfrm>
              <a:off x="4932040" y="1700808"/>
              <a:ext cx="2304256" cy="1512168"/>
            </a:xfrm>
            <a:prstGeom prst="rect">
              <a:avLst/>
            </a:prstGeom>
            <a:noFill/>
            <a:ln>
              <a:noFill/>
            </a:ln>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575161" y="6021288"/>
            <a:ext cx="1296144" cy="369332"/>
          </a:xfrm>
          <a:prstGeom prst="rect">
            <a:avLst/>
          </a:prstGeom>
          <a:solidFill>
            <a:schemeClr val="bg1"/>
          </a:solidFill>
        </p:spPr>
        <p:txBody>
          <a:bodyPr wrap="square" rtlCol="1">
            <a:spAutoFit/>
          </a:bodyPr>
          <a:lstStyle/>
          <a:p>
            <a:endParaRPr lang="ar-DZ" dirty="0"/>
          </a:p>
        </p:txBody>
      </p:sp>
      <p:sp>
        <p:nvSpPr>
          <p:cNvPr id="9" name="ZoneTexte 8"/>
          <p:cNvSpPr txBox="1"/>
          <p:nvPr/>
        </p:nvSpPr>
        <p:spPr>
          <a:xfrm>
            <a:off x="5724128" y="1556792"/>
            <a:ext cx="2016224" cy="369332"/>
          </a:xfrm>
          <a:prstGeom prst="rect">
            <a:avLst/>
          </a:prstGeom>
          <a:solidFill>
            <a:schemeClr val="bg1"/>
          </a:solidFill>
        </p:spPr>
        <p:txBody>
          <a:bodyPr wrap="square" rtlCol="1">
            <a:spAutoFit/>
          </a:bodyPr>
          <a:lstStyle/>
          <a:p>
            <a:endParaRPr lang="ar-DZ" dirty="0"/>
          </a:p>
        </p:txBody>
      </p:sp>
      <p:sp>
        <p:nvSpPr>
          <p:cNvPr id="11" name="ZoneTexte 10"/>
          <p:cNvSpPr txBox="1"/>
          <p:nvPr/>
        </p:nvSpPr>
        <p:spPr>
          <a:xfrm>
            <a:off x="827584" y="548680"/>
            <a:ext cx="6552728" cy="584775"/>
          </a:xfrm>
          <a:prstGeom prst="rect">
            <a:avLst/>
          </a:prstGeom>
          <a:noFill/>
        </p:spPr>
        <p:txBody>
          <a:bodyPr wrap="square" rtlCol="1">
            <a:spAutoFit/>
          </a:bodyPr>
          <a:lstStyle/>
          <a:p>
            <a:pPr algn="l" rtl="0"/>
            <a:r>
              <a:rPr lang="fr-FR" sz="3200" u="sng" dirty="0" smtClean="0"/>
              <a:t>6. Signature spectrale:</a:t>
            </a:r>
            <a:endParaRPr lang="ar-DZ" sz="3200" u="sng" dirty="0">
              <a:solidFill>
                <a:srgbClr val="FFFF00"/>
              </a:solidFill>
              <a:cs typeface="+mj-cs"/>
            </a:endParaRPr>
          </a:p>
        </p:txBody>
      </p:sp>
      <p:sp>
        <p:nvSpPr>
          <p:cNvPr id="12" name="ZoneTexte 11"/>
          <p:cNvSpPr txBox="1"/>
          <p:nvPr/>
        </p:nvSpPr>
        <p:spPr>
          <a:xfrm>
            <a:off x="979984" y="2219380"/>
            <a:ext cx="7408440" cy="1569660"/>
          </a:xfrm>
          <a:prstGeom prst="rect">
            <a:avLst/>
          </a:prstGeom>
          <a:noFill/>
        </p:spPr>
        <p:txBody>
          <a:bodyPr wrap="square" rtlCol="1">
            <a:spAutoFit/>
          </a:bodyPr>
          <a:lstStyle/>
          <a:p>
            <a:pPr algn="l" rtl="0"/>
            <a:r>
              <a:rPr lang="fr-FR" sz="3200" dirty="0" smtClean="0"/>
              <a:t>C’est la réponse électromagnétique caractéristique d’un objet, en fonction, de la longueur d’onde.</a:t>
            </a:r>
            <a:endParaRPr lang="ar-DZ" sz="3200" dirty="0">
              <a:solidFill>
                <a:srgbClr val="FFFF00"/>
              </a:solidFill>
              <a:cs typeface="+mj-cs"/>
            </a:endParaRPr>
          </a:p>
        </p:txBody>
      </p:sp>
      <p:sp>
        <p:nvSpPr>
          <p:cNvPr id="13" name="ZoneTexte 12"/>
          <p:cNvSpPr txBox="1"/>
          <p:nvPr/>
        </p:nvSpPr>
        <p:spPr>
          <a:xfrm>
            <a:off x="1268016" y="1404065"/>
            <a:ext cx="4744144" cy="584775"/>
          </a:xfrm>
          <a:prstGeom prst="rect">
            <a:avLst/>
          </a:prstGeom>
          <a:noFill/>
        </p:spPr>
        <p:txBody>
          <a:bodyPr wrap="square" rtlCol="1">
            <a:spAutoFit/>
          </a:bodyPr>
          <a:lstStyle/>
          <a:p>
            <a:pPr algn="l" rtl="0"/>
            <a:r>
              <a:rPr lang="fr-FR" sz="3200" dirty="0" smtClean="0"/>
              <a:t>6.1. Définition:</a:t>
            </a:r>
            <a:endParaRPr lang="ar-DZ" sz="3200" dirty="0">
              <a:solidFill>
                <a:srgbClr val="FFFF00"/>
              </a:solidFill>
              <a:cs typeface="+mj-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b.jpg"/>
          <p:cNvPicPr>
            <a:picLocks noGrp="1" noChangeAspect="1"/>
          </p:cNvPicPr>
          <p:nvPr>
            <p:ph idx="1"/>
          </p:nvPr>
        </p:nvPicPr>
        <p:blipFill>
          <a:blip r:embed="rId2" cstate="print"/>
          <a:stretch>
            <a:fillRect/>
          </a:stretch>
        </p:blipFill>
        <p:spPr>
          <a:xfrm>
            <a:off x="323528" y="2852937"/>
            <a:ext cx="2664296" cy="2664296"/>
          </a:xfrm>
        </p:spPr>
      </p:pic>
      <p:pic>
        <p:nvPicPr>
          <p:cNvPr id="7" name="Image 6" descr="v.jpg"/>
          <p:cNvPicPr>
            <a:picLocks noChangeAspect="1"/>
          </p:cNvPicPr>
          <p:nvPr/>
        </p:nvPicPr>
        <p:blipFill>
          <a:blip r:embed="rId3" cstate="print"/>
          <a:stretch>
            <a:fillRect/>
          </a:stretch>
        </p:blipFill>
        <p:spPr>
          <a:xfrm>
            <a:off x="3216911" y="2852936"/>
            <a:ext cx="2664296" cy="2664296"/>
          </a:xfrm>
          <a:prstGeom prst="rect">
            <a:avLst/>
          </a:prstGeom>
        </p:spPr>
      </p:pic>
      <p:pic>
        <p:nvPicPr>
          <p:cNvPr id="8" name="Image 7" descr="r.jpg"/>
          <p:cNvPicPr>
            <a:picLocks noChangeAspect="1"/>
          </p:cNvPicPr>
          <p:nvPr/>
        </p:nvPicPr>
        <p:blipFill>
          <a:blip r:embed="rId4" cstate="print"/>
          <a:stretch>
            <a:fillRect/>
          </a:stretch>
        </p:blipFill>
        <p:spPr>
          <a:xfrm>
            <a:off x="6156176" y="2852936"/>
            <a:ext cx="2664296" cy="2664296"/>
          </a:xfrm>
          <a:prstGeom prst="rect">
            <a:avLst/>
          </a:prstGeom>
        </p:spPr>
      </p:pic>
      <p:sp>
        <p:nvSpPr>
          <p:cNvPr id="11" name="ZoneTexte 10"/>
          <p:cNvSpPr txBox="1"/>
          <p:nvPr/>
        </p:nvSpPr>
        <p:spPr>
          <a:xfrm>
            <a:off x="1331640" y="5507940"/>
            <a:ext cx="792088" cy="369332"/>
          </a:xfrm>
          <a:prstGeom prst="rect">
            <a:avLst/>
          </a:prstGeom>
          <a:noFill/>
        </p:spPr>
        <p:txBody>
          <a:bodyPr wrap="square" rtlCol="1">
            <a:spAutoFit/>
          </a:bodyPr>
          <a:lstStyle/>
          <a:p>
            <a:pPr algn="l" rtl="0"/>
            <a:r>
              <a:rPr lang="fr-FR" b="1" dirty="0" smtClean="0">
                <a:solidFill>
                  <a:schemeClr val="tx2">
                    <a:lumMod val="60000"/>
                    <a:lumOff val="40000"/>
                  </a:schemeClr>
                </a:solidFill>
              </a:rPr>
              <a:t>Bleu</a:t>
            </a:r>
            <a:endParaRPr lang="ar-DZ" b="1" dirty="0">
              <a:solidFill>
                <a:schemeClr val="tx2">
                  <a:lumMod val="60000"/>
                  <a:lumOff val="40000"/>
                </a:schemeClr>
              </a:solidFill>
            </a:endParaRPr>
          </a:p>
        </p:txBody>
      </p:sp>
      <p:sp>
        <p:nvSpPr>
          <p:cNvPr id="12" name="ZoneTexte 11"/>
          <p:cNvSpPr txBox="1"/>
          <p:nvPr/>
        </p:nvSpPr>
        <p:spPr>
          <a:xfrm>
            <a:off x="7164288" y="5507940"/>
            <a:ext cx="792088" cy="369332"/>
          </a:xfrm>
          <a:prstGeom prst="rect">
            <a:avLst/>
          </a:prstGeom>
          <a:noFill/>
        </p:spPr>
        <p:txBody>
          <a:bodyPr wrap="square" rtlCol="1">
            <a:spAutoFit/>
          </a:bodyPr>
          <a:lstStyle/>
          <a:p>
            <a:pPr algn="l" rtl="0"/>
            <a:r>
              <a:rPr lang="fr-FR" b="1" dirty="0" smtClean="0">
                <a:solidFill>
                  <a:srgbClr val="FF0000"/>
                </a:solidFill>
              </a:rPr>
              <a:t>Rouge</a:t>
            </a:r>
            <a:endParaRPr lang="ar-DZ" b="1" dirty="0">
              <a:solidFill>
                <a:srgbClr val="FF0000"/>
              </a:solidFill>
            </a:endParaRPr>
          </a:p>
        </p:txBody>
      </p:sp>
      <p:sp>
        <p:nvSpPr>
          <p:cNvPr id="13" name="ZoneTexte 12"/>
          <p:cNvSpPr txBox="1"/>
          <p:nvPr/>
        </p:nvSpPr>
        <p:spPr>
          <a:xfrm>
            <a:off x="4211960" y="5507940"/>
            <a:ext cx="792088" cy="369332"/>
          </a:xfrm>
          <a:prstGeom prst="rect">
            <a:avLst/>
          </a:prstGeom>
          <a:noFill/>
        </p:spPr>
        <p:txBody>
          <a:bodyPr wrap="square" rtlCol="1">
            <a:spAutoFit/>
          </a:bodyPr>
          <a:lstStyle/>
          <a:p>
            <a:pPr algn="l" rtl="0"/>
            <a:r>
              <a:rPr lang="fr-FR" b="1" dirty="0" smtClean="0">
                <a:solidFill>
                  <a:srgbClr val="00B050"/>
                </a:solidFill>
              </a:rPr>
              <a:t>Vert</a:t>
            </a:r>
            <a:endParaRPr lang="ar-DZ" b="1" dirty="0">
              <a:solidFill>
                <a:srgbClr val="00B050"/>
              </a:solidFill>
            </a:endParaRPr>
          </a:p>
        </p:txBody>
      </p:sp>
      <p:sp>
        <p:nvSpPr>
          <p:cNvPr id="14" name="ZoneTexte 13"/>
          <p:cNvSpPr txBox="1"/>
          <p:nvPr/>
        </p:nvSpPr>
        <p:spPr>
          <a:xfrm>
            <a:off x="395536" y="1700808"/>
            <a:ext cx="1656184" cy="738664"/>
          </a:xfrm>
          <a:prstGeom prst="rect">
            <a:avLst/>
          </a:prstGeom>
          <a:noFill/>
        </p:spPr>
        <p:txBody>
          <a:bodyPr wrap="square" rtlCol="1">
            <a:spAutoFit/>
          </a:bodyPr>
          <a:lstStyle/>
          <a:p>
            <a:pPr algn="l" rtl="0"/>
            <a:r>
              <a:rPr lang="fr-FR" sz="2400" dirty="0" err="1" smtClean="0"/>
              <a:t>Landsat</a:t>
            </a:r>
            <a:r>
              <a:rPr lang="fr-FR" sz="2400" dirty="0" smtClean="0"/>
              <a:t> TM</a:t>
            </a:r>
          </a:p>
          <a:p>
            <a:pPr algn="l" rtl="0"/>
            <a:endParaRPr lang="fr-FR" dirty="0" smtClean="0">
              <a:solidFill>
                <a:srgbClr val="FFFF00"/>
              </a:solidFill>
              <a:effectLst>
                <a:outerShdw blurRad="38100" dist="38100" dir="2700000" algn="tl">
                  <a:srgbClr val="000000">
                    <a:alpha val="43137"/>
                  </a:srgbClr>
                </a:outerShdw>
              </a:effectLst>
            </a:endParaRPr>
          </a:p>
        </p:txBody>
      </p:sp>
      <p:sp>
        <p:nvSpPr>
          <p:cNvPr id="15" name="ZoneTexte 14"/>
          <p:cNvSpPr txBox="1"/>
          <p:nvPr/>
        </p:nvSpPr>
        <p:spPr>
          <a:xfrm>
            <a:off x="827584" y="548680"/>
            <a:ext cx="6552728" cy="584775"/>
          </a:xfrm>
          <a:prstGeom prst="rect">
            <a:avLst/>
          </a:prstGeom>
          <a:noFill/>
        </p:spPr>
        <p:txBody>
          <a:bodyPr wrap="square" rtlCol="1">
            <a:spAutoFit/>
          </a:bodyPr>
          <a:lstStyle/>
          <a:p>
            <a:pPr algn="l" rtl="0"/>
            <a:r>
              <a:rPr lang="fr-FR" sz="3200" u="sng" dirty="0" smtClean="0"/>
              <a:t>6. Signature spectrale:</a:t>
            </a:r>
            <a:endParaRPr lang="ar-DZ" sz="3200" u="sng" dirty="0">
              <a:solidFill>
                <a:srgbClr val="FFFF00"/>
              </a:solidFill>
              <a:cs typeface="+mj-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27584" y="548680"/>
            <a:ext cx="7632848" cy="4647426"/>
          </a:xfrm>
          <a:prstGeom prst="rect">
            <a:avLst/>
          </a:prstGeom>
          <a:noFill/>
        </p:spPr>
        <p:txBody>
          <a:bodyPr wrap="square" rtlCol="1">
            <a:spAutoFit/>
          </a:bodyPr>
          <a:lstStyle/>
          <a:p>
            <a:pPr algn="l" rtl="0"/>
            <a:r>
              <a:rPr lang="fr-FR" sz="3200" u="sng" dirty="0" smtClean="0"/>
              <a:t>6. Signature spectrale:</a:t>
            </a:r>
          </a:p>
          <a:p>
            <a:pPr algn="l" rtl="0"/>
            <a:endParaRPr lang="fr-FR" sz="3200" u="sng" dirty="0" smtClean="0">
              <a:solidFill>
                <a:srgbClr val="FFFF00"/>
              </a:solidFill>
              <a:cs typeface="+mj-cs"/>
            </a:endParaRPr>
          </a:p>
          <a:p>
            <a:pPr algn="l" rtl="0"/>
            <a:r>
              <a:rPr lang="fr-FR" sz="3200" dirty="0" smtClean="0">
                <a:cs typeface="+mj-cs"/>
              </a:rPr>
              <a:t>	6.2. Importance:</a:t>
            </a:r>
          </a:p>
          <a:p>
            <a:pPr algn="l" rtl="0"/>
            <a:endParaRPr lang="fr-FR" sz="800" dirty="0" smtClean="0">
              <a:cs typeface="+mj-cs"/>
            </a:endParaRPr>
          </a:p>
          <a:p>
            <a:pPr algn="l" rtl="0">
              <a:lnSpc>
                <a:spcPct val="150000"/>
              </a:lnSpc>
              <a:buFont typeface="Arial" pitchFamily="34" charset="0"/>
              <a:buChar char="•"/>
            </a:pPr>
            <a:r>
              <a:rPr lang="fr-FR" sz="3200" dirty="0" smtClean="0">
                <a:cs typeface="+mj-cs"/>
              </a:rPr>
              <a:t> Déterminer la nature des objets au sol;</a:t>
            </a:r>
          </a:p>
          <a:p>
            <a:pPr algn="l" rtl="0">
              <a:lnSpc>
                <a:spcPct val="150000"/>
              </a:lnSpc>
              <a:buFont typeface="Arial" pitchFamily="34" charset="0"/>
              <a:buChar char="•"/>
            </a:pPr>
            <a:r>
              <a:rPr lang="fr-FR" sz="3200" dirty="0" smtClean="0">
                <a:cs typeface="+mj-cs"/>
              </a:rPr>
              <a:t> Réaliser des classifications supervisées;</a:t>
            </a:r>
          </a:p>
          <a:p>
            <a:pPr algn="l" rtl="0">
              <a:lnSpc>
                <a:spcPct val="150000"/>
              </a:lnSpc>
              <a:buFont typeface="Arial" pitchFamily="34" charset="0"/>
              <a:buChar char="•"/>
            </a:pPr>
            <a:r>
              <a:rPr lang="fr-FR" sz="3200" dirty="0" smtClean="0">
                <a:cs typeface="+mj-cs"/>
              </a:rPr>
              <a:t> Suivi environnemental des écosystèmes;</a:t>
            </a:r>
          </a:p>
          <a:p>
            <a:pPr algn="l" rtl="0">
              <a:lnSpc>
                <a:spcPct val="150000"/>
              </a:lnSpc>
              <a:buFont typeface="Arial" pitchFamily="34" charset="0"/>
              <a:buChar char="•"/>
            </a:pPr>
            <a:r>
              <a:rPr lang="fr-FR" sz="3200" dirty="0" smtClean="0">
                <a:cs typeface="+mj-cs"/>
              </a:rPr>
              <a:t>  Etc.</a:t>
            </a:r>
            <a:endParaRPr lang="ar-DZ" sz="3200" dirty="0">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7" name="Espace réservé du contenu 6" descr="TLD.jpg"/>
          <p:cNvPicPr>
            <a:picLocks noGrp="1" noChangeAspect="1"/>
          </p:cNvPicPr>
          <p:nvPr>
            <p:ph idx="1"/>
          </p:nvPr>
        </p:nvPicPr>
        <p:blipFill>
          <a:blip r:embed="rId3" cstate="print"/>
          <a:srcRect t="18133" b="7090"/>
          <a:stretch>
            <a:fillRect/>
          </a:stretch>
        </p:blipFill>
        <p:spPr>
          <a:xfrm>
            <a:off x="372811" y="1340768"/>
            <a:ext cx="8447661" cy="5040560"/>
          </a:xfrm>
        </p:spPr>
      </p:pic>
      <p:sp>
        <p:nvSpPr>
          <p:cNvPr id="5" name="ZoneTexte 4"/>
          <p:cNvSpPr txBox="1"/>
          <p:nvPr/>
        </p:nvSpPr>
        <p:spPr>
          <a:xfrm>
            <a:off x="827584" y="548680"/>
            <a:ext cx="4968552" cy="584775"/>
          </a:xfrm>
          <a:prstGeom prst="rect">
            <a:avLst/>
          </a:prstGeom>
          <a:noFill/>
        </p:spPr>
        <p:txBody>
          <a:bodyPr wrap="square" rtlCol="1">
            <a:spAutoFit/>
          </a:bodyPr>
          <a:lstStyle/>
          <a:p>
            <a:pPr algn="l"/>
            <a:r>
              <a:rPr lang="fr-FR" sz="3200" u="sng" dirty="0" smtClean="0">
                <a:solidFill>
                  <a:srgbClr val="FFFF00"/>
                </a:solidFill>
                <a:cs typeface="+mj-cs"/>
              </a:rPr>
              <a:t>3. La télédétection</a:t>
            </a:r>
            <a:endParaRPr lang="ar-DZ" sz="3200" u="sng" dirty="0">
              <a:solidFill>
                <a:srgbClr val="FFFF00"/>
              </a:solidFill>
              <a:cs typeface="+mj-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27584" y="548680"/>
            <a:ext cx="6552728" cy="584775"/>
          </a:xfrm>
          <a:prstGeom prst="rect">
            <a:avLst/>
          </a:prstGeom>
          <a:noFill/>
        </p:spPr>
        <p:txBody>
          <a:bodyPr wrap="square" rtlCol="1">
            <a:spAutoFit/>
          </a:bodyPr>
          <a:lstStyle/>
          <a:p>
            <a:pPr algn="l" rtl="0"/>
            <a:r>
              <a:rPr lang="fr-FR" sz="3200" u="sng" dirty="0" smtClean="0"/>
              <a:t>6. Signature spectrale:</a:t>
            </a:r>
            <a:endParaRPr lang="ar-DZ" sz="3200" u="sng" dirty="0">
              <a:solidFill>
                <a:srgbClr val="FFFF00"/>
              </a:solidFill>
              <a:cs typeface="+mj-cs"/>
            </a:endParaRPr>
          </a:p>
        </p:txBody>
      </p:sp>
      <p:sp>
        <p:nvSpPr>
          <p:cNvPr id="6" name="ZoneTexte 5"/>
          <p:cNvSpPr txBox="1"/>
          <p:nvPr/>
        </p:nvSpPr>
        <p:spPr>
          <a:xfrm>
            <a:off x="979984" y="1260049"/>
            <a:ext cx="3520008" cy="584775"/>
          </a:xfrm>
          <a:prstGeom prst="rect">
            <a:avLst/>
          </a:prstGeom>
          <a:noFill/>
        </p:spPr>
        <p:txBody>
          <a:bodyPr wrap="square" rtlCol="1">
            <a:spAutoFit/>
          </a:bodyPr>
          <a:lstStyle/>
          <a:p>
            <a:pPr algn="l" rtl="0"/>
            <a:r>
              <a:rPr lang="fr-FR" sz="3200" u="sng" dirty="0" smtClean="0"/>
              <a:t>6.3. Exemples:</a:t>
            </a:r>
            <a:endParaRPr lang="ar-DZ" sz="3200" u="sng" dirty="0">
              <a:solidFill>
                <a:srgbClr val="FFFF00"/>
              </a:solidFill>
              <a:cs typeface="+mj-cs"/>
            </a:endParaRPr>
          </a:p>
        </p:txBody>
      </p:sp>
      <p:pic>
        <p:nvPicPr>
          <p:cNvPr id="15362" name="Picture 2" descr="Résultat de recherche d'images pour &quot;signature hyperspectrale mines&quot;"/>
          <p:cNvPicPr>
            <a:picLocks noChangeAspect="1" noChangeArrowheads="1"/>
          </p:cNvPicPr>
          <p:nvPr/>
        </p:nvPicPr>
        <p:blipFill>
          <a:blip r:embed="rId2" cstate="print"/>
          <a:srcRect/>
          <a:stretch>
            <a:fillRect/>
          </a:stretch>
        </p:blipFill>
        <p:spPr bwMode="auto">
          <a:xfrm>
            <a:off x="1835696" y="2060848"/>
            <a:ext cx="5653819" cy="424847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827584" y="548680"/>
            <a:ext cx="6552728" cy="584775"/>
          </a:xfrm>
          <a:prstGeom prst="rect">
            <a:avLst/>
          </a:prstGeom>
          <a:noFill/>
        </p:spPr>
        <p:txBody>
          <a:bodyPr wrap="square" rtlCol="1">
            <a:spAutoFit/>
          </a:bodyPr>
          <a:lstStyle/>
          <a:p>
            <a:pPr algn="l" rtl="0"/>
            <a:r>
              <a:rPr lang="fr-FR" sz="3200" u="sng" dirty="0" smtClean="0"/>
              <a:t>6. Signature spectrale:</a:t>
            </a:r>
            <a:endParaRPr lang="ar-DZ" sz="3200" u="sng" dirty="0">
              <a:solidFill>
                <a:srgbClr val="FFFF00"/>
              </a:solidFill>
              <a:cs typeface="+mj-cs"/>
            </a:endParaRPr>
          </a:p>
        </p:txBody>
      </p:sp>
      <p:sp>
        <p:nvSpPr>
          <p:cNvPr id="12" name="ZoneTexte 11"/>
          <p:cNvSpPr txBox="1"/>
          <p:nvPr/>
        </p:nvSpPr>
        <p:spPr>
          <a:xfrm>
            <a:off x="979984" y="1260049"/>
            <a:ext cx="3520008" cy="584775"/>
          </a:xfrm>
          <a:prstGeom prst="rect">
            <a:avLst/>
          </a:prstGeom>
          <a:noFill/>
        </p:spPr>
        <p:txBody>
          <a:bodyPr wrap="square" rtlCol="1">
            <a:spAutoFit/>
          </a:bodyPr>
          <a:lstStyle/>
          <a:p>
            <a:pPr algn="l" rtl="0"/>
            <a:r>
              <a:rPr lang="fr-FR" sz="3200" u="sng" dirty="0" smtClean="0"/>
              <a:t>6.3. Exemples:</a:t>
            </a:r>
            <a:endParaRPr lang="ar-DZ" sz="3200" u="sng" dirty="0">
              <a:solidFill>
                <a:srgbClr val="FFFF00"/>
              </a:solidFill>
              <a:cs typeface="+mj-cs"/>
            </a:endParaRPr>
          </a:p>
        </p:txBody>
      </p:sp>
      <p:pic>
        <p:nvPicPr>
          <p:cNvPr id="14340" name="Picture 4" descr="Image associée"/>
          <p:cNvPicPr>
            <a:picLocks noChangeAspect="1" noChangeArrowheads="1"/>
          </p:cNvPicPr>
          <p:nvPr/>
        </p:nvPicPr>
        <p:blipFill>
          <a:blip r:embed="rId2" cstate="print"/>
          <a:srcRect/>
          <a:stretch>
            <a:fillRect/>
          </a:stretch>
        </p:blipFill>
        <p:spPr bwMode="auto">
          <a:xfrm>
            <a:off x="1115616" y="2276872"/>
            <a:ext cx="7124700" cy="374332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827584" y="548680"/>
            <a:ext cx="6552728" cy="584775"/>
          </a:xfrm>
          <a:prstGeom prst="rect">
            <a:avLst/>
          </a:prstGeom>
          <a:noFill/>
        </p:spPr>
        <p:txBody>
          <a:bodyPr wrap="square" rtlCol="1">
            <a:spAutoFit/>
          </a:bodyPr>
          <a:lstStyle/>
          <a:p>
            <a:pPr algn="l" rtl="0"/>
            <a:r>
              <a:rPr lang="fr-FR" sz="3200" u="sng" dirty="0" smtClean="0"/>
              <a:t>6. Signature spectrale:</a:t>
            </a:r>
            <a:endParaRPr lang="ar-DZ" sz="3200" u="sng" dirty="0">
              <a:solidFill>
                <a:srgbClr val="FFFF00"/>
              </a:solidFill>
              <a:cs typeface="+mj-cs"/>
            </a:endParaRPr>
          </a:p>
        </p:txBody>
      </p:sp>
      <p:sp>
        <p:nvSpPr>
          <p:cNvPr id="12" name="ZoneTexte 11"/>
          <p:cNvSpPr txBox="1"/>
          <p:nvPr/>
        </p:nvSpPr>
        <p:spPr>
          <a:xfrm>
            <a:off x="979984" y="1260049"/>
            <a:ext cx="3520008" cy="584775"/>
          </a:xfrm>
          <a:prstGeom prst="rect">
            <a:avLst/>
          </a:prstGeom>
          <a:noFill/>
        </p:spPr>
        <p:txBody>
          <a:bodyPr wrap="square" rtlCol="1">
            <a:spAutoFit/>
          </a:bodyPr>
          <a:lstStyle/>
          <a:p>
            <a:pPr algn="l" rtl="0"/>
            <a:r>
              <a:rPr lang="fr-FR" sz="3200" u="sng" dirty="0" smtClean="0"/>
              <a:t>6.3. Exemples:</a:t>
            </a:r>
            <a:endParaRPr lang="ar-DZ" sz="3200" u="sng" dirty="0">
              <a:solidFill>
                <a:srgbClr val="FFFF00"/>
              </a:solidFill>
              <a:cs typeface="+mj-cs"/>
            </a:endParaRPr>
          </a:p>
        </p:txBody>
      </p:sp>
      <p:pic>
        <p:nvPicPr>
          <p:cNvPr id="13314" name="Picture 2" descr="Résultat de recherche d'images pour &quot;signature spectrale eau&quot;"/>
          <p:cNvPicPr>
            <a:picLocks noChangeAspect="1" noChangeArrowheads="1"/>
          </p:cNvPicPr>
          <p:nvPr/>
        </p:nvPicPr>
        <p:blipFill>
          <a:blip r:embed="rId2" cstate="print"/>
          <a:srcRect t="16295"/>
          <a:stretch>
            <a:fillRect/>
          </a:stretch>
        </p:blipFill>
        <p:spPr bwMode="auto">
          <a:xfrm>
            <a:off x="899592" y="1844824"/>
            <a:ext cx="7488832" cy="4710364"/>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a:r>
              <a:rPr lang="fr-FR" sz="3200" dirty="0" smtClean="0">
                <a:solidFill>
                  <a:srgbClr val="FFFF00"/>
                </a:solidFill>
                <a:cs typeface="+mj-cs"/>
              </a:rPr>
              <a:t>CHAPITRE III</a:t>
            </a:r>
            <a:endParaRPr lang="ar-DZ" sz="3200" dirty="0">
              <a:solidFill>
                <a:srgbClr val="FFFF00"/>
              </a:solidFill>
              <a:cs typeface="+mj-cs"/>
            </a:endParaRPr>
          </a:p>
        </p:txBody>
      </p:sp>
      <p:sp>
        <p:nvSpPr>
          <p:cNvPr id="8" name="ZoneTexte 7"/>
          <p:cNvSpPr txBox="1"/>
          <p:nvPr/>
        </p:nvSpPr>
        <p:spPr>
          <a:xfrm>
            <a:off x="683568" y="3092767"/>
            <a:ext cx="7776864" cy="1200329"/>
          </a:xfrm>
          <a:prstGeom prst="rect">
            <a:avLst/>
          </a:prstGeom>
          <a:noFill/>
        </p:spPr>
        <p:txBody>
          <a:bodyPr wrap="square" rtlCol="1">
            <a:spAutoFit/>
          </a:bodyPr>
          <a:lstStyle/>
          <a:p>
            <a:pPr algn="ctr"/>
            <a:r>
              <a:rPr lang="fr-FR" sz="7200" dirty="0" smtClean="0">
                <a:solidFill>
                  <a:srgbClr val="FFFF00"/>
                </a:solidFill>
                <a:cs typeface="+mj-cs"/>
              </a:rPr>
              <a:t>Les néo-canaux</a:t>
            </a:r>
            <a:endParaRPr lang="ar-DZ" sz="72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560" y="5517232"/>
            <a:ext cx="5832648" cy="984885"/>
          </a:xfrm>
          <a:prstGeom prst="rect">
            <a:avLst/>
          </a:prstGeom>
          <a:noFill/>
        </p:spPr>
        <p:txBody>
          <a:bodyPr wrap="square" rtlCol="1">
            <a:spAutoFit/>
          </a:bodyPr>
          <a:lstStyle/>
          <a:p>
            <a:pPr algn="l"/>
            <a:r>
              <a:rPr lang="fr-FR" sz="3200" dirty="0" smtClean="0">
                <a:solidFill>
                  <a:srgbClr val="FFFF00"/>
                </a:solidFill>
                <a:cs typeface="+mj-cs"/>
              </a:rPr>
              <a:t>Dr. Nabil MEGA</a:t>
            </a:r>
          </a:p>
          <a:p>
            <a:pPr algn="l"/>
            <a:r>
              <a:rPr lang="fr-FR" sz="2600" dirty="0" smtClean="0">
                <a:solidFill>
                  <a:srgbClr val="FFFF00"/>
                </a:solidFill>
                <a:cs typeface="+mj-cs"/>
              </a:rPr>
              <a:t>mega-nabil@univ-eloued.dz</a:t>
            </a:r>
            <a:endParaRPr lang="ar-DZ" sz="2600" dirty="0">
              <a:solidFill>
                <a:srgbClr val="FFFF00"/>
              </a:solidFill>
              <a:cs typeface="+mj-cs"/>
            </a:endParaRPr>
          </a:p>
        </p:txBody>
      </p:sp>
      <p:sp>
        <p:nvSpPr>
          <p:cNvPr id="18" name="ZoneTexte 17"/>
          <p:cNvSpPr txBox="1"/>
          <p:nvPr/>
        </p:nvSpPr>
        <p:spPr>
          <a:xfrm>
            <a:off x="251520" y="188640"/>
            <a:ext cx="5832648" cy="584775"/>
          </a:xfrm>
          <a:prstGeom prst="rect">
            <a:avLst/>
          </a:prstGeom>
          <a:noFill/>
        </p:spPr>
        <p:txBody>
          <a:bodyPr wrap="square" rtlCol="1">
            <a:spAutoFit/>
          </a:bodyPr>
          <a:lstStyle/>
          <a:p>
            <a:pPr algn="l"/>
            <a:r>
              <a:rPr lang="fr-FR" sz="3200" u="sng" dirty="0" smtClean="0">
                <a:solidFill>
                  <a:srgbClr val="FFFF00"/>
                </a:solidFill>
                <a:cs typeface="+mj-cs"/>
              </a:rPr>
              <a:t>Cours: S.I.G</a:t>
            </a:r>
            <a:endParaRPr lang="ar-DZ" sz="3200" u="sng" dirty="0">
              <a:solidFill>
                <a:srgbClr val="FFFF00"/>
              </a:solidFill>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6632" y="548680"/>
            <a:ext cx="5832648" cy="584775"/>
          </a:xfrm>
          <a:prstGeom prst="rect">
            <a:avLst/>
          </a:prstGeom>
          <a:noFill/>
        </p:spPr>
        <p:txBody>
          <a:bodyPr wrap="square" rtlCol="1">
            <a:spAutoFit/>
          </a:bodyPr>
          <a:lstStyle/>
          <a:p>
            <a:pPr algn="ctr" rtl="0"/>
            <a:r>
              <a:rPr lang="fr-FR" sz="3200" u="sng" dirty="0" smtClean="0">
                <a:solidFill>
                  <a:srgbClr val="FFFF00"/>
                </a:solidFill>
                <a:cs typeface="+mj-cs"/>
              </a:rPr>
              <a:t>1. Introduction</a:t>
            </a:r>
            <a:endParaRPr lang="ar-DZ" sz="3200" u="sng" dirty="0">
              <a:solidFill>
                <a:srgbClr val="FFFF00"/>
              </a:solidFill>
              <a:cs typeface="+mj-cs"/>
            </a:endParaRPr>
          </a:p>
        </p:txBody>
      </p:sp>
      <p:sp>
        <p:nvSpPr>
          <p:cNvPr id="6" name="Rectangle 5"/>
          <p:cNvSpPr/>
          <p:nvPr/>
        </p:nvSpPr>
        <p:spPr>
          <a:xfrm>
            <a:off x="251520" y="1722288"/>
            <a:ext cx="8640960" cy="4154984"/>
          </a:xfrm>
          <a:prstGeom prst="rect">
            <a:avLst/>
          </a:prstGeom>
        </p:spPr>
        <p:txBody>
          <a:bodyPr wrap="square">
            <a:spAutoFit/>
          </a:bodyPr>
          <a:lstStyle/>
          <a:p>
            <a:pPr algn="just" rtl="0"/>
            <a:r>
              <a:rPr lang="fr-FR" sz="4400" dirty="0" smtClean="0">
                <a:solidFill>
                  <a:srgbClr val="FFFF00"/>
                </a:solidFill>
                <a:effectLst>
                  <a:outerShdw blurRad="38100" dist="38100" dir="2700000" algn="tl">
                    <a:srgbClr val="000000">
                      <a:alpha val="43137"/>
                    </a:srgbClr>
                  </a:outerShdw>
                </a:effectLst>
                <a:cs typeface="+mj-cs"/>
              </a:rPr>
              <a:t>Sachant que chaque pixel possède une information radiométrique, il est possible de faire une combinaison mathématique entre les différents canaux, afin de générer une nouvelle image appelée indice ou néo-canal.</a:t>
            </a:r>
            <a:endParaRPr lang="ar-DZ" sz="4400"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6632" y="548680"/>
            <a:ext cx="5832648" cy="584775"/>
          </a:xfrm>
          <a:prstGeom prst="rect">
            <a:avLst/>
          </a:prstGeom>
          <a:noFill/>
        </p:spPr>
        <p:txBody>
          <a:bodyPr wrap="square" rtlCol="1">
            <a:spAutoFit/>
          </a:bodyPr>
          <a:lstStyle/>
          <a:p>
            <a:pPr algn="ctr" rtl="0"/>
            <a:r>
              <a:rPr lang="fr-FR" sz="3200" u="sng" dirty="0" smtClean="0">
                <a:solidFill>
                  <a:srgbClr val="FFFF00"/>
                </a:solidFill>
                <a:cs typeface="+mj-cs"/>
              </a:rPr>
              <a:t>2. Exemples</a:t>
            </a:r>
            <a:endParaRPr lang="ar-DZ" sz="3200" u="sng" dirty="0">
              <a:solidFill>
                <a:srgbClr val="FFFF00"/>
              </a:solidFill>
              <a:cs typeface="+mj-cs"/>
            </a:endParaRPr>
          </a:p>
        </p:txBody>
      </p:sp>
      <p:sp>
        <p:nvSpPr>
          <p:cNvPr id="8" name="ZoneTexte 7"/>
          <p:cNvSpPr txBox="1"/>
          <p:nvPr/>
        </p:nvSpPr>
        <p:spPr>
          <a:xfrm>
            <a:off x="611560" y="1628800"/>
            <a:ext cx="8208912" cy="4524315"/>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Indice de couleur de la végétation = V </a:t>
            </a:r>
            <a:r>
              <a:rPr lang="fr-FR" sz="3200" dirty="0">
                <a:solidFill>
                  <a:srgbClr val="FFFF00"/>
                </a:solidFill>
                <a:effectLst>
                  <a:outerShdw blurRad="38100" dist="38100" dir="2700000" algn="tl">
                    <a:srgbClr val="000000">
                      <a:alpha val="43137"/>
                    </a:srgbClr>
                  </a:outerShdw>
                </a:effectLst>
              </a:rPr>
              <a:t>– </a:t>
            </a:r>
            <a:r>
              <a:rPr lang="fr-FR" sz="3200" dirty="0" smtClean="0">
                <a:solidFill>
                  <a:srgbClr val="FFFF00"/>
                </a:solidFill>
                <a:effectLst>
                  <a:outerShdw blurRad="38100" dist="38100" dir="2700000" algn="tl">
                    <a:srgbClr val="000000">
                      <a:alpha val="43137"/>
                    </a:srgbClr>
                  </a:outerShdw>
                </a:effectLst>
              </a:rPr>
              <a:t>R</a:t>
            </a:r>
          </a:p>
          <a:p>
            <a:pPr algn="l" rtl="0"/>
            <a:endParaRPr lang="fr-FR" sz="3200" dirty="0" smtClean="0">
              <a:solidFill>
                <a:srgbClr val="FFFF00"/>
              </a:solidFill>
              <a:effectLst>
                <a:outerShdw blurRad="38100" dist="38100" dir="2700000" algn="tl">
                  <a:srgbClr val="000000">
                    <a:alpha val="43137"/>
                  </a:srgbClr>
                </a:outerShdw>
              </a:effectLst>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Indice </a:t>
            </a:r>
            <a:r>
              <a:rPr lang="fr-FR" sz="3200" dirty="0">
                <a:solidFill>
                  <a:srgbClr val="FFFF00"/>
                </a:solidFill>
                <a:effectLst>
                  <a:outerShdw blurRad="38100" dist="38100" dir="2700000" algn="tl">
                    <a:srgbClr val="000000">
                      <a:alpha val="43137"/>
                    </a:srgbClr>
                  </a:outerShdw>
                </a:effectLst>
              </a:rPr>
              <a:t>de végétation normalisé </a:t>
            </a:r>
            <a:r>
              <a:rPr lang="fr-FR" sz="3200" dirty="0" smtClean="0">
                <a:solidFill>
                  <a:srgbClr val="FFFF00"/>
                </a:solidFill>
                <a:effectLst>
                  <a:outerShdw blurRad="38100" dist="38100" dir="2700000" algn="tl">
                    <a:srgbClr val="000000">
                      <a:alpha val="43137"/>
                    </a:srgbClr>
                  </a:outerShdw>
                </a:effectLst>
              </a:rPr>
              <a:t>NDVI </a:t>
            </a:r>
            <a:r>
              <a:rPr lang="en-US" sz="3200" dirty="0" smtClean="0">
                <a:solidFill>
                  <a:srgbClr val="FFFF00"/>
                </a:solidFill>
                <a:effectLst>
                  <a:outerShdw blurRad="38100" dist="38100" dir="2700000" algn="tl">
                    <a:srgbClr val="000000">
                      <a:alpha val="43137"/>
                    </a:srgbClr>
                  </a:outerShdw>
                </a:effectLst>
              </a:rPr>
              <a:t>=</a:t>
            </a:r>
            <a:endParaRPr lang="en-US" sz="3200" dirty="0">
              <a:solidFill>
                <a:srgbClr val="FFFF00"/>
              </a:solidFill>
              <a:effectLst>
                <a:outerShdw blurRad="38100" dist="38100" dir="2700000" algn="tl">
                  <a:srgbClr val="000000">
                    <a:alpha val="43137"/>
                  </a:srgbClr>
                </a:outerShdw>
              </a:effectLst>
            </a:endParaRPr>
          </a:p>
          <a:p>
            <a:pPr algn="l" rtl="0"/>
            <a:r>
              <a:rPr lang="en-US" sz="3200" dirty="0" smtClean="0">
                <a:solidFill>
                  <a:srgbClr val="FFFF00"/>
                </a:solidFill>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PIR - R) / (PIR + </a:t>
            </a:r>
            <a:r>
              <a:rPr lang="en-US" sz="3200" dirty="0" smtClean="0">
                <a:solidFill>
                  <a:srgbClr val="FFFF00"/>
                </a:solidFill>
                <a:effectLst>
                  <a:outerShdw blurRad="38100" dist="38100" dir="2700000" algn="tl">
                    <a:srgbClr val="000000">
                      <a:alpha val="43137"/>
                    </a:srgbClr>
                  </a:outerShdw>
                </a:effectLst>
              </a:rPr>
              <a:t>R) </a:t>
            </a:r>
          </a:p>
          <a:p>
            <a:pPr algn="l" rtl="0"/>
            <a:endParaRPr lang="fr-FR" sz="3200" dirty="0">
              <a:solidFill>
                <a:srgbClr val="FFFF00"/>
              </a:solidFill>
              <a:effectLst>
                <a:outerShdw blurRad="38100" dist="38100" dir="2700000" algn="tl">
                  <a:srgbClr val="000000">
                    <a:alpha val="43137"/>
                  </a:srgbClr>
                </a:outerShdw>
              </a:effectLst>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Indice d’irrigation: (B</a:t>
            </a:r>
            <a:r>
              <a:rPr lang="fr-FR" sz="3200" baseline="30000" dirty="0" smtClean="0">
                <a:solidFill>
                  <a:srgbClr val="FFFF00"/>
                </a:solidFill>
                <a:effectLst>
                  <a:outerShdw blurRad="38100" dist="38100" dir="2700000" algn="tl">
                    <a:srgbClr val="000000">
                      <a:alpha val="43137"/>
                    </a:srgbClr>
                  </a:outerShdw>
                </a:effectLst>
              </a:rPr>
              <a:t>2</a:t>
            </a:r>
            <a:r>
              <a:rPr lang="fr-FR" sz="3200" dirty="0" smtClean="0">
                <a:solidFill>
                  <a:srgbClr val="FFFF00"/>
                </a:solidFill>
                <a:effectLst>
                  <a:outerShdw blurRad="38100" dist="38100" dir="2700000" algn="tl">
                    <a:srgbClr val="000000">
                      <a:alpha val="43137"/>
                    </a:srgbClr>
                  </a:outerShdw>
                </a:effectLst>
              </a:rPr>
              <a:t> + V</a:t>
            </a:r>
            <a:r>
              <a:rPr lang="fr-FR" sz="3200" baseline="30000" dirty="0" smtClean="0">
                <a:solidFill>
                  <a:srgbClr val="FFFF00"/>
                </a:solidFill>
                <a:effectLst>
                  <a:outerShdw blurRad="38100" dist="38100" dir="2700000" algn="tl">
                    <a:srgbClr val="000000">
                      <a:alpha val="43137"/>
                    </a:srgbClr>
                  </a:outerShdw>
                </a:effectLst>
              </a:rPr>
              <a:t>2</a:t>
            </a:r>
            <a:r>
              <a:rPr lang="fr-FR" sz="3200" dirty="0" smtClean="0">
                <a:solidFill>
                  <a:srgbClr val="FFFF00"/>
                </a:solidFill>
                <a:effectLst>
                  <a:outerShdw blurRad="38100" dist="38100" dir="2700000" algn="tl">
                    <a:srgbClr val="000000">
                      <a:alpha val="43137"/>
                    </a:srgbClr>
                  </a:outerShdw>
                </a:effectLst>
              </a:rPr>
              <a:t> + R</a:t>
            </a:r>
            <a:r>
              <a:rPr lang="fr-FR" sz="3200" baseline="30000" dirty="0" smtClean="0">
                <a:solidFill>
                  <a:srgbClr val="FFFF00"/>
                </a:solidFill>
                <a:effectLst>
                  <a:outerShdw blurRad="38100" dist="38100" dir="2700000" algn="tl">
                    <a:srgbClr val="000000">
                      <a:alpha val="43137"/>
                    </a:srgbClr>
                  </a:outerShdw>
                </a:effectLst>
              </a:rPr>
              <a:t>2  </a:t>
            </a:r>
            <a:r>
              <a:rPr lang="fr-FR" sz="3200" dirty="0" smtClean="0">
                <a:solidFill>
                  <a:srgbClr val="FFFF00"/>
                </a:solidFill>
                <a:effectLst>
                  <a:outerShdw blurRad="38100" dist="38100" dir="2700000" algn="tl">
                    <a:srgbClr val="000000">
                      <a:alpha val="43137"/>
                    </a:srgbClr>
                  </a:outerShdw>
                </a:effectLst>
              </a:rPr>
              <a:t>+ PIR</a:t>
            </a:r>
            <a:r>
              <a:rPr lang="fr-FR" sz="3200" baseline="30000" dirty="0" smtClean="0">
                <a:solidFill>
                  <a:srgbClr val="FFFF00"/>
                </a:solidFill>
                <a:effectLst>
                  <a:outerShdw blurRad="38100" dist="38100" dir="2700000" algn="tl">
                    <a:srgbClr val="000000">
                      <a:alpha val="43137"/>
                    </a:srgbClr>
                  </a:outerShdw>
                </a:effectLst>
              </a:rPr>
              <a:t>2</a:t>
            </a:r>
            <a:r>
              <a:rPr lang="fr-FR" sz="3200" dirty="0" smtClean="0">
                <a:solidFill>
                  <a:srgbClr val="FFFF00"/>
                </a:solidFill>
                <a:effectLst>
                  <a:outerShdw blurRad="38100" dist="38100" dir="2700000" algn="tl">
                    <a:srgbClr val="000000">
                      <a:alpha val="43137"/>
                    </a:srgbClr>
                  </a:outerShdw>
                </a:effectLst>
              </a:rPr>
              <a:t>)</a:t>
            </a:r>
            <a:r>
              <a:rPr lang="fr-FR" sz="3200" baseline="30000" dirty="0" smtClean="0">
                <a:solidFill>
                  <a:srgbClr val="FFFF00"/>
                </a:solidFill>
                <a:effectLst>
                  <a:outerShdw blurRad="38100" dist="38100" dir="2700000" algn="tl">
                    <a:srgbClr val="000000">
                      <a:alpha val="43137"/>
                    </a:srgbClr>
                  </a:outerShdw>
                </a:effectLst>
              </a:rPr>
              <a:t>0.5</a:t>
            </a:r>
            <a:endParaRPr lang="en-US" sz="3200" dirty="0" smtClean="0">
              <a:solidFill>
                <a:srgbClr val="FFFF00"/>
              </a:solidFill>
              <a:effectLst>
                <a:outerShdw blurRad="38100" dist="38100" dir="2700000" algn="tl">
                  <a:srgbClr val="000000">
                    <a:alpha val="43137"/>
                  </a:srgbClr>
                </a:outerShdw>
              </a:effectLst>
            </a:endParaRPr>
          </a:p>
          <a:p>
            <a:pPr algn="l" rtl="0"/>
            <a:endParaRPr lang="en-US" sz="3200" dirty="0">
              <a:solidFill>
                <a:srgbClr val="FFFF00"/>
              </a:solidFill>
              <a:effectLst>
                <a:outerShdw blurRad="38100" dist="38100" dir="2700000" algn="tl">
                  <a:srgbClr val="000000">
                    <a:alpha val="43137"/>
                  </a:srgbClr>
                </a:outerShdw>
              </a:effectLst>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L’indice de brillance IB = (R</a:t>
            </a:r>
            <a:r>
              <a:rPr lang="fr-FR" sz="3200" baseline="30000" dirty="0" smtClean="0">
                <a:solidFill>
                  <a:srgbClr val="FFFF00"/>
                </a:solidFill>
                <a:effectLst>
                  <a:outerShdw blurRad="38100" dist="38100" dir="2700000" algn="tl">
                    <a:srgbClr val="000000">
                      <a:alpha val="43137"/>
                    </a:srgbClr>
                  </a:outerShdw>
                </a:effectLst>
              </a:rPr>
              <a:t>2  </a:t>
            </a:r>
            <a:r>
              <a:rPr lang="fr-FR" sz="3200" dirty="0" smtClean="0">
                <a:solidFill>
                  <a:srgbClr val="FFFF00"/>
                </a:solidFill>
                <a:effectLst>
                  <a:outerShdw blurRad="38100" dist="38100" dir="2700000" algn="tl">
                    <a:srgbClr val="000000">
                      <a:alpha val="43137"/>
                    </a:srgbClr>
                  </a:outerShdw>
                </a:effectLst>
              </a:rPr>
              <a:t>+ PIR</a:t>
            </a:r>
            <a:r>
              <a:rPr lang="fr-FR" sz="3200" baseline="30000" dirty="0" smtClean="0">
                <a:solidFill>
                  <a:srgbClr val="FFFF00"/>
                </a:solidFill>
                <a:effectLst>
                  <a:outerShdw blurRad="38100" dist="38100" dir="2700000" algn="tl">
                    <a:srgbClr val="000000">
                      <a:alpha val="43137"/>
                    </a:srgbClr>
                  </a:outerShdw>
                </a:effectLst>
              </a:rPr>
              <a:t>2</a:t>
            </a:r>
            <a:r>
              <a:rPr lang="fr-FR" sz="3200" dirty="0" smtClean="0">
                <a:solidFill>
                  <a:srgbClr val="FFFF00"/>
                </a:solidFill>
                <a:effectLst>
                  <a:outerShdw blurRad="38100" dist="38100" dir="2700000" algn="tl">
                    <a:srgbClr val="000000">
                      <a:alpha val="43137"/>
                    </a:srgbClr>
                  </a:outerShdw>
                </a:effectLst>
              </a:rPr>
              <a:t>)</a:t>
            </a:r>
            <a:r>
              <a:rPr lang="fr-FR" sz="3200" baseline="30000" dirty="0" smtClean="0">
                <a:solidFill>
                  <a:srgbClr val="FFFF00"/>
                </a:solidFill>
                <a:effectLst>
                  <a:outerShdw blurRad="38100" dist="38100" dir="2700000" algn="tl">
                    <a:srgbClr val="000000">
                      <a:alpha val="43137"/>
                    </a:srgbClr>
                  </a:outerShdw>
                </a:effectLst>
              </a:rPr>
              <a:t>0.5</a:t>
            </a:r>
            <a:endParaRPr lang="fr-FR" sz="3200" dirty="0">
              <a:solidFill>
                <a:srgbClr val="FFFF00"/>
              </a:solidFill>
              <a:effectLst>
                <a:outerShdw blurRad="38100" dist="38100" dir="2700000" algn="tl">
                  <a:srgbClr val="000000">
                    <a:alpha val="43137"/>
                  </a:srgbClr>
                </a:outerShdw>
              </a:effectLst>
            </a:endParaRPr>
          </a:p>
          <a:p>
            <a:pPr algn="l" rtl="0">
              <a:buFont typeface="Arial" pitchFamily="34" charset="0"/>
              <a:buChar char="•"/>
            </a:pPr>
            <a:endParaRPr lang="fr-FR" sz="32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827584" y="548680"/>
            <a:ext cx="4968552" cy="584775"/>
          </a:xfrm>
          <a:prstGeom prst="rect">
            <a:avLst/>
          </a:prstGeom>
          <a:noFill/>
        </p:spPr>
        <p:txBody>
          <a:bodyPr wrap="square" rtlCol="1">
            <a:spAutoFit/>
          </a:bodyPr>
          <a:lstStyle/>
          <a:p>
            <a:pPr algn="l" rtl="0"/>
            <a:r>
              <a:rPr lang="fr-FR" sz="3200" u="sng" dirty="0" smtClean="0">
                <a:solidFill>
                  <a:srgbClr val="FFFF00"/>
                </a:solidFill>
                <a:cs typeface="+mj-cs"/>
              </a:rPr>
              <a:t>3. Objectifs</a:t>
            </a:r>
            <a:endParaRPr lang="ar-DZ" sz="3200" u="sng" dirty="0">
              <a:solidFill>
                <a:srgbClr val="FFFF00"/>
              </a:solidFill>
              <a:cs typeface="+mj-cs"/>
            </a:endParaRPr>
          </a:p>
        </p:txBody>
      </p:sp>
      <p:sp>
        <p:nvSpPr>
          <p:cNvPr id="6" name="ZoneTexte 5"/>
          <p:cNvSpPr txBox="1"/>
          <p:nvPr/>
        </p:nvSpPr>
        <p:spPr>
          <a:xfrm>
            <a:off x="323528" y="1916832"/>
            <a:ext cx="8604448" cy="4031873"/>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Suivi spatio-temporel des phénomènes naturels;</a:t>
            </a:r>
          </a:p>
          <a:p>
            <a:pPr algn="l" rtl="0">
              <a:buFont typeface="Arial" pitchFamily="34" charset="0"/>
              <a:buChar char="•"/>
            </a:pPr>
            <a:endParaRPr lang="fr-FR" sz="3200" dirty="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Aperçu global sur l’état de la végétation à un moment donné;</a:t>
            </a:r>
          </a:p>
          <a:p>
            <a:pPr algn="l" rtl="0">
              <a:buFont typeface="Arial" pitchFamily="34" charset="0"/>
              <a:buChar char="•"/>
            </a:pPr>
            <a:endParaRPr lang="fr-FR" sz="3200" dirty="0">
              <a:solidFill>
                <a:srgbClr val="FFFF00"/>
              </a:solidFill>
              <a:effectLst>
                <a:outerShdw blurRad="38100" dist="38100" dir="2700000" algn="tl">
                  <a:srgbClr val="000000">
                    <a:alpha val="43137"/>
                  </a:srgbClr>
                </a:outerShdw>
              </a:effectLst>
              <a:cs typeface="+mj-cs"/>
            </a:endParaRP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Différents travaux d’exploration; </a:t>
            </a:r>
          </a:p>
          <a:p>
            <a:pPr algn="l" rtl="0"/>
            <a:r>
              <a:rPr lang="fr-FR" sz="3200" dirty="0" smtClean="0">
                <a:solidFill>
                  <a:srgbClr val="FFFF00"/>
                </a:solidFill>
                <a:effectLst>
                  <a:outerShdw blurRad="38100" dist="38100" dir="2700000" algn="tl">
                    <a:srgbClr val="000000">
                      <a:alpha val="43137"/>
                    </a:srgbClr>
                  </a:outerShdw>
                </a:effectLst>
                <a:cs typeface="+mj-cs"/>
              </a:rPr>
              <a:t> </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cs typeface="+mj-cs"/>
              </a:rPr>
              <a:t> Etc.</a:t>
            </a:r>
            <a:endParaRPr lang="ar-DZ" sz="3200" dirty="0">
              <a:solidFill>
                <a:srgbClr val="FFFF00"/>
              </a:solidFill>
              <a:effectLst>
                <a:outerShdw blurRad="38100" dist="38100" dir="2700000" algn="tl">
                  <a:srgbClr val="000000">
                    <a:alpha val="43137"/>
                  </a:srgbClr>
                </a:outerShdw>
              </a:effectLst>
              <a:cs typeface="+mj-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79512" y="548680"/>
            <a:ext cx="8712968" cy="1077218"/>
          </a:xfrm>
          <a:prstGeom prst="rect">
            <a:avLst/>
          </a:prstGeom>
          <a:noFill/>
        </p:spPr>
        <p:txBody>
          <a:bodyPr wrap="square" rtlCol="1">
            <a:spAutoFit/>
          </a:bodyPr>
          <a:lstStyle/>
          <a:p>
            <a:pPr algn="l" rtl="0"/>
            <a:r>
              <a:rPr lang="fr-FR" sz="3200" u="sng" dirty="0" smtClean="0">
                <a:solidFill>
                  <a:srgbClr val="FFFF00"/>
                </a:solidFill>
                <a:effectLst>
                  <a:outerShdw blurRad="38100" dist="38100" dir="2700000" algn="tl">
                    <a:srgbClr val="000000">
                      <a:alpha val="43137"/>
                    </a:srgbClr>
                  </a:outerShdw>
                </a:effectLst>
                <a:cs typeface="+mj-cs"/>
              </a:rPr>
              <a:t>4. </a:t>
            </a:r>
            <a:r>
              <a:rPr lang="fr-FR" sz="3200" u="sng" dirty="0" smtClean="0">
                <a:solidFill>
                  <a:srgbClr val="FFFF00"/>
                </a:solidFill>
                <a:effectLst>
                  <a:outerShdw blurRad="38100" dist="38100" dir="2700000" algn="tl">
                    <a:srgbClr val="000000">
                      <a:alpha val="43137"/>
                    </a:srgbClr>
                  </a:outerShdw>
                </a:effectLst>
              </a:rPr>
              <a:t>L'indice de végétation par différence normalisée</a:t>
            </a:r>
          </a:p>
          <a:p>
            <a:pPr algn="l" rtl="0"/>
            <a:r>
              <a:rPr lang="fr-FR" sz="3200" u="sng" dirty="0" smtClean="0">
                <a:solidFill>
                  <a:srgbClr val="FFFF00"/>
                </a:solidFill>
                <a:effectLst>
                  <a:outerShdw blurRad="38100" dist="38100" dir="2700000" algn="tl">
                    <a:srgbClr val="000000">
                      <a:alpha val="43137"/>
                    </a:srgbClr>
                  </a:outerShdw>
                </a:effectLst>
                <a:cs typeface="+mj-cs"/>
              </a:rPr>
              <a:t>NDVI</a:t>
            </a:r>
            <a:endParaRPr lang="ar-DZ" sz="3200" u="sng" dirty="0">
              <a:solidFill>
                <a:srgbClr val="FFFF00"/>
              </a:solidFill>
              <a:effectLst>
                <a:outerShdw blurRad="38100" dist="38100" dir="2700000" algn="tl">
                  <a:srgbClr val="000000">
                    <a:alpha val="43137"/>
                  </a:srgbClr>
                </a:outerShdw>
              </a:effectLst>
              <a:cs typeface="+mj-cs"/>
            </a:endParaRPr>
          </a:p>
        </p:txBody>
      </p:sp>
      <p:sp>
        <p:nvSpPr>
          <p:cNvPr id="7" name="ZoneTexte 6"/>
          <p:cNvSpPr txBox="1"/>
          <p:nvPr/>
        </p:nvSpPr>
        <p:spPr>
          <a:xfrm>
            <a:off x="179512" y="1714488"/>
            <a:ext cx="8712968" cy="3046988"/>
          </a:xfrm>
          <a:prstGeom prst="rect">
            <a:avLst/>
          </a:prstGeom>
          <a:noFill/>
        </p:spPr>
        <p:txBody>
          <a:bodyPr wrap="square" rtlCol="1">
            <a:spAutoFit/>
          </a:bodyPr>
          <a:lstStyle/>
          <a:p>
            <a:pPr algn="l" rtl="0"/>
            <a:endParaRPr lang="fr-FR" sz="3200" dirty="0"/>
          </a:p>
          <a:p>
            <a:pPr algn="l" rtl="0"/>
            <a:r>
              <a:rPr lang="fr-FR" sz="3200" dirty="0">
                <a:solidFill>
                  <a:srgbClr val="FFFF00"/>
                </a:solidFill>
                <a:effectLst>
                  <a:outerShdw blurRad="38100" dist="38100" dir="2700000" algn="tl">
                    <a:srgbClr val="000000">
                      <a:alpha val="43137"/>
                    </a:srgbClr>
                  </a:outerShdw>
                </a:effectLst>
              </a:rPr>
              <a:t>L'indice de végétation normalisé </a:t>
            </a:r>
            <a:r>
              <a:rPr lang="fr-FR" sz="3200" dirty="0" smtClean="0">
                <a:solidFill>
                  <a:srgbClr val="FFFF00"/>
                </a:solidFill>
                <a:effectLst>
                  <a:outerShdw blurRad="38100" dist="38100" dir="2700000" algn="tl">
                    <a:srgbClr val="000000">
                      <a:alpha val="43137"/>
                    </a:srgbClr>
                  </a:outerShdw>
                </a:effectLst>
              </a:rPr>
              <a:t>est un néo-canal qui met </a:t>
            </a:r>
            <a:r>
              <a:rPr lang="fr-FR" sz="3200" dirty="0">
                <a:solidFill>
                  <a:srgbClr val="FFFF00"/>
                </a:solidFill>
                <a:effectLst>
                  <a:outerShdw blurRad="38100" dist="38100" dir="2700000" algn="tl">
                    <a:srgbClr val="000000">
                      <a:alpha val="43137"/>
                    </a:srgbClr>
                  </a:outerShdw>
                </a:effectLst>
              </a:rPr>
              <a:t>en valeur la </a:t>
            </a:r>
            <a:r>
              <a:rPr lang="fr-FR" sz="3200" dirty="0" smtClean="0">
                <a:solidFill>
                  <a:srgbClr val="FFFF00"/>
                </a:solidFill>
                <a:effectLst>
                  <a:outerShdw blurRad="38100" dist="38100" dir="2700000" algn="tl">
                    <a:srgbClr val="000000">
                      <a:alpha val="43137"/>
                    </a:srgbClr>
                  </a:outerShdw>
                </a:effectLst>
              </a:rPr>
              <a:t>différence entre </a:t>
            </a:r>
            <a:r>
              <a:rPr lang="fr-FR" sz="3200" dirty="0">
                <a:solidFill>
                  <a:srgbClr val="FFFF00"/>
                </a:solidFill>
                <a:effectLst>
                  <a:outerShdw blurRad="38100" dist="38100" dir="2700000" algn="tl">
                    <a:srgbClr val="000000">
                      <a:alpha val="43137"/>
                    </a:srgbClr>
                  </a:outerShdw>
                </a:effectLst>
              </a:rPr>
              <a:t>la bande visible du rouge et celle </a:t>
            </a:r>
            <a:r>
              <a:rPr lang="fr-FR" sz="3200" dirty="0" smtClean="0">
                <a:solidFill>
                  <a:srgbClr val="FFFF00"/>
                </a:solidFill>
                <a:effectLst>
                  <a:outerShdw blurRad="38100" dist="38100" dir="2700000" algn="tl">
                    <a:srgbClr val="000000">
                      <a:alpha val="43137"/>
                    </a:srgbClr>
                  </a:outerShdw>
                </a:effectLst>
              </a:rPr>
              <a:t>du </a:t>
            </a:r>
            <a:r>
              <a:rPr lang="fr-FR" sz="3200" dirty="0">
                <a:solidFill>
                  <a:srgbClr val="FFFF00"/>
                </a:solidFill>
                <a:effectLst>
                  <a:outerShdw blurRad="38100" dist="38100" dir="2700000" algn="tl">
                    <a:srgbClr val="000000">
                      <a:alpha val="43137"/>
                    </a:srgbClr>
                  </a:outerShdw>
                </a:effectLst>
              </a:rPr>
              <a:t>proche infrarouge. </a:t>
            </a:r>
            <a:endParaRPr lang="fr-FR" sz="3200" dirty="0" smtClean="0">
              <a:solidFill>
                <a:srgbClr val="FFFF00"/>
              </a:solidFill>
              <a:effectLst>
                <a:outerShdw blurRad="38100" dist="38100" dir="2700000" algn="tl">
                  <a:srgbClr val="000000">
                    <a:alpha val="43137"/>
                  </a:srgbClr>
                </a:outerShdw>
              </a:effectLst>
            </a:endParaRPr>
          </a:p>
          <a:p>
            <a:pPr algn="l" rtl="0"/>
            <a:r>
              <a:rPr lang="fr-FR" sz="3200" dirty="0">
                <a:solidFill>
                  <a:srgbClr val="FFFF00"/>
                </a:solidFill>
                <a:effectLst>
                  <a:outerShdw blurRad="38100" dist="38100" dir="2700000" algn="tl">
                    <a:srgbClr val="000000">
                      <a:alpha val="43137"/>
                    </a:srgbClr>
                  </a:outerShdw>
                </a:effectLst>
              </a:rPr>
              <a:t> </a:t>
            </a:r>
            <a:r>
              <a:rPr lang="fr-FR" sz="3200" dirty="0" smtClean="0">
                <a:solidFill>
                  <a:srgbClr val="FFFF00"/>
                </a:solidFill>
                <a:effectLst>
                  <a:outerShdw blurRad="38100" dist="38100" dir="2700000" algn="tl">
                    <a:srgbClr val="000000">
                      <a:alpha val="43137"/>
                    </a:srgbClr>
                  </a:outerShdw>
                </a:effectLst>
              </a:rPr>
              <a:t>      </a:t>
            </a:r>
          </a:p>
          <a:p>
            <a:pPr algn="l" rtl="0"/>
            <a:r>
              <a:rPr lang="fr-FR" sz="3200" dirty="0" smtClean="0">
                <a:solidFill>
                  <a:srgbClr val="FFFF00"/>
                </a:solidFill>
                <a:effectLst>
                  <a:outerShdw blurRad="38100" dist="38100" dir="2700000" algn="tl">
                    <a:srgbClr val="000000">
                      <a:alpha val="43137"/>
                    </a:srgbClr>
                  </a:outerShdw>
                </a:effectLst>
              </a:rPr>
              <a:t>                        NDVI=(PIR - R)/PIR+R) </a:t>
            </a:r>
            <a:r>
              <a:rPr lang="el-GR" sz="3200" dirty="0" smtClean="0">
                <a:solidFill>
                  <a:srgbClr val="FFFF00"/>
                </a:solidFill>
                <a:effectLst>
                  <a:outerShdw blurRad="38100" dist="38100" dir="2700000" algn="tl">
                    <a:srgbClr val="000000">
                      <a:alpha val="43137"/>
                    </a:srgbClr>
                  </a:outerShdw>
                </a:effectLst>
              </a:rPr>
              <a:t>ϵ</a:t>
            </a:r>
            <a:r>
              <a:rPr lang="fr-FR" sz="3200" dirty="0" smtClean="0">
                <a:solidFill>
                  <a:srgbClr val="FFFF00"/>
                </a:solidFill>
                <a:effectLst>
                  <a:outerShdw blurRad="38100" dist="38100" dir="2700000" algn="tl">
                    <a:srgbClr val="000000">
                      <a:alpha val="43137"/>
                    </a:srgbClr>
                  </a:outerShdw>
                </a:effectLst>
              </a:rPr>
              <a:t> [-1, 1]</a:t>
            </a:r>
            <a:endParaRPr lang="fr-FR" sz="32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4097" name="Picture 1"/>
          <p:cNvPicPr>
            <a:picLocks noChangeAspect="1" noChangeArrowheads="1"/>
          </p:cNvPicPr>
          <p:nvPr/>
        </p:nvPicPr>
        <p:blipFill>
          <a:blip r:embed="rId3" cstate="print"/>
          <a:srcRect l="28498" t="21282" r="24460" b="10797"/>
          <a:stretch>
            <a:fillRect/>
          </a:stretch>
        </p:blipFill>
        <p:spPr bwMode="auto">
          <a:xfrm>
            <a:off x="683568" y="188640"/>
            <a:ext cx="7992888" cy="6488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1028" name="Picture 4" descr="ndvi2000"/>
          <p:cNvPicPr>
            <a:picLocks noChangeAspect="1" noChangeArrowheads="1"/>
          </p:cNvPicPr>
          <p:nvPr/>
        </p:nvPicPr>
        <p:blipFill>
          <a:blip r:embed="rId3"/>
          <a:srcRect l="11188" t="2515" r="35974" b="60614"/>
          <a:stretch>
            <a:fillRect/>
          </a:stretch>
        </p:blipFill>
        <p:spPr bwMode="auto">
          <a:xfrm>
            <a:off x="174667" y="1428736"/>
            <a:ext cx="4422615" cy="3995792"/>
          </a:xfrm>
          <a:prstGeom prst="rect">
            <a:avLst/>
          </a:prstGeom>
          <a:noFill/>
          <a:ln w="9525">
            <a:noFill/>
            <a:miter lim="800000"/>
            <a:headEnd/>
            <a:tailEnd/>
          </a:ln>
        </p:spPr>
      </p:pic>
      <p:pic>
        <p:nvPicPr>
          <p:cNvPr id="1029" name="Picture 5" descr="ndvi2013"/>
          <p:cNvPicPr>
            <a:picLocks noChangeAspect="1" noChangeArrowheads="1"/>
          </p:cNvPicPr>
          <p:nvPr/>
        </p:nvPicPr>
        <p:blipFill>
          <a:blip r:embed="rId4"/>
          <a:srcRect l="10826" t="2515" r="36191" b="60893"/>
          <a:stretch>
            <a:fillRect/>
          </a:stretch>
        </p:blipFill>
        <p:spPr bwMode="auto">
          <a:xfrm>
            <a:off x="4533880" y="1428736"/>
            <a:ext cx="4428550" cy="3960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9" name="ZoneTexte 8"/>
          <p:cNvSpPr txBox="1"/>
          <p:nvPr/>
        </p:nvSpPr>
        <p:spPr>
          <a:xfrm>
            <a:off x="827584" y="548680"/>
            <a:ext cx="4968552" cy="584775"/>
          </a:xfrm>
          <a:prstGeom prst="rect">
            <a:avLst/>
          </a:prstGeom>
          <a:noFill/>
        </p:spPr>
        <p:txBody>
          <a:bodyPr wrap="square" rtlCol="1">
            <a:spAutoFit/>
          </a:bodyPr>
          <a:lstStyle/>
          <a:p>
            <a:pPr algn="l"/>
            <a:r>
              <a:rPr lang="fr-FR" sz="3200" u="sng" dirty="0" smtClean="0">
                <a:solidFill>
                  <a:srgbClr val="FFFF00"/>
                </a:solidFill>
                <a:cs typeface="+mj-cs"/>
              </a:rPr>
              <a:t>3. La télédétection</a:t>
            </a:r>
            <a:endParaRPr lang="ar-DZ" sz="3200" u="sng" dirty="0">
              <a:solidFill>
                <a:srgbClr val="FFFF00"/>
              </a:solidFill>
              <a:cs typeface="+mj-cs"/>
            </a:endParaRPr>
          </a:p>
        </p:txBody>
      </p:sp>
      <p:sp>
        <p:nvSpPr>
          <p:cNvPr id="10" name="Rectangle 9"/>
          <p:cNvSpPr/>
          <p:nvPr/>
        </p:nvSpPr>
        <p:spPr>
          <a:xfrm>
            <a:off x="611560" y="1988840"/>
            <a:ext cx="7992888" cy="3416320"/>
          </a:xfrm>
          <a:prstGeom prst="rect">
            <a:avLst/>
          </a:prstGeom>
        </p:spPr>
        <p:txBody>
          <a:bodyPr wrap="square">
            <a:spAutoFit/>
          </a:bodyPr>
          <a:lstStyle/>
          <a:p>
            <a:pPr algn="l" rtl="0">
              <a:lnSpc>
                <a:spcPct val="150000"/>
              </a:lnSpc>
            </a:pPr>
            <a:r>
              <a:rPr lang="fr-FR" sz="3600" dirty="0" smtClean="0">
                <a:solidFill>
                  <a:srgbClr val="FFFF00"/>
                </a:solidFill>
                <a:effectLst>
                  <a:outerShdw blurRad="38100" dist="38100" dir="2700000" algn="tl">
                    <a:srgbClr val="000000">
                      <a:alpha val="43137"/>
                    </a:srgbClr>
                  </a:outerShdw>
                </a:effectLst>
                <a:cs typeface="+mj-cs"/>
              </a:rPr>
              <a:t>La télédétection est la technique qui, par l'acquisition d'images, permet d'obtenir de l'information sur la surface de la Terre sans contact direct avec celle-ci</a:t>
            </a:r>
            <a:endParaRPr lang="ar-DZ" sz="3600" dirty="0" smtClean="0">
              <a:solidFill>
                <a:srgbClr val="FFFF00"/>
              </a:solidFill>
              <a:effectLst>
                <a:outerShdw blurRad="38100" dist="38100" dir="2700000" algn="tl">
                  <a:srgbClr val="000000">
                    <a:alpha val="43137"/>
                  </a:srgbClr>
                </a:outerShdw>
              </a:effectLst>
              <a:cs typeface="+mj-cs"/>
            </a:endParaRPr>
          </a:p>
        </p:txBody>
      </p:sp>
      <p:sp>
        <p:nvSpPr>
          <p:cNvPr id="11" name="Rectangle 10"/>
          <p:cNvSpPr/>
          <p:nvPr/>
        </p:nvSpPr>
        <p:spPr>
          <a:xfrm>
            <a:off x="6953286" y="5621178"/>
            <a:ext cx="1363130" cy="400110"/>
          </a:xfrm>
          <a:prstGeom prst="rect">
            <a:avLst/>
          </a:prstGeom>
        </p:spPr>
        <p:txBody>
          <a:bodyPr wrap="none">
            <a:spAutoFit/>
          </a:bodyPr>
          <a:lstStyle/>
          <a:p>
            <a:r>
              <a:rPr lang="en-US" sz="2000" dirty="0" smtClean="0">
                <a:solidFill>
                  <a:srgbClr val="FFFF00"/>
                </a:solidFill>
                <a:effectLst>
                  <a:outerShdw blurRad="38100" dist="38100" dir="2700000" algn="tl">
                    <a:srgbClr val="000000">
                      <a:alpha val="43137"/>
                    </a:srgbClr>
                  </a:outerShdw>
                </a:effectLst>
              </a:rPr>
              <a:t>rncan.gc.ca</a:t>
            </a:r>
            <a:endParaRPr lang="ar-DZ" sz="2000"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79512" y="548680"/>
            <a:ext cx="8712968" cy="584775"/>
          </a:xfrm>
          <a:prstGeom prst="rect">
            <a:avLst/>
          </a:prstGeom>
          <a:noFill/>
        </p:spPr>
        <p:txBody>
          <a:bodyPr wrap="square" rtlCol="1">
            <a:spAutoFit/>
          </a:bodyPr>
          <a:lstStyle/>
          <a:p>
            <a:pPr algn="l" rtl="0"/>
            <a:r>
              <a:rPr lang="fr-FR" sz="3200" u="sng" dirty="0" smtClean="0">
                <a:solidFill>
                  <a:srgbClr val="FFFF00"/>
                </a:solidFill>
                <a:effectLst>
                  <a:outerShdw blurRad="38100" dist="38100" dir="2700000" algn="tl">
                    <a:srgbClr val="000000">
                      <a:alpha val="43137"/>
                    </a:srgbClr>
                  </a:outerShdw>
                </a:effectLst>
                <a:cs typeface="+mj-cs"/>
              </a:rPr>
              <a:t>5. </a:t>
            </a:r>
            <a:r>
              <a:rPr lang="fr-FR" sz="3200" u="sng" dirty="0" smtClean="0">
                <a:solidFill>
                  <a:srgbClr val="FFFF00"/>
                </a:solidFill>
                <a:effectLst>
                  <a:outerShdw blurRad="38100" dist="38100" dir="2700000" algn="tl">
                    <a:srgbClr val="000000">
                      <a:alpha val="43137"/>
                    </a:srgbClr>
                  </a:outerShdw>
                </a:effectLst>
              </a:rPr>
              <a:t>L'indice de brillance (IB) </a:t>
            </a:r>
          </a:p>
        </p:txBody>
      </p:sp>
      <p:sp>
        <p:nvSpPr>
          <p:cNvPr id="6" name="ZoneTexte 5"/>
          <p:cNvSpPr txBox="1"/>
          <p:nvPr/>
        </p:nvSpPr>
        <p:spPr>
          <a:xfrm>
            <a:off x="179512" y="1988840"/>
            <a:ext cx="8712968" cy="1731243"/>
          </a:xfrm>
          <a:prstGeom prst="rect">
            <a:avLst/>
          </a:prstGeom>
          <a:noFill/>
        </p:spPr>
        <p:txBody>
          <a:bodyPr wrap="square" rtlCol="1">
            <a:spAutoFit/>
          </a:bodyPr>
          <a:lstStyle/>
          <a:p>
            <a:pPr algn="l" rtl="0"/>
            <a:r>
              <a:rPr lang="fr-FR" sz="3200" dirty="0">
                <a:solidFill>
                  <a:srgbClr val="FFFF00"/>
                </a:solidFill>
                <a:effectLst>
                  <a:outerShdw blurRad="38100" dist="38100" dir="2700000" algn="tl">
                    <a:srgbClr val="000000">
                      <a:alpha val="43137"/>
                    </a:srgbClr>
                  </a:outerShdw>
                </a:effectLst>
              </a:rPr>
              <a:t>Permet de </a:t>
            </a:r>
            <a:r>
              <a:rPr lang="fr-FR" sz="3200" dirty="0" smtClean="0">
                <a:solidFill>
                  <a:srgbClr val="FFFF00"/>
                </a:solidFill>
                <a:effectLst>
                  <a:outerShdw blurRad="38100" dist="38100" dir="2700000" algn="tl">
                    <a:srgbClr val="000000">
                      <a:alpha val="43137"/>
                    </a:srgbClr>
                  </a:outerShdw>
                </a:effectLst>
              </a:rPr>
              <a:t>distinguer les </a:t>
            </a:r>
            <a:r>
              <a:rPr lang="fr-FR" sz="3200" dirty="0">
                <a:solidFill>
                  <a:srgbClr val="FFFF00"/>
                </a:solidFill>
                <a:effectLst>
                  <a:outerShdw blurRad="38100" dist="38100" dir="2700000" algn="tl">
                    <a:srgbClr val="000000">
                      <a:alpha val="43137"/>
                    </a:srgbClr>
                  </a:outerShdw>
                </a:effectLst>
              </a:rPr>
              <a:t>surfaces minérales des couvertures </a:t>
            </a:r>
            <a:r>
              <a:rPr lang="fr-FR" sz="3200" dirty="0" smtClean="0">
                <a:solidFill>
                  <a:srgbClr val="FFFF00"/>
                </a:solidFill>
                <a:effectLst>
                  <a:outerShdw blurRad="38100" dist="38100" dir="2700000" algn="tl">
                    <a:srgbClr val="000000">
                      <a:alpha val="43137"/>
                    </a:srgbClr>
                  </a:outerShdw>
                </a:effectLst>
              </a:rPr>
              <a:t>végétales</a:t>
            </a:r>
          </a:p>
          <a:p>
            <a:pPr algn="ctr" rtl="0"/>
            <a:endParaRPr lang="fr-FR" sz="1050" dirty="0" smtClean="0">
              <a:solidFill>
                <a:srgbClr val="FFFF00"/>
              </a:solidFill>
              <a:effectLst>
                <a:outerShdw blurRad="38100" dist="38100" dir="2700000" algn="tl">
                  <a:srgbClr val="000000">
                    <a:alpha val="43137"/>
                  </a:srgbClr>
                </a:outerShdw>
              </a:effectLst>
            </a:endParaRPr>
          </a:p>
          <a:p>
            <a:pPr algn="ctr" rtl="0"/>
            <a:r>
              <a:rPr lang="fr-FR" sz="3200" dirty="0" smtClean="0">
                <a:solidFill>
                  <a:srgbClr val="FFFF00"/>
                </a:solidFill>
                <a:effectLst>
                  <a:outerShdw blurRad="38100" dist="38100" dir="2700000" algn="tl">
                    <a:srgbClr val="000000">
                      <a:alpha val="43137"/>
                    </a:srgbClr>
                  </a:outerShdw>
                </a:effectLst>
              </a:rPr>
              <a:t>IB = (R</a:t>
            </a:r>
            <a:r>
              <a:rPr lang="fr-FR" sz="3200" baseline="30000" dirty="0" smtClean="0">
                <a:solidFill>
                  <a:srgbClr val="FFFF00"/>
                </a:solidFill>
                <a:effectLst>
                  <a:outerShdw blurRad="38100" dist="38100" dir="2700000" algn="tl">
                    <a:srgbClr val="000000">
                      <a:alpha val="43137"/>
                    </a:srgbClr>
                  </a:outerShdw>
                </a:effectLst>
              </a:rPr>
              <a:t>2  </a:t>
            </a:r>
            <a:r>
              <a:rPr lang="fr-FR" sz="3200" dirty="0" smtClean="0">
                <a:solidFill>
                  <a:srgbClr val="FFFF00"/>
                </a:solidFill>
                <a:effectLst>
                  <a:outerShdw blurRad="38100" dist="38100" dir="2700000" algn="tl">
                    <a:srgbClr val="000000">
                      <a:alpha val="43137"/>
                    </a:srgbClr>
                  </a:outerShdw>
                </a:effectLst>
              </a:rPr>
              <a:t>+ PIR</a:t>
            </a:r>
            <a:r>
              <a:rPr lang="fr-FR" sz="3200" baseline="30000" dirty="0" smtClean="0">
                <a:solidFill>
                  <a:srgbClr val="FFFF00"/>
                </a:solidFill>
                <a:effectLst>
                  <a:outerShdw blurRad="38100" dist="38100" dir="2700000" algn="tl">
                    <a:srgbClr val="000000">
                      <a:alpha val="43137"/>
                    </a:srgbClr>
                  </a:outerShdw>
                </a:effectLst>
              </a:rPr>
              <a:t>2</a:t>
            </a:r>
            <a:r>
              <a:rPr lang="fr-FR" sz="3200" dirty="0" smtClean="0">
                <a:solidFill>
                  <a:srgbClr val="FFFF00"/>
                </a:solidFill>
                <a:effectLst>
                  <a:outerShdw blurRad="38100" dist="38100" dir="2700000" algn="tl">
                    <a:srgbClr val="000000">
                      <a:alpha val="43137"/>
                    </a:srgbClr>
                  </a:outerShdw>
                </a:effectLst>
              </a:rPr>
              <a:t>)</a:t>
            </a:r>
            <a:r>
              <a:rPr lang="fr-FR" sz="3200" baseline="30000" dirty="0" smtClean="0">
                <a:solidFill>
                  <a:srgbClr val="FFFF00"/>
                </a:solidFill>
                <a:effectLst>
                  <a:outerShdw blurRad="38100" dist="38100" dir="2700000" algn="tl">
                    <a:srgbClr val="000000">
                      <a:alpha val="43137"/>
                    </a:srgbClr>
                  </a:outerShdw>
                </a:effectLst>
              </a:rPr>
              <a:t>0.5</a:t>
            </a:r>
            <a:endParaRPr lang="fr-FR" sz="3200" dirty="0">
              <a:solidFill>
                <a:srgbClr val="FFFF00"/>
              </a:solidFill>
              <a:effectLst>
                <a:outerShdw blurRad="38100" dist="38100" dir="2700000" algn="tl">
                  <a:srgbClr val="000000">
                    <a:alpha val="43137"/>
                  </a:srgbClr>
                </a:outerShdw>
              </a:effectLst>
            </a:endParaRPr>
          </a:p>
        </p:txBody>
      </p:sp>
      <p:sp>
        <p:nvSpPr>
          <p:cNvPr id="7" name="ZoneTexte 6"/>
          <p:cNvSpPr txBox="1"/>
          <p:nvPr/>
        </p:nvSpPr>
        <p:spPr>
          <a:xfrm>
            <a:off x="251520" y="3933056"/>
            <a:ext cx="8712968" cy="1569660"/>
          </a:xfrm>
          <a:prstGeom prst="rect">
            <a:avLst/>
          </a:prstGeom>
          <a:noFill/>
        </p:spPr>
        <p:txBody>
          <a:bodyPr wrap="square" rtlCol="1">
            <a:spAutoFit/>
          </a:bodyPr>
          <a:lstStyle/>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Bâti </a:t>
            </a:r>
            <a:r>
              <a:rPr lang="fr-FR" sz="3200" dirty="0">
                <a:solidFill>
                  <a:srgbClr val="FFFF00"/>
                </a:solidFill>
                <a:effectLst>
                  <a:outerShdw blurRad="38100" dist="38100" dir="2700000" algn="tl">
                    <a:srgbClr val="000000">
                      <a:alpha val="43137"/>
                    </a:srgbClr>
                  </a:outerShdw>
                </a:effectLst>
              </a:rPr>
              <a:t>+ </a:t>
            </a:r>
            <a:r>
              <a:rPr lang="fr-FR" sz="3200" dirty="0" smtClean="0">
                <a:solidFill>
                  <a:srgbClr val="FFFF00"/>
                </a:solidFill>
                <a:effectLst>
                  <a:outerShdw blurRad="38100" dist="38100" dir="2700000" algn="tl">
                    <a:srgbClr val="000000">
                      <a:alpha val="43137"/>
                    </a:srgbClr>
                  </a:outerShdw>
                </a:effectLst>
              </a:rPr>
              <a:t>sol        surfaces </a:t>
            </a:r>
            <a:r>
              <a:rPr lang="fr-FR" sz="3200" dirty="0">
                <a:solidFill>
                  <a:srgbClr val="FFFF00"/>
                </a:solidFill>
                <a:effectLst>
                  <a:outerShdw blurRad="38100" dist="38100" dir="2700000" algn="tl">
                    <a:srgbClr val="000000">
                      <a:alpha val="43137"/>
                    </a:srgbClr>
                  </a:outerShdw>
                </a:effectLst>
              </a:rPr>
              <a:t>réfléchissantes</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Végétation       valeur </a:t>
            </a:r>
            <a:r>
              <a:rPr lang="fr-FR" sz="3200" dirty="0">
                <a:solidFill>
                  <a:srgbClr val="FFFF00"/>
                </a:solidFill>
                <a:effectLst>
                  <a:outerShdw blurRad="38100" dist="38100" dir="2700000" algn="tl">
                    <a:srgbClr val="000000">
                      <a:alpha val="43137"/>
                    </a:srgbClr>
                  </a:outerShdw>
                </a:effectLst>
              </a:rPr>
              <a:t>moyenne de IB</a:t>
            </a:r>
          </a:p>
          <a:p>
            <a:pPr algn="l" rtl="0">
              <a:buFont typeface="Arial" pitchFamily="34" charset="0"/>
              <a:buChar char="•"/>
            </a:pPr>
            <a:r>
              <a:rPr lang="fr-FR" sz="3200" dirty="0" smtClean="0">
                <a:solidFill>
                  <a:srgbClr val="FFFF00"/>
                </a:solidFill>
                <a:effectLst>
                  <a:outerShdw blurRad="38100" dist="38100" dir="2700000" algn="tl">
                    <a:srgbClr val="000000">
                      <a:alpha val="43137"/>
                    </a:srgbClr>
                  </a:outerShdw>
                </a:effectLst>
              </a:rPr>
              <a:t> Eau </a:t>
            </a:r>
            <a:r>
              <a:rPr lang="fr-FR" sz="3200" dirty="0">
                <a:solidFill>
                  <a:srgbClr val="FFFF00"/>
                </a:solidFill>
                <a:effectLst>
                  <a:outerShdw blurRad="38100" dist="38100" dir="2700000" algn="tl">
                    <a:srgbClr val="000000">
                      <a:alpha val="43137"/>
                    </a:srgbClr>
                  </a:outerShdw>
                </a:effectLst>
              </a:rPr>
              <a:t>+ sols très humides </a:t>
            </a:r>
            <a:r>
              <a:rPr lang="fr-FR" sz="3200" dirty="0" smtClean="0">
                <a:solidFill>
                  <a:srgbClr val="FFFF00"/>
                </a:solidFill>
                <a:effectLst>
                  <a:outerShdw blurRad="38100" dist="38100" dir="2700000" algn="tl">
                    <a:srgbClr val="000000">
                      <a:alpha val="43137"/>
                    </a:srgbClr>
                  </a:outerShdw>
                </a:effectLst>
              </a:rPr>
              <a:t>      surfaces </a:t>
            </a:r>
            <a:r>
              <a:rPr lang="fr-FR" sz="3200" dirty="0">
                <a:solidFill>
                  <a:srgbClr val="FFFF00"/>
                </a:solidFill>
                <a:effectLst>
                  <a:outerShdw blurRad="38100" dist="38100" dir="2700000" algn="tl">
                    <a:srgbClr val="000000">
                      <a:alpha val="43137"/>
                    </a:srgbClr>
                  </a:outerShdw>
                </a:effectLst>
              </a:rPr>
              <a:t>absorbantes</a:t>
            </a:r>
          </a:p>
        </p:txBody>
      </p:sp>
      <p:sp>
        <p:nvSpPr>
          <p:cNvPr id="8" name="Flèche droite 7"/>
          <p:cNvSpPr/>
          <p:nvPr/>
        </p:nvSpPr>
        <p:spPr>
          <a:xfrm>
            <a:off x="2208799" y="4194962"/>
            <a:ext cx="432048" cy="216024"/>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solidFill>
                <a:srgbClr val="FFFF00"/>
              </a:solidFill>
            </a:endParaRPr>
          </a:p>
        </p:txBody>
      </p:sp>
      <p:sp>
        <p:nvSpPr>
          <p:cNvPr id="9" name="Flèche droite 8"/>
          <p:cNvSpPr/>
          <p:nvPr/>
        </p:nvSpPr>
        <p:spPr>
          <a:xfrm>
            <a:off x="2411760" y="4653136"/>
            <a:ext cx="432048" cy="216024"/>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solidFill>
                <a:srgbClr val="FFFF00"/>
              </a:solidFill>
            </a:endParaRPr>
          </a:p>
        </p:txBody>
      </p:sp>
      <p:sp>
        <p:nvSpPr>
          <p:cNvPr id="10" name="Flèche droite 9"/>
          <p:cNvSpPr/>
          <p:nvPr/>
        </p:nvSpPr>
        <p:spPr>
          <a:xfrm>
            <a:off x="4499992" y="5157192"/>
            <a:ext cx="432048" cy="216024"/>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dirty="0">
              <a:solidFill>
                <a:srgbClr val="FFFF00"/>
              </a:solidFill>
            </a:endParaRPr>
          </a:p>
        </p:txBody>
      </p:sp>
      <p:sp>
        <p:nvSpPr>
          <p:cNvPr id="11" name="Rectangle 10"/>
          <p:cNvSpPr/>
          <p:nvPr/>
        </p:nvSpPr>
        <p:spPr>
          <a:xfrm>
            <a:off x="4214810" y="1428736"/>
            <a:ext cx="3622081" cy="369332"/>
          </a:xfrm>
          <a:prstGeom prst="rect">
            <a:avLst/>
          </a:prstGeom>
        </p:spPr>
        <p:txBody>
          <a:bodyPr wrap="none">
            <a:spAutoFit/>
          </a:bodyPr>
          <a:lstStyle/>
          <a:p>
            <a:r>
              <a:rPr lang="fr-FR" dirty="0" smtClean="0">
                <a:solidFill>
                  <a:srgbClr val="FFFF00"/>
                </a:solidFill>
              </a:rPr>
              <a:t>2.4*((</a:t>
            </a:r>
            <a:r>
              <a:rPr lang="fr-FR" dirty="0" err="1" smtClean="0">
                <a:solidFill>
                  <a:srgbClr val="FFFF00"/>
                </a:solidFill>
              </a:rPr>
              <a:t>float</a:t>
            </a:r>
            <a:r>
              <a:rPr lang="fr-FR" dirty="0" smtClean="0">
                <a:solidFill>
                  <a:srgbClr val="FFFF00"/>
                </a:solidFill>
              </a:rPr>
              <a:t>(b1-b2))/(</a:t>
            </a:r>
            <a:r>
              <a:rPr lang="fr-FR" dirty="0" err="1" smtClean="0">
                <a:solidFill>
                  <a:srgbClr val="FFFF00"/>
                </a:solidFill>
              </a:rPr>
              <a:t>float</a:t>
            </a:r>
            <a:r>
              <a:rPr lang="fr-FR" dirty="0" smtClean="0">
                <a:solidFill>
                  <a:srgbClr val="FFFF00"/>
                </a:solidFill>
              </a:rPr>
              <a:t>(b1+b2)+1))</a:t>
            </a:r>
            <a:endParaRPr lang="fr-FR" dirty="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grpSp>
        <p:nvGrpSpPr>
          <p:cNvPr id="5" name="Groupe 9"/>
          <p:cNvGrpSpPr/>
          <p:nvPr/>
        </p:nvGrpSpPr>
        <p:grpSpPr>
          <a:xfrm>
            <a:off x="70792" y="352412"/>
            <a:ext cx="9024649" cy="6192688"/>
            <a:chOff x="70792" y="352412"/>
            <a:chExt cx="9024649" cy="6192688"/>
          </a:xfrm>
        </p:grpSpPr>
        <p:pic>
          <p:nvPicPr>
            <p:cNvPr id="2049" name="Picture 1"/>
            <p:cNvPicPr>
              <a:picLocks noChangeAspect="1" noChangeArrowheads="1"/>
            </p:cNvPicPr>
            <p:nvPr/>
          </p:nvPicPr>
          <p:blipFill>
            <a:blip r:embed="rId3" cstate="print"/>
            <a:srcRect l="20750" t="26203" r="23906" b="6250"/>
            <a:stretch>
              <a:fillRect/>
            </a:stretch>
          </p:blipFill>
          <p:spPr bwMode="auto">
            <a:xfrm>
              <a:off x="70792" y="352412"/>
              <a:ext cx="9024649" cy="6192688"/>
            </a:xfrm>
            <a:prstGeom prst="rect">
              <a:avLst/>
            </a:prstGeom>
            <a:noFill/>
            <a:ln w="9525">
              <a:noFill/>
              <a:miter lim="800000"/>
              <a:headEnd/>
              <a:tailEnd/>
            </a:ln>
          </p:spPr>
        </p:pic>
        <p:sp>
          <p:nvSpPr>
            <p:cNvPr id="6" name="ZoneTexte 5"/>
            <p:cNvSpPr txBox="1"/>
            <p:nvPr/>
          </p:nvSpPr>
          <p:spPr>
            <a:xfrm>
              <a:off x="5658813" y="764704"/>
              <a:ext cx="484300" cy="369332"/>
            </a:xfrm>
            <a:prstGeom prst="rect">
              <a:avLst/>
            </a:prstGeom>
            <a:solidFill>
              <a:schemeClr val="bg1"/>
            </a:solidFill>
            <a:ln>
              <a:solidFill>
                <a:schemeClr val="bg1"/>
              </a:solidFill>
            </a:ln>
          </p:spPr>
          <p:txBody>
            <a:bodyPr wrap="square" rtlCol="1">
              <a:spAutoFit/>
            </a:bodyPr>
            <a:lstStyle/>
            <a:p>
              <a:endParaRPr lang="ar-DZ" dirty="0"/>
            </a:p>
          </p:txBody>
        </p:sp>
        <p:sp>
          <p:nvSpPr>
            <p:cNvPr id="7" name="ZoneTexte 6"/>
            <p:cNvSpPr txBox="1"/>
            <p:nvPr/>
          </p:nvSpPr>
          <p:spPr>
            <a:xfrm>
              <a:off x="3806038" y="764704"/>
              <a:ext cx="432048" cy="369332"/>
            </a:xfrm>
            <a:prstGeom prst="rect">
              <a:avLst/>
            </a:prstGeom>
            <a:solidFill>
              <a:schemeClr val="bg1"/>
            </a:solidFill>
            <a:ln>
              <a:solidFill>
                <a:schemeClr val="bg1"/>
              </a:solidFill>
            </a:ln>
          </p:spPr>
          <p:txBody>
            <a:bodyPr wrap="square" rtlCol="1">
              <a:spAutoFit/>
            </a:bodyPr>
            <a:lstStyle/>
            <a:p>
              <a:endParaRPr lang="ar-DZ" dirty="0"/>
            </a:p>
          </p:txBody>
        </p:sp>
        <p:sp>
          <p:nvSpPr>
            <p:cNvPr id="8" name="ZoneTexte 7"/>
            <p:cNvSpPr txBox="1"/>
            <p:nvPr/>
          </p:nvSpPr>
          <p:spPr>
            <a:xfrm>
              <a:off x="323528" y="5939988"/>
              <a:ext cx="1296144" cy="369332"/>
            </a:xfrm>
            <a:prstGeom prst="rect">
              <a:avLst/>
            </a:prstGeom>
            <a:solidFill>
              <a:schemeClr val="bg1"/>
            </a:solidFill>
            <a:ln>
              <a:solidFill>
                <a:schemeClr val="bg1"/>
              </a:solidFill>
            </a:ln>
          </p:spPr>
          <p:txBody>
            <a:bodyPr wrap="square" rtlCol="1">
              <a:spAutoFit/>
            </a:bodyPr>
            <a:lstStyle/>
            <a:p>
              <a:endParaRPr lang="ar-DZ" dirty="0"/>
            </a:p>
          </p:txBody>
        </p:sp>
        <p:sp>
          <p:nvSpPr>
            <p:cNvPr id="9" name="ZoneTexte 8"/>
            <p:cNvSpPr txBox="1"/>
            <p:nvPr/>
          </p:nvSpPr>
          <p:spPr>
            <a:xfrm>
              <a:off x="8624204" y="6021288"/>
              <a:ext cx="340284" cy="369332"/>
            </a:xfrm>
            <a:prstGeom prst="rect">
              <a:avLst/>
            </a:prstGeom>
            <a:solidFill>
              <a:schemeClr val="bg1"/>
            </a:solidFill>
            <a:ln>
              <a:solidFill>
                <a:schemeClr val="bg1"/>
              </a:solidFill>
            </a:ln>
          </p:spPr>
          <p:txBody>
            <a:bodyPr wrap="square" rtlCol="1">
              <a:spAutoFit/>
            </a:bodyPr>
            <a:lstStyle/>
            <a:p>
              <a:endParaRPr lang="ar-DZ" dirty="0"/>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4283968" y="1916832"/>
            <a:ext cx="880369" cy="923330"/>
          </a:xfrm>
          <a:prstGeom prst="rect">
            <a:avLst/>
          </a:prstGeom>
        </p:spPr>
        <p:txBody>
          <a:bodyPr wrap="none">
            <a:spAutoFit/>
          </a:bodyPr>
          <a:lstStyle/>
          <a:p>
            <a:r>
              <a:rPr lang="fr-FR" sz="5400" dirty="0" smtClean="0">
                <a:solidFill>
                  <a:srgbClr val="FFFF00"/>
                </a:solidFill>
                <a:effectLst>
                  <a:outerShdw blurRad="38100" dist="38100" dir="2700000" algn="tl">
                    <a:srgbClr val="000000">
                      <a:alpha val="43137"/>
                    </a:srgbClr>
                  </a:outerShdw>
                </a:effectLst>
              </a:rPr>
              <a:t>TP</a:t>
            </a:r>
            <a:endParaRPr lang="ar-DZ" sz="5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24579" name="Picture 3"/>
          <p:cNvPicPr>
            <a:picLocks noChangeAspect="1" noChangeArrowheads="1"/>
          </p:cNvPicPr>
          <p:nvPr/>
        </p:nvPicPr>
        <p:blipFill>
          <a:blip r:embed="rId3" cstate="print"/>
          <a:srcRect r="43277" b="50172"/>
          <a:stretch>
            <a:fillRect/>
          </a:stretch>
        </p:blipFill>
        <p:spPr bwMode="auto">
          <a:xfrm>
            <a:off x="107504" y="648072"/>
            <a:ext cx="8984103" cy="443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pic>
        <p:nvPicPr>
          <p:cNvPr id="23554" name="Picture 2"/>
          <p:cNvPicPr>
            <a:picLocks noChangeAspect="1" noChangeArrowheads="1"/>
          </p:cNvPicPr>
          <p:nvPr/>
        </p:nvPicPr>
        <p:blipFill>
          <a:blip r:embed="rId3" cstate="print"/>
          <a:srcRect r="41617" b="30485"/>
          <a:stretch>
            <a:fillRect/>
          </a:stretch>
        </p:blipFill>
        <p:spPr bwMode="auto">
          <a:xfrm>
            <a:off x="35496" y="404664"/>
            <a:ext cx="9035611" cy="6048672"/>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l="34504" t="34250" r="45019" b="24407"/>
          <a:stretch>
            <a:fillRect/>
          </a:stretch>
        </p:blipFill>
        <p:spPr bwMode="auto">
          <a:xfrm>
            <a:off x="3923928" y="2348880"/>
            <a:ext cx="2664296"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2339752" y="332656"/>
            <a:ext cx="5589834" cy="584775"/>
          </a:xfrm>
          <a:prstGeom prst="rect">
            <a:avLst/>
          </a:prstGeom>
        </p:spPr>
        <p:txBody>
          <a:bodyPr wrap="square">
            <a:spAutoFit/>
          </a:bodyPr>
          <a:lstStyle/>
          <a:p>
            <a:pPr algn="l"/>
            <a:r>
              <a:rPr lang="en-US" sz="3200" dirty="0" smtClean="0">
                <a:solidFill>
                  <a:srgbClr val="FFFF00"/>
                </a:solidFill>
                <a:effectLst>
                  <a:outerShdw blurRad="38100" dist="38100" dir="2700000" algn="tl">
                    <a:srgbClr val="000000">
                      <a:alpha val="43137"/>
                    </a:srgbClr>
                  </a:outerShdw>
                </a:effectLst>
              </a:rPr>
              <a:t>((float(b1-b2))/(float(b1+b2)))</a:t>
            </a:r>
            <a:endParaRPr lang="ar-DZ" sz="3200" dirty="0">
              <a:solidFill>
                <a:srgbClr val="FFFF00"/>
              </a:solidFill>
              <a:effectLst>
                <a:outerShdw blurRad="38100" dist="38100" dir="2700000" algn="tl">
                  <a:srgbClr val="000000">
                    <a:alpha val="43137"/>
                  </a:srgbClr>
                </a:outerShdw>
              </a:effectLst>
            </a:endParaRPr>
          </a:p>
        </p:txBody>
      </p:sp>
      <p:pic>
        <p:nvPicPr>
          <p:cNvPr id="25602" name="Picture 2"/>
          <p:cNvPicPr>
            <a:picLocks noChangeAspect="1" noChangeArrowheads="1"/>
          </p:cNvPicPr>
          <p:nvPr/>
        </p:nvPicPr>
        <p:blipFill>
          <a:blip r:embed="rId3" cstate="print"/>
          <a:srcRect l="56722" t="18328" r="22247" b="14735"/>
          <a:stretch>
            <a:fillRect/>
          </a:stretch>
        </p:blipFill>
        <p:spPr bwMode="auto">
          <a:xfrm>
            <a:off x="1785918" y="1124744"/>
            <a:ext cx="3096344" cy="5540826"/>
          </a:xfrm>
          <a:prstGeom prst="rect">
            <a:avLst/>
          </a:prstGeom>
          <a:noFill/>
          <a:ln w="9525">
            <a:noFill/>
            <a:miter lim="800000"/>
            <a:headEnd/>
            <a:tailEnd/>
          </a:ln>
        </p:spPr>
      </p:pic>
      <p:sp>
        <p:nvSpPr>
          <p:cNvPr id="7" name="Rectangle 6"/>
          <p:cNvSpPr/>
          <p:nvPr/>
        </p:nvSpPr>
        <p:spPr>
          <a:xfrm>
            <a:off x="5164761" y="5572140"/>
            <a:ext cx="3622081" cy="369332"/>
          </a:xfrm>
          <a:prstGeom prst="rect">
            <a:avLst/>
          </a:prstGeom>
        </p:spPr>
        <p:txBody>
          <a:bodyPr wrap="none">
            <a:spAutoFit/>
          </a:bodyPr>
          <a:lstStyle/>
          <a:p>
            <a:r>
              <a:rPr lang="fr-FR" dirty="0" smtClean="0">
                <a:solidFill>
                  <a:srgbClr val="FFFF00"/>
                </a:solidFill>
              </a:rPr>
              <a:t>2.4*((</a:t>
            </a:r>
            <a:r>
              <a:rPr lang="fr-FR" dirty="0" err="1" smtClean="0">
                <a:solidFill>
                  <a:srgbClr val="FFFF00"/>
                </a:solidFill>
              </a:rPr>
              <a:t>float</a:t>
            </a:r>
            <a:r>
              <a:rPr lang="fr-FR" dirty="0" smtClean="0">
                <a:solidFill>
                  <a:srgbClr val="FFFF00"/>
                </a:solidFill>
              </a:rPr>
              <a:t>(b1-b2))/(</a:t>
            </a:r>
            <a:r>
              <a:rPr lang="fr-FR" dirty="0" err="1" smtClean="0">
                <a:solidFill>
                  <a:srgbClr val="FFFF00"/>
                </a:solidFill>
              </a:rPr>
              <a:t>float</a:t>
            </a:r>
            <a:r>
              <a:rPr lang="fr-FR" dirty="0" smtClean="0">
                <a:solidFill>
                  <a:srgbClr val="FFFF00"/>
                </a:solidFill>
              </a:rPr>
              <a:t>(b1+b2)+1))</a:t>
            </a:r>
            <a:endParaRPr lang="fr-FR" dirty="0">
              <a:solidFill>
                <a:srgbClr val="FFFF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2123728" y="214290"/>
            <a:ext cx="4896544" cy="830997"/>
          </a:xfrm>
          <a:prstGeom prst="rect">
            <a:avLst/>
          </a:prstGeom>
        </p:spPr>
        <p:txBody>
          <a:bodyPr wrap="square">
            <a:spAutoFit/>
          </a:bodyPr>
          <a:lstStyle/>
          <a:p>
            <a:pPr algn="ctr" rtl="0"/>
            <a:r>
              <a:rPr lang="en-US" sz="4800" u="sng" dirty="0" err="1" smtClean="0">
                <a:solidFill>
                  <a:srgbClr val="FFFF00"/>
                </a:solidFill>
                <a:effectLst>
                  <a:outerShdw blurRad="38100" dist="38100" dir="2700000" algn="tl">
                    <a:srgbClr val="000000">
                      <a:alpha val="43137"/>
                    </a:srgbClr>
                  </a:outerShdw>
                </a:effectLst>
              </a:rPr>
              <a:t>Compte</a:t>
            </a:r>
            <a:r>
              <a:rPr lang="en-US" sz="4800" u="sng" dirty="0" smtClean="0">
                <a:solidFill>
                  <a:srgbClr val="FFFF00"/>
                </a:solidFill>
                <a:effectLst>
                  <a:outerShdw blurRad="38100" dist="38100" dir="2700000" algn="tl">
                    <a:srgbClr val="000000">
                      <a:alpha val="43137"/>
                    </a:srgbClr>
                  </a:outerShdw>
                </a:effectLst>
              </a:rPr>
              <a:t> </a:t>
            </a:r>
            <a:r>
              <a:rPr lang="en-US" sz="4800" u="sng" dirty="0" err="1" smtClean="0">
                <a:solidFill>
                  <a:srgbClr val="FFFF00"/>
                </a:solidFill>
                <a:effectLst>
                  <a:outerShdw blurRad="38100" dist="38100" dir="2700000" algn="tl">
                    <a:srgbClr val="000000">
                      <a:alpha val="43137"/>
                    </a:srgbClr>
                  </a:outerShdw>
                </a:effectLst>
              </a:rPr>
              <a:t>Rendu</a:t>
            </a:r>
            <a:endParaRPr lang="ar-DZ" sz="4800" u="sng"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323528" y="1142984"/>
            <a:ext cx="8568952" cy="5416868"/>
          </a:xfrm>
          <a:prstGeom prst="rect">
            <a:avLst/>
          </a:prstGeom>
          <a:ln>
            <a:noFill/>
          </a:ln>
        </p:spPr>
        <p:txBody>
          <a:bodyPr wrap="square">
            <a:spAutoFit/>
          </a:bodyPr>
          <a:lstStyle/>
          <a:p>
            <a:pPr algn="just" rtl="0">
              <a:buFont typeface="Arial" pitchFamily="34" charset="0"/>
              <a:buChar char="•"/>
            </a:pPr>
            <a:r>
              <a:rPr lang="en-US" sz="4000" dirty="0" smtClean="0">
                <a:solidFill>
                  <a:srgbClr val="FFFF00"/>
                </a:solidFill>
                <a:effectLst>
                  <a:outerShdw blurRad="38100" dist="38100" dir="2700000" algn="tl">
                    <a:srgbClr val="000000">
                      <a:alpha val="43137"/>
                    </a:srgbClr>
                  </a:outerShdw>
                </a:effectLst>
              </a:rPr>
              <a:t> </a:t>
            </a:r>
            <a:r>
              <a:rPr lang="en-US" sz="4000" dirty="0" err="1" smtClean="0">
                <a:solidFill>
                  <a:srgbClr val="FFFF00"/>
                </a:solidFill>
                <a:effectLst>
                  <a:outerShdw blurRad="38100" dist="38100" dir="2700000" algn="tl">
                    <a:srgbClr val="000000">
                      <a:alpha val="43137"/>
                    </a:srgbClr>
                  </a:outerShdw>
                </a:effectLst>
              </a:rPr>
              <a:t>Téléchargez</a:t>
            </a:r>
            <a:r>
              <a:rPr lang="en-US" sz="4000" dirty="0" smtClean="0">
                <a:solidFill>
                  <a:srgbClr val="FFFF00"/>
                </a:solidFill>
                <a:effectLst>
                  <a:outerShdw blurRad="38100" dist="38100" dir="2700000" algn="tl">
                    <a:srgbClr val="000000">
                      <a:alpha val="43137"/>
                    </a:srgbClr>
                  </a:outerShdw>
                </a:effectLst>
              </a:rPr>
              <a:t> </a:t>
            </a:r>
            <a:r>
              <a:rPr lang="en-US" sz="4000" dirty="0" err="1" smtClean="0">
                <a:solidFill>
                  <a:srgbClr val="FFFF00"/>
                </a:solidFill>
                <a:effectLst>
                  <a:outerShdw blurRad="38100" dist="38100" dir="2700000" algn="tl">
                    <a:srgbClr val="000000">
                      <a:alpha val="43137"/>
                    </a:srgbClr>
                  </a:outerShdw>
                </a:effectLst>
              </a:rPr>
              <a:t>une</a:t>
            </a:r>
            <a:r>
              <a:rPr lang="en-US" sz="4000" dirty="0" smtClean="0">
                <a:solidFill>
                  <a:srgbClr val="FFFF00"/>
                </a:solidFill>
                <a:effectLst>
                  <a:outerShdw blurRad="38100" dist="38100" dir="2700000" algn="tl">
                    <a:srgbClr val="000000">
                      <a:alpha val="43137"/>
                    </a:srgbClr>
                  </a:outerShdw>
                </a:effectLst>
              </a:rPr>
              <a:t> image </a:t>
            </a:r>
            <a:r>
              <a:rPr lang="en-US" sz="4000" dirty="0" err="1" smtClean="0">
                <a:solidFill>
                  <a:srgbClr val="FFFF00"/>
                </a:solidFill>
                <a:effectLst>
                  <a:outerShdw blurRad="38100" dist="38100" dir="2700000" algn="tl">
                    <a:srgbClr val="000000">
                      <a:alpha val="43137"/>
                    </a:srgbClr>
                  </a:outerShdw>
                </a:effectLst>
              </a:rPr>
              <a:t>satellitaire</a:t>
            </a:r>
            <a:r>
              <a:rPr lang="en-US" sz="4000" dirty="0" smtClean="0">
                <a:solidFill>
                  <a:srgbClr val="FFFF00"/>
                </a:solidFill>
                <a:effectLst>
                  <a:outerShdw blurRad="38100" dist="38100" dir="2700000" algn="tl">
                    <a:srgbClr val="000000">
                      <a:alpha val="43137"/>
                    </a:srgbClr>
                  </a:outerShdw>
                </a:effectLst>
              </a:rPr>
              <a:t>, avec </a:t>
            </a:r>
            <a:r>
              <a:rPr lang="en-US" sz="4000" dirty="0" err="1" smtClean="0">
                <a:solidFill>
                  <a:srgbClr val="FFFF00"/>
                </a:solidFill>
                <a:effectLst>
                  <a:outerShdw blurRad="38100" dist="38100" dir="2700000" algn="tl">
                    <a:srgbClr val="000000">
                      <a:alpha val="43137"/>
                    </a:srgbClr>
                  </a:outerShdw>
                </a:effectLst>
              </a:rPr>
              <a:t>ses</a:t>
            </a:r>
            <a:r>
              <a:rPr lang="en-US" sz="4000" dirty="0" smtClean="0">
                <a:solidFill>
                  <a:srgbClr val="FFFF00"/>
                </a:solidFill>
                <a:effectLst>
                  <a:outerShdw blurRad="38100" dist="38100" dir="2700000" algn="tl">
                    <a:srgbClr val="000000">
                      <a:alpha val="43137"/>
                    </a:srgbClr>
                  </a:outerShdw>
                </a:effectLst>
              </a:rPr>
              <a:t> </a:t>
            </a:r>
            <a:r>
              <a:rPr lang="en-US" sz="4000" dirty="0" err="1" smtClean="0">
                <a:solidFill>
                  <a:srgbClr val="FFFF00"/>
                </a:solidFill>
                <a:effectLst>
                  <a:outerShdw blurRad="38100" dist="38100" dir="2700000" algn="tl">
                    <a:srgbClr val="000000">
                      <a:alpha val="43137"/>
                    </a:srgbClr>
                  </a:outerShdw>
                </a:effectLst>
              </a:rPr>
              <a:t>différents</a:t>
            </a:r>
            <a:r>
              <a:rPr lang="en-US" sz="4000" dirty="0" smtClean="0">
                <a:solidFill>
                  <a:srgbClr val="FFFF00"/>
                </a:solidFill>
                <a:effectLst>
                  <a:outerShdw blurRad="38100" dist="38100" dir="2700000" algn="tl">
                    <a:srgbClr val="000000">
                      <a:alpha val="43137"/>
                    </a:srgbClr>
                  </a:outerShdw>
                </a:effectLst>
              </a:rPr>
              <a:t> </a:t>
            </a:r>
            <a:r>
              <a:rPr lang="en-US" sz="4000" dirty="0" err="1" smtClean="0">
                <a:solidFill>
                  <a:srgbClr val="FFFF00"/>
                </a:solidFill>
                <a:effectLst>
                  <a:outerShdw blurRad="38100" dist="38100" dir="2700000" algn="tl">
                    <a:srgbClr val="000000">
                      <a:alpha val="43137"/>
                    </a:srgbClr>
                  </a:outerShdw>
                </a:effectLst>
              </a:rPr>
              <a:t>canaux</a:t>
            </a:r>
            <a:r>
              <a:rPr lang="en-US" sz="4000" dirty="0" smtClean="0">
                <a:solidFill>
                  <a:srgbClr val="FFFF00"/>
                </a:solidFill>
                <a:effectLst>
                  <a:outerShdw blurRad="38100" dist="38100" dir="2700000" algn="tl">
                    <a:srgbClr val="000000">
                      <a:alpha val="43137"/>
                    </a:srgbClr>
                  </a:outerShdw>
                </a:effectLst>
              </a:rPr>
              <a:t>.</a:t>
            </a:r>
          </a:p>
          <a:p>
            <a:pPr algn="just" rtl="0">
              <a:buFont typeface="Arial" pitchFamily="34" charset="0"/>
              <a:buChar char="•"/>
            </a:pPr>
            <a:endParaRPr lang="en-US" sz="1200" dirty="0" smtClean="0">
              <a:solidFill>
                <a:srgbClr val="FFFF00"/>
              </a:solidFill>
              <a:effectLst>
                <a:outerShdw blurRad="38100" dist="38100" dir="2700000" algn="tl">
                  <a:srgbClr val="000000">
                    <a:alpha val="43137"/>
                  </a:srgbClr>
                </a:outerShdw>
              </a:effectLst>
            </a:endParaRPr>
          </a:p>
          <a:p>
            <a:pPr algn="just" rtl="0">
              <a:buFont typeface="Arial" pitchFamily="34" charset="0"/>
              <a:buChar char="•"/>
            </a:pPr>
            <a:r>
              <a:rPr lang="fr-FR" sz="4000" dirty="0" smtClean="0">
                <a:solidFill>
                  <a:srgbClr val="FFFF00"/>
                </a:solidFill>
                <a:effectLst>
                  <a:outerShdw blurRad="38100" dist="38100" dir="2700000" algn="tl">
                    <a:srgbClr val="000000">
                      <a:alpha val="43137"/>
                    </a:srgbClr>
                  </a:outerShdw>
                </a:effectLst>
              </a:rPr>
              <a:t> Réaliser une classification supervisée (indiquez la méthode).</a:t>
            </a:r>
          </a:p>
          <a:p>
            <a:pPr algn="just" rtl="0">
              <a:buFont typeface="Arial" pitchFamily="34" charset="0"/>
              <a:buChar char="•"/>
            </a:pPr>
            <a:r>
              <a:rPr lang="fr-FR" sz="4000" dirty="0" smtClean="0">
                <a:solidFill>
                  <a:srgbClr val="FFFF00"/>
                </a:solidFill>
                <a:effectLst>
                  <a:outerShdw blurRad="38100" dist="38100" dir="2700000" algn="tl">
                    <a:srgbClr val="000000">
                      <a:alpha val="43137"/>
                    </a:srgbClr>
                  </a:outerShdw>
                </a:effectLst>
              </a:rPr>
              <a:t> Exportez le résultat en format .</a:t>
            </a:r>
            <a:r>
              <a:rPr lang="fr-FR" sz="4000" dirty="0" err="1" smtClean="0">
                <a:solidFill>
                  <a:srgbClr val="FFFF00"/>
                </a:solidFill>
                <a:effectLst>
                  <a:outerShdw blurRad="38100" dist="38100" dir="2700000" algn="tl">
                    <a:srgbClr val="000000">
                      <a:alpha val="43137"/>
                    </a:srgbClr>
                  </a:outerShdw>
                </a:effectLst>
              </a:rPr>
              <a:t>bmp</a:t>
            </a:r>
            <a:r>
              <a:rPr lang="fr-FR" sz="4000" dirty="0" smtClean="0">
                <a:solidFill>
                  <a:srgbClr val="FFFF00"/>
                </a:solidFill>
                <a:effectLst>
                  <a:outerShdw blurRad="38100" dist="38100" dir="2700000" algn="tl">
                    <a:srgbClr val="000000">
                      <a:alpha val="43137"/>
                    </a:srgbClr>
                  </a:outerShdw>
                </a:effectLst>
              </a:rPr>
              <a:t> ou .tif</a:t>
            </a:r>
          </a:p>
          <a:p>
            <a:pPr algn="just" rtl="0">
              <a:buFont typeface="Arial" pitchFamily="34" charset="0"/>
              <a:buChar char="•"/>
            </a:pPr>
            <a:endParaRPr lang="fr-FR" sz="1400" dirty="0" smtClean="0">
              <a:solidFill>
                <a:srgbClr val="FFFF00"/>
              </a:solidFill>
              <a:effectLst>
                <a:outerShdw blurRad="38100" dist="38100" dir="2700000" algn="tl">
                  <a:srgbClr val="000000">
                    <a:alpha val="43137"/>
                  </a:srgbClr>
                </a:outerShdw>
              </a:effectLst>
            </a:endParaRPr>
          </a:p>
          <a:p>
            <a:pPr algn="just" rtl="0">
              <a:buFont typeface="Arial" pitchFamily="34" charset="0"/>
              <a:buChar char="•"/>
            </a:pPr>
            <a:r>
              <a:rPr lang="fr-FR" sz="4000" dirty="0" smtClean="0">
                <a:solidFill>
                  <a:srgbClr val="FFFF00"/>
                </a:solidFill>
                <a:effectLst>
                  <a:outerShdw blurRad="38100" dist="38100" dir="2700000" algn="tl">
                    <a:srgbClr val="000000">
                      <a:alpha val="43137"/>
                    </a:srgbClr>
                  </a:outerShdw>
                </a:effectLst>
              </a:rPr>
              <a:t> Chaque rapport, comporte trois étudiants au maximum. </a:t>
            </a:r>
            <a:endParaRPr lang="ar-DZ" sz="40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solidFill>
                  <a:srgbClr val="FFFF00"/>
                </a:solidFill>
                <a:cs typeface="+mj-cs"/>
              </a:rPr>
              <a:t>CHAPITRE IV</a:t>
            </a:r>
            <a:endParaRPr lang="ar-DZ" sz="3200" dirty="0">
              <a:solidFill>
                <a:srgbClr val="FFFF00"/>
              </a:solidFill>
              <a:cs typeface="+mj-cs"/>
            </a:endParaRPr>
          </a:p>
        </p:txBody>
      </p:sp>
      <p:sp>
        <p:nvSpPr>
          <p:cNvPr id="8" name="ZoneTexte 7"/>
          <p:cNvSpPr txBox="1"/>
          <p:nvPr/>
        </p:nvSpPr>
        <p:spPr>
          <a:xfrm>
            <a:off x="395536" y="2708920"/>
            <a:ext cx="8208912" cy="2308324"/>
          </a:xfrm>
          <a:prstGeom prst="rect">
            <a:avLst/>
          </a:prstGeom>
          <a:noFill/>
        </p:spPr>
        <p:txBody>
          <a:bodyPr wrap="square" rtlCol="1">
            <a:spAutoFit/>
          </a:bodyPr>
          <a:lstStyle/>
          <a:p>
            <a:pPr algn="ctr" rtl="0"/>
            <a:r>
              <a:rPr lang="fr-FR" sz="7200" dirty="0" smtClean="0">
                <a:solidFill>
                  <a:srgbClr val="FFFF00"/>
                </a:solidFill>
                <a:effectLst>
                  <a:outerShdw blurRad="38100" dist="38100" dir="2700000" algn="tl">
                    <a:srgbClr val="000000">
                      <a:alpha val="43137"/>
                    </a:srgbClr>
                  </a:outerShdw>
                </a:effectLst>
                <a:cs typeface="+mj-cs"/>
              </a:rPr>
              <a:t>La classification</a:t>
            </a:r>
          </a:p>
          <a:p>
            <a:pPr algn="ctr" rtl="0"/>
            <a:endParaRPr lang="ar-DZ" sz="7200" dirty="0">
              <a:solidFill>
                <a:srgbClr val="FFFF00"/>
              </a:solidFill>
              <a:cs typeface="+mj-cs"/>
            </a:endParaRP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1560" y="5445224"/>
            <a:ext cx="5832648" cy="1077218"/>
          </a:xfrm>
          <a:prstGeom prst="rect">
            <a:avLst/>
          </a:prstGeom>
          <a:noFill/>
        </p:spPr>
        <p:txBody>
          <a:bodyPr wrap="square" rtlCol="1">
            <a:spAutoFit/>
          </a:bodyPr>
          <a:lstStyle/>
          <a:p>
            <a:pPr algn="l" rtl="0"/>
            <a:r>
              <a:rPr lang="fr-FR" sz="3200" dirty="0" smtClean="0">
                <a:solidFill>
                  <a:srgbClr val="FFFF00"/>
                </a:solidFill>
                <a:cs typeface="+mj-cs"/>
              </a:rPr>
              <a:t>Dr. Nabil MEGA</a:t>
            </a:r>
          </a:p>
          <a:p>
            <a:pPr algn="l" rtl="0"/>
            <a:r>
              <a:rPr lang="fr-FR" sz="3200" dirty="0" smtClean="0">
                <a:solidFill>
                  <a:srgbClr val="FFFF00"/>
                </a:solidFill>
                <a:cs typeface="+mj-cs"/>
              </a:rPr>
              <a:t>mega-nabil@univ-eloued.dz</a:t>
            </a:r>
            <a:endParaRPr lang="ar-DZ" sz="3200" dirty="0">
              <a:solidFill>
                <a:srgbClr val="FFFF00"/>
              </a:solidFill>
              <a:cs typeface="+mj-cs"/>
            </a:endParaRPr>
          </a:p>
        </p:txBody>
      </p: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solidFill>
                  <a:srgbClr val="FFFF00"/>
                </a:solidFill>
                <a:cs typeface="+mj-cs"/>
              </a:rPr>
              <a:t>Cours: S.I.G</a:t>
            </a:r>
            <a:endParaRPr lang="ar-DZ" sz="3200" u="sng" dirty="0">
              <a:solidFill>
                <a:srgbClr val="FFFF00"/>
              </a:solidFill>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11560" y="548680"/>
            <a:ext cx="4320480" cy="584775"/>
          </a:xfrm>
          <a:prstGeom prst="rect">
            <a:avLst/>
          </a:prstGeom>
          <a:noFill/>
        </p:spPr>
        <p:txBody>
          <a:bodyPr wrap="square" rtlCol="1">
            <a:spAutoFit/>
          </a:bodyPr>
          <a:lstStyle/>
          <a:p>
            <a:pPr algn="l" rtl="0"/>
            <a:r>
              <a:rPr lang="fr-FR" sz="3200" u="sng" dirty="0" smtClean="0">
                <a:cs typeface="+mj-cs"/>
              </a:rPr>
              <a:t>1. Définition</a:t>
            </a:r>
            <a:endParaRPr lang="ar-DZ" sz="3200" u="sng" dirty="0">
              <a:cs typeface="+mj-cs"/>
            </a:endParaRPr>
          </a:p>
        </p:txBody>
      </p:sp>
      <p:sp>
        <p:nvSpPr>
          <p:cNvPr id="7" name="Rectangle 6"/>
          <p:cNvSpPr/>
          <p:nvPr/>
        </p:nvSpPr>
        <p:spPr>
          <a:xfrm>
            <a:off x="251520" y="1340768"/>
            <a:ext cx="8748464" cy="4401205"/>
          </a:xfrm>
          <a:prstGeom prst="rect">
            <a:avLst/>
          </a:prstGeom>
        </p:spPr>
        <p:txBody>
          <a:bodyPr wrap="square">
            <a:spAutoFit/>
          </a:bodyPr>
          <a:lstStyle/>
          <a:p>
            <a:pPr algn="just" rtl="0"/>
            <a:r>
              <a:rPr lang="fr-FR" sz="4000" dirty="0" smtClean="0"/>
              <a:t>Classifier une image consiste à rassembler l'ensemble des pixels de l'images en un nombre limité de </a:t>
            </a:r>
            <a:r>
              <a:rPr lang="fr-FR" sz="4000" u="sng" dirty="0" smtClean="0"/>
              <a:t>classes</a:t>
            </a:r>
            <a:r>
              <a:rPr lang="fr-FR" sz="4000" dirty="0" smtClean="0"/>
              <a:t> correspondant aux grands éléments structuraux de l'image. C'est établir une </a:t>
            </a:r>
            <a:r>
              <a:rPr lang="fr-FR" sz="4000" u="sng" dirty="0" smtClean="0"/>
              <a:t>cartographie</a:t>
            </a:r>
            <a:r>
              <a:rPr lang="fr-FR" sz="4000" dirty="0" smtClean="0"/>
              <a:t> de l'image en s'appuyant sur les valeurs radiométriques des pixels.</a:t>
            </a:r>
            <a:endParaRPr lang="fr-FR" sz="40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9" name="Image 8" descr="SalinasL7class.gif"/>
          <p:cNvPicPr>
            <a:picLocks noChangeAspect="1"/>
          </p:cNvPicPr>
          <p:nvPr/>
        </p:nvPicPr>
        <p:blipFill>
          <a:blip r:embed="rId2" cstate="print"/>
          <a:stretch>
            <a:fillRect/>
          </a:stretch>
        </p:blipFill>
        <p:spPr>
          <a:xfrm>
            <a:off x="192021" y="673061"/>
            <a:ext cx="8772467" cy="556425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827584" y="548680"/>
            <a:ext cx="4968552" cy="584775"/>
          </a:xfrm>
          <a:prstGeom prst="rect">
            <a:avLst/>
          </a:prstGeom>
          <a:noFill/>
        </p:spPr>
        <p:txBody>
          <a:bodyPr wrap="square" rtlCol="1">
            <a:spAutoFit/>
          </a:bodyPr>
          <a:lstStyle/>
          <a:p>
            <a:pPr algn="l"/>
            <a:r>
              <a:rPr lang="fr-FR" sz="3200" u="sng" dirty="0" smtClean="0">
                <a:solidFill>
                  <a:srgbClr val="FFFF00"/>
                </a:solidFill>
                <a:cs typeface="+mj-cs"/>
              </a:rPr>
              <a:t>3. Types de télédétection</a:t>
            </a:r>
            <a:endParaRPr lang="ar-DZ" sz="3200" u="sng" dirty="0">
              <a:solidFill>
                <a:srgbClr val="FFFF00"/>
              </a:solidFill>
              <a:cs typeface="+mj-cs"/>
            </a:endParaRPr>
          </a:p>
        </p:txBody>
      </p:sp>
      <p:sp>
        <p:nvSpPr>
          <p:cNvPr id="7" name="ZoneTexte 6"/>
          <p:cNvSpPr txBox="1"/>
          <p:nvPr/>
        </p:nvSpPr>
        <p:spPr>
          <a:xfrm>
            <a:off x="979984" y="1044025"/>
            <a:ext cx="7120408" cy="584775"/>
          </a:xfrm>
          <a:prstGeom prst="rect">
            <a:avLst/>
          </a:prstGeom>
          <a:noFill/>
        </p:spPr>
        <p:txBody>
          <a:bodyPr wrap="square" rtlCol="1">
            <a:spAutoFit/>
          </a:bodyPr>
          <a:lstStyle/>
          <a:p>
            <a:pPr algn="l"/>
            <a:r>
              <a:rPr lang="fr-FR" sz="3200" dirty="0" smtClean="0">
                <a:solidFill>
                  <a:srgbClr val="FFFF00"/>
                </a:solidFill>
                <a:cs typeface="+mj-cs"/>
              </a:rPr>
              <a:t>3.1. La télédétection passive - Optique</a:t>
            </a:r>
            <a:endParaRPr lang="ar-DZ" sz="3200" dirty="0">
              <a:solidFill>
                <a:srgbClr val="FFFF00"/>
              </a:solidFill>
              <a:cs typeface="+mj-cs"/>
            </a:endParaRPr>
          </a:p>
        </p:txBody>
      </p:sp>
      <p:pic>
        <p:nvPicPr>
          <p:cNvPr id="11" name="Image 10" descr="imagesradar.jpg"/>
          <p:cNvPicPr>
            <a:picLocks noChangeAspect="1"/>
          </p:cNvPicPr>
          <p:nvPr/>
        </p:nvPicPr>
        <p:blipFill>
          <a:blip r:embed="rId3" cstate="print"/>
          <a:stretch>
            <a:fillRect/>
          </a:stretch>
        </p:blipFill>
        <p:spPr>
          <a:xfrm>
            <a:off x="1331640" y="1844824"/>
            <a:ext cx="6408712" cy="472552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remsens_region_classification.png"/>
          <p:cNvPicPr>
            <a:picLocks noGrp="1" noChangeAspect="1"/>
          </p:cNvPicPr>
          <p:nvPr>
            <p:ph idx="1"/>
          </p:nvPr>
        </p:nvPicPr>
        <p:blipFill>
          <a:blip r:embed="rId2" cstate="print"/>
          <a:stretch>
            <a:fillRect/>
          </a:stretch>
        </p:blipFill>
        <p:spPr>
          <a:xfrm>
            <a:off x="611560" y="476672"/>
            <a:ext cx="7992888" cy="5981856"/>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MorBayMinDistClasreduce60p.gif"/>
          <p:cNvPicPr>
            <a:picLocks noGrp="1" noChangeAspect="1"/>
          </p:cNvPicPr>
          <p:nvPr>
            <p:ph idx="1"/>
          </p:nvPr>
        </p:nvPicPr>
        <p:blipFill>
          <a:blip r:embed="rId2" cstate="print"/>
          <a:stretch>
            <a:fillRect/>
          </a:stretch>
        </p:blipFill>
        <p:spPr>
          <a:xfrm>
            <a:off x="467544" y="332656"/>
            <a:ext cx="8354039" cy="6109952"/>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m14a-4-9b.jpg"/>
          <p:cNvPicPr>
            <a:picLocks noGrp="1" noChangeAspect="1"/>
          </p:cNvPicPr>
          <p:nvPr>
            <p:ph idx="1"/>
          </p:nvPr>
        </p:nvPicPr>
        <p:blipFill>
          <a:blip r:embed="rId2" cstate="print"/>
          <a:stretch>
            <a:fillRect/>
          </a:stretch>
        </p:blipFill>
        <p:spPr>
          <a:xfrm>
            <a:off x="323528" y="476672"/>
            <a:ext cx="8651190" cy="5930871"/>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611560" y="548680"/>
            <a:ext cx="5832648" cy="707886"/>
          </a:xfrm>
          <a:prstGeom prst="rect">
            <a:avLst/>
          </a:prstGeom>
          <a:noFill/>
        </p:spPr>
        <p:txBody>
          <a:bodyPr wrap="square" rtlCol="1">
            <a:spAutoFit/>
          </a:bodyPr>
          <a:lstStyle/>
          <a:p>
            <a:pPr algn="ctr" rtl="0"/>
            <a:r>
              <a:rPr lang="fr-FR" sz="4000" u="sng" dirty="0" smtClean="0">
                <a:cs typeface="+mj-cs"/>
              </a:rPr>
              <a:t>2. Importance</a:t>
            </a:r>
            <a:endParaRPr lang="ar-DZ" sz="4000" u="sng" dirty="0">
              <a:cs typeface="+mj-cs"/>
            </a:endParaRPr>
          </a:p>
        </p:txBody>
      </p:sp>
      <p:sp>
        <p:nvSpPr>
          <p:cNvPr id="12" name="Rectangle 11"/>
          <p:cNvSpPr/>
          <p:nvPr/>
        </p:nvSpPr>
        <p:spPr>
          <a:xfrm>
            <a:off x="-71470" y="1734816"/>
            <a:ext cx="9500082" cy="4462760"/>
          </a:xfrm>
          <a:prstGeom prst="rect">
            <a:avLst/>
          </a:prstGeom>
        </p:spPr>
        <p:txBody>
          <a:bodyPr wrap="square">
            <a:spAutoFit/>
          </a:bodyPr>
          <a:lstStyle/>
          <a:p>
            <a:pPr algn="l" rtl="0">
              <a:buFont typeface="Wingdings" pitchFamily="2" charset="2"/>
              <a:buChar char="Ø"/>
            </a:pPr>
            <a:r>
              <a:rPr lang="fr-FR" sz="3600" dirty="0" smtClean="0"/>
              <a:t> Meilleure interprétation de l’image</a:t>
            </a:r>
          </a:p>
          <a:p>
            <a:pPr algn="l" rtl="0">
              <a:buFont typeface="Wingdings" pitchFamily="2" charset="2"/>
              <a:buChar char="Ø"/>
            </a:pPr>
            <a:endParaRPr lang="fr-FR" sz="3600" dirty="0" smtClean="0"/>
          </a:p>
          <a:p>
            <a:pPr algn="l" rtl="0">
              <a:buFont typeface="Wingdings" pitchFamily="2" charset="2"/>
              <a:buChar char="Ø"/>
            </a:pPr>
            <a:r>
              <a:rPr lang="fr-FR" sz="3600" dirty="0" smtClean="0"/>
              <a:t> Extraction de nouvelles couches d’information</a:t>
            </a:r>
          </a:p>
          <a:p>
            <a:pPr algn="l" rtl="0"/>
            <a:r>
              <a:rPr lang="fr-FR" sz="3600" dirty="0" smtClean="0"/>
              <a:t>  (Cartes thématiques: COS-</a:t>
            </a:r>
            <a:r>
              <a:rPr lang="fr-FR" sz="3600" dirty="0" err="1" smtClean="0"/>
              <a:t>Landuse</a:t>
            </a:r>
            <a:r>
              <a:rPr lang="fr-FR" sz="3600" dirty="0" smtClean="0"/>
              <a:t>, classes du  </a:t>
            </a:r>
          </a:p>
          <a:p>
            <a:pPr algn="l" rtl="0"/>
            <a:r>
              <a:rPr lang="fr-FR" sz="3600" dirty="0" smtClean="0"/>
              <a:t>   couvert végétal, …)</a:t>
            </a:r>
          </a:p>
          <a:p>
            <a:pPr algn="l" rtl="0">
              <a:buFont typeface="Wingdings" pitchFamily="2" charset="2"/>
              <a:buChar char="Ø"/>
            </a:pPr>
            <a:endParaRPr lang="fr-FR" sz="3200" dirty="0" smtClean="0"/>
          </a:p>
          <a:p>
            <a:pPr algn="l" rtl="0">
              <a:buFont typeface="Wingdings" pitchFamily="2" charset="2"/>
              <a:buChar char="Ø"/>
            </a:pPr>
            <a:r>
              <a:rPr lang="fr-FR" sz="3600" dirty="0" smtClean="0"/>
              <a:t> Détection des changements (urbain, végétal,..)</a:t>
            </a:r>
          </a:p>
          <a:p>
            <a:pPr algn="l" rtl="0"/>
            <a:endParaRPr lang="fr-FR" sz="3600"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5576" y="2204864"/>
            <a:ext cx="6768752" cy="1938992"/>
          </a:xfrm>
          <a:prstGeom prst="rect">
            <a:avLst/>
          </a:prstGeom>
        </p:spPr>
        <p:txBody>
          <a:bodyPr wrap="square">
            <a:spAutoFit/>
          </a:bodyPr>
          <a:lstStyle/>
          <a:p>
            <a:pPr algn="l" rtl="0">
              <a:buFont typeface="Wingdings" pitchFamily="2" charset="2"/>
              <a:buChar char="Ø"/>
            </a:pPr>
            <a:r>
              <a:rPr lang="fr-FR" sz="4000" dirty="0" smtClean="0"/>
              <a:t> Classification supervisée</a:t>
            </a:r>
          </a:p>
          <a:p>
            <a:pPr algn="l" rtl="0">
              <a:buFont typeface="Wingdings" pitchFamily="2" charset="2"/>
              <a:buChar char="Ø"/>
            </a:pPr>
            <a:endParaRPr lang="fr-FR" sz="4000" dirty="0" smtClean="0"/>
          </a:p>
          <a:p>
            <a:pPr algn="l" rtl="0">
              <a:buFont typeface="Wingdings" pitchFamily="2" charset="2"/>
              <a:buChar char="Ø"/>
            </a:pPr>
            <a:r>
              <a:rPr lang="fr-FR" sz="4000" dirty="0" smtClean="0"/>
              <a:t> Classification non supervisée</a:t>
            </a:r>
            <a:endParaRPr lang="ar-DZ" sz="4000" dirty="0"/>
          </a:p>
        </p:txBody>
      </p:sp>
      <p:sp>
        <p:nvSpPr>
          <p:cNvPr id="8" name="ZoneTexte 7"/>
          <p:cNvSpPr txBox="1"/>
          <p:nvPr/>
        </p:nvSpPr>
        <p:spPr>
          <a:xfrm>
            <a:off x="1259632" y="548680"/>
            <a:ext cx="7128792" cy="769441"/>
          </a:xfrm>
          <a:prstGeom prst="rect">
            <a:avLst/>
          </a:prstGeom>
          <a:noFill/>
        </p:spPr>
        <p:txBody>
          <a:bodyPr wrap="square" rtlCol="1">
            <a:spAutoFit/>
          </a:bodyPr>
          <a:lstStyle/>
          <a:p>
            <a:pPr algn="ctr" rtl="0"/>
            <a:r>
              <a:rPr lang="fr-FR" sz="4400" u="sng" dirty="0" smtClean="0">
                <a:cs typeface="+mj-cs"/>
              </a:rPr>
              <a:t>3. Types de classifications</a:t>
            </a:r>
            <a:endParaRPr lang="ar-DZ" sz="4400" u="sng" dirty="0">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539552" y="620688"/>
            <a:ext cx="7128792" cy="646331"/>
          </a:xfrm>
          <a:prstGeom prst="rect">
            <a:avLst/>
          </a:prstGeom>
          <a:noFill/>
        </p:spPr>
        <p:txBody>
          <a:bodyPr wrap="square" rtlCol="1">
            <a:spAutoFit/>
          </a:bodyPr>
          <a:lstStyle/>
          <a:p>
            <a:pPr algn="ctr" rtl="0"/>
            <a:r>
              <a:rPr lang="fr-FR" sz="3600" u="sng" dirty="0" smtClean="0">
                <a:cs typeface="+mj-cs"/>
              </a:rPr>
              <a:t>3.1. Classification supervisée</a:t>
            </a:r>
            <a:endParaRPr lang="ar-DZ" sz="3600" u="sng" dirty="0">
              <a:cs typeface="+mj-cs"/>
            </a:endParaRPr>
          </a:p>
        </p:txBody>
      </p:sp>
      <p:sp>
        <p:nvSpPr>
          <p:cNvPr id="13" name="Rectangle 12"/>
          <p:cNvSpPr/>
          <p:nvPr/>
        </p:nvSpPr>
        <p:spPr>
          <a:xfrm>
            <a:off x="899592" y="2143116"/>
            <a:ext cx="7488832" cy="2800767"/>
          </a:xfrm>
          <a:prstGeom prst="rect">
            <a:avLst/>
          </a:prstGeom>
        </p:spPr>
        <p:txBody>
          <a:bodyPr wrap="square">
            <a:spAutoFit/>
          </a:bodyPr>
          <a:lstStyle/>
          <a:p>
            <a:pPr algn="just" rtl="0"/>
            <a:r>
              <a:rPr lang="fr-FR" sz="4400" dirty="0" smtClean="0">
                <a:cs typeface="+mj-cs"/>
              </a:rPr>
              <a:t>Il est nécessaire de définir </a:t>
            </a:r>
            <a:r>
              <a:rPr lang="fr-FR" sz="4400" u="sng" dirty="0" smtClean="0">
                <a:cs typeface="+mj-cs"/>
              </a:rPr>
              <a:t>au</a:t>
            </a:r>
            <a:r>
              <a:rPr lang="fr-FR" sz="4400" b="1" u="sng" dirty="0" smtClean="0">
                <a:cs typeface="+mj-cs"/>
              </a:rPr>
              <a:t> </a:t>
            </a:r>
            <a:r>
              <a:rPr lang="fr-FR" sz="4400" u="sng" dirty="0" smtClean="0">
                <a:cs typeface="+mj-cs"/>
              </a:rPr>
              <a:t>préalable</a:t>
            </a:r>
            <a:r>
              <a:rPr lang="fr-FR" sz="4400" b="1" u="sng" dirty="0" smtClean="0">
                <a:cs typeface="+mj-cs"/>
              </a:rPr>
              <a:t> </a:t>
            </a:r>
            <a:r>
              <a:rPr lang="fr-FR" sz="4400" dirty="0" smtClean="0">
                <a:cs typeface="+mj-cs"/>
              </a:rPr>
              <a:t>le nombre précis de classes ainsi que leur nature (reconnaissance terrain). </a:t>
            </a:r>
            <a:endParaRPr lang="ar-DZ" sz="4400" dirty="0">
              <a:cs typeface="+mj-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9552" y="620688"/>
            <a:ext cx="7128792" cy="646331"/>
          </a:xfrm>
          <a:prstGeom prst="rect">
            <a:avLst/>
          </a:prstGeom>
          <a:noFill/>
        </p:spPr>
        <p:txBody>
          <a:bodyPr wrap="square" rtlCol="1">
            <a:spAutoFit/>
          </a:bodyPr>
          <a:lstStyle/>
          <a:p>
            <a:pPr algn="ctr" rtl="0"/>
            <a:r>
              <a:rPr lang="fr-FR" sz="3600" u="sng" dirty="0" smtClean="0">
                <a:cs typeface="+mj-cs"/>
              </a:rPr>
              <a:t>3.1. Classification supervisée</a:t>
            </a:r>
            <a:endParaRPr lang="ar-DZ" sz="3600" u="sng" dirty="0">
              <a:cs typeface="+mj-cs"/>
            </a:endParaRPr>
          </a:p>
        </p:txBody>
      </p:sp>
      <p:pic>
        <p:nvPicPr>
          <p:cNvPr id="5" name="Image 4" descr="superf.gif"/>
          <p:cNvPicPr>
            <a:picLocks noChangeAspect="1"/>
          </p:cNvPicPr>
          <p:nvPr/>
        </p:nvPicPr>
        <p:blipFill>
          <a:blip r:embed="rId2"/>
          <a:stretch>
            <a:fillRect/>
          </a:stretch>
        </p:blipFill>
        <p:spPr>
          <a:xfrm>
            <a:off x="2071670" y="1357298"/>
            <a:ext cx="5500726" cy="4943049"/>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1560" y="1558533"/>
            <a:ext cx="6912768" cy="4524315"/>
          </a:xfrm>
          <a:prstGeom prst="rect">
            <a:avLst/>
          </a:prstGeom>
        </p:spPr>
        <p:txBody>
          <a:bodyPr wrap="square">
            <a:spAutoFit/>
          </a:bodyPr>
          <a:lstStyle/>
          <a:p>
            <a:pPr algn="l" rtl="0">
              <a:buFont typeface="Arial" pitchFamily="34" charset="0"/>
              <a:buChar char="•"/>
            </a:pPr>
            <a:r>
              <a:rPr lang="en-US" sz="3600" dirty="0" smtClean="0">
                <a:cs typeface="+mj-cs"/>
              </a:rPr>
              <a:t> Parallelepiped</a:t>
            </a:r>
          </a:p>
          <a:p>
            <a:pPr algn="l" rtl="0">
              <a:buFont typeface="Arial" pitchFamily="34" charset="0"/>
              <a:buChar char="•"/>
            </a:pPr>
            <a:r>
              <a:rPr lang="fr-FR" sz="3600" dirty="0" smtClean="0">
                <a:cs typeface="+mj-cs"/>
              </a:rPr>
              <a:t> </a:t>
            </a:r>
            <a:r>
              <a:rPr lang="en-US" sz="3600" dirty="0" smtClean="0"/>
              <a:t>Minimum Distance</a:t>
            </a:r>
          </a:p>
          <a:p>
            <a:pPr algn="l" rtl="0">
              <a:buFont typeface="Arial" pitchFamily="34" charset="0"/>
              <a:buChar char="•"/>
            </a:pPr>
            <a:r>
              <a:rPr lang="fr-FR" sz="3600" dirty="0" smtClean="0">
                <a:cs typeface="+mj-cs"/>
              </a:rPr>
              <a:t> </a:t>
            </a:r>
            <a:r>
              <a:rPr lang="en-US" sz="3600" dirty="0" err="1" smtClean="0"/>
              <a:t>Mahalanobis</a:t>
            </a:r>
            <a:r>
              <a:rPr lang="en-US" sz="3600" dirty="0" smtClean="0"/>
              <a:t> Distance</a:t>
            </a:r>
          </a:p>
          <a:p>
            <a:pPr algn="l" rtl="0">
              <a:buFont typeface="Arial" pitchFamily="34" charset="0"/>
              <a:buChar char="•"/>
            </a:pPr>
            <a:r>
              <a:rPr lang="fr-FR" sz="3600" dirty="0" smtClean="0">
                <a:cs typeface="+mj-cs"/>
              </a:rPr>
              <a:t> </a:t>
            </a:r>
            <a:r>
              <a:rPr lang="en-US" sz="3600" dirty="0" smtClean="0"/>
              <a:t>Maximum Likelihood</a:t>
            </a:r>
          </a:p>
          <a:p>
            <a:pPr algn="l" rtl="0">
              <a:buFont typeface="Arial" pitchFamily="34" charset="0"/>
              <a:buChar char="•"/>
            </a:pPr>
            <a:r>
              <a:rPr lang="fr-FR" sz="3600" dirty="0" smtClean="0">
                <a:cs typeface="+mj-cs"/>
              </a:rPr>
              <a:t> </a:t>
            </a:r>
            <a:r>
              <a:rPr lang="en-US" sz="3600" dirty="0" smtClean="0"/>
              <a:t>Spectral Angle </a:t>
            </a:r>
            <a:r>
              <a:rPr lang="en-US" sz="3600" dirty="0" err="1" smtClean="0"/>
              <a:t>Mapper</a:t>
            </a:r>
            <a:endParaRPr lang="en-US" sz="3600" dirty="0" smtClean="0"/>
          </a:p>
          <a:p>
            <a:pPr algn="l" rtl="0">
              <a:buFont typeface="Arial" pitchFamily="34" charset="0"/>
              <a:buChar char="•"/>
            </a:pPr>
            <a:r>
              <a:rPr lang="fr-FR" sz="3600" dirty="0" smtClean="0"/>
              <a:t> </a:t>
            </a:r>
            <a:r>
              <a:rPr lang="en-US" sz="3600" dirty="0" smtClean="0"/>
              <a:t>Spectral Information Divergence</a:t>
            </a:r>
          </a:p>
          <a:p>
            <a:pPr algn="l" rtl="0">
              <a:buFont typeface="Arial" pitchFamily="34" charset="0"/>
              <a:buChar char="•"/>
            </a:pPr>
            <a:r>
              <a:rPr lang="fr-FR" sz="3600" dirty="0" smtClean="0"/>
              <a:t> </a:t>
            </a:r>
            <a:r>
              <a:rPr lang="fr-FR" sz="3600" dirty="0" err="1" smtClean="0"/>
              <a:t>Binary</a:t>
            </a:r>
            <a:r>
              <a:rPr lang="fr-FR" sz="3600" dirty="0" smtClean="0"/>
              <a:t> </a:t>
            </a:r>
            <a:r>
              <a:rPr lang="fr-FR" sz="3600" dirty="0" err="1" smtClean="0"/>
              <a:t>Encoding</a:t>
            </a:r>
            <a:endParaRPr lang="en-US" sz="3600" dirty="0" smtClean="0"/>
          </a:p>
          <a:p>
            <a:pPr algn="l" rtl="0">
              <a:buFont typeface="Arial" pitchFamily="34" charset="0"/>
              <a:buChar char="•"/>
            </a:pPr>
            <a:r>
              <a:rPr lang="fr-FR" sz="3600" dirty="0" smtClean="0">
                <a:cs typeface="+mj-cs"/>
              </a:rPr>
              <a:t> </a:t>
            </a:r>
            <a:r>
              <a:rPr lang="en-US" sz="3600" dirty="0" smtClean="0"/>
              <a:t>Neural Net</a:t>
            </a:r>
          </a:p>
        </p:txBody>
      </p:sp>
      <p:sp>
        <p:nvSpPr>
          <p:cNvPr id="9" name="ZoneTexte 8"/>
          <p:cNvSpPr txBox="1"/>
          <p:nvPr/>
        </p:nvSpPr>
        <p:spPr>
          <a:xfrm>
            <a:off x="539552" y="620688"/>
            <a:ext cx="7128792" cy="646331"/>
          </a:xfrm>
          <a:prstGeom prst="rect">
            <a:avLst/>
          </a:prstGeom>
          <a:noFill/>
        </p:spPr>
        <p:txBody>
          <a:bodyPr wrap="square" rtlCol="1">
            <a:spAutoFit/>
          </a:bodyPr>
          <a:lstStyle/>
          <a:p>
            <a:pPr algn="ctr" rtl="0"/>
            <a:r>
              <a:rPr lang="fr-FR" sz="3600" u="sng" dirty="0" smtClean="0">
                <a:cs typeface="+mj-cs"/>
              </a:rPr>
              <a:t>3.1. Classification supervisée</a:t>
            </a:r>
            <a:endParaRPr lang="ar-DZ" sz="3600" u="sng" dirty="0">
              <a:cs typeface="+mj-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39552" y="620688"/>
            <a:ext cx="7128792" cy="646331"/>
          </a:xfrm>
          <a:prstGeom prst="rect">
            <a:avLst/>
          </a:prstGeom>
          <a:noFill/>
        </p:spPr>
        <p:txBody>
          <a:bodyPr wrap="square" rtlCol="1">
            <a:spAutoFit/>
          </a:bodyPr>
          <a:lstStyle/>
          <a:p>
            <a:pPr algn="ctr" rtl="0"/>
            <a:r>
              <a:rPr lang="fr-FR" sz="3600" u="sng" dirty="0" smtClean="0">
                <a:cs typeface="+mj-cs"/>
              </a:rPr>
              <a:t>3.2. Classification non supervisée</a:t>
            </a:r>
            <a:endParaRPr lang="ar-DZ" sz="3600" u="sng" dirty="0">
              <a:cs typeface="+mj-cs"/>
            </a:endParaRPr>
          </a:p>
        </p:txBody>
      </p:sp>
      <p:sp>
        <p:nvSpPr>
          <p:cNvPr id="7" name="Rectangle 6"/>
          <p:cNvSpPr/>
          <p:nvPr/>
        </p:nvSpPr>
        <p:spPr>
          <a:xfrm>
            <a:off x="539552" y="1798630"/>
            <a:ext cx="8136904" cy="3416320"/>
          </a:xfrm>
          <a:prstGeom prst="rect">
            <a:avLst/>
          </a:prstGeom>
        </p:spPr>
        <p:txBody>
          <a:bodyPr wrap="square">
            <a:spAutoFit/>
          </a:bodyPr>
          <a:lstStyle/>
          <a:p>
            <a:pPr algn="just" rtl="0"/>
            <a:r>
              <a:rPr lang="fr-FR" sz="3600" dirty="0" smtClean="0">
                <a:cs typeface="+mj-cs"/>
              </a:rPr>
              <a:t>Basée sur le regroupement de pixels issus d’un espace à N dimensions, en N classes spectrales « naturelles » (ou objectives, c’est à dire générées mathématiquement).</a:t>
            </a:r>
          </a:p>
          <a:p>
            <a:pPr algn="l" rtl="0"/>
            <a:endParaRPr lang="fr-FR" sz="3600" dirty="0" smtClean="0">
              <a:cs typeface="+mj-cs"/>
            </a:endParaRPr>
          </a:p>
          <a:p>
            <a:pPr algn="l" rtl="0"/>
            <a:r>
              <a:rPr lang="fr-FR" sz="3600" dirty="0" smtClean="0">
                <a:cs typeface="+mj-cs"/>
              </a:rPr>
              <a:t>Classification automatique.</a:t>
            </a:r>
            <a:endParaRPr lang="ar-DZ" sz="3600" dirty="0">
              <a:cs typeface="+mj-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9552" y="620688"/>
            <a:ext cx="7128792" cy="646331"/>
          </a:xfrm>
          <a:prstGeom prst="rect">
            <a:avLst/>
          </a:prstGeom>
          <a:noFill/>
        </p:spPr>
        <p:txBody>
          <a:bodyPr wrap="square" rtlCol="1">
            <a:spAutoFit/>
          </a:bodyPr>
          <a:lstStyle/>
          <a:p>
            <a:pPr algn="ctr" rtl="0"/>
            <a:r>
              <a:rPr lang="fr-FR" sz="3600" u="sng" dirty="0" smtClean="0">
                <a:cs typeface="+mj-cs"/>
              </a:rPr>
              <a:t>3.2. Classification non supervisée</a:t>
            </a:r>
            <a:endParaRPr lang="ar-DZ" sz="3600" u="sng" dirty="0">
              <a:cs typeface="+mj-cs"/>
            </a:endParaRPr>
          </a:p>
        </p:txBody>
      </p:sp>
      <p:pic>
        <p:nvPicPr>
          <p:cNvPr id="5" name="Image 4" descr="unsuperf.gif"/>
          <p:cNvPicPr>
            <a:picLocks noChangeAspect="1"/>
          </p:cNvPicPr>
          <p:nvPr/>
        </p:nvPicPr>
        <p:blipFill>
          <a:blip r:embed="rId2"/>
          <a:stretch>
            <a:fillRect/>
          </a:stretch>
        </p:blipFill>
        <p:spPr>
          <a:xfrm>
            <a:off x="1785918" y="1173560"/>
            <a:ext cx="5572164" cy="53987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1" name="ZoneTexte 10"/>
          <p:cNvSpPr txBox="1"/>
          <p:nvPr/>
        </p:nvSpPr>
        <p:spPr>
          <a:xfrm>
            <a:off x="827584" y="548680"/>
            <a:ext cx="4968552" cy="584775"/>
          </a:xfrm>
          <a:prstGeom prst="rect">
            <a:avLst/>
          </a:prstGeom>
          <a:noFill/>
        </p:spPr>
        <p:txBody>
          <a:bodyPr wrap="square" rtlCol="1">
            <a:spAutoFit/>
          </a:bodyPr>
          <a:lstStyle/>
          <a:p>
            <a:pPr algn="l"/>
            <a:r>
              <a:rPr lang="fr-FR" sz="3200" u="sng" dirty="0" smtClean="0">
                <a:solidFill>
                  <a:srgbClr val="FFFF00"/>
                </a:solidFill>
                <a:cs typeface="+mj-cs"/>
              </a:rPr>
              <a:t>3. Types de télédétection</a:t>
            </a:r>
            <a:endParaRPr lang="ar-DZ" sz="3200" u="sng" dirty="0">
              <a:solidFill>
                <a:srgbClr val="FFFF00"/>
              </a:solidFill>
              <a:cs typeface="+mj-cs"/>
            </a:endParaRPr>
          </a:p>
        </p:txBody>
      </p:sp>
      <p:sp>
        <p:nvSpPr>
          <p:cNvPr id="12" name="ZoneTexte 11"/>
          <p:cNvSpPr txBox="1"/>
          <p:nvPr/>
        </p:nvSpPr>
        <p:spPr>
          <a:xfrm>
            <a:off x="979984" y="1044025"/>
            <a:ext cx="6184304" cy="584775"/>
          </a:xfrm>
          <a:prstGeom prst="rect">
            <a:avLst/>
          </a:prstGeom>
          <a:noFill/>
        </p:spPr>
        <p:txBody>
          <a:bodyPr wrap="square" rtlCol="1">
            <a:spAutoFit/>
          </a:bodyPr>
          <a:lstStyle/>
          <a:p>
            <a:pPr algn="l"/>
            <a:r>
              <a:rPr lang="fr-FR" sz="3200" dirty="0" smtClean="0">
                <a:solidFill>
                  <a:srgbClr val="FFFF00"/>
                </a:solidFill>
                <a:cs typeface="+mj-cs"/>
              </a:rPr>
              <a:t>Radar</a:t>
            </a:r>
            <a:r>
              <a:rPr lang="ar-DZ" sz="3200" dirty="0" smtClean="0">
                <a:solidFill>
                  <a:srgbClr val="FFFF00"/>
                </a:solidFill>
                <a:cs typeface="+mj-cs"/>
              </a:rPr>
              <a:t> </a:t>
            </a:r>
            <a:r>
              <a:rPr lang="fr-FR" sz="3200" dirty="0" smtClean="0">
                <a:solidFill>
                  <a:srgbClr val="FFFF00"/>
                </a:solidFill>
                <a:cs typeface="+mj-cs"/>
              </a:rPr>
              <a:t>3.2. La télédétection active -</a:t>
            </a:r>
            <a:endParaRPr lang="ar-DZ" sz="3200" dirty="0">
              <a:solidFill>
                <a:srgbClr val="FFFF00"/>
              </a:solidFill>
              <a:cs typeface="+mj-cs"/>
            </a:endParaRPr>
          </a:p>
        </p:txBody>
      </p:sp>
      <p:pic>
        <p:nvPicPr>
          <p:cNvPr id="13" name="Espace réservé du contenu 12" descr="sensors.gif"/>
          <p:cNvPicPr>
            <a:picLocks noGrp="1" noChangeAspect="1"/>
          </p:cNvPicPr>
          <p:nvPr>
            <p:ph idx="1"/>
          </p:nvPr>
        </p:nvPicPr>
        <p:blipFill>
          <a:blip r:embed="rId3" cstate="print"/>
          <a:stretch>
            <a:fillRect/>
          </a:stretch>
        </p:blipFill>
        <p:spPr>
          <a:xfrm>
            <a:off x="3631717" y="1700808"/>
            <a:ext cx="5188755" cy="4896544"/>
          </a:xfrm>
        </p:spPr>
      </p:pic>
      <p:sp>
        <p:nvSpPr>
          <p:cNvPr id="14" name="Rectangle 13"/>
          <p:cNvSpPr/>
          <p:nvPr/>
        </p:nvSpPr>
        <p:spPr>
          <a:xfrm>
            <a:off x="323528" y="2132856"/>
            <a:ext cx="3096344" cy="3416320"/>
          </a:xfrm>
          <a:prstGeom prst="rect">
            <a:avLst/>
          </a:prstGeom>
        </p:spPr>
        <p:txBody>
          <a:bodyPr wrap="square">
            <a:spAutoFit/>
          </a:bodyPr>
          <a:lstStyle/>
          <a:p>
            <a:pPr algn="l" rtl="0"/>
            <a:r>
              <a:rPr lang="fr-FR" sz="3600" dirty="0" err="1" smtClean="0">
                <a:solidFill>
                  <a:srgbClr val="FFFF00"/>
                </a:solidFill>
                <a:effectLst>
                  <a:outerShdw blurRad="38100" dist="38100" dir="2700000" algn="tl">
                    <a:srgbClr val="000000">
                      <a:alpha val="43137"/>
                    </a:srgbClr>
                  </a:outerShdw>
                </a:effectLst>
              </a:rPr>
              <a:t>RAdio</a:t>
            </a:r>
            <a:r>
              <a:rPr lang="fr-FR" sz="3600" dirty="0" smtClean="0">
                <a:solidFill>
                  <a:srgbClr val="FFFF00"/>
                </a:solidFill>
                <a:effectLst>
                  <a:outerShdw blurRad="38100" dist="38100" dir="2700000" algn="tl">
                    <a:srgbClr val="000000">
                      <a:alpha val="43137"/>
                    </a:srgbClr>
                  </a:outerShdw>
                </a:effectLst>
              </a:rPr>
              <a:t> </a:t>
            </a:r>
            <a:r>
              <a:rPr lang="fr-FR" sz="3600" dirty="0" err="1" smtClean="0">
                <a:solidFill>
                  <a:srgbClr val="FFFF00"/>
                </a:solidFill>
                <a:effectLst>
                  <a:outerShdw blurRad="38100" dist="38100" dir="2700000" algn="tl">
                    <a:srgbClr val="000000">
                      <a:alpha val="43137"/>
                    </a:srgbClr>
                  </a:outerShdw>
                </a:effectLst>
              </a:rPr>
              <a:t>Detection</a:t>
            </a:r>
            <a:r>
              <a:rPr lang="fr-FR" sz="3600" dirty="0" smtClean="0">
                <a:solidFill>
                  <a:srgbClr val="FFFF00"/>
                </a:solidFill>
                <a:effectLst>
                  <a:outerShdw blurRad="38100" dist="38100" dir="2700000" algn="tl">
                    <a:srgbClr val="000000">
                      <a:alpha val="43137"/>
                    </a:srgbClr>
                  </a:outerShdw>
                </a:effectLst>
              </a:rPr>
              <a:t> And </a:t>
            </a:r>
            <a:r>
              <a:rPr lang="fr-FR" sz="3600" dirty="0" err="1" smtClean="0">
                <a:solidFill>
                  <a:srgbClr val="FFFF00"/>
                </a:solidFill>
                <a:effectLst>
                  <a:outerShdw blurRad="38100" dist="38100" dir="2700000" algn="tl">
                    <a:srgbClr val="000000">
                      <a:alpha val="43137"/>
                    </a:srgbClr>
                  </a:outerShdw>
                </a:effectLst>
              </a:rPr>
              <a:t>Ranging</a:t>
            </a:r>
            <a:r>
              <a:rPr lang="fr-FR" sz="3600" dirty="0" smtClean="0">
                <a:solidFill>
                  <a:srgbClr val="FFFF00"/>
                </a:solidFill>
                <a:effectLst>
                  <a:outerShdw blurRad="38100" dist="38100" dir="2700000" algn="tl">
                    <a:srgbClr val="000000">
                      <a:alpha val="43137"/>
                    </a:srgbClr>
                  </a:outerShdw>
                </a:effectLst>
              </a:rPr>
              <a:t> (détection et télémétrie par radio)</a:t>
            </a:r>
            <a:endParaRPr lang="ar-DZ"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39552" y="620688"/>
            <a:ext cx="7128792" cy="646331"/>
          </a:xfrm>
          <a:prstGeom prst="rect">
            <a:avLst/>
          </a:prstGeom>
          <a:noFill/>
        </p:spPr>
        <p:txBody>
          <a:bodyPr wrap="square" rtlCol="1">
            <a:spAutoFit/>
          </a:bodyPr>
          <a:lstStyle/>
          <a:p>
            <a:pPr algn="ctr" rtl="0"/>
            <a:r>
              <a:rPr lang="fr-FR" sz="3600" u="sng" dirty="0" smtClean="0">
                <a:cs typeface="+mj-cs"/>
              </a:rPr>
              <a:t>3.2. Classification non supervisée</a:t>
            </a:r>
            <a:endParaRPr lang="ar-DZ" sz="3600" u="sng" dirty="0">
              <a:cs typeface="+mj-cs"/>
            </a:endParaRPr>
          </a:p>
        </p:txBody>
      </p:sp>
      <p:sp>
        <p:nvSpPr>
          <p:cNvPr id="10" name="Rectangle 9"/>
          <p:cNvSpPr/>
          <p:nvPr/>
        </p:nvSpPr>
        <p:spPr>
          <a:xfrm>
            <a:off x="2000232" y="2428868"/>
            <a:ext cx="4572000" cy="1446550"/>
          </a:xfrm>
          <a:prstGeom prst="rect">
            <a:avLst/>
          </a:prstGeom>
        </p:spPr>
        <p:txBody>
          <a:bodyPr>
            <a:spAutoFit/>
          </a:bodyPr>
          <a:lstStyle/>
          <a:p>
            <a:pPr algn="l" rtl="0">
              <a:buFont typeface="Wingdings" pitchFamily="2" charset="2"/>
              <a:buChar char="§"/>
            </a:pPr>
            <a:r>
              <a:rPr lang="en-US" sz="4400" dirty="0" smtClean="0"/>
              <a:t> K-Means</a:t>
            </a:r>
          </a:p>
          <a:p>
            <a:pPr algn="l" rtl="0">
              <a:buFont typeface="Wingdings" pitchFamily="2" charset="2"/>
              <a:buChar char="§"/>
            </a:pPr>
            <a:r>
              <a:rPr lang="fr-FR" sz="4400" dirty="0" smtClean="0"/>
              <a:t> </a:t>
            </a:r>
            <a:r>
              <a:rPr lang="en-US" sz="4400" dirty="0" err="1" smtClean="0"/>
              <a:t>IsoData</a:t>
            </a:r>
            <a:endParaRPr lang="ar-DZ" sz="4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9552" y="620688"/>
            <a:ext cx="7128792" cy="646331"/>
          </a:xfrm>
          <a:prstGeom prst="rect">
            <a:avLst/>
          </a:prstGeom>
          <a:noFill/>
        </p:spPr>
        <p:txBody>
          <a:bodyPr wrap="square" rtlCol="1">
            <a:spAutoFit/>
          </a:bodyPr>
          <a:lstStyle/>
          <a:p>
            <a:pPr algn="ctr" rtl="0"/>
            <a:r>
              <a:rPr lang="fr-FR" sz="3600" u="sng" dirty="0" smtClean="0">
                <a:cs typeface="+mj-cs"/>
              </a:rPr>
              <a:t>3.2. Classification non supervisée</a:t>
            </a:r>
            <a:endParaRPr lang="ar-DZ" sz="3600" u="sng" dirty="0">
              <a:cs typeface="+mj-cs"/>
            </a:endParaRPr>
          </a:p>
        </p:txBody>
      </p:sp>
      <p:pic>
        <p:nvPicPr>
          <p:cNvPr id="5" name="Image 4" descr="jZhIo.gif"/>
          <p:cNvPicPr>
            <a:picLocks noChangeAspect="1"/>
          </p:cNvPicPr>
          <p:nvPr/>
        </p:nvPicPr>
        <p:blipFill>
          <a:blip r:embed="rId2"/>
          <a:stretch>
            <a:fillRect/>
          </a:stretch>
        </p:blipFill>
        <p:spPr>
          <a:xfrm>
            <a:off x="1000100" y="1214422"/>
            <a:ext cx="7048526" cy="5538128"/>
          </a:xfrm>
          <a:prstGeom prst="rect">
            <a:avLst/>
          </a:prstGeom>
        </p:spPr>
      </p:pic>
      <p:sp>
        <p:nvSpPr>
          <p:cNvPr id="6" name="Rectangle 5"/>
          <p:cNvSpPr/>
          <p:nvPr/>
        </p:nvSpPr>
        <p:spPr>
          <a:xfrm>
            <a:off x="2000232" y="1149478"/>
            <a:ext cx="2643206" cy="707886"/>
          </a:xfrm>
          <a:prstGeom prst="rect">
            <a:avLst/>
          </a:prstGeom>
        </p:spPr>
        <p:txBody>
          <a:bodyPr wrap="square">
            <a:spAutoFit/>
          </a:bodyPr>
          <a:lstStyle/>
          <a:p>
            <a:pPr algn="l" rtl="0"/>
            <a:r>
              <a:rPr lang="en-US" sz="4000" dirty="0" err="1" smtClean="0"/>
              <a:t>IsoData</a:t>
            </a:r>
            <a:endParaRPr lang="ar-DZ" sz="4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067944" y="1988840"/>
            <a:ext cx="1872208" cy="1107996"/>
          </a:xfrm>
          <a:prstGeom prst="rect">
            <a:avLst/>
          </a:prstGeom>
          <a:noFill/>
        </p:spPr>
        <p:txBody>
          <a:bodyPr wrap="square" rtlCol="1">
            <a:spAutoFit/>
          </a:bodyPr>
          <a:lstStyle/>
          <a:p>
            <a:pPr algn="l"/>
            <a:r>
              <a:rPr lang="fr-FR" sz="6600" u="sng" dirty="0" smtClean="0">
                <a:cs typeface="+mj-cs"/>
              </a:rPr>
              <a:t>TP</a:t>
            </a:r>
            <a:endParaRPr lang="ar-DZ" sz="6600" u="sng" dirty="0">
              <a:cs typeface="+mj-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ar-DZ"/>
          </a:p>
        </p:txBody>
      </p:sp>
      <p:pic>
        <p:nvPicPr>
          <p:cNvPr id="1026" name="Picture 2"/>
          <p:cNvPicPr>
            <a:picLocks noChangeAspect="1" noChangeArrowheads="1"/>
          </p:cNvPicPr>
          <p:nvPr/>
        </p:nvPicPr>
        <p:blipFill>
          <a:blip r:embed="rId2" cstate="print"/>
          <a:srcRect l="1380" t="6516" r="26674" b="6250"/>
          <a:stretch>
            <a:fillRect/>
          </a:stretch>
        </p:blipFill>
        <p:spPr bwMode="auto">
          <a:xfrm>
            <a:off x="143000" y="534744"/>
            <a:ext cx="8893496" cy="606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2050" name="Picture 2"/>
          <p:cNvPicPr>
            <a:picLocks noChangeAspect="1" noChangeArrowheads="1"/>
          </p:cNvPicPr>
          <p:nvPr/>
        </p:nvPicPr>
        <p:blipFill>
          <a:blip r:embed="rId2" cstate="print"/>
          <a:srcRect r="27781" b="16704"/>
          <a:stretch>
            <a:fillRect/>
          </a:stretch>
        </p:blipFill>
        <p:spPr bwMode="auto">
          <a:xfrm>
            <a:off x="0" y="432048"/>
            <a:ext cx="9174447" cy="594928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47315" t="12422" r="12838" b="30485"/>
          <a:stretch>
            <a:fillRect/>
          </a:stretch>
        </p:blipFill>
        <p:spPr bwMode="auto">
          <a:xfrm>
            <a:off x="3959424" y="2204864"/>
            <a:ext cx="5184576"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8485" r="53239" b="8829"/>
          <a:stretch>
            <a:fillRect/>
          </a:stretch>
        </p:blipFill>
        <p:spPr bwMode="auto">
          <a:xfrm>
            <a:off x="1403648" y="404664"/>
            <a:ext cx="6084168" cy="604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t="3563" r="41063" b="6250"/>
          <a:stretch>
            <a:fillRect/>
          </a:stretch>
        </p:blipFill>
        <p:spPr bwMode="auto">
          <a:xfrm>
            <a:off x="755576" y="188640"/>
            <a:ext cx="7668344" cy="6597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5122" name="Picture 2"/>
          <p:cNvPicPr>
            <a:picLocks noChangeAspect="1" noChangeArrowheads="1"/>
          </p:cNvPicPr>
          <p:nvPr/>
        </p:nvPicPr>
        <p:blipFill>
          <a:blip r:embed="rId2" cstate="print"/>
          <a:srcRect r="32762" b="8829"/>
          <a:stretch>
            <a:fillRect/>
          </a:stretch>
        </p:blipFill>
        <p:spPr bwMode="auto">
          <a:xfrm>
            <a:off x="216024" y="72008"/>
            <a:ext cx="8748464"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r="44937" b="6250"/>
          <a:stretch>
            <a:fillRect/>
          </a:stretch>
        </p:blipFill>
        <p:spPr bwMode="auto">
          <a:xfrm>
            <a:off x="899592" y="0"/>
            <a:ext cx="71642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9552" y="620688"/>
            <a:ext cx="7128792" cy="707886"/>
          </a:xfrm>
          <a:prstGeom prst="rect">
            <a:avLst/>
          </a:prstGeom>
          <a:noFill/>
        </p:spPr>
        <p:txBody>
          <a:bodyPr wrap="square" rtlCol="1">
            <a:spAutoFit/>
          </a:bodyPr>
          <a:lstStyle/>
          <a:p>
            <a:pPr algn="ctr" rtl="0"/>
            <a:r>
              <a:rPr lang="fr-FR" sz="4000" u="sng" dirty="0" smtClean="0">
                <a:cs typeface="+mj-cs"/>
              </a:rPr>
              <a:t>Les classes</a:t>
            </a:r>
            <a:endParaRPr lang="ar-DZ" sz="4000" u="sng" dirty="0">
              <a:cs typeface="+mj-cs"/>
            </a:endParaRPr>
          </a:p>
        </p:txBody>
      </p:sp>
      <p:sp>
        <p:nvSpPr>
          <p:cNvPr id="6" name="ZoneTexte 5"/>
          <p:cNvSpPr txBox="1"/>
          <p:nvPr/>
        </p:nvSpPr>
        <p:spPr>
          <a:xfrm>
            <a:off x="1331640" y="2028904"/>
            <a:ext cx="4896544" cy="3416320"/>
          </a:xfrm>
          <a:prstGeom prst="rect">
            <a:avLst/>
          </a:prstGeom>
          <a:noFill/>
        </p:spPr>
        <p:txBody>
          <a:bodyPr wrap="square" rtlCol="1">
            <a:spAutoFit/>
          </a:bodyPr>
          <a:lstStyle/>
          <a:p>
            <a:pPr algn="l" rtl="0">
              <a:buFont typeface="Wingdings" pitchFamily="2" charset="2"/>
              <a:buChar char="Ø"/>
            </a:pPr>
            <a:r>
              <a:rPr lang="fr-FR" sz="3600" dirty="0" smtClean="0">
                <a:cs typeface="+mj-cs"/>
              </a:rPr>
              <a:t> Végétation</a:t>
            </a:r>
          </a:p>
          <a:p>
            <a:pPr algn="l" rtl="0">
              <a:buFont typeface="Wingdings" pitchFamily="2" charset="2"/>
              <a:buChar char="Ø"/>
            </a:pPr>
            <a:r>
              <a:rPr lang="fr-FR" sz="3600" dirty="0" smtClean="0">
                <a:cs typeface="+mj-cs"/>
              </a:rPr>
              <a:t> Urbain </a:t>
            </a:r>
          </a:p>
          <a:p>
            <a:pPr algn="l" rtl="0">
              <a:buFont typeface="Wingdings" pitchFamily="2" charset="2"/>
              <a:buChar char="Ø"/>
            </a:pPr>
            <a:r>
              <a:rPr lang="fr-FR" sz="3600" dirty="0" smtClean="0">
                <a:cs typeface="+mj-cs"/>
              </a:rPr>
              <a:t> Mer</a:t>
            </a:r>
          </a:p>
          <a:p>
            <a:pPr algn="l" rtl="0">
              <a:buFont typeface="Wingdings" pitchFamily="2" charset="2"/>
              <a:buChar char="Ø"/>
            </a:pPr>
            <a:r>
              <a:rPr lang="fr-FR" sz="3600" dirty="0" smtClean="0">
                <a:cs typeface="+mj-cs"/>
              </a:rPr>
              <a:t> Sebkha</a:t>
            </a:r>
          </a:p>
          <a:p>
            <a:pPr algn="l" rtl="0">
              <a:buFont typeface="Wingdings" pitchFamily="2" charset="2"/>
              <a:buChar char="Ø"/>
            </a:pPr>
            <a:r>
              <a:rPr lang="fr-FR" sz="3600" dirty="0" smtClean="0">
                <a:cs typeface="+mj-cs"/>
              </a:rPr>
              <a:t> Forêt</a:t>
            </a:r>
          </a:p>
          <a:p>
            <a:pPr algn="l" rtl="0">
              <a:buFont typeface="Wingdings" pitchFamily="2" charset="2"/>
              <a:buChar char="Ø"/>
            </a:pPr>
            <a:r>
              <a:rPr lang="fr-FR" sz="3600" dirty="0" smtClean="0">
                <a:cs typeface="+mj-cs"/>
              </a:rPr>
              <a:t> Terrain nu</a:t>
            </a:r>
            <a:endParaRPr lang="ar-DZ" sz="3600" dirty="0">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sp>
        <p:nvSpPr>
          <p:cNvPr id="3" name="Espace réservé du contenu 2"/>
          <p:cNvSpPr>
            <a:spLocks noGrp="1"/>
          </p:cNvSpPr>
          <p:nvPr>
            <p:ph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11" name="ZoneTexte 10"/>
          <p:cNvSpPr txBox="1"/>
          <p:nvPr/>
        </p:nvSpPr>
        <p:spPr>
          <a:xfrm>
            <a:off x="827584" y="548680"/>
            <a:ext cx="4968552" cy="584775"/>
          </a:xfrm>
          <a:prstGeom prst="rect">
            <a:avLst/>
          </a:prstGeom>
          <a:noFill/>
        </p:spPr>
        <p:txBody>
          <a:bodyPr wrap="square" rtlCol="1">
            <a:spAutoFit/>
          </a:bodyPr>
          <a:lstStyle/>
          <a:p>
            <a:pPr algn="l"/>
            <a:r>
              <a:rPr lang="fr-FR" sz="3200" u="sng" dirty="0" smtClean="0">
                <a:solidFill>
                  <a:srgbClr val="FFFF00"/>
                </a:solidFill>
                <a:cs typeface="+mj-cs"/>
              </a:rPr>
              <a:t>3. Types de télédétection</a:t>
            </a:r>
            <a:endParaRPr lang="ar-DZ" sz="3200" u="sng" dirty="0">
              <a:solidFill>
                <a:srgbClr val="FFFF00"/>
              </a:solidFill>
              <a:cs typeface="+mj-cs"/>
            </a:endParaRPr>
          </a:p>
        </p:txBody>
      </p:sp>
      <p:sp>
        <p:nvSpPr>
          <p:cNvPr id="12" name="ZoneTexte 11"/>
          <p:cNvSpPr txBox="1"/>
          <p:nvPr/>
        </p:nvSpPr>
        <p:spPr>
          <a:xfrm>
            <a:off x="979984" y="1044025"/>
            <a:ext cx="6184304" cy="584775"/>
          </a:xfrm>
          <a:prstGeom prst="rect">
            <a:avLst/>
          </a:prstGeom>
          <a:noFill/>
        </p:spPr>
        <p:txBody>
          <a:bodyPr wrap="square" rtlCol="1">
            <a:spAutoFit/>
          </a:bodyPr>
          <a:lstStyle/>
          <a:p>
            <a:pPr algn="l"/>
            <a:r>
              <a:rPr lang="fr-FR" sz="3200" dirty="0" smtClean="0">
                <a:solidFill>
                  <a:srgbClr val="FFFF00"/>
                </a:solidFill>
                <a:cs typeface="+mj-cs"/>
              </a:rPr>
              <a:t>Radar</a:t>
            </a:r>
            <a:r>
              <a:rPr lang="ar-DZ" sz="3200" dirty="0" smtClean="0">
                <a:solidFill>
                  <a:srgbClr val="FFFF00"/>
                </a:solidFill>
                <a:cs typeface="+mj-cs"/>
              </a:rPr>
              <a:t> </a:t>
            </a:r>
            <a:r>
              <a:rPr lang="fr-FR" sz="3200" dirty="0" smtClean="0">
                <a:solidFill>
                  <a:srgbClr val="FFFF00"/>
                </a:solidFill>
                <a:cs typeface="+mj-cs"/>
              </a:rPr>
              <a:t>3.2. La télédétection active -</a:t>
            </a:r>
            <a:endParaRPr lang="ar-DZ" sz="3200" dirty="0">
              <a:solidFill>
                <a:srgbClr val="FFFF00"/>
              </a:solidFill>
              <a:cs typeface="+mj-cs"/>
            </a:endParaRPr>
          </a:p>
        </p:txBody>
      </p:sp>
      <p:sp>
        <p:nvSpPr>
          <p:cNvPr id="13" name="Rectangle 12"/>
          <p:cNvSpPr/>
          <p:nvPr/>
        </p:nvSpPr>
        <p:spPr>
          <a:xfrm>
            <a:off x="899592" y="2348880"/>
            <a:ext cx="7488832" cy="2308324"/>
          </a:xfrm>
          <a:prstGeom prst="rect">
            <a:avLst/>
          </a:prstGeom>
        </p:spPr>
        <p:txBody>
          <a:bodyPr wrap="square">
            <a:spAutoFit/>
          </a:bodyPr>
          <a:lstStyle/>
          <a:p>
            <a:pPr algn="l" rtl="0"/>
            <a:r>
              <a:rPr lang="fr-FR" sz="3600" dirty="0" smtClean="0">
                <a:solidFill>
                  <a:srgbClr val="FFFF00"/>
                </a:solidFill>
                <a:effectLst>
                  <a:outerShdw blurRad="38100" dist="38100" dir="2700000" algn="tl">
                    <a:srgbClr val="000000">
                      <a:alpha val="43137"/>
                    </a:srgbClr>
                  </a:outerShdw>
                </a:effectLst>
              </a:rPr>
              <a:t>Un satellite Radar envoie un signal électromagnétique vers le terrain et mesure la réponse (l’écho) de la cible sur la surface terrestre.</a:t>
            </a:r>
            <a:endParaRPr lang="ar-DZ"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ar-DZ"/>
          </a:p>
        </p:txBody>
      </p:sp>
      <p:sp>
        <p:nvSpPr>
          <p:cNvPr id="3" name="Sous-titre 2"/>
          <p:cNvSpPr>
            <a:spLocks noGrp="1"/>
          </p:cNvSpPr>
          <p:nvPr>
            <p:ph type="subTitle" idx="1"/>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691680" y="1412776"/>
            <a:ext cx="5832648" cy="584775"/>
          </a:xfrm>
          <a:prstGeom prst="rect">
            <a:avLst/>
          </a:prstGeom>
          <a:noFill/>
        </p:spPr>
        <p:txBody>
          <a:bodyPr wrap="square" rtlCol="1">
            <a:spAutoFit/>
          </a:bodyPr>
          <a:lstStyle/>
          <a:p>
            <a:pPr algn="ctr" rtl="0"/>
            <a:r>
              <a:rPr lang="fr-FR" sz="3200" dirty="0" smtClean="0">
                <a:solidFill>
                  <a:srgbClr val="FFFF00"/>
                </a:solidFill>
                <a:cs typeface="+mj-cs"/>
              </a:rPr>
              <a:t>CHAPITRE V</a:t>
            </a:r>
            <a:endParaRPr lang="ar-DZ" sz="3200" dirty="0">
              <a:solidFill>
                <a:srgbClr val="FFFF00"/>
              </a:solidFill>
              <a:cs typeface="+mj-cs"/>
            </a:endParaRPr>
          </a:p>
        </p:txBody>
      </p:sp>
      <p:sp>
        <p:nvSpPr>
          <p:cNvPr id="8" name="ZoneTexte 7"/>
          <p:cNvSpPr txBox="1"/>
          <p:nvPr/>
        </p:nvSpPr>
        <p:spPr>
          <a:xfrm>
            <a:off x="714348" y="2357430"/>
            <a:ext cx="7632848" cy="2554545"/>
          </a:xfrm>
          <a:prstGeom prst="rect">
            <a:avLst/>
          </a:prstGeom>
          <a:noFill/>
        </p:spPr>
        <p:txBody>
          <a:bodyPr wrap="square" rtlCol="1">
            <a:spAutoFit/>
          </a:bodyPr>
          <a:lstStyle/>
          <a:p>
            <a:pPr algn="ctr" rtl="0"/>
            <a:r>
              <a:rPr lang="fr-FR" sz="8000" dirty="0" smtClean="0">
                <a:solidFill>
                  <a:srgbClr val="FFFF00"/>
                </a:solidFill>
                <a:effectLst>
                  <a:outerShdw blurRad="38100" dist="38100" dir="2700000" algn="tl">
                    <a:srgbClr val="000000">
                      <a:alpha val="43137"/>
                    </a:srgbClr>
                  </a:outerShdw>
                </a:effectLst>
                <a:cs typeface="+mj-cs"/>
              </a:rPr>
              <a:t>L’interpolation</a:t>
            </a:r>
          </a:p>
          <a:p>
            <a:pPr algn="ctr" rtl="0"/>
            <a:r>
              <a:rPr lang="fr-FR" sz="8000" dirty="0" smtClean="0">
                <a:solidFill>
                  <a:srgbClr val="FFFF00"/>
                </a:solidFill>
                <a:effectLst>
                  <a:outerShdw blurRad="38100" dist="38100" dir="2700000" algn="tl">
                    <a:srgbClr val="000000">
                      <a:alpha val="43137"/>
                    </a:srgbClr>
                  </a:outerShdw>
                </a:effectLst>
                <a:cs typeface="+mj-cs"/>
              </a:rPr>
              <a:t>spatiale</a:t>
            </a:r>
          </a:p>
        </p:txBody>
      </p:sp>
      <p:cxnSp>
        <p:nvCxnSpPr>
          <p:cNvPr id="16" name="Connecteur droit 15"/>
          <p:cNvCxnSpPr/>
          <p:nvPr/>
        </p:nvCxnSpPr>
        <p:spPr>
          <a:xfrm>
            <a:off x="-1404664" y="206084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51520" y="188640"/>
            <a:ext cx="5832648" cy="584775"/>
          </a:xfrm>
          <a:prstGeom prst="rect">
            <a:avLst/>
          </a:prstGeom>
          <a:noFill/>
        </p:spPr>
        <p:txBody>
          <a:bodyPr wrap="square" rtlCol="1">
            <a:spAutoFit/>
          </a:bodyPr>
          <a:lstStyle/>
          <a:p>
            <a:pPr algn="l" rtl="0"/>
            <a:r>
              <a:rPr lang="fr-FR" sz="3200" u="sng" dirty="0" smtClean="0">
                <a:solidFill>
                  <a:srgbClr val="FFFF00"/>
                </a:solidFill>
                <a:cs typeface="+mj-cs"/>
              </a:rPr>
              <a:t>Cours: S.I.G</a:t>
            </a:r>
            <a:endParaRPr lang="ar-DZ" sz="3200" u="sng" dirty="0">
              <a:solidFill>
                <a:srgbClr val="FFFF00"/>
              </a:solidFill>
              <a:cs typeface="+mj-cs"/>
            </a:endParaRPr>
          </a:p>
        </p:txBody>
      </p:sp>
      <p:sp>
        <p:nvSpPr>
          <p:cNvPr id="10" name="ZoneTexte 9"/>
          <p:cNvSpPr txBox="1"/>
          <p:nvPr/>
        </p:nvSpPr>
        <p:spPr>
          <a:xfrm>
            <a:off x="611560" y="5517232"/>
            <a:ext cx="5832648" cy="954107"/>
          </a:xfrm>
          <a:prstGeom prst="rect">
            <a:avLst/>
          </a:prstGeom>
          <a:noFill/>
        </p:spPr>
        <p:txBody>
          <a:bodyPr wrap="square" rtlCol="1">
            <a:spAutoFit/>
          </a:bodyPr>
          <a:lstStyle/>
          <a:p>
            <a:pPr algn="l" rtl="0"/>
            <a:r>
              <a:rPr lang="fr-FR" sz="3200" dirty="0" smtClean="0">
                <a:solidFill>
                  <a:srgbClr val="FFFF00"/>
                </a:solidFill>
                <a:cs typeface="+mj-cs"/>
              </a:rPr>
              <a:t>Dr. Nabil MEGA</a:t>
            </a:r>
          </a:p>
          <a:p>
            <a:pPr algn="l" rtl="0"/>
            <a:r>
              <a:rPr lang="fr-FR" sz="2400" dirty="0" smtClean="0">
                <a:solidFill>
                  <a:srgbClr val="FFFF00"/>
                </a:solidFill>
                <a:cs typeface="+mj-cs"/>
              </a:rPr>
              <a:t>Mega-nabil@univ-eloued.dz</a:t>
            </a:r>
            <a:endParaRPr lang="ar-DZ" sz="2400" dirty="0">
              <a:solidFill>
                <a:srgbClr val="FFFF00"/>
              </a:solidFill>
              <a:cs typeface="+mj-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404664"/>
            <a:ext cx="2880320" cy="584775"/>
          </a:xfrm>
          <a:prstGeom prst="rect">
            <a:avLst/>
          </a:prstGeom>
          <a:noFill/>
        </p:spPr>
        <p:txBody>
          <a:bodyPr wrap="square" rtlCol="1">
            <a:spAutoFit/>
          </a:bodyPr>
          <a:lstStyle/>
          <a:p>
            <a:pPr algn="l" rtl="0"/>
            <a:r>
              <a:rPr lang="fr-FR" sz="3200" u="sng" dirty="0" smtClean="0">
                <a:solidFill>
                  <a:srgbClr val="FFFF00"/>
                </a:solidFill>
                <a:cs typeface="+mj-cs"/>
              </a:rPr>
              <a:t>Introduction</a:t>
            </a:r>
            <a:endParaRPr lang="ar-DZ" sz="3200" u="sng" dirty="0">
              <a:solidFill>
                <a:srgbClr val="FFFF00"/>
              </a:solidFill>
              <a:cs typeface="+mj-cs"/>
            </a:endParaRPr>
          </a:p>
        </p:txBody>
      </p:sp>
      <p:sp>
        <p:nvSpPr>
          <p:cNvPr id="6" name="ZoneTexte 5"/>
          <p:cNvSpPr txBox="1"/>
          <p:nvPr/>
        </p:nvSpPr>
        <p:spPr>
          <a:xfrm>
            <a:off x="539552" y="404664"/>
            <a:ext cx="648072" cy="584775"/>
          </a:xfrm>
          <a:prstGeom prst="rect">
            <a:avLst/>
          </a:prstGeom>
          <a:noFill/>
        </p:spPr>
        <p:txBody>
          <a:bodyPr wrap="square" rtlCol="1">
            <a:spAutoFit/>
          </a:bodyPr>
          <a:lstStyle/>
          <a:p>
            <a:pPr algn="l" rtl="0"/>
            <a:r>
              <a:rPr lang="fr-FR" sz="3200" dirty="0" smtClean="0">
                <a:solidFill>
                  <a:srgbClr val="FFFF00"/>
                </a:solidFill>
                <a:cs typeface="+mj-cs"/>
              </a:rPr>
              <a:t>1.</a:t>
            </a:r>
            <a:endParaRPr lang="ar-DZ" sz="3200" dirty="0">
              <a:solidFill>
                <a:srgbClr val="FFFF00"/>
              </a:solidFill>
              <a:cs typeface="+mj-cs"/>
            </a:endParaRPr>
          </a:p>
        </p:txBody>
      </p:sp>
      <p:sp>
        <p:nvSpPr>
          <p:cNvPr id="7" name="Rectangle 6"/>
          <p:cNvSpPr/>
          <p:nvPr/>
        </p:nvSpPr>
        <p:spPr>
          <a:xfrm>
            <a:off x="36668" y="1357298"/>
            <a:ext cx="8964488" cy="4524315"/>
          </a:xfrm>
          <a:prstGeom prst="rect">
            <a:avLst/>
          </a:prstGeom>
        </p:spPr>
        <p:txBody>
          <a:bodyPr wrap="square">
            <a:spAutoFit/>
          </a:bodyPr>
          <a:lstStyle/>
          <a:p>
            <a:pPr algn="just" rtl="0"/>
            <a:r>
              <a:rPr lang="fr-FR" sz="3600" dirty="0" smtClean="0">
                <a:solidFill>
                  <a:srgbClr val="FFFF00"/>
                </a:solidFill>
              </a:rPr>
              <a:t>En raison du coût élevé et des ressources limitées, la collecte de données est généralement menée que dans un nombre limité d’emplacements de points sélectionnés. Dans les SIG, l’interpolation spatiale de ces points peut être appliquée pour créer une surface avec des estimations faites pour le reste des autres points.</a:t>
            </a:r>
            <a:endParaRPr lang="fr-FR" sz="3600" dirty="0">
              <a:solidFill>
                <a:srgbClr val="FFFF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115616" y="548680"/>
            <a:ext cx="2880320" cy="584775"/>
          </a:xfrm>
          <a:prstGeom prst="rect">
            <a:avLst/>
          </a:prstGeom>
          <a:noFill/>
        </p:spPr>
        <p:txBody>
          <a:bodyPr wrap="square" rtlCol="1">
            <a:spAutoFit/>
          </a:bodyPr>
          <a:lstStyle/>
          <a:p>
            <a:pPr algn="l" rtl="0"/>
            <a:r>
              <a:rPr lang="fr-FR" sz="3200" u="sng" dirty="0" smtClean="0">
                <a:solidFill>
                  <a:srgbClr val="FFFF00"/>
                </a:solidFill>
                <a:cs typeface="+mj-cs"/>
              </a:rPr>
              <a:t>Définition</a:t>
            </a:r>
            <a:endParaRPr lang="ar-DZ" sz="3200" u="sng" dirty="0">
              <a:solidFill>
                <a:srgbClr val="FFFF00"/>
              </a:solidFill>
              <a:cs typeface="+mj-cs"/>
            </a:endParaRPr>
          </a:p>
        </p:txBody>
      </p:sp>
      <p:sp>
        <p:nvSpPr>
          <p:cNvPr id="7" name="Rectangle 6"/>
          <p:cNvSpPr/>
          <p:nvPr/>
        </p:nvSpPr>
        <p:spPr>
          <a:xfrm>
            <a:off x="251520" y="1738551"/>
            <a:ext cx="8748464" cy="2554545"/>
          </a:xfrm>
          <a:prstGeom prst="rect">
            <a:avLst/>
          </a:prstGeom>
        </p:spPr>
        <p:txBody>
          <a:bodyPr wrap="square">
            <a:spAutoFit/>
          </a:bodyPr>
          <a:lstStyle/>
          <a:p>
            <a:pPr algn="just" rtl="0"/>
            <a:r>
              <a:rPr lang="fr-FR" sz="4000" dirty="0" smtClean="0">
                <a:solidFill>
                  <a:srgbClr val="FFFF00"/>
                </a:solidFill>
              </a:rPr>
              <a:t>L’interpolation consiste à trouver, à partir d’un nombre limité de points connus, des valeurs estimées en tout point de l’espace étudié. </a:t>
            </a:r>
            <a:endParaRPr lang="fr-FR" sz="4000" b="1" dirty="0">
              <a:solidFill>
                <a:srgbClr val="FFFF00"/>
              </a:solidFill>
            </a:endParaRPr>
          </a:p>
        </p:txBody>
      </p:sp>
      <p:sp>
        <p:nvSpPr>
          <p:cNvPr id="8" name="ZoneTexte 7"/>
          <p:cNvSpPr txBox="1"/>
          <p:nvPr/>
        </p:nvSpPr>
        <p:spPr>
          <a:xfrm>
            <a:off x="539552" y="548680"/>
            <a:ext cx="648072" cy="584775"/>
          </a:xfrm>
          <a:prstGeom prst="rect">
            <a:avLst/>
          </a:prstGeom>
          <a:noFill/>
        </p:spPr>
        <p:txBody>
          <a:bodyPr wrap="square" rtlCol="1">
            <a:spAutoFit/>
          </a:bodyPr>
          <a:lstStyle/>
          <a:p>
            <a:pPr algn="l" rtl="0"/>
            <a:r>
              <a:rPr lang="fr-FR" sz="3200" dirty="0" smtClean="0">
                <a:solidFill>
                  <a:srgbClr val="FFFF00"/>
                </a:solidFill>
                <a:cs typeface="+mj-cs"/>
              </a:rPr>
              <a:t>2.</a:t>
            </a:r>
            <a:endParaRPr lang="ar-DZ" sz="3200" dirty="0">
              <a:solidFill>
                <a:srgbClr val="FFFF00"/>
              </a:solidFill>
              <a:cs typeface="+mj-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548680"/>
            <a:ext cx="2880320" cy="584775"/>
          </a:xfrm>
          <a:prstGeom prst="rect">
            <a:avLst/>
          </a:prstGeom>
          <a:noFill/>
        </p:spPr>
        <p:txBody>
          <a:bodyPr wrap="square" rtlCol="1">
            <a:spAutoFit/>
          </a:bodyPr>
          <a:lstStyle/>
          <a:p>
            <a:pPr algn="l" rtl="0"/>
            <a:r>
              <a:rPr lang="fr-FR" sz="3200" u="sng" dirty="0" smtClean="0">
                <a:solidFill>
                  <a:srgbClr val="FFFF00"/>
                </a:solidFill>
                <a:cs typeface="+mj-cs"/>
              </a:rPr>
              <a:t>Définition</a:t>
            </a:r>
            <a:endParaRPr lang="ar-DZ" sz="3200" u="sng" dirty="0">
              <a:solidFill>
                <a:srgbClr val="FFFF00"/>
              </a:solidFill>
              <a:cs typeface="+mj-cs"/>
            </a:endParaRPr>
          </a:p>
        </p:txBody>
      </p:sp>
      <p:sp>
        <p:nvSpPr>
          <p:cNvPr id="6" name="ZoneTexte 5"/>
          <p:cNvSpPr txBox="1"/>
          <p:nvPr/>
        </p:nvSpPr>
        <p:spPr>
          <a:xfrm>
            <a:off x="539552" y="548680"/>
            <a:ext cx="648072" cy="584775"/>
          </a:xfrm>
          <a:prstGeom prst="rect">
            <a:avLst/>
          </a:prstGeom>
          <a:noFill/>
        </p:spPr>
        <p:txBody>
          <a:bodyPr wrap="square" rtlCol="1">
            <a:spAutoFit/>
          </a:bodyPr>
          <a:lstStyle/>
          <a:p>
            <a:pPr algn="l" rtl="0"/>
            <a:r>
              <a:rPr lang="fr-FR" sz="3200" dirty="0" smtClean="0">
                <a:solidFill>
                  <a:srgbClr val="FFFF00"/>
                </a:solidFill>
                <a:cs typeface="+mj-cs"/>
              </a:rPr>
              <a:t>2.</a:t>
            </a:r>
            <a:endParaRPr lang="ar-DZ" sz="3200" dirty="0">
              <a:solidFill>
                <a:srgbClr val="FFFF00"/>
              </a:solidFill>
              <a:cs typeface="+mj-cs"/>
            </a:endParaRPr>
          </a:p>
        </p:txBody>
      </p:sp>
      <p:pic>
        <p:nvPicPr>
          <p:cNvPr id="2050" name="Picture 2"/>
          <p:cNvPicPr>
            <a:picLocks noChangeAspect="1" noChangeArrowheads="1"/>
          </p:cNvPicPr>
          <p:nvPr/>
        </p:nvPicPr>
        <p:blipFill>
          <a:blip r:embed="rId3" cstate="print"/>
          <a:srcRect l="35286" t="45851" r="35529" b="26507"/>
          <a:stretch>
            <a:fillRect/>
          </a:stretch>
        </p:blipFill>
        <p:spPr bwMode="auto">
          <a:xfrm>
            <a:off x="1187624" y="2060848"/>
            <a:ext cx="6896441"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grpSp>
        <p:nvGrpSpPr>
          <p:cNvPr id="2" name="Groupe 1"/>
          <p:cNvGrpSpPr/>
          <p:nvPr/>
        </p:nvGrpSpPr>
        <p:grpSpPr>
          <a:xfrm>
            <a:off x="2837538" y="857232"/>
            <a:ext cx="5949304" cy="5715040"/>
            <a:chOff x="7215206" y="857232"/>
            <a:chExt cx="5949304" cy="5715040"/>
          </a:xfrm>
        </p:grpSpPr>
        <p:grpSp>
          <p:nvGrpSpPr>
            <p:cNvPr id="3" name="Groupe 42"/>
            <p:cNvGrpSpPr/>
            <p:nvPr/>
          </p:nvGrpSpPr>
          <p:grpSpPr>
            <a:xfrm>
              <a:off x="7215206" y="857232"/>
              <a:ext cx="5949304" cy="5715040"/>
              <a:chOff x="1694530" y="928670"/>
              <a:chExt cx="5949304" cy="5715040"/>
            </a:xfrm>
          </p:grpSpPr>
          <p:pic>
            <p:nvPicPr>
              <p:cNvPr id="6" name="Image 128" descr="SPI3_IDW"/>
              <p:cNvPicPr>
                <a:picLocks noChangeAspect="1" noChangeArrowheads="1"/>
              </p:cNvPicPr>
              <p:nvPr/>
            </p:nvPicPr>
            <p:blipFill>
              <a:blip r:embed="rId3" cstate="print"/>
              <a:srcRect l="24338" t="31812" r="34259" b="24985"/>
              <a:stretch>
                <a:fillRect/>
              </a:stretch>
            </p:blipFill>
            <p:spPr bwMode="auto">
              <a:xfrm>
                <a:off x="1694530" y="3916946"/>
                <a:ext cx="5949304" cy="2726764"/>
              </a:xfrm>
              <a:prstGeom prst="rect">
                <a:avLst/>
              </a:prstGeom>
              <a:noFill/>
            </p:spPr>
          </p:pic>
          <p:pic>
            <p:nvPicPr>
              <p:cNvPr id="7" name="Image 6" descr="Sans titre.jpg"/>
              <p:cNvPicPr>
                <a:picLocks noChangeAspect="1"/>
              </p:cNvPicPr>
              <p:nvPr/>
            </p:nvPicPr>
            <p:blipFill>
              <a:blip r:embed="rId4"/>
              <a:stretch>
                <a:fillRect/>
              </a:stretch>
            </p:blipFill>
            <p:spPr>
              <a:xfrm>
                <a:off x="1694530" y="928670"/>
                <a:ext cx="5934080" cy="2869582"/>
              </a:xfrm>
              <a:prstGeom prst="rect">
                <a:avLst/>
              </a:prstGeom>
            </p:spPr>
          </p:pic>
        </p:grpSp>
        <p:pic>
          <p:nvPicPr>
            <p:cNvPr id="4" name="Image 9"/>
            <p:cNvPicPr>
              <a:picLocks noChangeAspect="1" noChangeArrowheads="1"/>
            </p:cNvPicPr>
            <p:nvPr/>
          </p:nvPicPr>
          <p:blipFill>
            <a:blip r:embed="rId5"/>
            <a:srcRect/>
            <a:stretch>
              <a:fillRect/>
            </a:stretch>
          </p:blipFill>
          <p:spPr bwMode="auto">
            <a:xfrm>
              <a:off x="9429784" y="6072206"/>
              <a:ext cx="1371600" cy="252077"/>
            </a:xfrm>
            <a:prstGeom prst="rect">
              <a:avLst/>
            </a:prstGeom>
            <a:noFill/>
            <a:ln w="9525">
              <a:noFill/>
              <a:miter lim="800000"/>
              <a:headEnd/>
              <a:tailEnd/>
            </a:ln>
          </p:spPr>
        </p:pic>
        <p:pic>
          <p:nvPicPr>
            <p:cNvPr id="5" name="Picture 6"/>
            <p:cNvPicPr>
              <a:picLocks noChangeAspect="1" noChangeArrowheads="1"/>
            </p:cNvPicPr>
            <p:nvPr/>
          </p:nvPicPr>
          <p:blipFill>
            <a:blip r:embed="rId6"/>
            <a:srcRect/>
            <a:stretch>
              <a:fillRect/>
            </a:stretch>
          </p:blipFill>
          <p:spPr bwMode="auto">
            <a:xfrm>
              <a:off x="11930114" y="5143512"/>
              <a:ext cx="476250" cy="1123871"/>
            </a:xfrm>
            <a:prstGeom prst="rect">
              <a:avLst/>
            </a:prstGeom>
            <a:noFill/>
            <a:ln w="9525">
              <a:noFill/>
              <a:miter lim="800000"/>
              <a:headEnd/>
              <a:tailEnd/>
            </a:ln>
          </p:spPr>
        </p:pic>
      </p:grpSp>
      <p:sp>
        <p:nvSpPr>
          <p:cNvPr id="9" name="ZoneTexte 8"/>
          <p:cNvSpPr txBox="1"/>
          <p:nvPr/>
        </p:nvSpPr>
        <p:spPr>
          <a:xfrm>
            <a:off x="1115616" y="332656"/>
            <a:ext cx="2880320" cy="584775"/>
          </a:xfrm>
          <a:prstGeom prst="rect">
            <a:avLst/>
          </a:prstGeom>
          <a:noFill/>
        </p:spPr>
        <p:txBody>
          <a:bodyPr wrap="square" rtlCol="1">
            <a:spAutoFit/>
          </a:bodyPr>
          <a:lstStyle/>
          <a:p>
            <a:pPr algn="l" rtl="0"/>
            <a:r>
              <a:rPr lang="fr-FR" sz="3200" u="sng" dirty="0" smtClean="0">
                <a:solidFill>
                  <a:srgbClr val="FFFF00"/>
                </a:solidFill>
                <a:cs typeface="+mj-cs"/>
              </a:rPr>
              <a:t>Exemple</a:t>
            </a:r>
            <a:endParaRPr lang="ar-DZ" sz="3200" u="sng" dirty="0">
              <a:solidFill>
                <a:srgbClr val="FFFF00"/>
              </a:solidFill>
              <a:cs typeface="+mj-cs"/>
            </a:endParaRPr>
          </a:p>
        </p:txBody>
      </p:sp>
      <p:sp>
        <p:nvSpPr>
          <p:cNvPr id="10" name="ZoneTexte 9"/>
          <p:cNvSpPr txBox="1"/>
          <p:nvPr/>
        </p:nvSpPr>
        <p:spPr>
          <a:xfrm>
            <a:off x="539552" y="332656"/>
            <a:ext cx="648072" cy="584775"/>
          </a:xfrm>
          <a:prstGeom prst="rect">
            <a:avLst/>
          </a:prstGeom>
          <a:noFill/>
        </p:spPr>
        <p:txBody>
          <a:bodyPr wrap="square" rtlCol="1">
            <a:spAutoFit/>
          </a:bodyPr>
          <a:lstStyle/>
          <a:p>
            <a:pPr algn="l" rtl="0"/>
            <a:r>
              <a:rPr lang="fr-FR" sz="3200" dirty="0" smtClean="0">
                <a:solidFill>
                  <a:srgbClr val="FFFF00"/>
                </a:solidFill>
                <a:cs typeface="+mj-cs"/>
              </a:rPr>
              <a:t>3.</a:t>
            </a:r>
            <a:endParaRPr lang="ar-DZ" sz="3200" dirty="0">
              <a:solidFill>
                <a:srgbClr val="FFFF00"/>
              </a:solidFill>
              <a:cs typeface="+mj-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graphicFrame>
        <p:nvGraphicFramePr>
          <p:cNvPr id="6" name="Espace réservé du contenu 5"/>
          <p:cNvGraphicFramePr>
            <a:graphicFrameLocks noGrp="1"/>
          </p:cNvGraphicFramePr>
          <p:nvPr>
            <p:ph idx="1"/>
          </p:nvPr>
        </p:nvGraphicFramePr>
        <p:xfrm>
          <a:off x="3522784" y="1600200"/>
          <a:ext cx="2098432" cy="4525962"/>
        </p:xfrm>
        <a:graphic>
          <a:graphicData uri="http://schemas.openxmlformats.org/drawingml/2006/table">
            <a:tbl>
              <a:tblPr/>
              <a:tblGrid>
                <a:gridCol w="329044"/>
                <a:gridCol w="720172"/>
                <a:gridCol w="686026"/>
                <a:gridCol w="363190"/>
              </a:tblGrid>
              <a:tr h="193790">
                <a:tc>
                  <a:txBody>
                    <a:bodyPr/>
                    <a:lstStyle/>
                    <a:p>
                      <a:pPr algn="ctr"/>
                      <a:r>
                        <a:rPr lang="en-US" sz="500"/>
                        <a:t>Dénomination</a:t>
                      </a:r>
                    </a:p>
                  </a:txBody>
                  <a:tcPr marL="14334" marR="14334" marT="14334" marB="14334" anchor="ctr">
                    <a:lnL>
                      <a:noFill/>
                    </a:lnL>
                    <a:lnR>
                      <a:noFill/>
                    </a:lnR>
                    <a:lnT>
                      <a:noFill/>
                    </a:lnT>
                    <a:lnB>
                      <a:noFill/>
                    </a:lnB>
                    <a:solidFill>
                      <a:srgbClr val="FFEAF4"/>
                    </a:solidFill>
                  </a:tcPr>
                </a:tc>
                <a:tc>
                  <a:txBody>
                    <a:bodyPr/>
                    <a:lstStyle/>
                    <a:p>
                      <a:pPr algn="ctr"/>
                      <a:r>
                        <a:rPr lang="en-US" sz="500"/>
                        <a:t>Formule</a:t>
                      </a:r>
                    </a:p>
                  </a:txBody>
                  <a:tcPr marL="14334" marR="14334" marT="14334" marB="14334" anchor="ctr">
                    <a:lnL>
                      <a:noFill/>
                    </a:lnL>
                    <a:lnR>
                      <a:noFill/>
                    </a:lnR>
                    <a:lnT>
                      <a:noFill/>
                    </a:lnT>
                    <a:lnB>
                      <a:noFill/>
                    </a:lnB>
                    <a:solidFill>
                      <a:srgbClr val="FFEAF4"/>
                    </a:solidFill>
                  </a:tcPr>
                </a:tc>
                <a:tc>
                  <a:txBody>
                    <a:bodyPr/>
                    <a:lstStyle/>
                    <a:p>
                      <a:pPr algn="ctr"/>
                      <a:r>
                        <a:rPr lang="en-US" sz="500"/>
                        <a:t>Caractéristiques </a:t>
                      </a:r>
                    </a:p>
                  </a:txBody>
                  <a:tcPr marL="14334" marR="14334" marT="14334" marB="14334" anchor="ctr">
                    <a:lnL>
                      <a:noFill/>
                    </a:lnL>
                    <a:lnR>
                      <a:noFill/>
                    </a:lnR>
                    <a:lnT>
                      <a:noFill/>
                    </a:lnT>
                    <a:lnB>
                      <a:noFill/>
                    </a:lnB>
                    <a:solidFill>
                      <a:srgbClr val="FFEAF4"/>
                    </a:solidFill>
                  </a:tcPr>
                </a:tc>
                <a:tc>
                  <a:txBody>
                    <a:bodyPr/>
                    <a:lstStyle/>
                    <a:p>
                      <a:pPr algn="ctr"/>
                      <a:r>
                        <a:rPr lang="en-US" sz="500"/>
                        <a:t>Auteurs</a:t>
                      </a:r>
                    </a:p>
                  </a:txBody>
                  <a:tcPr marL="14334" marR="14334" marT="14334" marB="14334" anchor="ctr">
                    <a:lnL>
                      <a:noFill/>
                    </a:lnL>
                    <a:lnR>
                      <a:noFill/>
                    </a:lnR>
                    <a:lnT>
                      <a:noFill/>
                    </a:lnT>
                    <a:lnB>
                      <a:noFill/>
                    </a:lnB>
                    <a:solidFill>
                      <a:srgbClr val="FFEAF4"/>
                    </a:solidFill>
                  </a:tcPr>
                </a:tc>
              </a:tr>
              <a:tr h="276351">
                <a:tc>
                  <a:txBody>
                    <a:bodyPr/>
                    <a:lstStyle/>
                    <a:p>
                      <a:pPr algn="ctr"/>
                      <a:r>
                        <a:rPr lang="en-US" sz="500"/>
                        <a:t>Différence</a:t>
                      </a:r>
                    </a:p>
                  </a:txBody>
                  <a:tcPr marL="14334" marR="14334" marT="14334" marB="14334" anchor="ctr">
                    <a:lnL>
                      <a:noFill/>
                    </a:lnL>
                    <a:lnR>
                      <a:noFill/>
                    </a:lnR>
                    <a:lnT>
                      <a:noFill/>
                    </a:lnT>
                    <a:lnB>
                      <a:noFill/>
                    </a:lnB>
                    <a:solidFill>
                      <a:srgbClr val="FFD5EA"/>
                    </a:solidFill>
                  </a:tcPr>
                </a:tc>
                <a:tc>
                  <a:txBody>
                    <a:bodyPr/>
                    <a:lstStyle/>
                    <a:p>
                      <a:pPr algn="ctr"/>
                      <a:r>
                        <a:rPr lang="en-US" sz="500"/>
                        <a:t>R - pIR</a:t>
                      </a:r>
                    </a:p>
                  </a:txBody>
                  <a:tcPr marL="14334" marR="14334" marT="14334" marB="14334" anchor="ctr">
                    <a:lnL>
                      <a:noFill/>
                    </a:lnL>
                    <a:lnR>
                      <a:noFill/>
                    </a:lnR>
                    <a:lnT>
                      <a:noFill/>
                    </a:lnT>
                    <a:lnB>
                      <a:noFill/>
                    </a:lnB>
                    <a:solidFill>
                      <a:srgbClr val="FFD5EA"/>
                    </a:solidFill>
                  </a:tcPr>
                </a:tc>
                <a:tc>
                  <a:txBody>
                    <a:bodyPr/>
                    <a:lstStyle/>
                    <a:p>
                      <a:pPr algn="ctr"/>
                      <a:r>
                        <a:rPr lang="fr-FR" sz="500"/>
                        <a:t>forte sensibilité aux variations atmosphériques</a:t>
                      </a:r>
                    </a:p>
                  </a:txBody>
                  <a:tcPr marL="14334" marR="14334" marT="14334" marB="14334" anchor="ctr">
                    <a:lnL>
                      <a:noFill/>
                    </a:lnL>
                    <a:lnR>
                      <a:noFill/>
                    </a:lnR>
                    <a:lnT>
                      <a:noFill/>
                    </a:lnT>
                    <a:lnB>
                      <a:noFill/>
                    </a:lnB>
                    <a:solidFill>
                      <a:srgbClr val="FFD5EA"/>
                    </a:solidFill>
                  </a:tcPr>
                </a:tc>
                <a:tc>
                  <a:txBody>
                    <a:bodyPr/>
                    <a:lstStyle/>
                    <a:p>
                      <a:pPr algn="ctr"/>
                      <a:r>
                        <a:rPr lang="en-US" sz="500"/>
                        <a:t>Monget 1980</a:t>
                      </a:r>
                    </a:p>
                  </a:txBody>
                  <a:tcPr marL="14334" marR="14334" marT="14334" marB="14334" anchor="ctr">
                    <a:lnL>
                      <a:noFill/>
                    </a:lnL>
                    <a:lnR>
                      <a:noFill/>
                    </a:lnR>
                    <a:lnT>
                      <a:noFill/>
                    </a:lnT>
                    <a:lnB>
                      <a:noFill/>
                    </a:lnB>
                    <a:solidFill>
                      <a:srgbClr val="FFD5EA"/>
                    </a:solidFill>
                  </a:tcPr>
                </a:tc>
              </a:tr>
              <a:tr h="441473">
                <a:tc>
                  <a:txBody>
                    <a:bodyPr/>
                    <a:lstStyle/>
                    <a:p>
                      <a:pPr algn="ctr"/>
                      <a:r>
                        <a:rPr lang="en-US" sz="500"/>
                        <a:t>Rapport</a:t>
                      </a:r>
                    </a:p>
                  </a:txBody>
                  <a:tcPr marL="14334" marR="14334" marT="14334" marB="14334" anchor="ctr">
                    <a:lnL>
                      <a:noFill/>
                    </a:lnL>
                    <a:lnR>
                      <a:noFill/>
                    </a:lnR>
                    <a:lnT>
                      <a:noFill/>
                    </a:lnT>
                    <a:lnB>
                      <a:noFill/>
                    </a:lnB>
                    <a:solidFill>
                      <a:srgbClr val="FFCAE4"/>
                    </a:solidFill>
                  </a:tcPr>
                </a:tc>
                <a:tc>
                  <a:txBody>
                    <a:bodyPr/>
                    <a:lstStyle/>
                    <a:p>
                      <a:pPr algn="ctr"/>
                      <a:r>
                        <a:rPr lang="fr-FR" sz="500"/>
                        <a:t>RVI = pIR/R ou d'autres canaux           Indice pigmentaire XS1/XS2</a:t>
                      </a:r>
                    </a:p>
                  </a:txBody>
                  <a:tcPr marL="14334" marR="14334" marT="14334" marB="14334" anchor="ctr">
                    <a:lnL>
                      <a:noFill/>
                    </a:lnL>
                    <a:lnR>
                      <a:noFill/>
                    </a:lnR>
                    <a:lnT>
                      <a:noFill/>
                    </a:lnT>
                    <a:lnB>
                      <a:noFill/>
                    </a:lnB>
                    <a:solidFill>
                      <a:srgbClr val="FFCAE4"/>
                    </a:solidFill>
                  </a:tcPr>
                </a:tc>
                <a:tc>
                  <a:txBody>
                    <a:bodyPr/>
                    <a:lstStyle/>
                    <a:p>
                      <a:pPr algn="ctr"/>
                      <a:r>
                        <a:rPr lang="fr-FR" sz="500"/>
                        <a:t>saturation aux forts indices, sensibilité à la contribution spectrale des sols et aux effets atmosphériques</a:t>
                      </a:r>
                    </a:p>
                  </a:txBody>
                  <a:tcPr marL="14334" marR="14334" marT="14334" marB="14334" anchor="ctr">
                    <a:lnL>
                      <a:noFill/>
                    </a:lnL>
                    <a:lnR>
                      <a:noFill/>
                    </a:lnR>
                    <a:lnT>
                      <a:noFill/>
                    </a:lnT>
                    <a:lnB>
                      <a:noFill/>
                    </a:lnB>
                    <a:solidFill>
                      <a:srgbClr val="FFCAE4"/>
                    </a:solidFill>
                  </a:tcPr>
                </a:tc>
                <a:tc>
                  <a:txBody>
                    <a:bodyPr/>
                    <a:lstStyle/>
                    <a:p>
                      <a:pPr algn="ctr"/>
                      <a:r>
                        <a:rPr lang="en-US" sz="500"/>
                        <a:t>Knipling 1970, Viollier et al. 1985</a:t>
                      </a:r>
                    </a:p>
                  </a:txBody>
                  <a:tcPr marL="14334" marR="14334" marT="14334" marB="14334" anchor="ctr">
                    <a:lnL>
                      <a:noFill/>
                    </a:lnL>
                    <a:lnR>
                      <a:noFill/>
                    </a:lnR>
                    <a:lnT>
                      <a:noFill/>
                    </a:lnT>
                    <a:lnB>
                      <a:noFill/>
                    </a:lnB>
                    <a:solidFill>
                      <a:srgbClr val="FFCAE4"/>
                    </a:solidFill>
                  </a:tcPr>
                </a:tc>
              </a:tr>
              <a:tr h="854280">
                <a:tc>
                  <a:txBody>
                    <a:bodyPr/>
                    <a:lstStyle/>
                    <a:p>
                      <a:pPr algn="ctr"/>
                      <a:r>
                        <a:rPr lang="en-US" sz="500"/>
                        <a:t>Indice de végétation normalisé</a:t>
                      </a:r>
                    </a:p>
                  </a:txBody>
                  <a:tcPr marL="14334" marR="14334" marT="14334" marB="14334" anchor="ctr">
                    <a:lnL>
                      <a:noFill/>
                    </a:lnL>
                    <a:lnR>
                      <a:noFill/>
                    </a:lnR>
                    <a:lnT>
                      <a:noFill/>
                    </a:lnT>
                    <a:lnB>
                      <a:noFill/>
                    </a:lnB>
                    <a:solidFill>
                      <a:srgbClr val="FFBFDF"/>
                    </a:solidFill>
                  </a:tcPr>
                </a:tc>
                <a:tc>
                  <a:txBody>
                    <a:bodyPr/>
                    <a:lstStyle/>
                    <a:p>
                      <a:pPr algn="ctr"/>
                      <a:r>
                        <a:rPr lang="en-US" sz="500"/>
                        <a:t>NDVI = (pIR-R)/(pIR+R)</a:t>
                      </a:r>
                    </a:p>
                  </a:txBody>
                  <a:tcPr marL="14334" marR="14334" marT="14334" marB="14334" anchor="ctr">
                    <a:lnL>
                      <a:noFill/>
                    </a:lnL>
                    <a:lnR>
                      <a:noFill/>
                    </a:lnR>
                    <a:lnT>
                      <a:noFill/>
                    </a:lnT>
                    <a:lnB>
                      <a:noFill/>
                    </a:lnB>
                    <a:solidFill>
                      <a:srgbClr val="FFBFDF"/>
                    </a:solidFill>
                  </a:tcPr>
                </a:tc>
                <a:tc>
                  <a:txBody>
                    <a:bodyPr/>
                    <a:lstStyle/>
                    <a:p>
                      <a:pPr algn="ctr"/>
                      <a:r>
                        <a:rPr lang="fr-FR" sz="500"/>
                        <a:t>sensibilité aux effets atmosphériques, gamme de variation plus faible, que le précédent, mais sensibilité aux variations angulaires de la visée, selon la position vis à vis du soleil "hot spot"</a:t>
                      </a:r>
                    </a:p>
                  </a:txBody>
                  <a:tcPr marL="14334" marR="14334" marT="14334" marB="14334" anchor="ctr">
                    <a:lnL>
                      <a:noFill/>
                    </a:lnL>
                    <a:lnR>
                      <a:noFill/>
                    </a:lnR>
                    <a:lnT>
                      <a:noFill/>
                    </a:lnT>
                    <a:lnB>
                      <a:noFill/>
                    </a:lnB>
                    <a:solidFill>
                      <a:srgbClr val="FFBFDF"/>
                    </a:solidFill>
                  </a:tcPr>
                </a:tc>
                <a:tc>
                  <a:txBody>
                    <a:bodyPr/>
                    <a:lstStyle/>
                    <a:p>
                      <a:pPr algn="ctr"/>
                      <a:r>
                        <a:rPr lang="fr-FR" sz="500"/>
                        <a:t>Rouse et al. 1974, Tucker 1979</a:t>
                      </a:r>
                    </a:p>
                  </a:txBody>
                  <a:tcPr marL="14334" marR="14334" marT="14334" marB="14334" anchor="ctr">
                    <a:lnL>
                      <a:noFill/>
                    </a:lnL>
                    <a:lnR>
                      <a:noFill/>
                    </a:lnR>
                    <a:lnT>
                      <a:noFill/>
                    </a:lnT>
                    <a:lnB>
                      <a:noFill/>
                    </a:lnB>
                    <a:solidFill>
                      <a:srgbClr val="FFBFDF"/>
                    </a:solidFill>
                  </a:tcPr>
                </a:tc>
              </a:tr>
              <a:tr h="358912">
                <a:tc>
                  <a:txBody>
                    <a:bodyPr/>
                    <a:lstStyle/>
                    <a:p>
                      <a:pPr algn="ctr"/>
                      <a:r>
                        <a:rPr lang="en-US" sz="500"/>
                        <a:t>Indice de végétation transformé</a:t>
                      </a:r>
                    </a:p>
                  </a:txBody>
                  <a:tcPr marL="14334" marR="14334" marT="14334" marB="14334" anchor="ctr">
                    <a:lnL>
                      <a:noFill/>
                    </a:lnL>
                    <a:lnR>
                      <a:noFill/>
                    </a:lnR>
                    <a:lnT>
                      <a:noFill/>
                    </a:lnT>
                    <a:lnB>
                      <a:noFill/>
                    </a:lnB>
                    <a:solidFill>
                      <a:srgbClr val="FFB5DA"/>
                    </a:solidFill>
                  </a:tcPr>
                </a:tc>
                <a:tc>
                  <a:txBody>
                    <a:bodyPr/>
                    <a:lstStyle/>
                    <a:p>
                      <a:pPr algn="ctr"/>
                      <a:r>
                        <a:rPr lang="en-US" sz="500"/>
                        <a:t>TVI = Ö (NDVI + 0,5)</a:t>
                      </a:r>
                    </a:p>
                  </a:txBody>
                  <a:tcPr marL="14334" marR="14334" marT="14334" marB="14334" anchor="ctr">
                    <a:lnL>
                      <a:noFill/>
                    </a:lnL>
                    <a:lnR>
                      <a:noFill/>
                    </a:lnR>
                    <a:lnT>
                      <a:noFill/>
                    </a:lnT>
                    <a:lnB>
                      <a:noFill/>
                    </a:lnB>
                    <a:solidFill>
                      <a:srgbClr val="FFB5DA"/>
                    </a:solidFill>
                  </a:tcPr>
                </a:tc>
                <a:tc>
                  <a:txBody>
                    <a:bodyPr/>
                    <a:lstStyle/>
                    <a:p>
                      <a:pPr algn="ctr"/>
                      <a:r>
                        <a:rPr lang="fr-FR" sz="500"/>
                        <a:t>essai d'élimination des valeurs négatives, stabilisation de la variance</a:t>
                      </a:r>
                    </a:p>
                  </a:txBody>
                  <a:tcPr marL="14334" marR="14334" marT="14334" marB="14334" anchor="ctr">
                    <a:lnL>
                      <a:noFill/>
                    </a:lnL>
                    <a:lnR>
                      <a:noFill/>
                    </a:lnR>
                    <a:lnT>
                      <a:noFill/>
                    </a:lnT>
                    <a:lnB>
                      <a:noFill/>
                    </a:lnB>
                    <a:solidFill>
                      <a:srgbClr val="FFB5DA"/>
                    </a:solidFill>
                  </a:tcPr>
                </a:tc>
                <a:tc>
                  <a:txBody>
                    <a:bodyPr/>
                    <a:lstStyle/>
                    <a:p>
                      <a:pPr algn="ctr"/>
                      <a:r>
                        <a:rPr lang="en-US" sz="500"/>
                        <a:t>Deering et al. 1975</a:t>
                      </a:r>
                    </a:p>
                  </a:txBody>
                  <a:tcPr marL="14334" marR="14334" marT="14334" marB="14334" anchor="ctr">
                    <a:lnL>
                      <a:noFill/>
                    </a:lnL>
                    <a:lnR>
                      <a:noFill/>
                    </a:lnR>
                    <a:lnT>
                      <a:noFill/>
                    </a:lnT>
                    <a:lnB>
                      <a:noFill/>
                    </a:lnB>
                    <a:solidFill>
                      <a:srgbClr val="FFB5DA"/>
                    </a:solidFill>
                  </a:tcPr>
                </a:tc>
              </a:tr>
              <a:tr h="524035">
                <a:tc>
                  <a:txBody>
                    <a:bodyPr/>
                    <a:lstStyle/>
                    <a:p>
                      <a:pPr algn="ctr"/>
                      <a:r>
                        <a:rPr lang="en-US" sz="500"/>
                        <a:t>Indice de végétation perpendiculaire</a:t>
                      </a:r>
                    </a:p>
                  </a:txBody>
                  <a:tcPr marL="14334" marR="14334" marT="14334" marB="14334" anchor="ctr">
                    <a:lnL>
                      <a:noFill/>
                    </a:lnL>
                    <a:lnR>
                      <a:noFill/>
                    </a:lnR>
                    <a:lnT>
                      <a:noFill/>
                    </a:lnT>
                    <a:lnB>
                      <a:noFill/>
                    </a:lnB>
                    <a:solidFill>
                      <a:srgbClr val="FFAAD5"/>
                    </a:solidFill>
                  </a:tcPr>
                </a:tc>
                <a:tc>
                  <a:txBody>
                    <a:bodyPr/>
                    <a:lstStyle/>
                    <a:p>
                      <a:pPr algn="ctr"/>
                      <a:r>
                        <a:rPr lang="en-US" sz="500"/>
                        <a:t>PVI = a1(pIR)-a2(R) + constante</a:t>
                      </a:r>
                    </a:p>
                  </a:txBody>
                  <a:tcPr marL="14334" marR="14334" marT="14334" marB="14334" anchor="ctr">
                    <a:lnL>
                      <a:noFill/>
                    </a:lnL>
                    <a:lnR>
                      <a:noFill/>
                    </a:lnR>
                    <a:lnT>
                      <a:noFill/>
                    </a:lnT>
                    <a:lnB>
                      <a:noFill/>
                    </a:lnB>
                    <a:solidFill>
                      <a:srgbClr val="FFAAD5"/>
                    </a:solidFill>
                  </a:tcPr>
                </a:tc>
                <a:tc>
                  <a:txBody>
                    <a:bodyPr/>
                    <a:lstStyle/>
                    <a:p>
                      <a:pPr algn="ctr"/>
                      <a:r>
                        <a:rPr lang="fr-FR" sz="500"/>
                        <a:t>diminution de la contribution spectrale des sols, mais sensibilité à diverses caractéristiques des sols</a:t>
                      </a:r>
                    </a:p>
                  </a:txBody>
                  <a:tcPr marL="14334" marR="14334" marT="14334" marB="14334" anchor="ctr">
                    <a:lnL>
                      <a:noFill/>
                    </a:lnL>
                    <a:lnR>
                      <a:noFill/>
                    </a:lnR>
                    <a:lnT>
                      <a:noFill/>
                    </a:lnT>
                    <a:lnB>
                      <a:noFill/>
                    </a:lnB>
                    <a:solidFill>
                      <a:srgbClr val="FFAAD5"/>
                    </a:solidFill>
                  </a:tcPr>
                </a:tc>
                <a:tc>
                  <a:txBody>
                    <a:bodyPr/>
                    <a:lstStyle/>
                    <a:p>
                      <a:pPr algn="ctr"/>
                      <a:r>
                        <a:rPr lang="en-US" sz="500"/>
                        <a:t>Richardson &amp; Wiegand 1977</a:t>
                      </a:r>
                    </a:p>
                  </a:txBody>
                  <a:tcPr marL="14334" marR="14334" marT="14334" marB="14334" anchor="ctr">
                    <a:lnL>
                      <a:noFill/>
                    </a:lnL>
                    <a:lnR>
                      <a:noFill/>
                    </a:lnR>
                    <a:lnT>
                      <a:noFill/>
                    </a:lnT>
                    <a:lnB>
                      <a:noFill/>
                    </a:lnB>
                    <a:solidFill>
                      <a:srgbClr val="FFAAD5"/>
                    </a:solidFill>
                  </a:tcPr>
                </a:tc>
              </a:tr>
              <a:tr h="358912">
                <a:tc>
                  <a:txBody>
                    <a:bodyPr/>
                    <a:lstStyle/>
                    <a:p>
                      <a:pPr algn="ctr"/>
                      <a:r>
                        <a:rPr lang="fr-FR" sz="500"/>
                        <a:t>Chapeau à corne "</a:t>
                      </a:r>
                      <a:r>
                        <a:rPr lang="fr-FR" sz="500" i="1"/>
                        <a:t>tassel cap</a:t>
                      </a:r>
                      <a:r>
                        <a:rPr lang="fr-FR" sz="500"/>
                        <a:t>"</a:t>
                      </a:r>
                    </a:p>
                  </a:txBody>
                  <a:tcPr marL="14334" marR="14334" marT="14334" marB="14334" anchor="ctr">
                    <a:lnL>
                      <a:noFill/>
                    </a:lnL>
                    <a:lnR>
                      <a:noFill/>
                    </a:lnR>
                    <a:lnT>
                      <a:noFill/>
                    </a:lnT>
                    <a:lnB>
                      <a:noFill/>
                    </a:lnB>
                    <a:solidFill>
                      <a:srgbClr val="FF9FCF"/>
                    </a:solidFill>
                  </a:tcPr>
                </a:tc>
                <a:tc>
                  <a:txBody>
                    <a:bodyPr/>
                    <a:lstStyle/>
                    <a:p>
                      <a:pPr algn="ctr"/>
                      <a:r>
                        <a:rPr lang="en-US" sz="500"/>
                        <a:t>formule générale a1(V)+a2(R)+a3(pIR)+a4(pIR)</a:t>
                      </a:r>
                    </a:p>
                  </a:txBody>
                  <a:tcPr marL="14334" marR="14334" marT="14334" marB="14334" anchor="ctr">
                    <a:lnL>
                      <a:noFill/>
                    </a:lnL>
                    <a:lnR>
                      <a:noFill/>
                    </a:lnR>
                    <a:lnT>
                      <a:noFill/>
                    </a:lnT>
                    <a:lnB>
                      <a:noFill/>
                    </a:lnB>
                    <a:solidFill>
                      <a:srgbClr val="FF9FCF"/>
                    </a:solidFill>
                  </a:tcPr>
                </a:tc>
                <a:tc rowSpan="2">
                  <a:txBody>
                    <a:bodyPr/>
                    <a:lstStyle/>
                    <a:p>
                      <a:pPr algn="ctr"/>
                      <a:r>
                        <a:rPr lang="fr-FR" sz="500"/>
                        <a:t>transformation orthogonale des 4 canaux pour réduire la sensibilité à la contribution spectrale des sols, sans pouvoir l'éliminer complètement</a:t>
                      </a:r>
                    </a:p>
                  </a:txBody>
                  <a:tcPr marL="14334" marR="14334" marT="14334" marB="14334" anchor="ctr">
                    <a:lnL>
                      <a:noFill/>
                    </a:lnL>
                    <a:lnR>
                      <a:noFill/>
                    </a:lnR>
                    <a:lnT>
                      <a:noFill/>
                    </a:lnT>
                    <a:lnB>
                      <a:noFill/>
                    </a:lnB>
                    <a:solidFill>
                      <a:srgbClr val="FF9FCF"/>
                    </a:solidFill>
                  </a:tcPr>
                </a:tc>
                <a:tc>
                  <a:txBody>
                    <a:bodyPr/>
                    <a:lstStyle/>
                    <a:p>
                      <a:pPr algn="ctr"/>
                      <a:r>
                        <a:rPr lang="en-US" sz="500"/>
                        <a:t>Kauth &amp; Thomas 1976</a:t>
                      </a:r>
                    </a:p>
                  </a:txBody>
                  <a:tcPr marL="14334" marR="14334" marT="14334" marB="14334" anchor="ctr">
                    <a:lnL>
                      <a:noFill/>
                    </a:lnL>
                    <a:lnR>
                      <a:noFill/>
                    </a:lnR>
                    <a:lnT>
                      <a:noFill/>
                    </a:lnT>
                    <a:lnB>
                      <a:noFill/>
                    </a:lnB>
                    <a:solidFill>
                      <a:srgbClr val="FF9FCF"/>
                    </a:solidFill>
                  </a:tcPr>
                </a:tc>
              </a:tr>
              <a:tr h="358912">
                <a:tc>
                  <a:txBody>
                    <a:bodyPr/>
                    <a:lstStyle/>
                    <a:p>
                      <a:pPr algn="ctr"/>
                      <a:r>
                        <a:rPr lang="fr-FR" sz="500"/>
                        <a:t>issu du précédent : Indice de verdeur </a:t>
                      </a:r>
                    </a:p>
                  </a:txBody>
                  <a:tcPr marL="14334" marR="14334" marT="14334" marB="14334" anchor="ctr">
                    <a:lnL>
                      <a:noFill/>
                    </a:lnL>
                    <a:lnR>
                      <a:noFill/>
                    </a:lnR>
                    <a:lnT>
                      <a:noFill/>
                    </a:lnT>
                    <a:lnB>
                      <a:noFill/>
                    </a:lnB>
                    <a:solidFill>
                      <a:srgbClr val="FF95CA"/>
                    </a:solidFill>
                  </a:tcPr>
                </a:tc>
                <a:tc>
                  <a:txBody>
                    <a:bodyPr/>
                    <a:lstStyle/>
                    <a:p>
                      <a:pPr algn="ctr"/>
                      <a:r>
                        <a:rPr lang="en-US" sz="500"/>
                        <a:t>GR4 = -b1(V)-b2(R)+b3(pIR) +b4(pIR) pour canaux MSS</a:t>
                      </a:r>
                    </a:p>
                  </a:txBody>
                  <a:tcPr marL="14334" marR="14334" marT="14334" marB="14334" anchor="ctr">
                    <a:lnL>
                      <a:noFill/>
                    </a:lnL>
                    <a:lnR>
                      <a:noFill/>
                    </a:lnR>
                    <a:lnT>
                      <a:noFill/>
                    </a:lnT>
                    <a:lnB>
                      <a:noFill/>
                    </a:lnB>
                    <a:solidFill>
                      <a:srgbClr val="FF95CA"/>
                    </a:solidFill>
                  </a:tcPr>
                </a:tc>
                <a:tc vMerge="1">
                  <a:txBody>
                    <a:bodyPr/>
                    <a:lstStyle/>
                    <a:p>
                      <a:pPr rtl="1"/>
                      <a:endParaRPr lang="ar-DZ"/>
                    </a:p>
                  </a:txBody>
                  <a:tcPr/>
                </a:tc>
                <a:tc>
                  <a:txBody>
                    <a:bodyPr/>
                    <a:lstStyle/>
                    <a:p>
                      <a:pPr algn="ctr"/>
                      <a:r>
                        <a:rPr lang="en-US" sz="500"/>
                        <a:t>Jackson 1983</a:t>
                      </a:r>
                    </a:p>
                  </a:txBody>
                  <a:tcPr marL="14334" marR="14334" marT="14334" marB="14334" anchor="ctr">
                    <a:lnL>
                      <a:noFill/>
                    </a:lnL>
                    <a:lnR>
                      <a:noFill/>
                    </a:lnR>
                    <a:lnT>
                      <a:noFill/>
                    </a:lnT>
                    <a:lnB>
                      <a:noFill/>
                    </a:lnB>
                    <a:solidFill>
                      <a:srgbClr val="FF95CA"/>
                    </a:solidFill>
                  </a:tcPr>
                </a:tc>
              </a:tr>
              <a:tr h="358912">
                <a:tc>
                  <a:txBody>
                    <a:bodyPr/>
                    <a:lstStyle/>
                    <a:p>
                      <a:pPr algn="ctr"/>
                      <a:r>
                        <a:rPr lang="fr-FR" sz="500"/>
                        <a:t>Indice de végétation ajusté au sol</a:t>
                      </a:r>
                    </a:p>
                  </a:txBody>
                  <a:tcPr marL="14334" marR="14334" marT="14334" marB="14334" anchor="ctr">
                    <a:lnL>
                      <a:noFill/>
                    </a:lnL>
                    <a:lnR>
                      <a:noFill/>
                    </a:lnR>
                    <a:lnT>
                      <a:noFill/>
                    </a:lnT>
                    <a:lnB>
                      <a:noFill/>
                    </a:lnB>
                    <a:solidFill>
                      <a:srgbClr val="FF8AC5"/>
                    </a:solidFill>
                  </a:tcPr>
                </a:tc>
                <a:tc>
                  <a:txBody>
                    <a:bodyPr/>
                    <a:lstStyle/>
                    <a:p>
                      <a:pPr algn="ctr"/>
                      <a:r>
                        <a:rPr lang="fr-FR" sz="500"/>
                        <a:t>SAVI = [ (1+L) (pIR-R)] / (pIR+R+L) avec L = 0,5 pour diminuer l'effet du sol</a:t>
                      </a:r>
                    </a:p>
                  </a:txBody>
                  <a:tcPr marL="14334" marR="14334" marT="14334" marB="14334" anchor="ctr">
                    <a:lnL>
                      <a:noFill/>
                    </a:lnL>
                    <a:lnR>
                      <a:noFill/>
                    </a:lnR>
                    <a:lnT>
                      <a:noFill/>
                    </a:lnT>
                    <a:lnB>
                      <a:noFill/>
                    </a:lnB>
                    <a:solidFill>
                      <a:srgbClr val="FF8AC5"/>
                    </a:solidFill>
                  </a:tcPr>
                </a:tc>
                <a:tc>
                  <a:txBody>
                    <a:bodyPr/>
                    <a:lstStyle/>
                    <a:p>
                      <a:pPr algn="ctr"/>
                      <a:r>
                        <a:rPr lang="fr-FR" sz="500"/>
                        <a:t>De nombreux indices sont issus de celui-ci pour minimiser l'effet du sol (TSAVI, MSAVI...)</a:t>
                      </a:r>
                    </a:p>
                  </a:txBody>
                  <a:tcPr marL="14334" marR="14334" marT="14334" marB="14334" anchor="ctr">
                    <a:lnL>
                      <a:noFill/>
                    </a:lnL>
                    <a:lnR>
                      <a:noFill/>
                    </a:lnR>
                    <a:lnT>
                      <a:noFill/>
                    </a:lnT>
                    <a:lnB>
                      <a:noFill/>
                    </a:lnB>
                    <a:solidFill>
                      <a:srgbClr val="FF8AC5"/>
                    </a:solidFill>
                  </a:tcPr>
                </a:tc>
                <a:tc>
                  <a:txBody>
                    <a:bodyPr/>
                    <a:lstStyle/>
                    <a:p>
                      <a:pPr algn="ctr"/>
                      <a:r>
                        <a:rPr lang="en-US" sz="500"/>
                        <a:t>Huete 1988</a:t>
                      </a:r>
                    </a:p>
                  </a:txBody>
                  <a:tcPr marL="14334" marR="14334" marT="14334" marB="14334" anchor="ctr">
                    <a:lnL>
                      <a:noFill/>
                    </a:lnL>
                    <a:lnR>
                      <a:noFill/>
                    </a:lnR>
                    <a:lnT>
                      <a:noFill/>
                    </a:lnT>
                    <a:lnB>
                      <a:noFill/>
                    </a:lnB>
                    <a:solidFill>
                      <a:srgbClr val="FF8AC5"/>
                    </a:solidFill>
                  </a:tcPr>
                </a:tc>
              </a:tr>
              <a:tr h="689157">
                <a:tc>
                  <a:txBody>
                    <a:bodyPr/>
                    <a:lstStyle/>
                    <a:p>
                      <a:pPr algn="ctr"/>
                      <a:r>
                        <a:rPr lang="fr-FR" sz="500"/>
                        <a:t>indice de végétation normalisé corrigé des effets atmosphériques</a:t>
                      </a:r>
                    </a:p>
                  </a:txBody>
                  <a:tcPr marL="14334" marR="14334" marT="14334" marB="14334" anchor="ctr">
                    <a:lnL>
                      <a:noFill/>
                    </a:lnL>
                    <a:lnR>
                      <a:noFill/>
                    </a:lnR>
                    <a:lnT>
                      <a:noFill/>
                    </a:lnT>
                    <a:lnB>
                      <a:noFill/>
                    </a:lnB>
                    <a:solidFill>
                      <a:srgbClr val="FF80BF"/>
                    </a:solidFill>
                  </a:tcPr>
                </a:tc>
                <a:tc>
                  <a:txBody>
                    <a:bodyPr/>
                    <a:lstStyle/>
                    <a:p>
                      <a:pPr algn="ctr"/>
                      <a:r>
                        <a:rPr lang="fr-FR" sz="500"/>
                        <a:t>ARVI = (pIR-RB)/(pIR+RB)   avec  </a:t>
                      </a:r>
                    </a:p>
                    <a:p>
                      <a:pPr algn="l"/>
                      <a:r>
                        <a:rPr lang="fr-FR" sz="500"/>
                        <a:t>RB = R - g(B-R)                                        B et R réflectances dans le bleu et le rouge, g fonction du type d'aérosols</a:t>
                      </a:r>
                    </a:p>
                  </a:txBody>
                  <a:tcPr marL="14334" marR="14334" marT="14334" marB="14334" anchor="ctr">
                    <a:lnL>
                      <a:noFill/>
                    </a:lnL>
                    <a:lnR>
                      <a:noFill/>
                    </a:lnR>
                    <a:lnT>
                      <a:noFill/>
                    </a:lnT>
                    <a:lnB>
                      <a:noFill/>
                    </a:lnB>
                    <a:solidFill>
                      <a:srgbClr val="FF80BF"/>
                    </a:solidFill>
                  </a:tcPr>
                </a:tc>
                <a:tc>
                  <a:txBody>
                    <a:bodyPr/>
                    <a:lstStyle/>
                    <a:p>
                      <a:pPr algn="ctr"/>
                      <a:r>
                        <a:rPr lang="fr-FR" sz="500"/>
                        <a:t>Diminue l'effet des aérosols contenus dans l'atmosphère sur le NDVI mais sensible à la contribution spectrale des sols</a:t>
                      </a:r>
                    </a:p>
                  </a:txBody>
                  <a:tcPr marL="14334" marR="14334" marT="14334" marB="14334" anchor="ctr">
                    <a:lnL>
                      <a:noFill/>
                    </a:lnL>
                    <a:lnR>
                      <a:noFill/>
                    </a:lnR>
                    <a:lnT>
                      <a:noFill/>
                    </a:lnT>
                    <a:lnB>
                      <a:noFill/>
                    </a:lnB>
                    <a:solidFill>
                      <a:srgbClr val="FF80BF"/>
                    </a:solidFill>
                  </a:tcPr>
                </a:tc>
                <a:tc>
                  <a:txBody>
                    <a:bodyPr/>
                    <a:lstStyle/>
                    <a:p>
                      <a:pPr algn="ctr"/>
                      <a:r>
                        <a:rPr lang="en-US" sz="500"/>
                        <a:t>Kaufman &amp; Tanre (1992)</a:t>
                      </a:r>
                    </a:p>
                  </a:txBody>
                  <a:tcPr marL="14334" marR="14334" marT="14334" marB="14334" anchor="ctr">
                    <a:lnL>
                      <a:noFill/>
                    </a:lnL>
                    <a:lnR>
                      <a:noFill/>
                    </a:lnR>
                    <a:lnT>
                      <a:noFill/>
                    </a:lnT>
                    <a:lnB>
                      <a:noFill/>
                    </a:lnB>
                    <a:solidFill>
                      <a:srgbClr val="FF80BF"/>
                    </a:solidFill>
                  </a:tcPr>
                </a:tc>
              </a:tr>
              <a:tr h="111228">
                <a:tc>
                  <a:txBody>
                    <a:bodyPr/>
                    <a:lstStyle/>
                    <a:p>
                      <a:pPr algn="ctr"/>
                      <a:r>
                        <a:rPr lang="en-US" sz="500" b="1"/>
                        <a:t>etc ...</a:t>
                      </a:r>
                      <a:endParaRPr lang="en-US"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a:t>...</a:t>
                      </a:r>
                      <a:endParaRPr lang="ar-DZ" sz="500"/>
                    </a:p>
                  </a:txBody>
                  <a:tcPr marL="14334" marR="14334" marT="14334" marB="14334" anchor="ctr">
                    <a:lnL>
                      <a:noFill/>
                    </a:lnL>
                    <a:lnR>
                      <a:noFill/>
                    </a:lnR>
                    <a:lnT>
                      <a:noFill/>
                    </a:lnT>
                    <a:lnB>
                      <a:noFill/>
                    </a:lnB>
                    <a:solidFill>
                      <a:srgbClr val="FF6AB5"/>
                    </a:solidFill>
                  </a:tcPr>
                </a:tc>
                <a:tc>
                  <a:txBody>
                    <a:bodyPr/>
                    <a:lstStyle/>
                    <a:p>
                      <a:pPr algn="ctr"/>
                      <a:r>
                        <a:rPr lang="ar-DZ" sz="500" b="1" dirty="0" err="1"/>
                        <a:t>...</a:t>
                      </a:r>
                      <a:endParaRPr lang="ar-DZ" sz="500" dirty="0"/>
                    </a:p>
                  </a:txBody>
                  <a:tcPr marL="14334" marR="14334" marT="14334" marB="14334" anchor="ctr">
                    <a:lnL>
                      <a:noFill/>
                    </a:lnL>
                    <a:lnR>
                      <a:noFill/>
                    </a:lnR>
                    <a:lnT>
                      <a:noFill/>
                    </a:lnT>
                    <a:lnB>
                      <a:noFill/>
                    </a:lnB>
                    <a:solidFill>
                      <a:srgbClr val="FF6AB5"/>
                    </a:solidFill>
                  </a:tcPr>
                </a:tc>
              </a:tr>
            </a:tbl>
          </a:graphicData>
        </a:graphic>
      </p:graphicFrame>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7" name="ZoneTexte 6"/>
          <p:cNvSpPr txBox="1"/>
          <p:nvPr/>
        </p:nvSpPr>
        <p:spPr>
          <a:xfrm>
            <a:off x="1115616" y="332656"/>
            <a:ext cx="2880320" cy="584775"/>
          </a:xfrm>
          <a:prstGeom prst="rect">
            <a:avLst/>
          </a:prstGeom>
          <a:noFill/>
        </p:spPr>
        <p:txBody>
          <a:bodyPr wrap="square" rtlCol="1">
            <a:spAutoFit/>
          </a:bodyPr>
          <a:lstStyle/>
          <a:p>
            <a:pPr algn="l" rtl="0"/>
            <a:r>
              <a:rPr lang="fr-FR" sz="3200" u="sng" dirty="0" smtClean="0">
                <a:solidFill>
                  <a:srgbClr val="FFFF00"/>
                </a:solidFill>
                <a:cs typeface="+mj-cs"/>
              </a:rPr>
              <a:t>Exemple</a:t>
            </a:r>
            <a:endParaRPr lang="ar-DZ" sz="3200" u="sng" dirty="0">
              <a:solidFill>
                <a:srgbClr val="FFFF00"/>
              </a:solidFill>
              <a:cs typeface="+mj-cs"/>
            </a:endParaRPr>
          </a:p>
        </p:txBody>
      </p:sp>
      <p:sp>
        <p:nvSpPr>
          <p:cNvPr id="8" name="ZoneTexte 7"/>
          <p:cNvSpPr txBox="1"/>
          <p:nvPr/>
        </p:nvSpPr>
        <p:spPr>
          <a:xfrm>
            <a:off x="539552" y="332656"/>
            <a:ext cx="648072" cy="584775"/>
          </a:xfrm>
          <a:prstGeom prst="rect">
            <a:avLst/>
          </a:prstGeom>
          <a:noFill/>
        </p:spPr>
        <p:txBody>
          <a:bodyPr wrap="square" rtlCol="1">
            <a:spAutoFit/>
          </a:bodyPr>
          <a:lstStyle/>
          <a:p>
            <a:pPr algn="l" rtl="0"/>
            <a:r>
              <a:rPr lang="fr-FR" sz="3200" dirty="0" smtClean="0">
                <a:solidFill>
                  <a:srgbClr val="FFFF00"/>
                </a:solidFill>
                <a:cs typeface="+mj-cs"/>
              </a:rPr>
              <a:t>3.</a:t>
            </a:r>
            <a:endParaRPr lang="ar-DZ" sz="3200" dirty="0">
              <a:solidFill>
                <a:srgbClr val="FFFF00"/>
              </a:solidFill>
              <a:cs typeface="+mj-cs"/>
            </a:endParaRPr>
          </a:p>
        </p:txBody>
      </p:sp>
      <p:pic>
        <p:nvPicPr>
          <p:cNvPr id="9" name="Espace réservé du contenu 6" descr="whatabouthere.png"/>
          <p:cNvPicPr>
            <a:picLocks noChangeAspect="1"/>
          </p:cNvPicPr>
          <p:nvPr/>
        </p:nvPicPr>
        <p:blipFill>
          <a:blip r:embed="rId3"/>
          <a:stretch>
            <a:fillRect/>
          </a:stretch>
        </p:blipFill>
        <p:spPr>
          <a:xfrm>
            <a:off x="571472" y="1588203"/>
            <a:ext cx="8013228" cy="4126813"/>
          </a:xfrm>
          <a:prstGeom prst="rect">
            <a:avLst/>
          </a:prstGeom>
          <a:solidFill>
            <a:schemeClr val="bg1"/>
          </a:solid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332656"/>
            <a:ext cx="2880320" cy="584775"/>
          </a:xfrm>
          <a:prstGeom prst="rect">
            <a:avLst/>
          </a:prstGeom>
          <a:noFill/>
        </p:spPr>
        <p:txBody>
          <a:bodyPr wrap="square" rtlCol="1">
            <a:spAutoFit/>
          </a:bodyPr>
          <a:lstStyle/>
          <a:p>
            <a:pPr algn="l" rtl="0"/>
            <a:r>
              <a:rPr lang="fr-FR" sz="3200" u="sng" dirty="0" smtClean="0">
                <a:solidFill>
                  <a:srgbClr val="FFFF00"/>
                </a:solidFill>
                <a:cs typeface="+mj-cs"/>
              </a:rPr>
              <a:t>Exemple</a:t>
            </a:r>
            <a:endParaRPr lang="ar-DZ" sz="3200" u="sng" dirty="0">
              <a:solidFill>
                <a:srgbClr val="FFFF00"/>
              </a:solidFill>
              <a:cs typeface="+mj-cs"/>
            </a:endParaRPr>
          </a:p>
        </p:txBody>
      </p:sp>
      <p:sp>
        <p:nvSpPr>
          <p:cNvPr id="6" name="ZoneTexte 5"/>
          <p:cNvSpPr txBox="1"/>
          <p:nvPr/>
        </p:nvSpPr>
        <p:spPr>
          <a:xfrm>
            <a:off x="539552" y="332656"/>
            <a:ext cx="648072" cy="584775"/>
          </a:xfrm>
          <a:prstGeom prst="rect">
            <a:avLst/>
          </a:prstGeom>
          <a:noFill/>
        </p:spPr>
        <p:txBody>
          <a:bodyPr wrap="square" rtlCol="1">
            <a:spAutoFit/>
          </a:bodyPr>
          <a:lstStyle/>
          <a:p>
            <a:pPr algn="l" rtl="0"/>
            <a:r>
              <a:rPr lang="fr-FR" sz="3200" dirty="0" smtClean="0">
                <a:solidFill>
                  <a:srgbClr val="FFFF00"/>
                </a:solidFill>
                <a:cs typeface="+mj-cs"/>
              </a:rPr>
              <a:t>3.</a:t>
            </a:r>
            <a:endParaRPr lang="ar-DZ" sz="3200" dirty="0">
              <a:solidFill>
                <a:srgbClr val="FFFF00"/>
              </a:solidFill>
              <a:cs typeface="+mj-cs"/>
            </a:endParaRPr>
          </a:p>
        </p:txBody>
      </p:sp>
      <p:pic>
        <p:nvPicPr>
          <p:cNvPr id="7" name="Espace réservé du contenu 6" descr="courbes-niveaux-4.jpg"/>
          <p:cNvPicPr>
            <a:picLocks noGrp="1" noChangeAspect="1"/>
          </p:cNvPicPr>
          <p:nvPr>
            <p:ph idx="1"/>
          </p:nvPr>
        </p:nvPicPr>
        <p:blipFill>
          <a:blip r:embed="rId3"/>
          <a:stretch>
            <a:fillRect/>
          </a:stretch>
        </p:blipFill>
        <p:spPr>
          <a:xfrm>
            <a:off x="875655" y="1000108"/>
            <a:ext cx="7429552" cy="5572165"/>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5" name="ZoneTexte 4"/>
          <p:cNvSpPr txBox="1"/>
          <p:nvPr/>
        </p:nvSpPr>
        <p:spPr>
          <a:xfrm>
            <a:off x="1115616" y="332656"/>
            <a:ext cx="2880320" cy="584775"/>
          </a:xfrm>
          <a:prstGeom prst="rect">
            <a:avLst/>
          </a:prstGeom>
          <a:noFill/>
        </p:spPr>
        <p:txBody>
          <a:bodyPr wrap="square" rtlCol="1">
            <a:spAutoFit/>
          </a:bodyPr>
          <a:lstStyle/>
          <a:p>
            <a:pPr algn="l" rtl="0"/>
            <a:r>
              <a:rPr lang="fr-FR" sz="3200" u="sng" dirty="0" smtClean="0">
                <a:solidFill>
                  <a:srgbClr val="FFFF00"/>
                </a:solidFill>
                <a:cs typeface="+mj-cs"/>
              </a:rPr>
              <a:t>Exemple</a:t>
            </a:r>
            <a:endParaRPr lang="ar-DZ" sz="3200" u="sng" dirty="0">
              <a:solidFill>
                <a:srgbClr val="FFFF00"/>
              </a:solidFill>
              <a:cs typeface="+mj-cs"/>
            </a:endParaRPr>
          </a:p>
        </p:txBody>
      </p:sp>
      <p:sp>
        <p:nvSpPr>
          <p:cNvPr id="6" name="ZoneTexte 5"/>
          <p:cNvSpPr txBox="1"/>
          <p:nvPr/>
        </p:nvSpPr>
        <p:spPr>
          <a:xfrm>
            <a:off x="539552" y="332656"/>
            <a:ext cx="648072" cy="584775"/>
          </a:xfrm>
          <a:prstGeom prst="rect">
            <a:avLst/>
          </a:prstGeom>
          <a:noFill/>
        </p:spPr>
        <p:txBody>
          <a:bodyPr wrap="square" rtlCol="1">
            <a:spAutoFit/>
          </a:bodyPr>
          <a:lstStyle/>
          <a:p>
            <a:pPr algn="l" rtl="0"/>
            <a:r>
              <a:rPr lang="fr-FR" sz="3200" dirty="0" smtClean="0">
                <a:solidFill>
                  <a:srgbClr val="FFFF00"/>
                </a:solidFill>
                <a:cs typeface="+mj-cs"/>
              </a:rPr>
              <a:t>3.</a:t>
            </a:r>
            <a:endParaRPr lang="ar-DZ" sz="3200" dirty="0">
              <a:solidFill>
                <a:srgbClr val="FFFF00"/>
              </a:solidFill>
              <a:cs typeface="+mj-cs"/>
            </a:endParaRPr>
          </a:p>
        </p:txBody>
      </p:sp>
      <p:pic>
        <p:nvPicPr>
          <p:cNvPr id="7" name="Espace réservé du contenu 6" descr="aqHS0.png"/>
          <p:cNvPicPr>
            <a:picLocks noChangeAspect="1"/>
          </p:cNvPicPr>
          <p:nvPr/>
        </p:nvPicPr>
        <p:blipFill>
          <a:blip r:embed="rId3"/>
          <a:stretch>
            <a:fillRect/>
          </a:stretch>
        </p:blipFill>
        <p:spPr>
          <a:xfrm>
            <a:off x="2809084" y="571480"/>
            <a:ext cx="5834882" cy="583488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115616" y="558209"/>
            <a:ext cx="4599392" cy="584775"/>
          </a:xfrm>
          <a:prstGeom prst="rect">
            <a:avLst/>
          </a:prstGeom>
          <a:noFill/>
        </p:spPr>
        <p:txBody>
          <a:bodyPr wrap="square" rtlCol="1">
            <a:spAutoFit/>
          </a:bodyPr>
          <a:lstStyle/>
          <a:p>
            <a:pPr algn="l" rtl="0"/>
            <a:r>
              <a:rPr lang="fr-FR" sz="3200" u="sng" dirty="0" smtClean="0">
                <a:solidFill>
                  <a:srgbClr val="FFFF00"/>
                </a:solidFill>
                <a:cs typeface="+mj-cs"/>
              </a:rPr>
              <a:t>L’extrapolation</a:t>
            </a:r>
            <a:endParaRPr lang="ar-DZ" sz="3200" u="sng" dirty="0">
              <a:solidFill>
                <a:srgbClr val="FFFF00"/>
              </a:solidFill>
              <a:cs typeface="+mj-cs"/>
            </a:endParaRPr>
          </a:p>
        </p:txBody>
      </p:sp>
      <p:sp>
        <p:nvSpPr>
          <p:cNvPr id="7" name="Rectangle 6"/>
          <p:cNvSpPr/>
          <p:nvPr/>
        </p:nvSpPr>
        <p:spPr>
          <a:xfrm>
            <a:off x="214282" y="1731711"/>
            <a:ext cx="8715404" cy="2554545"/>
          </a:xfrm>
          <a:prstGeom prst="rect">
            <a:avLst/>
          </a:prstGeom>
        </p:spPr>
        <p:txBody>
          <a:bodyPr wrap="square">
            <a:spAutoFit/>
          </a:bodyPr>
          <a:lstStyle/>
          <a:p>
            <a:pPr algn="just" rtl="0"/>
            <a:r>
              <a:rPr lang="fr-FR" sz="4000" dirty="0" smtClean="0">
                <a:solidFill>
                  <a:srgbClr val="FFFF00"/>
                </a:solidFill>
              </a:rPr>
              <a:t>On parle d’extrapolation lorsque le site inconnu est situé hors des limites du domaine géographique engendré par l’échantillonnage des sites d’observation.</a:t>
            </a:r>
            <a:endParaRPr lang="fr-FR" sz="4000" dirty="0">
              <a:solidFill>
                <a:srgbClr val="FFFF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ar-DZ"/>
          </a:p>
        </p:txBody>
      </p:sp>
      <p:pic>
        <p:nvPicPr>
          <p:cNvPr id="4" name="Image 3" descr="abstrait-arrière-plan-images-photos-abstraites-gratuites-libres-de-droits13-1560x1170.jpg"/>
          <p:cNvPicPr>
            <a:picLocks noChangeAspect="1"/>
          </p:cNvPicPr>
          <p:nvPr/>
        </p:nvPicPr>
        <p:blipFill>
          <a:blip r:embed="rId2" cstate="print"/>
          <a:stretch>
            <a:fillRect/>
          </a:stretch>
        </p:blipFill>
        <p:spPr>
          <a:xfrm>
            <a:off x="0" y="0"/>
            <a:ext cx="9144000" cy="6858000"/>
          </a:xfrm>
          <a:prstGeom prst="rect">
            <a:avLst/>
          </a:prstGeom>
        </p:spPr>
      </p:pic>
      <p:sp>
        <p:nvSpPr>
          <p:cNvPr id="6" name="ZoneTexte 5"/>
          <p:cNvSpPr txBox="1"/>
          <p:nvPr/>
        </p:nvSpPr>
        <p:spPr>
          <a:xfrm>
            <a:off x="1115616" y="539969"/>
            <a:ext cx="2880320" cy="584775"/>
          </a:xfrm>
          <a:prstGeom prst="rect">
            <a:avLst/>
          </a:prstGeom>
          <a:noFill/>
        </p:spPr>
        <p:txBody>
          <a:bodyPr wrap="square" rtlCol="1">
            <a:spAutoFit/>
          </a:bodyPr>
          <a:lstStyle/>
          <a:p>
            <a:pPr algn="l" rtl="0"/>
            <a:r>
              <a:rPr lang="fr-FR" sz="3200" u="sng" dirty="0" smtClean="0">
                <a:solidFill>
                  <a:srgbClr val="FFFF00"/>
                </a:solidFill>
                <a:cs typeface="+mj-cs"/>
              </a:rPr>
              <a:t>Précision</a:t>
            </a:r>
            <a:endParaRPr lang="ar-DZ" sz="3200" u="sng" dirty="0">
              <a:solidFill>
                <a:srgbClr val="FFFF00"/>
              </a:solidFill>
              <a:cs typeface="+mj-cs"/>
            </a:endParaRPr>
          </a:p>
        </p:txBody>
      </p:sp>
      <p:sp>
        <p:nvSpPr>
          <p:cNvPr id="7" name="ZoneTexte 6"/>
          <p:cNvSpPr txBox="1"/>
          <p:nvPr/>
        </p:nvSpPr>
        <p:spPr>
          <a:xfrm>
            <a:off x="539552" y="539969"/>
            <a:ext cx="648072" cy="584775"/>
          </a:xfrm>
          <a:prstGeom prst="rect">
            <a:avLst/>
          </a:prstGeom>
          <a:noFill/>
        </p:spPr>
        <p:txBody>
          <a:bodyPr wrap="square" rtlCol="1">
            <a:spAutoFit/>
          </a:bodyPr>
          <a:lstStyle/>
          <a:p>
            <a:pPr algn="l" rtl="0"/>
            <a:r>
              <a:rPr lang="fr-FR" sz="3200" dirty="0" smtClean="0">
                <a:solidFill>
                  <a:srgbClr val="FFFF00"/>
                </a:solidFill>
                <a:cs typeface="+mj-cs"/>
              </a:rPr>
              <a:t>4.</a:t>
            </a:r>
            <a:endParaRPr lang="ar-DZ" sz="3200" dirty="0">
              <a:solidFill>
                <a:srgbClr val="FFFF00"/>
              </a:solidFill>
              <a:cs typeface="+mj-cs"/>
            </a:endParaRPr>
          </a:p>
        </p:txBody>
      </p:sp>
      <p:sp>
        <p:nvSpPr>
          <p:cNvPr id="9" name="Rectangle 8"/>
          <p:cNvSpPr/>
          <p:nvPr/>
        </p:nvSpPr>
        <p:spPr>
          <a:xfrm>
            <a:off x="251520" y="1738551"/>
            <a:ext cx="8748464" cy="1323439"/>
          </a:xfrm>
          <a:prstGeom prst="rect">
            <a:avLst/>
          </a:prstGeom>
        </p:spPr>
        <p:txBody>
          <a:bodyPr wrap="square">
            <a:spAutoFit/>
          </a:bodyPr>
          <a:lstStyle/>
          <a:p>
            <a:pPr algn="l" rtl="0"/>
            <a:r>
              <a:rPr lang="fr-FR" sz="4000" dirty="0" smtClean="0">
                <a:solidFill>
                  <a:srgbClr val="FFFF00"/>
                </a:solidFill>
              </a:rPr>
              <a:t>La précision de l’interpolation dépond du nombre de données initiales utilisées.</a:t>
            </a:r>
            <a:endParaRPr lang="fr-FR" sz="4000" b="1" dirty="0">
              <a:solidFill>
                <a:srgbClr val="FFFF00"/>
              </a:solidFill>
            </a:endParaRPr>
          </a:p>
        </p:txBody>
      </p:sp>
      <p:grpSp>
        <p:nvGrpSpPr>
          <p:cNvPr id="3" name="Groupe 11"/>
          <p:cNvGrpSpPr/>
          <p:nvPr/>
        </p:nvGrpSpPr>
        <p:grpSpPr>
          <a:xfrm>
            <a:off x="611560" y="4100616"/>
            <a:ext cx="7488832" cy="849263"/>
            <a:chOff x="611560" y="4100616"/>
            <a:chExt cx="7488832" cy="849263"/>
          </a:xfrm>
        </p:grpSpPr>
        <p:sp>
          <p:nvSpPr>
            <p:cNvPr id="10" name="ZoneTexte 9"/>
            <p:cNvSpPr txBox="1"/>
            <p:nvPr/>
          </p:nvSpPr>
          <p:spPr>
            <a:xfrm>
              <a:off x="611560" y="4356393"/>
              <a:ext cx="3159968" cy="584775"/>
            </a:xfrm>
            <a:prstGeom prst="rect">
              <a:avLst/>
            </a:prstGeom>
            <a:noFill/>
          </p:spPr>
          <p:txBody>
            <a:bodyPr wrap="square" rtlCol="1">
              <a:spAutoFit/>
            </a:bodyPr>
            <a:lstStyle/>
            <a:p>
              <a:pPr algn="l" rtl="0"/>
              <a:r>
                <a:rPr lang="fr-FR" sz="3200" dirty="0" smtClean="0">
                  <a:solidFill>
                    <a:srgbClr val="FFFF00"/>
                  </a:solidFill>
                  <a:cs typeface="+mj-cs"/>
                </a:rPr>
                <a:t>Données initiales</a:t>
              </a:r>
              <a:endParaRPr lang="ar-DZ" sz="3200" dirty="0">
                <a:solidFill>
                  <a:srgbClr val="FFFF00"/>
                </a:solidFill>
                <a:cs typeface="+mj-cs"/>
              </a:endParaRPr>
            </a:p>
          </p:txBody>
        </p:sp>
        <p:sp>
          <p:nvSpPr>
            <p:cNvPr id="14" name="Flèche droite à entaille 13"/>
            <p:cNvSpPr/>
            <p:nvPr/>
          </p:nvSpPr>
          <p:spPr>
            <a:xfrm rot="18559488">
              <a:off x="3645866" y="4272041"/>
              <a:ext cx="700141" cy="357292"/>
            </a:xfrm>
            <a:prstGeom prst="notch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5" name="Flèche droite 14"/>
            <p:cNvSpPr/>
            <p:nvPr/>
          </p:nvSpPr>
          <p:spPr>
            <a:xfrm>
              <a:off x="4644008" y="4437112"/>
              <a:ext cx="864096" cy="504056"/>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6" name="Flèche droite à entaille 15"/>
            <p:cNvSpPr/>
            <p:nvPr/>
          </p:nvSpPr>
          <p:spPr>
            <a:xfrm rot="18559488">
              <a:off x="7462289" y="4306500"/>
              <a:ext cx="700141" cy="357292"/>
            </a:xfrm>
            <a:prstGeom prst="notch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ZoneTexte 17"/>
            <p:cNvSpPr txBox="1"/>
            <p:nvPr/>
          </p:nvSpPr>
          <p:spPr>
            <a:xfrm>
              <a:off x="5804520" y="4365104"/>
              <a:ext cx="2295872" cy="584775"/>
            </a:xfrm>
            <a:prstGeom prst="rect">
              <a:avLst/>
            </a:prstGeom>
            <a:noFill/>
          </p:spPr>
          <p:txBody>
            <a:bodyPr wrap="square" rtlCol="1">
              <a:spAutoFit/>
            </a:bodyPr>
            <a:lstStyle/>
            <a:p>
              <a:pPr algn="l" rtl="0"/>
              <a:r>
                <a:rPr lang="fr-FR" sz="3200" dirty="0" smtClean="0">
                  <a:solidFill>
                    <a:srgbClr val="FFFF00"/>
                  </a:solidFill>
                  <a:cs typeface="+mj-cs"/>
                </a:rPr>
                <a:t>Précision</a:t>
              </a:r>
              <a:endParaRPr lang="ar-DZ" sz="3200" dirty="0">
                <a:solidFill>
                  <a:srgbClr val="FFFF00"/>
                </a:solidFill>
                <a:cs typeface="+mj-cs"/>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TotalTime>
  <Words>3847</Words>
  <Application>Microsoft Office PowerPoint</Application>
  <PresentationFormat>Affichage à l'écran (4:3)</PresentationFormat>
  <Paragraphs>716</Paragraphs>
  <Slides>162</Slides>
  <Notes>0</Notes>
  <HiddenSlides>0</HiddenSlides>
  <MMClips>0</MMClips>
  <ScaleCrop>false</ScaleCrop>
  <HeadingPairs>
    <vt:vector size="4" baseType="variant">
      <vt:variant>
        <vt:lpstr>Thème</vt:lpstr>
      </vt:variant>
      <vt:variant>
        <vt:i4>1</vt:i4>
      </vt:variant>
      <vt:variant>
        <vt:lpstr>Titres des diapositives</vt:lpstr>
      </vt:variant>
      <vt:variant>
        <vt:i4>162</vt:i4>
      </vt:variant>
    </vt:vector>
  </HeadingPairs>
  <TitlesOfParts>
    <vt:vector size="16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é</vt:lpstr>
      <vt:lpstr>Diapositive 109</vt:lpstr>
      <vt:lpstr>Diapositive 110</vt:lpstr>
      <vt:lpstr>Diapositive 111</vt:lpstr>
      <vt:lpstr>Diapositive 112</vt:lpstr>
      <vt:lpstr>Diapositive 113</vt:lpstr>
      <vt:lpstr>Diapositive 114</vt:lpstr>
      <vt:lpstr>Diapositive 115</vt:lpstr>
      <vt:lpstr>Diapositive 116</vt:lpstr>
      <vt:lpstr>Diapositive 117</vt:lpstr>
      <vt:lpstr>Diapositive 118</vt:lpstr>
      <vt:lpstr>Diapositive 119</vt:lpstr>
      <vt:lpstr>Diapositive 120</vt:lpstr>
      <vt:lpstr>Diapositive 121</vt:lpstr>
      <vt:lpstr>Diapositive 122</vt:lpstr>
      <vt:lpstr>Diapositive 123</vt:lpstr>
      <vt:lpstr>Diapositive 124</vt:lpstr>
      <vt:lpstr>Diapositive 125</vt:lpstr>
      <vt:lpstr>Diapositive 126</vt:lpstr>
      <vt:lpstr>Diapositive 127</vt:lpstr>
      <vt:lpstr>Diapositive 128</vt:lpstr>
      <vt:lpstr>Diapositive 129</vt:lpstr>
      <vt:lpstr>Diapositive 130</vt:lpstr>
      <vt:lpstr>Diapositive 131</vt:lpstr>
      <vt:lpstr>Diapositive 132</vt:lpstr>
      <vt:lpstr>Diapositive 133</vt:lpstr>
      <vt:lpstr>Diapositive 134</vt:lpstr>
      <vt:lpstr>Diapositive 135</vt:lpstr>
      <vt:lpstr>Diapositive 136</vt:lpstr>
      <vt:lpstr>Diapositive 137</vt:lpstr>
      <vt:lpstr>Diapositive 138</vt:lpstr>
      <vt:lpstr>Diapositive 139</vt:lpstr>
      <vt:lpstr>Diapositive 140</vt:lpstr>
      <vt:lpstr>Diapositive 141</vt:lpstr>
      <vt:lpstr>Diapositive 142</vt:lpstr>
      <vt:lpstr>Diapositive 143</vt:lpstr>
      <vt:lpstr>Diapositive 144</vt:lpstr>
      <vt:lpstr>Diapositive 145</vt:lpstr>
      <vt:lpstr>Diapositive 146</vt:lpstr>
      <vt:lpstr>Diapositive 147</vt:lpstr>
      <vt:lpstr>Diapositive 148</vt:lpstr>
      <vt:lpstr>Diapositive 149</vt:lpstr>
      <vt:lpstr>Diapositive 150</vt:lpstr>
      <vt:lpstr>Diapositive 151</vt:lpstr>
      <vt:lpstr>Diapositive 152</vt:lpstr>
      <vt:lpstr>Diapositive 153</vt:lpstr>
      <vt:lpstr>Diapositive 154</vt:lpstr>
      <vt:lpstr>Diapositive 155</vt:lpstr>
      <vt:lpstr>Diapositive 156</vt:lpstr>
      <vt:lpstr>Diapositive 157</vt:lpstr>
      <vt:lpstr>Diapositive 158</vt:lpstr>
      <vt:lpstr>Diapositive 159</vt:lpstr>
      <vt:lpstr>Diapositive 160</vt:lpstr>
      <vt:lpstr>Diapositive 161</vt:lpstr>
      <vt:lpstr>Diapositive 162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AISSAOUI.Computer</dc:creator>
  <cp:lastModifiedBy>MCS</cp:lastModifiedBy>
  <cp:revision>96</cp:revision>
  <dcterms:created xsi:type="dcterms:W3CDTF">2016-11-05T19:17:49Z</dcterms:created>
  <dcterms:modified xsi:type="dcterms:W3CDTF">2021-10-23T08:35:45Z</dcterms:modified>
</cp:coreProperties>
</file>