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42"/>
  </p:notesMasterIdLst>
  <p:handoutMasterIdLst>
    <p:handoutMasterId r:id="rId43"/>
  </p:handoutMasterIdLst>
  <p:sldIdLst>
    <p:sldId id="323" r:id="rId3"/>
    <p:sldId id="354" r:id="rId4"/>
    <p:sldId id="280" r:id="rId5"/>
    <p:sldId id="285" r:id="rId6"/>
    <p:sldId id="299" r:id="rId7"/>
    <p:sldId id="281" r:id="rId8"/>
    <p:sldId id="300" r:id="rId9"/>
    <p:sldId id="282" r:id="rId10"/>
    <p:sldId id="286" r:id="rId11"/>
    <p:sldId id="283" r:id="rId12"/>
    <p:sldId id="301" r:id="rId13"/>
    <p:sldId id="284" r:id="rId14"/>
    <p:sldId id="287" r:id="rId15"/>
    <p:sldId id="288" r:id="rId16"/>
    <p:sldId id="289" r:id="rId17"/>
    <p:sldId id="290" r:id="rId18"/>
    <p:sldId id="291" r:id="rId19"/>
    <p:sldId id="292" r:id="rId20"/>
    <p:sldId id="358" r:id="rId21"/>
    <p:sldId id="294" r:id="rId22"/>
    <p:sldId id="295" r:id="rId23"/>
    <p:sldId id="296" r:id="rId24"/>
    <p:sldId id="302" r:id="rId25"/>
    <p:sldId id="297" r:id="rId26"/>
    <p:sldId id="293" r:id="rId27"/>
    <p:sldId id="303" r:id="rId28"/>
    <p:sldId id="355" r:id="rId29"/>
    <p:sldId id="307" r:id="rId30"/>
    <p:sldId id="308" r:id="rId31"/>
    <p:sldId id="309" r:id="rId32"/>
    <p:sldId id="311" r:id="rId33"/>
    <p:sldId id="310" r:id="rId34"/>
    <p:sldId id="312" r:id="rId35"/>
    <p:sldId id="313" r:id="rId36"/>
    <p:sldId id="314" r:id="rId37"/>
    <p:sldId id="315" r:id="rId38"/>
    <p:sldId id="316" r:id="rId39"/>
    <p:sldId id="317" r:id="rId40"/>
    <p:sldId id="318" r:id="rId41"/>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AEF3"/>
    <a:srgbClr val="FF9900"/>
    <a:srgbClr val="33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3778BB51-F3EA-49D1-AFA9-6572B97E69D8}" type="datetimeFigureOut">
              <a:rPr lang="fr-FR"/>
              <a:pPr>
                <a:defRPr/>
              </a:pPr>
              <a:t>24/10/2023</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C7AFB09F-CC5F-4E0F-AEFA-C2D9574955A1}" type="slidenum">
              <a:rPr lang="fr-FR"/>
              <a:pPr>
                <a:defRPr/>
              </a:pPr>
              <a:t>‹#›</a:t>
            </a:fld>
            <a:endParaRPr lang="fr-FR"/>
          </a:p>
        </p:txBody>
      </p:sp>
    </p:spTree>
    <p:extLst>
      <p:ext uri="{BB962C8B-B14F-4D97-AF65-F5344CB8AC3E}">
        <p14:creationId xmlns:p14="http://schemas.microsoft.com/office/powerpoint/2010/main" val="120640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6D544972-1834-41A7-B5DF-1F2D91FED507}" type="datetimeFigureOut">
              <a:rPr lang="fr-FR"/>
              <a:pPr>
                <a:defRPr/>
              </a:pPr>
              <a:t>24/10/2023</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FR"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B7EB66BE-D37D-4918-8E01-49913053E6CD}" type="slidenum">
              <a:rPr lang="fr-FR"/>
              <a:pPr>
                <a:defRPr/>
              </a:pPr>
              <a:t>‹#›</a:t>
            </a:fld>
            <a:endParaRPr lang="fr-FR"/>
          </a:p>
        </p:txBody>
      </p:sp>
    </p:spTree>
    <p:extLst>
      <p:ext uri="{BB962C8B-B14F-4D97-AF65-F5344CB8AC3E}">
        <p14:creationId xmlns:p14="http://schemas.microsoft.com/office/powerpoint/2010/main" val="2478554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1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63AC5C-DBB7-47DE-B1FD-C18A32841213}" type="slidenum">
              <a:rPr lang="fr-FR" altLang="fr-FR" smtClean="0">
                <a:solidFill>
                  <a:srgbClr val="000000"/>
                </a:solidFill>
                <a:cs typeface="Arial" panose="020B0604020202020204" pitchFamily="34" charset="0"/>
              </a:rPr>
              <a:pPr/>
              <a:t>1</a:t>
            </a:fld>
            <a:endParaRPr lang="fr-FR" altLang="fr-FR">
              <a:solidFill>
                <a:srgbClr val="000000"/>
              </a:solidFill>
              <a:cs typeface="Arial" panose="020B0604020202020204" pitchFamily="34" charset="0"/>
            </a:endParaRPr>
          </a:p>
        </p:txBody>
      </p:sp>
    </p:spTree>
    <p:extLst>
      <p:ext uri="{BB962C8B-B14F-4D97-AF65-F5344CB8AC3E}">
        <p14:creationId xmlns:p14="http://schemas.microsoft.com/office/powerpoint/2010/main" val="287147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fr-FR" altLang="fr-FR" sz="240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240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240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240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240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240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240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240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240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240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240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2400">
                  <a:latin typeface="Times New Roman" panose="02020603050405020304"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altLang="fr-FR" noProof="0"/>
              <a:t>Cliquez pour modifier le style du titre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fr-FR" altLang="fr-FR" noProof="0"/>
              <a:t>Cliquez pour modifier le style des sous-titres du masque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fr-FR" altLang="fr-FR"/>
          </a:p>
        </p:txBody>
      </p:sp>
      <p:sp>
        <p:nvSpPr>
          <p:cNvPr id="19" name="Rectangle 17"/>
          <p:cNvSpPr>
            <a:spLocks noGrp="1" noChangeArrowheads="1"/>
          </p:cNvSpPr>
          <p:nvPr>
            <p:ph type="ftr" sz="quarter" idx="11"/>
          </p:nvPr>
        </p:nvSpPr>
        <p:spPr/>
        <p:txBody>
          <a:bodyPr/>
          <a:lstStyle>
            <a:lvl1pPr>
              <a:defRPr/>
            </a:lvl1pPr>
          </a:lstStyle>
          <a:p>
            <a:pPr>
              <a:defRPr/>
            </a:pPr>
            <a:endParaRPr lang="fr-FR" altLang="fr-FR"/>
          </a:p>
        </p:txBody>
      </p:sp>
      <p:sp>
        <p:nvSpPr>
          <p:cNvPr id="20" name="Rectangle 18"/>
          <p:cNvSpPr>
            <a:spLocks noGrp="1" noChangeArrowheads="1"/>
          </p:cNvSpPr>
          <p:nvPr>
            <p:ph type="sldNum" sz="quarter" idx="12"/>
          </p:nvPr>
        </p:nvSpPr>
        <p:spPr/>
        <p:txBody>
          <a:bodyPr/>
          <a:lstStyle>
            <a:lvl1pPr>
              <a:defRPr/>
            </a:lvl1pPr>
          </a:lstStyle>
          <a:p>
            <a:pPr>
              <a:defRPr/>
            </a:pPr>
            <a:fld id="{D2008C30-F180-44A7-8B31-AB37CC7D2D23}" type="slidenum">
              <a:rPr lang="fr-FR" altLang="fr-FR"/>
              <a:pPr>
                <a:defRPr/>
              </a:pPr>
              <a:t>‹#›</a:t>
            </a:fld>
            <a:endParaRPr lang="fr-FR" altLang="fr-FR"/>
          </a:p>
        </p:txBody>
      </p:sp>
    </p:spTree>
    <p:extLst>
      <p:ext uri="{BB962C8B-B14F-4D97-AF65-F5344CB8AC3E}">
        <p14:creationId xmlns:p14="http://schemas.microsoft.com/office/powerpoint/2010/main" val="1135892720"/>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ltLang="fr-FR"/>
          </a:p>
        </p:txBody>
      </p:sp>
      <p:sp>
        <p:nvSpPr>
          <p:cNvPr id="5" name="Rectangle 3"/>
          <p:cNvSpPr>
            <a:spLocks noGrp="1" noChangeArrowheads="1"/>
          </p:cNvSpPr>
          <p:nvPr>
            <p:ph type="sldNum" sz="quarter" idx="11"/>
          </p:nvPr>
        </p:nvSpPr>
        <p:spPr>
          <a:ln/>
        </p:spPr>
        <p:txBody>
          <a:bodyPr/>
          <a:lstStyle>
            <a:lvl1pPr>
              <a:defRPr/>
            </a:lvl1pPr>
          </a:lstStyle>
          <a:p>
            <a:pPr>
              <a:defRPr/>
            </a:pPr>
            <a:fld id="{5927B1D1-07F5-4E04-B2B9-BA4AE63642B9}" type="slidenum">
              <a:rPr lang="fr-FR" altLang="fr-FR"/>
              <a:pPr>
                <a:defRPr/>
              </a:pPr>
              <a:t>‹#›</a:t>
            </a:fld>
            <a:endParaRPr lang="fr-FR" alt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756332801"/>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ltLang="fr-FR"/>
          </a:p>
        </p:txBody>
      </p:sp>
      <p:sp>
        <p:nvSpPr>
          <p:cNvPr id="5" name="Rectangle 3"/>
          <p:cNvSpPr>
            <a:spLocks noGrp="1" noChangeArrowheads="1"/>
          </p:cNvSpPr>
          <p:nvPr>
            <p:ph type="sldNum" sz="quarter" idx="11"/>
          </p:nvPr>
        </p:nvSpPr>
        <p:spPr>
          <a:ln/>
        </p:spPr>
        <p:txBody>
          <a:bodyPr/>
          <a:lstStyle>
            <a:lvl1pPr>
              <a:defRPr/>
            </a:lvl1pPr>
          </a:lstStyle>
          <a:p>
            <a:pPr>
              <a:defRPr/>
            </a:pPr>
            <a:fld id="{0D6A1F50-B3B7-4F2C-8510-3FA2A495C4FA}" type="slidenum">
              <a:rPr lang="fr-FR" altLang="fr-FR"/>
              <a:pPr>
                <a:defRPr/>
              </a:pPr>
              <a:t>‹#›</a:t>
            </a:fld>
            <a:endParaRPr lang="fr-FR" alt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2999112255"/>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3E5493C-0986-4D46-955E-D6D96D7B5F7C}" type="slidenum">
              <a:rPr lang="es-ES"/>
              <a:pPr>
                <a:defRPr/>
              </a:pPr>
              <a:t>‹#›</a:t>
            </a:fld>
            <a:endParaRPr lang="es-ES"/>
          </a:p>
        </p:txBody>
      </p:sp>
    </p:spTree>
    <p:extLst>
      <p:ext uri="{BB962C8B-B14F-4D97-AF65-F5344CB8AC3E}">
        <p14:creationId xmlns:p14="http://schemas.microsoft.com/office/powerpoint/2010/main" val="3020740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BFDA37E-15DD-4D4C-901E-12F0A5D97F33}" type="slidenum">
              <a:rPr lang="es-ES"/>
              <a:pPr>
                <a:defRPr/>
              </a:pPr>
              <a:t>‹#›</a:t>
            </a:fld>
            <a:endParaRPr lang="es-ES"/>
          </a:p>
        </p:txBody>
      </p:sp>
    </p:spTree>
    <p:extLst>
      <p:ext uri="{BB962C8B-B14F-4D97-AF65-F5344CB8AC3E}">
        <p14:creationId xmlns:p14="http://schemas.microsoft.com/office/powerpoint/2010/main" val="64361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B192491-8D00-4BBD-ADE8-8D1565FC5D93}" type="slidenum">
              <a:rPr lang="es-ES"/>
              <a:pPr>
                <a:defRPr/>
              </a:pPr>
              <a:t>‹#›</a:t>
            </a:fld>
            <a:endParaRPr lang="es-ES"/>
          </a:p>
        </p:txBody>
      </p:sp>
    </p:spTree>
    <p:extLst>
      <p:ext uri="{BB962C8B-B14F-4D97-AF65-F5344CB8AC3E}">
        <p14:creationId xmlns:p14="http://schemas.microsoft.com/office/powerpoint/2010/main" val="102030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765E66C-FA05-42CD-84F5-E8AA1F80AC88}" type="slidenum">
              <a:rPr lang="es-ES"/>
              <a:pPr>
                <a:defRPr/>
              </a:pPr>
              <a:t>‹#›</a:t>
            </a:fld>
            <a:endParaRPr lang="es-ES"/>
          </a:p>
        </p:txBody>
      </p:sp>
    </p:spTree>
    <p:extLst>
      <p:ext uri="{BB962C8B-B14F-4D97-AF65-F5344CB8AC3E}">
        <p14:creationId xmlns:p14="http://schemas.microsoft.com/office/powerpoint/2010/main" val="3407938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95230E2-95F5-4C6B-A081-927B871E1851}" type="slidenum">
              <a:rPr lang="es-ES"/>
              <a:pPr>
                <a:defRPr/>
              </a:pPr>
              <a:t>‹#›</a:t>
            </a:fld>
            <a:endParaRPr lang="es-ES"/>
          </a:p>
        </p:txBody>
      </p:sp>
    </p:spTree>
    <p:extLst>
      <p:ext uri="{BB962C8B-B14F-4D97-AF65-F5344CB8AC3E}">
        <p14:creationId xmlns:p14="http://schemas.microsoft.com/office/powerpoint/2010/main" val="2493440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204A3DD-360C-422E-9F09-ACE0F28DA1EB}" type="slidenum">
              <a:rPr lang="es-ES"/>
              <a:pPr>
                <a:defRPr/>
              </a:pPr>
              <a:t>‹#›</a:t>
            </a:fld>
            <a:endParaRPr lang="es-ES"/>
          </a:p>
        </p:txBody>
      </p:sp>
    </p:spTree>
    <p:extLst>
      <p:ext uri="{BB962C8B-B14F-4D97-AF65-F5344CB8AC3E}">
        <p14:creationId xmlns:p14="http://schemas.microsoft.com/office/powerpoint/2010/main" val="3598891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48CDC39-035C-47DA-AEFA-061F04419DB3}" type="slidenum">
              <a:rPr lang="es-ES"/>
              <a:pPr>
                <a:defRPr/>
              </a:pPr>
              <a:t>‹#›</a:t>
            </a:fld>
            <a:endParaRPr lang="es-ES"/>
          </a:p>
        </p:txBody>
      </p:sp>
    </p:spTree>
    <p:extLst>
      <p:ext uri="{BB962C8B-B14F-4D97-AF65-F5344CB8AC3E}">
        <p14:creationId xmlns:p14="http://schemas.microsoft.com/office/powerpoint/2010/main" val="116212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D42694F-FAEC-4407-8605-F83F1703ABED}" type="slidenum">
              <a:rPr lang="es-ES"/>
              <a:pPr>
                <a:defRPr/>
              </a:pPr>
              <a:t>‹#›</a:t>
            </a:fld>
            <a:endParaRPr lang="es-ES"/>
          </a:p>
        </p:txBody>
      </p:sp>
    </p:spTree>
    <p:extLst>
      <p:ext uri="{BB962C8B-B14F-4D97-AF65-F5344CB8AC3E}">
        <p14:creationId xmlns:p14="http://schemas.microsoft.com/office/powerpoint/2010/main" val="96160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ltLang="fr-FR"/>
          </a:p>
        </p:txBody>
      </p:sp>
      <p:sp>
        <p:nvSpPr>
          <p:cNvPr id="5" name="Rectangle 3"/>
          <p:cNvSpPr>
            <a:spLocks noGrp="1" noChangeArrowheads="1"/>
          </p:cNvSpPr>
          <p:nvPr>
            <p:ph type="sldNum" sz="quarter" idx="11"/>
          </p:nvPr>
        </p:nvSpPr>
        <p:spPr>
          <a:ln/>
        </p:spPr>
        <p:txBody>
          <a:bodyPr/>
          <a:lstStyle>
            <a:lvl1pPr>
              <a:defRPr/>
            </a:lvl1pPr>
          </a:lstStyle>
          <a:p>
            <a:pPr>
              <a:defRPr/>
            </a:pPr>
            <a:fld id="{4BF3FFE4-A26D-49ED-9778-440F4F729EE9}" type="slidenum">
              <a:rPr lang="fr-FR" altLang="fr-FR"/>
              <a:pPr>
                <a:defRPr/>
              </a:pPr>
              <a:t>‹#›</a:t>
            </a:fld>
            <a:endParaRPr lang="fr-FR" alt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2006565109"/>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1EC1259-513C-415E-8CB0-7B49C36FE553}" type="slidenum">
              <a:rPr lang="es-ES"/>
              <a:pPr>
                <a:defRPr/>
              </a:pPr>
              <a:t>‹#›</a:t>
            </a:fld>
            <a:endParaRPr lang="es-ES"/>
          </a:p>
        </p:txBody>
      </p:sp>
    </p:spTree>
    <p:extLst>
      <p:ext uri="{BB962C8B-B14F-4D97-AF65-F5344CB8AC3E}">
        <p14:creationId xmlns:p14="http://schemas.microsoft.com/office/powerpoint/2010/main" val="3298878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AA46B8C-6BBB-482D-A383-CA5BCF27D9C4}" type="slidenum">
              <a:rPr lang="es-ES"/>
              <a:pPr>
                <a:defRPr/>
              </a:pPr>
              <a:t>‹#›</a:t>
            </a:fld>
            <a:endParaRPr lang="es-ES"/>
          </a:p>
        </p:txBody>
      </p:sp>
    </p:spTree>
    <p:extLst>
      <p:ext uri="{BB962C8B-B14F-4D97-AF65-F5344CB8AC3E}">
        <p14:creationId xmlns:p14="http://schemas.microsoft.com/office/powerpoint/2010/main" val="39466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8788F64-4A53-4910-AC9E-1D633C29B93E}" type="slidenum">
              <a:rPr lang="es-ES"/>
              <a:pPr>
                <a:defRPr/>
              </a:pPr>
              <a:t>‹#›</a:t>
            </a:fld>
            <a:endParaRPr lang="es-ES"/>
          </a:p>
        </p:txBody>
      </p:sp>
    </p:spTree>
    <p:extLst>
      <p:ext uri="{BB962C8B-B14F-4D97-AF65-F5344CB8AC3E}">
        <p14:creationId xmlns:p14="http://schemas.microsoft.com/office/powerpoint/2010/main" val="421397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ltLang="fr-FR"/>
          </a:p>
        </p:txBody>
      </p:sp>
      <p:sp>
        <p:nvSpPr>
          <p:cNvPr id="5" name="Rectangle 3"/>
          <p:cNvSpPr>
            <a:spLocks noGrp="1" noChangeArrowheads="1"/>
          </p:cNvSpPr>
          <p:nvPr>
            <p:ph type="sldNum" sz="quarter" idx="11"/>
          </p:nvPr>
        </p:nvSpPr>
        <p:spPr>
          <a:ln/>
        </p:spPr>
        <p:txBody>
          <a:bodyPr/>
          <a:lstStyle>
            <a:lvl1pPr>
              <a:defRPr/>
            </a:lvl1pPr>
          </a:lstStyle>
          <a:p>
            <a:pPr>
              <a:defRPr/>
            </a:pPr>
            <a:fld id="{4485AEE6-DB3B-47DA-9DBF-4AC4380EF165}" type="slidenum">
              <a:rPr lang="fr-FR" altLang="fr-FR"/>
              <a:pPr>
                <a:defRPr/>
              </a:pPr>
              <a:t>‹#›</a:t>
            </a:fld>
            <a:endParaRPr lang="fr-FR" alt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2854961764"/>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981200"/>
            <a:ext cx="4038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981200"/>
            <a:ext cx="4038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2"/>
          <p:cNvSpPr>
            <a:spLocks noGrp="1" noChangeArrowheads="1"/>
          </p:cNvSpPr>
          <p:nvPr>
            <p:ph type="ftr" sz="quarter" idx="10"/>
          </p:nvPr>
        </p:nvSpPr>
        <p:spPr>
          <a:ln/>
        </p:spPr>
        <p:txBody>
          <a:bodyPr/>
          <a:lstStyle>
            <a:lvl1pPr>
              <a:defRPr/>
            </a:lvl1pPr>
          </a:lstStyle>
          <a:p>
            <a:pPr>
              <a:defRPr/>
            </a:pPr>
            <a:endParaRPr lang="fr-FR" altLang="fr-FR"/>
          </a:p>
        </p:txBody>
      </p:sp>
      <p:sp>
        <p:nvSpPr>
          <p:cNvPr id="6" name="Rectangle 3"/>
          <p:cNvSpPr>
            <a:spLocks noGrp="1" noChangeArrowheads="1"/>
          </p:cNvSpPr>
          <p:nvPr>
            <p:ph type="sldNum" sz="quarter" idx="11"/>
          </p:nvPr>
        </p:nvSpPr>
        <p:spPr>
          <a:ln/>
        </p:spPr>
        <p:txBody>
          <a:bodyPr/>
          <a:lstStyle>
            <a:lvl1pPr>
              <a:defRPr/>
            </a:lvl1pPr>
          </a:lstStyle>
          <a:p>
            <a:pPr>
              <a:defRPr/>
            </a:pPr>
            <a:fld id="{27EEA4BE-E334-478F-8668-EC621D6026FC}" type="slidenum">
              <a:rPr lang="fr-FR" altLang="fr-FR"/>
              <a:pPr>
                <a:defRPr/>
              </a:pPr>
              <a:t>‹#›</a:t>
            </a:fld>
            <a:endParaRPr lang="fr-FR" alt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630415661"/>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2"/>
          <p:cNvSpPr>
            <a:spLocks noGrp="1" noChangeArrowheads="1"/>
          </p:cNvSpPr>
          <p:nvPr>
            <p:ph type="ftr" sz="quarter" idx="10"/>
          </p:nvPr>
        </p:nvSpPr>
        <p:spPr>
          <a:ln/>
        </p:spPr>
        <p:txBody>
          <a:bodyPr/>
          <a:lstStyle>
            <a:lvl1pPr>
              <a:defRPr/>
            </a:lvl1pPr>
          </a:lstStyle>
          <a:p>
            <a:pPr>
              <a:defRPr/>
            </a:pPr>
            <a:endParaRPr lang="fr-FR" altLang="fr-FR"/>
          </a:p>
        </p:txBody>
      </p:sp>
      <p:sp>
        <p:nvSpPr>
          <p:cNvPr id="8" name="Rectangle 3"/>
          <p:cNvSpPr>
            <a:spLocks noGrp="1" noChangeArrowheads="1"/>
          </p:cNvSpPr>
          <p:nvPr>
            <p:ph type="sldNum" sz="quarter" idx="11"/>
          </p:nvPr>
        </p:nvSpPr>
        <p:spPr>
          <a:ln/>
        </p:spPr>
        <p:txBody>
          <a:bodyPr/>
          <a:lstStyle>
            <a:lvl1pPr>
              <a:defRPr/>
            </a:lvl1pPr>
          </a:lstStyle>
          <a:p>
            <a:pPr>
              <a:defRPr/>
            </a:pPr>
            <a:fld id="{9AEFAECE-EDB4-43CC-B85B-1B556640EFEE}" type="slidenum">
              <a:rPr lang="fr-FR" altLang="fr-FR"/>
              <a:pPr>
                <a:defRPr/>
              </a:pPr>
              <a:t>‹#›</a:t>
            </a:fld>
            <a:endParaRPr lang="fr-FR" altLang="fr-FR"/>
          </a:p>
        </p:txBody>
      </p:sp>
      <p:sp>
        <p:nvSpPr>
          <p:cNvPr id="9" name="Rectangle 16"/>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710982784"/>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2"/>
          <p:cNvSpPr>
            <a:spLocks noGrp="1" noChangeArrowheads="1"/>
          </p:cNvSpPr>
          <p:nvPr>
            <p:ph type="ftr" sz="quarter" idx="10"/>
          </p:nvPr>
        </p:nvSpPr>
        <p:spPr>
          <a:ln/>
        </p:spPr>
        <p:txBody>
          <a:bodyPr/>
          <a:lstStyle>
            <a:lvl1pPr>
              <a:defRPr/>
            </a:lvl1pPr>
          </a:lstStyle>
          <a:p>
            <a:pPr>
              <a:defRPr/>
            </a:pPr>
            <a:endParaRPr lang="fr-FR" altLang="fr-FR"/>
          </a:p>
        </p:txBody>
      </p:sp>
      <p:sp>
        <p:nvSpPr>
          <p:cNvPr id="4" name="Rectangle 3"/>
          <p:cNvSpPr>
            <a:spLocks noGrp="1" noChangeArrowheads="1"/>
          </p:cNvSpPr>
          <p:nvPr>
            <p:ph type="sldNum" sz="quarter" idx="11"/>
          </p:nvPr>
        </p:nvSpPr>
        <p:spPr>
          <a:ln/>
        </p:spPr>
        <p:txBody>
          <a:bodyPr/>
          <a:lstStyle>
            <a:lvl1pPr>
              <a:defRPr/>
            </a:lvl1pPr>
          </a:lstStyle>
          <a:p>
            <a:pPr>
              <a:defRPr/>
            </a:pPr>
            <a:fld id="{4D361418-ABDF-4BE1-B95D-1B752A153AFF}" type="slidenum">
              <a:rPr lang="fr-FR" altLang="fr-FR"/>
              <a:pPr>
                <a:defRPr/>
              </a:pPr>
              <a:t>‹#›</a:t>
            </a:fld>
            <a:endParaRPr lang="fr-FR" altLang="fr-FR"/>
          </a:p>
        </p:txBody>
      </p:sp>
      <p:sp>
        <p:nvSpPr>
          <p:cNvPr id="5" name="Rectangle 16"/>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1254827604"/>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altLang="fr-FR"/>
          </a:p>
        </p:txBody>
      </p:sp>
      <p:sp>
        <p:nvSpPr>
          <p:cNvPr id="3" name="Rectangle 3"/>
          <p:cNvSpPr>
            <a:spLocks noGrp="1" noChangeArrowheads="1"/>
          </p:cNvSpPr>
          <p:nvPr>
            <p:ph type="sldNum" sz="quarter" idx="11"/>
          </p:nvPr>
        </p:nvSpPr>
        <p:spPr>
          <a:ln/>
        </p:spPr>
        <p:txBody>
          <a:bodyPr/>
          <a:lstStyle>
            <a:lvl1pPr>
              <a:defRPr/>
            </a:lvl1pPr>
          </a:lstStyle>
          <a:p>
            <a:pPr>
              <a:defRPr/>
            </a:pPr>
            <a:fld id="{ABD2B79A-C1B5-46AC-817C-7E9058C49153}" type="slidenum">
              <a:rPr lang="fr-FR" altLang="fr-FR"/>
              <a:pPr>
                <a:defRPr/>
              </a:pPr>
              <a:t>‹#›</a:t>
            </a:fld>
            <a:endParaRPr lang="fr-FR" altLang="fr-FR"/>
          </a:p>
        </p:txBody>
      </p:sp>
      <p:sp>
        <p:nvSpPr>
          <p:cNvPr id="4" name="Rectangle 16"/>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2863779221"/>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ltLang="fr-FR"/>
          </a:p>
        </p:txBody>
      </p:sp>
      <p:sp>
        <p:nvSpPr>
          <p:cNvPr id="6" name="Rectangle 3"/>
          <p:cNvSpPr>
            <a:spLocks noGrp="1" noChangeArrowheads="1"/>
          </p:cNvSpPr>
          <p:nvPr>
            <p:ph type="sldNum" sz="quarter" idx="11"/>
          </p:nvPr>
        </p:nvSpPr>
        <p:spPr>
          <a:ln/>
        </p:spPr>
        <p:txBody>
          <a:bodyPr/>
          <a:lstStyle>
            <a:lvl1pPr>
              <a:defRPr/>
            </a:lvl1pPr>
          </a:lstStyle>
          <a:p>
            <a:pPr>
              <a:defRPr/>
            </a:pPr>
            <a:fld id="{A3BBDA91-F456-45FE-89FB-5FD2001F033C}" type="slidenum">
              <a:rPr lang="fr-FR" altLang="fr-FR"/>
              <a:pPr>
                <a:defRPr/>
              </a:pPr>
              <a:t>‹#›</a:t>
            </a:fld>
            <a:endParaRPr lang="fr-FR" alt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3499510964"/>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ltLang="fr-FR"/>
          </a:p>
        </p:txBody>
      </p:sp>
      <p:sp>
        <p:nvSpPr>
          <p:cNvPr id="6" name="Rectangle 3"/>
          <p:cNvSpPr>
            <a:spLocks noGrp="1" noChangeArrowheads="1"/>
          </p:cNvSpPr>
          <p:nvPr>
            <p:ph type="sldNum" sz="quarter" idx="11"/>
          </p:nvPr>
        </p:nvSpPr>
        <p:spPr>
          <a:ln/>
        </p:spPr>
        <p:txBody>
          <a:bodyPr/>
          <a:lstStyle>
            <a:lvl1pPr>
              <a:defRPr/>
            </a:lvl1pPr>
          </a:lstStyle>
          <a:p>
            <a:pPr>
              <a:defRPr/>
            </a:pPr>
            <a:fld id="{0E5B25CA-FFC5-46F6-AEC6-A2A5848D6C15}" type="slidenum">
              <a:rPr lang="fr-FR" altLang="fr-FR"/>
              <a:pPr>
                <a:defRPr/>
              </a:pPr>
              <a:t>‹#›</a:t>
            </a:fld>
            <a:endParaRPr lang="fr-FR" alt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1452216219"/>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fr-FR" altLang="fr-F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0455647E-38A2-4938-9B02-80895390D3BC}" type="slidenum">
              <a:rPr lang="fr-FR" altLang="fr-FR"/>
              <a:pPr>
                <a:defRPr/>
              </a:pPr>
              <a:t>‹#›</a:t>
            </a:fld>
            <a:endParaRPr lang="fr-FR" altLang="fr-F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fr-FR" altLang="fr-FR" sz="240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240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sz="240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ltLang="fr-FR"/>
          </a:p>
        </p:txBody>
      </p:sp>
    </p:spTree>
  </p:cSld>
  <p:clrMap bg1="lt1" tx1="dk1" bg2="lt2" tx2="dk2" accent1="accent1" accent2="accent2" accent3="accent3" accent4="accent4" accent5="accent5" accent6="accent6" hlink="hlink" folHlink="folHlink"/>
  <p:sldLayoutIdLst>
    <p:sldLayoutId id="2147483879"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ransition spd="med">
    <p:zoom/>
  </p:transition>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fr-FR"/>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fr-FR"/>
              <a:t>Haga clic para modificar el estilo de texto del patrón</a:t>
            </a:r>
          </a:p>
          <a:p>
            <a:pPr lvl="1"/>
            <a:r>
              <a:rPr lang="es-ES" altLang="fr-FR"/>
              <a:t>Segundo nivel</a:t>
            </a:r>
          </a:p>
          <a:p>
            <a:pPr lvl="2"/>
            <a:r>
              <a:rPr lang="es-ES" altLang="fr-FR"/>
              <a:t>Tercer nivel</a:t>
            </a:r>
          </a:p>
          <a:p>
            <a:pPr lvl="3"/>
            <a:r>
              <a:rPr lang="es-ES" altLang="fr-FR"/>
              <a:t>Cuarto nivel</a:t>
            </a:r>
          </a:p>
          <a:p>
            <a:pPr lvl="4"/>
            <a:r>
              <a:rPr lang="es-ES" altLang="fr-F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D8FACF4-FEC4-48CF-A07F-0A21C12B6F4F}"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6.png"/><Relationship Id="rId7" Type="http://schemas.openxmlformats.org/officeDocument/2006/relationships/oleObject" Target="../embeddings/oleObject2.bin"/><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image" Target="../media/image15.jpe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slide" Target="slide4.xml"/><Relationship Id="rId9"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4.xml"/><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7.png"/><Relationship Id="rId5" Type="http://schemas.openxmlformats.org/officeDocument/2006/relationships/image" Target="../media/image30.png"/><Relationship Id="rId10" Type="http://schemas.openxmlformats.org/officeDocument/2006/relationships/slide" Target="slide4.xml"/><Relationship Id="rId4" Type="http://schemas.openxmlformats.org/officeDocument/2006/relationships/image" Target="../media/image29.pn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4.xml"/><Relationship Id="rId7"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7.png"/><Relationship Id="rId9" Type="http://schemas.openxmlformats.org/officeDocument/2006/relationships/image" Target="../media/image38.jpeg"/></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slide" Target="slide4.xml"/><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7.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 Target="slide4.xml"/><Relationship Id="rId7"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7.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slide" Target="slide2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2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9.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36.xml"/><Relationship Id="rId5" Type="http://schemas.openxmlformats.org/officeDocument/2006/relationships/slide" Target="slide29.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32.xml"/><Relationship Id="rId4" Type="http://schemas.openxmlformats.org/officeDocument/2006/relationships/image" Target="../media/image7.png"/><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30.xml"/><Relationship Id="rId4" Type="http://schemas.openxmlformats.org/officeDocument/2006/relationships/image" Target="../media/image7.png"/><Relationship Id="rId9" Type="http://schemas.openxmlformats.org/officeDocument/2006/relationships/slide" Target="slide8.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32.xml"/><Relationship Id="rId5" Type="http://schemas.openxmlformats.org/officeDocument/2006/relationships/slide" Target="slide30.xml"/><Relationship Id="rId4" Type="http://schemas.openxmlformats.org/officeDocument/2006/relationships/image" Target="../media/image7.png"/><Relationship Id="rId9" Type="http://schemas.openxmlformats.org/officeDocument/2006/relationships/slide" Target="slide8.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9.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36.xml"/><Relationship Id="rId5" Type="http://schemas.openxmlformats.org/officeDocument/2006/relationships/slide" Target="slide29.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 Target="slide4.xml"/><Relationship Id="rId7" Type="http://schemas.openxmlformats.org/officeDocument/2006/relationships/image" Target="../media/image6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7.png"/><Relationship Id="rId9"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36.xml"/><Relationship Id="rId5" Type="http://schemas.openxmlformats.org/officeDocument/2006/relationships/slide" Target="slide29.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146"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39738"/>
            <a:ext cx="220821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Espace réservé du numéro de diapositive 2"/>
          <p:cNvSpPr>
            <a:spLocks noGrp="1"/>
          </p:cNvSpPr>
          <p:nvPr>
            <p:ph type="sldNum" sz="quarter" idx="12"/>
          </p:nvPr>
        </p:nvSpPr>
        <p:spPr>
          <a:xfrm>
            <a:off x="8347075" y="6237288"/>
            <a:ext cx="730250" cy="476250"/>
          </a:xfrm>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65205ED-A974-4EA9-94ED-9B7846009FEA}" type="slidenum">
              <a:rPr lang="es-ES" altLang="fr-FR" sz="1400" smtClean="0">
                <a:solidFill>
                  <a:srgbClr val="000000"/>
                </a:solidFill>
              </a:rPr>
              <a:pPr>
                <a:spcBef>
                  <a:spcPct val="0"/>
                </a:spcBef>
                <a:buFontTx/>
                <a:buNone/>
              </a:pPr>
              <a:t>1</a:t>
            </a:fld>
            <a:endParaRPr lang="es-ES" altLang="fr-FR" sz="1400">
              <a:solidFill>
                <a:srgbClr val="000000"/>
              </a:solidFill>
            </a:endParaRPr>
          </a:p>
        </p:txBody>
      </p:sp>
      <p:sp>
        <p:nvSpPr>
          <p:cNvPr id="6148" name="Rectangle 110"/>
          <p:cNvSpPr>
            <a:spLocks noGrp="1" noChangeArrowheads="1"/>
          </p:cNvSpPr>
          <p:nvPr>
            <p:ph type="ctrTitle"/>
          </p:nvPr>
        </p:nvSpPr>
        <p:spPr>
          <a:xfrm>
            <a:off x="4189413" y="304800"/>
            <a:ext cx="4954587" cy="1703388"/>
          </a:xfrm>
          <a:noFill/>
        </p:spPr>
        <p:txBody>
          <a:bodyPr anchor="ctr"/>
          <a:lstStyle/>
          <a:p>
            <a:pPr eaLnBrk="1" hangingPunct="1"/>
            <a:r>
              <a:rPr lang="es-UY" altLang="fr-FR" sz="2400" b="1">
                <a:solidFill>
                  <a:schemeClr val="bg1"/>
                </a:solidFill>
                <a:latin typeface="Georgia" panose="02040502050405020303" pitchFamily="18" charset="0"/>
              </a:rPr>
              <a:t>Module : </a:t>
            </a:r>
            <a:r>
              <a:rPr lang="fr-FR" altLang="fr-FR" sz="2400" b="1">
                <a:solidFill>
                  <a:schemeClr val="bg1"/>
                </a:solidFill>
                <a:latin typeface="Georgia" panose="02040502050405020303" pitchFamily="18" charset="0"/>
              </a:rPr>
              <a:t>Mécanismes industriels et transmission de puissance</a:t>
            </a:r>
            <a:endParaRPr lang="es-ES" altLang="fr-FR" sz="2400" b="1">
              <a:solidFill>
                <a:schemeClr val="bg1"/>
              </a:solidFill>
              <a:latin typeface="Georgia" panose="02040502050405020303" pitchFamily="18" charset="0"/>
            </a:endParaRPr>
          </a:p>
        </p:txBody>
      </p:sp>
      <p:sp>
        <p:nvSpPr>
          <p:cNvPr id="10" name="Rectangle 110"/>
          <p:cNvSpPr txBox="1">
            <a:spLocks noChangeArrowheads="1"/>
          </p:cNvSpPr>
          <p:nvPr/>
        </p:nvSpPr>
        <p:spPr bwMode="auto">
          <a:xfrm>
            <a:off x="3906838" y="2173288"/>
            <a:ext cx="5170487" cy="1703387"/>
          </a:xfrm>
          <a:prstGeom prst="rect">
            <a:avLst/>
          </a:prstGeom>
          <a:solidFill>
            <a:schemeClr val="accent1">
              <a:lumMod val="90000"/>
            </a:schemeClr>
          </a:solidFill>
          <a:ln>
            <a:noFill/>
          </a:ln>
          <a:effectLst/>
        </p:spPr>
        <p:txBody>
          <a:bodyPr anchor="ct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107000"/>
              </a:lnSpc>
              <a:spcAft>
                <a:spcPts val="80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Chapitre </a:t>
            </a:r>
            <a:r>
              <a:rPr lang="ar-SA" sz="1800" b="1" dirty="0" smtClean="0">
                <a:effectLst/>
                <a:latin typeface="Times New Roman" panose="02020603050405020304" pitchFamily="18" charset="0"/>
                <a:ea typeface="Calibri" panose="020F0502020204030204" pitchFamily="34" charset="0"/>
                <a:cs typeface="Arial" panose="020B0604020202020204" pitchFamily="34" charset="0"/>
              </a:rPr>
              <a:t>3</a:t>
            </a:r>
            <a:r>
              <a:rPr lang="fr-FR" sz="1800" b="1" dirty="0" smtClean="0">
                <a:effectLst/>
                <a:latin typeface="Times New Roman" panose="02020603050405020304" pitchFamily="18" charset="0"/>
                <a:ea typeface="Calibri" panose="020F0502020204030204" pitchFamily="34" charset="0"/>
                <a:cs typeface="Arial" panose="020B0604020202020204" pitchFamily="34" charset="0"/>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Guidage en rotation</a:t>
            </a:r>
          </a:p>
        </p:txBody>
      </p:sp>
      <p:pic>
        <p:nvPicPr>
          <p:cNvPr id="6150" name="Picture 2" descr="RÃ©sultat de recherche d'images pour &quot;schÃ©ma cinÃ©matiqu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88" y="2528888"/>
            <a:ext cx="2344737"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scs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8612"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8613"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8614" name="Text Box 8">
            <a:hlinkClick r:id="rId4"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68615" name="Picture 10" descr="JD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Exemples de bagues</a:t>
            </a:r>
          </a:p>
        </p:txBody>
      </p:sp>
      <p:sp>
        <p:nvSpPr>
          <p:cNvPr id="33804"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30</a:t>
            </a:r>
          </a:p>
        </p:txBody>
      </p:sp>
      <p:pic>
        <p:nvPicPr>
          <p:cNvPr id="33805" name="Picture 13" descr="metafr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88" y="2084388"/>
            <a:ext cx="28575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Rectangle 15"/>
          <p:cNvSpPr>
            <a:spLocks noChangeArrowheads="1"/>
          </p:cNvSpPr>
          <p:nvPr/>
        </p:nvSpPr>
        <p:spPr bwMode="auto">
          <a:xfrm>
            <a:off x="0"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aphicFrame>
        <p:nvGraphicFramePr>
          <p:cNvPr id="33806" name="Object 14"/>
          <p:cNvGraphicFramePr>
            <a:graphicFrameLocks noChangeAspect="1"/>
          </p:cNvGraphicFramePr>
          <p:nvPr/>
        </p:nvGraphicFramePr>
        <p:xfrm>
          <a:off x="3468688" y="2135188"/>
          <a:ext cx="2800350" cy="2165350"/>
        </p:xfrm>
        <a:graphic>
          <a:graphicData uri="http://schemas.openxmlformats.org/presentationml/2006/ole">
            <mc:AlternateContent xmlns:mc="http://schemas.openxmlformats.org/markup-compatibility/2006">
              <mc:Choice xmlns:v="urn:schemas-microsoft-com:vml" Requires="v">
                <p:oleObj spid="_x0000_s68685" name="Image bitmap" r:id="rId7" imgW="6133333" imgH="4742857" progId="PBrush">
                  <p:embed/>
                </p:oleObj>
              </mc:Choice>
              <mc:Fallback>
                <p:oleObj name="Image bitmap" r:id="rId7" imgW="6133333" imgH="4742857" progId="PBrush">
                  <p:embed/>
                  <p:pic>
                    <p:nvPicPr>
                      <p:cNvPr id="0"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8688" y="2135188"/>
                        <a:ext cx="2800350" cy="216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21" name="Rectangle 18"/>
          <p:cNvSpPr>
            <a:spLocks noChangeArrowheads="1"/>
          </p:cNvSpPr>
          <p:nvPr/>
        </p:nvSpPr>
        <p:spPr bwMode="auto">
          <a:xfrm>
            <a:off x="0" y="2990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aphicFrame>
        <p:nvGraphicFramePr>
          <p:cNvPr id="33809" name="Object 17"/>
          <p:cNvGraphicFramePr>
            <a:graphicFrameLocks noChangeAspect="1"/>
          </p:cNvGraphicFramePr>
          <p:nvPr/>
        </p:nvGraphicFramePr>
        <p:xfrm>
          <a:off x="128588" y="4560888"/>
          <a:ext cx="3330575" cy="1571625"/>
        </p:xfrm>
        <a:graphic>
          <a:graphicData uri="http://schemas.openxmlformats.org/presentationml/2006/ole">
            <mc:AlternateContent xmlns:mc="http://schemas.openxmlformats.org/markup-compatibility/2006">
              <mc:Choice xmlns:v="urn:schemas-microsoft-com:vml" Requires="v">
                <p:oleObj spid="_x0000_s68686" name="Image bitmap" r:id="rId9" imgW="4390476" imgH="2057143" progId="PBrush">
                  <p:embed/>
                </p:oleObj>
              </mc:Choice>
              <mc:Fallback>
                <p:oleObj name="Image bitmap" r:id="rId9" imgW="4390476" imgH="2057143" progId="PBrush">
                  <p:embed/>
                  <p:pic>
                    <p:nvPicPr>
                      <p:cNvPr id="0" name="Picture 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588" y="4560888"/>
                        <a:ext cx="3330575" cy="157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812" name="Picture 20" descr="metafram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99238" y="2051050"/>
            <a:ext cx="2071687"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3" name="Picture 21" descr="Bagues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6375" y="4556125"/>
            <a:ext cx="192563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4" name="Text Box 22"/>
          <p:cNvSpPr txBox="1">
            <a:spLocks noChangeArrowheads="1"/>
          </p:cNvSpPr>
          <p:nvPr/>
        </p:nvSpPr>
        <p:spPr bwMode="auto">
          <a:xfrm>
            <a:off x="395288" y="1049338"/>
            <a:ext cx="84693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2000"/>
              <a:t>Economiques, les bagues sont de formes tubulaires, avec ou sans collerette et construites à partir de matériaux présentant de bonnes qualités frottantes (bronze, étain, téflon, …). Utilisées à sec ou lubrifiées.</a:t>
            </a:r>
          </a:p>
        </p:txBody>
      </p:sp>
      <p:pic>
        <p:nvPicPr>
          <p:cNvPr id="33815" name="Picture 23" descr="coussinets-polymeres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1763" y="4643438"/>
            <a:ext cx="227488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814"/>
                                        </p:tgtEl>
                                        <p:attrNameLst>
                                          <p:attrName>style.visibility</p:attrName>
                                        </p:attrNameLst>
                                      </p:cBhvr>
                                      <p:to>
                                        <p:strVal val="visible"/>
                                      </p:to>
                                    </p:set>
                                    <p:animEffect transition="in" filter="fade">
                                      <p:cBhvr>
                                        <p:cTn id="7" dur="1000"/>
                                        <p:tgtEl>
                                          <p:spTgt spid="33814"/>
                                        </p:tgtEl>
                                      </p:cBhvr>
                                    </p:animEffect>
                                    <p:anim calcmode="lin" valueType="num">
                                      <p:cBhvr>
                                        <p:cTn id="8" dur="1000" fill="hold"/>
                                        <p:tgtEl>
                                          <p:spTgt spid="33814"/>
                                        </p:tgtEl>
                                        <p:attrNameLst>
                                          <p:attrName>ppt_x</p:attrName>
                                        </p:attrNameLst>
                                      </p:cBhvr>
                                      <p:tavLst>
                                        <p:tav tm="0">
                                          <p:val>
                                            <p:strVal val="#ppt_x"/>
                                          </p:val>
                                        </p:tav>
                                        <p:tav tm="100000">
                                          <p:val>
                                            <p:strVal val="#ppt_x"/>
                                          </p:val>
                                        </p:tav>
                                      </p:tavLst>
                                    </p:anim>
                                    <p:anim calcmode="lin" valueType="num">
                                      <p:cBhvr>
                                        <p:cTn id="9" dur="1000" fill="hold"/>
                                        <p:tgtEl>
                                          <p:spTgt spid="338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3805"/>
                                        </p:tgtEl>
                                        <p:attrNameLst>
                                          <p:attrName>style.visibility</p:attrName>
                                        </p:attrNameLst>
                                      </p:cBhvr>
                                      <p:to>
                                        <p:strVal val="visible"/>
                                      </p:to>
                                    </p:set>
                                    <p:animEffect transition="in" filter="fade">
                                      <p:cBhvr>
                                        <p:cTn id="14" dur="1000"/>
                                        <p:tgtEl>
                                          <p:spTgt spid="33805"/>
                                        </p:tgtEl>
                                      </p:cBhvr>
                                    </p:animEffect>
                                    <p:anim calcmode="lin" valueType="num">
                                      <p:cBhvr>
                                        <p:cTn id="15" dur="1000" fill="hold"/>
                                        <p:tgtEl>
                                          <p:spTgt spid="33805"/>
                                        </p:tgtEl>
                                        <p:attrNameLst>
                                          <p:attrName>ppt_x</p:attrName>
                                        </p:attrNameLst>
                                      </p:cBhvr>
                                      <p:tavLst>
                                        <p:tav tm="0">
                                          <p:val>
                                            <p:strVal val="#ppt_x"/>
                                          </p:val>
                                        </p:tav>
                                        <p:tav tm="100000">
                                          <p:val>
                                            <p:strVal val="#ppt_x"/>
                                          </p:val>
                                        </p:tav>
                                      </p:tavLst>
                                    </p:anim>
                                    <p:anim calcmode="lin" valueType="num">
                                      <p:cBhvr>
                                        <p:cTn id="16" dur="1000" fill="hold"/>
                                        <p:tgtEl>
                                          <p:spTgt spid="3380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3806"/>
                                        </p:tgtEl>
                                        <p:attrNameLst>
                                          <p:attrName>style.visibility</p:attrName>
                                        </p:attrNameLst>
                                      </p:cBhvr>
                                      <p:to>
                                        <p:strVal val="visible"/>
                                      </p:to>
                                    </p:set>
                                    <p:animEffect transition="in" filter="fade">
                                      <p:cBhvr>
                                        <p:cTn id="21" dur="1000"/>
                                        <p:tgtEl>
                                          <p:spTgt spid="33806"/>
                                        </p:tgtEl>
                                      </p:cBhvr>
                                    </p:animEffect>
                                    <p:anim calcmode="lin" valueType="num">
                                      <p:cBhvr>
                                        <p:cTn id="22" dur="1000" fill="hold"/>
                                        <p:tgtEl>
                                          <p:spTgt spid="33806"/>
                                        </p:tgtEl>
                                        <p:attrNameLst>
                                          <p:attrName>ppt_x</p:attrName>
                                        </p:attrNameLst>
                                      </p:cBhvr>
                                      <p:tavLst>
                                        <p:tav tm="0">
                                          <p:val>
                                            <p:strVal val="#ppt_x"/>
                                          </p:val>
                                        </p:tav>
                                        <p:tav tm="100000">
                                          <p:val>
                                            <p:strVal val="#ppt_x"/>
                                          </p:val>
                                        </p:tav>
                                      </p:tavLst>
                                    </p:anim>
                                    <p:anim calcmode="lin" valueType="num">
                                      <p:cBhvr>
                                        <p:cTn id="23" dur="1000" fill="hold"/>
                                        <p:tgtEl>
                                          <p:spTgt spid="3380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3812"/>
                                        </p:tgtEl>
                                        <p:attrNameLst>
                                          <p:attrName>style.visibility</p:attrName>
                                        </p:attrNameLst>
                                      </p:cBhvr>
                                      <p:to>
                                        <p:strVal val="visible"/>
                                      </p:to>
                                    </p:set>
                                    <p:animEffect transition="in" filter="fade">
                                      <p:cBhvr>
                                        <p:cTn id="28" dur="1000"/>
                                        <p:tgtEl>
                                          <p:spTgt spid="33812"/>
                                        </p:tgtEl>
                                      </p:cBhvr>
                                    </p:animEffect>
                                    <p:anim calcmode="lin" valueType="num">
                                      <p:cBhvr>
                                        <p:cTn id="29" dur="1000" fill="hold"/>
                                        <p:tgtEl>
                                          <p:spTgt spid="33812"/>
                                        </p:tgtEl>
                                        <p:attrNameLst>
                                          <p:attrName>ppt_x</p:attrName>
                                        </p:attrNameLst>
                                      </p:cBhvr>
                                      <p:tavLst>
                                        <p:tav tm="0">
                                          <p:val>
                                            <p:strVal val="#ppt_x"/>
                                          </p:val>
                                        </p:tav>
                                        <p:tav tm="100000">
                                          <p:val>
                                            <p:strVal val="#ppt_x"/>
                                          </p:val>
                                        </p:tav>
                                      </p:tavLst>
                                    </p:anim>
                                    <p:anim calcmode="lin" valueType="num">
                                      <p:cBhvr>
                                        <p:cTn id="30" dur="1000" fill="hold"/>
                                        <p:tgtEl>
                                          <p:spTgt spid="3381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3809"/>
                                        </p:tgtEl>
                                        <p:attrNameLst>
                                          <p:attrName>style.visibility</p:attrName>
                                        </p:attrNameLst>
                                      </p:cBhvr>
                                      <p:to>
                                        <p:strVal val="visible"/>
                                      </p:to>
                                    </p:set>
                                    <p:animEffect transition="in" filter="fade">
                                      <p:cBhvr>
                                        <p:cTn id="35" dur="1000"/>
                                        <p:tgtEl>
                                          <p:spTgt spid="33809"/>
                                        </p:tgtEl>
                                      </p:cBhvr>
                                    </p:animEffect>
                                    <p:anim calcmode="lin" valueType="num">
                                      <p:cBhvr>
                                        <p:cTn id="36" dur="1000" fill="hold"/>
                                        <p:tgtEl>
                                          <p:spTgt spid="33809"/>
                                        </p:tgtEl>
                                        <p:attrNameLst>
                                          <p:attrName>ppt_x</p:attrName>
                                        </p:attrNameLst>
                                      </p:cBhvr>
                                      <p:tavLst>
                                        <p:tav tm="0">
                                          <p:val>
                                            <p:strVal val="#ppt_x"/>
                                          </p:val>
                                        </p:tav>
                                        <p:tav tm="100000">
                                          <p:val>
                                            <p:strVal val="#ppt_x"/>
                                          </p:val>
                                        </p:tav>
                                      </p:tavLst>
                                    </p:anim>
                                    <p:anim calcmode="lin" valueType="num">
                                      <p:cBhvr>
                                        <p:cTn id="37" dur="1000" fill="hold"/>
                                        <p:tgtEl>
                                          <p:spTgt spid="33809"/>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3813"/>
                                        </p:tgtEl>
                                        <p:attrNameLst>
                                          <p:attrName>style.visibility</p:attrName>
                                        </p:attrNameLst>
                                      </p:cBhvr>
                                      <p:to>
                                        <p:strVal val="visible"/>
                                      </p:to>
                                    </p:set>
                                    <p:animEffect transition="in" filter="fade">
                                      <p:cBhvr>
                                        <p:cTn id="42" dur="1000"/>
                                        <p:tgtEl>
                                          <p:spTgt spid="33813"/>
                                        </p:tgtEl>
                                      </p:cBhvr>
                                    </p:animEffect>
                                    <p:anim calcmode="lin" valueType="num">
                                      <p:cBhvr>
                                        <p:cTn id="43" dur="1000" fill="hold"/>
                                        <p:tgtEl>
                                          <p:spTgt spid="33813"/>
                                        </p:tgtEl>
                                        <p:attrNameLst>
                                          <p:attrName>ppt_x</p:attrName>
                                        </p:attrNameLst>
                                      </p:cBhvr>
                                      <p:tavLst>
                                        <p:tav tm="0">
                                          <p:val>
                                            <p:strVal val="#ppt_x"/>
                                          </p:val>
                                        </p:tav>
                                        <p:tav tm="100000">
                                          <p:val>
                                            <p:strVal val="#ppt_x"/>
                                          </p:val>
                                        </p:tav>
                                      </p:tavLst>
                                    </p:anim>
                                    <p:anim calcmode="lin" valueType="num">
                                      <p:cBhvr>
                                        <p:cTn id="44" dur="1000" fill="hold"/>
                                        <p:tgtEl>
                                          <p:spTgt spid="33813"/>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3815"/>
                                        </p:tgtEl>
                                        <p:attrNameLst>
                                          <p:attrName>style.visibility</p:attrName>
                                        </p:attrNameLst>
                                      </p:cBhvr>
                                      <p:to>
                                        <p:strVal val="visible"/>
                                      </p:to>
                                    </p:set>
                                    <p:animEffect transition="in" filter="fade">
                                      <p:cBhvr>
                                        <p:cTn id="49" dur="1000"/>
                                        <p:tgtEl>
                                          <p:spTgt spid="33815"/>
                                        </p:tgtEl>
                                      </p:cBhvr>
                                    </p:animEffect>
                                    <p:anim calcmode="lin" valueType="num">
                                      <p:cBhvr>
                                        <p:cTn id="50" dur="1000" fill="hold"/>
                                        <p:tgtEl>
                                          <p:spTgt spid="33815"/>
                                        </p:tgtEl>
                                        <p:attrNameLst>
                                          <p:attrName>ppt_x</p:attrName>
                                        </p:attrNameLst>
                                      </p:cBhvr>
                                      <p:tavLst>
                                        <p:tav tm="0">
                                          <p:val>
                                            <p:strVal val="#ppt_x"/>
                                          </p:val>
                                        </p:tav>
                                        <p:tav tm="100000">
                                          <p:val>
                                            <p:strVal val="#ppt_x"/>
                                          </p:val>
                                        </p:tav>
                                      </p:tavLst>
                                    </p:anim>
                                    <p:anim calcmode="lin" valueType="num">
                                      <p:cBhvr>
                                        <p:cTn id="51" dur="1000" fill="hold"/>
                                        <p:tgtEl>
                                          <p:spTgt spid="338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28"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7829"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7830"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77831"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Typologie des solutions</a:t>
            </a:r>
          </a:p>
        </p:txBody>
      </p:sp>
      <p:sp>
        <p:nvSpPr>
          <p:cNvPr id="52236"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25</a:t>
            </a:r>
          </a:p>
        </p:txBody>
      </p:sp>
      <p:sp>
        <p:nvSpPr>
          <p:cNvPr id="77834" name="Rectangle 13"/>
          <p:cNvSpPr>
            <a:spLocks noChangeArrowheads="1"/>
          </p:cNvSpPr>
          <p:nvPr/>
        </p:nvSpPr>
        <p:spPr bwMode="auto">
          <a:xfrm>
            <a:off x="395288" y="1052513"/>
            <a:ext cx="804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Il existe 4 principaux types de réalisation pour le guidage en rotation : </a:t>
            </a:r>
          </a:p>
        </p:txBody>
      </p:sp>
      <p:sp>
        <p:nvSpPr>
          <p:cNvPr id="77835" name="Text Box 14">
            <a:hlinkClick r:id="rId5" action="ppaction://hlinksldjump"/>
          </p:cNvPr>
          <p:cNvSpPr txBox="1">
            <a:spLocks noChangeArrowheads="1"/>
          </p:cNvSpPr>
          <p:nvPr/>
        </p:nvSpPr>
        <p:spPr bwMode="auto">
          <a:xfrm>
            <a:off x="1020763" y="1782763"/>
            <a:ext cx="2159000" cy="79216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dirty="0">
                <a:solidFill>
                  <a:schemeClr val="hlink"/>
                </a:solidFill>
              </a:rPr>
              <a:t>Par contact direct</a:t>
            </a:r>
          </a:p>
        </p:txBody>
      </p:sp>
      <p:sp>
        <p:nvSpPr>
          <p:cNvPr id="77836" name="Text Box 15">
            <a:hlinkClick r:id="rId6" action="ppaction://hlinksldjump"/>
          </p:cNvPr>
          <p:cNvSpPr txBox="1">
            <a:spLocks noChangeArrowheads="1"/>
          </p:cNvSpPr>
          <p:nvPr/>
        </p:nvSpPr>
        <p:spPr bwMode="auto">
          <a:xfrm>
            <a:off x="877888" y="5314950"/>
            <a:ext cx="2519362" cy="792163"/>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Par interposition de bagues</a:t>
            </a:r>
          </a:p>
        </p:txBody>
      </p:sp>
      <p:sp>
        <p:nvSpPr>
          <p:cNvPr id="77837" name="Text Box 16">
            <a:hlinkClick r:id="rId7" action="ppaction://hlinksldjump"/>
          </p:cNvPr>
          <p:cNvSpPr txBox="1">
            <a:spLocks noChangeArrowheads="1"/>
          </p:cNvSpPr>
          <p:nvPr/>
        </p:nvSpPr>
        <p:spPr bwMode="auto">
          <a:xfrm>
            <a:off x="6048375" y="5313363"/>
            <a:ext cx="2519363" cy="79216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Par interposition d’éléments roulants</a:t>
            </a:r>
          </a:p>
        </p:txBody>
      </p:sp>
      <p:sp>
        <p:nvSpPr>
          <p:cNvPr id="77838" name="Text Box 17">
            <a:hlinkClick r:id="rId8" action="ppaction://hlinksldjump"/>
          </p:cNvPr>
          <p:cNvSpPr txBox="1">
            <a:spLocks noChangeArrowheads="1"/>
          </p:cNvSpPr>
          <p:nvPr/>
        </p:nvSpPr>
        <p:spPr bwMode="auto">
          <a:xfrm>
            <a:off x="6048375" y="1781175"/>
            <a:ext cx="2519363" cy="792163"/>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d’un film d’huile</a:t>
            </a:r>
          </a:p>
        </p:txBody>
      </p:sp>
      <p:sp>
        <p:nvSpPr>
          <p:cNvPr id="77839" name="WordArt 18"/>
          <p:cNvSpPr>
            <a:spLocks noChangeArrowheads="1" noChangeShapeType="1" noTextEdit="1"/>
          </p:cNvSpPr>
          <p:nvPr/>
        </p:nvSpPr>
        <p:spPr bwMode="auto">
          <a:xfrm>
            <a:off x="3856038" y="2627313"/>
            <a:ext cx="1233487" cy="2139950"/>
          </a:xfrm>
          <a:prstGeom prst="rect">
            <a:avLst/>
          </a:prstGeom>
        </p:spPr>
        <p:txBody>
          <a:bodyPr wrap="none" fromWordArt="1">
            <a:prstTxWarp prst="textPlain">
              <a:avLst>
                <a:gd name="adj" fmla="val 50000"/>
              </a:avLst>
            </a:prstTxWarp>
          </a:bodyPr>
          <a:lstStyle/>
          <a:p>
            <a:pPr algn="ctr"/>
            <a:r>
              <a:rPr lang="fr-FR" sz="3600" i="1" kern="10">
                <a:ln w="63500">
                  <a:solidFill>
                    <a:srgbClr val="000000"/>
                  </a:solidFill>
                  <a:round/>
                  <a:headEnd/>
                  <a:tailEnd/>
                </a:ln>
                <a:solidFill>
                  <a:schemeClr val="accent1"/>
                </a:solidFill>
                <a:effectLst>
                  <a:outerShdw dist="35921" dir="2700000" algn="ctr" rotWithShape="0">
                    <a:srgbClr val="808080">
                      <a:alpha val="79999"/>
                    </a:srgbClr>
                  </a:outerShdw>
                </a:effectLst>
                <a:latin typeface="Arial Black" panose="020B0A04020102020204" pitchFamily="34" charset="0"/>
              </a:rPr>
              <a:t>4</a:t>
            </a:r>
          </a:p>
        </p:txBody>
      </p:sp>
      <p:sp>
        <p:nvSpPr>
          <p:cNvPr id="77840" name="Line 19"/>
          <p:cNvSpPr>
            <a:spLocks noChangeShapeType="1"/>
          </p:cNvSpPr>
          <p:nvPr/>
        </p:nvSpPr>
        <p:spPr bwMode="auto">
          <a:xfrm flipH="1" flipV="1">
            <a:off x="3360738" y="2600325"/>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1" name="Line 20"/>
          <p:cNvSpPr>
            <a:spLocks noChangeShapeType="1"/>
          </p:cNvSpPr>
          <p:nvPr/>
        </p:nvSpPr>
        <p:spPr bwMode="auto">
          <a:xfrm flipV="1">
            <a:off x="5240338" y="2600325"/>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2" name="Line 21"/>
          <p:cNvSpPr>
            <a:spLocks noChangeShapeType="1"/>
          </p:cNvSpPr>
          <p:nvPr/>
        </p:nvSpPr>
        <p:spPr bwMode="auto">
          <a:xfrm flipH="1">
            <a:off x="3360738" y="4614863"/>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3" name="Line 22"/>
          <p:cNvSpPr>
            <a:spLocks noChangeShapeType="1"/>
          </p:cNvSpPr>
          <p:nvPr/>
        </p:nvSpPr>
        <p:spPr bwMode="auto">
          <a:xfrm>
            <a:off x="5240338" y="4614863"/>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0660"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0661"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0662"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70663"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Interposition d’éléments roulants</a:t>
            </a:r>
          </a:p>
        </p:txBody>
      </p:sp>
      <p:sp>
        <p:nvSpPr>
          <p:cNvPr id="34828"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31</a:t>
            </a:r>
          </a:p>
        </p:txBody>
      </p:sp>
      <p:sp>
        <p:nvSpPr>
          <p:cNvPr id="34829" name="Rectangle 13"/>
          <p:cNvSpPr>
            <a:spLocks noChangeArrowheads="1"/>
          </p:cNvSpPr>
          <p:nvPr/>
        </p:nvSpPr>
        <p:spPr bwMode="auto">
          <a:xfrm>
            <a:off x="395288" y="1411288"/>
            <a:ext cx="478472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a:t>Très rapidement et en particulier chez les </a:t>
            </a:r>
            <a:r>
              <a:rPr lang="fr-FR" altLang="fr-FR" sz="1800" b="1"/>
              <a:t>Assyriens</a:t>
            </a:r>
            <a:r>
              <a:rPr lang="fr-FR" altLang="fr-FR" sz="1800"/>
              <a:t> et les </a:t>
            </a:r>
            <a:r>
              <a:rPr lang="fr-FR" altLang="fr-FR" sz="1800" b="1"/>
              <a:t>Égyptiens</a:t>
            </a:r>
            <a:r>
              <a:rPr lang="fr-FR" altLang="fr-FR" sz="1800"/>
              <a:t>, les hommes eurent recours à des éléments roulants afin de remplacer les traîneaux dans le transport de lourdes charges </a:t>
            </a:r>
          </a:p>
        </p:txBody>
      </p:sp>
      <p:grpSp>
        <p:nvGrpSpPr>
          <p:cNvPr id="34834" name="Group 18"/>
          <p:cNvGrpSpPr>
            <a:grpSpLocks/>
          </p:cNvGrpSpPr>
          <p:nvPr/>
        </p:nvGrpSpPr>
        <p:grpSpPr bwMode="auto">
          <a:xfrm>
            <a:off x="5373688" y="1139825"/>
            <a:ext cx="3670300" cy="3090863"/>
            <a:chOff x="3385" y="718"/>
            <a:chExt cx="2312" cy="1947"/>
          </a:xfrm>
        </p:grpSpPr>
        <p:sp>
          <p:nvSpPr>
            <p:cNvPr id="70670" name="Rectangle 15"/>
            <p:cNvSpPr>
              <a:spLocks noChangeArrowheads="1"/>
            </p:cNvSpPr>
            <p:nvPr/>
          </p:nvSpPr>
          <p:spPr bwMode="auto">
            <a:xfrm>
              <a:off x="3385" y="722"/>
              <a:ext cx="2312" cy="190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0671" name="Picture 14" descr="egyptien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7" y="718"/>
              <a:ext cx="2136" cy="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32" name="Rectangle 16"/>
          <p:cNvSpPr>
            <a:spLocks noChangeArrowheads="1"/>
          </p:cNvSpPr>
          <p:nvPr/>
        </p:nvSpPr>
        <p:spPr bwMode="auto">
          <a:xfrm>
            <a:off x="395288" y="3332163"/>
            <a:ext cx="4776787"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a:t>Mais ce n'est qu'au 15</a:t>
            </a:r>
            <a:r>
              <a:rPr lang="fr-FR" altLang="fr-FR" sz="1800" baseline="30000"/>
              <a:t>ème</a:t>
            </a:r>
            <a:r>
              <a:rPr lang="fr-FR" altLang="fr-FR" sz="1800"/>
              <a:t> siècle que </a:t>
            </a:r>
            <a:r>
              <a:rPr lang="fr-FR" altLang="fr-FR" sz="1800" b="1"/>
              <a:t>Léonard de Vinci</a:t>
            </a:r>
            <a:r>
              <a:rPr lang="fr-FR" altLang="fr-FR" sz="1800"/>
              <a:t> théorisa la géométrie des roulements. On trouve beaucoup de descriptions détaillées de systèmes de guidages par éléments roulants dans ces écrits. Enfin, la publication des travaux de </a:t>
            </a:r>
            <a:r>
              <a:rPr lang="fr-FR" altLang="fr-FR" sz="1800" b="1"/>
              <a:t>Heinrich Hertz</a:t>
            </a:r>
            <a:r>
              <a:rPr lang="fr-FR" altLang="fr-FR" sz="1800"/>
              <a:t> sur les déformations des corps en contact contribua beaucoup à améliorer les performances des roulements </a:t>
            </a:r>
          </a:p>
        </p:txBody>
      </p:sp>
      <p:pic>
        <p:nvPicPr>
          <p:cNvPr id="34833" name="Picture 17" descr="roul-vinc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3888" y="4232275"/>
            <a:ext cx="298291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9"/>
                                        </p:tgtEl>
                                        <p:attrNameLst>
                                          <p:attrName>style.visibility</p:attrName>
                                        </p:attrNameLst>
                                      </p:cBhvr>
                                      <p:to>
                                        <p:strVal val="visible"/>
                                      </p:to>
                                    </p:set>
                                    <p:animEffect transition="in" filter="checkerboard(across)">
                                      <p:cBhvr>
                                        <p:cTn id="7" dur="500"/>
                                        <p:tgtEl>
                                          <p:spTgt spid="34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4834"/>
                                        </p:tgtEl>
                                        <p:attrNameLst>
                                          <p:attrName>style.visibility</p:attrName>
                                        </p:attrNameLst>
                                      </p:cBhvr>
                                      <p:to>
                                        <p:strVal val="visible"/>
                                      </p:to>
                                    </p:set>
                                    <p:animEffect transition="in" filter="dissolve">
                                      <p:cBhvr>
                                        <p:cTn id="12" dur="500"/>
                                        <p:tgtEl>
                                          <p:spTgt spid="348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32"/>
                                        </p:tgtEl>
                                        <p:attrNameLst>
                                          <p:attrName>style.visibility</p:attrName>
                                        </p:attrNameLst>
                                      </p:cBhvr>
                                      <p:to>
                                        <p:strVal val="visible"/>
                                      </p:to>
                                    </p:set>
                                    <p:animEffect transition="in" filter="checkerboard(across)">
                                      <p:cBhvr>
                                        <p:cTn id="17" dur="500"/>
                                        <p:tgtEl>
                                          <p:spTgt spid="348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4833"/>
                                        </p:tgtEl>
                                        <p:attrNameLst>
                                          <p:attrName>style.visibility</p:attrName>
                                        </p:attrNameLst>
                                      </p:cBhvr>
                                      <p:to>
                                        <p:strVal val="visible"/>
                                      </p:to>
                                    </p:set>
                                    <p:animEffect transition="in" filter="dissolve">
                                      <p:cBhvr>
                                        <p:cTn id="22" dur="500"/>
                                        <p:tgtEl>
                                          <p:spTgt spid="34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p:bldP spid="348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684"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1685"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1686"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71687"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Composition d’un roulement</a:t>
            </a:r>
          </a:p>
        </p:txBody>
      </p:sp>
      <p:sp>
        <p:nvSpPr>
          <p:cNvPr id="37900"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32</a:t>
            </a:r>
          </a:p>
        </p:txBody>
      </p:sp>
      <p:grpSp>
        <p:nvGrpSpPr>
          <p:cNvPr id="37920" name="Group 32"/>
          <p:cNvGrpSpPr>
            <a:grpSpLocks/>
          </p:cNvGrpSpPr>
          <p:nvPr/>
        </p:nvGrpSpPr>
        <p:grpSpPr bwMode="auto">
          <a:xfrm>
            <a:off x="188913" y="1146175"/>
            <a:ext cx="4471987" cy="5006975"/>
            <a:chOff x="119" y="722"/>
            <a:chExt cx="2817" cy="3154"/>
          </a:xfrm>
        </p:grpSpPr>
        <p:sp>
          <p:nvSpPr>
            <p:cNvPr id="71709" name="Rectangle 19"/>
            <p:cNvSpPr>
              <a:spLocks noChangeArrowheads="1"/>
            </p:cNvSpPr>
            <p:nvPr/>
          </p:nvSpPr>
          <p:spPr bwMode="auto">
            <a:xfrm>
              <a:off x="119" y="722"/>
              <a:ext cx="2817" cy="31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1710" name="Picture 20" descr="Roule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 y="789"/>
              <a:ext cx="2496" cy="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1" name="Line 21"/>
            <p:cNvSpPr>
              <a:spLocks noChangeShapeType="1"/>
            </p:cNvSpPr>
            <p:nvPr/>
          </p:nvSpPr>
          <p:spPr bwMode="auto">
            <a:xfrm>
              <a:off x="2615" y="1216"/>
              <a:ext cx="20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712" name="Line 22"/>
            <p:cNvSpPr>
              <a:spLocks noChangeShapeType="1"/>
            </p:cNvSpPr>
            <p:nvPr/>
          </p:nvSpPr>
          <p:spPr bwMode="auto">
            <a:xfrm>
              <a:off x="2616" y="1755"/>
              <a:ext cx="20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713" name="Line 23"/>
            <p:cNvSpPr>
              <a:spLocks noChangeShapeType="1"/>
            </p:cNvSpPr>
            <p:nvPr/>
          </p:nvSpPr>
          <p:spPr bwMode="auto">
            <a:xfrm>
              <a:off x="2616" y="2613"/>
              <a:ext cx="20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714" name="Line 24"/>
            <p:cNvSpPr>
              <a:spLocks noChangeShapeType="1"/>
            </p:cNvSpPr>
            <p:nvPr/>
          </p:nvSpPr>
          <p:spPr bwMode="auto">
            <a:xfrm>
              <a:off x="2616" y="2832"/>
              <a:ext cx="20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715" name="Text Box 18"/>
            <p:cNvSpPr txBox="1">
              <a:spLocks noChangeArrowheads="1"/>
            </p:cNvSpPr>
            <p:nvPr/>
          </p:nvSpPr>
          <p:spPr bwMode="auto">
            <a:xfrm>
              <a:off x="2588" y="992"/>
              <a:ext cx="253"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fr-FR" altLang="fr-FR" sz="1800" b="1"/>
                <a:t>1</a:t>
              </a:r>
            </a:p>
          </p:txBody>
        </p:sp>
        <p:sp>
          <p:nvSpPr>
            <p:cNvPr id="71716" name="Text Box 17"/>
            <p:cNvSpPr txBox="1">
              <a:spLocks noChangeArrowheads="1"/>
            </p:cNvSpPr>
            <p:nvPr/>
          </p:nvSpPr>
          <p:spPr bwMode="auto">
            <a:xfrm>
              <a:off x="2608" y="1546"/>
              <a:ext cx="170" cy="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fr-FR" altLang="fr-FR" sz="1800" b="1"/>
                <a:t>2</a:t>
              </a:r>
            </a:p>
          </p:txBody>
        </p:sp>
        <p:sp>
          <p:nvSpPr>
            <p:cNvPr id="71717" name="Text Box 16"/>
            <p:cNvSpPr txBox="1">
              <a:spLocks noChangeArrowheads="1"/>
            </p:cNvSpPr>
            <p:nvPr/>
          </p:nvSpPr>
          <p:spPr bwMode="auto">
            <a:xfrm>
              <a:off x="2631" y="2393"/>
              <a:ext cx="170"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fr-FR" altLang="fr-FR" sz="1800" b="1"/>
                <a:t>3</a:t>
              </a:r>
            </a:p>
          </p:txBody>
        </p:sp>
        <p:sp>
          <p:nvSpPr>
            <p:cNvPr id="71718" name="Text Box 15"/>
            <p:cNvSpPr txBox="1">
              <a:spLocks noChangeArrowheads="1"/>
            </p:cNvSpPr>
            <p:nvPr/>
          </p:nvSpPr>
          <p:spPr bwMode="auto">
            <a:xfrm>
              <a:off x="2625" y="2626"/>
              <a:ext cx="170"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fr-FR" altLang="fr-FR" sz="1800" b="1"/>
                <a:t>4</a:t>
              </a:r>
            </a:p>
          </p:txBody>
        </p:sp>
      </p:grpSp>
      <p:sp>
        <p:nvSpPr>
          <p:cNvPr id="37913" name="Rectangle 25"/>
          <p:cNvSpPr>
            <a:spLocks noChangeArrowheads="1"/>
          </p:cNvSpPr>
          <p:nvPr/>
        </p:nvSpPr>
        <p:spPr bwMode="auto">
          <a:xfrm>
            <a:off x="4846638" y="1774825"/>
            <a:ext cx="395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b="1"/>
              <a:t>1 : Bague extérieure</a:t>
            </a:r>
            <a:r>
              <a:rPr lang="fr-FR" altLang="fr-FR" sz="1800"/>
              <a:t>, liée à l’alésage (logement du roulement) </a:t>
            </a:r>
          </a:p>
        </p:txBody>
      </p:sp>
      <p:sp>
        <p:nvSpPr>
          <p:cNvPr id="37914" name="Text Box 26"/>
          <p:cNvSpPr txBox="1">
            <a:spLocks noChangeArrowheads="1"/>
          </p:cNvSpPr>
          <p:nvPr/>
        </p:nvSpPr>
        <p:spPr bwMode="auto">
          <a:xfrm>
            <a:off x="4848225" y="1162050"/>
            <a:ext cx="4092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Tous les roulements sont composés de :</a:t>
            </a:r>
          </a:p>
        </p:txBody>
      </p:sp>
      <p:sp>
        <p:nvSpPr>
          <p:cNvPr id="37915" name="Rectangle 27"/>
          <p:cNvSpPr>
            <a:spLocks noChangeArrowheads="1"/>
          </p:cNvSpPr>
          <p:nvPr/>
        </p:nvSpPr>
        <p:spPr bwMode="auto">
          <a:xfrm>
            <a:off x="4846638" y="2355850"/>
            <a:ext cx="375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b="1"/>
              <a:t>2 : Bague intérieure</a:t>
            </a:r>
            <a:r>
              <a:rPr lang="fr-FR" altLang="fr-FR" sz="1800"/>
              <a:t>, liée à l’arbre </a:t>
            </a:r>
          </a:p>
        </p:txBody>
      </p:sp>
      <p:sp>
        <p:nvSpPr>
          <p:cNvPr id="37916" name="Rectangle 28"/>
          <p:cNvSpPr>
            <a:spLocks noChangeArrowheads="1"/>
          </p:cNvSpPr>
          <p:nvPr/>
        </p:nvSpPr>
        <p:spPr bwMode="auto">
          <a:xfrm>
            <a:off x="4846638" y="2681288"/>
            <a:ext cx="395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b="1"/>
              <a:t>3 : Cage</a:t>
            </a:r>
            <a:r>
              <a:rPr lang="fr-FR" altLang="fr-FR" sz="1800"/>
              <a:t>, assure le maintien des éléments roulants </a:t>
            </a:r>
          </a:p>
        </p:txBody>
      </p:sp>
      <p:sp>
        <p:nvSpPr>
          <p:cNvPr id="37917" name="Rectangle 29"/>
          <p:cNvSpPr>
            <a:spLocks noChangeArrowheads="1"/>
          </p:cNvSpPr>
          <p:nvPr/>
        </p:nvSpPr>
        <p:spPr bwMode="auto">
          <a:xfrm>
            <a:off x="4883150" y="3146425"/>
            <a:ext cx="39592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b="1"/>
              <a:t>4 : Eléments roulants</a:t>
            </a:r>
            <a:r>
              <a:rPr lang="fr-FR" altLang="fr-FR" sz="1800"/>
              <a:t>, situés entre les deux bagues qui peuvent être :</a:t>
            </a:r>
          </a:p>
        </p:txBody>
      </p:sp>
      <p:grpSp>
        <p:nvGrpSpPr>
          <p:cNvPr id="37935" name="Group 47"/>
          <p:cNvGrpSpPr>
            <a:grpSpLocks/>
          </p:cNvGrpSpPr>
          <p:nvPr/>
        </p:nvGrpSpPr>
        <p:grpSpPr bwMode="auto">
          <a:xfrm>
            <a:off x="4716463" y="4054475"/>
            <a:ext cx="4079875" cy="2098675"/>
            <a:chOff x="2971" y="2545"/>
            <a:chExt cx="2570" cy="1322"/>
          </a:xfrm>
        </p:grpSpPr>
        <p:sp>
          <p:nvSpPr>
            <p:cNvPr id="71706" name="Rectangle 31"/>
            <p:cNvSpPr>
              <a:spLocks noChangeArrowheads="1"/>
            </p:cNvSpPr>
            <p:nvPr/>
          </p:nvSpPr>
          <p:spPr bwMode="auto">
            <a:xfrm>
              <a:off x="2971" y="2545"/>
              <a:ext cx="2570" cy="132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1707" name="Picture 35" descr="Bil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3" y="3159"/>
              <a:ext cx="463"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8" name="Text Box 42"/>
            <p:cNvSpPr txBox="1">
              <a:spLocks noChangeArrowheads="1"/>
            </p:cNvSpPr>
            <p:nvPr/>
          </p:nvSpPr>
          <p:spPr bwMode="auto">
            <a:xfrm>
              <a:off x="3012" y="2672"/>
              <a:ext cx="5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b="1"/>
                <a:t>Billes</a:t>
              </a:r>
            </a:p>
          </p:txBody>
        </p:sp>
      </p:grpSp>
      <p:grpSp>
        <p:nvGrpSpPr>
          <p:cNvPr id="37933" name="Group 45"/>
          <p:cNvGrpSpPr>
            <a:grpSpLocks/>
          </p:cNvGrpSpPr>
          <p:nvPr/>
        </p:nvGrpSpPr>
        <p:grpSpPr bwMode="auto">
          <a:xfrm>
            <a:off x="5846763" y="4256088"/>
            <a:ext cx="1743075" cy="1809750"/>
            <a:chOff x="3683" y="2672"/>
            <a:chExt cx="1098" cy="1140"/>
          </a:xfrm>
        </p:grpSpPr>
        <p:grpSp>
          <p:nvGrpSpPr>
            <p:cNvPr id="71701" name="Group 41"/>
            <p:cNvGrpSpPr>
              <a:grpSpLocks/>
            </p:cNvGrpSpPr>
            <p:nvPr/>
          </p:nvGrpSpPr>
          <p:grpSpPr bwMode="auto">
            <a:xfrm>
              <a:off x="3683" y="2985"/>
              <a:ext cx="1098" cy="827"/>
              <a:chOff x="3683" y="2985"/>
              <a:chExt cx="1098" cy="827"/>
            </a:xfrm>
          </p:grpSpPr>
          <p:pic>
            <p:nvPicPr>
              <p:cNvPr id="71703" name="Picture 36" descr="Roulea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3" y="2985"/>
                <a:ext cx="533"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4" name="Picture 37" descr="Rouleau coniq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4" y="3389"/>
                <a:ext cx="41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5" name="Picture 38" descr="Rouleau sphériq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34" y="2990"/>
                <a:ext cx="447"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02" name="Text Box 43"/>
            <p:cNvSpPr txBox="1">
              <a:spLocks noChangeArrowheads="1"/>
            </p:cNvSpPr>
            <p:nvPr/>
          </p:nvSpPr>
          <p:spPr bwMode="auto">
            <a:xfrm>
              <a:off x="3840" y="2672"/>
              <a:ext cx="8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b="1"/>
                <a:t>Rouleaux</a:t>
              </a:r>
            </a:p>
          </p:txBody>
        </p:sp>
      </p:grpSp>
      <p:grpSp>
        <p:nvGrpSpPr>
          <p:cNvPr id="37934" name="Group 46"/>
          <p:cNvGrpSpPr>
            <a:grpSpLocks/>
          </p:cNvGrpSpPr>
          <p:nvPr/>
        </p:nvGrpSpPr>
        <p:grpSpPr bwMode="auto">
          <a:xfrm>
            <a:off x="7602538" y="4241800"/>
            <a:ext cx="1450975" cy="1617663"/>
            <a:chOff x="4789" y="2672"/>
            <a:chExt cx="914" cy="1019"/>
          </a:xfrm>
        </p:grpSpPr>
        <p:pic>
          <p:nvPicPr>
            <p:cNvPr id="71699" name="Picture 39" descr="Aiguil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9" y="3154"/>
              <a:ext cx="722"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0" name="Text Box 44"/>
            <p:cNvSpPr txBox="1">
              <a:spLocks noChangeArrowheads="1"/>
            </p:cNvSpPr>
            <p:nvPr/>
          </p:nvSpPr>
          <p:spPr bwMode="auto">
            <a:xfrm>
              <a:off x="4844" y="2672"/>
              <a:ext cx="85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b="1"/>
                <a:t>Aiguilles</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7914"/>
                                        </p:tgtEl>
                                        <p:attrNameLst>
                                          <p:attrName>style.visibility</p:attrName>
                                        </p:attrNameLst>
                                      </p:cBhvr>
                                      <p:to>
                                        <p:strVal val="visible"/>
                                      </p:to>
                                    </p:set>
                                    <p:anim calcmode="discrete" valueType="clr">
                                      <p:cBhvr override="childStyle">
                                        <p:cTn id="7" dur="80"/>
                                        <p:tgtEl>
                                          <p:spTgt spid="379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14"/>
                                        </p:tgtEl>
                                        <p:attrNameLst>
                                          <p:attrName>fillcolor</p:attrName>
                                        </p:attrNameLst>
                                      </p:cBhvr>
                                      <p:tavLst>
                                        <p:tav tm="0">
                                          <p:val>
                                            <p:clrVal>
                                              <a:schemeClr val="accent2"/>
                                            </p:clrVal>
                                          </p:val>
                                        </p:tav>
                                        <p:tav tm="50000">
                                          <p:val>
                                            <p:clrVal>
                                              <a:schemeClr val="hlink"/>
                                            </p:clrVal>
                                          </p:val>
                                        </p:tav>
                                      </p:tavLst>
                                    </p:anim>
                                    <p:set>
                                      <p:cBhvr>
                                        <p:cTn id="9" dur="80"/>
                                        <p:tgtEl>
                                          <p:spTgt spid="379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37920"/>
                                        </p:tgtEl>
                                        <p:attrNameLst>
                                          <p:attrName>style.visibility</p:attrName>
                                        </p:attrNameLst>
                                      </p:cBhvr>
                                      <p:to>
                                        <p:strVal val="visible"/>
                                      </p:to>
                                    </p:set>
                                    <p:animEffect transition="in" filter="dissolve">
                                      <p:cBhvr>
                                        <p:cTn id="14" dur="500"/>
                                        <p:tgtEl>
                                          <p:spTgt spid="379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913"/>
                                        </p:tgtEl>
                                        <p:attrNameLst>
                                          <p:attrName>style.visibility</p:attrName>
                                        </p:attrNameLst>
                                      </p:cBhvr>
                                      <p:to>
                                        <p:strVal val="visible"/>
                                      </p:to>
                                    </p:set>
                                    <p:animEffect transition="in" filter="fade">
                                      <p:cBhvr>
                                        <p:cTn id="19" dur="1000"/>
                                        <p:tgtEl>
                                          <p:spTgt spid="37913"/>
                                        </p:tgtEl>
                                      </p:cBhvr>
                                    </p:animEffect>
                                    <p:anim calcmode="lin" valueType="num">
                                      <p:cBhvr>
                                        <p:cTn id="20" dur="1000" fill="hold"/>
                                        <p:tgtEl>
                                          <p:spTgt spid="37913"/>
                                        </p:tgtEl>
                                        <p:attrNameLst>
                                          <p:attrName>ppt_x</p:attrName>
                                        </p:attrNameLst>
                                      </p:cBhvr>
                                      <p:tavLst>
                                        <p:tav tm="0">
                                          <p:val>
                                            <p:strVal val="#ppt_x"/>
                                          </p:val>
                                        </p:tav>
                                        <p:tav tm="100000">
                                          <p:val>
                                            <p:strVal val="#ppt_x"/>
                                          </p:val>
                                        </p:tav>
                                      </p:tavLst>
                                    </p:anim>
                                    <p:anim calcmode="lin" valueType="num">
                                      <p:cBhvr>
                                        <p:cTn id="21" dur="1000" fill="hold"/>
                                        <p:tgtEl>
                                          <p:spTgt spid="3791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7915"/>
                                        </p:tgtEl>
                                        <p:attrNameLst>
                                          <p:attrName>style.visibility</p:attrName>
                                        </p:attrNameLst>
                                      </p:cBhvr>
                                      <p:to>
                                        <p:strVal val="visible"/>
                                      </p:to>
                                    </p:set>
                                    <p:animEffect transition="in" filter="fade">
                                      <p:cBhvr>
                                        <p:cTn id="26" dur="1000"/>
                                        <p:tgtEl>
                                          <p:spTgt spid="37915"/>
                                        </p:tgtEl>
                                      </p:cBhvr>
                                    </p:animEffect>
                                    <p:anim calcmode="lin" valueType="num">
                                      <p:cBhvr>
                                        <p:cTn id="27" dur="1000" fill="hold"/>
                                        <p:tgtEl>
                                          <p:spTgt spid="37915"/>
                                        </p:tgtEl>
                                        <p:attrNameLst>
                                          <p:attrName>ppt_x</p:attrName>
                                        </p:attrNameLst>
                                      </p:cBhvr>
                                      <p:tavLst>
                                        <p:tav tm="0">
                                          <p:val>
                                            <p:strVal val="#ppt_x"/>
                                          </p:val>
                                        </p:tav>
                                        <p:tav tm="100000">
                                          <p:val>
                                            <p:strVal val="#ppt_x"/>
                                          </p:val>
                                        </p:tav>
                                      </p:tavLst>
                                    </p:anim>
                                    <p:anim calcmode="lin" valueType="num">
                                      <p:cBhvr>
                                        <p:cTn id="28" dur="1000" fill="hold"/>
                                        <p:tgtEl>
                                          <p:spTgt spid="3791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7916"/>
                                        </p:tgtEl>
                                        <p:attrNameLst>
                                          <p:attrName>style.visibility</p:attrName>
                                        </p:attrNameLst>
                                      </p:cBhvr>
                                      <p:to>
                                        <p:strVal val="visible"/>
                                      </p:to>
                                    </p:set>
                                    <p:animEffect transition="in" filter="fade">
                                      <p:cBhvr>
                                        <p:cTn id="33" dur="1000"/>
                                        <p:tgtEl>
                                          <p:spTgt spid="37916"/>
                                        </p:tgtEl>
                                      </p:cBhvr>
                                    </p:animEffect>
                                    <p:anim calcmode="lin" valueType="num">
                                      <p:cBhvr>
                                        <p:cTn id="34" dur="1000" fill="hold"/>
                                        <p:tgtEl>
                                          <p:spTgt spid="37916"/>
                                        </p:tgtEl>
                                        <p:attrNameLst>
                                          <p:attrName>ppt_x</p:attrName>
                                        </p:attrNameLst>
                                      </p:cBhvr>
                                      <p:tavLst>
                                        <p:tav tm="0">
                                          <p:val>
                                            <p:strVal val="#ppt_x"/>
                                          </p:val>
                                        </p:tav>
                                        <p:tav tm="100000">
                                          <p:val>
                                            <p:strVal val="#ppt_x"/>
                                          </p:val>
                                        </p:tav>
                                      </p:tavLst>
                                    </p:anim>
                                    <p:anim calcmode="lin" valueType="num">
                                      <p:cBhvr>
                                        <p:cTn id="35" dur="1000" fill="hold"/>
                                        <p:tgtEl>
                                          <p:spTgt spid="37916"/>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7917"/>
                                        </p:tgtEl>
                                        <p:attrNameLst>
                                          <p:attrName>style.visibility</p:attrName>
                                        </p:attrNameLst>
                                      </p:cBhvr>
                                      <p:to>
                                        <p:strVal val="visible"/>
                                      </p:to>
                                    </p:set>
                                    <p:animEffect transition="in" filter="fade">
                                      <p:cBhvr>
                                        <p:cTn id="40" dur="1000"/>
                                        <p:tgtEl>
                                          <p:spTgt spid="37917"/>
                                        </p:tgtEl>
                                      </p:cBhvr>
                                    </p:animEffect>
                                    <p:anim calcmode="lin" valueType="num">
                                      <p:cBhvr>
                                        <p:cTn id="41" dur="1000" fill="hold"/>
                                        <p:tgtEl>
                                          <p:spTgt spid="37917"/>
                                        </p:tgtEl>
                                        <p:attrNameLst>
                                          <p:attrName>ppt_x</p:attrName>
                                        </p:attrNameLst>
                                      </p:cBhvr>
                                      <p:tavLst>
                                        <p:tav tm="0">
                                          <p:val>
                                            <p:strVal val="#ppt_x"/>
                                          </p:val>
                                        </p:tav>
                                        <p:tav tm="100000">
                                          <p:val>
                                            <p:strVal val="#ppt_x"/>
                                          </p:val>
                                        </p:tav>
                                      </p:tavLst>
                                    </p:anim>
                                    <p:anim calcmode="lin" valueType="num">
                                      <p:cBhvr>
                                        <p:cTn id="42" dur="1000" fill="hold"/>
                                        <p:tgtEl>
                                          <p:spTgt spid="37917"/>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7935"/>
                                        </p:tgtEl>
                                        <p:attrNameLst>
                                          <p:attrName>style.visibility</p:attrName>
                                        </p:attrNameLst>
                                      </p:cBhvr>
                                      <p:to>
                                        <p:strVal val="visible"/>
                                      </p:to>
                                    </p:set>
                                    <p:animEffect transition="in" filter="dissolve">
                                      <p:cBhvr>
                                        <p:cTn id="47" dur="500"/>
                                        <p:tgtEl>
                                          <p:spTgt spid="3793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7933"/>
                                        </p:tgtEl>
                                        <p:attrNameLst>
                                          <p:attrName>style.visibility</p:attrName>
                                        </p:attrNameLst>
                                      </p:cBhvr>
                                      <p:to>
                                        <p:strVal val="visible"/>
                                      </p:to>
                                    </p:set>
                                    <p:animEffect transition="in" filter="dissolve">
                                      <p:cBhvr>
                                        <p:cTn id="52" dur="500"/>
                                        <p:tgtEl>
                                          <p:spTgt spid="3793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37934"/>
                                        </p:tgtEl>
                                        <p:attrNameLst>
                                          <p:attrName>style.visibility</p:attrName>
                                        </p:attrNameLst>
                                      </p:cBhvr>
                                      <p:to>
                                        <p:strVal val="visible"/>
                                      </p:to>
                                    </p:set>
                                    <p:animEffect transition="in" filter="dissolve">
                                      <p:cBhvr>
                                        <p:cTn id="57" dur="500"/>
                                        <p:tgtEl>
                                          <p:spTgt spid="37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3" grpId="0"/>
      <p:bldP spid="37914" grpId="0"/>
      <p:bldP spid="37915" grpId="0"/>
      <p:bldP spid="37916" grpId="0"/>
      <p:bldP spid="379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08"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2709"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2710"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72711"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Text Box 11"/>
          <p:cNvSpPr txBox="1">
            <a:spLocks noChangeArrowheads="1"/>
          </p:cNvSpPr>
          <p:nvPr/>
        </p:nvSpPr>
        <p:spPr bwMode="auto">
          <a:xfrm>
            <a:off x="825500" y="420688"/>
            <a:ext cx="8304213"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Charges supportées par un roulement</a:t>
            </a:r>
          </a:p>
        </p:txBody>
      </p:sp>
      <p:sp>
        <p:nvSpPr>
          <p:cNvPr id="38924"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33</a:t>
            </a:r>
          </a:p>
        </p:txBody>
      </p:sp>
      <p:sp>
        <p:nvSpPr>
          <p:cNvPr id="38927" name="Text Box 15"/>
          <p:cNvSpPr txBox="1">
            <a:spLocks noChangeArrowheads="1"/>
          </p:cNvSpPr>
          <p:nvPr/>
        </p:nvSpPr>
        <p:spPr bwMode="auto">
          <a:xfrm>
            <a:off x="395288" y="1049338"/>
            <a:ext cx="8469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2000"/>
              <a:t>Les charges (efforts) supportées par les roulements sont de 3 types :</a:t>
            </a:r>
          </a:p>
        </p:txBody>
      </p:sp>
      <p:pic>
        <p:nvPicPr>
          <p:cNvPr id="38926" name="Picture 14" descr="char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595438"/>
            <a:ext cx="9123363" cy="458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31" name="Rectangle 19"/>
          <p:cNvSpPr>
            <a:spLocks noChangeArrowheads="1"/>
          </p:cNvSpPr>
          <p:nvPr/>
        </p:nvSpPr>
        <p:spPr bwMode="auto">
          <a:xfrm>
            <a:off x="900113" y="1649413"/>
            <a:ext cx="2112962" cy="493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38932" name="Rectangle 20"/>
          <p:cNvSpPr>
            <a:spLocks noChangeArrowheads="1"/>
          </p:cNvSpPr>
          <p:nvPr/>
        </p:nvSpPr>
        <p:spPr bwMode="auto">
          <a:xfrm>
            <a:off x="3814763" y="1685925"/>
            <a:ext cx="2112962" cy="493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38933" name="Rectangle 21"/>
          <p:cNvSpPr>
            <a:spLocks noChangeArrowheads="1"/>
          </p:cNvSpPr>
          <p:nvPr/>
        </p:nvSpPr>
        <p:spPr bwMode="auto">
          <a:xfrm>
            <a:off x="7016750" y="1690688"/>
            <a:ext cx="2112963" cy="493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38934" name="Rectangle 22"/>
          <p:cNvSpPr>
            <a:spLocks noChangeArrowheads="1"/>
          </p:cNvSpPr>
          <p:nvPr/>
        </p:nvSpPr>
        <p:spPr bwMode="auto">
          <a:xfrm>
            <a:off x="3071813" y="3702050"/>
            <a:ext cx="704850" cy="644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nvGrpSpPr>
          <p:cNvPr id="38937" name="Group 25"/>
          <p:cNvGrpSpPr>
            <a:grpSpLocks/>
          </p:cNvGrpSpPr>
          <p:nvPr/>
        </p:nvGrpSpPr>
        <p:grpSpPr bwMode="auto">
          <a:xfrm>
            <a:off x="5830888" y="2368550"/>
            <a:ext cx="1349375" cy="1196975"/>
            <a:chOff x="3673" y="1492"/>
            <a:chExt cx="850" cy="754"/>
          </a:xfrm>
        </p:grpSpPr>
        <p:sp>
          <p:nvSpPr>
            <p:cNvPr id="72721" name="Rectangle 23"/>
            <p:cNvSpPr>
              <a:spLocks noChangeArrowheads="1"/>
            </p:cNvSpPr>
            <p:nvPr/>
          </p:nvSpPr>
          <p:spPr bwMode="auto">
            <a:xfrm>
              <a:off x="3673" y="1492"/>
              <a:ext cx="850" cy="4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2722" name="Rectangle 24"/>
            <p:cNvSpPr>
              <a:spLocks noChangeArrowheads="1"/>
            </p:cNvSpPr>
            <p:nvPr/>
          </p:nvSpPr>
          <p:spPr bwMode="auto">
            <a:xfrm rot="-2901987">
              <a:off x="3898" y="1791"/>
              <a:ext cx="423" cy="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27"/>
                                        </p:tgtEl>
                                        <p:attrNameLst>
                                          <p:attrName>style.visibility</p:attrName>
                                        </p:attrNameLst>
                                      </p:cBhvr>
                                      <p:to>
                                        <p:strVal val="visible"/>
                                      </p:to>
                                    </p:set>
                                    <p:anim calcmode="discrete" valueType="clr">
                                      <p:cBhvr override="childStyle">
                                        <p:cTn id="7" dur="80"/>
                                        <p:tgtEl>
                                          <p:spTgt spid="389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27"/>
                                        </p:tgtEl>
                                        <p:attrNameLst>
                                          <p:attrName>fillcolor</p:attrName>
                                        </p:attrNameLst>
                                      </p:cBhvr>
                                      <p:tavLst>
                                        <p:tav tm="0">
                                          <p:val>
                                            <p:clrVal>
                                              <a:schemeClr val="accent2"/>
                                            </p:clrVal>
                                          </p:val>
                                        </p:tav>
                                        <p:tav tm="50000">
                                          <p:val>
                                            <p:clrVal>
                                              <a:schemeClr val="hlink"/>
                                            </p:clrVal>
                                          </p:val>
                                        </p:tav>
                                      </p:tavLst>
                                    </p:anim>
                                    <p:set>
                                      <p:cBhvr>
                                        <p:cTn id="9" dur="80"/>
                                        <p:tgtEl>
                                          <p:spTgt spid="3892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38931"/>
                                        </p:tgtEl>
                                        <p:attrNameLst>
                                          <p:attrName>style.visibility</p:attrName>
                                        </p:attrNameLst>
                                      </p:cBhvr>
                                      <p:to>
                                        <p:strVal val="visible"/>
                                      </p:to>
                                    </p:set>
                                    <p:animEffect transition="in" filter="dissolve">
                                      <p:cBhvr>
                                        <p:cTn id="14" dur="500"/>
                                        <p:tgtEl>
                                          <p:spTgt spid="38931"/>
                                        </p:tgtEl>
                                      </p:cBhvr>
                                    </p:animEffect>
                                  </p:childTnLst>
                                </p:cTn>
                              </p:par>
                              <p:par>
                                <p:cTn id="15" presetID="9" presetClass="entr" presetSubtype="0" fill="hold" nodeType="withEffect">
                                  <p:stCondLst>
                                    <p:cond delay="0"/>
                                  </p:stCondLst>
                                  <p:childTnLst>
                                    <p:set>
                                      <p:cBhvr>
                                        <p:cTn id="16" dur="1" fill="hold">
                                          <p:stCondLst>
                                            <p:cond delay="0"/>
                                          </p:stCondLst>
                                        </p:cTn>
                                        <p:tgtEl>
                                          <p:spTgt spid="38926"/>
                                        </p:tgtEl>
                                        <p:attrNameLst>
                                          <p:attrName>style.visibility</p:attrName>
                                        </p:attrNameLst>
                                      </p:cBhvr>
                                      <p:to>
                                        <p:strVal val="visible"/>
                                      </p:to>
                                    </p:set>
                                    <p:animEffect transition="in" filter="dissolve">
                                      <p:cBhvr>
                                        <p:cTn id="17" dur="500"/>
                                        <p:tgtEl>
                                          <p:spTgt spid="38926"/>
                                        </p:tgtEl>
                                      </p:cBhvr>
                                    </p:animEffect>
                                  </p:childTnLst>
                                </p:cTn>
                              </p:par>
                              <p:par>
                                <p:cTn id="18" presetID="9" presetClass="entr" presetSubtype="0" fill="hold" nodeType="withEffect">
                                  <p:stCondLst>
                                    <p:cond delay="0"/>
                                  </p:stCondLst>
                                  <p:childTnLst>
                                    <p:set>
                                      <p:cBhvr>
                                        <p:cTn id="19" dur="1" fill="hold">
                                          <p:stCondLst>
                                            <p:cond delay="0"/>
                                          </p:stCondLst>
                                        </p:cTn>
                                        <p:tgtEl>
                                          <p:spTgt spid="38934"/>
                                        </p:tgtEl>
                                        <p:attrNameLst>
                                          <p:attrName>style.visibility</p:attrName>
                                        </p:attrNameLst>
                                      </p:cBhvr>
                                      <p:to>
                                        <p:strVal val="visible"/>
                                      </p:to>
                                    </p:set>
                                    <p:animEffect transition="in" filter="dissolve">
                                      <p:cBhvr>
                                        <p:cTn id="20" dur="500"/>
                                        <p:tgtEl>
                                          <p:spTgt spid="38934"/>
                                        </p:tgtEl>
                                      </p:cBhvr>
                                    </p:animEffect>
                                  </p:childTnLst>
                                </p:cTn>
                              </p:par>
                              <p:par>
                                <p:cTn id="21" presetID="9" presetClass="entr" presetSubtype="0" fill="hold" nodeType="withEffect">
                                  <p:stCondLst>
                                    <p:cond delay="0"/>
                                  </p:stCondLst>
                                  <p:childTnLst>
                                    <p:set>
                                      <p:cBhvr>
                                        <p:cTn id="22" dur="1" fill="hold">
                                          <p:stCondLst>
                                            <p:cond delay="0"/>
                                          </p:stCondLst>
                                        </p:cTn>
                                        <p:tgtEl>
                                          <p:spTgt spid="38932"/>
                                        </p:tgtEl>
                                        <p:attrNameLst>
                                          <p:attrName>style.visibility</p:attrName>
                                        </p:attrNameLst>
                                      </p:cBhvr>
                                      <p:to>
                                        <p:strVal val="visible"/>
                                      </p:to>
                                    </p:set>
                                    <p:animEffect transition="in" filter="dissolve">
                                      <p:cBhvr>
                                        <p:cTn id="23" dur="500"/>
                                        <p:tgtEl>
                                          <p:spTgt spid="38932"/>
                                        </p:tgtEl>
                                      </p:cBhvr>
                                    </p:animEffect>
                                  </p:childTnLst>
                                </p:cTn>
                              </p:par>
                              <p:par>
                                <p:cTn id="24" presetID="9" presetClass="entr" presetSubtype="0" fill="hold" nodeType="withEffect">
                                  <p:stCondLst>
                                    <p:cond delay="0"/>
                                  </p:stCondLst>
                                  <p:childTnLst>
                                    <p:set>
                                      <p:cBhvr>
                                        <p:cTn id="25" dur="1" fill="hold">
                                          <p:stCondLst>
                                            <p:cond delay="0"/>
                                          </p:stCondLst>
                                        </p:cTn>
                                        <p:tgtEl>
                                          <p:spTgt spid="38933"/>
                                        </p:tgtEl>
                                        <p:attrNameLst>
                                          <p:attrName>style.visibility</p:attrName>
                                        </p:attrNameLst>
                                      </p:cBhvr>
                                      <p:to>
                                        <p:strVal val="visible"/>
                                      </p:to>
                                    </p:set>
                                    <p:animEffect transition="in" filter="dissolve">
                                      <p:cBhvr>
                                        <p:cTn id="26" dur="500"/>
                                        <p:tgtEl>
                                          <p:spTgt spid="38933"/>
                                        </p:tgtEl>
                                      </p:cBhvr>
                                    </p:animEffect>
                                  </p:childTnLst>
                                </p:cTn>
                              </p:par>
                              <p:par>
                                <p:cTn id="27" presetID="9" presetClass="entr" presetSubtype="0" fill="hold" nodeType="withEffect">
                                  <p:stCondLst>
                                    <p:cond delay="0"/>
                                  </p:stCondLst>
                                  <p:childTnLst>
                                    <p:set>
                                      <p:cBhvr>
                                        <p:cTn id="28" dur="1" fill="hold">
                                          <p:stCondLst>
                                            <p:cond delay="0"/>
                                          </p:stCondLst>
                                        </p:cTn>
                                        <p:tgtEl>
                                          <p:spTgt spid="38937"/>
                                        </p:tgtEl>
                                        <p:attrNameLst>
                                          <p:attrName>style.visibility</p:attrName>
                                        </p:attrNameLst>
                                      </p:cBhvr>
                                      <p:to>
                                        <p:strVal val="visible"/>
                                      </p:to>
                                    </p:set>
                                    <p:animEffect transition="in" filter="dissolve">
                                      <p:cBhvr>
                                        <p:cTn id="29" dur="500"/>
                                        <p:tgtEl>
                                          <p:spTgt spid="389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xit" presetSubtype="0" fill="hold" nodeType="clickEffect">
                                  <p:stCondLst>
                                    <p:cond delay="0"/>
                                  </p:stCondLst>
                                  <p:childTnLst>
                                    <p:animEffect transition="out" filter="dissolve">
                                      <p:cBhvr>
                                        <p:cTn id="33" dur="500"/>
                                        <p:tgtEl>
                                          <p:spTgt spid="38931"/>
                                        </p:tgtEl>
                                      </p:cBhvr>
                                    </p:animEffect>
                                    <p:set>
                                      <p:cBhvr>
                                        <p:cTn id="34" dur="1" fill="hold">
                                          <p:stCondLst>
                                            <p:cond delay="499"/>
                                          </p:stCondLst>
                                        </p:cTn>
                                        <p:tgtEl>
                                          <p:spTgt spid="38931"/>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xit" presetSubtype="0" fill="hold" nodeType="clickEffect">
                                  <p:stCondLst>
                                    <p:cond delay="0"/>
                                  </p:stCondLst>
                                  <p:childTnLst>
                                    <p:animEffect transition="out" filter="dissolve">
                                      <p:cBhvr>
                                        <p:cTn id="38" dur="500"/>
                                        <p:tgtEl>
                                          <p:spTgt spid="38932"/>
                                        </p:tgtEl>
                                      </p:cBhvr>
                                    </p:animEffect>
                                    <p:set>
                                      <p:cBhvr>
                                        <p:cTn id="39" dur="1" fill="hold">
                                          <p:stCondLst>
                                            <p:cond delay="499"/>
                                          </p:stCondLst>
                                        </p:cTn>
                                        <p:tgtEl>
                                          <p:spTgt spid="38932"/>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500"/>
                                        <p:tgtEl>
                                          <p:spTgt spid="38934"/>
                                        </p:tgtEl>
                                      </p:cBhvr>
                                    </p:animEffect>
                                    <p:set>
                                      <p:cBhvr>
                                        <p:cTn id="42" dur="1" fill="hold">
                                          <p:stCondLst>
                                            <p:cond delay="499"/>
                                          </p:stCondLst>
                                        </p:cTn>
                                        <p:tgtEl>
                                          <p:spTgt spid="3893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nodeType="clickEffect">
                                  <p:stCondLst>
                                    <p:cond delay="0"/>
                                  </p:stCondLst>
                                  <p:childTnLst>
                                    <p:animEffect transition="out" filter="dissolve">
                                      <p:cBhvr>
                                        <p:cTn id="46" dur="500"/>
                                        <p:tgtEl>
                                          <p:spTgt spid="38933"/>
                                        </p:tgtEl>
                                      </p:cBhvr>
                                    </p:animEffect>
                                    <p:set>
                                      <p:cBhvr>
                                        <p:cTn id="47" dur="1" fill="hold">
                                          <p:stCondLst>
                                            <p:cond delay="499"/>
                                          </p:stCondLst>
                                        </p:cTn>
                                        <p:tgtEl>
                                          <p:spTgt spid="38933"/>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38937"/>
                                        </p:tgtEl>
                                      </p:cBhvr>
                                    </p:animEffect>
                                    <p:set>
                                      <p:cBhvr>
                                        <p:cTn id="50" dur="1" fill="hold">
                                          <p:stCondLst>
                                            <p:cond delay="499"/>
                                          </p:stCondLst>
                                        </p:cTn>
                                        <p:tgtEl>
                                          <p:spTgt spid="389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009" name="Group 73"/>
          <p:cNvGrpSpPr>
            <a:grpSpLocks/>
          </p:cNvGrpSpPr>
          <p:nvPr/>
        </p:nvGrpSpPr>
        <p:grpSpPr bwMode="auto">
          <a:xfrm>
            <a:off x="5278438" y="2749550"/>
            <a:ext cx="1223962" cy="3381375"/>
            <a:chOff x="3325" y="1732"/>
            <a:chExt cx="771" cy="2130"/>
          </a:xfrm>
        </p:grpSpPr>
        <p:sp>
          <p:nvSpPr>
            <p:cNvPr id="73782" name="Line 48"/>
            <p:cNvSpPr>
              <a:spLocks noChangeShapeType="1"/>
            </p:cNvSpPr>
            <p:nvPr/>
          </p:nvSpPr>
          <p:spPr bwMode="auto">
            <a:xfrm flipH="1">
              <a:off x="3697" y="1732"/>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3783" name="Rectangle 41"/>
            <p:cNvSpPr>
              <a:spLocks noChangeArrowheads="1"/>
            </p:cNvSpPr>
            <p:nvPr/>
          </p:nvSpPr>
          <p:spPr bwMode="auto">
            <a:xfrm>
              <a:off x="3325" y="1870"/>
              <a:ext cx="771" cy="19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3784" name="Picture 72" descr="reprébutéerotuleroulea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 y="2440"/>
              <a:ext cx="481" cy="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007" name="Group 71"/>
          <p:cNvGrpSpPr>
            <a:grpSpLocks/>
          </p:cNvGrpSpPr>
          <p:nvPr/>
        </p:nvGrpSpPr>
        <p:grpSpPr bwMode="auto">
          <a:xfrm>
            <a:off x="7877175" y="2749550"/>
            <a:ext cx="1187450" cy="3381375"/>
            <a:chOff x="4962" y="1732"/>
            <a:chExt cx="748" cy="2130"/>
          </a:xfrm>
        </p:grpSpPr>
        <p:sp>
          <p:nvSpPr>
            <p:cNvPr id="73779" name="Line 50"/>
            <p:cNvSpPr>
              <a:spLocks noChangeShapeType="1"/>
            </p:cNvSpPr>
            <p:nvPr/>
          </p:nvSpPr>
          <p:spPr bwMode="auto">
            <a:xfrm flipH="1">
              <a:off x="5338" y="1732"/>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3780" name="Rectangle 43"/>
            <p:cNvSpPr>
              <a:spLocks noChangeArrowheads="1"/>
            </p:cNvSpPr>
            <p:nvPr/>
          </p:nvSpPr>
          <p:spPr bwMode="auto">
            <a:xfrm>
              <a:off x="4962" y="1870"/>
              <a:ext cx="748" cy="19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3781" name="Picture 70" descr="reprébutéeaiguil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 y="2444"/>
              <a:ext cx="53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004" name="Group 68"/>
          <p:cNvGrpSpPr>
            <a:grpSpLocks/>
          </p:cNvGrpSpPr>
          <p:nvPr/>
        </p:nvGrpSpPr>
        <p:grpSpPr bwMode="auto">
          <a:xfrm>
            <a:off x="6610350" y="2749550"/>
            <a:ext cx="1187450" cy="3381375"/>
            <a:chOff x="4164" y="1732"/>
            <a:chExt cx="748" cy="2130"/>
          </a:xfrm>
        </p:grpSpPr>
        <p:sp>
          <p:nvSpPr>
            <p:cNvPr id="73776" name="Line 49"/>
            <p:cNvSpPr>
              <a:spLocks noChangeShapeType="1"/>
            </p:cNvSpPr>
            <p:nvPr/>
          </p:nvSpPr>
          <p:spPr bwMode="auto">
            <a:xfrm flipH="1">
              <a:off x="4544" y="1732"/>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3777" name="Rectangle 42"/>
            <p:cNvSpPr>
              <a:spLocks noChangeArrowheads="1"/>
            </p:cNvSpPr>
            <p:nvPr/>
          </p:nvSpPr>
          <p:spPr bwMode="auto">
            <a:xfrm>
              <a:off x="4164" y="1870"/>
              <a:ext cx="748" cy="19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3778" name="Picture 58" descr="reprébuté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 y="2406"/>
              <a:ext cx="456" cy="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001" name="Group 65"/>
          <p:cNvGrpSpPr>
            <a:grpSpLocks/>
          </p:cNvGrpSpPr>
          <p:nvPr/>
        </p:nvGrpSpPr>
        <p:grpSpPr bwMode="auto">
          <a:xfrm>
            <a:off x="3975100" y="2778125"/>
            <a:ext cx="1223963" cy="3352800"/>
            <a:chOff x="2504" y="1750"/>
            <a:chExt cx="771" cy="2112"/>
          </a:xfrm>
        </p:grpSpPr>
        <p:sp>
          <p:nvSpPr>
            <p:cNvPr id="73773" name="Line 47"/>
            <p:cNvSpPr>
              <a:spLocks noChangeShapeType="1"/>
            </p:cNvSpPr>
            <p:nvPr/>
          </p:nvSpPr>
          <p:spPr bwMode="auto">
            <a:xfrm flipH="1">
              <a:off x="2902" y="1750"/>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3774" name="Rectangle 40"/>
            <p:cNvSpPr>
              <a:spLocks noChangeArrowheads="1"/>
            </p:cNvSpPr>
            <p:nvPr/>
          </p:nvSpPr>
          <p:spPr bwMode="auto">
            <a:xfrm>
              <a:off x="2504" y="1870"/>
              <a:ext cx="771" cy="19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3775" name="Picture 55" descr="repréconiq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 y="2421"/>
              <a:ext cx="438"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99" name="Group 63"/>
          <p:cNvGrpSpPr>
            <a:grpSpLocks/>
          </p:cNvGrpSpPr>
          <p:nvPr/>
        </p:nvGrpSpPr>
        <p:grpSpPr bwMode="auto">
          <a:xfrm>
            <a:off x="2665413" y="2778125"/>
            <a:ext cx="1223962" cy="3352800"/>
            <a:chOff x="1679" y="1750"/>
            <a:chExt cx="771" cy="2112"/>
          </a:xfrm>
        </p:grpSpPr>
        <p:sp>
          <p:nvSpPr>
            <p:cNvPr id="73770" name="Line 46"/>
            <p:cNvSpPr>
              <a:spLocks noChangeShapeType="1"/>
            </p:cNvSpPr>
            <p:nvPr/>
          </p:nvSpPr>
          <p:spPr bwMode="auto">
            <a:xfrm flipH="1">
              <a:off x="2064" y="1750"/>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3771" name="Rectangle 35"/>
            <p:cNvSpPr>
              <a:spLocks noChangeArrowheads="1"/>
            </p:cNvSpPr>
            <p:nvPr/>
          </p:nvSpPr>
          <p:spPr bwMode="auto">
            <a:xfrm>
              <a:off x="1679" y="1870"/>
              <a:ext cx="771" cy="19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3772" name="Picture 54" descr="reprébil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1" y="2400"/>
              <a:ext cx="522" cy="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98" name="Group 62"/>
          <p:cNvGrpSpPr>
            <a:grpSpLocks/>
          </p:cNvGrpSpPr>
          <p:nvPr/>
        </p:nvGrpSpPr>
        <p:grpSpPr bwMode="auto">
          <a:xfrm>
            <a:off x="1357313" y="2778125"/>
            <a:ext cx="1187450" cy="3352800"/>
            <a:chOff x="855" y="1750"/>
            <a:chExt cx="748" cy="2112"/>
          </a:xfrm>
        </p:grpSpPr>
        <p:sp>
          <p:nvSpPr>
            <p:cNvPr id="73767" name="Line 34"/>
            <p:cNvSpPr>
              <a:spLocks noChangeShapeType="1"/>
            </p:cNvSpPr>
            <p:nvPr/>
          </p:nvSpPr>
          <p:spPr bwMode="auto">
            <a:xfrm flipH="1">
              <a:off x="1247" y="1750"/>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3768" name="Rectangle 27"/>
            <p:cNvSpPr>
              <a:spLocks noChangeArrowheads="1"/>
            </p:cNvSpPr>
            <p:nvPr/>
          </p:nvSpPr>
          <p:spPr bwMode="auto">
            <a:xfrm>
              <a:off x="855" y="1870"/>
              <a:ext cx="748" cy="19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3769" name="Picture 30" descr="repréaiguil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 y="2604"/>
              <a:ext cx="728"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96" name="Group 60"/>
          <p:cNvGrpSpPr>
            <a:grpSpLocks/>
          </p:cNvGrpSpPr>
          <p:nvPr/>
        </p:nvGrpSpPr>
        <p:grpSpPr bwMode="auto">
          <a:xfrm>
            <a:off x="90488" y="2757488"/>
            <a:ext cx="1187450" cy="3373437"/>
            <a:chOff x="57" y="1737"/>
            <a:chExt cx="748" cy="2125"/>
          </a:xfrm>
        </p:grpSpPr>
        <p:sp>
          <p:nvSpPr>
            <p:cNvPr id="73764" name="Line 32"/>
            <p:cNvSpPr>
              <a:spLocks noChangeShapeType="1"/>
            </p:cNvSpPr>
            <p:nvPr/>
          </p:nvSpPr>
          <p:spPr bwMode="auto">
            <a:xfrm flipH="1">
              <a:off x="441" y="1737"/>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3765" name="Rectangle 25"/>
            <p:cNvSpPr>
              <a:spLocks noChangeArrowheads="1"/>
            </p:cNvSpPr>
            <p:nvPr/>
          </p:nvSpPr>
          <p:spPr bwMode="auto">
            <a:xfrm>
              <a:off x="57" y="1870"/>
              <a:ext cx="748" cy="19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3766" name="Picture 28" descr="reprérouleau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 y="2398"/>
              <a:ext cx="612" cy="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003" name="Group 67"/>
          <p:cNvGrpSpPr>
            <a:grpSpLocks/>
          </p:cNvGrpSpPr>
          <p:nvPr/>
        </p:nvGrpSpPr>
        <p:grpSpPr bwMode="auto">
          <a:xfrm>
            <a:off x="5630863" y="1960563"/>
            <a:ext cx="3433762" cy="881062"/>
            <a:chOff x="3547" y="1235"/>
            <a:chExt cx="2163" cy="555"/>
          </a:xfrm>
        </p:grpSpPr>
        <p:sp>
          <p:nvSpPr>
            <p:cNvPr id="73762" name="Text Box 18"/>
            <p:cNvSpPr txBox="1">
              <a:spLocks noChangeArrowheads="1"/>
            </p:cNvSpPr>
            <p:nvPr/>
          </p:nvSpPr>
          <p:spPr bwMode="auto">
            <a:xfrm>
              <a:off x="4168" y="1518"/>
              <a:ext cx="1542" cy="27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b="1"/>
                <a:t>AXIALES</a:t>
              </a:r>
            </a:p>
          </p:txBody>
        </p:sp>
        <p:sp>
          <p:nvSpPr>
            <p:cNvPr id="73763" name="Line 36"/>
            <p:cNvSpPr>
              <a:spLocks noChangeShapeType="1"/>
            </p:cNvSpPr>
            <p:nvPr/>
          </p:nvSpPr>
          <p:spPr bwMode="auto">
            <a:xfrm>
              <a:off x="3547" y="1235"/>
              <a:ext cx="804" cy="2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9997" name="Group 61"/>
          <p:cNvGrpSpPr>
            <a:grpSpLocks/>
          </p:cNvGrpSpPr>
          <p:nvPr/>
        </p:nvGrpSpPr>
        <p:grpSpPr bwMode="auto">
          <a:xfrm>
            <a:off x="107950" y="1962150"/>
            <a:ext cx="3444875" cy="882650"/>
            <a:chOff x="68" y="1236"/>
            <a:chExt cx="2170" cy="556"/>
          </a:xfrm>
        </p:grpSpPr>
        <p:sp>
          <p:nvSpPr>
            <p:cNvPr id="73760" name="Text Box 16"/>
            <p:cNvSpPr txBox="1">
              <a:spLocks noChangeArrowheads="1"/>
            </p:cNvSpPr>
            <p:nvPr/>
          </p:nvSpPr>
          <p:spPr bwMode="auto">
            <a:xfrm>
              <a:off x="68" y="1520"/>
              <a:ext cx="1542" cy="27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b="1"/>
                <a:t>RADIALES</a:t>
              </a:r>
            </a:p>
          </p:txBody>
        </p:sp>
        <p:sp>
          <p:nvSpPr>
            <p:cNvPr id="73761" name="Line 19"/>
            <p:cNvSpPr>
              <a:spLocks noChangeShapeType="1"/>
            </p:cNvSpPr>
            <p:nvPr/>
          </p:nvSpPr>
          <p:spPr bwMode="auto">
            <a:xfrm flipH="1">
              <a:off x="1435" y="1236"/>
              <a:ext cx="803" cy="2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pic>
        <p:nvPicPr>
          <p:cNvPr id="73739" name="Picture 4" descr="scse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0"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3741"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3742"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3743" name="Text Box 8">
            <a:hlinkClick r:id="rId10"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73744" name="Picture 10" descr="JD 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5"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Classements des roulements</a:t>
            </a:r>
          </a:p>
        </p:txBody>
      </p:sp>
      <p:sp>
        <p:nvSpPr>
          <p:cNvPr id="39948"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34</a:t>
            </a:r>
          </a:p>
        </p:txBody>
      </p:sp>
      <p:sp>
        <p:nvSpPr>
          <p:cNvPr id="39949" name="Text Box 13"/>
          <p:cNvSpPr txBox="1">
            <a:spLocks noChangeArrowheads="1"/>
          </p:cNvSpPr>
          <p:nvPr/>
        </p:nvSpPr>
        <p:spPr bwMode="auto">
          <a:xfrm>
            <a:off x="395288" y="1049338"/>
            <a:ext cx="8469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2000"/>
              <a:t>Les roulements sont classés en fonction des charges qu’il peuvent supporter :</a:t>
            </a:r>
          </a:p>
        </p:txBody>
      </p:sp>
      <p:sp>
        <p:nvSpPr>
          <p:cNvPr id="39951" name="Text Box 15"/>
          <p:cNvSpPr txBox="1">
            <a:spLocks noChangeArrowheads="1"/>
          </p:cNvSpPr>
          <p:nvPr/>
        </p:nvSpPr>
        <p:spPr bwMode="auto">
          <a:xfrm>
            <a:off x="3343275" y="1703388"/>
            <a:ext cx="2578100" cy="4318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b="1"/>
              <a:t>Types de charges</a:t>
            </a:r>
          </a:p>
        </p:txBody>
      </p:sp>
      <p:grpSp>
        <p:nvGrpSpPr>
          <p:cNvPr id="40000" name="Group 64"/>
          <p:cNvGrpSpPr>
            <a:grpSpLocks/>
          </p:cNvGrpSpPr>
          <p:nvPr/>
        </p:nvGrpSpPr>
        <p:grpSpPr bwMode="auto">
          <a:xfrm>
            <a:off x="2667000" y="2165350"/>
            <a:ext cx="3822700" cy="676275"/>
            <a:chOff x="1680" y="1364"/>
            <a:chExt cx="2408" cy="426"/>
          </a:xfrm>
        </p:grpSpPr>
        <p:sp>
          <p:nvSpPr>
            <p:cNvPr id="73758" name="Text Box 17"/>
            <p:cNvSpPr txBox="1">
              <a:spLocks noChangeArrowheads="1"/>
            </p:cNvSpPr>
            <p:nvPr/>
          </p:nvSpPr>
          <p:spPr bwMode="auto">
            <a:xfrm>
              <a:off x="1680" y="1518"/>
              <a:ext cx="2408" cy="27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b="1"/>
                <a:t>AXIALES et RADIALES</a:t>
              </a:r>
            </a:p>
          </p:txBody>
        </p:sp>
        <p:sp>
          <p:nvSpPr>
            <p:cNvPr id="73759" name="Line 21"/>
            <p:cNvSpPr>
              <a:spLocks noChangeShapeType="1"/>
            </p:cNvSpPr>
            <p:nvPr/>
          </p:nvSpPr>
          <p:spPr bwMode="auto">
            <a:xfrm flipH="1">
              <a:off x="2902" y="1364"/>
              <a:ext cx="0" cy="15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9965" name="Text Box 29"/>
          <p:cNvSpPr txBox="1">
            <a:spLocks noChangeArrowheads="1"/>
          </p:cNvSpPr>
          <p:nvPr/>
        </p:nvSpPr>
        <p:spPr bwMode="auto">
          <a:xfrm>
            <a:off x="63500" y="3073400"/>
            <a:ext cx="1187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400"/>
              <a:t>Roulement à rouleaux cylindriques</a:t>
            </a:r>
          </a:p>
        </p:txBody>
      </p:sp>
      <p:sp>
        <p:nvSpPr>
          <p:cNvPr id="39967" name="Text Box 31"/>
          <p:cNvSpPr txBox="1">
            <a:spLocks noChangeArrowheads="1"/>
          </p:cNvSpPr>
          <p:nvPr/>
        </p:nvSpPr>
        <p:spPr bwMode="auto">
          <a:xfrm>
            <a:off x="1360488" y="3216275"/>
            <a:ext cx="1187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400"/>
              <a:t>Roulement à aiguilles</a:t>
            </a:r>
          </a:p>
        </p:txBody>
      </p:sp>
      <p:sp>
        <p:nvSpPr>
          <p:cNvPr id="39981" name="Text Box 45"/>
          <p:cNvSpPr txBox="1">
            <a:spLocks noChangeArrowheads="1"/>
          </p:cNvSpPr>
          <p:nvPr/>
        </p:nvSpPr>
        <p:spPr bwMode="auto">
          <a:xfrm>
            <a:off x="3984625" y="3073400"/>
            <a:ext cx="1187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400"/>
              <a:t>Roulement à rouleaux coniques</a:t>
            </a:r>
          </a:p>
        </p:txBody>
      </p:sp>
      <p:sp>
        <p:nvSpPr>
          <p:cNvPr id="39987" name="Text Box 51"/>
          <p:cNvSpPr txBox="1">
            <a:spLocks noChangeArrowheads="1"/>
          </p:cNvSpPr>
          <p:nvPr/>
        </p:nvSpPr>
        <p:spPr bwMode="auto">
          <a:xfrm>
            <a:off x="5294313" y="3073400"/>
            <a:ext cx="1187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400"/>
              <a:t>Butée à rotule sur rouleaux</a:t>
            </a:r>
          </a:p>
        </p:txBody>
      </p:sp>
      <p:sp>
        <p:nvSpPr>
          <p:cNvPr id="39988" name="Text Box 52"/>
          <p:cNvSpPr txBox="1">
            <a:spLocks noChangeArrowheads="1"/>
          </p:cNvSpPr>
          <p:nvPr/>
        </p:nvSpPr>
        <p:spPr bwMode="auto">
          <a:xfrm>
            <a:off x="6584950" y="3216275"/>
            <a:ext cx="1187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400"/>
              <a:t>Butée à billes</a:t>
            </a:r>
          </a:p>
        </p:txBody>
      </p:sp>
      <p:sp>
        <p:nvSpPr>
          <p:cNvPr id="39989" name="Text Box 53"/>
          <p:cNvSpPr txBox="1">
            <a:spLocks noChangeArrowheads="1"/>
          </p:cNvSpPr>
          <p:nvPr/>
        </p:nvSpPr>
        <p:spPr bwMode="auto">
          <a:xfrm>
            <a:off x="7870825" y="3216275"/>
            <a:ext cx="1187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400"/>
              <a:t>Butée à aiguilles</a:t>
            </a:r>
          </a:p>
        </p:txBody>
      </p:sp>
      <p:sp>
        <p:nvSpPr>
          <p:cNvPr id="73756" name="Rectangle 57"/>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39980" name="Text Box 44"/>
          <p:cNvSpPr txBox="1">
            <a:spLocks noChangeArrowheads="1"/>
          </p:cNvSpPr>
          <p:nvPr/>
        </p:nvSpPr>
        <p:spPr bwMode="auto">
          <a:xfrm>
            <a:off x="2679700" y="3216275"/>
            <a:ext cx="1187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400"/>
              <a:t>Roulement à billes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9"/>
                                        </p:tgtEl>
                                        <p:attrNameLst>
                                          <p:attrName>style.visibility</p:attrName>
                                        </p:attrNameLst>
                                      </p:cBhvr>
                                      <p:to>
                                        <p:strVal val="visible"/>
                                      </p:to>
                                    </p:set>
                                    <p:anim calcmode="discrete" valueType="clr">
                                      <p:cBhvr override="childStyle">
                                        <p:cTn id="7" dur="80"/>
                                        <p:tgtEl>
                                          <p:spTgt spid="399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9"/>
                                        </p:tgtEl>
                                        <p:attrNameLst>
                                          <p:attrName>fillcolor</p:attrName>
                                        </p:attrNameLst>
                                      </p:cBhvr>
                                      <p:tavLst>
                                        <p:tav tm="0">
                                          <p:val>
                                            <p:clrVal>
                                              <a:schemeClr val="accent2"/>
                                            </p:clrVal>
                                          </p:val>
                                        </p:tav>
                                        <p:tav tm="50000">
                                          <p:val>
                                            <p:clrVal>
                                              <a:schemeClr val="hlink"/>
                                            </p:clrVal>
                                          </p:val>
                                        </p:tav>
                                      </p:tavLst>
                                    </p:anim>
                                    <p:set>
                                      <p:cBhvr>
                                        <p:cTn id="9" dur="80"/>
                                        <p:tgtEl>
                                          <p:spTgt spid="3994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51"/>
                                        </p:tgtEl>
                                        <p:attrNameLst>
                                          <p:attrName>style.visibility</p:attrName>
                                        </p:attrNameLst>
                                      </p:cBhvr>
                                      <p:to>
                                        <p:strVal val="visible"/>
                                      </p:to>
                                    </p:set>
                                    <p:animEffect transition="in" filter="fade">
                                      <p:cBhvr>
                                        <p:cTn id="14" dur="1000"/>
                                        <p:tgtEl>
                                          <p:spTgt spid="39951"/>
                                        </p:tgtEl>
                                      </p:cBhvr>
                                    </p:animEffect>
                                    <p:anim calcmode="lin" valueType="num">
                                      <p:cBhvr>
                                        <p:cTn id="15" dur="1000" fill="hold"/>
                                        <p:tgtEl>
                                          <p:spTgt spid="39951"/>
                                        </p:tgtEl>
                                        <p:attrNameLst>
                                          <p:attrName>ppt_x</p:attrName>
                                        </p:attrNameLst>
                                      </p:cBhvr>
                                      <p:tavLst>
                                        <p:tav tm="0">
                                          <p:val>
                                            <p:strVal val="#ppt_x"/>
                                          </p:val>
                                        </p:tav>
                                        <p:tav tm="100000">
                                          <p:val>
                                            <p:strVal val="#ppt_x"/>
                                          </p:val>
                                        </p:tav>
                                      </p:tavLst>
                                    </p:anim>
                                    <p:anim calcmode="lin" valueType="num">
                                      <p:cBhvr>
                                        <p:cTn id="16" dur="1000" fill="hold"/>
                                        <p:tgtEl>
                                          <p:spTgt spid="3995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39997"/>
                                        </p:tgtEl>
                                        <p:attrNameLst>
                                          <p:attrName>style.visibility</p:attrName>
                                        </p:attrNameLst>
                                      </p:cBhvr>
                                      <p:to>
                                        <p:strVal val="visible"/>
                                      </p:to>
                                    </p:set>
                                    <p:anim calcmode="lin" valueType="num">
                                      <p:cBhvr additive="base">
                                        <p:cTn id="21" dur="1000" fill="hold"/>
                                        <p:tgtEl>
                                          <p:spTgt spid="39997"/>
                                        </p:tgtEl>
                                        <p:attrNameLst>
                                          <p:attrName>ppt_x</p:attrName>
                                        </p:attrNameLst>
                                      </p:cBhvr>
                                      <p:tavLst>
                                        <p:tav tm="0">
                                          <p:val>
                                            <p:strVal val="0-#ppt_w/2"/>
                                          </p:val>
                                        </p:tav>
                                        <p:tav tm="100000">
                                          <p:val>
                                            <p:strVal val="#ppt_x"/>
                                          </p:val>
                                        </p:tav>
                                      </p:tavLst>
                                    </p:anim>
                                    <p:anim calcmode="lin" valueType="num">
                                      <p:cBhvr additive="base">
                                        <p:cTn id="22" dur="1000" fill="hold"/>
                                        <p:tgtEl>
                                          <p:spTgt spid="3999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39996"/>
                                        </p:tgtEl>
                                        <p:attrNameLst>
                                          <p:attrName>style.visibility</p:attrName>
                                        </p:attrNameLst>
                                      </p:cBhvr>
                                      <p:to>
                                        <p:strVal val="visible"/>
                                      </p:to>
                                    </p:set>
                                    <p:animEffect transition="in" filter="fade">
                                      <p:cBhvr>
                                        <p:cTn id="27" dur="1000"/>
                                        <p:tgtEl>
                                          <p:spTgt spid="39996"/>
                                        </p:tgtEl>
                                      </p:cBhvr>
                                    </p:animEffect>
                                    <p:anim calcmode="lin" valueType="num">
                                      <p:cBhvr>
                                        <p:cTn id="28" dur="1000" fill="hold"/>
                                        <p:tgtEl>
                                          <p:spTgt spid="39996"/>
                                        </p:tgtEl>
                                        <p:attrNameLst>
                                          <p:attrName>ppt_x</p:attrName>
                                        </p:attrNameLst>
                                      </p:cBhvr>
                                      <p:tavLst>
                                        <p:tav tm="0">
                                          <p:val>
                                            <p:strVal val="#ppt_x"/>
                                          </p:val>
                                        </p:tav>
                                        <p:tav tm="100000">
                                          <p:val>
                                            <p:strVal val="#ppt_x"/>
                                          </p:val>
                                        </p:tav>
                                      </p:tavLst>
                                    </p:anim>
                                    <p:anim calcmode="lin" valueType="num">
                                      <p:cBhvr>
                                        <p:cTn id="29" dur="1000" fill="hold"/>
                                        <p:tgtEl>
                                          <p:spTgt spid="39996"/>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39965"/>
                                        </p:tgtEl>
                                        <p:attrNameLst>
                                          <p:attrName>style.visibility</p:attrName>
                                        </p:attrNameLst>
                                      </p:cBhvr>
                                      <p:to>
                                        <p:strVal val="visible"/>
                                      </p:to>
                                    </p:set>
                                    <p:anim calcmode="discrete" valueType="clr">
                                      <p:cBhvr override="childStyle">
                                        <p:cTn id="34" dur="80"/>
                                        <p:tgtEl>
                                          <p:spTgt spid="39965"/>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9965"/>
                                        </p:tgtEl>
                                        <p:attrNameLst>
                                          <p:attrName>fillcolor</p:attrName>
                                        </p:attrNameLst>
                                      </p:cBhvr>
                                      <p:tavLst>
                                        <p:tav tm="0">
                                          <p:val>
                                            <p:clrVal>
                                              <a:schemeClr val="accent2"/>
                                            </p:clrVal>
                                          </p:val>
                                        </p:tav>
                                        <p:tav tm="50000">
                                          <p:val>
                                            <p:clrVal>
                                              <a:schemeClr val="hlink"/>
                                            </p:clrVal>
                                          </p:val>
                                        </p:tav>
                                      </p:tavLst>
                                    </p:anim>
                                    <p:set>
                                      <p:cBhvr>
                                        <p:cTn id="36" dur="80"/>
                                        <p:tgtEl>
                                          <p:spTgt spid="39965"/>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39998"/>
                                        </p:tgtEl>
                                        <p:attrNameLst>
                                          <p:attrName>style.visibility</p:attrName>
                                        </p:attrNameLst>
                                      </p:cBhvr>
                                      <p:to>
                                        <p:strVal val="visible"/>
                                      </p:to>
                                    </p:set>
                                    <p:animEffect transition="in" filter="fade">
                                      <p:cBhvr>
                                        <p:cTn id="41" dur="1000"/>
                                        <p:tgtEl>
                                          <p:spTgt spid="39998"/>
                                        </p:tgtEl>
                                      </p:cBhvr>
                                    </p:animEffect>
                                    <p:anim calcmode="lin" valueType="num">
                                      <p:cBhvr>
                                        <p:cTn id="42" dur="1000" fill="hold"/>
                                        <p:tgtEl>
                                          <p:spTgt spid="39998"/>
                                        </p:tgtEl>
                                        <p:attrNameLst>
                                          <p:attrName>ppt_x</p:attrName>
                                        </p:attrNameLst>
                                      </p:cBhvr>
                                      <p:tavLst>
                                        <p:tav tm="0">
                                          <p:val>
                                            <p:strVal val="#ppt_x"/>
                                          </p:val>
                                        </p:tav>
                                        <p:tav tm="100000">
                                          <p:val>
                                            <p:strVal val="#ppt_x"/>
                                          </p:val>
                                        </p:tav>
                                      </p:tavLst>
                                    </p:anim>
                                    <p:anim calcmode="lin" valueType="num">
                                      <p:cBhvr>
                                        <p:cTn id="43" dur="1000" fill="hold"/>
                                        <p:tgtEl>
                                          <p:spTgt spid="39998"/>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39967"/>
                                        </p:tgtEl>
                                        <p:attrNameLst>
                                          <p:attrName>style.visibility</p:attrName>
                                        </p:attrNameLst>
                                      </p:cBhvr>
                                      <p:to>
                                        <p:strVal val="visible"/>
                                      </p:to>
                                    </p:set>
                                    <p:anim calcmode="discrete" valueType="clr">
                                      <p:cBhvr override="childStyle">
                                        <p:cTn id="48" dur="80"/>
                                        <p:tgtEl>
                                          <p:spTgt spid="39967"/>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39967"/>
                                        </p:tgtEl>
                                        <p:attrNameLst>
                                          <p:attrName>fillcolor</p:attrName>
                                        </p:attrNameLst>
                                      </p:cBhvr>
                                      <p:tavLst>
                                        <p:tav tm="0">
                                          <p:val>
                                            <p:clrVal>
                                              <a:schemeClr val="accent2"/>
                                            </p:clrVal>
                                          </p:val>
                                        </p:tav>
                                        <p:tav tm="50000">
                                          <p:val>
                                            <p:clrVal>
                                              <a:schemeClr val="hlink"/>
                                            </p:clrVal>
                                          </p:val>
                                        </p:tav>
                                      </p:tavLst>
                                    </p:anim>
                                    <p:set>
                                      <p:cBhvr>
                                        <p:cTn id="50" dur="80"/>
                                        <p:tgtEl>
                                          <p:spTgt spid="39967"/>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0000"/>
                                        </p:tgtEl>
                                        <p:attrNameLst>
                                          <p:attrName>style.visibility</p:attrName>
                                        </p:attrNameLst>
                                      </p:cBhvr>
                                      <p:to>
                                        <p:strVal val="visible"/>
                                      </p:to>
                                    </p:set>
                                    <p:anim calcmode="lin" valueType="num">
                                      <p:cBhvr additive="base">
                                        <p:cTn id="55" dur="1000" fill="hold"/>
                                        <p:tgtEl>
                                          <p:spTgt spid="40000"/>
                                        </p:tgtEl>
                                        <p:attrNameLst>
                                          <p:attrName>ppt_x</p:attrName>
                                        </p:attrNameLst>
                                      </p:cBhvr>
                                      <p:tavLst>
                                        <p:tav tm="0">
                                          <p:val>
                                            <p:strVal val="#ppt_x"/>
                                          </p:val>
                                        </p:tav>
                                        <p:tav tm="100000">
                                          <p:val>
                                            <p:strVal val="#ppt_x"/>
                                          </p:val>
                                        </p:tav>
                                      </p:tavLst>
                                    </p:anim>
                                    <p:anim calcmode="lin" valueType="num">
                                      <p:cBhvr additive="base">
                                        <p:cTn id="56" dur="1000" fill="hold"/>
                                        <p:tgtEl>
                                          <p:spTgt spid="4000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nodeType="clickEffect">
                                  <p:stCondLst>
                                    <p:cond delay="0"/>
                                  </p:stCondLst>
                                  <p:childTnLst>
                                    <p:set>
                                      <p:cBhvr>
                                        <p:cTn id="60" dur="1" fill="hold">
                                          <p:stCondLst>
                                            <p:cond delay="0"/>
                                          </p:stCondLst>
                                        </p:cTn>
                                        <p:tgtEl>
                                          <p:spTgt spid="39999"/>
                                        </p:tgtEl>
                                        <p:attrNameLst>
                                          <p:attrName>style.visibility</p:attrName>
                                        </p:attrNameLst>
                                      </p:cBhvr>
                                      <p:to>
                                        <p:strVal val="visible"/>
                                      </p:to>
                                    </p:set>
                                    <p:animEffect transition="in" filter="fade">
                                      <p:cBhvr>
                                        <p:cTn id="61" dur="1000"/>
                                        <p:tgtEl>
                                          <p:spTgt spid="39999"/>
                                        </p:tgtEl>
                                      </p:cBhvr>
                                    </p:animEffect>
                                    <p:anim calcmode="lin" valueType="num">
                                      <p:cBhvr>
                                        <p:cTn id="62" dur="1000" fill="hold"/>
                                        <p:tgtEl>
                                          <p:spTgt spid="39999"/>
                                        </p:tgtEl>
                                        <p:attrNameLst>
                                          <p:attrName>ppt_x</p:attrName>
                                        </p:attrNameLst>
                                      </p:cBhvr>
                                      <p:tavLst>
                                        <p:tav tm="0">
                                          <p:val>
                                            <p:strVal val="#ppt_x"/>
                                          </p:val>
                                        </p:tav>
                                        <p:tav tm="100000">
                                          <p:val>
                                            <p:strVal val="#ppt_x"/>
                                          </p:val>
                                        </p:tav>
                                      </p:tavLst>
                                    </p:anim>
                                    <p:anim calcmode="lin" valueType="num">
                                      <p:cBhvr>
                                        <p:cTn id="63" dur="1000" fill="hold"/>
                                        <p:tgtEl>
                                          <p:spTgt spid="39999"/>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39980"/>
                                        </p:tgtEl>
                                        <p:attrNameLst>
                                          <p:attrName>style.visibility</p:attrName>
                                        </p:attrNameLst>
                                      </p:cBhvr>
                                      <p:to>
                                        <p:strVal val="visible"/>
                                      </p:to>
                                    </p:set>
                                    <p:anim calcmode="discrete" valueType="clr">
                                      <p:cBhvr override="childStyle">
                                        <p:cTn id="68" dur="80"/>
                                        <p:tgtEl>
                                          <p:spTgt spid="39980"/>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39980"/>
                                        </p:tgtEl>
                                        <p:attrNameLst>
                                          <p:attrName>fillcolor</p:attrName>
                                        </p:attrNameLst>
                                      </p:cBhvr>
                                      <p:tavLst>
                                        <p:tav tm="0">
                                          <p:val>
                                            <p:clrVal>
                                              <a:schemeClr val="accent2"/>
                                            </p:clrVal>
                                          </p:val>
                                        </p:tav>
                                        <p:tav tm="50000">
                                          <p:val>
                                            <p:clrVal>
                                              <a:schemeClr val="hlink"/>
                                            </p:clrVal>
                                          </p:val>
                                        </p:tav>
                                      </p:tavLst>
                                    </p:anim>
                                    <p:set>
                                      <p:cBhvr>
                                        <p:cTn id="70" dur="80"/>
                                        <p:tgtEl>
                                          <p:spTgt spid="39980"/>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nodeType="clickEffect">
                                  <p:stCondLst>
                                    <p:cond delay="0"/>
                                  </p:stCondLst>
                                  <p:childTnLst>
                                    <p:set>
                                      <p:cBhvr>
                                        <p:cTn id="74" dur="1" fill="hold">
                                          <p:stCondLst>
                                            <p:cond delay="0"/>
                                          </p:stCondLst>
                                        </p:cTn>
                                        <p:tgtEl>
                                          <p:spTgt spid="40001"/>
                                        </p:tgtEl>
                                        <p:attrNameLst>
                                          <p:attrName>style.visibility</p:attrName>
                                        </p:attrNameLst>
                                      </p:cBhvr>
                                      <p:to>
                                        <p:strVal val="visible"/>
                                      </p:to>
                                    </p:set>
                                    <p:animEffect transition="in" filter="fade">
                                      <p:cBhvr>
                                        <p:cTn id="75" dur="1000"/>
                                        <p:tgtEl>
                                          <p:spTgt spid="40001"/>
                                        </p:tgtEl>
                                      </p:cBhvr>
                                    </p:animEffect>
                                    <p:anim calcmode="lin" valueType="num">
                                      <p:cBhvr>
                                        <p:cTn id="76" dur="1000" fill="hold"/>
                                        <p:tgtEl>
                                          <p:spTgt spid="40001"/>
                                        </p:tgtEl>
                                        <p:attrNameLst>
                                          <p:attrName>ppt_x</p:attrName>
                                        </p:attrNameLst>
                                      </p:cBhvr>
                                      <p:tavLst>
                                        <p:tav tm="0">
                                          <p:val>
                                            <p:strVal val="#ppt_x"/>
                                          </p:val>
                                        </p:tav>
                                        <p:tav tm="100000">
                                          <p:val>
                                            <p:strVal val="#ppt_x"/>
                                          </p:val>
                                        </p:tav>
                                      </p:tavLst>
                                    </p:anim>
                                    <p:anim calcmode="lin" valueType="num">
                                      <p:cBhvr>
                                        <p:cTn id="77" dur="1000" fill="hold"/>
                                        <p:tgtEl>
                                          <p:spTgt spid="40001"/>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grpId="0" nodeType="clickEffect">
                                  <p:stCondLst>
                                    <p:cond delay="0"/>
                                  </p:stCondLst>
                                  <p:iterate type="lt">
                                    <p:tmPct val="50000"/>
                                  </p:iterate>
                                  <p:childTnLst>
                                    <p:set>
                                      <p:cBhvr>
                                        <p:cTn id="81" dur="1" fill="hold">
                                          <p:stCondLst>
                                            <p:cond delay="0"/>
                                          </p:stCondLst>
                                        </p:cTn>
                                        <p:tgtEl>
                                          <p:spTgt spid="39981"/>
                                        </p:tgtEl>
                                        <p:attrNameLst>
                                          <p:attrName>style.visibility</p:attrName>
                                        </p:attrNameLst>
                                      </p:cBhvr>
                                      <p:to>
                                        <p:strVal val="visible"/>
                                      </p:to>
                                    </p:set>
                                    <p:anim calcmode="discrete" valueType="clr">
                                      <p:cBhvr override="childStyle">
                                        <p:cTn id="82" dur="80"/>
                                        <p:tgtEl>
                                          <p:spTgt spid="39981"/>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39981"/>
                                        </p:tgtEl>
                                        <p:attrNameLst>
                                          <p:attrName>fillcolor</p:attrName>
                                        </p:attrNameLst>
                                      </p:cBhvr>
                                      <p:tavLst>
                                        <p:tav tm="0">
                                          <p:val>
                                            <p:clrVal>
                                              <a:schemeClr val="accent2"/>
                                            </p:clrVal>
                                          </p:val>
                                        </p:tav>
                                        <p:tav tm="50000">
                                          <p:val>
                                            <p:clrVal>
                                              <a:schemeClr val="hlink"/>
                                            </p:clrVal>
                                          </p:val>
                                        </p:tav>
                                      </p:tavLst>
                                    </p:anim>
                                    <p:set>
                                      <p:cBhvr>
                                        <p:cTn id="84" dur="80"/>
                                        <p:tgtEl>
                                          <p:spTgt spid="39981"/>
                                        </p:tgtEl>
                                        <p:attrNameLst>
                                          <p:attrName>fill.type</p:attrName>
                                        </p:attrNameLst>
                                      </p:cBhvr>
                                      <p:to>
                                        <p:strVal val="solid"/>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42" presetClass="entr" presetSubtype="0" fill="hold" nodeType="clickEffect">
                                  <p:stCondLst>
                                    <p:cond delay="0"/>
                                  </p:stCondLst>
                                  <p:childTnLst>
                                    <p:set>
                                      <p:cBhvr>
                                        <p:cTn id="88" dur="1" fill="hold">
                                          <p:stCondLst>
                                            <p:cond delay="0"/>
                                          </p:stCondLst>
                                        </p:cTn>
                                        <p:tgtEl>
                                          <p:spTgt spid="40009"/>
                                        </p:tgtEl>
                                        <p:attrNameLst>
                                          <p:attrName>style.visibility</p:attrName>
                                        </p:attrNameLst>
                                      </p:cBhvr>
                                      <p:to>
                                        <p:strVal val="visible"/>
                                      </p:to>
                                    </p:set>
                                    <p:animEffect transition="in" filter="fade">
                                      <p:cBhvr>
                                        <p:cTn id="89" dur="1000"/>
                                        <p:tgtEl>
                                          <p:spTgt spid="40009"/>
                                        </p:tgtEl>
                                      </p:cBhvr>
                                    </p:animEffect>
                                    <p:anim calcmode="lin" valueType="num">
                                      <p:cBhvr>
                                        <p:cTn id="90" dur="1000" fill="hold"/>
                                        <p:tgtEl>
                                          <p:spTgt spid="40009"/>
                                        </p:tgtEl>
                                        <p:attrNameLst>
                                          <p:attrName>ppt_x</p:attrName>
                                        </p:attrNameLst>
                                      </p:cBhvr>
                                      <p:tavLst>
                                        <p:tav tm="0">
                                          <p:val>
                                            <p:strVal val="#ppt_x"/>
                                          </p:val>
                                        </p:tav>
                                        <p:tav tm="100000">
                                          <p:val>
                                            <p:strVal val="#ppt_x"/>
                                          </p:val>
                                        </p:tav>
                                      </p:tavLst>
                                    </p:anim>
                                    <p:anim calcmode="lin" valueType="num">
                                      <p:cBhvr>
                                        <p:cTn id="91" dur="1000" fill="hold"/>
                                        <p:tgtEl>
                                          <p:spTgt spid="40009"/>
                                        </p:tgtEl>
                                        <p:attrNameLst>
                                          <p:attrName>ppt_y</p:attrName>
                                        </p:attrNameLst>
                                      </p:cBhvr>
                                      <p:tavLst>
                                        <p:tav tm="0">
                                          <p:val>
                                            <p:strVal val="#ppt_y+.1"/>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7" presetClass="entr" presetSubtype="0" fill="hold" grpId="0" nodeType="clickEffect">
                                  <p:stCondLst>
                                    <p:cond delay="0"/>
                                  </p:stCondLst>
                                  <p:iterate type="lt">
                                    <p:tmPct val="50000"/>
                                  </p:iterate>
                                  <p:childTnLst>
                                    <p:set>
                                      <p:cBhvr>
                                        <p:cTn id="95" dur="1" fill="hold">
                                          <p:stCondLst>
                                            <p:cond delay="0"/>
                                          </p:stCondLst>
                                        </p:cTn>
                                        <p:tgtEl>
                                          <p:spTgt spid="39987"/>
                                        </p:tgtEl>
                                        <p:attrNameLst>
                                          <p:attrName>style.visibility</p:attrName>
                                        </p:attrNameLst>
                                      </p:cBhvr>
                                      <p:to>
                                        <p:strVal val="visible"/>
                                      </p:to>
                                    </p:set>
                                    <p:anim calcmode="discrete" valueType="clr">
                                      <p:cBhvr override="childStyle">
                                        <p:cTn id="96" dur="80"/>
                                        <p:tgtEl>
                                          <p:spTgt spid="39987"/>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39987"/>
                                        </p:tgtEl>
                                        <p:attrNameLst>
                                          <p:attrName>fillcolor</p:attrName>
                                        </p:attrNameLst>
                                      </p:cBhvr>
                                      <p:tavLst>
                                        <p:tav tm="0">
                                          <p:val>
                                            <p:clrVal>
                                              <a:schemeClr val="accent2"/>
                                            </p:clrVal>
                                          </p:val>
                                        </p:tav>
                                        <p:tav tm="50000">
                                          <p:val>
                                            <p:clrVal>
                                              <a:schemeClr val="hlink"/>
                                            </p:clrVal>
                                          </p:val>
                                        </p:tav>
                                      </p:tavLst>
                                    </p:anim>
                                    <p:set>
                                      <p:cBhvr>
                                        <p:cTn id="98" dur="80"/>
                                        <p:tgtEl>
                                          <p:spTgt spid="39987"/>
                                        </p:tgtEl>
                                        <p:attrNameLst>
                                          <p:attrName>fill.type</p:attrName>
                                        </p:attrNameLst>
                                      </p:cBhvr>
                                      <p:to>
                                        <p:strVal val="solid"/>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2" fill="hold" nodeType="clickEffect">
                                  <p:stCondLst>
                                    <p:cond delay="0"/>
                                  </p:stCondLst>
                                  <p:childTnLst>
                                    <p:set>
                                      <p:cBhvr>
                                        <p:cTn id="102" dur="1" fill="hold">
                                          <p:stCondLst>
                                            <p:cond delay="0"/>
                                          </p:stCondLst>
                                        </p:cTn>
                                        <p:tgtEl>
                                          <p:spTgt spid="40003"/>
                                        </p:tgtEl>
                                        <p:attrNameLst>
                                          <p:attrName>style.visibility</p:attrName>
                                        </p:attrNameLst>
                                      </p:cBhvr>
                                      <p:to>
                                        <p:strVal val="visible"/>
                                      </p:to>
                                    </p:set>
                                    <p:anim calcmode="lin" valueType="num">
                                      <p:cBhvr additive="base">
                                        <p:cTn id="103" dur="1000" fill="hold"/>
                                        <p:tgtEl>
                                          <p:spTgt spid="40003"/>
                                        </p:tgtEl>
                                        <p:attrNameLst>
                                          <p:attrName>ppt_x</p:attrName>
                                        </p:attrNameLst>
                                      </p:cBhvr>
                                      <p:tavLst>
                                        <p:tav tm="0">
                                          <p:val>
                                            <p:strVal val="1+#ppt_w/2"/>
                                          </p:val>
                                        </p:tav>
                                        <p:tav tm="100000">
                                          <p:val>
                                            <p:strVal val="#ppt_x"/>
                                          </p:val>
                                        </p:tav>
                                      </p:tavLst>
                                    </p:anim>
                                    <p:anim calcmode="lin" valueType="num">
                                      <p:cBhvr additive="base">
                                        <p:cTn id="104" dur="1000" fill="hold"/>
                                        <p:tgtEl>
                                          <p:spTgt spid="40003"/>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2" presetClass="entr" presetSubtype="0" fill="hold" nodeType="clickEffect">
                                  <p:stCondLst>
                                    <p:cond delay="0"/>
                                  </p:stCondLst>
                                  <p:childTnLst>
                                    <p:set>
                                      <p:cBhvr>
                                        <p:cTn id="108" dur="1" fill="hold">
                                          <p:stCondLst>
                                            <p:cond delay="0"/>
                                          </p:stCondLst>
                                        </p:cTn>
                                        <p:tgtEl>
                                          <p:spTgt spid="40004"/>
                                        </p:tgtEl>
                                        <p:attrNameLst>
                                          <p:attrName>style.visibility</p:attrName>
                                        </p:attrNameLst>
                                      </p:cBhvr>
                                      <p:to>
                                        <p:strVal val="visible"/>
                                      </p:to>
                                    </p:set>
                                    <p:animEffect transition="in" filter="fade">
                                      <p:cBhvr>
                                        <p:cTn id="109" dur="1000"/>
                                        <p:tgtEl>
                                          <p:spTgt spid="40004"/>
                                        </p:tgtEl>
                                      </p:cBhvr>
                                    </p:animEffect>
                                    <p:anim calcmode="lin" valueType="num">
                                      <p:cBhvr>
                                        <p:cTn id="110" dur="1000" fill="hold"/>
                                        <p:tgtEl>
                                          <p:spTgt spid="40004"/>
                                        </p:tgtEl>
                                        <p:attrNameLst>
                                          <p:attrName>ppt_x</p:attrName>
                                        </p:attrNameLst>
                                      </p:cBhvr>
                                      <p:tavLst>
                                        <p:tav tm="0">
                                          <p:val>
                                            <p:strVal val="#ppt_x"/>
                                          </p:val>
                                        </p:tav>
                                        <p:tav tm="100000">
                                          <p:val>
                                            <p:strVal val="#ppt_x"/>
                                          </p:val>
                                        </p:tav>
                                      </p:tavLst>
                                    </p:anim>
                                    <p:anim calcmode="lin" valueType="num">
                                      <p:cBhvr>
                                        <p:cTn id="111" dur="1000" fill="hold"/>
                                        <p:tgtEl>
                                          <p:spTgt spid="40004"/>
                                        </p:tgtEl>
                                        <p:attrNameLst>
                                          <p:attrName>ppt_y</p:attrName>
                                        </p:attrNameLst>
                                      </p:cBhvr>
                                      <p:tavLst>
                                        <p:tav tm="0">
                                          <p:val>
                                            <p:strVal val="#ppt_y+.1"/>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7" presetClass="entr" presetSubtype="0" fill="hold" grpId="0" nodeType="clickEffect">
                                  <p:stCondLst>
                                    <p:cond delay="0"/>
                                  </p:stCondLst>
                                  <p:iterate type="lt">
                                    <p:tmPct val="50000"/>
                                  </p:iterate>
                                  <p:childTnLst>
                                    <p:set>
                                      <p:cBhvr>
                                        <p:cTn id="115" dur="1" fill="hold">
                                          <p:stCondLst>
                                            <p:cond delay="0"/>
                                          </p:stCondLst>
                                        </p:cTn>
                                        <p:tgtEl>
                                          <p:spTgt spid="39988"/>
                                        </p:tgtEl>
                                        <p:attrNameLst>
                                          <p:attrName>style.visibility</p:attrName>
                                        </p:attrNameLst>
                                      </p:cBhvr>
                                      <p:to>
                                        <p:strVal val="visible"/>
                                      </p:to>
                                    </p:set>
                                    <p:anim calcmode="discrete" valueType="clr">
                                      <p:cBhvr override="childStyle">
                                        <p:cTn id="116" dur="80"/>
                                        <p:tgtEl>
                                          <p:spTgt spid="39988"/>
                                        </p:tgtEl>
                                        <p:attrNameLst>
                                          <p:attrName>style.color</p:attrName>
                                        </p:attrNameLst>
                                      </p:cBhvr>
                                      <p:tavLst>
                                        <p:tav tm="0">
                                          <p:val>
                                            <p:clrVal>
                                              <a:schemeClr val="accent2"/>
                                            </p:clrVal>
                                          </p:val>
                                        </p:tav>
                                        <p:tav tm="50000">
                                          <p:val>
                                            <p:clrVal>
                                              <a:schemeClr val="hlink"/>
                                            </p:clrVal>
                                          </p:val>
                                        </p:tav>
                                      </p:tavLst>
                                    </p:anim>
                                    <p:anim calcmode="discrete" valueType="clr">
                                      <p:cBhvr>
                                        <p:cTn id="117" dur="80"/>
                                        <p:tgtEl>
                                          <p:spTgt spid="39988"/>
                                        </p:tgtEl>
                                        <p:attrNameLst>
                                          <p:attrName>fillcolor</p:attrName>
                                        </p:attrNameLst>
                                      </p:cBhvr>
                                      <p:tavLst>
                                        <p:tav tm="0">
                                          <p:val>
                                            <p:clrVal>
                                              <a:schemeClr val="accent2"/>
                                            </p:clrVal>
                                          </p:val>
                                        </p:tav>
                                        <p:tav tm="50000">
                                          <p:val>
                                            <p:clrVal>
                                              <a:schemeClr val="hlink"/>
                                            </p:clrVal>
                                          </p:val>
                                        </p:tav>
                                      </p:tavLst>
                                    </p:anim>
                                    <p:set>
                                      <p:cBhvr>
                                        <p:cTn id="118" dur="80"/>
                                        <p:tgtEl>
                                          <p:spTgt spid="39988"/>
                                        </p:tgtEl>
                                        <p:attrNameLst>
                                          <p:attrName>fill.type</p:attrName>
                                        </p:attrNameLst>
                                      </p:cBhvr>
                                      <p:to>
                                        <p:strVal val="solid"/>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2" presetClass="entr" presetSubtype="0" fill="hold" nodeType="clickEffect">
                                  <p:stCondLst>
                                    <p:cond delay="0"/>
                                  </p:stCondLst>
                                  <p:childTnLst>
                                    <p:set>
                                      <p:cBhvr>
                                        <p:cTn id="122" dur="1" fill="hold">
                                          <p:stCondLst>
                                            <p:cond delay="0"/>
                                          </p:stCondLst>
                                        </p:cTn>
                                        <p:tgtEl>
                                          <p:spTgt spid="40007"/>
                                        </p:tgtEl>
                                        <p:attrNameLst>
                                          <p:attrName>style.visibility</p:attrName>
                                        </p:attrNameLst>
                                      </p:cBhvr>
                                      <p:to>
                                        <p:strVal val="visible"/>
                                      </p:to>
                                    </p:set>
                                    <p:animEffect transition="in" filter="fade">
                                      <p:cBhvr>
                                        <p:cTn id="123" dur="1000"/>
                                        <p:tgtEl>
                                          <p:spTgt spid="40007"/>
                                        </p:tgtEl>
                                      </p:cBhvr>
                                    </p:animEffect>
                                    <p:anim calcmode="lin" valueType="num">
                                      <p:cBhvr>
                                        <p:cTn id="124" dur="1000" fill="hold"/>
                                        <p:tgtEl>
                                          <p:spTgt spid="40007"/>
                                        </p:tgtEl>
                                        <p:attrNameLst>
                                          <p:attrName>ppt_x</p:attrName>
                                        </p:attrNameLst>
                                      </p:cBhvr>
                                      <p:tavLst>
                                        <p:tav tm="0">
                                          <p:val>
                                            <p:strVal val="#ppt_x"/>
                                          </p:val>
                                        </p:tav>
                                        <p:tav tm="100000">
                                          <p:val>
                                            <p:strVal val="#ppt_x"/>
                                          </p:val>
                                        </p:tav>
                                      </p:tavLst>
                                    </p:anim>
                                    <p:anim calcmode="lin" valueType="num">
                                      <p:cBhvr>
                                        <p:cTn id="125" dur="1000" fill="hold"/>
                                        <p:tgtEl>
                                          <p:spTgt spid="40007"/>
                                        </p:tgtEl>
                                        <p:attrNameLst>
                                          <p:attrName>ppt_y</p:attrName>
                                        </p:attrNameLst>
                                      </p:cBhvr>
                                      <p:tavLst>
                                        <p:tav tm="0">
                                          <p:val>
                                            <p:strVal val="#ppt_y+.1"/>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7" presetClass="entr" presetSubtype="0" fill="hold" grpId="0" nodeType="clickEffect">
                                  <p:stCondLst>
                                    <p:cond delay="0"/>
                                  </p:stCondLst>
                                  <p:iterate type="lt">
                                    <p:tmPct val="50000"/>
                                  </p:iterate>
                                  <p:childTnLst>
                                    <p:set>
                                      <p:cBhvr>
                                        <p:cTn id="129" dur="1" fill="hold">
                                          <p:stCondLst>
                                            <p:cond delay="0"/>
                                          </p:stCondLst>
                                        </p:cTn>
                                        <p:tgtEl>
                                          <p:spTgt spid="39989"/>
                                        </p:tgtEl>
                                        <p:attrNameLst>
                                          <p:attrName>style.visibility</p:attrName>
                                        </p:attrNameLst>
                                      </p:cBhvr>
                                      <p:to>
                                        <p:strVal val="visible"/>
                                      </p:to>
                                    </p:set>
                                    <p:anim calcmode="discrete" valueType="clr">
                                      <p:cBhvr override="childStyle">
                                        <p:cTn id="130" dur="80"/>
                                        <p:tgtEl>
                                          <p:spTgt spid="39989"/>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39989"/>
                                        </p:tgtEl>
                                        <p:attrNameLst>
                                          <p:attrName>fillcolor</p:attrName>
                                        </p:attrNameLst>
                                      </p:cBhvr>
                                      <p:tavLst>
                                        <p:tav tm="0">
                                          <p:val>
                                            <p:clrVal>
                                              <a:schemeClr val="accent2"/>
                                            </p:clrVal>
                                          </p:val>
                                        </p:tav>
                                        <p:tav tm="50000">
                                          <p:val>
                                            <p:clrVal>
                                              <a:schemeClr val="hlink"/>
                                            </p:clrVal>
                                          </p:val>
                                        </p:tav>
                                      </p:tavLst>
                                    </p:anim>
                                    <p:set>
                                      <p:cBhvr>
                                        <p:cTn id="132" dur="80"/>
                                        <p:tgtEl>
                                          <p:spTgt spid="399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9" grpId="0"/>
      <p:bldP spid="39951" grpId="0" animBg="1"/>
      <p:bldP spid="39965" grpId="0"/>
      <p:bldP spid="39967" grpId="0"/>
      <p:bldP spid="39981" grpId="0"/>
      <p:bldP spid="39987" grpId="0"/>
      <p:bldP spid="39988" grpId="0"/>
      <p:bldP spid="39989" grpId="0"/>
      <p:bldP spid="399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4756"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4757"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4758"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74759"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Roulements à Billes</a:t>
            </a:r>
          </a:p>
        </p:txBody>
      </p:sp>
      <p:sp>
        <p:nvSpPr>
          <p:cNvPr id="40972"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35</a:t>
            </a:r>
          </a:p>
        </p:txBody>
      </p:sp>
      <p:grpSp>
        <p:nvGrpSpPr>
          <p:cNvPr id="40990" name="Group 30"/>
          <p:cNvGrpSpPr>
            <a:grpSpLocks/>
          </p:cNvGrpSpPr>
          <p:nvPr/>
        </p:nvGrpSpPr>
        <p:grpSpPr bwMode="auto">
          <a:xfrm>
            <a:off x="2679700" y="1042988"/>
            <a:ext cx="1889125" cy="2697162"/>
            <a:chOff x="1487" y="695"/>
            <a:chExt cx="1190" cy="1699"/>
          </a:xfrm>
        </p:grpSpPr>
        <p:sp>
          <p:nvSpPr>
            <p:cNvPr id="74783" name="Rectangle 19"/>
            <p:cNvSpPr>
              <a:spLocks noChangeArrowheads="1"/>
            </p:cNvSpPr>
            <p:nvPr/>
          </p:nvSpPr>
          <p:spPr bwMode="auto">
            <a:xfrm>
              <a:off x="1487" y="695"/>
              <a:ext cx="1190" cy="16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4784" name="Text Box 20"/>
            <p:cNvSpPr txBox="1">
              <a:spLocks noChangeArrowheads="1"/>
            </p:cNvSpPr>
            <p:nvPr/>
          </p:nvSpPr>
          <p:spPr bwMode="auto">
            <a:xfrm>
              <a:off x="1520" y="2163"/>
              <a:ext cx="11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Contact oblique</a:t>
              </a:r>
            </a:p>
          </p:txBody>
        </p:sp>
        <p:pic>
          <p:nvPicPr>
            <p:cNvPr id="74785" name="Picture 22" descr="Roulement contact obliq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 y="801"/>
              <a:ext cx="1063"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87" name="Group 27"/>
          <p:cNvGrpSpPr>
            <a:grpSpLocks/>
          </p:cNvGrpSpPr>
          <p:nvPr/>
        </p:nvGrpSpPr>
        <p:grpSpPr bwMode="auto">
          <a:xfrm>
            <a:off x="725488" y="1042988"/>
            <a:ext cx="1889125" cy="2697162"/>
            <a:chOff x="214" y="733"/>
            <a:chExt cx="1190" cy="1699"/>
          </a:xfrm>
        </p:grpSpPr>
        <p:sp>
          <p:nvSpPr>
            <p:cNvPr id="74780" name="Rectangle 14"/>
            <p:cNvSpPr>
              <a:spLocks noChangeArrowheads="1"/>
            </p:cNvSpPr>
            <p:nvPr/>
          </p:nvSpPr>
          <p:spPr bwMode="auto">
            <a:xfrm>
              <a:off x="214" y="733"/>
              <a:ext cx="1190" cy="16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4781" name="Text Box 16"/>
            <p:cNvSpPr txBox="1">
              <a:spLocks noChangeArrowheads="1"/>
            </p:cNvSpPr>
            <p:nvPr/>
          </p:nvSpPr>
          <p:spPr bwMode="auto">
            <a:xfrm>
              <a:off x="274" y="2196"/>
              <a:ext cx="10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Contact radial</a:t>
              </a:r>
            </a:p>
          </p:txBody>
        </p:sp>
        <p:pic>
          <p:nvPicPr>
            <p:cNvPr id="74782" name="Picture 23" descr="Roulement contact radi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 y="832"/>
              <a:ext cx="1052" cy="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97" name="Group 37"/>
          <p:cNvGrpSpPr>
            <a:grpSpLocks/>
          </p:cNvGrpSpPr>
          <p:nvPr/>
        </p:nvGrpSpPr>
        <p:grpSpPr bwMode="auto">
          <a:xfrm>
            <a:off x="4625975" y="1042988"/>
            <a:ext cx="1889125" cy="2697162"/>
            <a:chOff x="2783" y="690"/>
            <a:chExt cx="1190" cy="1699"/>
          </a:xfrm>
        </p:grpSpPr>
        <p:sp>
          <p:nvSpPr>
            <p:cNvPr id="74777" name="Rectangle 28"/>
            <p:cNvSpPr>
              <a:spLocks noChangeArrowheads="1"/>
            </p:cNvSpPr>
            <p:nvPr/>
          </p:nvSpPr>
          <p:spPr bwMode="auto">
            <a:xfrm>
              <a:off x="2783" y="690"/>
              <a:ext cx="1190" cy="16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4778" name="Text Box 29"/>
            <p:cNvSpPr txBox="1">
              <a:spLocks noChangeArrowheads="1"/>
            </p:cNvSpPr>
            <p:nvPr/>
          </p:nvSpPr>
          <p:spPr bwMode="auto">
            <a:xfrm>
              <a:off x="3059" y="2158"/>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Rotule</a:t>
              </a:r>
            </a:p>
          </p:txBody>
        </p:sp>
        <p:pic>
          <p:nvPicPr>
            <p:cNvPr id="74779" name="Picture 24" descr="Roulement à rotu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814"/>
              <a:ext cx="1079"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06" name="Group 46"/>
          <p:cNvGrpSpPr>
            <a:grpSpLocks/>
          </p:cNvGrpSpPr>
          <p:nvPr/>
        </p:nvGrpSpPr>
        <p:grpSpPr bwMode="auto">
          <a:xfrm>
            <a:off x="6577013" y="1042988"/>
            <a:ext cx="1889125" cy="2700337"/>
            <a:chOff x="4152" y="657"/>
            <a:chExt cx="1190" cy="1701"/>
          </a:xfrm>
        </p:grpSpPr>
        <p:sp>
          <p:nvSpPr>
            <p:cNvPr id="74774" name="Rectangle 31"/>
            <p:cNvSpPr>
              <a:spLocks noChangeArrowheads="1"/>
            </p:cNvSpPr>
            <p:nvPr/>
          </p:nvSpPr>
          <p:spPr bwMode="auto">
            <a:xfrm>
              <a:off x="4152" y="657"/>
              <a:ext cx="1190" cy="16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4775" name="Text Box 32"/>
            <p:cNvSpPr txBox="1">
              <a:spLocks noChangeArrowheads="1"/>
            </p:cNvSpPr>
            <p:nvPr/>
          </p:nvSpPr>
          <p:spPr bwMode="auto">
            <a:xfrm>
              <a:off x="4231" y="2127"/>
              <a:ext cx="10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2 rangées</a:t>
              </a:r>
            </a:p>
          </p:txBody>
        </p:sp>
        <p:pic>
          <p:nvPicPr>
            <p:cNvPr id="74776" name="Picture 26" descr="Roulement à 2 rangée de bill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5" y="712"/>
              <a:ext cx="1088"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05" name="Group 45"/>
          <p:cNvGrpSpPr>
            <a:grpSpLocks/>
          </p:cNvGrpSpPr>
          <p:nvPr/>
        </p:nvGrpSpPr>
        <p:grpSpPr bwMode="auto">
          <a:xfrm>
            <a:off x="2347913" y="3795713"/>
            <a:ext cx="2219325" cy="2425700"/>
            <a:chOff x="1233" y="2391"/>
            <a:chExt cx="1398" cy="1528"/>
          </a:xfrm>
        </p:grpSpPr>
        <p:sp>
          <p:nvSpPr>
            <p:cNvPr id="74771" name="Rectangle 34"/>
            <p:cNvSpPr>
              <a:spLocks noChangeArrowheads="1"/>
            </p:cNvSpPr>
            <p:nvPr/>
          </p:nvSpPr>
          <p:spPr bwMode="auto">
            <a:xfrm>
              <a:off x="1233" y="2391"/>
              <a:ext cx="1398" cy="151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4772" name="Text Box 35"/>
            <p:cNvSpPr txBox="1">
              <a:spLocks noChangeArrowheads="1"/>
            </p:cNvSpPr>
            <p:nvPr/>
          </p:nvSpPr>
          <p:spPr bwMode="auto">
            <a:xfrm>
              <a:off x="1243" y="3688"/>
              <a:ext cx="137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Butée simple effet</a:t>
              </a:r>
            </a:p>
          </p:txBody>
        </p:sp>
        <p:pic>
          <p:nvPicPr>
            <p:cNvPr id="74773" name="Picture 41" descr="butee_billes_1effet_3d"/>
            <p:cNvPicPr>
              <a:picLocks noChangeAspect="1" noChangeArrowheads="1"/>
            </p:cNvPicPr>
            <p:nvPr/>
          </p:nvPicPr>
          <p:blipFill>
            <a:blip r:embed="rId9">
              <a:extLst>
                <a:ext uri="{28A0092B-C50C-407E-A947-70E740481C1C}">
                  <a14:useLocalDpi xmlns:a14="http://schemas.microsoft.com/office/drawing/2010/main" val="0"/>
                </a:ext>
              </a:extLst>
            </a:blip>
            <a:srcRect t="951" b="1584"/>
            <a:stretch>
              <a:fillRect/>
            </a:stretch>
          </p:blipFill>
          <p:spPr bwMode="auto">
            <a:xfrm>
              <a:off x="1416" y="2402"/>
              <a:ext cx="1004"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04" name="Group 44"/>
          <p:cNvGrpSpPr>
            <a:grpSpLocks/>
          </p:cNvGrpSpPr>
          <p:nvPr/>
        </p:nvGrpSpPr>
        <p:grpSpPr bwMode="auto">
          <a:xfrm>
            <a:off x="4624388" y="3795713"/>
            <a:ext cx="2219325" cy="2425700"/>
            <a:chOff x="2833" y="2391"/>
            <a:chExt cx="1398" cy="1528"/>
          </a:xfrm>
        </p:grpSpPr>
        <p:sp>
          <p:nvSpPr>
            <p:cNvPr id="74768" name="Rectangle 42"/>
            <p:cNvSpPr>
              <a:spLocks noChangeArrowheads="1"/>
            </p:cNvSpPr>
            <p:nvPr/>
          </p:nvSpPr>
          <p:spPr bwMode="auto">
            <a:xfrm>
              <a:off x="2833" y="2391"/>
              <a:ext cx="1398" cy="151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4769" name="Picture 40" descr="butee_billes_2effet_3d"/>
            <p:cNvPicPr>
              <a:picLocks noChangeAspect="1" noChangeArrowheads="1"/>
            </p:cNvPicPr>
            <p:nvPr/>
          </p:nvPicPr>
          <p:blipFill>
            <a:blip r:embed="rId10">
              <a:extLst>
                <a:ext uri="{28A0092B-C50C-407E-A947-70E740481C1C}">
                  <a14:useLocalDpi xmlns:a14="http://schemas.microsoft.com/office/drawing/2010/main" val="0"/>
                </a:ext>
              </a:extLst>
            </a:blip>
            <a:srcRect t="935" b="2493"/>
            <a:stretch>
              <a:fillRect/>
            </a:stretch>
          </p:blipFill>
          <p:spPr bwMode="auto">
            <a:xfrm>
              <a:off x="2841" y="2401"/>
              <a:ext cx="1306"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70" name="Text Box 43"/>
            <p:cNvSpPr txBox="1">
              <a:spLocks noChangeArrowheads="1"/>
            </p:cNvSpPr>
            <p:nvPr/>
          </p:nvSpPr>
          <p:spPr bwMode="auto">
            <a:xfrm>
              <a:off x="2842" y="3688"/>
              <a:ext cx="137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Butée double effet</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0987"/>
                                        </p:tgtEl>
                                        <p:attrNameLst>
                                          <p:attrName>style.visibility</p:attrName>
                                        </p:attrNameLst>
                                      </p:cBhvr>
                                      <p:to>
                                        <p:strVal val="visible"/>
                                      </p:to>
                                    </p:set>
                                    <p:anim calcmode="lin" valueType="num">
                                      <p:cBhvr>
                                        <p:cTn id="7" dur="1000" fill="hold"/>
                                        <p:tgtEl>
                                          <p:spTgt spid="40987"/>
                                        </p:tgtEl>
                                        <p:attrNameLst>
                                          <p:attrName>ppt_w</p:attrName>
                                        </p:attrNameLst>
                                      </p:cBhvr>
                                      <p:tavLst>
                                        <p:tav tm="0">
                                          <p:val>
                                            <p:fltVal val="0"/>
                                          </p:val>
                                        </p:tav>
                                        <p:tav tm="100000">
                                          <p:val>
                                            <p:strVal val="#ppt_w"/>
                                          </p:val>
                                        </p:tav>
                                      </p:tavLst>
                                    </p:anim>
                                    <p:anim calcmode="lin" valueType="num">
                                      <p:cBhvr>
                                        <p:cTn id="8" dur="1000" fill="hold"/>
                                        <p:tgtEl>
                                          <p:spTgt spid="40987"/>
                                        </p:tgtEl>
                                        <p:attrNameLst>
                                          <p:attrName>ppt_h</p:attrName>
                                        </p:attrNameLst>
                                      </p:cBhvr>
                                      <p:tavLst>
                                        <p:tav tm="0">
                                          <p:val>
                                            <p:fltVal val="0"/>
                                          </p:val>
                                        </p:tav>
                                        <p:tav tm="100000">
                                          <p:val>
                                            <p:strVal val="#ppt_h"/>
                                          </p:val>
                                        </p:tav>
                                      </p:tavLst>
                                    </p:anim>
                                    <p:anim calcmode="lin" valueType="num">
                                      <p:cBhvr>
                                        <p:cTn id="9" dur="1000" fill="hold"/>
                                        <p:tgtEl>
                                          <p:spTgt spid="40987"/>
                                        </p:tgtEl>
                                        <p:attrNameLst>
                                          <p:attrName>style.rotation</p:attrName>
                                        </p:attrNameLst>
                                      </p:cBhvr>
                                      <p:tavLst>
                                        <p:tav tm="0">
                                          <p:val>
                                            <p:fltVal val="90"/>
                                          </p:val>
                                        </p:tav>
                                        <p:tav tm="100000">
                                          <p:val>
                                            <p:fltVal val="0"/>
                                          </p:val>
                                        </p:tav>
                                      </p:tavLst>
                                    </p:anim>
                                    <p:animEffect transition="in" filter="fade">
                                      <p:cBhvr>
                                        <p:cTn id="10" dur="1000"/>
                                        <p:tgtEl>
                                          <p:spTgt spid="409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0990"/>
                                        </p:tgtEl>
                                        <p:attrNameLst>
                                          <p:attrName>style.visibility</p:attrName>
                                        </p:attrNameLst>
                                      </p:cBhvr>
                                      <p:to>
                                        <p:strVal val="visible"/>
                                      </p:to>
                                    </p:set>
                                    <p:anim calcmode="lin" valueType="num">
                                      <p:cBhvr>
                                        <p:cTn id="15" dur="1000" fill="hold"/>
                                        <p:tgtEl>
                                          <p:spTgt spid="40990"/>
                                        </p:tgtEl>
                                        <p:attrNameLst>
                                          <p:attrName>ppt_w</p:attrName>
                                        </p:attrNameLst>
                                      </p:cBhvr>
                                      <p:tavLst>
                                        <p:tav tm="0">
                                          <p:val>
                                            <p:fltVal val="0"/>
                                          </p:val>
                                        </p:tav>
                                        <p:tav tm="100000">
                                          <p:val>
                                            <p:strVal val="#ppt_w"/>
                                          </p:val>
                                        </p:tav>
                                      </p:tavLst>
                                    </p:anim>
                                    <p:anim calcmode="lin" valueType="num">
                                      <p:cBhvr>
                                        <p:cTn id="16" dur="1000" fill="hold"/>
                                        <p:tgtEl>
                                          <p:spTgt spid="40990"/>
                                        </p:tgtEl>
                                        <p:attrNameLst>
                                          <p:attrName>ppt_h</p:attrName>
                                        </p:attrNameLst>
                                      </p:cBhvr>
                                      <p:tavLst>
                                        <p:tav tm="0">
                                          <p:val>
                                            <p:fltVal val="0"/>
                                          </p:val>
                                        </p:tav>
                                        <p:tav tm="100000">
                                          <p:val>
                                            <p:strVal val="#ppt_h"/>
                                          </p:val>
                                        </p:tav>
                                      </p:tavLst>
                                    </p:anim>
                                    <p:anim calcmode="lin" valueType="num">
                                      <p:cBhvr>
                                        <p:cTn id="17" dur="1000" fill="hold"/>
                                        <p:tgtEl>
                                          <p:spTgt spid="40990"/>
                                        </p:tgtEl>
                                        <p:attrNameLst>
                                          <p:attrName>style.rotation</p:attrName>
                                        </p:attrNameLst>
                                      </p:cBhvr>
                                      <p:tavLst>
                                        <p:tav tm="0">
                                          <p:val>
                                            <p:fltVal val="90"/>
                                          </p:val>
                                        </p:tav>
                                        <p:tav tm="100000">
                                          <p:val>
                                            <p:fltVal val="0"/>
                                          </p:val>
                                        </p:tav>
                                      </p:tavLst>
                                    </p:anim>
                                    <p:animEffect transition="in" filter="fade">
                                      <p:cBhvr>
                                        <p:cTn id="18" dur="1000"/>
                                        <p:tgtEl>
                                          <p:spTgt spid="4099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40997"/>
                                        </p:tgtEl>
                                        <p:attrNameLst>
                                          <p:attrName>style.visibility</p:attrName>
                                        </p:attrNameLst>
                                      </p:cBhvr>
                                      <p:to>
                                        <p:strVal val="visible"/>
                                      </p:to>
                                    </p:set>
                                    <p:anim calcmode="lin" valueType="num">
                                      <p:cBhvr>
                                        <p:cTn id="23" dur="1000" fill="hold"/>
                                        <p:tgtEl>
                                          <p:spTgt spid="40997"/>
                                        </p:tgtEl>
                                        <p:attrNameLst>
                                          <p:attrName>ppt_w</p:attrName>
                                        </p:attrNameLst>
                                      </p:cBhvr>
                                      <p:tavLst>
                                        <p:tav tm="0">
                                          <p:val>
                                            <p:fltVal val="0"/>
                                          </p:val>
                                        </p:tav>
                                        <p:tav tm="100000">
                                          <p:val>
                                            <p:strVal val="#ppt_w"/>
                                          </p:val>
                                        </p:tav>
                                      </p:tavLst>
                                    </p:anim>
                                    <p:anim calcmode="lin" valueType="num">
                                      <p:cBhvr>
                                        <p:cTn id="24" dur="1000" fill="hold"/>
                                        <p:tgtEl>
                                          <p:spTgt spid="40997"/>
                                        </p:tgtEl>
                                        <p:attrNameLst>
                                          <p:attrName>ppt_h</p:attrName>
                                        </p:attrNameLst>
                                      </p:cBhvr>
                                      <p:tavLst>
                                        <p:tav tm="0">
                                          <p:val>
                                            <p:fltVal val="0"/>
                                          </p:val>
                                        </p:tav>
                                        <p:tav tm="100000">
                                          <p:val>
                                            <p:strVal val="#ppt_h"/>
                                          </p:val>
                                        </p:tav>
                                      </p:tavLst>
                                    </p:anim>
                                    <p:anim calcmode="lin" valueType="num">
                                      <p:cBhvr>
                                        <p:cTn id="25" dur="1000" fill="hold"/>
                                        <p:tgtEl>
                                          <p:spTgt spid="40997"/>
                                        </p:tgtEl>
                                        <p:attrNameLst>
                                          <p:attrName>style.rotation</p:attrName>
                                        </p:attrNameLst>
                                      </p:cBhvr>
                                      <p:tavLst>
                                        <p:tav tm="0">
                                          <p:val>
                                            <p:fltVal val="90"/>
                                          </p:val>
                                        </p:tav>
                                        <p:tav tm="100000">
                                          <p:val>
                                            <p:fltVal val="0"/>
                                          </p:val>
                                        </p:tav>
                                      </p:tavLst>
                                    </p:anim>
                                    <p:animEffect transition="in" filter="fade">
                                      <p:cBhvr>
                                        <p:cTn id="26" dur="1000"/>
                                        <p:tgtEl>
                                          <p:spTgt spid="409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41006"/>
                                        </p:tgtEl>
                                        <p:attrNameLst>
                                          <p:attrName>style.visibility</p:attrName>
                                        </p:attrNameLst>
                                      </p:cBhvr>
                                      <p:to>
                                        <p:strVal val="visible"/>
                                      </p:to>
                                    </p:set>
                                    <p:anim calcmode="lin" valueType="num">
                                      <p:cBhvr>
                                        <p:cTn id="31" dur="1000" fill="hold"/>
                                        <p:tgtEl>
                                          <p:spTgt spid="41006"/>
                                        </p:tgtEl>
                                        <p:attrNameLst>
                                          <p:attrName>ppt_w</p:attrName>
                                        </p:attrNameLst>
                                      </p:cBhvr>
                                      <p:tavLst>
                                        <p:tav tm="0">
                                          <p:val>
                                            <p:fltVal val="0"/>
                                          </p:val>
                                        </p:tav>
                                        <p:tav tm="100000">
                                          <p:val>
                                            <p:strVal val="#ppt_w"/>
                                          </p:val>
                                        </p:tav>
                                      </p:tavLst>
                                    </p:anim>
                                    <p:anim calcmode="lin" valueType="num">
                                      <p:cBhvr>
                                        <p:cTn id="32" dur="1000" fill="hold"/>
                                        <p:tgtEl>
                                          <p:spTgt spid="41006"/>
                                        </p:tgtEl>
                                        <p:attrNameLst>
                                          <p:attrName>ppt_h</p:attrName>
                                        </p:attrNameLst>
                                      </p:cBhvr>
                                      <p:tavLst>
                                        <p:tav tm="0">
                                          <p:val>
                                            <p:fltVal val="0"/>
                                          </p:val>
                                        </p:tav>
                                        <p:tav tm="100000">
                                          <p:val>
                                            <p:strVal val="#ppt_h"/>
                                          </p:val>
                                        </p:tav>
                                      </p:tavLst>
                                    </p:anim>
                                    <p:anim calcmode="lin" valueType="num">
                                      <p:cBhvr>
                                        <p:cTn id="33" dur="1000" fill="hold"/>
                                        <p:tgtEl>
                                          <p:spTgt spid="41006"/>
                                        </p:tgtEl>
                                        <p:attrNameLst>
                                          <p:attrName>style.rotation</p:attrName>
                                        </p:attrNameLst>
                                      </p:cBhvr>
                                      <p:tavLst>
                                        <p:tav tm="0">
                                          <p:val>
                                            <p:fltVal val="90"/>
                                          </p:val>
                                        </p:tav>
                                        <p:tav tm="100000">
                                          <p:val>
                                            <p:fltVal val="0"/>
                                          </p:val>
                                        </p:tav>
                                      </p:tavLst>
                                    </p:anim>
                                    <p:animEffect transition="in" filter="fade">
                                      <p:cBhvr>
                                        <p:cTn id="34" dur="1000"/>
                                        <p:tgtEl>
                                          <p:spTgt spid="4100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41005"/>
                                        </p:tgtEl>
                                        <p:attrNameLst>
                                          <p:attrName>style.visibility</p:attrName>
                                        </p:attrNameLst>
                                      </p:cBhvr>
                                      <p:to>
                                        <p:strVal val="visible"/>
                                      </p:to>
                                    </p:set>
                                    <p:anim calcmode="lin" valueType="num">
                                      <p:cBhvr>
                                        <p:cTn id="39" dur="1000" fill="hold"/>
                                        <p:tgtEl>
                                          <p:spTgt spid="41005"/>
                                        </p:tgtEl>
                                        <p:attrNameLst>
                                          <p:attrName>ppt_w</p:attrName>
                                        </p:attrNameLst>
                                      </p:cBhvr>
                                      <p:tavLst>
                                        <p:tav tm="0">
                                          <p:val>
                                            <p:fltVal val="0"/>
                                          </p:val>
                                        </p:tav>
                                        <p:tav tm="100000">
                                          <p:val>
                                            <p:strVal val="#ppt_w"/>
                                          </p:val>
                                        </p:tav>
                                      </p:tavLst>
                                    </p:anim>
                                    <p:anim calcmode="lin" valueType="num">
                                      <p:cBhvr>
                                        <p:cTn id="40" dur="1000" fill="hold"/>
                                        <p:tgtEl>
                                          <p:spTgt spid="41005"/>
                                        </p:tgtEl>
                                        <p:attrNameLst>
                                          <p:attrName>ppt_h</p:attrName>
                                        </p:attrNameLst>
                                      </p:cBhvr>
                                      <p:tavLst>
                                        <p:tav tm="0">
                                          <p:val>
                                            <p:fltVal val="0"/>
                                          </p:val>
                                        </p:tav>
                                        <p:tav tm="100000">
                                          <p:val>
                                            <p:strVal val="#ppt_h"/>
                                          </p:val>
                                        </p:tav>
                                      </p:tavLst>
                                    </p:anim>
                                    <p:anim calcmode="lin" valueType="num">
                                      <p:cBhvr>
                                        <p:cTn id="41" dur="1000" fill="hold"/>
                                        <p:tgtEl>
                                          <p:spTgt spid="41005"/>
                                        </p:tgtEl>
                                        <p:attrNameLst>
                                          <p:attrName>style.rotation</p:attrName>
                                        </p:attrNameLst>
                                      </p:cBhvr>
                                      <p:tavLst>
                                        <p:tav tm="0">
                                          <p:val>
                                            <p:fltVal val="90"/>
                                          </p:val>
                                        </p:tav>
                                        <p:tav tm="100000">
                                          <p:val>
                                            <p:fltVal val="0"/>
                                          </p:val>
                                        </p:tav>
                                      </p:tavLst>
                                    </p:anim>
                                    <p:animEffect transition="in" filter="fade">
                                      <p:cBhvr>
                                        <p:cTn id="42" dur="1000"/>
                                        <p:tgtEl>
                                          <p:spTgt spid="410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41004"/>
                                        </p:tgtEl>
                                        <p:attrNameLst>
                                          <p:attrName>style.visibility</p:attrName>
                                        </p:attrNameLst>
                                      </p:cBhvr>
                                      <p:to>
                                        <p:strVal val="visible"/>
                                      </p:to>
                                    </p:set>
                                    <p:anim calcmode="lin" valueType="num">
                                      <p:cBhvr>
                                        <p:cTn id="47" dur="1000" fill="hold"/>
                                        <p:tgtEl>
                                          <p:spTgt spid="41004"/>
                                        </p:tgtEl>
                                        <p:attrNameLst>
                                          <p:attrName>ppt_w</p:attrName>
                                        </p:attrNameLst>
                                      </p:cBhvr>
                                      <p:tavLst>
                                        <p:tav tm="0">
                                          <p:val>
                                            <p:fltVal val="0"/>
                                          </p:val>
                                        </p:tav>
                                        <p:tav tm="100000">
                                          <p:val>
                                            <p:strVal val="#ppt_w"/>
                                          </p:val>
                                        </p:tav>
                                      </p:tavLst>
                                    </p:anim>
                                    <p:anim calcmode="lin" valueType="num">
                                      <p:cBhvr>
                                        <p:cTn id="48" dur="1000" fill="hold"/>
                                        <p:tgtEl>
                                          <p:spTgt spid="41004"/>
                                        </p:tgtEl>
                                        <p:attrNameLst>
                                          <p:attrName>ppt_h</p:attrName>
                                        </p:attrNameLst>
                                      </p:cBhvr>
                                      <p:tavLst>
                                        <p:tav tm="0">
                                          <p:val>
                                            <p:fltVal val="0"/>
                                          </p:val>
                                        </p:tav>
                                        <p:tav tm="100000">
                                          <p:val>
                                            <p:strVal val="#ppt_h"/>
                                          </p:val>
                                        </p:tav>
                                      </p:tavLst>
                                    </p:anim>
                                    <p:anim calcmode="lin" valueType="num">
                                      <p:cBhvr>
                                        <p:cTn id="49" dur="1000" fill="hold"/>
                                        <p:tgtEl>
                                          <p:spTgt spid="41004"/>
                                        </p:tgtEl>
                                        <p:attrNameLst>
                                          <p:attrName>style.rotation</p:attrName>
                                        </p:attrNameLst>
                                      </p:cBhvr>
                                      <p:tavLst>
                                        <p:tav tm="0">
                                          <p:val>
                                            <p:fltVal val="90"/>
                                          </p:val>
                                        </p:tav>
                                        <p:tav tm="100000">
                                          <p:val>
                                            <p:fltVal val="0"/>
                                          </p:val>
                                        </p:tav>
                                      </p:tavLst>
                                    </p:anim>
                                    <p:animEffect transition="in" filter="fade">
                                      <p:cBhvr>
                                        <p:cTn id="50" dur="1000"/>
                                        <p:tgtEl>
                                          <p:spTgt spid="41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5780"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5781"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5782"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75783"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Roulements à Rouleaux</a:t>
            </a:r>
          </a:p>
        </p:txBody>
      </p:sp>
      <p:sp>
        <p:nvSpPr>
          <p:cNvPr id="41996"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36</a:t>
            </a:r>
          </a:p>
        </p:txBody>
      </p:sp>
      <p:grpSp>
        <p:nvGrpSpPr>
          <p:cNvPr id="42021" name="Group 37"/>
          <p:cNvGrpSpPr>
            <a:grpSpLocks/>
          </p:cNvGrpSpPr>
          <p:nvPr/>
        </p:nvGrpSpPr>
        <p:grpSpPr bwMode="auto">
          <a:xfrm>
            <a:off x="4481513" y="1042988"/>
            <a:ext cx="1993900" cy="5080000"/>
            <a:chOff x="2931" y="657"/>
            <a:chExt cx="1256" cy="3200"/>
          </a:xfrm>
        </p:grpSpPr>
        <p:sp>
          <p:nvSpPr>
            <p:cNvPr id="75802" name="Rectangle 21"/>
            <p:cNvSpPr>
              <a:spLocks noChangeArrowheads="1"/>
            </p:cNvSpPr>
            <p:nvPr/>
          </p:nvSpPr>
          <p:spPr bwMode="auto">
            <a:xfrm>
              <a:off x="2931" y="657"/>
              <a:ext cx="1256" cy="3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5803" name="Picture 22" descr="Roulement à rotule sur rouleau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 y="697"/>
              <a:ext cx="1134"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4" name="Text Box 23"/>
            <p:cNvSpPr txBox="1">
              <a:spLocks noChangeArrowheads="1"/>
            </p:cNvSpPr>
            <p:nvPr/>
          </p:nvSpPr>
          <p:spPr bwMode="auto">
            <a:xfrm>
              <a:off x="3063" y="2119"/>
              <a:ext cx="8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Rotule</a:t>
              </a:r>
            </a:p>
          </p:txBody>
        </p:sp>
        <p:pic>
          <p:nvPicPr>
            <p:cNvPr id="75805" name="Picture 29" descr="in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8" y="2549"/>
              <a:ext cx="1220"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22" name="Group 38"/>
          <p:cNvGrpSpPr>
            <a:grpSpLocks/>
          </p:cNvGrpSpPr>
          <p:nvPr/>
        </p:nvGrpSpPr>
        <p:grpSpPr bwMode="auto">
          <a:xfrm>
            <a:off x="2525713" y="1042988"/>
            <a:ext cx="1889125" cy="5081587"/>
            <a:chOff x="1699" y="657"/>
            <a:chExt cx="1190" cy="3201"/>
          </a:xfrm>
        </p:grpSpPr>
        <p:sp>
          <p:nvSpPr>
            <p:cNvPr id="75798" name="Rectangle 18"/>
            <p:cNvSpPr>
              <a:spLocks noChangeArrowheads="1"/>
            </p:cNvSpPr>
            <p:nvPr/>
          </p:nvSpPr>
          <p:spPr bwMode="auto">
            <a:xfrm>
              <a:off x="1699" y="657"/>
              <a:ext cx="1190" cy="32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5799" name="Text Box 19"/>
            <p:cNvSpPr txBox="1">
              <a:spLocks noChangeArrowheads="1"/>
            </p:cNvSpPr>
            <p:nvPr/>
          </p:nvSpPr>
          <p:spPr bwMode="auto">
            <a:xfrm>
              <a:off x="1840" y="2119"/>
              <a:ext cx="8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Conique</a:t>
              </a:r>
            </a:p>
          </p:txBody>
        </p:sp>
        <p:pic>
          <p:nvPicPr>
            <p:cNvPr id="75800" name="Picture 20" descr="Roulement à rouleaux coniqu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9" y="736"/>
              <a:ext cx="1136" cy="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1" name="Picture 30" descr="rouleaux coniqu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881" y="2355"/>
              <a:ext cx="807" cy="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23" name="Group 39"/>
          <p:cNvGrpSpPr>
            <a:grpSpLocks/>
          </p:cNvGrpSpPr>
          <p:nvPr/>
        </p:nvGrpSpPr>
        <p:grpSpPr bwMode="auto">
          <a:xfrm>
            <a:off x="554038" y="1042988"/>
            <a:ext cx="1889125" cy="5081587"/>
            <a:chOff x="457" y="657"/>
            <a:chExt cx="1190" cy="3201"/>
          </a:xfrm>
        </p:grpSpPr>
        <p:sp>
          <p:nvSpPr>
            <p:cNvPr id="75794" name="Rectangle 14"/>
            <p:cNvSpPr>
              <a:spLocks noChangeArrowheads="1"/>
            </p:cNvSpPr>
            <p:nvPr/>
          </p:nvSpPr>
          <p:spPr bwMode="auto">
            <a:xfrm>
              <a:off x="457" y="657"/>
              <a:ext cx="1190" cy="32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5795" name="Text Box 15"/>
            <p:cNvSpPr txBox="1">
              <a:spLocks noChangeArrowheads="1"/>
            </p:cNvSpPr>
            <p:nvPr/>
          </p:nvSpPr>
          <p:spPr bwMode="auto">
            <a:xfrm>
              <a:off x="616" y="2120"/>
              <a:ext cx="8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Cylindrique</a:t>
              </a:r>
            </a:p>
          </p:txBody>
        </p:sp>
        <p:pic>
          <p:nvPicPr>
            <p:cNvPr id="75796" name="Picture 17" descr="Roulement à rouleaux cylindriq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 y="720"/>
              <a:ext cx="1077"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7" name="Picture 33" descr="doublerouleau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519" y="2380"/>
              <a:ext cx="1065" cy="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20" name="Group 36"/>
          <p:cNvGrpSpPr>
            <a:grpSpLocks/>
          </p:cNvGrpSpPr>
          <p:nvPr/>
        </p:nvGrpSpPr>
        <p:grpSpPr bwMode="auto">
          <a:xfrm>
            <a:off x="6557963" y="1042988"/>
            <a:ext cx="2016125" cy="5081587"/>
            <a:chOff x="4239" y="657"/>
            <a:chExt cx="1270" cy="3201"/>
          </a:xfrm>
        </p:grpSpPr>
        <p:sp>
          <p:nvSpPr>
            <p:cNvPr id="75790" name="Rectangle 25"/>
            <p:cNvSpPr>
              <a:spLocks noChangeArrowheads="1"/>
            </p:cNvSpPr>
            <p:nvPr/>
          </p:nvSpPr>
          <p:spPr bwMode="auto">
            <a:xfrm>
              <a:off x="4239" y="657"/>
              <a:ext cx="1270" cy="32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5791" name="Picture 24" descr="Butée à rouleaux"/>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57" y="748"/>
              <a:ext cx="1206"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2" name="Text Box 26"/>
            <p:cNvSpPr txBox="1">
              <a:spLocks noChangeArrowheads="1"/>
            </p:cNvSpPr>
            <p:nvPr/>
          </p:nvSpPr>
          <p:spPr bwMode="auto">
            <a:xfrm>
              <a:off x="4437" y="2119"/>
              <a:ext cx="8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Butée</a:t>
              </a:r>
            </a:p>
          </p:txBody>
        </p:sp>
        <p:pic>
          <p:nvPicPr>
            <p:cNvPr id="75793" name="Picture 35" descr="butéerouleau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1" y="2398"/>
              <a:ext cx="917"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2023"/>
                                        </p:tgtEl>
                                        <p:attrNameLst>
                                          <p:attrName>style.visibility</p:attrName>
                                        </p:attrNameLst>
                                      </p:cBhvr>
                                      <p:to>
                                        <p:strVal val="visible"/>
                                      </p:to>
                                    </p:set>
                                    <p:anim calcmode="lin" valueType="num">
                                      <p:cBhvr>
                                        <p:cTn id="7" dur="1000" fill="hold"/>
                                        <p:tgtEl>
                                          <p:spTgt spid="42023"/>
                                        </p:tgtEl>
                                        <p:attrNameLst>
                                          <p:attrName>ppt_w</p:attrName>
                                        </p:attrNameLst>
                                      </p:cBhvr>
                                      <p:tavLst>
                                        <p:tav tm="0">
                                          <p:val>
                                            <p:fltVal val="0"/>
                                          </p:val>
                                        </p:tav>
                                        <p:tav tm="100000">
                                          <p:val>
                                            <p:strVal val="#ppt_w"/>
                                          </p:val>
                                        </p:tav>
                                      </p:tavLst>
                                    </p:anim>
                                    <p:anim calcmode="lin" valueType="num">
                                      <p:cBhvr>
                                        <p:cTn id="8" dur="1000" fill="hold"/>
                                        <p:tgtEl>
                                          <p:spTgt spid="42023"/>
                                        </p:tgtEl>
                                        <p:attrNameLst>
                                          <p:attrName>ppt_h</p:attrName>
                                        </p:attrNameLst>
                                      </p:cBhvr>
                                      <p:tavLst>
                                        <p:tav tm="0">
                                          <p:val>
                                            <p:fltVal val="0"/>
                                          </p:val>
                                        </p:tav>
                                        <p:tav tm="100000">
                                          <p:val>
                                            <p:strVal val="#ppt_h"/>
                                          </p:val>
                                        </p:tav>
                                      </p:tavLst>
                                    </p:anim>
                                    <p:anim calcmode="lin" valueType="num">
                                      <p:cBhvr>
                                        <p:cTn id="9" dur="1000" fill="hold"/>
                                        <p:tgtEl>
                                          <p:spTgt spid="42023"/>
                                        </p:tgtEl>
                                        <p:attrNameLst>
                                          <p:attrName>style.rotation</p:attrName>
                                        </p:attrNameLst>
                                      </p:cBhvr>
                                      <p:tavLst>
                                        <p:tav tm="0">
                                          <p:val>
                                            <p:fltVal val="90"/>
                                          </p:val>
                                        </p:tav>
                                        <p:tav tm="100000">
                                          <p:val>
                                            <p:fltVal val="0"/>
                                          </p:val>
                                        </p:tav>
                                      </p:tavLst>
                                    </p:anim>
                                    <p:animEffect transition="in" filter="fade">
                                      <p:cBhvr>
                                        <p:cTn id="10" dur="1000"/>
                                        <p:tgtEl>
                                          <p:spTgt spid="420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2022"/>
                                        </p:tgtEl>
                                        <p:attrNameLst>
                                          <p:attrName>style.visibility</p:attrName>
                                        </p:attrNameLst>
                                      </p:cBhvr>
                                      <p:to>
                                        <p:strVal val="visible"/>
                                      </p:to>
                                    </p:set>
                                    <p:anim calcmode="lin" valueType="num">
                                      <p:cBhvr>
                                        <p:cTn id="15" dur="1000" fill="hold"/>
                                        <p:tgtEl>
                                          <p:spTgt spid="42022"/>
                                        </p:tgtEl>
                                        <p:attrNameLst>
                                          <p:attrName>ppt_w</p:attrName>
                                        </p:attrNameLst>
                                      </p:cBhvr>
                                      <p:tavLst>
                                        <p:tav tm="0">
                                          <p:val>
                                            <p:fltVal val="0"/>
                                          </p:val>
                                        </p:tav>
                                        <p:tav tm="100000">
                                          <p:val>
                                            <p:strVal val="#ppt_w"/>
                                          </p:val>
                                        </p:tav>
                                      </p:tavLst>
                                    </p:anim>
                                    <p:anim calcmode="lin" valueType="num">
                                      <p:cBhvr>
                                        <p:cTn id="16" dur="1000" fill="hold"/>
                                        <p:tgtEl>
                                          <p:spTgt spid="42022"/>
                                        </p:tgtEl>
                                        <p:attrNameLst>
                                          <p:attrName>ppt_h</p:attrName>
                                        </p:attrNameLst>
                                      </p:cBhvr>
                                      <p:tavLst>
                                        <p:tav tm="0">
                                          <p:val>
                                            <p:fltVal val="0"/>
                                          </p:val>
                                        </p:tav>
                                        <p:tav tm="100000">
                                          <p:val>
                                            <p:strVal val="#ppt_h"/>
                                          </p:val>
                                        </p:tav>
                                      </p:tavLst>
                                    </p:anim>
                                    <p:anim calcmode="lin" valueType="num">
                                      <p:cBhvr>
                                        <p:cTn id="17" dur="1000" fill="hold"/>
                                        <p:tgtEl>
                                          <p:spTgt spid="42022"/>
                                        </p:tgtEl>
                                        <p:attrNameLst>
                                          <p:attrName>style.rotation</p:attrName>
                                        </p:attrNameLst>
                                      </p:cBhvr>
                                      <p:tavLst>
                                        <p:tav tm="0">
                                          <p:val>
                                            <p:fltVal val="90"/>
                                          </p:val>
                                        </p:tav>
                                        <p:tav tm="100000">
                                          <p:val>
                                            <p:fltVal val="0"/>
                                          </p:val>
                                        </p:tav>
                                      </p:tavLst>
                                    </p:anim>
                                    <p:animEffect transition="in" filter="fade">
                                      <p:cBhvr>
                                        <p:cTn id="18" dur="1000"/>
                                        <p:tgtEl>
                                          <p:spTgt spid="420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42021"/>
                                        </p:tgtEl>
                                        <p:attrNameLst>
                                          <p:attrName>style.visibility</p:attrName>
                                        </p:attrNameLst>
                                      </p:cBhvr>
                                      <p:to>
                                        <p:strVal val="visible"/>
                                      </p:to>
                                    </p:set>
                                    <p:anim calcmode="lin" valueType="num">
                                      <p:cBhvr>
                                        <p:cTn id="23" dur="1000" fill="hold"/>
                                        <p:tgtEl>
                                          <p:spTgt spid="42021"/>
                                        </p:tgtEl>
                                        <p:attrNameLst>
                                          <p:attrName>ppt_w</p:attrName>
                                        </p:attrNameLst>
                                      </p:cBhvr>
                                      <p:tavLst>
                                        <p:tav tm="0">
                                          <p:val>
                                            <p:fltVal val="0"/>
                                          </p:val>
                                        </p:tav>
                                        <p:tav tm="100000">
                                          <p:val>
                                            <p:strVal val="#ppt_w"/>
                                          </p:val>
                                        </p:tav>
                                      </p:tavLst>
                                    </p:anim>
                                    <p:anim calcmode="lin" valueType="num">
                                      <p:cBhvr>
                                        <p:cTn id="24" dur="1000" fill="hold"/>
                                        <p:tgtEl>
                                          <p:spTgt spid="42021"/>
                                        </p:tgtEl>
                                        <p:attrNameLst>
                                          <p:attrName>ppt_h</p:attrName>
                                        </p:attrNameLst>
                                      </p:cBhvr>
                                      <p:tavLst>
                                        <p:tav tm="0">
                                          <p:val>
                                            <p:fltVal val="0"/>
                                          </p:val>
                                        </p:tav>
                                        <p:tav tm="100000">
                                          <p:val>
                                            <p:strVal val="#ppt_h"/>
                                          </p:val>
                                        </p:tav>
                                      </p:tavLst>
                                    </p:anim>
                                    <p:anim calcmode="lin" valueType="num">
                                      <p:cBhvr>
                                        <p:cTn id="25" dur="1000" fill="hold"/>
                                        <p:tgtEl>
                                          <p:spTgt spid="42021"/>
                                        </p:tgtEl>
                                        <p:attrNameLst>
                                          <p:attrName>style.rotation</p:attrName>
                                        </p:attrNameLst>
                                      </p:cBhvr>
                                      <p:tavLst>
                                        <p:tav tm="0">
                                          <p:val>
                                            <p:fltVal val="90"/>
                                          </p:val>
                                        </p:tav>
                                        <p:tav tm="100000">
                                          <p:val>
                                            <p:fltVal val="0"/>
                                          </p:val>
                                        </p:tav>
                                      </p:tavLst>
                                    </p:anim>
                                    <p:animEffect transition="in" filter="fade">
                                      <p:cBhvr>
                                        <p:cTn id="26" dur="1000"/>
                                        <p:tgtEl>
                                          <p:spTgt spid="420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42020"/>
                                        </p:tgtEl>
                                        <p:attrNameLst>
                                          <p:attrName>style.visibility</p:attrName>
                                        </p:attrNameLst>
                                      </p:cBhvr>
                                      <p:to>
                                        <p:strVal val="visible"/>
                                      </p:to>
                                    </p:set>
                                    <p:anim calcmode="lin" valueType="num">
                                      <p:cBhvr>
                                        <p:cTn id="31" dur="1000" fill="hold"/>
                                        <p:tgtEl>
                                          <p:spTgt spid="42020"/>
                                        </p:tgtEl>
                                        <p:attrNameLst>
                                          <p:attrName>ppt_w</p:attrName>
                                        </p:attrNameLst>
                                      </p:cBhvr>
                                      <p:tavLst>
                                        <p:tav tm="0">
                                          <p:val>
                                            <p:fltVal val="0"/>
                                          </p:val>
                                        </p:tav>
                                        <p:tav tm="100000">
                                          <p:val>
                                            <p:strVal val="#ppt_w"/>
                                          </p:val>
                                        </p:tav>
                                      </p:tavLst>
                                    </p:anim>
                                    <p:anim calcmode="lin" valueType="num">
                                      <p:cBhvr>
                                        <p:cTn id="32" dur="1000" fill="hold"/>
                                        <p:tgtEl>
                                          <p:spTgt spid="42020"/>
                                        </p:tgtEl>
                                        <p:attrNameLst>
                                          <p:attrName>ppt_h</p:attrName>
                                        </p:attrNameLst>
                                      </p:cBhvr>
                                      <p:tavLst>
                                        <p:tav tm="0">
                                          <p:val>
                                            <p:fltVal val="0"/>
                                          </p:val>
                                        </p:tav>
                                        <p:tav tm="100000">
                                          <p:val>
                                            <p:strVal val="#ppt_h"/>
                                          </p:val>
                                        </p:tav>
                                      </p:tavLst>
                                    </p:anim>
                                    <p:anim calcmode="lin" valueType="num">
                                      <p:cBhvr>
                                        <p:cTn id="33" dur="1000" fill="hold"/>
                                        <p:tgtEl>
                                          <p:spTgt spid="42020"/>
                                        </p:tgtEl>
                                        <p:attrNameLst>
                                          <p:attrName>style.rotation</p:attrName>
                                        </p:attrNameLst>
                                      </p:cBhvr>
                                      <p:tavLst>
                                        <p:tav tm="0">
                                          <p:val>
                                            <p:fltVal val="90"/>
                                          </p:val>
                                        </p:tav>
                                        <p:tav tm="100000">
                                          <p:val>
                                            <p:fltVal val="0"/>
                                          </p:val>
                                        </p:tav>
                                      </p:tavLst>
                                    </p:anim>
                                    <p:animEffect transition="in" filter="fade">
                                      <p:cBhvr>
                                        <p:cTn id="34" dur="1000"/>
                                        <p:tgtEl>
                                          <p:spTgt spid="42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6804"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6805"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6806"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76807"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Roulements à Aiguilles</a:t>
            </a:r>
          </a:p>
        </p:txBody>
      </p:sp>
      <p:sp>
        <p:nvSpPr>
          <p:cNvPr id="43020"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37</a:t>
            </a:r>
          </a:p>
        </p:txBody>
      </p:sp>
      <p:grpSp>
        <p:nvGrpSpPr>
          <p:cNvPr id="43041" name="Group 33"/>
          <p:cNvGrpSpPr>
            <a:grpSpLocks/>
          </p:cNvGrpSpPr>
          <p:nvPr/>
        </p:nvGrpSpPr>
        <p:grpSpPr bwMode="auto">
          <a:xfrm>
            <a:off x="2516188" y="1042988"/>
            <a:ext cx="2038350" cy="2735262"/>
            <a:chOff x="1513" y="657"/>
            <a:chExt cx="1284" cy="1723"/>
          </a:xfrm>
        </p:grpSpPr>
        <p:sp>
          <p:nvSpPr>
            <p:cNvPr id="76827" name="Rectangle 25"/>
            <p:cNvSpPr>
              <a:spLocks noChangeArrowheads="1"/>
            </p:cNvSpPr>
            <p:nvPr/>
          </p:nvSpPr>
          <p:spPr bwMode="auto">
            <a:xfrm>
              <a:off x="1513" y="657"/>
              <a:ext cx="1284" cy="16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6828" name="Picture 21" descr="1031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3" y="696"/>
              <a:ext cx="1099"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9" name="Text Box 24"/>
            <p:cNvSpPr txBox="1">
              <a:spLocks noChangeArrowheads="1"/>
            </p:cNvSpPr>
            <p:nvPr/>
          </p:nvSpPr>
          <p:spPr bwMode="auto">
            <a:xfrm>
              <a:off x="1643" y="1976"/>
              <a:ext cx="106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Sans bague intérieure</a:t>
              </a:r>
            </a:p>
          </p:txBody>
        </p:sp>
      </p:grpSp>
      <p:grpSp>
        <p:nvGrpSpPr>
          <p:cNvPr id="43042" name="Group 34"/>
          <p:cNvGrpSpPr>
            <a:grpSpLocks/>
          </p:cNvGrpSpPr>
          <p:nvPr/>
        </p:nvGrpSpPr>
        <p:grpSpPr bwMode="auto">
          <a:xfrm>
            <a:off x="4364038" y="1042988"/>
            <a:ext cx="2522537" cy="2703512"/>
            <a:chOff x="2677" y="657"/>
            <a:chExt cx="1589" cy="1703"/>
          </a:xfrm>
        </p:grpSpPr>
        <p:sp>
          <p:nvSpPr>
            <p:cNvPr id="76824" name="Rectangle 26"/>
            <p:cNvSpPr>
              <a:spLocks noChangeArrowheads="1"/>
            </p:cNvSpPr>
            <p:nvPr/>
          </p:nvSpPr>
          <p:spPr bwMode="auto">
            <a:xfrm>
              <a:off x="2843" y="657"/>
              <a:ext cx="1284" cy="16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6825" name="Picture 22" descr="butéeaaiguil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5" y="699"/>
              <a:ext cx="882"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6" name="Text Box 27"/>
            <p:cNvSpPr txBox="1">
              <a:spLocks noChangeArrowheads="1"/>
            </p:cNvSpPr>
            <p:nvPr/>
          </p:nvSpPr>
          <p:spPr bwMode="auto">
            <a:xfrm>
              <a:off x="2677" y="2129"/>
              <a:ext cx="1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Butée sans bague</a:t>
              </a:r>
            </a:p>
          </p:txBody>
        </p:sp>
      </p:grpSp>
      <p:grpSp>
        <p:nvGrpSpPr>
          <p:cNvPr id="43040" name="Group 32"/>
          <p:cNvGrpSpPr>
            <a:grpSpLocks/>
          </p:cNvGrpSpPr>
          <p:nvPr/>
        </p:nvGrpSpPr>
        <p:grpSpPr bwMode="auto">
          <a:xfrm>
            <a:off x="411163" y="1042988"/>
            <a:ext cx="2038350" cy="2735262"/>
            <a:chOff x="187" y="657"/>
            <a:chExt cx="1284" cy="1723"/>
          </a:xfrm>
        </p:grpSpPr>
        <p:sp>
          <p:nvSpPr>
            <p:cNvPr id="76821" name="Rectangle 14"/>
            <p:cNvSpPr>
              <a:spLocks noChangeArrowheads="1"/>
            </p:cNvSpPr>
            <p:nvPr/>
          </p:nvSpPr>
          <p:spPr bwMode="auto">
            <a:xfrm>
              <a:off x="187" y="657"/>
              <a:ext cx="1284" cy="16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6822" name="Picture 18" descr="Roulement à aiguil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 y="689"/>
              <a:ext cx="1249"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3" name="Text Box 15"/>
            <p:cNvSpPr txBox="1">
              <a:spLocks noChangeArrowheads="1"/>
            </p:cNvSpPr>
            <p:nvPr/>
          </p:nvSpPr>
          <p:spPr bwMode="auto">
            <a:xfrm>
              <a:off x="346" y="1976"/>
              <a:ext cx="106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Avec bague intérieure</a:t>
              </a:r>
            </a:p>
          </p:txBody>
        </p:sp>
      </p:grpSp>
      <p:grpSp>
        <p:nvGrpSpPr>
          <p:cNvPr id="43043" name="Group 35"/>
          <p:cNvGrpSpPr>
            <a:grpSpLocks/>
          </p:cNvGrpSpPr>
          <p:nvPr/>
        </p:nvGrpSpPr>
        <p:grpSpPr bwMode="auto">
          <a:xfrm>
            <a:off x="6480175" y="1042988"/>
            <a:ext cx="2522538" cy="2701925"/>
            <a:chOff x="4010" y="657"/>
            <a:chExt cx="1589" cy="1702"/>
          </a:xfrm>
        </p:grpSpPr>
        <p:sp>
          <p:nvSpPr>
            <p:cNvPr id="76818" name="Rectangle 28"/>
            <p:cNvSpPr>
              <a:spLocks noChangeArrowheads="1"/>
            </p:cNvSpPr>
            <p:nvPr/>
          </p:nvSpPr>
          <p:spPr bwMode="auto">
            <a:xfrm>
              <a:off x="4167" y="657"/>
              <a:ext cx="1284" cy="16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6819" name="Picture 17" descr="Butée à aiguill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8" y="726"/>
              <a:ext cx="1163"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0" name="Text Box 29"/>
            <p:cNvSpPr txBox="1">
              <a:spLocks noChangeArrowheads="1"/>
            </p:cNvSpPr>
            <p:nvPr/>
          </p:nvSpPr>
          <p:spPr bwMode="auto">
            <a:xfrm>
              <a:off x="4010" y="2128"/>
              <a:ext cx="1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Butée avec bague</a:t>
              </a:r>
            </a:p>
          </p:txBody>
        </p:sp>
      </p:grpSp>
      <p:grpSp>
        <p:nvGrpSpPr>
          <p:cNvPr id="43044" name="Group 36"/>
          <p:cNvGrpSpPr>
            <a:grpSpLocks/>
          </p:cNvGrpSpPr>
          <p:nvPr/>
        </p:nvGrpSpPr>
        <p:grpSpPr bwMode="auto">
          <a:xfrm>
            <a:off x="3298825" y="3773488"/>
            <a:ext cx="3138488" cy="2444750"/>
            <a:chOff x="2078" y="2377"/>
            <a:chExt cx="1977" cy="1540"/>
          </a:xfrm>
        </p:grpSpPr>
        <p:sp>
          <p:nvSpPr>
            <p:cNvPr id="76815" name="Rectangle 30"/>
            <p:cNvSpPr>
              <a:spLocks noChangeArrowheads="1"/>
            </p:cNvSpPr>
            <p:nvPr/>
          </p:nvSpPr>
          <p:spPr bwMode="auto">
            <a:xfrm>
              <a:off x="2078" y="2377"/>
              <a:ext cx="1977" cy="152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76816" name="Picture 23" descr="cageaaiguil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1" y="2380"/>
              <a:ext cx="1776"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7" name="Text Box 31"/>
            <p:cNvSpPr txBox="1">
              <a:spLocks noChangeArrowheads="1"/>
            </p:cNvSpPr>
            <p:nvPr/>
          </p:nvSpPr>
          <p:spPr bwMode="auto">
            <a:xfrm>
              <a:off x="2562" y="3686"/>
              <a:ext cx="6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Douilles</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3040"/>
                                        </p:tgtEl>
                                        <p:attrNameLst>
                                          <p:attrName>style.visibility</p:attrName>
                                        </p:attrNameLst>
                                      </p:cBhvr>
                                      <p:to>
                                        <p:strVal val="visible"/>
                                      </p:to>
                                    </p:set>
                                    <p:anim calcmode="lin" valueType="num">
                                      <p:cBhvr>
                                        <p:cTn id="7" dur="1000" fill="hold"/>
                                        <p:tgtEl>
                                          <p:spTgt spid="43040"/>
                                        </p:tgtEl>
                                        <p:attrNameLst>
                                          <p:attrName>ppt_w</p:attrName>
                                        </p:attrNameLst>
                                      </p:cBhvr>
                                      <p:tavLst>
                                        <p:tav tm="0">
                                          <p:val>
                                            <p:fltVal val="0"/>
                                          </p:val>
                                        </p:tav>
                                        <p:tav tm="100000">
                                          <p:val>
                                            <p:strVal val="#ppt_w"/>
                                          </p:val>
                                        </p:tav>
                                      </p:tavLst>
                                    </p:anim>
                                    <p:anim calcmode="lin" valueType="num">
                                      <p:cBhvr>
                                        <p:cTn id="8" dur="1000" fill="hold"/>
                                        <p:tgtEl>
                                          <p:spTgt spid="43040"/>
                                        </p:tgtEl>
                                        <p:attrNameLst>
                                          <p:attrName>ppt_h</p:attrName>
                                        </p:attrNameLst>
                                      </p:cBhvr>
                                      <p:tavLst>
                                        <p:tav tm="0">
                                          <p:val>
                                            <p:fltVal val="0"/>
                                          </p:val>
                                        </p:tav>
                                        <p:tav tm="100000">
                                          <p:val>
                                            <p:strVal val="#ppt_h"/>
                                          </p:val>
                                        </p:tav>
                                      </p:tavLst>
                                    </p:anim>
                                    <p:anim calcmode="lin" valueType="num">
                                      <p:cBhvr>
                                        <p:cTn id="9" dur="1000" fill="hold"/>
                                        <p:tgtEl>
                                          <p:spTgt spid="43040"/>
                                        </p:tgtEl>
                                        <p:attrNameLst>
                                          <p:attrName>style.rotation</p:attrName>
                                        </p:attrNameLst>
                                      </p:cBhvr>
                                      <p:tavLst>
                                        <p:tav tm="0">
                                          <p:val>
                                            <p:fltVal val="90"/>
                                          </p:val>
                                        </p:tav>
                                        <p:tav tm="100000">
                                          <p:val>
                                            <p:fltVal val="0"/>
                                          </p:val>
                                        </p:tav>
                                      </p:tavLst>
                                    </p:anim>
                                    <p:animEffect transition="in" filter="fade">
                                      <p:cBhvr>
                                        <p:cTn id="10" dur="1000"/>
                                        <p:tgtEl>
                                          <p:spTgt spid="430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3041"/>
                                        </p:tgtEl>
                                        <p:attrNameLst>
                                          <p:attrName>style.visibility</p:attrName>
                                        </p:attrNameLst>
                                      </p:cBhvr>
                                      <p:to>
                                        <p:strVal val="visible"/>
                                      </p:to>
                                    </p:set>
                                    <p:anim calcmode="lin" valueType="num">
                                      <p:cBhvr>
                                        <p:cTn id="15" dur="1000" fill="hold"/>
                                        <p:tgtEl>
                                          <p:spTgt spid="43041"/>
                                        </p:tgtEl>
                                        <p:attrNameLst>
                                          <p:attrName>ppt_w</p:attrName>
                                        </p:attrNameLst>
                                      </p:cBhvr>
                                      <p:tavLst>
                                        <p:tav tm="0">
                                          <p:val>
                                            <p:fltVal val="0"/>
                                          </p:val>
                                        </p:tav>
                                        <p:tav tm="100000">
                                          <p:val>
                                            <p:strVal val="#ppt_w"/>
                                          </p:val>
                                        </p:tav>
                                      </p:tavLst>
                                    </p:anim>
                                    <p:anim calcmode="lin" valueType="num">
                                      <p:cBhvr>
                                        <p:cTn id="16" dur="1000" fill="hold"/>
                                        <p:tgtEl>
                                          <p:spTgt spid="43041"/>
                                        </p:tgtEl>
                                        <p:attrNameLst>
                                          <p:attrName>ppt_h</p:attrName>
                                        </p:attrNameLst>
                                      </p:cBhvr>
                                      <p:tavLst>
                                        <p:tav tm="0">
                                          <p:val>
                                            <p:fltVal val="0"/>
                                          </p:val>
                                        </p:tav>
                                        <p:tav tm="100000">
                                          <p:val>
                                            <p:strVal val="#ppt_h"/>
                                          </p:val>
                                        </p:tav>
                                      </p:tavLst>
                                    </p:anim>
                                    <p:anim calcmode="lin" valueType="num">
                                      <p:cBhvr>
                                        <p:cTn id="17" dur="1000" fill="hold"/>
                                        <p:tgtEl>
                                          <p:spTgt spid="43041"/>
                                        </p:tgtEl>
                                        <p:attrNameLst>
                                          <p:attrName>style.rotation</p:attrName>
                                        </p:attrNameLst>
                                      </p:cBhvr>
                                      <p:tavLst>
                                        <p:tav tm="0">
                                          <p:val>
                                            <p:fltVal val="90"/>
                                          </p:val>
                                        </p:tav>
                                        <p:tav tm="100000">
                                          <p:val>
                                            <p:fltVal val="0"/>
                                          </p:val>
                                        </p:tav>
                                      </p:tavLst>
                                    </p:anim>
                                    <p:animEffect transition="in" filter="fade">
                                      <p:cBhvr>
                                        <p:cTn id="18" dur="1000"/>
                                        <p:tgtEl>
                                          <p:spTgt spid="430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43042"/>
                                        </p:tgtEl>
                                        <p:attrNameLst>
                                          <p:attrName>style.visibility</p:attrName>
                                        </p:attrNameLst>
                                      </p:cBhvr>
                                      <p:to>
                                        <p:strVal val="visible"/>
                                      </p:to>
                                    </p:set>
                                    <p:anim calcmode="lin" valueType="num">
                                      <p:cBhvr>
                                        <p:cTn id="23" dur="1000" fill="hold"/>
                                        <p:tgtEl>
                                          <p:spTgt spid="43042"/>
                                        </p:tgtEl>
                                        <p:attrNameLst>
                                          <p:attrName>ppt_w</p:attrName>
                                        </p:attrNameLst>
                                      </p:cBhvr>
                                      <p:tavLst>
                                        <p:tav tm="0">
                                          <p:val>
                                            <p:fltVal val="0"/>
                                          </p:val>
                                        </p:tav>
                                        <p:tav tm="100000">
                                          <p:val>
                                            <p:strVal val="#ppt_w"/>
                                          </p:val>
                                        </p:tav>
                                      </p:tavLst>
                                    </p:anim>
                                    <p:anim calcmode="lin" valueType="num">
                                      <p:cBhvr>
                                        <p:cTn id="24" dur="1000" fill="hold"/>
                                        <p:tgtEl>
                                          <p:spTgt spid="43042"/>
                                        </p:tgtEl>
                                        <p:attrNameLst>
                                          <p:attrName>ppt_h</p:attrName>
                                        </p:attrNameLst>
                                      </p:cBhvr>
                                      <p:tavLst>
                                        <p:tav tm="0">
                                          <p:val>
                                            <p:fltVal val="0"/>
                                          </p:val>
                                        </p:tav>
                                        <p:tav tm="100000">
                                          <p:val>
                                            <p:strVal val="#ppt_h"/>
                                          </p:val>
                                        </p:tav>
                                      </p:tavLst>
                                    </p:anim>
                                    <p:anim calcmode="lin" valueType="num">
                                      <p:cBhvr>
                                        <p:cTn id="25" dur="1000" fill="hold"/>
                                        <p:tgtEl>
                                          <p:spTgt spid="43042"/>
                                        </p:tgtEl>
                                        <p:attrNameLst>
                                          <p:attrName>style.rotation</p:attrName>
                                        </p:attrNameLst>
                                      </p:cBhvr>
                                      <p:tavLst>
                                        <p:tav tm="0">
                                          <p:val>
                                            <p:fltVal val="90"/>
                                          </p:val>
                                        </p:tav>
                                        <p:tav tm="100000">
                                          <p:val>
                                            <p:fltVal val="0"/>
                                          </p:val>
                                        </p:tav>
                                      </p:tavLst>
                                    </p:anim>
                                    <p:animEffect transition="in" filter="fade">
                                      <p:cBhvr>
                                        <p:cTn id="26" dur="1000"/>
                                        <p:tgtEl>
                                          <p:spTgt spid="4304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43043"/>
                                        </p:tgtEl>
                                        <p:attrNameLst>
                                          <p:attrName>style.visibility</p:attrName>
                                        </p:attrNameLst>
                                      </p:cBhvr>
                                      <p:to>
                                        <p:strVal val="visible"/>
                                      </p:to>
                                    </p:set>
                                    <p:anim calcmode="lin" valueType="num">
                                      <p:cBhvr>
                                        <p:cTn id="31" dur="1000" fill="hold"/>
                                        <p:tgtEl>
                                          <p:spTgt spid="43043"/>
                                        </p:tgtEl>
                                        <p:attrNameLst>
                                          <p:attrName>ppt_w</p:attrName>
                                        </p:attrNameLst>
                                      </p:cBhvr>
                                      <p:tavLst>
                                        <p:tav tm="0">
                                          <p:val>
                                            <p:fltVal val="0"/>
                                          </p:val>
                                        </p:tav>
                                        <p:tav tm="100000">
                                          <p:val>
                                            <p:strVal val="#ppt_w"/>
                                          </p:val>
                                        </p:tav>
                                      </p:tavLst>
                                    </p:anim>
                                    <p:anim calcmode="lin" valueType="num">
                                      <p:cBhvr>
                                        <p:cTn id="32" dur="1000" fill="hold"/>
                                        <p:tgtEl>
                                          <p:spTgt spid="43043"/>
                                        </p:tgtEl>
                                        <p:attrNameLst>
                                          <p:attrName>ppt_h</p:attrName>
                                        </p:attrNameLst>
                                      </p:cBhvr>
                                      <p:tavLst>
                                        <p:tav tm="0">
                                          <p:val>
                                            <p:fltVal val="0"/>
                                          </p:val>
                                        </p:tav>
                                        <p:tav tm="100000">
                                          <p:val>
                                            <p:strVal val="#ppt_h"/>
                                          </p:val>
                                        </p:tav>
                                      </p:tavLst>
                                    </p:anim>
                                    <p:anim calcmode="lin" valueType="num">
                                      <p:cBhvr>
                                        <p:cTn id="33" dur="1000" fill="hold"/>
                                        <p:tgtEl>
                                          <p:spTgt spid="43043"/>
                                        </p:tgtEl>
                                        <p:attrNameLst>
                                          <p:attrName>style.rotation</p:attrName>
                                        </p:attrNameLst>
                                      </p:cBhvr>
                                      <p:tavLst>
                                        <p:tav tm="0">
                                          <p:val>
                                            <p:fltVal val="90"/>
                                          </p:val>
                                        </p:tav>
                                        <p:tav tm="100000">
                                          <p:val>
                                            <p:fltVal val="0"/>
                                          </p:val>
                                        </p:tav>
                                      </p:tavLst>
                                    </p:anim>
                                    <p:animEffect transition="in" filter="fade">
                                      <p:cBhvr>
                                        <p:cTn id="34" dur="1000"/>
                                        <p:tgtEl>
                                          <p:spTgt spid="430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43044"/>
                                        </p:tgtEl>
                                        <p:attrNameLst>
                                          <p:attrName>style.visibility</p:attrName>
                                        </p:attrNameLst>
                                      </p:cBhvr>
                                      <p:to>
                                        <p:strVal val="visible"/>
                                      </p:to>
                                    </p:set>
                                    <p:anim calcmode="lin" valueType="num">
                                      <p:cBhvr>
                                        <p:cTn id="39" dur="1000" fill="hold"/>
                                        <p:tgtEl>
                                          <p:spTgt spid="43044"/>
                                        </p:tgtEl>
                                        <p:attrNameLst>
                                          <p:attrName>ppt_w</p:attrName>
                                        </p:attrNameLst>
                                      </p:cBhvr>
                                      <p:tavLst>
                                        <p:tav tm="0">
                                          <p:val>
                                            <p:fltVal val="0"/>
                                          </p:val>
                                        </p:tav>
                                        <p:tav tm="100000">
                                          <p:val>
                                            <p:strVal val="#ppt_w"/>
                                          </p:val>
                                        </p:tav>
                                      </p:tavLst>
                                    </p:anim>
                                    <p:anim calcmode="lin" valueType="num">
                                      <p:cBhvr>
                                        <p:cTn id="40" dur="1000" fill="hold"/>
                                        <p:tgtEl>
                                          <p:spTgt spid="43044"/>
                                        </p:tgtEl>
                                        <p:attrNameLst>
                                          <p:attrName>ppt_h</p:attrName>
                                        </p:attrNameLst>
                                      </p:cBhvr>
                                      <p:tavLst>
                                        <p:tav tm="0">
                                          <p:val>
                                            <p:fltVal val="0"/>
                                          </p:val>
                                        </p:tav>
                                        <p:tav tm="100000">
                                          <p:val>
                                            <p:strVal val="#ppt_h"/>
                                          </p:val>
                                        </p:tav>
                                      </p:tavLst>
                                    </p:anim>
                                    <p:anim calcmode="lin" valueType="num">
                                      <p:cBhvr>
                                        <p:cTn id="41" dur="1000" fill="hold"/>
                                        <p:tgtEl>
                                          <p:spTgt spid="43044"/>
                                        </p:tgtEl>
                                        <p:attrNameLst>
                                          <p:attrName>style.rotation</p:attrName>
                                        </p:attrNameLst>
                                      </p:cBhvr>
                                      <p:tavLst>
                                        <p:tav tm="0">
                                          <p:val>
                                            <p:fltVal val="90"/>
                                          </p:val>
                                        </p:tav>
                                        <p:tav tm="100000">
                                          <p:val>
                                            <p:fltVal val="0"/>
                                          </p:val>
                                        </p:tav>
                                      </p:tavLst>
                                    </p:anim>
                                    <p:animEffect transition="in" filter="fade">
                                      <p:cBhvr>
                                        <p:cTn id="42" dur="1000"/>
                                        <p:tgtEl>
                                          <p:spTgt spid="43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28"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7829"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7830"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77831"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Typologie des solutions</a:t>
            </a:r>
          </a:p>
        </p:txBody>
      </p:sp>
      <p:sp>
        <p:nvSpPr>
          <p:cNvPr id="52236"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25</a:t>
            </a:r>
          </a:p>
        </p:txBody>
      </p:sp>
      <p:sp>
        <p:nvSpPr>
          <p:cNvPr id="77834" name="Rectangle 13"/>
          <p:cNvSpPr>
            <a:spLocks noChangeArrowheads="1"/>
          </p:cNvSpPr>
          <p:nvPr/>
        </p:nvSpPr>
        <p:spPr bwMode="auto">
          <a:xfrm>
            <a:off x="395288" y="1052513"/>
            <a:ext cx="804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Il existe 4 principaux types de réalisation pour le guidage en rotation : </a:t>
            </a:r>
          </a:p>
        </p:txBody>
      </p:sp>
      <p:sp>
        <p:nvSpPr>
          <p:cNvPr id="77835" name="Text Box 14">
            <a:hlinkClick r:id="rId5" action="ppaction://hlinksldjump"/>
          </p:cNvPr>
          <p:cNvSpPr txBox="1">
            <a:spLocks noChangeArrowheads="1"/>
          </p:cNvSpPr>
          <p:nvPr/>
        </p:nvSpPr>
        <p:spPr bwMode="auto">
          <a:xfrm>
            <a:off x="1020763" y="1782763"/>
            <a:ext cx="2159000" cy="79216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dirty="0">
                <a:solidFill>
                  <a:schemeClr val="hlink"/>
                </a:solidFill>
              </a:rPr>
              <a:t>Par contact direct</a:t>
            </a:r>
          </a:p>
        </p:txBody>
      </p:sp>
      <p:sp>
        <p:nvSpPr>
          <p:cNvPr id="77836" name="Text Box 15">
            <a:hlinkClick r:id="rId6" action="ppaction://hlinksldjump"/>
          </p:cNvPr>
          <p:cNvSpPr txBox="1">
            <a:spLocks noChangeArrowheads="1"/>
          </p:cNvSpPr>
          <p:nvPr/>
        </p:nvSpPr>
        <p:spPr bwMode="auto">
          <a:xfrm>
            <a:off x="877888" y="5314950"/>
            <a:ext cx="2519362" cy="792163"/>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Par interposition de bagues</a:t>
            </a:r>
          </a:p>
        </p:txBody>
      </p:sp>
      <p:sp>
        <p:nvSpPr>
          <p:cNvPr id="77837" name="Text Box 16">
            <a:hlinkClick r:id="rId7" action="ppaction://hlinksldjump"/>
          </p:cNvPr>
          <p:cNvSpPr txBox="1">
            <a:spLocks noChangeArrowheads="1"/>
          </p:cNvSpPr>
          <p:nvPr/>
        </p:nvSpPr>
        <p:spPr bwMode="auto">
          <a:xfrm>
            <a:off x="6048375" y="5313363"/>
            <a:ext cx="2519363" cy="79216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dirty="0">
                <a:solidFill>
                  <a:schemeClr val="hlink"/>
                </a:solidFill>
              </a:rPr>
              <a:t>Par interposition d’éléments roulants</a:t>
            </a:r>
          </a:p>
          <a:p>
            <a:pPr algn="ctr" eaLnBrk="1" hangingPunct="1">
              <a:spcBef>
                <a:spcPct val="50000"/>
              </a:spcBef>
              <a:buClrTx/>
              <a:buSzTx/>
              <a:buFontTx/>
              <a:buNone/>
            </a:pPr>
            <a:endParaRPr lang="fr-FR" altLang="fr-FR" sz="2000" dirty="0">
              <a:solidFill>
                <a:schemeClr val="hlink"/>
              </a:solidFill>
            </a:endParaRPr>
          </a:p>
        </p:txBody>
      </p:sp>
      <p:sp>
        <p:nvSpPr>
          <p:cNvPr id="77838" name="Text Box 17">
            <a:hlinkClick r:id="rId8" action="ppaction://hlinksldjump"/>
          </p:cNvPr>
          <p:cNvSpPr txBox="1">
            <a:spLocks noChangeArrowheads="1"/>
          </p:cNvSpPr>
          <p:nvPr/>
        </p:nvSpPr>
        <p:spPr bwMode="auto">
          <a:xfrm>
            <a:off x="6048375" y="1781175"/>
            <a:ext cx="2519363" cy="792163"/>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dirty="0">
                <a:solidFill>
                  <a:schemeClr val="hlink"/>
                </a:solidFill>
              </a:rPr>
              <a:t>Par interposition d’un film d’huile</a:t>
            </a:r>
            <a:endParaRPr lang="fr-FR" altLang="fr-FR" sz="2000" dirty="0"/>
          </a:p>
        </p:txBody>
      </p:sp>
      <p:sp>
        <p:nvSpPr>
          <p:cNvPr id="77839" name="WordArt 18"/>
          <p:cNvSpPr>
            <a:spLocks noChangeArrowheads="1" noChangeShapeType="1" noTextEdit="1"/>
          </p:cNvSpPr>
          <p:nvPr/>
        </p:nvSpPr>
        <p:spPr bwMode="auto">
          <a:xfrm>
            <a:off x="3856038" y="2627313"/>
            <a:ext cx="1233487" cy="2139950"/>
          </a:xfrm>
          <a:prstGeom prst="rect">
            <a:avLst/>
          </a:prstGeom>
        </p:spPr>
        <p:txBody>
          <a:bodyPr wrap="none" fromWordArt="1">
            <a:prstTxWarp prst="textPlain">
              <a:avLst>
                <a:gd name="adj" fmla="val 50000"/>
              </a:avLst>
            </a:prstTxWarp>
          </a:bodyPr>
          <a:lstStyle/>
          <a:p>
            <a:pPr algn="ctr"/>
            <a:r>
              <a:rPr lang="fr-FR" sz="3600" i="1" kern="10">
                <a:ln w="63500">
                  <a:solidFill>
                    <a:srgbClr val="000000"/>
                  </a:solidFill>
                  <a:round/>
                  <a:headEnd/>
                  <a:tailEnd/>
                </a:ln>
                <a:solidFill>
                  <a:schemeClr val="accent1"/>
                </a:solidFill>
                <a:effectLst>
                  <a:outerShdw dist="35921" dir="2700000" algn="ctr" rotWithShape="0">
                    <a:srgbClr val="808080">
                      <a:alpha val="79999"/>
                    </a:srgbClr>
                  </a:outerShdw>
                </a:effectLst>
                <a:latin typeface="Arial Black" panose="020B0A04020102020204" pitchFamily="34" charset="0"/>
              </a:rPr>
              <a:t>4</a:t>
            </a:r>
          </a:p>
        </p:txBody>
      </p:sp>
      <p:sp>
        <p:nvSpPr>
          <p:cNvPr id="77840" name="Line 19"/>
          <p:cNvSpPr>
            <a:spLocks noChangeShapeType="1"/>
          </p:cNvSpPr>
          <p:nvPr/>
        </p:nvSpPr>
        <p:spPr bwMode="auto">
          <a:xfrm flipH="1" flipV="1">
            <a:off x="3360738" y="2600325"/>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1" name="Line 20"/>
          <p:cNvSpPr>
            <a:spLocks noChangeShapeType="1"/>
          </p:cNvSpPr>
          <p:nvPr/>
        </p:nvSpPr>
        <p:spPr bwMode="auto">
          <a:xfrm flipV="1">
            <a:off x="5240338" y="2600325"/>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2" name="Line 21"/>
          <p:cNvSpPr>
            <a:spLocks noChangeShapeType="1"/>
          </p:cNvSpPr>
          <p:nvPr/>
        </p:nvSpPr>
        <p:spPr bwMode="auto">
          <a:xfrm flipH="1">
            <a:off x="3360738" y="4614863"/>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3" name="Line 22"/>
          <p:cNvSpPr>
            <a:spLocks noChangeShapeType="1"/>
          </p:cNvSpPr>
          <p:nvPr/>
        </p:nvSpPr>
        <p:spPr bwMode="auto">
          <a:xfrm>
            <a:off x="5240338" y="4614863"/>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3281572563"/>
      </p:ext>
    </p:extLst>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79688" y="2674938"/>
            <a:ext cx="6891337" cy="2616200"/>
          </a:xfrm>
          <a:prstGeom prst="rect">
            <a:avLst/>
          </a:prstGeom>
          <a:noFill/>
        </p:spPr>
        <p:txBody>
          <a:bodyPr>
            <a:spAutoFit/>
          </a:bodyPr>
          <a:lstStyle/>
          <a:p>
            <a:pPr>
              <a:defRPr/>
            </a:pPr>
            <a:r>
              <a:rPr lang="fr-FR" b="1" dirty="0"/>
              <a:t>Chapitre 4. Guidage en rotation</a:t>
            </a:r>
          </a:p>
          <a:p>
            <a:pPr>
              <a:defRPr/>
            </a:pPr>
            <a:endParaRPr lang="fr-FR" b="1" dirty="0"/>
          </a:p>
          <a:p>
            <a:pPr marL="285750" indent="-285750">
              <a:buFontTx/>
              <a:buChar char="-"/>
              <a:defRPr/>
            </a:pPr>
            <a:r>
              <a:rPr lang="fr-FR" altLang="fr-FR" dirty="0"/>
              <a:t>contact direct</a:t>
            </a:r>
          </a:p>
          <a:p>
            <a:pPr marL="285750" indent="-285750">
              <a:buFontTx/>
              <a:buChar char="-"/>
              <a:defRPr/>
            </a:pPr>
            <a:r>
              <a:rPr lang="fr-FR" altLang="fr-FR" dirty="0"/>
              <a:t>interposition d’un film d’huile</a:t>
            </a:r>
          </a:p>
          <a:p>
            <a:pPr marL="285750" indent="-285750">
              <a:buFontTx/>
              <a:buChar char="-"/>
              <a:defRPr/>
            </a:pPr>
            <a:r>
              <a:rPr lang="fr-FR" altLang="fr-FR" dirty="0"/>
              <a:t>interposition de bagues</a:t>
            </a:r>
          </a:p>
          <a:p>
            <a:pPr marL="285750" indent="-285750">
              <a:buFontTx/>
              <a:buChar char="-"/>
              <a:defRPr/>
            </a:pPr>
            <a:r>
              <a:rPr lang="fr-FR" altLang="fr-FR" dirty="0"/>
              <a:t>interposition d’éléments roulants</a:t>
            </a:r>
          </a:p>
          <a:p>
            <a:pPr>
              <a:defRPr/>
            </a:pPr>
            <a:endParaRPr lang="fr-FR" altLang="fr-FR" dirty="0"/>
          </a:p>
          <a:p>
            <a:pPr marL="285750" indent="-285750">
              <a:buFontTx/>
              <a:buChar char="-"/>
              <a:defRPr/>
            </a:pPr>
            <a:endParaRPr lang="fr-FR" altLang="fr-FR" dirty="0"/>
          </a:p>
          <a:p>
            <a:pPr marL="285750" indent="-285750">
              <a:buFontTx/>
              <a:buChar char="-"/>
              <a:defRPr/>
            </a:pPr>
            <a:endParaRPr lang="fr-FR" dirty="0"/>
          </a:p>
        </p:txBody>
      </p:sp>
    </p:spTree>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52"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8853"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8854"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78855"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Interposition d’un film d’huile</a:t>
            </a:r>
          </a:p>
        </p:txBody>
      </p:sp>
      <p:sp>
        <p:nvSpPr>
          <p:cNvPr id="45068"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38</a:t>
            </a:r>
          </a:p>
        </p:txBody>
      </p:sp>
      <p:sp>
        <p:nvSpPr>
          <p:cNvPr id="45069" name="Text Box 13"/>
          <p:cNvSpPr txBox="1">
            <a:spLocks noChangeArrowheads="1"/>
          </p:cNvSpPr>
          <p:nvPr/>
        </p:nvSpPr>
        <p:spPr bwMode="auto">
          <a:xfrm>
            <a:off x="395288" y="1049338"/>
            <a:ext cx="8469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2000"/>
              <a:t>Le guidage en rotation obtenu grâce à l’interposition d’un film d’huile se décompose en 2 familles :</a:t>
            </a:r>
          </a:p>
        </p:txBody>
      </p:sp>
      <p:sp>
        <p:nvSpPr>
          <p:cNvPr id="45070" name="WordArt 14"/>
          <p:cNvSpPr>
            <a:spLocks noChangeArrowheads="1" noChangeShapeType="1" noTextEdit="1"/>
          </p:cNvSpPr>
          <p:nvPr/>
        </p:nvSpPr>
        <p:spPr bwMode="auto">
          <a:xfrm>
            <a:off x="3998913" y="1512888"/>
            <a:ext cx="1233487" cy="2139950"/>
          </a:xfrm>
          <a:prstGeom prst="rect">
            <a:avLst/>
          </a:prstGeom>
        </p:spPr>
        <p:txBody>
          <a:bodyPr wrap="none" fromWordArt="1">
            <a:prstTxWarp prst="textPlain">
              <a:avLst>
                <a:gd name="adj" fmla="val 50000"/>
              </a:avLst>
            </a:prstTxWarp>
          </a:bodyPr>
          <a:lstStyle/>
          <a:p>
            <a:pPr algn="ctr"/>
            <a:r>
              <a:rPr lang="fr-FR" sz="3600" i="1" kern="10">
                <a:ln w="63500">
                  <a:solidFill>
                    <a:srgbClr val="000000"/>
                  </a:solidFill>
                  <a:round/>
                  <a:headEnd/>
                  <a:tailEnd/>
                </a:ln>
                <a:solidFill>
                  <a:schemeClr val="accent1"/>
                </a:solidFill>
                <a:effectLst>
                  <a:outerShdw dist="35921" dir="2700000" algn="ctr" rotWithShape="0">
                    <a:srgbClr val="808080">
                      <a:alpha val="79999"/>
                    </a:srgbClr>
                  </a:outerShdw>
                </a:effectLst>
                <a:latin typeface="Arial Black" panose="020B0A04020102020204" pitchFamily="34" charset="0"/>
              </a:rPr>
              <a:t>2</a:t>
            </a:r>
          </a:p>
        </p:txBody>
      </p:sp>
      <p:grpSp>
        <p:nvGrpSpPr>
          <p:cNvPr id="45088" name="Group 32"/>
          <p:cNvGrpSpPr>
            <a:grpSpLocks/>
          </p:cNvGrpSpPr>
          <p:nvPr/>
        </p:nvGrpSpPr>
        <p:grpSpPr bwMode="auto">
          <a:xfrm>
            <a:off x="573088" y="2227263"/>
            <a:ext cx="3446462" cy="792162"/>
            <a:chOff x="361" y="1403"/>
            <a:chExt cx="2171" cy="499"/>
          </a:xfrm>
        </p:grpSpPr>
        <p:sp>
          <p:nvSpPr>
            <p:cNvPr id="78871" name="Text Box 15"/>
            <p:cNvSpPr txBox="1">
              <a:spLocks noChangeArrowheads="1"/>
            </p:cNvSpPr>
            <p:nvPr/>
          </p:nvSpPr>
          <p:spPr bwMode="auto">
            <a:xfrm>
              <a:off x="361" y="1403"/>
              <a:ext cx="1587"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Paliers hydrodynamiques</a:t>
              </a:r>
            </a:p>
          </p:txBody>
        </p:sp>
        <p:sp>
          <p:nvSpPr>
            <p:cNvPr id="78872" name="Line 18"/>
            <p:cNvSpPr>
              <a:spLocks noChangeShapeType="1"/>
            </p:cNvSpPr>
            <p:nvPr/>
          </p:nvSpPr>
          <p:spPr bwMode="auto">
            <a:xfrm flipH="1">
              <a:off x="2079" y="1663"/>
              <a:ext cx="453"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5090" name="Group 34"/>
          <p:cNvGrpSpPr>
            <a:grpSpLocks/>
          </p:cNvGrpSpPr>
          <p:nvPr/>
        </p:nvGrpSpPr>
        <p:grpSpPr bwMode="auto">
          <a:xfrm>
            <a:off x="5443538" y="2228850"/>
            <a:ext cx="3408362" cy="792163"/>
            <a:chOff x="3429" y="1404"/>
            <a:chExt cx="2147" cy="499"/>
          </a:xfrm>
        </p:grpSpPr>
        <p:sp>
          <p:nvSpPr>
            <p:cNvPr id="78869" name="Text Box 17">
              <a:hlinkClick r:id="rId5" action="ppaction://hlinksldjump"/>
            </p:cNvPr>
            <p:cNvSpPr txBox="1">
              <a:spLocks noChangeArrowheads="1"/>
            </p:cNvSpPr>
            <p:nvPr/>
          </p:nvSpPr>
          <p:spPr bwMode="auto">
            <a:xfrm>
              <a:off x="3989" y="1404"/>
              <a:ext cx="1587"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Paliers hydrostatiques</a:t>
              </a:r>
            </a:p>
          </p:txBody>
        </p:sp>
        <p:sp>
          <p:nvSpPr>
            <p:cNvPr id="78870" name="Line 19"/>
            <p:cNvSpPr>
              <a:spLocks noChangeShapeType="1"/>
            </p:cNvSpPr>
            <p:nvPr/>
          </p:nvSpPr>
          <p:spPr bwMode="auto">
            <a:xfrm>
              <a:off x="3429" y="1665"/>
              <a:ext cx="453"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78862" name="Rectangle 24">
            <a:hlinkClick r:id="" action="ppaction://hlinkshowjump?jump=nextslide"/>
          </p:cNvPr>
          <p:cNvSpPr>
            <a:spLocks noChangeArrowheads="1"/>
          </p:cNvSpPr>
          <p:nvPr/>
        </p:nvSpPr>
        <p:spPr bwMode="auto">
          <a:xfrm>
            <a:off x="544513" y="3967163"/>
            <a:ext cx="18288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nvGrpSpPr>
          <p:cNvPr id="45086" name="Group 30"/>
          <p:cNvGrpSpPr>
            <a:grpSpLocks/>
          </p:cNvGrpSpPr>
          <p:nvPr/>
        </p:nvGrpSpPr>
        <p:grpSpPr bwMode="auto">
          <a:xfrm>
            <a:off x="569913" y="3222625"/>
            <a:ext cx="1784350" cy="1454150"/>
            <a:chOff x="359" y="2030"/>
            <a:chExt cx="1124" cy="916"/>
          </a:xfrm>
        </p:grpSpPr>
        <p:sp>
          <p:nvSpPr>
            <p:cNvPr id="78867" name="Line 26"/>
            <p:cNvSpPr>
              <a:spLocks noChangeShapeType="1"/>
            </p:cNvSpPr>
            <p:nvPr/>
          </p:nvSpPr>
          <p:spPr bwMode="auto">
            <a:xfrm>
              <a:off x="576" y="2030"/>
              <a:ext cx="0" cy="376"/>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68" name="Text Box 27">
              <a:hlinkClick r:id="" action="ppaction://hlinkshowjump?jump=nextslide"/>
            </p:cNvPr>
            <p:cNvSpPr txBox="1">
              <a:spLocks noChangeArrowheads="1"/>
            </p:cNvSpPr>
            <p:nvPr/>
          </p:nvSpPr>
          <p:spPr bwMode="auto">
            <a:xfrm>
              <a:off x="359" y="2502"/>
              <a:ext cx="1124" cy="444"/>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Coussinets autolubrifiants</a:t>
              </a:r>
            </a:p>
          </p:txBody>
        </p:sp>
      </p:grpSp>
      <p:grpSp>
        <p:nvGrpSpPr>
          <p:cNvPr id="45087" name="Group 31"/>
          <p:cNvGrpSpPr>
            <a:grpSpLocks/>
          </p:cNvGrpSpPr>
          <p:nvPr/>
        </p:nvGrpSpPr>
        <p:grpSpPr bwMode="auto">
          <a:xfrm>
            <a:off x="846138" y="3219450"/>
            <a:ext cx="2263775" cy="2692400"/>
            <a:chOff x="533" y="2028"/>
            <a:chExt cx="1426" cy="1696"/>
          </a:xfrm>
        </p:grpSpPr>
        <p:sp>
          <p:nvSpPr>
            <p:cNvPr id="78865" name="Line 28"/>
            <p:cNvSpPr>
              <a:spLocks noChangeShapeType="1"/>
            </p:cNvSpPr>
            <p:nvPr/>
          </p:nvSpPr>
          <p:spPr bwMode="auto">
            <a:xfrm>
              <a:off x="1864" y="2028"/>
              <a:ext cx="0" cy="1134"/>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866" name="Text Box 29">
              <a:hlinkClick r:id="rId6" action="ppaction://hlinksldjump"/>
            </p:cNvPr>
            <p:cNvSpPr txBox="1">
              <a:spLocks noChangeArrowheads="1"/>
            </p:cNvSpPr>
            <p:nvPr/>
          </p:nvSpPr>
          <p:spPr bwMode="auto">
            <a:xfrm>
              <a:off x="533" y="3280"/>
              <a:ext cx="1426" cy="444"/>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Paliers hydrodynamiques</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5069"/>
                                        </p:tgtEl>
                                        <p:attrNameLst>
                                          <p:attrName>style.visibility</p:attrName>
                                        </p:attrNameLst>
                                      </p:cBhvr>
                                      <p:to>
                                        <p:strVal val="visible"/>
                                      </p:to>
                                    </p:set>
                                    <p:anim calcmode="discrete" valueType="clr">
                                      <p:cBhvr override="childStyle">
                                        <p:cTn id="7" dur="80"/>
                                        <p:tgtEl>
                                          <p:spTgt spid="4506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69"/>
                                        </p:tgtEl>
                                        <p:attrNameLst>
                                          <p:attrName>fillcolor</p:attrName>
                                        </p:attrNameLst>
                                      </p:cBhvr>
                                      <p:tavLst>
                                        <p:tav tm="0">
                                          <p:val>
                                            <p:clrVal>
                                              <a:schemeClr val="accent2"/>
                                            </p:clrVal>
                                          </p:val>
                                        </p:tav>
                                        <p:tav tm="50000">
                                          <p:val>
                                            <p:clrVal>
                                              <a:schemeClr val="hlink"/>
                                            </p:clrVal>
                                          </p:val>
                                        </p:tav>
                                      </p:tavLst>
                                    </p:anim>
                                    <p:set>
                                      <p:cBhvr>
                                        <p:cTn id="9" dur="80"/>
                                        <p:tgtEl>
                                          <p:spTgt spid="4506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45070"/>
                                        </p:tgtEl>
                                        <p:attrNameLst>
                                          <p:attrName>style.visibility</p:attrName>
                                        </p:attrNameLst>
                                      </p:cBhvr>
                                      <p:to>
                                        <p:strVal val="visible"/>
                                      </p:to>
                                    </p:set>
                                    <p:anim calcmode="lin" valueType="num">
                                      <p:cBhvr>
                                        <p:cTn id="14" dur="1000" fill="hold"/>
                                        <p:tgtEl>
                                          <p:spTgt spid="45070"/>
                                        </p:tgtEl>
                                        <p:attrNameLst>
                                          <p:attrName>ppt_w</p:attrName>
                                        </p:attrNameLst>
                                      </p:cBhvr>
                                      <p:tavLst>
                                        <p:tav tm="0">
                                          <p:val>
                                            <p:fltVal val="0"/>
                                          </p:val>
                                        </p:tav>
                                        <p:tav tm="100000">
                                          <p:val>
                                            <p:strVal val="#ppt_w"/>
                                          </p:val>
                                        </p:tav>
                                      </p:tavLst>
                                    </p:anim>
                                    <p:anim calcmode="lin" valueType="num">
                                      <p:cBhvr>
                                        <p:cTn id="15" dur="1000" fill="hold"/>
                                        <p:tgtEl>
                                          <p:spTgt spid="45070"/>
                                        </p:tgtEl>
                                        <p:attrNameLst>
                                          <p:attrName>ppt_h</p:attrName>
                                        </p:attrNameLst>
                                      </p:cBhvr>
                                      <p:tavLst>
                                        <p:tav tm="0">
                                          <p:val>
                                            <p:fltVal val="0"/>
                                          </p:val>
                                        </p:tav>
                                        <p:tav tm="100000">
                                          <p:val>
                                            <p:strVal val="#ppt_h"/>
                                          </p:val>
                                        </p:tav>
                                      </p:tavLst>
                                    </p:anim>
                                    <p:anim calcmode="lin" valueType="num">
                                      <p:cBhvr>
                                        <p:cTn id="16" dur="1000" fill="hold"/>
                                        <p:tgtEl>
                                          <p:spTgt spid="45070"/>
                                        </p:tgtEl>
                                        <p:attrNameLst>
                                          <p:attrName>style.rotation</p:attrName>
                                        </p:attrNameLst>
                                      </p:cBhvr>
                                      <p:tavLst>
                                        <p:tav tm="0">
                                          <p:val>
                                            <p:fltVal val="90"/>
                                          </p:val>
                                        </p:tav>
                                        <p:tav tm="100000">
                                          <p:val>
                                            <p:fltVal val="0"/>
                                          </p:val>
                                        </p:tav>
                                      </p:tavLst>
                                    </p:anim>
                                    <p:animEffect transition="in" filter="fade">
                                      <p:cBhvr>
                                        <p:cTn id="17" dur="1000"/>
                                        <p:tgtEl>
                                          <p:spTgt spid="450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45088"/>
                                        </p:tgtEl>
                                        <p:attrNameLst>
                                          <p:attrName>style.visibility</p:attrName>
                                        </p:attrNameLst>
                                      </p:cBhvr>
                                      <p:to>
                                        <p:strVal val="visible"/>
                                      </p:to>
                                    </p:set>
                                    <p:anim calcmode="lin" valueType="num">
                                      <p:cBhvr additive="base">
                                        <p:cTn id="22" dur="1000" fill="hold"/>
                                        <p:tgtEl>
                                          <p:spTgt spid="45088"/>
                                        </p:tgtEl>
                                        <p:attrNameLst>
                                          <p:attrName>ppt_x</p:attrName>
                                        </p:attrNameLst>
                                      </p:cBhvr>
                                      <p:tavLst>
                                        <p:tav tm="0">
                                          <p:val>
                                            <p:strVal val="0-#ppt_w/2"/>
                                          </p:val>
                                        </p:tav>
                                        <p:tav tm="100000">
                                          <p:val>
                                            <p:strVal val="#ppt_x"/>
                                          </p:val>
                                        </p:tav>
                                      </p:tavLst>
                                    </p:anim>
                                    <p:anim calcmode="lin" valueType="num">
                                      <p:cBhvr additive="base">
                                        <p:cTn id="23" dur="1000" fill="hold"/>
                                        <p:tgtEl>
                                          <p:spTgt spid="45088"/>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45090"/>
                                        </p:tgtEl>
                                        <p:attrNameLst>
                                          <p:attrName>style.visibility</p:attrName>
                                        </p:attrNameLst>
                                      </p:cBhvr>
                                      <p:to>
                                        <p:strVal val="visible"/>
                                      </p:to>
                                    </p:set>
                                    <p:anim calcmode="lin" valueType="num">
                                      <p:cBhvr additive="base">
                                        <p:cTn id="28" dur="1000" fill="hold"/>
                                        <p:tgtEl>
                                          <p:spTgt spid="45090"/>
                                        </p:tgtEl>
                                        <p:attrNameLst>
                                          <p:attrName>ppt_x</p:attrName>
                                        </p:attrNameLst>
                                      </p:cBhvr>
                                      <p:tavLst>
                                        <p:tav tm="0">
                                          <p:val>
                                            <p:strVal val="1+#ppt_w/2"/>
                                          </p:val>
                                        </p:tav>
                                        <p:tav tm="100000">
                                          <p:val>
                                            <p:strVal val="#ppt_x"/>
                                          </p:val>
                                        </p:tav>
                                      </p:tavLst>
                                    </p:anim>
                                    <p:anim calcmode="lin" valueType="num">
                                      <p:cBhvr additive="base">
                                        <p:cTn id="29" dur="1000" fill="hold"/>
                                        <p:tgtEl>
                                          <p:spTgt spid="45090"/>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45086"/>
                                        </p:tgtEl>
                                        <p:attrNameLst>
                                          <p:attrName>style.visibility</p:attrName>
                                        </p:attrNameLst>
                                      </p:cBhvr>
                                      <p:to>
                                        <p:strVal val="visible"/>
                                      </p:to>
                                    </p:set>
                                    <p:animEffect transition="in" filter="fade">
                                      <p:cBhvr>
                                        <p:cTn id="34" dur="1000"/>
                                        <p:tgtEl>
                                          <p:spTgt spid="45086"/>
                                        </p:tgtEl>
                                      </p:cBhvr>
                                    </p:animEffect>
                                    <p:anim calcmode="lin" valueType="num">
                                      <p:cBhvr>
                                        <p:cTn id="35" dur="1000" fill="hold"/>
                                        <p:tgtEl>
                                          <p:spTgt spid="45086"/>
                                        </p:tgtEl>
                                        <p:attrNameLst>
                                          <p:attrName>ppt_x</p:attrName>
                                        </p:attrNameLst>
                                      </p:cBhvr>
                                      <p:tavLst>
                                        <p:tav tm="0">
                                          <p:val>
                                            <p:strVal val="#ppt_x"/>
                                          </p:val>
                                        </p:tav>
                                        <p:tav tm="100000">
                                          <p:val>
                                            <p:strVal val="#ppt_x"/>
                                          </p:val>
                                        </p:tav>
                                      </p:tavLst>
                                    </p:anim>
                                    <p:anim calcmode="lin" valueType="num">
                                      <p:cBhvr>
                                        <p:cTn id="36" dur="1000" fill="hold"/>
                                        <p:tgtEl>
                                          <p:spTgt spid="45086"/>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45087"/>
                                        </p:tgtEl>
                                        <p:attrNameLst>
                                          <p:attrName>style.visibility</p:attrName>
                                        </p:attrNameLst>
                                      </p:cBhvr>
                                      <p:to>
                                        <p:strVal val="visible"/>
                                      </p:to>
                                    </p:set>
                                    <p:animEffect transition="in" filter="fade">
                                      <p:cBhvr>
                                        <p:cTn id="41" dur="1000"/>
                                        <p:tgtEl>
                                          <p:spTgt spid="45087"/>
                                        </p:tgtEl>
                                      </p:cBhvr>
                                    </p:animEffect>
                                    <p:anim calcmode="lin" valueType="num">
                                      <p:cBhvr>
                                        <p:cTn id="42" dur="1000" fill="hold"/>
                                        <p:tgtEl>
                                          <p:spTgt spid="45087"/>
                                        </p:tgtEl>
                                        <p:attrNameLst>
                                          <p:attrName>ppt_x</p:attrName>
                                        </p:attrNameLst>
                                      </p:cBhvr>
                                      <p:tavLst>
                                        <p:tav tm="0">
                                          <p:val>
                                            <p:strVal val="#ppt_x"/>
                                          </p:val>
                                        </p:tav>
                                        <p:tav tm="100000">
                                          <p:val>
                                            <p:strVal val="#ppt_x"/>
                                          </p:val>
                                        </p:tav>
                                      </p:tavLst>
                                    </p:anim>
                                    <p:anim calcmode="lin" valueType="num">
                                      <p:cBhvr>
                                        <p:cTn id="43" dur="1000" fill="hold"/>
                                        <p:tgtEl>
                                          <p:spTgt spid="450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9" grpId="0"/>
      <p:bldP spid="450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876"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9877"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9878"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79879"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Coussinets autolubrifiants</a:t>
            </a:r>
          </a:p>
        </p:txBody>
      </p:sp>
      <p:sp>
        <p:nvSpPr>
          <p:cNvPr id="46092"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39</a:t>
            </a:r>
          </a:p>
        </p:txBody>
      </p:sp>
      <p:sp>
        <p:nvSpPr>
          <p:cNvPr id="46093" name="Text Box 13"/>
          <p:cNvSpPr txBox="1">
            <a:spLocks noChangeArrowheads="1"/>
          </p:cNvSpPr>
          <p:nvPr/>
        </p:nvSpPr>
        <p:spPr bwMode="auto">
          <a:xfrm>
            <a:off x="395288" y="1049338"/>
            <a:ext cx="846931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2000"/>
              <a:t>Les coussinets autolubrifiants sont obtenus à partir de métal fritté (</a:t>
            </a:r>
            <a:r>
              <a:rPr lang="fr-FR" altLang="fr-FR" sz="2000" i="1"/>
              <a:t>compression de poudre à température élevée</a:t>
            </a:r>
            <a:r>
              <a:rPr lang="fr-FR" altLang="fr-FR" sz="2000"/>
              <a:t>)</a:t>
            </a:r>
            <a:r>
              <a:rPr lang="fr-FR" altLang="fr-FR" sz="1800"/>
              <a:t> </a:t>
            </a:r>
            <a:r>
              <a:rPr lang="fr-FR" altLang="fr-FR" sz="2000"/>
              <a:t>à base de bronze, poreux (</a:t>
            </a:r>
            <a:r>
              <a:rPr lang="fr-FR" altLang="fr-FR" sz="2000" i="1"/>
              <a:t>porosités entre 15 et 35% en volume</a:t>
            </a:r>
            <a:r>
              <a:rPr lang="fr-FR" altLang="fr-FR" sz="2000"/>
              <a:t>), avec incorporation de lubrifiant dans les porosités. Dans le cas de l'huile, la structure, comparable à une éponge, restitue l'huile en fonctionnement et l'absorbe à l'arrêt. </a:t>
            </a:r>
          </a:p>
        </p:txBody>
      </p:sp>
      <p:grpSp>
        <p:nvGrpSpPr>
          <p:cNvPr id="46148" name="Group 68"/>
          <p:cNvGrpSpPr>
            <a:grpSpLocks/>
          </p:cNvGrpSpPr>
          <p:nvPr/>
        </p:nvGrpSpPr>
        <p:grpSpPr bwMode="auto">
          <a:xfrm>
            <a:off x="654050" y="2692400"/>
            <a:ext cx="2719388" cy="2641600"/>
            <a:chOff x="412" y="1696"/>
            <a:chExt cx="1713" cy="1664"/>
          </a:xfrm>
        </p:grpSpPr>
        <p:sp>
          <p:nvSpPr>
            <p:cNvPr id="79915" name="Text Box 18"/>
            <p:cNvSpPr txBox="1">
              <a:spLocks noChangeArrowheads="1"/>
            </p:cNvSpPr>
            <p:nvPr/>
          </p:nvSpPr>
          <p:spPr bwMode="auto">
            <a:xfrm>
              <a:off x="605" y="1696"/>
              <a:ext cx="7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b="1"/>
                <a:t>Au repos</a:t>
              </a:r>
            </a:p>
          </p:txBody>
        </p:sp>
        <p:grpSp>
          <p:nvGrpSpPr>
            <p:cNvPr id="79916" name="Group 65"/>
            <p:cNvGrpSpPr>
              <a:grpSpLocks/>
            </p:cNvGrpSpPr>
            <p:nvPr/>
          </p:nvGrpSpPr>
          <p:grpSpPr bwMode="auto">
            <a:xfrm>
              <a:off x="412" y="1968"/>
              <a:ext cx="1713" cy="1392"/>
              <a:chOff x="412" y="1968"/>
              <a:chExt cx="1713" cy="1392"/>
            </a:xfrm>
          </p:grpSpPr>
          <p:sp>
            <p:nvSpPr>
              <p:cNvPr id="79917" name="Oval 15" descr="80 %"/>
              <p:cNvSpPr>
                <a:spLocks noChangeArrowheads="1"/>
              </p:cNvSpPr>
              <p:nvPr/>
            </p:nvSpPr>
            <p:spPr bwMode="auto">
              <a:xfrm>
                <a:off x="412" y="1968"/>
                <a:ext cx="1134" cy="1134"/>
              </a:xfrm>
              <a:prstGeom prst="ellipse">
                <a:avLst/>
              </a:prstGeom>
              <a:blipFill dpi="0" rotWithShape="0">
                <a:blip r:embed="rId5"/>
                <a:srcRect/>
                <a:tile tx="0" ty="0" sx="100000" sy="100000" flip="none" algn="tl"/>
              </a:blip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9918" name="Oval 16"/>
              <p:cNvSpPr>
                <a:spLocks noChangeArrowheads="1"/>
              </p:cNvSpPr>
              <p:nvPr/>
            </p:nvSpPr>
            <p:spPr bwMode="auto">
              <a:xfrm>
                <a:off x="520" y="2084"/>
                <a:ext cx="907" cy="907"/>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9919" name="Oval 17"/>
              <p:cNvSpPr>
                <a:spLocks noChangeArrowheads="1"/>
              </p:cNvSpPr>
              <p:nvPr/>
            </p:nvSpPr>
            <p:spPr bwMode="auto">
              <a:xfrm>
                <a:off x="570" y="2174"/>
                <a:ext cx="816" cy="81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9920" name="Text Box 19"/>
              <p:cNvSpPr txBox="1">
                <a:spLocks noChangeArrowheads="1"/>
              </p:cNvSpPr>
              <p:nvPr/>
            </p:nvSpPr>
            <p:spPr bwMode="auto">
              <a:xfrm>
                <a:off x="476" y="3129"/>
                <a:ext cx="14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Bague autolubrifiante</a:t>
                </a:r>
              </a:p>
            </p:txBody>
          </p:sp>
          <p:sp>
            <p:nvSpPr>
              <p:cNvPr id="79921" name="Line 20"/>
              <p:cNvSpPr>
                <a:spLocks noChangeShapeType="1"/>
              </p:cNvSpPr>
              <p:nvPr/>
            </p:nvSpPr>
            <p:spPr bwMode="auto">
              <a:xfrm flipH="1">
                <a:off x="425" y="2887"/>
                <a:ext cx="180" cy="471"/>
              </a:xfrm>
              <a:prstGeom prst="line">
                <a:avLst/>
              </a:prstGeom>
              <a:noFill/>
              <a:ln w="381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922" name="Line 21"/>
              <p:cNvSpPr>
                <a:spLocks noChangeShapeType="1"/>
              </p:cNvSpPr>
              <p:nvPr/>
            </p:nvSpPr>
            <p:spPr bwMode="auto">
              <a:xfrm>
                <a:off x="425" y="3350"/>
                <a:ext cx="15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923" name="Text Box 22"/>
              <p:cNvSpPr txBox="1">
                <a:spLocks noChangeArrowheads="1"/>
              </p:cNvSpPr>
              <p:nvPr/>
            </p:nvSpPr>
            <p:spPr bwMode="auto">
              <a:xfrm>
                <a:off x="1624" y="2142"/>
                <a:ext cx="5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Arbre</a:t>
                </a:r>
              </a:p>
            </p:txBody>
          </p:sp>
          <p:sp>
            <p:nvSpPr>
              <p:cNvPr id="79924" name="Line 23"/>
              <p:cNvSpPr>
                <a:spLocks noChangeShapeType="1"/>
              </p:cNvSpPr>
              <p:nvPr/>
            </p:nvSpPr>
            <p:spPr bwMode="auto">
              <a:xfrm flipH="1">
                <a:off x="1634" y="2361"/>
                <a:ext cx="41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925" name="Line 24"/>
              <p:cNvSpPr>
                <a:spLocks noChangeShapeType="1"/>
              </p:cNvSpPr>
              <p:nvPr/>
            </p:nvSpPr>
            <p:spPr bwMode="auto">
              <a:xfrm flipH="1">
                <a:off x="1086" y="2361"/>
                <a:ext cx="548" cy="189"/>
              </a:xfrm>
              <a:prstGeom prst="line">
                <a:avLst/>
              </a:prstGeom>
              <a:noFill/>
              <a:ln w="381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46105" name="Text Box 25"/>
          <p:cNvSpPr txBox="1">
            <a:spLocks noChangeArrowheads="1"/>
          </p:cNvSpPr>
          <p:nvPr/>
        </p:nvSpPr>
        <p:spPr bwMode="auto">
          <a:xfrm>
            <a:off x="109538" y="5489575"/>
            <a:ext cx="30432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Huile contenue dans les porosités </a:t>
            </a:r>
          </a:p>
        </p:txBody>
      </p:sp>
      <p:grpSp>
        <p:nvGrpSpPr>
          <p:cNvPr id="46146" name="Group 66"/>
          <p:cNvGrpSpPr>
            <a:grpSpLocks/>
          </p:cNvGrpSpPr>
          <p:nvPr/>
        </p:nvGrpSpPr>
        <p:grpSpPr bwMode="auto">
          <a:xfrm>
            <a:off x="3711575" y="2690813"/>
            <a:ext cx="2879725" cy="2241550"/>
            <a:chOff x="2338" y="1695"/>
            <a:chExt cx="1814" cy="1412"/>
          </a:xfrm>
        </p:grpSpPr>
        <p:sp>
          <p:nvSpPr>
            <p:cNvPr id="79911" name="Text Box 26"/>
            <p:cNvSpPr txBox="1">
              <a:spLocks noChangeArrowheads="1"/>
            </p:cNvSpPr>
            <p:nvPr/>
          </p:nvSpPr>
          <p:spPr bwMode="auto">
            <a:xfrm>
              <a:off x="2338" y="1695"/>
              <a:ext cx="18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b="1"/>
                <a:t>En fonctionnement</a:t>
              </a:r>
            </a:p>
          </p:txBody>
        </p:sp>
        <p:sp>
          <p:nvSpPr>
            <p:cNvPr id="79912" name="Oval 27" descr="10 %"/>
            <p:cNvSpPr>
              <a:spLocks noChangeArrowheads="1"/>
            </p:cNvSpPr>
            <p:nvPr/>
          </p:nvSpPr>
          <p:spPr bwMode="auto">
            <a:xfrm>
              <a:off x="2540" y="1973"/>
              <a:ext cx="1134" cy="1134"/>
            </a:xfrm>
            <a:prstGeom prst="ellipse">
              <a:avLst/>
            </a:prstGeom>
            <a:blipFill dpi="0" rotWithShape="0">
              <a:blip r:embed="rId6"/>
              <a:srcRect/>
              <a:tile tx="0" ty="0" sx="100000" sy="100000" flip="none" algn="tl"/>
            </a:blip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9913" name="Oval 28"/>
            <p:cNvSpPr>
              <a:spLocks noChangeArrowheads="1"/>
            </p:cNvSpPr>
            <p:nvPr/>
          </p:nvSpPr>
          <p:spPr bwMode="auto">
            <a:xfrm>
              <a:off x="2648" y="2089"/>
              <a:ext cx="907" cy="907"/>
            </a:xfrm>
            <a:prstGeom prst="ellipse">
              <a:avLst/>
            </a:prstGeom>
            <a:solidFill>
              <a:srgbClr val="FF99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9914" name="Oval 29"/>
            <p:cNvSpPr>
              <a:spLocks noChangeArrowheads="1"/>
            </p:cNvSpPr>
            <p:nvPr/>
          </p:nvSpPr>
          <p:spPr bwMode="auto">
            <a:xfrm>
              <a:off x="2698" y="2134"/>
              <a:ext cx="816" cy="81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sp>
        <p:nvSpPr>
          <p:cNvPr id="46111" name="AutoShape 31"/>
          <p:cNvSpPr>
            <a:spLocks noChangeArrowheads="1"/>
          </p:cNvSpPr>
          <p:nvPr/>
        </p:nvSpPr>
        <p:spPr bwMode="auto">
          <a:xfrm>
            <a:off x="4651375" y="3783013"/>
            <a:ext cx="539750" cy="53975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6150" name="Group 70"/>
          <p:cNvGrpSpPr>
            <a:grpSpLocks/>
          </p:cNvGrpSpPr>
          <p:nvPr/>
        </p:nvGrpSpPr>
        <p:grpSpPr bwMode="auto">
          <a:xfrm>
            <a:off x="4054475" y="4552950"/>
            <a:ext cx="1577975" cy="779463"/>
            <a:chOff x="2554" y="2868"/>
            <a:chExt cx="994" cy="491"/>
          </a:xfrm>
        </p:grpSpPr>
        <p:sp>
          <p:nvSpPr>
            <p:cNvPr id="79908" name="Text Box 32"/>
            <p:cNvSpPr txBox="1">
              <a:spLocks noChangeArrowheads="1"/>
            </p:cNvSpPr>
            <p:nvPr/>
          </p:nvSpPr>
          <p:spPr bwMode="auto">
            <a:xfrm>
              <a:off x="2660" y="3128"/>
              <a:ext cx="8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Film d’huile</a:t>
              </a:r>
            </a:p>
          </p:txBody>
        </p:sp>
        <p:sp>
          <p:nvSpPr>
            <p:cNvPr id="79909" name="Line 33"/>
            <p:cNvSpPr>
              <a:spLocks noChangeShapeType="1"/>
            </p:cNvSpPr>
            <p:nvPr/>
          </p:nvSpPr>
          <p:spPr bwMode="auto">
            <a:xfrm>
              <a:off x="2554" y="3350"/>
              <a:ext cx="90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910" name="Line 34"/>
            <p:cNvSpPr>
              <a:spLocks noChangeShapeType="1"/>
            </p:cNvSpPr>
            <p:nvPr/>
          </p:nvSpPr>
          <p:spPr bwMode="auto">
            <a:xfrm flipV="1">
              <a:off x="2565" y="2868"/>
              <a:ext cx="281" cy="4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6122" name="Text Box 42"/>
          <p:cNvSpPr txBox="1">
            <a:spLocks noChangeArrowheads="1"/>
          </p:cNvSpPr>
          <p:nvPr/>
        </p:nvSpPr>
        <p:spPr bwMode="auto">
          <a:xfrm>
            <a:off x="3290888" y="5487988"/>
            <a:ext cx="30432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Rotation </a:t>
            </a:r>
            <a:r>
              <a:rPr lang="fr-FR" altLang="fr-FR" sz="1800">
                <a:sym typeface="Symbol" panose="05050102010706020507" pitchFamily="18" charset="2"/>
              </a:rPr>
              <a:t> Echauffement </a:t>
            </a:r>
            <a:r>
              <a:rPr lang="fr-FR" altLang="fr-FR" sz="1800"/>
              <a:t> L’huile sort des porosités</a:t>
            </a:r>
          </a:p>
        </p:txBody>
      </p:sp>
      <p:grpSp>
        <p:nvGrpSpPr>
          <p:cNvPr id="46147" name="Group 67"/>
          <p:cNvGrpSpPr>
            <a:grpSpLocks/>
          </p:cNvGrpSpPr>
          <p:nvPr/>
        </p:nvGrpSpPr>
        <p:grpSpPr bwMode="auto">
          <a:xfrm>
            <a:off x="6881813" y="2690813"/>
            <a:ext cx="1800225" cy="2236787"/>
            <a:chOff x="4335" y="1695"/>
            <a:chExt cx="1134" cy="1409"/>
          </a:xfrm>
        </p:grpSpPr>
        <p:sp>
          <p:nvSpPr>
            <p:cNvPr id="79904" name="Oval 43" descr="80 %"/>
            <p:cNvSpPr>
              <a:spLocks noChangeArrowheads="1"/>
            </p:cNvSpPr>
            <p:nvPr/>
          </p:nvSpPr>
          <p:spPr bwMode="auto">
            <a:xfrm>
              <a:off x="4335" y="1970"/>
              <a:ext cx="1134" cy="1134"/>
            </a:xfrm>
            <a:prstGeom prst="ellipse">
              <a:avLst/>
            </a:prstGeom>
            <a:blipFill dpi="0" rotWithShape="0">
              <a:blip r:embed="rId5"/>
              <a:srcRect/>
              <a:tile tx="0" ty="0" sx="100000" sy="100000" flip="none" algn="tl"/>
            </a:blip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9905" name="Oval 44"/>
            <p:cNvSpPr>
              <a:spLocks noChangeArrowheads="1"/>
            </p:cNvSpPr>
            <p:nvPr/>
          </p:nvSpPr>
          <p:spPr bwMode="auto">
            <a:xfrm>
              <a:off x="4443" y="2086"/>
              <a:ext cx="907" cy="907"/>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9906" name="Oval 45"/>
            <p:cNvSpPr>
              <a:spLocks noChangeArrowheads="1"/>
            </p:cNvSpPr>
            <p:nvPr/>
          </p:nvSpPr>
          <p:spPr bwMode="auto">
            <a:xfrm>
              <a:off x="4493" y="2176"/>
              <a:ext cx="816" cy="81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79907" name="Text Box 47"/>
            <p:cNvSpPr txBox="1">
              <a:spLocks noChangeArrowheads="1"/>
            </p:cNvSpPr>
            <p:nvPr/>
          </p:nvSpPr>
          <p:spPr bwMode="auto">
            <a:xfrm>
              <a:off x="4521" y="1695"/>
              <a:ext cx="7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b="1"/>
                <a:t>A l’arrêt</a:t>
              </a:r>
            </a:p>
          </p:txBody>
        </p:sp>
      </p:grpSp>
      <p:grpSp>
        <p:nvGrpSpPr>
          <p:cNvPr id="46138" name="Group 58"/>
          <p:cNvGrpSpPr>
            <a:grpSpLocks/>
          </p:cNvGrpSpPr>
          <p:nvPr/>
        </p:nvGrpSpPr>
        <p:grpSpPr bwMode="auto">
          <a:xfrm rot="-2648293">
            <a:off x="4067175" y="3176588"/>
            <a:ext cx="1724025" cy="1716087"/>
            <a:chOff x="2562" y="2001"/>
            <a:chExt cx="1086" cy="1081"/>
          </a:xfrm>
        </p:grpSpPr>
        <p:sp>
          <p:nvSpPr>
            <p:cNvPr id="79900" name="Line 54"/>
            <p:cNvSpPr>
              <a:spLocks noChangeShapeType="1"/>
            </p:cNvSpPr>
            <p:nvPr/>
          </p:nvSpPr>
          <p:spPr bwMode="auto">
            <a:xfrm flipV="1">
              <a:off x="3107" y="2963"/>
              <a:ext cx="0" cy="119"/>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901" name="Line 55"/>
            <p:cNvSpPr>
              <a:spLocks noChangeShapeType="1"/>
            </p:cNvSpPr>
            <p:nvPr/>
          </p:nvSpPr>
          <p:spPr bwMode="auto">
            <a:xfrm>
              <a:off x="3108" y="2001"/>
              <a:ext cx="0" cy="119"/>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902" name="Line 56"/>
            <p:cNvSpPr>
              <a:spLocks noChangeShapeType="1"/>
            </p:cNvSpPr>
            <p:nvPr/>
          </p:nvSpPr>
          <p:spPr bwMode="auto">
            <a:xfrm rot="5400000" flipV="1">
              <a:off x="2622" y="2481"/>
              <a:ext cx="0" cy="119"/>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903" name="Line 57"/>
            <p:cNvSpPr>
              <a:spLocks noChangeShapeType="1"/>
            </p:cNvSpPr>
            <p:nvPr/>
          </p:nvSpPr>
          <p:spPr bwMode="auto">
            <a:xfrm rot="-5400000" flipH="1" flipV="1">
              <a:off x="3589" y="2480"/>
              <a:ext cx="0" cy="119"/>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6139" name="Group 59"/>
          <p:cNvGrpSpPr>
            <a:grpSpLocks/>
          </p:cNvGrpSpPr>
          <p:nvPr/>
        </p:nvGrpSpPr>
        <p:grpSpPr bwMode="auto">
          <a:xfrm rot="-2648293">
            <a:off x="6926263" y="3176588"/>
            <a:ext cx="1724025" cy="1716087"/>
            <a:chOff x="2562" y="2001"/>
            <a:chExt cx="1086" cy="1081"/>
          </a:xfrm>
        </p:grpSpPr>
        <p:sp>
          <p:nvSpPr>
            <p:cNvPr id="79896" name="Line 60"/>
            <p:cNvSpPr>
              <a:spLocks noChangeShapeType="1"/>
            </p:cNvSpPr>
            <p:nvPr/>
          </p:nvSpPr>
          <p:spPr bwMode="auto">
            <a:xfrm flipH="1">
              <a:off x="3107" y="2963"/>
              <a:ext cx="0" cy="119"/>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897" name="Line 61"/>
            <p:cNvSpPr>
              <a:spLocks noChangeShapeType="1"/>
            </p:cNvSpPr>
            <p:nvPr/>
          </p:nvSpPr>
          <p:spPr bwMode="auto">
            <a:xfrm flipV="1">
              <a:off x="3108" y="2001"/>
              <a:ext cx="0" cy="119"/>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898" name="Line 62"/>
            <p:cNvSpPr>
              <a:spLocks noChangeShapeType="1"/>
            </p:cNvSpPr>
            <p:nvPr/>
          </p:nvSpPr>
          <p:spPr bwMode="auto">
            <a:xfrm rot="-5400000" flipH="1" flipV="1">
              <a:off x="2622" y="2481"/>
              <a:ext cx="0" cy="119"/>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899" name="Line 63"/>
            <p:cNvSpPr>
              <a:spLocks noChangeShapeType="1"/>
            </p:cNvSpPr>
            <p:nvPr/>
          </p:nvSpPr>
          <p:spPr bwMode="auto">
            <a:xfrm rot="-5400000">
              <a:off x="3589" y="2480"/>
              <a:ext cx="0" cy="119"/>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6144" name="Text Box 64"/>
          <p:cNvSpPr txBox="1">
            <a:spLocks noChangeArrowheads="1"/>
          </p:cNvSpPr>
          <p:nvPr/>
        </p:nvSpPr>
        <p:spPr bwMode="auto">
          <a:xfrm>
            <a:off x="6777038" y="5487988"/>
            <a:ext cx="2008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t>Huile aspirée par capillarité</a:t>
            </a:r>
          </a:p>
        </p:txBody>
      </p:sp>
      <p:grpSp>
        <p:nvGrpSpPr>
          <p:cNvPr id="46154" name="Group 74"/>
          <p:cNvGrpSpPr>
            <a:grpSpLocks/>
          </p:cNvGrpSpPr>
          <p:nvPr/>
        </p:nvGrpSpPr>
        <p:grpSpPr bwMode="auto">
          <a:xfrm>
            <a:off x="2190750" y="4227513"/>
            <a:ext cx="1468438" cy="366712"/>
            <a:chOff x="1416" y="2663"/>
            <a:chExt cx="925" cy="231"/>
          </a:xfrm>
        </p:grpSpPr>
        <p:sp>
          <p:nvSpPr>
            <p:cNvPr id="79894" name="Text Box 72"/>
            <p:cNvSpPr txBox="1">
              <a:spLocks noChangeArrowheads="1"/>
            </p:cNvSpPr>
            <p:nvPr/>
          </p:nvSpPr>
          <p:spPr bwMode="auto">
            <a:xfrm>
              <a:off x="1568" y="2663"/>
              <a:ext cx="7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Porosités</a:t>
              </a:r>
            </a:p>
          </p:txBody>
        </p:sp>
        <p:sp>
          <p:nvSpPr>
            <p:cNvPr id="79895" name="Line 73"/>
            <p:cNvSpPr>
              <a:spLocks noChangeShapeType="1"/>
            </p:cNvSpPr>
            <p:nvPr/>
          </p:nvSpPr>
          <p:spPr bwMode="auto">
            <a:xfrm flipH="1">
              <a:off x="1416" y="2880"/>
              <a:ext cx="80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93"/>
                                        </p:tgtEl>
                                        <p:attrNameLst>
                                          <p:attrName>style.visibility</p:attrName>
                                        </p:attrNameLst>
                                      </p:cBhvr>
                                      <p:to>
                                        <p:strVal val="visible"/>
                                      </p:to>
                                    </p:set>
                                    <p:anim calcmode="discrete" valueType="clr">
                                      <p:cBhvr override="childStyle">
                                        <p:cTn id="7" dur="80"/>
                                        <p:tgtEl>
                                          <p:spTgt spid="460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93"/>
                                        </p:tgtEl>
                                        <p:attrNameLst>
                                          <p:attrName>fillcolor</p:attrName>
                                        </p:attrNameLst>
                                      </p:cBhvr>
                                      <p:tavLst>
                                        <p:tav tm="0">
                                          <p:val>
                                            <p:clrVal>
                                              <a:schemeClr val="accent2"/>
                                            </p:clrVal>
                                          </p:val>
                                        </p:tav>
                                        <p:tav tm="50000">
                                          <p:val>
                                            <p:clrVal>
                                              <a:schemeClr val="hlink"/>
                                            </p:clrVal>
                                          </p:val>
                                        </p:tav>
                                      </p:tavLst>
                                    </p:anim>
                                    <p:set>
                                      <p:cBhvr>
                                        <p:cTn id="9" dur="80"/>
                                        <p:tgtEl>
                                          <p:spTgt spid="4609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6148"/>
                                        </p:tgtEl>
                                        <p:attrNameLst>
                                          <p:attrName>style.visibility</p:attrName>
                                        </p:attrNameLst>
                                      </p:cBhvr>
                                      <p:to>
                                        <p:strVal val="visible"/>
                                      </p:to>
                                    </p:set>
                                    <p:animEffect transition="in" filter="fade">
                                      <p:cBhvr>
                                        <p:cTn id="14" dur="1000"/>
                                        <p:tgtEl>
                                          <p:spTgt spid="46148"/>
                                        </p:tgtEl>
                                      </p:cBhvr>
                                    </p:animEffect>
                                    <p:anim calcmode="lin" valueType="num">
                                      <p:cBhvr>
                                        <p:cTn id="15" dur="1000" fill="hold"/>
                                        <p:tgtEl>
                                          <p:spTgt spid="46148"/>
                                        </p:tgtEl>
                                        <p:attrNameLst>
                                          <p:attrName>ppt_x</p:attrName>
                                        </p:attrNameLst>
                                      </p:cBhvr>
                                      <p:tavLst>
                                        <p:tav tm="0">
                                          <p:val>
                                            <p:strVal val="#ppt_x"/>
                                          </p:val>
                                        </p:tav>
                                        <p:tav tm="100000">
                                          <p:val>
                                            <p:strVal val="#ppt_x"/>
                                          </p:val>
                                        </p:tav>
                                      </p:tavLst>
                                    </p:anim>
                                    <p:anim calcmode="lin" valueType="num">
                                      <p:cBhvr>
                                        <p:cTn id="16" dur="1000" fill="hold"/>
                                        <p:tgtEl>
                                          <p:spTgt spid="4614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46154"/>
                                        </p:tgtEl>
                                        <p:attrNameLst>
                                          <p:attrName>style.visibility</p:attrName>
                                        </p:attrNameLst>
                                      </p:cBhvr>
                                      <p:to>
                                        <p:strVal val="visible"/>
                                      </p:to>
                                    </p:set>
                                    <p:anim calcmode="lin" valueType="num">
                                      <p:cBhvr additive="base">
                                        <p:cTn id="21" dur="1000" fill="hold"/>
                                        <p:tgtEl>
                                          <p:spTgt spid="46154"/>
                                        </p:tgtEl>
                                        <p:attrNameLst>
                                          <p:attrName>ppt_x</p:attrName>
                                        </p:attrNameLst>
                                      </p:cBhvr>
                                      <p:tavLst>
                                        <p:tav tm="0">
                                          <p:val>
                                            <p:strVal val="1+#ppt_w/2"/>
                                          </p:val>
                                        </p:tav>
                                        <p:tav tm="100000">
                                          <p:val>
                                            <p:strVal val="#ppt_x"/>
                                          </p:val>
                                        </p:tav>
                                      </p:tavLst>
                                    </p:anim>
                                    <p:anim calcmode="lin" valueType="num">
                                      <p:cBhvr additive="base">
                                        <p:cTn id="22" dur="1000" fill="hold"/>
                                        <p:tgtEl>
                                          <p:spTgt spid="4615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6105"/>
                                        </p:tgtEl>
                                        <p:attrNameLst>
                                          <p:attrName>style.visibility</p:attrName>
                                        </p:attrNameLst>
                                      </p:cBhvr>
                                      <p:to>
                                        <p:strVal val="visible"/>
                                      </p:to>
                                    </p:set>
                                    <p:anim calcmode="lin" valueType="num">
                                      <p:cBhvr>
                                        <p:cTn id="27" dur="500" fill="hold"/>
                                        <p:tgtEl>
                                          <p:spTgt spid="46105"/>
                                        </p:tgtEl>
                                        <p:attrNameLst>
                                          <p:attrName>ppt_w</p:attrName>
                                        </p:attrNameLst>
                                      </p:cBhvr>
                                      <p:tavLst>
                                        <p:tav tm="0">
                                          <p:val>
                                            <p:fltVal val="0"/>
                                          </p:val>
                                        </p:tav>
                                        <p:tav tm="100000">
                                          <p:val>
                                            <p:strVal val="#ppt_w"/>
                                          </p:val>
                                        </p:tav>
                                      </p:tavLst>
                                    </p:anim>
                                    <p:anim calcmode="lin" valueType="num">
                                      <p:cBhvr>
                                        <p:cTn id="28" dur="500" fill="hold"/>
                                        <p:tgtEl>
                                          <p:spTgt spid="46105"/>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46146"/>
                                        </p:tgtEl>
                                        <p:attrNameLst>
                                          <p:attrName>style.visibility</p:attrName>
                                        </p:attrNameLst>
                                      </p:cBhvr>
                                      <p:to>
                                        <p:strVal val="visible"/>
                                      </p:to>
                                    </p:set>
                                    <p:animEffect transition="in" filter="fade">
                                      <p:cBhvr>
                                        <p:cTn id="33" dur="1000"/>
                                        <p:tgtEl>
                                          <p:spTgt spid="46146"/>
                                        </p:tgtEl>
                                      </p:cBhvr>
                                    </p:animEffect>
                                    <p:anim calcmode="lin" valueType="num">
                                      <p:cBhvr>
                                        <p:cTn id="34" dur="1000" fill="hold"/>
                                        <p:tgtEl>
                                          <p:spTgt spid="46146"/>
                                        </p:tgtEl>
                                        <p:attrNameLst>
                                          <p:attrName>ppt_x</p:attrName>
                                        </p:attrNameLst>
                                      </p:cBhvr>
                                      <p:tavLst>
                                        <p:tav tm="0">
                                          <p:val>
                                            <p:strVal val="#ppt_x"/>
                                          </p:val>
                                        </p:tav>
                                        <p:tav tm="100000">
                                          <p:val>
                                            <p:strVal val="#ppt_x"/>
                                          </p:val>
                                        </p:tav>
                                      </p:tavLst>
                                    </p:anim>
                                    <p:anim calcmode="lin" valueType="num">
                                      <p:cBhvr>
                                        <p:cTn id="35" dur="1000" fill="hold"/>
                                        <p:tgtEl>
                                          <p:spTgt spid="46146"/>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6111"/>
                                        </p:tgtEl>
                                        <p:attrNameLst>
                                          <p:attrName>style.visibility</p:attrName>
                                        </p:attrNameLst>
                                      </p:cBhvr>
                                      <p:to>
                                        <p:strVal val="visible"/>
                                      </p:to>
                                    </p:set>
                                    <p:animEffect transition="in" filter="dissolve">
                                      <p:cBhvr>
                                        <p:cTn id="40" dur="500"/>
                                        <p:tgtEl>
                                          <p:spTgt spid="461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nodeType="clickEffect">
                                  <p:stCondLst>
                                    <p:cond delay="0"/>
                                  </p:stCondLst>
                                  <p:childTnLst>
                                    <p:set>
                                      <p:cBhvr>
                                        <p:cTn id="44" dur="1" fill="hold">
                                          <p:stCondLst>
                                            <p:cond delay="0"/>
                                          </p:stCondLst>
                                        </p:cTn>
                                        <p:tgtEl>
                                          <p:spTgt spid="46138"/>
                                        </p:tgtEl>
                                        <p:attrNameLst>
                                          <p:attrName>style.visibility</p:attrName>
                                        </p:attrNameLst>
                                      </p:cBhvr>
                                      <p:to>
                                        <p:strVal val="visible"/>
                                      </p:to>
                                    </p:set>
                                    <p:animEffect transition="in" filter="diamond(in)">
                                      <p:cBhvr>
                                        <p:cTn id="45" dur="2000"/>
                                        <p:tgtEl>
                                          <p:spTgt spid="4613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46150"/>
                                        </p:tgtEl>
                                        <p:attrNameLst>
                                          <p:attrName>style.visibility</p:attrName>
                                        </p:attrNameLst>
                                      </p:cBhvr>
                                      <p:to>
                                        <p:strVal val="visible"/>
                                      </p:to>
                                    </p:set>
                                    <p:animEffect transition="in" filter="dissolve">
                                      <p:cBhvr>
                                        <p:cTn id="50" dur="500"/>
                                        <p:tgtEl>
                                          <p:spTgt spid="4615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6122"/>
                                        </p:tgtEl>
                                        <p:attrNameLst>
                                          <p:attrName>style.visibility</p:attrName>
                                        </p:attrNameLst>
                                      </p:cBhvr>
                                      <p:to>
                                        <p:strVal val="visible"/>
                                      </p:to>
                                    </p:set>
                                    <p:anim calcmode="lin" valueType="num">
                                      <p:cBhvr>
                                        <p:cTn id="55" dur="500" fill="hold"/>
                                        <p:tgtEl>
                                          <p:spTgt spid="46122"/>
                                        </p:tgtEl>
                                        <p:attrNameLst>
                                          <p:attrName>ppt_w</p:attrName>
                                        </p:attrNameLst>
                                      </p:cBhvr>
                                      <p:tavLst>
                                        <p:tav tm="0">
                                          <p:val>
                                            <p:fltVal val="0"/>
                                          </p:val>
                                        </p:tav>
                                        <p:tav tm="100000">
                                          <p:val>
                                            <p:strVal val="#ppt_w"/>
                                          </p:val>
                                        </p:tav>
                                      </p:tavLst>
                                    </p:anim>
                                    <p:anim calcmode="lin" valueType="num">
                                      <p:cBhvr>
                                        <p:cTn id="56" dur="500" fill="hold"/>
                                        <p:tgtEl>
                                          <p:spTgt spid="46122"/>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nodeType="clickEffect">
                                  <p:stCondLst>
                                    <p:cond delay="0"/>
                                  </p:stCondLst>
                                  <p:childTnLst>
                                    <p:set>
                                      <p:cBhvr>
                                        <p:cTn id="60" dur="1" fill="hold">
                                          <p:stCondLst>
                                            <p:cond delay="0"/>
                                          </p:stCondLst>
                                        </p:cTn>
                                        <p:tgtEl>
                                          <p:spTgt spid="46147"/>
                                        </p:tgtEl>
                                        <p:attrNameLst>
                                          <p:attrName>style.visibility</p:attrName>
                                        </p:attrNameLst>
                                      </p:cBhvr>
                                      <p:to>
                                        <p:strVal val="visible"/>
                                      </p:to>
                                    </p:set>
                                    <p:animEffect transition="in" filter="fade">
                                      <p:cBhvr>
                                        <p:cTn id="61" dur="1000"/>
                                        <p:tgtEl>
                                          <p:spTgt spid="46147"/>
                                        </p:tgtEl>
                                      </p:cBhvr>
                                    </p:animEffect>
                                    <p:anim calcmode="lin" valueType="num">
                                      <p:cBhvr>
                                        <p:cTn id="62" dur="1000" fill="hold"/>
                                        <p:tgtEl>
                                          <p:spTgt spid="46147"/>
                                        </p:tgtEl>
                                        <p:attrNameLst>
                                          <p:attrName>ppt_x</p:attrName>
                                        </p:attrNameLst>
                                      </p:cBhvr>
                                      <p:tavLst>
                                        <p:tav tm="0">
                                          <p:val>
                                            <p:strVal val="#ppt_x"/>
                                          </p:val>
                                        </p:tav>
                                        <p:tav tm="100000">
                                          <p:val>
                                            <p:strVal val="#ppt_x"/>
                                          </p:val>
                                        </p:tav>
                                      </p:tavLst>
                                    </p:anim>
                                    <p:anim calcmode="lin" valueType="num">
                                      <p:cBhvr>
                                        <p:cTn id="63" dur="1000" fill="hold"/>
                                        <p:tgtEl>
                                          <p:spTgt spid="46147"/>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32" fill="hold" nodeType="clickEffect">
                                  <p:stCondLst>
                                    <p:cond delay="0"/>
                                  </p:stCondLst>
                                  <p:childTnLst>
                                    <p:set>
                                      <p:cBhvr>
                                        <p:cTn id="67" dur="1" fill="hold">
                                          <p:stCondLst>
                                            <p:cond delay="0"/>
                                          </p:stCondLst>
                                        </p:cTn>
                                        <p:tgtEl>
                                          <p:spTgt spid="46139"/>
                                        </p:tgtEl>
                                        <p:attrNameLst>
                                          <p:attrName>style.visibility</p:attrName>
                                        </p:attrNameLst>
                                      </p:cBhvr>
                                      <p:to>
                                        <p:strVal val="visible"/>
                                      </p:to>
                                    </p:set>
                                    <p:animEffect transition="in" filter="diamond(out)">
                                      <p:cBhvr>
                                        <p:cTn id="68" dur="2000"/>
                                        <p:tgtEl>
                                          <p:spTgt spid="4613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46144"/>
                                        </p:tgtEl>
                                        <p:attrNameLst>
                                          <p:attrName>style.visibility</p:attrName>
                                        </p:attrNameLst>
                                      </p:cBhvr>
                                      <p:to>
                                        <p:strVal val="visible"/>
                                      </p:to>
                                    </p:set>
                                    <p:anim calcmode="lin" valueType="num">
                                      <p:cBhvr>
                                        <p:cTn id="73" dur="500" fill="hold"/>
                                        <p:tgtEl>
                                          <p:spTgt spid="46144"/>
                                        </p:tgtEl>
                                        <p:attrNameLst>
                                          <p:attrName>ppt_w</p:attrName>
                                        </p:attrNameLst>
                                      </p:cBhvr>
                                      <p:tavLst>
                                        <p:tav tm="0">
                                          <p:val>
                                            <p:fltVal val="0"/>
                                          </p:val>
                                        </p:tav>
                                        <p:tav tm="100000">
                                          <p:val>
                                            <p:strVal val="#ppt_w"/>
                                          </p:val>
                                        </p:tav>
                                      </p:tavLst>
                                    </p:anim>
                                    <p:anim calcmode="lin" valueType="num">
                                      <p:cBhvr>
                                        <p:cTn id="74" dur="500" fill="hold"/>
                                        <p:tgtEl>
                                          <p:spTgt spid="461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P spid="46105" grpId="0"/>
      <p:bldP spid="46111" grpId="0" animBg="1"/>
      <p:bldP spid="46122" grpId="0"/>
      <p:bldP spid="461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0899"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0900"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0901" name="Text Box 8">
            <a:hlinkClick r:id="rId2"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80902" name="Picture 10" descr="JD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Paliers hydrodynamiques</a:t>
            </a:r>
          </a:p>
        </p:txBody>
      </p:sp>
      <p:sp>
        <p:nvSpPr>
          <p:cNvPr id="47116"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40</a:t>
            </a:r>
          </a:p>
        </p:txBody>
      </p:sp>
      <p:sp>
        <p:nvSpPr>
          <p:cNvPr id="47117" name="Text Box 13"/>
          <p:cNvSpPr txBox="1">
            <a:spLocks noChangeArrowheads="1"/>
          </p:cNvSpPr>
          <p:nvPr/>
        </p:nvSpPr>
        <p:spPr bwMode="auto">
          <a:xfrm>
            <a:off x="395288" y="1049338"/>
            <a:ext cx="8469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2000"/>
              <a:t>Les paliers lisses hydrodynamiques sont constitués de coussinets comportant une rainure permettant l’arrivée d’un lubrifiant. </a:t>
            </a:r>
          </a:p>
        </p:txBody>
      </p:sp>
      <p:sp>
        <p:nvSpPr>
          <p:cNvPr id="47118" name="Rectangle 14"/>
          <p:cNvSpPr>
            <a:spLocks noChangeArrowheads="1"/>
          </p:cNvSpPr>
          <p:nvPr/>
        </p:nvSpPr>
        <p:spPr bwMode="auto">
          <a:xfrm>
            <a:off x="395288" y="4351338"/>
            <a:ext cx="85455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2000"/>
              <a:t>La vitesse tangentielle de l'arbre par rapport au palier, à condition qu'elle soit suffisante, crée une portance hydrodynamique comparable au ski nautique ou à l'aquaplaning. </a:t>
            </a:r>
          </a:p>
        </p:txBody>
      </p:sp>
      <p:grpSp>
        <p:nvGrpSpPr>
          <p:cNvPr id="47138" name="Group 34"/>
          <p:cNvGrpSpPr>
            <a:grpSpLocks/>
          </p:cNvGrpSpPr>
          <p:nvPr/>
        </p:nvGrpSpPr>
        <p:grpSpPr bwMode="auto">
          <a:xfrm>
            <a:off x="971550" y="2197100"/>
            <a:ext cx="5727700" cy="2181225"/>
            <a:chOff x="612" y="2482"/>
            <a:chExt cx="3608" cy="1374"/>
          </a:xfrm>
        </p:grpSpPr>
        <p:grpSp>
          <p:nvGrpSpPr>
            <p:cNvPr id="80915" name="Group 30"/>
            <p:cNvGrpSpPr>
              <a:grpSpLocks/>
            </p:cNvGrpSpPr>
            <p:nvPr/>
          </p:nvGrpSpPr>
          <p:grpSpPr bwMode="auto">
            <a:xfrm>
              <a:off x="2111" y="2482"/>
              <a:ext cx="1360" cy="1360"/>
              <a:chOff x="2111" y="2482"/>
              <a:chExt cx="1360" cy="1360"/>
            </a:xfrm>
          </p:grpSpPr>
          <p:sp>
            <p:nvSpPr>
              <p:cNvPr id="80924" name="Oval 18"/>
              <p:cNvSpPr>
                <a:spLocks noChangeArrowheads="1"/>
              </p:cNvSpPr>
              <p:nvPr/>
            </p:nvSpPr>
            <p:spPr bwMode="auto">
              <a:xfrm>
                <a:off x="2111" y="2482"/>
                <a:ext cx="1360" cy="1360"/>
              </a:xfrm>
              <a:prstGeom prst="ellipse">
                <a:avLst/>
              </a:prstGeom>
              <a:solidFill>
                <a:schemeClr val="bg2"/>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0925" name="Oval 19"/>
              <p:cNvSpPr>
                <a:spLocks noChangeArrowheads="1"/>
              </p:cNvSpPr>
              <p:nvPr/>
            </p:nvSpPr>
            <p:spPr bwMode="auto">
              <a:xfrm>
                <a:off x="2219" y="2598"/>
                <a:ext cx="1134" cy="1134"/>
              </a:xfrm>
              <a:prstGeom prst="ellipse">
                <a:avLst/>
              </a:prstGeom>
              <a:solidFill>
                <a:srgbClr val="FF99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0926" name="Oval 20"/>
              <p:cNvSpPr>
                <a:spLocks noChangeArrowheads="1"/>
              </p:cNvSpPr>
              <p:nvPr/>
            </p:nvSpPr>
            <p:spPr bwMode="auto">
              <a:xfrm>
                <a:off x="2269" y="2661"/>
                <a:ext cx="1043" cy="1043"/>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grpSp>
          <p:nvGrpSpPr>
            <p:cNvPr id="80916" name="Group 32"/>
            <p:cNvGrpSpPr>
              <a:grpSpLocks/>
            </p:cNvGrpSpPr>
            <p:nvPr/>
          </p:nvGrpSpPr>
          <p:grpSpPr bwMode="auto">
            <a:xfrm>
              <a:off x="612" y="3616"/>
              <a:ext cx="1798" cy="240"/>
              <a:chOff x="612" y="3616"/>
              <a:chExt cx="1798" cy="240"/>
            </a:xfrm>
          </p:grpSpPr>
          <p:sp>
            <p:nvSpPr>
              <p:cNvPr id="80921" name="Text Box 21"/>
              <p:cNvSpPr txBox="1">
                <a:spLocks noChangeArrowheads="1"/>
              </p:cNvSpPr>
              <p:nvPr/>
            </p:nvSpPr>
            <p:spPr bwMode="auto">
              <a:xfrm>
                <a:off x="663" y="3616"/>
                <a:ext cx="17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Palier hydrodynamique</a:t>
                </a:r>
              </a:p>
            </p:txBody>
          </p:sp>
          <p:sp>
            <p:nvSpPr>
              <p:cNvPr id="80922" name="Line 22"/>
              <p:cNvSpPr>
                <a:spLocks noChangeShapeType="1"/>
              </p:cNvSpPr>
              <p:nvPr/>
            </p:nvSpPr>
            <p:spPr bwMode="auto">
              <a:xfrm flipH="1">
                <a:off x="2221" y="3619"/>
                <a:ext cx="147" cy="237"/>
              </a:xfrm>
              <a:prstGeom prst="line">
                <a:avLst/>
              </a:prstGeom>
              <a:noFill/>
              <a:ln w="381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0923" name="Line 23"/>
              <p:cNvSpPr>
                <a:spLocks noChangeShapeType="1"/>
              </p:cNvSpPr>
              <p:nvPr/>
            </p:nvSpPr>
            <p:spPr bwMode="auto">
              <a:xfrm>
                <a:off x="612" y="3855"/>
                <a:ext cx="161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0917" name="Group 31"/>
            <p:cNvGrpSpPr>
              <a:grpSpLocks/>
            </p:cNvGrpSpPr>
            <p:nvPr/>
          </p:nvGrpSpPr>
          <p:grpSpPr bwMode="auto">
            <a:xfrm>
              <a:off x="3181" y="2656"/>
              <a:ext cx="1039" cy="408"/>
              <a:chOff x="3181" y="2656"/>
              <a:chExt cx="1039" cy="408"/>
            </a:xfrm>
          </p:grpSpPr>
          <p:sp>
            <p:nvSpPr>
              <p:cNvPr id="80918" name="Text Box 24"/>
              <p:cNvSpPr txBox="1">
                <a:spLocks noChangeArrowheads="1"/>
              </p:cNvSpPr>
              <p:nvPr/>
            </p:nvSpPr>
            <p:spPr bwMode="auto">
              <a:xfrm>
                <a:off x="3719" y="2656"/>
                <a:ext cx="5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Arbre</a:t>
                </a:r>
              </a:p>
            </p:txBody>
          </p:sp>
          <p:sp>
            <p:nvSpPr>
              <p:cNvPr id="80919" name="Line 25"/>
              <p:cNvSpPr>
                <a:spLocks noChangeShapeType="1"/>
              </p:cNvSpPr>
              <p:nvPr/>
            </p:nvSpPr>
            <p:spPr bwMode="auto">
              <a:xfrm flipH="1">
                <a:off x="3729" y="2875"/>
                <a:ext cx="41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0920" name="Line 26"/>
              <p:cNvSpPr>
                <a:spLocks noChangeShapeType="1"/>
              </p:cNvSpPr>
              <p:nvPr/>
            </p:nvSpPr>
            <p:spPr bwMode="auto">
              <a:xfrm flipH="1">
                <a:off x="3181" y="2875"/>
                <a:ext cx="554" cy="189"/>
              </a:xfrm>
              <a:prstGeom prst="line">
                <a:avLst/>
              </a:prstGeom>
              <a:noFill/>
              <a:ln w="381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47131" name="Rectangle 27"/>
          <p:cNvSpPr>
            <a:spLocks noChangeArrowheads="1"/>
          </p:cNvSpPr>
          <p:nvPr/>
        </p:nvSpPr>
        <p:spPr bwMode="auto">
          <a:xfrm>
            <a:off x="4357688" y="2200275"/>
            <a:ext cx="147637" cy="180975"/>
          </a:xfrm>
          <a:prstGeom prst="rect">
            <a:avLst/>
          </a:prstGeom>
          <a:solidFill>
            <a:srgbClr val="FF99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nvGrpSpPr>
          <p:cNvPr id="47137" name="Group 33"/>
          <p:cNvGrpSpPr>
            <a:grpSpLocks/>
          </p:cNvGrpSpPr>
          <p:nvPr/>
        </p:nvGrpSpPr>
        <p:grpSpPr bwMode="auto">
          <a:xfrm>
            <a:off x="4252913" y="1647825"/>
            <a:ext cx="2259012" cy="476250"/>
            <a:chOff x="2679" y="2136"/>
            <a:chExt cx="1423" cy="300"/>
          </a:xfrm>
        </p:grpSpPr>
        <p:sp>
          <p:nvSpPr>
            <p:cNvPr id="80913" name="Text Box 28"/>
            <p:cNvSpPr txBox="1">
              <a:spLocks noChangeArrowheads="1"/>
            </p:cNvSpPr>
            <p:nvPr/>
          </p:nvSpPr>
          <p:spPr bwMode="auto">
            <a:xfrm>
              <a:off x="2837" y="2136"/>
              <a:ext cx="1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Arrivée d’huile</a:t>
              </a:r>
            </a:p>
          </p:txBody>
        </p:sp>
        <p:sp>
          <p:nvSpPr>
            <p:cNvPr id="80914" name="AutoShape 29"/>
            <p:cNvSpPr>
              <a:spLocks noChangeArrowheads="1"/>
            </p:cNvSpPr>
            <p:nvPr/>
          </p:nvSpPr>
          <p:spPr bwMode="auto">
            <a:xfrm>
              <a:off x="2679" y="2200"/>
              <a:ext cx="217" cy="236"/>
            </a:xfrm>
            <a:prstGeom prst="downArrow">
              <a:avLst>
                <a:gd name="adj1" fmla="val 50000"/>
                <a:gd name="adj2" fmla="val 27189"/>
              </a:avLst>
            </a:prstGeom>
            <a:solidFill>
              <a:srgbClr val="FF99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sp>
        <p:nvSpPr>
          <p:cNvPr id="47139" name="Rectangle 35"/>
          <p:cNvSpPr>
            <a:spLocks noChangeArrowheads="1"/>
          </p:cNvSpPr>
          <p:nvPr/>
        </p:nvSpPr>
        <p:spPr bwMode="auto">
          <a:xfrm>
            <a:off x="395288" y="5238750"/>
            <a:ext cx="84613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En permanence un film d'huile sépare les deux surfaces respectives (régime hydrodynamique). L'usure est alors pratiquement nulle et les frottements fortement réduits.</a:t>
            </a:r>
          </a:p>
        </p:txBody>
      </p:sp>
      <p:pic>
        <p:nvPicPr>
          <p:cNvPr id="80911" name="Picture 36" descr="scs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41" name="AutoShape 37"/>
          <p:cNvSpPr>
            <a:spLocks noChangeArrowheads="1"/>
          </p:cNvSpPr>
          <p:nvPr/>
        </p:nvSpPr>
        <p:spPr bwMode="auto">
          <a:xfrm>
            <a:off x="4060825" y="2878138"/>
            <a:ext cx="719138" cy="71913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17"/>
                                        </p:tgtEl>
                                        <p:attrNameLst>
                                          <p:attrName>style.visibility</p:attrName>
                                        </p:attrNameLst>
                                      </p:cBhvr>
                                      <p:to>
                                        <p:strVal val="visible"/>
                                      </p:to>
                                    </p:set>
                                    <p:anim calcmode="discrete" valueType="clr">
                                      <p:cBhvr override="childStyle">
                                        <p:cTn id="7" dur="80"/>
                                        <p:tgtEl>
                                          <p:spTgt spid="471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17"/>
                                        </p:tgtEl>
                                        <p:attrNameLst>
                                          <p:attrName>fillcolor</p:attrName>
                                        </p:attrNameLst>
                                      </p:cBhvr>
                                      <p:tavLst>
                                        <p:tav tm="0">
                                          <p:val>
                                            <p:clrVal>
                                              <a:schemeClr val="accent2"/>
                                            </p:clrVal>
                                          </p:val>
                                        </p:tav>
                                        <p:tav tm="50000">
                                          <p:val>
                                            <p:clrVal>
                                              <a:schemeClr val="hlink"/>
                                            </p:clrVal>
                                          </p:val>
                                        </p:tav>
                                      </p:tavLst>
                                    </p:anim>
                                    <p:set>
                                      <p:cBhvr>
                                        <p:cTn id="9" dur="80"/>
                                        <p:tgtEl>
                                          <p:spTgt spid="4711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7138"/>
                                        </p:tgtEl>
                                        <p:attrNameLst>
                                          <p:attrName>style.visibility</p:attrName>
                                        </p:attrNameLst>
                                      </p:cBhvr>
                                      <p:to>
                                        <p:strVal val="visible"/>
                                      </p:to>
                                    </p:set>
                                    <p:animEffect transition="in" filter="fade">
                                      <p:cBhvr>
                                        <p:cTn id="14" dur="1000"/>
                                        <p:tgtEl>
                                          <p:spTgt spid="47138"/>
                                        </p:tgtEl>
                                      </p:cBhvr>
                                    </p:animEffect>
                                    <p:anim calcmode="lin" valueType="num">
                                      <p:cBhvr>
                                        <p:cTn id="15" dur="1000" fill="hold"/>
                                        <p:tgtEl>
                                          <p:spTgt spid="47138"/>
                                        </p:tgtEl>
                                        <p:attrNameLst>
                                          <p:attrName>ppt_x</p:attrName>
                                        </p:attrNameLst>
                                      </p:cBhvr>
                                      <p:tavLst>
                                        <p:tav tm="0">
                                          <p:val>
                                            <p:strVal val="#ppt_x"/>
                                          </p:val>
                                        </p:tav>
                                        <p:tav tm="100000">
                                          <p:val>
                                            <p:strVal val="#ppt_x"/>
                                          </p:val>
                                        </p:tav>
                                      </p:tavLst>
                                    </p:anim>
                                    <p:anim calcmode="lin" valueType="num">
                                      <p:cBhvr>
                                        <p:cTn id="16" dur="1000" fill="hold"/>
                                        <p:tgtEl>
                                          <p:spTgt spid="4713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47131"/>
                                        </p:tgtEl>
                                        <p:attrNameLst>
                                          <p:attrName>style.visibility</p:attrName>
                                        </p:attrNameLst>
                                      </p:cBhvr>
                                      <p:to>
                                        <p:strVal val="visible"/>
                                      </p:to>
                                    </p:set>
                                    <p:animEffect transition="in" filter="dissolve">
                                      <p:cBhvr>
                                        <p:cTn id="21" dur="500"/>
                                        <p:tgtEl>
                                          <p:spTgt spid="471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47137"/>
                                        </p:tgtEl>
                                        <p:attrNameLst>
                                          <p:attrName>style.visibility</p:attrName>
                                        </p:attrNameLst>
                                      </p:cBhvr>
                                      <p:to>
                                        <p:strVal val="visible"/>
                                      </p:to>
                                    </p:set>
                                    <p:anim calcmode="lin" valueType="num">
                                      <p:cBhvr>
                                        <p:cTn id="26" dur="1000" fill="hold"/>
                                        <p:tgtEl>
                                          <p:spTgt spid="47137"/>
                                        </p:tgtEl>
                                        <p:attrNameLst>
                                          <p:attrName>ppt_w</p:attrName>
                                        </p:attrNameLst>
                                      </p:cBhvr>
                                      <p:tavLst>
                                        <p:tav tm="0">
                                          <p:val>
                                            <p:fltVal val="0"/>
                                          </p:val>
                                        </p:tav>
                                        <p:tav tm="100000">
                                          <p:val>
                                            <p:strVal val="#ppt_w"/>
                                          </p:val>
                                        </p:tav>
                                      </p:tavLst>
                                    </p:anim>
                                    <p:anim calcmode="lin" valueType="num">
                                      <p:cBhvr>
                                        <p:cTn id="27" dur="1000" fill="hold"/>
                                        <p:tgtEl>
                                          <p:spTgt spid="47137"/>
                                        </p:tgtEl>
                                        <p:attrNameLst>
                                          <p:attrName>ppt_h</p:attrName>
                                        </p:attrNameLst>
                                      </p:cBhvr>
                                      <p:tavLst>
                                        <p:tav tm="0">
                                          <p:val>
                                            <p:fltVal val="0"/>
                                          </p:val>
                                        </p:tav>
                                        <p:tav tm="100000">
                                          <p:val>
                                            <p:strVal val="#ppt_h"/>
                                          </p:val>
                                        </p:tav>
                                      </p:tavLst>
                                    </p:anim>
                                    <p:anim calcmode="lin" valueType="num">
                                      <p:cBhvr>
                                        <p:cTn id="28" dur="1000" fill="hold"/>
                                        <p:tgtEl>
                                          <p:spTgt spid="47137"/>
                                        </p:tgtEl>
                                        <p:attrNameLst>
                                          <p:attrName>style.rotation</p:attrName>
                                        </p:attrNameLst>
                                      </p:cBhvr>
                                      <p:tavLst>
                                        <p:tav tm="0">
                                          <p:val>
                                            <p:fltVal val="90"/>
                                          </p:val>
                                        </p:tav>
                                        <p:tav tm="100000">
                                          <p:val>
                                            <p:fltVal val="0"/>
                                          </p:val>
                                        </p:tav>
                                      </p:tavLst>
                                    </p:anim>
                                    <p:animEffect transition="in" filter="fade">
                                      <p:cBhvr>
                                        <p:cTn id="29" dur="1000"/>
                                        <p:tgtEl>
                                          <p:spTgt spid="471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47141"/>
                                        </p:tgtEl>
                                        <p:attrNameLst>
                                          <p:attrName>style.visibility</p:attrName>
                                        </p:attrNameLst>
                                      </p:cBhvr>
                                      <p:to>
                                        <p:strVal val="visible"/>
                                      </p:to>
                                    </p:set>
                                    <p:animEffect transition="in" filter="wheel(4)">
                                      <p:cBhvr>
                                        <p:cTn id="34" dur="2000"/>
                                        <p:tgtEl>
                                          <p:spTgt spid="471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47118"/>
                                        </p:tgtEl>
                                        <p:attrNameLst>
                                          <p:attrName>style.visibility</p:attrName>
                                        </p:attrNameLst>
                                      </p:cBhvr>
                                      <p:to>
                                        <p:strVal val="visible"/>
                                      </p:to>
                                    </p:set>
                                    <p:anim calcmode="discrete" valueType="clr">
                                      <p:cBhvr override="childStyle">
                                        <p:cTn id="39" dur="80"/>
                                        <p:tgtEl>
                                          <p:spTgt spid="47118"/>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47118"/>
                                        </p:tgtEl>
                                        <p:attrNameLst>
                                          <p:attrName>fillcolor</p:attrName>
                                        </p:attrNameLst>
                                      </p:cBhvr>
                                      <p:tavLst>
                                        <p:tav tm="0">
                                          <p:val>
                                            <p:clrVal>
                                              <a:schemeClr val="accent2"/>
                                            </p:clrVal>
                                          </p:val>
                                        </p:tav>
                                        <p:tav tm="50000">
                                          <p:val>
                                            <p:clrVal>
                                              <a:schemeClr val="hlink"/>
                                            </p:clrVal>
                                          </p:val>
                                        </p:tav>
                                      </p:tavLst>
                                    </p:anim>
                                    <p:set>
                                      <p:cBhvr>
                                        <p:cTn id="41" dur="80"/>
                                        <p:tgtEl>
                                          <p:spTgt spid="47118"/>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47139"/>
                                        </p:tgtEl>
                                        <p:attrNameLst>
                                          <p:attrName>style.visibility</p:attrName>
                                        </p:attrNameLst>
                                      </p:cBhvr>
                                      <p:to>
                                        <p:strVal val="visible"/>
                                      </p:to>
                                    </p:set>
                                    <p:anim calcmode="discrete" valueType="clr">
                                      <p:cBhvr override="childStyle">
                                        <p:cTn id="46" dur="80"/>
                                        <p:tgtEl>
                                          <p:spTgt spid="47139"/>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47139"/>
                                        </p:tgtEl>
                                        <p:attrNameLst>
                                          <p:attrName>fillcolor</p:attrName>
                                        </p:attrNameLst>
                                      </p:cBhvr>
                                      <p:tavLst>
                                        <p:tav tm="0">
                                          <p:val>
                                            <p:clrVal>
                                              <a:schemeClr val="accent2"/>
                                            </p:clrVal>
                                          </p:val>
                                        </p:tav>
                                        <p:tav tm="50000">
                                          <p:val>
                                            <p:clrVal>
                                              <a:schemeClr val="hlink"/>
                                            </p:clrVal>
                                          </p:val>
                                        </p:tav>
                                      </p:tavLst>
                                    </p:anim>
                                    <p:set>
                                      <p:cBhvr>
                                        <p:cTn id="48" dur="80"/>
                                        <p:tgtEl>
                                          <p:spTgt spid="471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7" grpId="0"/>
      <p:bldP spid="47118" grpId="0"/>
      <p:bldP spid="47139" grpId="0"/>
      <p:bldP spid="471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1924"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1925"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1926"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81927"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8"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Interposition d’un film d’huile</a:t>
            </a:r>
          </a:p>
        </p:txBody>
      </p:sp>
      <p:sp>
        <p:nvSpPr>
          <p:cNvPr id="53260"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38</a:t>
            </a:r>
          </a:p>
        </p:txBody>
      </p:sp>
      <p:sp>
        <p:nvSpPr>
          <p:cNvPr id="81930" name="Text Box 13"/>
          <p:cNvSpPr txBox="1">
            <a:spLocks noChangeArrowheads="1"/>
          </p:cNvSpPr>
          <p:nvPr/>
        </p:nvSpPr>
        <p:spPr bwMode="auto">
          <a:xfrm>
            <a:off x="395288" y="1049338"/>
            <a:ext cx="8469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2000"/>
              <a:t>Le guidage en rotation obtenu grâce à l’interposition d’un film d’huile se décompose en 2 familles :</a:t>
            </a:r>
          </a:p>
        </p:txBody>
      </p:sp>
      <p:sp>
        <p:nvSpPr>
          <p:cNvPr id="81931" name="WordArt 14"/>
          <p:cNvSpPr>
            <a:spLocks noChangeArrowheads="1" noChangeShapeType="1" noTextEdit="1"/>
          </p:cNvSpPr>
          <p:nvPr/>
        </p:nvSpPr>
        <p:spPr bwMode="auto">
          <a:xfrm>
            <a:off x="3998913" y="1512888"/>
            <a:ext cx="1233487" cy="2139950"/>
          </a:xfrm>
          <a:prstGeom prst="rect">
            <a:avLst/>
          </a:prstGeom>
        </p:spPr>
        <p:txBody>
          <a:bodyPr wrap="none" fromWordArt="1">
            <a:prstTxWarp prst="textPlain">
              <a:avLst>
                <a:gd name="adj" fmla="val 50000"/>
              </a:avLst>
            </a:prstTxWarp>
          </a:bodyPr>
          <a:lstStyle/>
          <a:p>
            <a:pPr algn="ctr"/>
            <a:r>
              <a:rPr lang="fr-FR" sz="3600" i="1" kern="10">
                <a:ln w="63500">
                  <a:solidFill>
                    <a:srgbClr val="000000"/>
                  </a:solidFill>
                  <a:round/>
                  <a:headEnd/>
                  <a:tailEnd/>
                </a:ln>
                <a:solidFill>
                  <a:schemeClr val="accent1"/>
                </a:solidFill>
                <a:effectLst>
                  <a:outerShdw dist="35921" dir="2700000" algn="ctr" rotWithShape="0">
                    <a:srgbClr val="808080">
                      <a:alpha val="79999"/>
                    </a:srgbClr>
                  </a:outerShdw>
                </a:effectLst>
                <a:latin typeface="Arial Black" panose="020B0A04020102020204" pitchFamily="34" charset="0"/>
              </a:rPr>
              <a:t>2</a:t>
            </a:r>
          </a:p>
        </p:txBody>
      </p:sp>
      <p:grpSp>
        <p:nvGrpSpPr>
          <p:cNvPr id="81932" name="Group 15"/>
          <p:cNvGrpSpPr>
            <a:grpSpLocks/>
          </p:cNvGrpSpPr>
          <p:nvPr/>
        </p:nvGrpSpPr>
        <p:grpSpPr bwMode="auto">
          <a:xfrm>
            <a:off x="573088" y="2227263"/>
            <a:ext cx="3446462" cy="792162"/>
            <a:chOff x="361" y="1403"/>
            <a:chExt cx="2171" cy="499"/>
          </a:xfrm>
        </p:grpSpPr>
        <p:sp>
          <p:nvSpPr>
            <p:cNvPr id="81943" name="Text Box 16"/>
            <p:cNvSpPr txBox="1">
              <a:spLocks noChangeArrowheads="1"/>
            </p:cNvSpPr>
            <p:nvPr/>
          </p:nvSpPr>
          <p:spPr bwMode="auto">
            <a:xfrm>
              <a:off x="361" y="1403"/>
              <a:ext cx="1587"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Paliers hydrodynamiques</a:t>
              </a:r>
            </a:p>
          </p:txBody>
        </p:sp>
        <p:sp>
          <p:nvSpPr>
            <p:cNvPr id="81944" name="Line 17"/>
            <p:cNvSpPr>
              <a:spLocks noChangeShapeType="1"/>
            </p:cNvSpPr>
            <p:nvPr/>
          </p:nvSpPr>
          <p:spPr bwMode="auto">
            <a:xfrm flipH="1">
              <a:off x="2079" y="1663"/>
              <a:ext cx="453"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1933" name="Group 18"/>
          <p:cNvGrpSpPr>
            <a:grpSpLocks/>
          </p:cNvGrpSpPr>
          <p:nvPr/>
        </p:nvGrpSpPr>
        <p:grpSpPr bwMode="auto">
          <a:xfrm>
            <a:off x="5443538" y="2228850"/>
            <a:ext cx="3408362" cy="792163"/>
            <a:chOff x="3429" y="1404"/>
            <a:chExt cx="2147" cy="499"/>
          </a:xfrm>
        </p:grpSpPr>
        <p:sp>
          <p:nvSpPr>
            <p:cNvPr id="81941" name="Text Box 19">
              <a:hlinkClick r:id="rId5" action="ppaction://hlinksldjump"/>
            </p:cNvPr>
            <p:cNvSpPr txBox="1">
              <a:spLocks noChangeArrowheads="1"/>
            </p:cNvSpPr>
            <p:nvPr/>
          </p:nvSpPr>
          <p:spPr bwMode="auto">
            <a:xfrm>
              <a:off x="3989" y="1404"/>
              <a:ext cx="1587"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Paliers hydrostatiques</a:t>
              </a:r>
            </a:p>
          </p:txBody>
        </p:sp>
        <p:sp>
          <p:nvSpPr>
            <p:cNvPr id="81942" name="Line 20"/>
            <p:cNvSpPr>
              <a:spLocks noChangeShapeType="1"/>
            </p:cNvSpPr>
            <p:nvPr/>
          </p:nvSpPr>
          <p:spPr bwMode="auto">
            <a:xfrm>
              <a:off x="3429" y="1665"/>
              <a:ext cx="453"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1934" name="Rectangle 21">
            <a:hlinkClick r:id="" action="ppaction://hlinkshowjump?jump=nextslide"/>
          </p:cNvPr>
          <p:cNvSpPr>
            <a:spLocks noChangeArrowheads="1"/>
          </p:cNvSpPr>
          <p:nvPr/>
        </p:nvSpPr>
        <p:spPr bwMode="auto">
          <a:xfrm>
            <a:off x="544513" y="3967163"/>
            <a:ext cx="18288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nvGrpSpPr>
          <p:cNvPr id="81935" name="Group 22"/>
          <p:cNvGrpSpPr>
            <a:grpSpLocks/>
          </p:cNvGrpSpPr>
          <p:nvPr/>
        </p:nvGrpSpPr>
        <p:grpSpPr bwMode="auto">
          <a:xfrm>
            <a:off x="569913" y="3222625"/>
            <a:ext cx="1784350" cy="1454150"/>
            <a:chOff x="359" y="2030"/>
            <a:chExt cx="1124" cy="916"/>
          </a:xfrm>
        </p:grpSpPr>
        <p:sp>
          <p:nvSpPr>
            <p:cNvPr id="81939" name="Line 23"/>
            <p:cNvSpPr>
              <a:spLocks noChangeShapeType="1"/>
            </p:cNvSpPr>
            <p:nvPr/>
          </p:nvSpPr>
          <p:spPr bwMode="auto">
            <a:xfrm>
              <a:off x="576" y="2030"/>
              <a:ext cx="0" cy="376"/>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1940" name="Text Box 24">
              <a:hlinkClick r:id="rId6" action="ppaction://hlinksldjump"/>
            </p:cNvPr>
            <p:cNvSpPr txBox="1">
              <a:spLocks noChangeArrowheads="1"/>
            </p:cNvSpPr>
            <p:nvPr/>
          </p:nvSpPr>
          <p:spPr bwMode="auto">
            <a:xfrm>
              <a:off x="359" y="2502"/>
              <a:ext cx="1124" cy="444"/>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solidFill>
                    <a:schemeClr val="hlink"/>
                  </a:solidFill>
                </a:rPr>
                <a:t>Coussinets autolubrifiants</a:t>
              </a:r>
            </a:p>
          </p:txBody>
        </p:sp>
      </p:grpSp>
      <p:grpSp>
        <p:nvGrpSpPr>
          <p:cNvPr id="81936" name="Group 25"/>
          <p:cNvGrpSpPr>
            <a:grpSpLocks/>
          </p:cNvGrpSpPr>
          <p:nvPr/>
        </p:nvGrpSpPr>
        <p:grpSpPr bwMode="auto">
          <a:xfrm>
            <a:off x="846138" y="3219450"/>
            <a:ext cx="2263775" cy="2692400"/>
            <a:chOff x="533" y="2028"/>
            <a:chExt cx="1426" cy="1696"/>
          </a:xfrm>
        </p:grpSpPr>
        <p:sp>
          <p:nvSpPr>
            <p:cNvPr id="81937" name="Line 26"/>
            <p:cNvSpPr>
              <a:spLocks noChangeShapeType="1"/>
            </p:cNvSpPr>
            <p:nvPr/>
          </p:nvSpPr>
          <p:spPr bwMode="auto">
            <a:xfrm>
              <a:off x="1864" y="2028"/>
              <a:ext cx="0" cy="1134"/>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1938" name="Text Box 27">
              <a:hlinkClick r:id="rId7" action="ppaction://hlinksldjump"/>
            </p:cNvPr>
            <p:cNvSpPr txBox="1">
              <a:spLocks noChangeArrowheads="1"/>
            </p:cNvSpPr>
            <p:nvPr/>
          </p:nvSpPr>
          <p:spPr bwMode="auto">
            <a:xfrm>
              <a:off x="533" y="3280"/>
              <a:ext cx="1426" cy="444"/>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1800">
                  <a:solidFill>
                    <a:schemeClr val="hlink"/>
                  </a:solidFill>
                </a:rPr>
                <a:t>Paliers hydrodynamiques</a:t>
              </a:r>
            </a:p>
          </p:txBody>
        </p:sp>
      </p:grpSp>
    </p:spTree>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48"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2949"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2950"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82951"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Paliers hydrostatiques</a:t>
            </a:r>
          </a:p>
        </p:txBody>
      </p:sp>
      <p:sp>
        <p:nvSpPr>
          <p:cNvPr id="48140"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41</a:t>
            </a:r>
          </a:p>
        </p:txBody>
      </p:sp>
      <p:sp>
        <p:nvSpPr>
          <p:cNvPr id="48141" name="Text Box 13"/>
          <p:cNvSpPr txBox="1">
            <a:spLocks noChangeArrowheads="1"/>
          </p:cNvSpPr>
          <p:nvPr/>
        </p:nvSpPr>
        <p:spPr bwMode="auto">
          <a:xfrm>
            <a:off x="395288" y="1049338"/>
            <a:ext cx="84693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2000"/>
              <a:t>Le principe de fonctionnement est différent de celui des paliers hydrodynamiques, la pression est fournie par une pompe qui envoie le fluide sous pression dans quatre chambres. </a:t>
            </a:r>
          </a:p>
        </p:txBody>
      </p:sp>
      <p:grpSp>
        <p:nvGrpSpPr>
          <p:cNvPr id="48160" name="Group 32"/>
          <p:cNvGrpSpPr>
            <a:grpSpLocks/>
          </p:cNvGrpSpPr>
          <p:nvPr/>
        </p:nvGrpSpPr>
        <p:grpSpPr bwMode="auto">
          <a:xfrm>
            <a:off x="3327400" y="2816225"/>
            <a:ext cx="2159000" cy="2159000"/>
            <a:chOff x="2096" y="1837"/>
            <a:chExt cx="1360" cy="1360"/>
          </a:xfrm>
        </p:grpSpPr>
        <p:sp>
          <p:nvSpPr>
            <p:cNvPr id="82981" name="AutoShape 15"/>
            <p:cNvSpPr>
              <a:spLocks noChangeArrowheads="1"/>
            </p:cNvSpPr>
            <p:nvPr/>
          </p:nvSpPr>
          <p:spPr bwMode="auto">
            <a:xfrm>
              <a:off x="2096" y="1837"/>
              <a:ext cx="1360" cy="13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1 h 21600"/>
                <a:gd name="T26" fmla="*/ 18439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3" y="10800"/>
                  </a:moveTo>
                  <a:cubicBezTo>
                    <a:pt x="1493" y="15940"/>
                    <a:pt x="5660" y="20107"/>
                    <a:pt x="10800" y="20107"/>
                  </a:cubicBezTo>
                  <a:cubicBezTo>
                    <a:pt x="15940" y="20107"/>
                    <a:pt x="20107" y="15940"/>
                    <a:pt x="20107" y="10800"/>
                  </a:cubicBezTo>
                  <a:cubicBezTo>
                    <a:pt x="20107" y="5660"/>
                    <a:pt x="15940" y="1493"/>
                    <a:pt x="10800" y="1493"/>
                  </a:cubicBezTo>
                  <a:cubicBezTo>
                    <a:pt x="5660" y="1493"/>
                    <a:pt x="1493" y="5660"/>
                    <a:pt x="1493" y="10800"/>
                  </a:cubicBezTo>
                  <a:close/>
                </a:path>
              </a:pathLst>
            </a:custGeom>
            <a:solidFill>
              <a:schemeClr val="hlink"/>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82" name="AutoShape 16"/>
            <p:cNvSpPr>
              <a:spLocks noChangeArrowheads="1"/>
            </p:cNvSpPr>
            <p:nvPr/>
          </p:nvSpPr>
          <p:spPr bwMode="auto">
            <a:xfrm>
              <a:off x="2287" y="2035"/>
              <a:ext cx="975" cy="9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3" y="10800"/>
                  </a:moveTo>
                  <a:cubicBezTo>
                    <a:pt x="1493" y="15940"/>
                    <a:pt x="5660" y="20107"/>
                    <a:pt x="10800" y="20107"/>
                  </a:cubicBezTo>
                  <a:cubicBezTo>
                    <a:pt x="15940" y="20107"/>
                    <a:pt x="20107" y="15940"/>
                    <a:pt x="20107" y="10800"/>
                  </a:cubicBezTo>
                  <a:cubicBezTo>
                    <a:pt x="20107" y="5660"/>
                    <a:pt x="15940" y="1493"/>
                    <a:pt x="10800" y="1493"/>
                  </a:cubicBezTo>
                  <a:cubicBezTo>
                    <a:pt x="5660" y="1493"/>
                    <a:pt x="1493" y="5660"/>
                    <a:pt x="1493" y="10800"/>
                  </a:cubicBezTo>
                  <a:close/>
                </a:path>
              </a:pathLst>
            </a:cu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983" name="Rectangle 17"/>
            <p:cNvSpPr>
              <a:spLocks noChangeArrowheads="1"/>
            </p:cNvSpPr>
            <p:nvPr/>
          </p:nvSpPr>
          <p:spPr bwMode="auto">
            <a:xfrm>
              <a:off x="2740" y="1837"/>
              <a:ext cx="71" cy="95"/>
            </a:xfrm>
            <a:prstGeom prst="rect">
              <a:avLst/>
            </a:prstGeom>
            <a:solidFill>
              <a:schemeClr val="fo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nvGrpSpPr>
            <p:cNvPr id="82984" name="Group 22"/>
            <p:cNvGrpSpPr>
              <a:grpSpLocks/>
            </p:cNvGrpSpPr>
            <p:nvPr/>
          </p:nvGrpSpPr>
          <p:grpSpPr bwMode="auto">
            <a:xfrm rot="2617138">
              <a:off x="2289" y="2036"/>
              <a:ext cx="973" cy="973"/>
              <a:chOff x="2289" y="1766"/>
              <a:chExt cx="973" cy="973"/>
            </a:xfrm>
          </p:grpSpPr>
          <p:sp>
            <p:nvSpPr>
              <p:cNvPr id="82986" name="Rectangle 18"/>
              <p:cNvSpPr>
                <a:spLocks noChangeArrowheads="1"/>
              </p:cNvSpPr>
              <p:nvPr/>
            </p:nvSpPr>
            <p:spPr bwMode="auto">
              <a:xfrm>
                <a:off x="2289" y="2232"/>
                <a:ext cx="69" cy="59"/>
              </a:xfrm>
              <a:prstGeom prst="rect">
                <a:avLst/>
              </a:prstGeom>
              <a:solidFill>
                <a:schemeClr val="fo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2987" name="Rectangle 19"/>
              <p:cNvSpPr>
                <a:spLocks noChangeArrowheads="1"/>
              </p:cNvSpPr>
              <p:nvPr/>
            </p:nvSpPr>
            <p:spPr bwMode="auto">
              <a:xfrm>
                <a:off x="3193" y="2232"/>
                <a:ext cx="69" cy="59"/>
              </a:xfrm>
              <a:prstGeom prst="rect">
                <a:avLst/>
              </a:prstGeom>
              <a:solidFill>
                <a:schemeClr val="fo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2988" name="Rectangle 20"/>
              <p:cNvSpPr>
                <a:spLocks noChangeArrowheads="1"/>
              </p:cNvSpPr>
              <p:nvPr/>
            </p:nvSpPr>
            <p:spPr bwMode="auto">
              <a:xfrm rot="5400000" flipH="1">
                <a:off x="2740" y="1771"/>
                <a:ext cx="69" cy="59"/>
              </a:xfrm>
              <a:prstGeom prst="rect">
                <a:avLst/>
              </a:prstGeom>
              <a:solidFill>
                <a:schemeClr val="fo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2989" name="Rectangle 21"/>
              <p:cNvSpPr>
                <a:spLocks noChangeArrowheads="1"/>
              </p:cNvSpPr>
              <p:nvPr/>
            </p:nvSpPr>
            <p:spPr bwMode="auto">
              <a:xfrm rot="5400000" flipH="1">
                <a:off x="2740" y="2675"/>
                <a:ext cx="69" cy="59"/>
              </a:xfrm>
              <a:prstGeom prst="rect">
                <a:avLst/>
              </a:prstGeom>
              <a:solidFill>
                <a:schemeClr val="fo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sp>
          <p:nvSpPr>
            <p:cNvPr id="82985" name="Oval 23"/>
            <p:cNvSpPr>
              <a:spLocks noChangeArrowheads="1"/>
            </p:cNvSpPr>
            <p:nvPr/>
          </p:nvSpPr>
          <p:spPr bwMode="auto">
            <a:xfrm>
              <a:off x="2427" y="2169"/>
              <a:ext cx="703" cy="703"/>
            </a:xfrm>
            <a:prstGeom prst="ellipse">
              <a:avLst/>
            </a:prstGeom>
            <a:solidFill>
              <a:schemeClr val="bg1"/>
            </a:solidFill>
            <a:ln w="635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grpSp>
        <p:nvGrpSpPr>
          <p:cNvPr id="48181" name="Group 53"/>
          <p:cNvGrpSpPr>
            <a:grpSpLocks/>
          </p:cNvGrpSpPr>
          <p:nvPr/>
        </p:nvGrpSpPr>
        <p:grpSpPr bwMode="auto">
          <a:xfrm>
            <a:off x="3522663" y="2833688"/>
            <a:ext cx="1746250" cy="1719262"/>
            <a:chOff x="2219" y="1785"/>
            <a:chExt cx="1100" cy="1083"/>
          </a:xfrm>
        </p:grpSpPr>
        <p:sp>
          <p:nvSpPr>
            <p:cNvPr id="82970" name="Oval 49"/>
            <p:cNvSpPr>
              <a:spLocks noChangeArrowheads="1"/>
            </p:cNvSpPr>
            <p:nvPr/>
          </p:nvSpPr>
          <p:spPr bwMode="auto">
            <a:xfrm>
              <a:off x="2364" y="2052"/>
              <a:ext cx="816" cy="816"/>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2971" name="Rectangle 33"/>
            <p:cNvSpPr>
              <a:spLocks noChangeArrowheads="1"/>
            </p:cNvSpPr>
            <p:nvPr/>
          </p:nvSpPr>
          <p:spPr bwMode="auto">
            <a:xfrm>
              <a:off x="2748" y="1785"/>
              <a:ext cx="56" cy="114"/>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2972" name="Freeform 35"/>
            <p:cNvSpPr>
              <a:spLocks/>
            </p:cNvSpPr>
            <p:nvPr/>
          </p:nvSpPr>
          <p:spPr bwMode="auto">
            <a:xfrm>
              <a:off x="2368" y="1905"/>
              <a:ext cx="396" cy="184"/>
            </a:xfrm>
            <a:custGeom>
              <a:avLst/>
              <a:gdLst>
                <a:gd name="T0" fmla="*/ 778 w 364"/>
                <a:gd name="T1" fmla="*/ 0 h 168"/>
                <a:gd name="T2" fmla="*/ 366 w 364"/>
                <a:gd name="T3" fmla="*/ 80 h 168"/>
                <a:gd name="T4" fmla="*/ 0 w 364"/>
                <a:gd name="T5" fmla="*/ 381 h 168"/>
                <a:gd name="T6" fmla="*/ 0 60000 65536"/>
                <a:gd name="T7" fmla="*/ 0 60000 65536"/>
                <a:gd name="T8" fmla="*/ 0 60000 65536"/>
              </a:gdLst>
              <a:ahLst/>
              <a:cxnLst>
                <a:cxn ang="T6">
                  <a:pos x="T0" y="T1"/>
                </a:cxn>
                <a:cxn ang="T7">
                  <a:pos x="T2" y="T3"/>
                </a:cxn>
                <a:cxn ang="T8">
                  <a:pos x="T4" y="T5"/>
                </a:cxn>
              </a:cxnLst>
              <a:rect l="0" t="0" r="r" b="b"/>
              <a:pathLst>
                <a:path w="364" h="168">
                  <a:moveTo>
                    <a:pt x="364" y="0"/>
                  </a:moveTo>
                  <a:cubicBezTo>
                    <a:pt x="298" y="4"/>
                    <a:pt x="233" y="8"/>
                    <a:pt x="172" y="36"/>
                  </a:cubicBezTo>
                  <a:cubicBezTo>
                    <a:pt x="111" y="64"/>
                    <a:pt x="55" y="116"/>
                    <a:pt x="0" y="168"/>
                  </a:cubicBezTo>
                </a:path>
              </a:pathLst>
            </a:cu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73" name="Line 36"/>
            <p:cNvSpPr>
              <a:spLocks noChangeShapeType="1"/>
            </p:cNvSpPr>
            <p:nvPr/>
          </p:nvSpPr>
          <p:spPr bwMode="auto">
            <a:xfrm>
              <a:off x="2368" y="2081"/>
              <a:ext cx="76" cy="72"/>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74" name="Freeform 39"/>
            <p:cNvSpPr>
              <a:spLocks/>
            </p:cNvSpPr>
            <p:nvPr/>
          </p:nvSpPr>
          <p:spPr bwMode="auto">
            <a:xfrm flipH="1">
              <a:off x="2758" y="1905"/>
              <a:ext cx="390" cy="164"/>
            </a:xfrm>
            <a:custGeom>
              <a:avLst/>
              <a:gdLst>
                <a:gd name="T0" fmla="*/ 677 w 364"/>
                <a:gd name="T1" fmla="*/ 0 h 168"/>
                <a:gd name="T2" fmla="*/ 319 w 364"/>
                <a:gd name="T3" fmla="*/ 27 h 168"/>
                <a:gd name="T4" fmla="*/ 0 w 364"/>
                <a:gd name="T5" fmla="*/ 135 h 168"/>
                <a:gd name="T6" fmla="*/ 0 60000 65536"/>
                <a:gd name="T7" fmla="*/ 0 60000 65536"/>
                <a:gd name="T8" fmla="*/ 0 60000 65536"/>
              </a:gdLst>
              <a:ahLst/>
              <a:cxnLst>
                <a:cxn ang="T6">
                  <a:pos x="T0" y="T1"/>
                </a:cxn>
                <a:cxn ang="T7">
                  <a:pos x="T2" y="T3"/>
                </a:cxn>
                <a:cxn ang="T8">
                  <a:pos x="T4" y="T5"/>
                </a:cxn>
              </a:cxnLst>
              <a:rect l="0" t="0" r="r" b="b"/>
              <a:pathLst>
                <a:path w="364" h="168">
                  <a:moveTo>
                    <a:pt x="364" y="0"/>
                  </a:moveTo>
                  <a:cubicBezTo>
                    <a:pt x="298" y="4"/>
                    <a:pt x="233" y="8"/>
                    <a:pt x="172" y="36"/>
                  </a:cubicBezTo>
                  <a:cubicBezTo>
                    <a:pt x="111" y="64"/>
                    <a:pt x="55" y="116"/>
                    <a:pt x="0" y="168"/>
                  </a:cubicBezTo>
                </a:path>
              </a:pathLst>
            </a:cu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75" name="Line 40"/>
            <p:cNvSpPr>
              <a:spLocks noChangeShapeType="1"/>
            </p:cNvSpPr>
            <p:nvPr/>
          </p:nvSpPr>
          <p:spPr bwMode="auto">
            <a:xfrm flipH="1">
              <a:off x="3078" y="2063"/>
              <a:ext cx="80" cy="76"/>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76" name="Freeform 42"/>
            <p:cNvSpPr>
              <a:spLocks/>
            </p:cNvSpPr>
            <p:nvPr/>
          </p:nvSpPr>
          <p:spPr bwMode="auto">
            <a:xfrm>
              <a:off x="2219" y="2082"/>
              <a:ext cx="178" cy="762"/>
            </a:xfrm>
            <a:custGeom>
              <a:avLst/>
              <a:gdLst>
                <a:gd name="T0" fmla="*/ 154 w 178"/>
                <a:gd name="T1" fmla="*/ 0 h 762"/>
                <a:gd name="T2" fmla="*/ 4 w 178"/>
                <a:gd name="T3" fmla="*/ 390 h 762"/>
                <a:gd name="T4" fmla="*/ 178 w 178"/>
                <a:gd name="T5" fmla="*/ 762 h 762"/>
                <a:gd name="T6" fmla="*/ 0 60000 65536"/>
                <a:gd name="T7" fmla="*/ 0 60000 65536"/>
                <a:gd name="T8" fmla="*/ 0 60000 65536"/>
              </a:gdLst>
              <a:ahLst/>
              <a:cxnLst>
                <a:cxn ang="T6">
                  <a:pos x="T0" y="T1"/>
                </a:cxn>
                <a:cxn ang="T7">
                  <a:pos x="T2" y="T3"/>
                </a:cxn>
                <a:cxn ang="T8">
                  <a:pos x="T4" y="T5"/>
                </a:cxn>
              </a:cxnLst>
              <a:rect l="0" t="0" r="r" b="b"/>
              <a:pathLst>
                <a:path w="178" h="762">
                  <a:moveTo>
                    <a:pt x="154" y="0"/>
                  </a:moveTo>
                  <a:cubicBezTo>
                    <a:pt x="77" y="131"/>
                    <a:pt x="0" y="263"/>
                    <a:pt x="4" y="390"/>
                  </a:cubicBezTo>
                  <a:cubicBezTo>
                    <a:pt x="8" y="517"/>
                    <a:pt x="93" y="639"/>
                    <a:pt x="178" y="762"/>
                  </a:cubicBezTo>
                </a:path>
              </a:pathLst>
            </a:cu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77" name="Line 43"/>
            <p:cNvSpPr>
              <a:spLocks noChangeShapeType="1"/>
            </p:cNvSpPr>
            <p:nvPr/>
          </p:nvSpPr>
          <p:spPr bwMode="auto">
            <a:xfrm flipV="1">
              <a:off x="2391" y="2781"/>
              <a:ext cx="72" cy="72"/>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78" name="Freeform 46"/>
            <p:cNvSpPr>
              <a:spLocks/>
            </p:cNvSpPr>
            <p:nvPr/>
          </p:nvSpPr>
          <p:spPr bwMode="auto">
            <a:xfrm flipH="1">
              <a:off x="3156" y="2089"/>
              <a:ext cx="163" cy="747"/>
            </a:xfrm>
            <a:custGeom>
              <a:avLst/>
              <a:gdLst>
                <a:gd name="T0" fmla="*/ 70 w 178"/>
                <a:gd name="T1" fmla="*/ 0 h 762"/>
                <a:gd name="T2" fmla="*/ 4 w 178"/>
                <a:gd name="T3" fmla="*/ 325 h 762"/>
                <a:gd name="T4" fmla="*/ 80 w 178"/>
                <a:gd name="T5" fmla="*/ 637 h 762"/>
                <a:gd name="T6" fmla="*/ 0 60000 65536"/>
                <a:gd name="T7" fmla="*/ 0 60000 65536"/>
                <a:gd name="T8" fmla="*/ 0 60000 65536"/>
              </a:gdLst>
              <a:ahLst/>
              <a:cxnLst>
                <a:cxn ang="T6">
                  <a:pos x="T0" y="T1"/>
                </a:cxn>
                <a:cxn ang="T7">
                  <a:pos x="T2" y="T3"/>
                </a:cxn>
                <a:cxn ang="T8">
                  <a:pos x="T4" y="T5"/>
                </a:cxn>
              </a:cxnLst>
              <a:rect l="0" t="0" r="r" b="b"/>
              <a:pathLst>
                <a:path w="178" h="762">
                  <a:moveTo>
                    <a:pt x="154" y="0"/>
                  </a:moveTo>
                  <a:cubicBezTo>
                    <a:pt x="77" y="131"/>
                    <a:pt x="0" y="263"/>
                    <a:pt x="4" y="390"/>
                  </a:cubicBezTo>
                  <a:cubicBezTo>
                    <a:pt x="8" y="517"/>
                    <a:pt x="93" y="639"/>
                    <a:pt x="178" y="762"/>
                  </a:cubicBezTo>
                </a:path>
              </a:pathLst>
            </a:cu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79" name="Line 47"/>
            <p:cNvSpPr>
              <a:spLocks noChangeShapeType="1"/>
            </p:cNvSpPr>
            <p:nvPr/>
          </p:nvSpPr>
          <p:spPr bwMode="auto">
            <a:xfrm flipH="1" flipV="1">
              <a:off x="3084" y="2764"/>
              <a:ext cx="81" cy="81"/>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80" name="Line 48"/>
            <p:cNvSpPr>
              <a:spLocks noChangeShapeType="1"/>
            </p:cNvSpPr>
            <p:nvPr/>
          </p:nvSpPr>
          <p:spPr bwMode="auto">
            <a:xfrm>
              <a:off x="3144" y="2064"/>
              <a:ext cx="42" cy="39"/>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8155" name="Group 27"/>
          <p:cNvGrpSpPr>
            <a:grpSpLocks/>
          </p:cNvGrpSpPr>
          <p:nvPr/>
        </p:nvGrpSpPr>
        <p:grpSpPr bwMode="auto">
          <a:xfrm>
            <a:off x="4238625" y="2152650"/>
            <a:ext cx="4029075" cy="590550"/>
            <a:chOff x="2670" y="1419"/>
            <a:chExt cx="2538" cy="372"/>
          </a:xfrm>
        </p:grpSpPr>
        <p:sp>
          <p:nvSpPr>
            <p:cNvPr id="82968" name="Text Box 25"/>
            <p:cNvSpPr txBox="1">
              <a:spLocks noChangeArrowheads="1"/>
            </p:cNvSpPr>
            <p:nvPr/>
          </p:nvSpPr>
          <p:spPr bwMode="auto">
            <a:xfrm>
              <a:off x="2828" y="1419"/>
              <a:ext cx="2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Arrivée d’huile sous pression</a:t>
              </a:r>
            </a:p>
          </p:txBody>
        </p:sp>
        <p:sp>
          <p:nvSpPr>
            <p:cNvPr id="82969" name="AutoShape 26"/>
            <p:cNvSpPr>
              <a:spLocks noChangeArrowheads="1"/>
            </p:cNvSpPr>
            <p:nvPr/>
          </p:nvSpPr>
          <p:spPr bwMode="auto">
            <a:xfrm>
              <a:off x="2670" y="1555"/>
              <a:ext cx="217" cy="236"/>
            </a:xfrm>
            <a:prstGeom prst="downArrow">
              <a:avLst>
                <a:gd name="adj1" fmla="val 50000"/>
                <a:gd name="adj2" fmla="val 27189"/>
              </a:avLst>
            </a:prstGeom>
            <a:solidFill>
              <a:srgbClr val="FF99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sp>
        <p:nvSpPr>
          <p:cNvPr id="48179" name="Rectangle 51"/>
          <p:cNvSpPr>
            <a:spLocks noChangeArrowheads="1"/>
          </p:cNvSpPr>
          <p:nvPr/>
        </p:nvSpPr>
        <p:spPr bwMode="auto">
          <a:xfrm>
            <a:off x="395288" y="5208588"/>
            <a:ext cx="85455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2000"/>
              <a:t>L’arbre est sustenté au centre du mécanisme par la pression du fluide. La création du film d’huile est produite par la mise en pression autour de l’arbre à la façon d’un hydroglisseur. </a:t>
            </a:r>
          </a:p>
        </p:txBody>
      </p:sp>
      <p:sp>
        <p:nvSpPr>
          <p:cNvPr id="48182" name="Oval 54"/>
          <p:cNvSpPr>
            <a:spLocks noChangeArrowheads="1"/>
          </p:cNvSpPr>
          <p:nvPr/>
        </p:nvSpPr>
        <p:spPr bwMode="auto">
          <a:xfrm>
            <a:off x="3851275" y="3341688"/>
            <a:ext cx="1116013" cy="111601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nvGrpSpPr>
          <p:cNvPr id="48159" name="Group 31"/>
          <p:cNvGrpSpPr>
            <a:grpSpLocks/>
          </p:cNvGrpSpPr>
          <p:nvPr/>
        </p:nvGrpSpPr>
        <p:grpSpPr bwMode="auto">
          <a:xfrm>
            <a:off x="4767263" y="2824163"/>
            <a:ext cx="2351087" cy="928687"/>
            <a:chOff x="3003" y="1842"/>
            <a:chExt cx="1481" cy="585"/>
          </a:xfrm>
        </p:grpSpPr>
        <p:sp>
          <p:nvSpPr>
            <p:cNvPr id="82965" name="Text Box 28"/>
            <p:cNvSpPr txBox="1">
              <a:spLocks noChangeArrowheads="1"/>
            </p:cNvSpPr>
            <p:nvPr/>
          </p:nvSpPr>
          <p:spPr bwMode="auto">
            <a:xfrm>
              <a:off x="3729" y="1842"/>
              <a:ext cx="7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Arbre</a:t>
              </a:r>
            </a:p>
          </p:txBody>
        </p:sp>
        <p:sp>
          <p:nvSpPr>
            <p:cNvPr id="82966" name="Line 29"/>
            <p:cNvSpPr>
              <a:spLocks noChangeShapeType="1"/>
            </p:cNvSpPr>
            <p:nvPr/>
          </p:nvSpPr>
          <p:spPr bwMode="auto">
            <a:xfrm flipH="1">
              <a:off x="3749" y="2058"/>
              <a:ext cx="39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67" name="Line 30"/>
            <p:cNvSpPr>
              <a:spLocks noChangeShapeType="1"/>
            </p:cNvSpPr>
            <p:nvPr/>
          </p:nvSpPr>
          <p:spPr bwMode="auto">
            <a:xfrm flipH="1">
              <a:off x="3003" y="2058"/>
              <a:ext cx="755" cy="369"/>
            </a:xfrm>
            <a:prstGeom prst="line">
              <a:avLst/>
            </a:prstGeom>
            <a:noFill/>
            <a:ln w="381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8187" name="Group 59"/>
          <p:cNvGrpSpPr>
            <a:grpSpLocks/>
          </p:cNvGrpSpPr>
          <p:nvPr/>
        </p:nvGrpSpPr>
        <p:grpSpPr bwMode="auto">
          <a:xfrm>
            <a:off x="4911725" y="4202113"/>
            <a:ext cx="2293938" cy="515937"/>
            <a:chOff x="3094" y="2647"/>
            <a:chExt cx="1445" cy="325"/>
          </a:xfrm>
        </p:grpSpPr>
        <p:sp>
          <p:nvSpPr>
            <p:cNvPr id="82962" name="Text Box 56"/>
            <p:cNvSpPr txBox="1">
              <a:spLocks noChangeArrowheads="1"/>
            </p:cNvSpPr>
            <p:nvPr/>
          </p:nvSpPr>
          <p:spPr bwMode="auto">
            <a:xfrm>
              <a:off x="3651" y="2741"/>
              <a:ext cx="8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Film d’huile</a:t>
              </a:r>
            </a:p>
          </p:txBody>
        </p:sp>
        <p:sp>
          <p:nvSpPr>
            <p:cNvPr id="82963" name="Line 57"/>
            <p:cNvSpPr>
              <a:spLocks noChangeShapeType="1"/>
            </p:cNvSpPr>
            <p:nvPr/>
          </p:nvSpPr>
          <p:spPr bwMode="auto">
            <a:xfrm>
              <a:off x="3545" y="2963"/>
              <a:ext cx="90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964" name="Line 58"/>
            <p:cNvSpPr>
              <a:spLocks noChangeShapeType="1"/>
            </p:cNvSpPr>
            <p:nvPr/>
          </p:nvSpPr>
          <p:spPr bwMode="auto">
            <a:xfrm flipH="1" flipV="1">
              <a:off x="3094" y="2647"/>
              <a:ext cx="462" cy="31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8141"/>
                                        </p:tgtEl>
                                        <p:attrNameLst>
                                          <p:attrName>style.visibility</p:attrName>
                                        </p:attrNameLst>
                                      </p:cBhvr>
                                      <p:to>
                                        <p:strVal val="visible"/>
                                      </p:to>
                                    </p:set>
                                    <p:anim calcmode="discrete" valueType="clr">
                                      <p:cBhvr override="childStyle">
                                        <p:cTn id="7" dur="80"/>
                                        <p:tgtEl>
                                          <p:spTgt spid="481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41"/>
                                        </p:tgtEl>
                                        <p:attrNameLst>
                                          <p:attrName>fillcolor</p:attrName>
                                        </p:attrNameLst>
                                      </p:cBhvr>
                                      <p:tavLst>
                                        <p:tav tm="0">
                                          <p:val>
                                            <p:clrVal>
                                              <a:schemeClr val="accent2"/>
                                            </p:clrVal>
                                          </p:val>
                                        </p:tav>
                                        <p:tav tm="50000">
                                          <p:val>
                                            <p:clrVal>
                                              <a:schemeClr val="hlink"/>
                                            </p:clrVal>
                                          </p:val>
                                        </p:tav>
                                      </p:tavLst>
                                    </p:anim>
                                    <p:set>
                                      <p:cBhvr>
                                        <p:cTn id="9" dur="80"/>
                                        <p:tgtEl>
                                          <p:spTgt spid="4814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48160"/>
                                        </p:tgtEl>
                                        <p:attrNameLst>
                                          <p:attrName>style.visibility</p:attrName>
                                        </p:attrNameLst>
                                      </p:cBhvr>
                                      <p:to>
                                        <p:strVal val="visible"/>
                                      </p:to>
                                    </p:set>
                                    <p:animEffect transition="in" filter="dissolve">
                                      <p:cBhvr>
                                        <p:cTn id="14" dur="500"/>
                                        <p:tgtEl>
                                          <p:spTgt spid="4816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8159"/>
                                        </p:tgtEl>
                                        <p:attrNameLst>
                                          <p:attrName>style.visibility</p:attrName>
                                        </p:attrNameLst>
                                      </p:cBhvr>
                                      <p:to>
                                        <p:strVal val="visible"/>
                                      </p:to>
                                    </p:set>
                                    <p:anim calcmode="lin" valueType="num">
                                      <p:cBhvr additive="base">
                                        <p:cTn id="19" dur="1000" fill="hold"/>
                                        <p:tgtEl>
                                          <p:spTgt spid="48159"/>
                                        </p:tgtEl>
                                        <p:attrNameLst>
                                          <p:attrName>ppt_x</p:attrName>
                                        </p:attrNameLst>
                                      </p:cBhvr>
                                      <p:tavLst>
                                        <p:tav tm="0">
                                          <p:val>
                                            <p:strVal val="1+#ppt_w/2"/>
                                          </p:val>
                                        </p:tav>
                                        <p:tav tm="100000">
                                          <p:val>
                                            <p:strVal val="#ppt_x"/>
                                          </p:val>
                                        </p:tav>
                                      </p:tavLst>
                                    </p:anim>
                                    <p:anim calcmode="lin" valueType="num">
                                      <p:cBhvr additive="base">
                                        <p:cTn id="20" dur="1000" fill="hold"/>
                                        <p:tgtEl>
                                          <p:spTgt spid="4815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8155"/>
                                        </p:tgtEl>
                                        <p:attrNameLst>
                                          <p:attrName>style.visibility</p:attrName>
                                        </p:attrNameLst>
                                      </p:cBhvr>
                                      <p:to>
                                        <p:strVal val="visible"/>
                                      </p:to>
                                    </p:set>
                                    <p:animEffect transition="in" filter="dissolve">
                                      <p:cBhvr>
                                        <p:cTn id="25" dur="500"/>
                                        <p:tgtEl>
                                          <p:spTgt spid="4815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48181"/>
                                        </p:tgtEl>
                                        <p:attrNameLst>
                                          <p:attrName>style.visibility</p:attrName>
                                        </p:attrNameLst>
                                      </p:cBhvr>
                                      <p:to>
                                        <p:strVal val="visible"/>
                                      </p:to>
                                    </p:set>
                                    <p:animEffect transition="in" filter="dissolve">
                                      <p:cBhvr>
                                        <p:cTn id="30" dur="500"/>
                                        <p:tgtEl>
                                          <p:spTgt spid="48181"/>
                                        </p:tgtEl>
                                      </p:cBhvr>
                                    </p:animEffect>
                                  </p:childTnLst>
                                </p:cTn>
                              </p:par>
                              <p:par>
                                <p:cTn id="31" presetID="9" presetClass="entr" presetSubtype="0" fill="hold" nodeType="withEffect">
                                  <p:stCondLst>
                                    <p:cond delay="0"/>
                                  </p:stCondLst>
                                  <p:childTnLst>
                                    <p:set>
                                      <p:cBhvr>
                                        <p:cTn id="32" dur="1" fill="hold">
                                          <p:stCondLst>
                                            <p:cond delay="0"/>
                                          </p:stCondLst>
                                        </p:cTn>
                                        <p:tgtEl>
                                          <p:spTgt spid="48182"/>
                                        </p:tgtEl>
                                        <p:attrNameLst>
                                          <p:attrName>style.visibility</p:attrName>
                                        </p:attrNameLst>
                                      </p:cBhvr>
                                      <p:to>
                                        <p:strVal val="visible"/>
                                      </p:to>
                                    </p:set>
                                    <p:animEffect transition="in" filter="dissolve">
                                      <p:cBhvr>
                                        <p:cTn id="33" dur="500"/>
                                        <p:tgtEl>
                                          <p:spTgt spid="4818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48179"/>
                                        </p:tgtEl>
                                        <p:attrNameLst>
                                          <p:attrName>style.visibility</p:attrName>
                                        </p:attrNameLst>
                                      </p:cBhvr>
                                      <p:to>
                                        <p:strVal val="visible"/>
                                      </p:to>
                                    </p:set>
                                    <p:anim calcmode="discrete" valueType="clr">
                                      <p:cBhvr override="childStyle">
                                        <p:cTn id="38" dur="80"/>
                                        <p:tgtEl>
                                          <p:spTgt spid="4817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48179"/>
                                        </p:tgtEl>
                                        <p:attrNameLst>
                                          <p:attrName>fillcolor</p:attrName>
                                        </p:attrNameLst>
                                      </p:cBhvr>
                                      <p:tavLst>
                                        <p:tav tm="0">
                                          <p:val>
                                            <p:clrVal>
                                              <a:schemeClr val="accent2"/>
                                            </p:clrVal>
                                          </p:val>
                                        </p:tav>
                                        <p:tav tm="50000">
                                          <p:val>
                                            <p:clrVal>
                                              <a:schemeClr val="hlink"/>
                                            </p:clrVal>
                                          </p:val>
                                        </p:tav>
                                      </p:tavLst>
                                    </p:anim>
                                    <p:set>
                                      <p:cBhvr>
                                        <p:cTn id="40" dur="80"/>
                                        <p:tgtEl>
                                          <p:spTgt spid="48179"/>
                                        </p:tgtEl>
                                        <p:attrNameLst>
                                          <p:attrName>fill.type</p:attrName>
                                        </p:attrNameLst>
                                      </p:cBhvr>
                                      <p:to>
                                        <p:strVal val="solid"/>
                                      </p:to>
                                    </p:set>
                                  </p:childTnLst>
                                </p:cTn>
                              </p:par>
                              <p:par>
                                <p:cTn id="41" presetID="2" presetClass="entr" presetSubtype="2" fill="hold" nodeType="withEffect">
                                  <p:stCondLst>
                                    <p:cond delay="0"/>
                                  </p:stCondLst>
                                  <p:childTnLst>
                                    <p:set>
                                      <p:cBhvr>
                                        <p:cTn id="42" dur="1" fill="hold">
                                          <p:stCondLst>
                                            <p:cond delay="0"/>
                                          </p:stCondLst>
                                        </p:cTn>
                                        <p:tgtEl>
                                          <p:spTgt spid="48187"/>
                                        </p:tgtEl>
                                        <p:attrNameLst>
                                          <p:attrName>style.visibility</p:attrName>
                                        </p:attrNameLst>
                                      </p:cBhvr>
                                      <p:to>
                                        <p:strVal val="visible"/>
                                      </p:to>
                                    </p:set>
                                    <p:anim calcmode="lin" valueType="num">
                                      <p:cBhvr additive="base">
                                        <p:cTn id="43" dur="1000" fill="hold"/>
                                        <p:tgtEl>
                                          <p:spTgt spid="48187"/>
                                        </p:tgtEl>
                                        <p:attrNameLst>
                                          <p:attrName>ppt_x</p:attrName>
                                        </p:attrNameLst>
                                      </p:cBhvr>
                                      <p:tavLst>
                                        <p:tav tm="0">
                                          <p:val>
                                            <p:strVal val="1+#ppt_w/2"/>
                                          </p:val>
                                        </p:tav>
                                        <p:tav tm="100000">
                                          <p:val>
                                            <p:strVal val="#ppt_x"/>
                                          </p:val>
                                        </p:tav>
                                      </p:tavLst>
                                    </p:anim>
                                    <p:anim calcmode="lin" valueType="num">
                                      <p:cBhvr additive="base">
                                        <p:cTn id="44" dur="1000" fill="hold"/>
                                        <p:tgtEl>
                                          <p:spTgt spid="48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p:bldP spid="481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972"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3973"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3974"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83975"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6"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Comparaison des solutions</a:t>
            </a:r>
          </a:p>
        </p:txBody>
      </p:sp>
      <p:sp>
        <p:nvSpPr>
          <p:cNvPr id="44044"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42</a:t>
            </a:r>
          </a:p>
        </p:txBody>
      </p:sp>
      <p:graphicFrame>
        <p:nvGraphicFramePr>
          <p:cNvPr id="44216" name="Group 184"/>
          <p:cNvGraphicFramePr>
            <a:graphicFrameLocks noGrp="1"/>
          </p:cNvGraphicFramePr>
          <p:nvPr/>
        </p:nvGraphicFramePr>
        <p:xfrm>
          <a:off x="188913" y="1082675"/>
          <a:ext cx="8910637" cy="4979987"/>
        </p:xfrm>
        <a:graphic>
          <a:graphicData uri="http://schemas.openxmlformats.org/drawingml/2006/table">
            <a:tbl>
              <a:tblPr/>
              <a:tblGrid>
                <a:gridCol w="2616200">
                  <a:extLst>
                    <a:ext uri="{9D8B030D-6E8A-4147-A177-3AD203B41FA5}">
                      <a16:colId xmlns="" xmlns:a16="http://schemas.microsoft.com/office/drawing/2014/main" val="20000"/>
                    </a:ext>
                  </a:extLst>
                </a:gridCol>
                <a:gridCol w="3128962">
                  <a:extLst>
                    <a:ext uri="{9D8B030D-6E8A-4147-A177-3AD203B41FA5}">
                      <a16:colId xmlns="" xmlns:a16="http://schemas.microsoft.com/office/drawing/2014/main" val="20001"/>
                    </a:ext>
                  </a:extLst>
                </a:gridCol>
                <a:gridCol w="3165475">
                  <a:extLst>
                    <a:ext uri="{9D8B030D-6E8A-4147-A177-3AD203B41FA5}">
                      <a16:colId xmlns="" xmlns:a16="http://schemas.microsoft.com/office/drawing/2014/main" val="20002"/>
                    </a:ext>
                  </a:extLst>
                </a:gridCol>
              </a:tblGrid>
              <a:tr h="81291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Solution pour un guidage en rotation</a:t>
                      </a:r>
                    </a:p>
                  </a:txBody>
                  <a:tcPr marL="90000" marR="90000" marT="54007" marB="54007"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Avantages</a:t>
                      </a:r>
                    </a:p>
                  </a:txBody>
                  <a:tcPr marL="90000" marR="90000" marT="54007" marB="54007" anchor="ctr" anchorCtr="1"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Limites d’utilisation</a:t>
                      </a:r>
                    </a:p>
                  </a:txBody>
                  <a:tcPr marL="90000" marR="90000" marT="54007" marB="54007" anchor="ctr" anchorCtr="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81291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Contact direct</a:t>
                      </a:r>
                    </a:p>
                  </a:txBody>
                  <a:tcPr marL="90000" marR="90000" marT="54007" marB="54007"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fr-FR" altLang="fr-FR" sz="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Coût peu élevé,</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Facile à réaliser,</a:t>
                      </a:r>
                    </a:p>
                  </a:txBody>
                  <a:tcPr marL="90000" marR="90000" marT="54007" marB="5400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fr-FR" altLang="fr-FR" sz="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Efforts transmissibles modérés,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Faible vitesse d’utilisation.</a:t>
                      </a:r>
                    </a:p>
                  </a:txBody>
                  <a:tcPr marL="90000" marR="90000" marT="54007" marB="5400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26031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Interposition de bagues</a:t>
                      </a:r>
                    </a:p>
                  </a:txBody>
                  <a:tcPr marL="90000" marR="90000" marT="54007" marB="54007"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fr-FR" altLang="fr-FR" sz="1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Encombrement radial réduit,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Report de l’usure sur les bagues,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Coût global réduit.</a:t>
                      </a:r>
                    </a:p>
                  </a:txBody>
                  <a:tcPr marL="90000" marR="90000" marT="54007" marB="5400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Encombrement en longueur élevé,</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Capacité de charge inversement proportionnelle à la vitesse d’utilisation,</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Sensible aux défauts d’alignement.</a:t>
                      </a:r>
                    </a:p>
                  </a:txBody>
                  <a:tcPr marL="90000" marR="90000" marT="54007" marB="5400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046926">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Interposition d’éléments roulants</a:t>
                      </a:r>
                    </a:p>
                  </a:txBody>
                  <a:tcPr marL="90000" marR="90000" marT="54007" marB="54007"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Composant normalisé universel,</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Précision élevée,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Supportent des efforts radiaux et axiaux.</a:t>
                      </a:r>
                    </a:p>
                  </a:txBody>
                  <a:tcPr marL="90000" marR="90000" marT="54007" marB="5400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Encombrement radial important,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Vitesse maximale possible pouvant parfois être une limite.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Prix relativement élevé.</a:t>
                      </a:r>
                    </a:p>
                  </a:txBody>
                  <a:tcPr marL="90000" marR="90000" marT="54007" marB="5400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1046926">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Interposition d’un film d’huile</a:t>
                      </a:r>
                    </a:p>
                  </a:txBody>
                  <a:tcPr marL="90000" marR="90000" marT="54007" marB="54007"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fr-FR" altLang="fr-FR" sz="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Très grande précision,</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Frottements internes très réduits,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Capacité en vitesse élevée.</a:t>
                      </a:r>
                    </a:p>
                  </a:txBody>
                  <a:tcPr marL="90000" marR="90000" marT="54007" marB="5400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Etanchéité difficile,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Supportent uniquement des charges radiales,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400" b="0" i="0" u="none" strike="noStrike" cap="none" normalizeH="0" baseline="0">
                          <a:ln>
                            <a:noFill/>
                          </a:ln>
                          <a:solidFill>
                            <a:schemeClr val="tx1"/>
                          </a:solidFill>
                          <a:effectLst/>
                          <a:latin typeface="Arial" panose="020B0604020202020204" pitchFamily="34" charset="0"/>
                        </a:rPr>
                        <a:t> Prix très élevé.</a:t>
                      </a:r>
                    </a:p>
                  </a:txBody>
                  <a:tcPr marL="90000" marR="90000" marT="54007" marB="5400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44203" name="Rectangle 171"/>
          <p:cNvSpPr>
            <a:spLocks noChangeArrowheads="1"/>
          </p:cNvSpPr>
          <p:nvPr/>
        </p:nvSpPr>
        <p:spPr bwMode="auto">
          <a:xfrm>
            <a:off x="2854325" y="2024063"/>
            <a:ext cx="2263775" cy="539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44204" name="Rectangle 172"/>
          <p:cNvSpPr>
            <a:spLocks noChangeArrowheads="1"/>
          </p:cNvSpPr>
          <p:nvPr/>
        </p:nvSpPr>
        <p:spPr bwMode="auto">
          <a:xfrm>
            <a:off x="6019800" y="1955800"/>
            <a:ext cx="2759075" cy="539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44205" name="Rectangle 173"/>
          <p:cNvSpPr>
            <a:spLocks noChangeArrowheads="1"/>
          </p:cNvSpPr>
          <p:nvPr/>
        </p:nvSpPr>
        <p:spPr bwMode="auto">
          <a:xfrm>
            <a:off x="2859088" y="2779713"/>
            <a:ext cx="2894012" cy="974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44206" name="Rectangle 174"/>
          <p:cNvSpPr>
            <a:spLocks noChangeArrowheads="1"/>
          </p:cNvSpPr>
          <p:nvPr/>
        </p:nvSpPr>
        <p:spPr bwMode="auto">
          <a:xfrm>
            <a:off x="6027738" y="2762250"/>
            <a:ext cx="2908300" cy="1169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44207" name="Rectangle 175"/>
          <p:cNvSpPr>
            <a:spLocks noChangeArrowheads="1"/>
          </p:cNvSpPr>
          <p:nvPr/>
        </p:nvSpPr>
        <p:spPr bwMode="auto">
          <a:xfrm>
            <a:off x="2825750" y="4008438"/>
            <a:ext cx="2894013" cy="944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44208" name="Rectangle 176"/>
          <p:cNvSpPr>
            <a:spLocks noChangeArrowheads="1"/>
          </p:cNvSpPr>
          <p:nvPr/>
        </p:nvSpPr>
        <p:spPr bwMode="auto">
          <a:xfrm>
            <a:off x="5969000" y="4008438"/>
            <a:ext cx="3008313" cy="944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44209" name="Rectangle 177"/>
          <p:cNvSpPr>
            <a:spLocks noChangeArrowheads="1"/>
          </p:cNvSpPr>
          <p:nvPr/>
        </p:nvSpPr>
        <p:spPr bwMode="auto">
          <a:xfrm>
            <a:off x="2860675" y="5057775"/>
            <a:ext cx="2879725" cy="854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44210" name="Rectangle 178"/>
          <p:cNvSpPr>
            <a:spLocks noChangeArrowheads="1"/>
          </p:cNvSpPr>
          <p:nvPr/>
        </p:nvSpPr>
        <p:spPr bwMode="auto">
          <a:xfrm>
            <a:off x="5989638" y="5057775"/>
            <a:ext cx="2698750" cy="9286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216"/>
                                        </p:tgtEl>
                                        <p:attrNameLst>
                                          <p:attrName>style.visibility</p:attrName>
                                        </p:attrNameLst>
                                      </p:cBhvr>
                                      <p:to>
                                        <p:strVal val="visible"/>
                                      </p:to>
                                    </p:set>
                                    <p:animEffect transition="in" filter="dissolve">
                                      <p:cBhvr>
                                        <p:cTn id="7" dur="3250"/>
                                        <p:tgtEl>
                                          <p:spTgt spid="44216"/>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4203"/>
                                        </p:tgtEl>
                                        <p:attrNameLst>
                                          <p:attrName>style.visibility</p:attrName>
                                        </p:attrNameLst>
                                      </p:cBhvr>
                                      <p:to>
                                        <p:strVal val="visible"/>
                                      </p:to>
                                    </p:set>
                                    <p:animEffect transition="in" filter="dissolve">
                                      <p:cBhvr>
                                        <p:cTn id="12" dur="4500"/>
                                        <p:tgtEl>
                                          <p:spTgt spid="44203"/>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4204"/>
                                        </p:tgtEl>
                                        <p:attrNameLst>
                                          <p:attrName>style.visibility</p:attrName>
                                        </p:attrNameLst>
                                      </p:cBhvr>
                                      <p:to>
                                        <p:strVal val="visible"/>
                                      </p:to>
                                    </p:set>
                                    <p:animEffect transition="in" filter="dissolve">
                                      <p:cBhvr>
                                        <p:cTn id="17" dur="4250"/>
                                        <p:tgtEl>
                                          <p:spTgt spid="44204"/>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4205"/>
                                        </p:tgtEl>
                                        <p:attrNameLst>
                                          <p:attrName>style.visibility</p:attrName>
                                        </p:attrNameLst>
                                      </p:cBhvr>
                                      <p:to>
                                        <p:strVal val="visible"/>
                                      </p:to>
                                    </p:set>
                                    <p:animEffect transition="in" filter="dissolve">
                                      <p:cBhvr>
                                        <p:cTn id="22" dur="5000"/>
                                        <p:tgtEl>
                                          <p:spTgt spid="44205"/>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4206"/>
                                        </p:tgtEl>
                                        <p:attrNameLst>
                                          <p:attrName>style.visibility</p:attrName>
                                        </p:attrNameLst>
                                      </p:cBhvr>
                                      <p:to>
                                        <p:strVal val="visible"/>
                                      </p:to>
                                    </p:set>
                                    <p:animEffect transition="in" filter="dissolve">
                                      <p:cBhvr>
                                        <p:cTn id="27" dur="4750"/>
                                        <p:tgtEl>
                                          <p:spTgt spid="44206"/>
                                        </p:tgtEl>
                                      </p:cBhvr>
                                    </p:animEffect>
                                  </p:childTnLst>
                                </p:cTn>
                              </p:par>
                            </p:childTnLst>
                          </p:cTn>
                        </p:par>
                      </p:childTnLst>
                    </p:cTn>
                  </p:par>
                  <p:par>
                    <p:cTn id="28" fill="hold">
                      <p:stCondLst>
                        <p:cond delay="indefinite"/>
                      </p:stCondLst>
                      <p:childTnLst>
                        <p:par>
                          <p:cTn id="29" fill="hold" nodeType="after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4207"/>
                                        </p:tgtEl>
                                        <p:attrNameLst>
                                          <p:attrName>style.visibility</p:attrName>
                                        </p:attrNameLst>
                                      </p:cBhvr>
                                      <p:to>
                                        <p:strVal val="visible"/>
                                      </p:to>
                                    </p:set>
                                    <p:animEffect transition="in" filter="dissolve">
                                      <p:cBhvr>
                                        <p:cTn id="32" dur="4500"/>
                                        <p:tgtEl>
                                          <p:spTgt spid="44207"/>
                                        </p:tgtEl>
                                      </p:cBhvr>
                                    </p:animEffect>
                                  </p:childTnLst>
                                </p:cTn>
                              </p:par>
                            </p:childTnLst>
                          </p:cTn>
                        </p:par>
                      </p:childTnLst>
                    </p:cTn>
                  </p:par>
                  <p:par>
                    <p:cTn id="33" fill="hold">
                      <p:stCondLst>
                        <p:cond delay="indefinite"/>
                      </p:stCondLst>
                      <p:childTnLst>
                        <p:par>
                          <p:cTn id="34" fill="hold" nodeType="after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4208"/>
                                        </p:tgtEl>
                                        <p:attrNameLst>
                                          <p:attrName>style.visibility</p:attrName>
                                        </p:attrNameLst>
                                      </p:cBhvr>
                                      <p:to>
                                        <p:strVal val="visible"/>
                                      </p:to>
                                    </p:set>
                                    <p:animEffect transition="in" filter="dissolve">
                                      <p:cBhvr>
                                        <p:cTn id="37" dur="4250"/>
                                        <p:tgtEl>
                                          <p:spTgt spid="44208"/>
                                        </p:tgtEl>
                                      </p:cBhvr>
                                    </p:animEffect>
                                  </p:childTnLst>
                                </p:cTn>
                              </p:par>
                            </p:childTnLst>
                          </p:cTn>
                        </p:par>
                      </p:childTnLst>
                    </p:cTn>
                  </p:par>
                  <p:par>
                    <p:cTn id="38" fill="hold">
                      <p:stCondLst>
                        <p:cond delay="indefinite"/>
                      </p:stCondLst>
                      <p:childTnLst>
                        <p:par>
                          <p:cTn id="39" fill="hold" nodeType="after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4209"/>
                                        </p:tgtEl>
                                        <p:attrNameLst>
                                          <p:attrName>style.visibility</p:attrName>
                                        </p:attrNameLst>
                                      </p:cBhvr>
                                      <p:to>
                                        <p:strVal val="visible"/>
                                      </p:to>
                                    </p:set>
                                    <p:animEffect transition="in" filter="dissolve">
                                      <p:cBhvr>
                                        <p:cTn id="42" dur="4500"/>
                                        <p:tgtEl>
                                          <p:spTgt spid="44209"/>
                                        </p:tgtEl>
                                      </p:cBhvr>
                                    </p:animEffect>
                                  </p:childTnLst>
                                </p:cTn>
                              </p:par>
                            </p:childTnLst>
                          </p:cTn>
                        </p:par>
                      </p:childTnLst>
                    </p:cTn>
                  </p:par>
                  <p:par>
                    <p:cTn id="43" fill="hold">
                      <p:stCondLst>
                        <p:cond delay="indefinite"/>
                      </p:stCondLst>
                      <p:childTnLst>
                        <p:par>
                          <p:cTn id="44" fill="hold" nodeType="after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4210"/>
                                        </p:tgtEl>
                                        <p:attrNameLst>
                                          <p:attrName>style.visibility</p:attrName>
                                        </p:attrNameLst>
                                      </p:cBhvr>
                                      <p:to>
                                        <p:strVal val="visible"/>
                                      </p:to>
                                    </p:set>
                                    <p:animEffect transition="in" filter="dissolve">
                                      <p:cBhvr>
                                        <p:cTn id="47" dur="4000"/>
                                        <p:tgtEl>
                                          <p:spTgt spid="4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4996"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4997"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4998"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84999"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0"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Applications des solutions</a:t>
            </a:r>
          </a:p>
        </p:txBody>
      </p:sp>
      <p:sp>
        <p:nvSpPr>
          <p:cNvPr id="54284"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43</a:t>
            </a:r>
          </a:p>
        </p:txBody>
      </p:sp>
      <p:graphicFrame>
        <p:nvGraphicFramePr>
          <p:cNvPr id="54330" name="Group 58"/>
          <p:cNvGraphicFramePr>
            <a:graphicFrameLocks noGrp="1"/>
          </p:cNvGraphicFramePr>
          <p:nvPr/>
        </p:nvGraphicFramePr>
        <p:xfrm>
          <a:off x="188913" y="1125538"/>
          <a:ext cx="8724900" cy="4519614"/>
        </p:xfrm>
        <a:graphic>
          <a:graphicData uri="http://schemas.openxmlformats.org/drawingml/2006/table">
            <a:tbl>
              <a:tblPr/>
              <a:tblGrid>
                <a:gridCol w="2554287">
                  <a:extLst>
                    <a:ext uri="{9D8B030D-6E8A-4147-A177-3AD203B41FA5}">
                      <a16:colId xmlns="" xmlns:a16="http://schemas.microsoft.com/office/drawing/2014/main" val="20000"/>
                    </a:ext>
                  </a:extLst>
                </a:gridCol>
                <a:gridCol w="6170613">
                  <a:extLst>
                    <a:ext uri="{9D8B030D-6E8A-4147-A177-3AD203B41FA5}">
                      <a16:colId xmlns="" xmlns:a16="http://schemas.microsoft.com/office/drawing/2014/main" val="20001"/>
                    </a:ext>
                  </a:extLst>
                </a:gridCol>
              </a:tblGrid>
              <a:tr h="81275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Solution pour un guidage en rotation</a:t>
                      </a:r>
                    </a:p>
                  </a:txBody>
                  <a:tcPr marL="90000" marR="90000" marT="53997" marB="53997"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Applications</a:t>
                      </a:r>
                    </a:p>
                  </a:txBody>
                  <a:tcPr marL="90000" marR="90000" marT="53997" marB="53997"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81275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Contact direct</a:t>
                      </a:r>
                    </a:p>
                  </a:txBody>
                  <a:tcPr marL="90000" marR="90000" marT="53997" marB="53997"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fr-FR" altLang="fr-FR"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800" b="0" i="0" u="none" strike="noStrike" cap="none" normalizeH="0" baseline="0">
                          <a:ln>
                            <a:noFill/>
                          </a:ln>
                          <a:solidFill>
                            <a:schemeClr val="tx1"/>
                          </a:solidFill>
                          <a:effectLst/>
                          <a:latin typeface="Arial" panose="020B0604020202020204" pitchFamily="34" charset="0"/>
                        </a:rPr>
                        <a:t> Mécanique grossière (Brouette, Gond,…)</a:t>
                      </a:r>
                    </a:p>
                  </a:txBody>
                  <a:tcPr marL="90000" marR="90000" marT="53997" marB="5399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81275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Interposition de bagues</a:t>
                      </a:r>
                    </a:p>
                  </a:txBody>
                  <a:tcPr marL="90000" marR="90000" marT="53997" marB="53997"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fr-FR" altLang="fr-FR" sz="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800" b="0" i="0" u="none" strike="noStrike" cap="none" normalizeH="0" baseline="0">
                          <a:ln>
                            <a:noFill/>
                          </a:ln>
                          <a:solidFill>
                            <a:schemeClr val="tx1"/>
                          </a:solidFill>
                          <a:effectLst/>
                          <a:latin typeface="Arial" panose="020B0604020202020204" pitchFamily="34" charset="0"/>
                        </a:rPr>
                        <a:t> Moteurs électriques pour outillage ou électroménager,</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800" b="0" i="0" u="none" strike="noStrike" cap="none" normalizeH="0" baseline="0">
                          <a:ln>
                            <a:noFill/>
                          </a:ln>
                          <a:solidFill>
                            <a:schemeClr val="tx1"/>
                          </a:solidFill>
                          <a:effectLst/>
                          <a:latin typeface="Arial" panose="020B0604020202020204" pitchFamily="34" charset="0"/>
                        </a:rPr>
                        <a:t> Vilebrequin de moteurs d’automobile.</a:t>
                      </a:r>
                    </a:p>
                  </a:txBody>
                  <a:tcPr marL="90000" marR="90000" marT="53997" marB="5399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040682">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Interposition d’éléments roulants</a:t>
                      </a:r>
                    </a:p>
                  </a:txBody>
                  <a:tcPr marL="90000" marR="90000" marT="53997" marB="53997"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800" b="0" i="0" u="none" strike="noStrike" cap="none" normalizeH="0" baseline="0">
                          <a:ln>
                            <a:noFill/>
                          </a:ln>
                          <a:solidFill>
                            <a:schemeClr val="tx1"/>
                          </a:solidFill>
                          <a:effectLst/>
                          <a:latin typeface="Arial" panose="020B0604020202020204" pitchFamily="34" charset="0"/>
                        </a:rPr>
                        <a:t> Roues d’automobile,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800" b="0" i="0" u="none" strike="noStrike" cap="none" normalizeH="0" baseline="0">
                          <a:ln>
                            <a:noFill/>
                          </a:ln>
                          <a:solidFill>
                            <a:schemeClr val="tx1"/>
                          </a:solidFill>
                          <a:effectLst/>
                          <a:latin typeface="Arial" panose="020B0604020202020204" pitchFamily="34" charset="0"/>
                        </a:rPr>
                        <a:t> Réducteurs, poulies,</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800" b="0" i="0" u="none" strike="noStrike" cap="none" normalizeH="0" baseline="0">
                          <a:ln>
                            <a:noFill/>
                          </a:ln>
                          <a:solidFill>
                            <a:schemeClr val="tx1"/>
                          </a:solidFill>
                          <a:effectLst/>
                          <a:latin typeface="Arial" panose="020B0604020202020204" pitchFamily="34" charset="0"/>
                        </a:rPr>
                        <a:t> Pompes, moteurs électriques.</a:t>
                      </a:r>
                    </a:p>
                  </a:txBody>
                  <a:tcPr marL="90000" marR="90000" marT="53997" marB="5399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1040682">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Interposition d’un film d’huile</a:t>
                      </a:r>
                    </a:p>
                  </a:txBody>
                  <a:tcPr marL="90000" marR="90000" marT="53997" marB="53997"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800" b="0" i="0" u="none" strike="noStrike" cap="none" normalizeH="0" baseline="0">
                          <a:ln>
                            <a:noFill/>
                          </a:ln>
                          <a:solidFill>
                            <a:schemeClr val="tx1"/>
                          </a:solidFill>
                          <a:effectLst/>
                          <a:latin typeface="Arial" panose="020B0604020202020204" pitchFamily="34" charset="0"/>
                        </a:rPr>
                        <a:t> Broche de machine outils (rectifieuse),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800" b="0" i="0" u="none" strike="noStrike" cap="none" normalizeH="0" baseline="0">
                          <a:ln>
                            <a:noFill/>
                          </a:ln>
                          <a:solidFill>
                            <a:schemeClr val="tx1"/>
                          </a:solidFill>
                          <a:effectLst/>
                          <a:latin typeface="Arial" panose="020B0604020202020204" pitchFamily="34" charset="0"/>
                        </a:rPr>
                        <a:t> Paliers à air (Fraise de dentiste),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q"/>
                        <a:tabLst/>
                      </a:pPr>
                      <a:r>
                        <a:rPr kumimoji="0" lang="fr-FR" altLang="fr-FR" sz="1800" b="0" i="0" u="none" strike="noStrike" cap="none" normalizeH="0" baseline="0">
                          <a:ln>
                            <a:noFill/>
                          </a:ln>
                          <a:solidFill>
                            <a:schemeClr val="tx1"/>
                          </a:solidFill>
                          <a:effectLst/>
                          <a:latin typeface="Arial" panose="020B0604020202020204" pitchFamily="34" charset="0"/>
                        </a:rPr>
                        <a:t> Broche à air pour appareil de métrologie. </a:t>
                      </a:r>
                    </a:p>
                  </a:txBody>
                  <a:tcPr marL="90000" marR="90000" marT="53997" marB="53997"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54324" name="Rectangle 52"/>
          <p:cNvSpPr>
            <a:spLocks noChangeArrowheads="1"/>
          </p:cNvSpPr>
          <p:nvPr/>
        </p:nvSpPr>
        <p:spPr bwMode="auto">
          <a:xfrm>
            <a:off x="2803525" y="2128838"/>
            <a:ext cx="4646613" cy="3889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54325" name="Rectangle 53"/>
          <p:cNvSpPr>
            <a:spLocks noChangeArrowheads="1"/>
          </p:cNvSpPr>
          <p:nvPr/>
        </p:nvSpPr>
        <p:spPr bwMode="auto">
          <a:xfrm>
            <a:off x="2824163" y="2794000"/>
            <a:ext cx="5800725" cy="703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54326" name="Rectangle 54"/>
          <p:cNvSpPr>
            <a:spLocks noChangeArrowheads="1"/>
          </p:cNvSpPr>
          <p:nvPr/>
        </p:nvSpPr>
        <p:spPr bwMode="auto">
          <a:xfrm>
            <a:off x="2824163" y="3648075"/>
            <a:ext cx="3522662" cy="9286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54327" name="Rectangle 55"/>
          <p:cNvSpPr>
            <a:spLocks noChangeArrowheads="1"/>
          </p:cNvSpPr>
          <p:nvPr/>
        </p:nvSpPr>
        <p:spPr bwMode="auto">
          <a:xfrm>
            <a:off x="2824163" y="4652963"/>
            <a:ext cx="4511675" cy="944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4330"/>
                                        </p:tgtEl>
                                        <p:attrNameLst>
                                          <p:attrName>style.visibility</p:attrName>
                                        </p:attrNameLst>
                                      </p:cBhvr>
                                      <p:to>
                                        <p:strVal val="visible"/>
                                      </p:to>
                                    </p:set>
                                    <p:animEffect transition="in" filter="dissolve">
                                      <p:cBhvr>
                                        <p:cTn id="7" dur="4250"/>
                                        <p:tgtEl>
                                          <p:spTgt spid="54330"/>
                                        </p:tgtEl>
                                      </p:cBhvr>
                                    </p:animEffect>
                                  </p:childTnLst>
                                </p:cTn>
                              </p:par>
                              <p:par>
                                <p:cTn id="8" presetID="9" presetClass="entr" presetSubtype="0" fill="hold" nodeType="withEffect">
                                  <p:stCondLst>
                                    <p:cond delay="0"/>
                                  </p:stCondLst>
                                  <p:childTnLst>
                                    <p:set>
                                      <p:cBhvr>
                                        <p:cTn id="9" dur="1" fill="hold">
                                          <p:stCondLst>
                                            <p:cond delay="0"/>
                                          </p:stCondLst>
                                        </p:cTn>
                                        <p:tgtEl>
                                          <p:spTgt spid="54324"/>
                                        </p:tgtEl>
                                        <p:attrNameLst>
                                          <p:attrName>style.visibility</p:attrName>
                                        </p:attrNameLst>
                                      </p:cBhvr>
                                      <p:to>
                                        <p:strVal val="visible"/>
                                      </p:to>
                                    </p:set>
                                    <p:animEffect transition="in" filter="dissolve">
                                      <p:cBhvr>
                                        <p:cTn id="10" dur="3500"/>
                                        <p:tgtEl>
                                          <p:spTgt spid="54324"/>
                                        </p:tgtEl>
                                      </p:cBhvr>
                                    </p:animEffect>
                                  </p:childTnLst>
                                </p:cTn>
                              </p:par>
                              <p:par>
                                <p:cTn id="11" presetID="9" presetClass="entr" presetSubtype="0" fill="hold" nodeType="withEffect">
                                  <p:stCondLst>
                                    <p:cond delay="0"/>
                                  </p:stCondLst>
                                  <p:childTnLst>
                                    <p:set>
                                      <p:cBhvr>
                                        <p:cTn id="12" dur="1" fill="hold">
                                          <p:stCondLst>
                                            <p:cond delay="0"/>
                                          </p:stCondLst>
                                        </p:cTn>
                                        <p:tgtEl>
                                          <p:spTgt spid="54326"/>
                                        </p:tgtEl>
                                        <p:attrNameLst>
                                          <p:attrName>style.visibility</p:attrName>
                                        </p:attrNameLst>
                                      </p:cBhvr>
                                      <p:to>
                                        <p:strVal val="visible"/>
                                      </p:to>
                                    </p:set>
                                    <p:animEffect transition="in" filter="dissolve">
                                      <p:cBhvr>
                                        <p:cTn id="13" dur="4500"/>
                                        <p:tgtEl>
                                          <p:spTgt spid="54326"/>
                                        </p:tgtEl>
                                      </p:cBhvr>
                                    </p:animEffect>
                                  </p:childTnLst>
                                </p:cTn>
                              </p:par>
                              <p:par>
                                <p:cTn id="14" presetID="9" presetClass="entr" presetSubtype="0" fill="hold" nodeType="withEffect">
                                  <p:stCondLst>
                                    <p:cond delay="0"/>
                                  </p:stCondLst>
                                  <p:childTnLst>
                                    <p:set>
                                      <p:cBhvr>
                                        <p:cTn id="15" dur="1" fill="hold">
                                          <p:stCondLst>
                                            <p:cond delay="0"/>
                                          </p:stCondLst>
                                        </p:cTn>
                                        <p:tgtEl>
                                          <p:spTgt spid="54325"/>
                                        </p:tgtEl>
                                        <p:attrNameLst>
                                          <p:attrName>style.visibility</p:attrName>
                                        </p:attrNameLst>
                                      </p:cBhvr>
                                      <p:to>
                                        <p:strVal val="visible"/>
                                      </p:to>
                                    </p:set>
                                    <p:animEffect transition="in" filter="dissolve">
                                      <p:cBhvr>
                                        <p:cTn id="16" dur="4000"/>
                                        <p:tgtEl>
                                          <p:spTgt spid="54325"/>
                                        </p:tgtEl>
                                      </p:cBhvr>
                                    </p:animEffect>
                                  </p:childTnLst>
                                </p:cTn>
                              </p:par>
                              <p:par>
                                <p:cTn id="17" presetID="9" presetClass="entr" presetSubtype="0" fill="hold" nodeType="withEffect">
                                  <p:stCondLst>
                                    <p:cond delay="0"/>
                                  </p:stCondLst>
                                  <p:childTnLst>
                                    <p:set>
                                      <p:cBhvr>
                                        <p:cTn id="18" dur="1" fill="hold">
                                          <p:stCondLst>
                                            <p:cond delay="0"/>
                                          </p:stCondLst>
                                        </p:cTn>
                                        <p:tgtEl>
                                          <p:spTgt spid="54327"/>
                                        </p:tgtEl>
                                        <p:attrNameLst>
                                          <p:attrName>style.visibility</p:attrName>
                                        </p:attrNameLst>
                                      </p:cBhvr>
                                      <p:to>
                                        <p:strVal val="visible"/>
                                      </p:to>
                                    </p:set>
                                    <p:animEffect transition="in" filter="dissolve">
                                      <p:cBhvr>
                                        <p:cTn id="19" dur="4500"/>
                                        <p:tgtEl>
                                          <p:spTgt spid="543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xit" presetSubtype="0" fill="hold" nodeType="clickEffect">
                                  <p:stCondLst>
                                    <p:cond delay="0"/>
                                  </p:stCondLst>
                                  <p:childTnLst>
                                    <p:animEffect transition="out" filter="dissolve">
                                      <p:cBhvr>
                                        <p:cTn id="23" dur="500"/>
                                        <p:tgtEl>
                                          <p:spTgt spid="54324"/>
                                        </p:tgtEl>
                                      </p:cBhvr>
                                    </p:animEffect>
                                    <p:set>
                                      <p:cBhvr>
                                        <p:cTn id="24" dur="1" fill="hold">
                                          <p:stCondLst>
                                            <p:cond delay="499"/>
                                          </p:stCondLst>
                                        </p:cTn>
                                        <p:tgtEl>
                                          <p:spTgt spid="5432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nodeType="clickEffect">
                                  <p:stCondLst>
                                    <p:cond delay="0"/>
                                  </p:stCondLst>
                                  <p:childTnLst>
                                    <p:animEffect transition="out" filter="dissolve">
                                      <p:cBhvr>
                                        <p:cTn id="28" dur="500"/>
                                        <p:tgtEl>
                                          <p:spTgt spid="54325"/>
                                        </p:tgtEl>
                                      </p:cBhvr>
                                    </p:animEffect>
                                    <p:set>
                                      <p:cBhvr>
                                        <p:cTn id="29" dur="1" fill="hold">
                                          <p:stCondLst>
                                            <p:cond delay="499"/>
                                          </p:stCondLst>
                                        </p:cTn>
                                        <p:tgtEl>
                                          <p:spTgt spid="54325"/>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xit" presetSubtype="0" fill="hold" nodeType="clickEffect">
                                  <p:stCondLst>
                                    <p:cond delay="0"/>
                                  </p:stCondLst>
                                  <p:childTnLst>
                                    <p:animEffect transition="out" filter="dissolve">
                                      <p:cBhvr>
                                        <p:cTn id="33" dur="500"/>
                                        <p:tgtEl>
                                          <p:spTgt spid="54326"/>
                                        </p:tgtEl>
                                      </p:cBhvr>
                                    </p:animEffect>
                                    <p:set>
                                      <p:cBhvr>
                                        <p:cTn id="34" dur="1" fill="hold">
                                          <p:stCondLst>
                                            <p:cond delay="499"/>
                                          </p:stCondLst>
                                        </p:cTn>
                                        <p:tgtEl>
                                          <p:spTgt spid="5432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xit" presetSubtype="0" fill="hold" nodeType="clickEffect">
                                  <p:stCondLst>
                                    <p:cond delay="0"/>
                                  </p:stCondLst>
                                  <p:childTnLst>
                                    <p:animEffect transition="out" filter="dissolve">
                                      <p:cBhvr>
                                        <p:cTn id="38" dur="500"/>
                                        <p:tgtEl>
                                          <p:spTgt spid="54327"/>
                                        </p:tgtEl>
                                      </p:cBhvr>
                                    </p:animEffect>
                                    <p:set>
                                      <p:cBhvr>
                                        <p:cTn id="39" dur="1" fill="hold">
                                          <p:stCondLst>
                                            <p:cond delay="499"/>
                                          </p:stCondLst>
                                        </p:cTn>
                                        <p:tgtEl>
                                          <p:spTgt spid="543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oneTexte 1"/>
          <p:cNvSpPr txBox="1">
            <a:spLocks noChangeArrowheads="1"/>
          </p:cNvSpPr>
          <p:nvPr/>
        </p:nvSpPr>
        <p:spPr bwMode="auto">
          <a:xfrm>
            <a:off x="2647950" y="2757488"/>
            <a:ext cx="440848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fr-FR" sz="1800" b="1" dirty="0"/>
              <a:t>Chapitre 4. Guidage en translation</a:t>
            </a:r>
          </a:p>
          <a:p>
            <a:pPr>
              <a:spcBef>
                <a:spcPct val="0"/>
              </a:spcBef>
              <a:buClrTx/>
              <a:buSzTx/>
              <a:buFontTx/>
              <a:buNone/>
            </a:pPr>
            <a:r>
              <a:rPr lang="fr-FR" sz="1800" b="1" dirty="0"/>
              <a:t>- </a:t>
            </a:r>
            <a:r>
              <a:rPr lang="fr-FR" altLang="fr-FR" sz="1800" dirty="0"/>
              <a:t>Par contact direct</a:t>
            </a:r>
          </a:p>
          <a:p>
            <a:pPr>
              <a:spcBef>
                <a:spcPct val="0"/>
              </a:spcBef>
              <a:buClrTx/>
              <a:buSzTx/>
              <a:buFontTx/>
              <a:buNone/>
            </a:pPr>
            <a:r>
              <a:rPr lang="fr-FR" sz="1800" b="1" dirty="0"/>
              <a:t>- </a:t>
            </a:r>
            <a:r>
              <a:rPr lang="fr-FR" altLang="fr-FR" sz="1800" dirty="0"/>
              <a:t>Par interposition d’éléments roulants</a:t>
            </a:r>
          </a:p>
          <a:p>
            <a:pPr>
              <a:spcBef>
                <a:spcPct val="0"/>
              </a:spcBef>
              <a:buClrTx/>
              <a:buSzTx/>
              <a:buFontTx/>
              <a:buNone/>
            </a:pPr>
            <a:r>
              <a:rPr lang="fr-FR" sz="1800" b="1" dirty="0"/>
              <a:t>- </a:t>
            </a:r>
            <a:r>
              <a:rPr lang="fr-FR" altLang="fr-FR" sz="1800" dirty="0"/>
              <a:t>Par interposition d’un film d’air ou d’huile</a:t>
            </a:r>
          </a:p>
          <a:p>
            <a:pPr>
              <a:spcBef>
                <a:spcPct val="0"/>
              </a:spcBef>
              <a:buClrTx/>
              <a:buSzTx/>
              <a:buFontTx/>
              <a:buNone/>
            </a:pPr>
            <a:endParaRPr lang="fr-FR" sz="1800" b="1" dirty="0"/>
          </a:p>
          <a:p>
            <a:pPr>
              <a:spcBef>
                <a:spcPct val="0"/>
              </a:spcBef>
              <a:buClrTx/>
              <a:buSzTx/>
              <a:buFontTx/>
              <a:buNone/>
            </a:pPr>
            <a:endParaRPr lang="fr-FR" sz="1800" dirty="0"/>
          </a:p>
        </p:txBody>
      </p:sp>
    </p:spTree>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092"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9093"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89094"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89095"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glissière			</a:t>
            </a:r>
            <a:r>
              <a:rPr lang="fr-FR" altLang="fr-FR" b="1" i="1"/>
              <a:t>				            45</a:t>
            </a:r>
          </a:p>
        </p:txBody>
      </p:sp>
      <p:sp>
        <p:nvSpPr>
          <p:cNvPr id="89097" name="Text Box 13"/>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Typologie des solutions</a:t>
            </a:r>
          </a:p>
        </p:txBody>
      </p:sp>
      <p:sp>
        <p:nvSpPr>
          <p:cNvPr id="58382" name="Rectangle 14"/>
          <p:cNvSpPr>
            <a:spLocks noChangeArrowheads="1"/>
          </p:cNvSpPr>
          <p:nvPr/>
        </p:nvSpPr>
        <p:spPr bwMode="auto">
          <a:xfrm>
            <a:off x="395288" y="1052513"/>
            <a:ext cx="836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Il existe 3 principaux types de réalisation pour le guidage en translation : </a:t>
            </a:r>
          </a:p>
        </p:txBody>
      </p:sp>
      <p:sp>
        <p:nvSpPr>
          <p:cNvPr id="58387" name="WordArt 19"/>
          <p:cNvSpPr>
            <a:spLocks noChangeArrowheads="1" noChangeShapeType="1" noTextEdit="1"/>
          </p:cNvSpPr>
          <p:nvPr/>
        </p:nvSpPr>
        <p:spPr bwMode="auto">
          <a:xfrm>
            <a:off x="998538" y="2627313"/>
            <a:ext cx="1233487" cy="2139950"/>
          </a:xfrm>
          <a:prstGeom prst="rect">
            <a:avLst/>
          </a:prstGeom>
        </p:spPr>
        <p:txBody>
          <a:bodyPr wrap="none" fromWordArt="1">
            <a:prstTxWarp prst="textPlain">
              <a:avLst>
                <a:gd name="adj" fmla="val 50000"/>
              </a:avLst>
            </a:prstTxWarp>
          </a:bodyPr>
          <a:lstStyle/>
          <a:p>
            <a:pPr algn="ctr"/>
            <a:r>
              <a:rPr lang="fr-FR" sz="3600" i="1" kern="10">
                <a:ln w="63500">
                  <a:solidFill>
                    <a:srgbClr val="000000"/>
                  </a:solidFill>
                  <a:round/>
                  <a:headEnd/>
                  <a:tailEnd/>
                </a:ln>
                <a:solidFill>
                  <a:schemeClr val="accent1"/>
                </a:solidFill>
                <a:effectLst>
                  <a:outerShdw dist="35921" dir="2700000" algn="ctr" rotWithShape="0">
                    <a:srgbClr val="808080">
                      <a:alpha val="79999"/>
                    </a:srgbClr>
                  </a:outerShdw>
                </a:effectLst>
                <a:latin typeface="Arial Black" panose="020B0A04020102020204" pitchFamily="34" charset="0"/>
              </a:rPr>
              <a:t>3</a:t>
            </a:r>
          </a:p>
        </p:txBody>
      </p:sp>
      <p:grpSp>
        <p:nvGrpSpPr>
          <p:cNvPr id="58396" name="Group 28"/>
          <p:cNvGrpSpPr>
            <a:grpSpLocks/>
          </p:cNvGrpSpPr>
          <p:nvPr/>
        </p:nvGrpSpPr>
        <p:grpSpPr bwMode="auto">
          <a:xfrm>
            <a:off x="2525713" y="1782763"/>
            <a:ext cx="4491037" cy="1192212"/>
            <a:chOff x="1591" y="1123"/>
            <a:chExt cx="2829" cy="751"/>
          </a:xfrm>
        </p:grpSpPr>
        <p:sp>
          <p:nvSpPr>
            <p:cNvPr id="89107" name="Text Box 15">
              <a:hlinkClick r:id="rId5" action="ppaction://hlinksldjump"/>
            </p:cNvPr>
            <p:cNvSpPr txBox="1">
              <a:spLocks noChangeArrowheads="1"/>
            </p:cNvSpPr>
            <p:nvPr/>
          </p:nvSpPr>
          <p:spPr bwMode="auto">
            <a:xfrm>
              <a:off x="2267" y="1123"/>
              <a:ext cx="2153" cy="29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contact direct</a:t>
              </a:r>
            </a:p>
          </p:txBody>
        </p:sp>
        <p:sp>
          <p:nvSpPr>
            <p:cNvPr id="89108" name="Line 21"/>
            <p:cNvSpPr>
              <a:spLocks noChangeShapeType="1"/>
            </p:cNvSpPr>
            <p:nvPr/>
          </p:nvSpPr>
          <p:spPr bwMode="auto">
            <a:xfrm flipV="1">
              <a:off x="1591" y="1326"/>
              <a:ext cx="520" cy="5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8394" name="Group 26"/>
          <p:cNvGrpSpPr>
            <a:grpSpLocks/>
          </p:cNvGrpSpPr>
          <p:nvPr/>
        </p:nvGrpSpPr>
        <p:grpSpPr bwMode="auto">
          <a:xfrm>
            <a:off x="2511425" y="3321050"/>
            <a:ext cx="4506913" cy="792163"/>
            <a:chOff x="1582" y="2092"/>
            <a:chExt cx="2839" cy="499"/>
          </a:xfrm>
        </p:grpSpPr>
        <p:sp>
          <p:nvSpPr>
            <p:cNvPr id="89105" name="Text Box 16">
              <a:hlinkClick r:id="rId6" action="ppaction://hlinksldjump"/>
            </p:cNvPr>
            <p:cNvSpPr txBox="1">
              <a:spLocks noChangeArrowheads="1"/>
            </p:cNvSpPr>
            <p:nvPr/>
          </p:nvSpPr>
          <p:spPr bwMode="auto">
            <a:xfrm>
              <a:off x="2267" y="2092"/>
              <a:ext cx="2154"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d’éléments roulants</a:t>
              </a:r>
            </a:p>
          </p:txBody>
        </p:sp>
        <p:sp>
          <p:nvSpPr>
            <p:cNvPr id="89106" name="Line 23"/>
            <p:cNvSpPr>
              <a:spLocks noChangeShapeType="1"/>
            </p:cNvSpPr>
            <p:nvPr/>
          </p:nvSpPr>
          <p:spPr bwMode="auto">
            <a:xfrm>
              <a:off x="1582" y="2331"/>
              <a:ext cx="43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8395" name="Group 27"/>
          <p:cNvGrpSpPr>
            <a:grpSpLocks/>
          </p:cNvGrpSpPr>
          <p:nvPr/>
        </p:nvGrpSpPr>
        <p:grpSpPr bwMode="auto">
          <a:xfrm>
            <a:off x="2525713" y="4378325"/>
            <a:ext cx="4492625" cy="1292225"/>
            <a:chOff x="1591" y="2758"/>
            <a:chExt cx="2830" cy="814"/>
          </a:xfrm>
        </p:grpSpPr>
        <p:sp>
          <p:nvSpPr>
            <p:cNvPr id="89103" name="Text Box 17">
              <a:hlinkClick r:id="rId7" action="ppaction://hlinksldjump"/>
            </p:cNvPr>
            <p:cNvSpPr txBox="1">
              <a:spLocks noChangeArrowheads="1"/>
            </p:cNvSpPr>
            <p:nvPr/>
          </p:nvSpPr>
          <p:spPr bwMode="auto">
            <a:xfrm>
              <a:off x="2267" y="3073"/>
              <a:ext cx="2154"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d’un film d’air ou d’huile</a:t>
              </a:r>
            </a:p>
          </p:txBody>
        </p:sp>
        <p:sp>
          <p:nvSpPr>
            <p:cNvPr id="89104" name="Line 24"/>
            <p:cNvSpPr>
              <a:spLocks noChangeShapeType="1"/>
            </p:cNvSpPr>
            <p:nvPr/>
          </p:nvSpPr>
          <p:spPr bwMode="auto">
            <a:xfrm>
              <a:off x="1591" y="2758"/>
              <a:ext cx="520" cy="5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8382"/>
                                        </p:tgtEl>
                                        <p:attrNameLst>
                                          <p:attrName>style.visibility</p:attrName>
                                        </p:attrNameLst>
                                      </p:cBhvr>
                                      <p:to>
                                        <p:strVal val="visible"/>
                                      </p:to>
                                    </p:set>
                                    <p:anim calcmode="discrete" valueType="clr">
                                      <p:cBhvr override="childStyle">
                                        <p:cTn id="7" dur="80"/>
                                        <p:tgtEl>
                                          <p:spTgt spid="583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382"/>
                                        </p:tgtEl>
                                        <p:attrNameLst>
                                          <p:attrName>fillcolor</p:attrName>
                                        </p:attrNameLst>
                                      </p:cBhvr>
                                      <p:tavLst>
                                        <p:tav tm="0">
                                          <p:val>
                                            <p:clrVal>
                                              <a:schemeClr val="accent2"/>
                                            </p:clrVal>
                                          </p:val>
                                        </p:tav>
                                        <p:tav tm="50000">
                                          <p:val>
                                            <p:clrVal>
                                              <a:schemeClr val="hlink"/>
                                            </p:clrVal>
                                          </p:val>
                                        </p:tav>
                                      </p:tavLst>
                                    </p:anim>
                                    <p:set>
                                      <p:cBhvr>
                                        <p:cTn id="9" dur="80"/>
                                        <p:tgtEl>
                                          <p:spTgt spid="583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58387"/>
                                        </p:tgtEl>
                                        <p:attrNameLst>
                                          <p:attrName>style.visibility</p:attrName>
                                        </p:attrNameLst>
                                      </p:cBhvr>
                                      <p:to>
                                        <p:strVal val="visible"/>
                                      </p:to>
                                    </p:set>
                                    <p:anim calcmode="lin" valueType="num">
                                      <p:cBhvr>
                                        <p:cTn id="14" dur="1000" fill="hold"/>
                                        <p:tgtEl>
                                          <p:spTgt spid="58387"/>
                                        </p:tgtEl>
                                        <p:attrNameLst>
                                          <p:attrName>ppt_w</p:attrName>
                                        </p:attrNameLst>
                                      </p:cBhvr>
                                      <p:tavLst>
                                        <p:tav tm="0">
                                          <p:val>
                                            <p:fltVal val="0"/>
                                          </p:val>
                                        </p:tav>
                                        <p:tav tm="100000">
                                          <p:val>
                                            <p:strVal val="#ppt_w"/>
                                          </p:val>
                                        </p:tav>
                                      </p:tavLst>
                                    </p:anim>
                                    <p:anim calcmode="lin" valueType="num">
                                      <p:cBhvr>
                                        <p:cTn id="15" dur="1000" fill="hold"/>
                                        <p:tgtEl>
                                          <p:spTgt spid="58387"/>
                                        </p:tgtEl>
                                        <p:attrNameLst>
                                          <p:attrName>ppt_h</p:attrName>
                                        </p:attrNameLst>
                                      </p:cBhvr>
                                      <p:tavLst>
                                        <p:tav tm="0">
                                          <p:val>
                                            <p:fltVal val="0"/>
                                          </p:val>
                                        </p:tav>
                                        <p:tav tm="100000">
                                          <p:val>
                                            <p:strVal val="#ppt_h"/>
                                          </p:val>
                                        </p:tav>
                                      </p:tavLst>
                                    </p:anim>
                                    <p:anim calcmode="lin" valueType="num">
                                      <p:cBhvr>
                                        <p:cTn id="16" dur="1000" fill="hold"/>
                                        <p:tgtEl>
                                          <p:spTgt spid="58387"/>
                                        </p:tgtEl>
                                        <p:attrNameLst>
                                          <p:attrName>style.rotation</p:attrName>
                                        </p:attrNameLst>
                                      </p:cBhvr>
                                      <p:tavLst>
                                        <p:tav tm="0">
                                          <p:val>
                                            <p:fltVal val="90"/>
                                          </p:val>
                                        </p:tav>
                                        <p:tav tm="100000">
                                          <p:val>
                                            <p:fltVal val="0"/>
                                          </p:val>
                                        </p:tav>
                                      </p:tavLst>
                                    </p:anim>
                                    <p:animEffect transition="in" filter="fade">
                                      <p:cBhvr>
                                        <p:cTn id="17" dur="1000"/>
                                        <p:tgtEl>
                                          <p:spTgt spid="583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58396"/>
                                        </p:tgtEl>
                                        <p:attrNameLst>
                                          <p:attrName>style.visibility</p:attrName>
                                        </p:attrNameLst>
                                      </p:cBhvr>
                                      <p:to>
                                        <p:strVal val="visible"/>
                                      </p:to>
                                    </p:set>
                                    <p:anim calcmode="lin" valueType="num">
                                      <p:cBhvr additive="base">
                                        <p:cTn id="22" dur="1000" fill="hold"/>
                                        <p:tgtEl>
                                          <p:spTgt spid="58396"/>
                                        </p:tgtEl>
                                        <p:attrNameLst>
                                          <p:attrName>ppt_x</p:attrName>
                                        </p:attrNameLst>
                                      </p:cBhvr>
                                      <p:tavLst>
                                        <p:tav tm="0">
                                          <p:val>
                                            <p:strVal val="1+#ppt_w/2"/>
                                          </p:val>
                                        </p:tav>
                                        <p:tav tm="100000">
                                          <p:val>
                                            <p:strVal val="#ppt_x"/>
                                          </p:val>
                                        </p:tav>
                                      </p:tavLst>
                                    </p:anim>
                                    <p:anim calcmode="lin" valueType="num">
                                      <p:cBhvr additive="base">
                                        <p:cTn id="23" dur="1000" fill="hold"/>
                                        <p:tgtEl>
                                          <p:spTgt spid="58396"/>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58394"/>
                                        </p:tgtEl>
                                        <p:attrNameLst>
                                          <p:attrName>style.visibility</p:attrName>
                                        </p:attrNameLst>
                                      </p:cBhvr>
                                      <p:to>
                                        <p:strVal val="visible"/>
                                      </p:to>
                                    </p:set>
                                    <p:anim calcmode="lin" valueType="num">
                                      <p:cBhvr additive="base">
                                        <p:cTn id="28" dur="1000" fill="hold"/>
                                        <p:tgtEl>
                                          <p:spTgt spid="58394"/>
                                        </p:tgtEl>
                                        <p:attrNameLst>
                                          <p:attrName>ppt_x</p:attrName>
                                        </p:attrNameLst>
                                      </p:cBhvr>
                                      <p:tavLst>
                                        <p:tav tm="0">
                                          <p:val>
                                            <p:strVal val="1+#ppt_w/2"/>
                                          </p:val>
                                        </p:tav>
                                        <p:tav tm="100000">
                                          <p:val>
                                            <p:strVal val="#ppt_x"/>
                                          </p:val>
                                        </p:tav>
                                      </p:tavLst>
                                    </p:anim>
                                    <p:anim calcmode="lin" valueType="num">
                                      <p:cBhvr additive="base">
                                        <p:cTn id="29" dur="1000" fill="hold"/>
                                        <p:tgtEl>
                                          <p:spTgt spid="58394"/>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58395"/>
                                        </p:tgtEl>
                                        <p:attrNameLst>
                                          <p:attrName>style.visibility</p:attrName>
                                        </p:attrNameLst>
                                      </p:cBhvr>
                                      <p:to>
                                        <p:strVal val="visible"/>
                                      </p:to>
                                    </p:set>
                                    <p:anim calcmode="lin" valueType="num">
                                      <p:cBhvr additive="base">
                                        <p:cTn id="34" dur="1000" fill="hold"/>
                                        <p:tgtEl>
                                          <p:spTgt spid="58395"/>
                                        </p:tgtEl>
                                        <p:attrNameLst>
                                          <p:attrName>ppt_x</p:attrName>
                                        </p:attrNameLst>
                                      </p:cBhvr>
                                      <p:tavLst>
                                        <p:tav tm="0">
                                          <p:val>
                                            <p:strVal val="1+#ppt_w/2"/>
                                          </p:val>
                                        </p:tav>
                                        <p:tav tm="100000">
                                          <p:val>
                                            <p:strVal val="#ppt_x"/>
                                          </p:val>
                                        </p:tav>
                                      </p:tavLst>
                                    </p:anim>
                                    <p:anim calcmode="lin" valueType="num">
                                      <p:cBhvr additive="base">
                                        <p:cTn id="35" dur="1000" fill="hold"/>
                                        <p:tgtEl>
                                          <p:spTgt spid="58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2" grpId="0"/>
      <p:bldP spid="5838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0116"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0117"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0118"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90119"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Text Box 11"/>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glissière			</a:t>
            </a:r>
            <a:r>
              <a:rPr lang="fr-FR" altLang="fr-FR" b="1" i="1"/>
              <a:t>				            46</a:t>
            </a:r>
          </a:p>
        </p:txBody>
      </p:sp>
      <p:sp>
        <p:nvSpPr>
          <p:cNvPr id="59405" name="Rectangle 13"/>
          <p:cNvSpPr>
            <a:spLocks noChangeArrowheads="1"/>
          </p:cNvSpPr>
          <p:nvPr/>
        </p:nvSpPr>
        <p:spPr bwMode="auto">
          <a:xfrm>
            <a:off x="395288" y="1052513"/>
            <a:ext cx="6881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Il existe 3 principaux types de réalisation de contact direct : </a:t>
            </a:r>
          </a:p>
        </p:txBody>
      </p:sp>
      <p:sp>
        <p:nvSpPr>
          <p:cNvPr id="90122" name="Text Box 14"/>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Contact direct</a:t>
            </a:r>
          </a:p>
        </p:txBody>
      </p:sp>
      <p:sp>
        <p:nvSpPr>
          <p:cNvPr id="59407" name="WordArt 15"/>
          <p:cNvSpPr>
            <a:spLocks noChangeArrowheads="1" noChangeShapeType="1" noTextEdit="1"/>
          </p:cNvSpPr>
          <p:nvPr/>
        </p:nvSpPr>
        <p:spPr bwMode="auto">
          <a:xfrm>
            <a:off x="69850" y="2627313"/>
            <a:ext cx="1233488" cy="2139950"/>
          </a:xfrm>
          <a:prstGeom prst="rect">
            <a:avLst/>
          </a:prstGeom>
        </p:spPr>
        <p:txBody>
          <a:bodyPr wrap="none" fromWordArt="1">
            <a:prstTxWarp prst="textPlain">
              <a:avLst>
                <a:gd name="adj" fmla="val 50000"/>
              </a:avLst>
            </a:prstTxWarp>
          </a:bodyPr>
          <a:lstStyle/>
          <a:p>
            <a:pPr algn="ctr"/>
            <a:r>
              <a:rPr lang="fr-FR" sz="3600" i="1" kern="10">
                <a:ln w="63500">
                  <a:solidFill>
                    <a:srgbClr val="000000"/>
                  </a:solidFill>
                  <a:round/>
                  <a:headEnd/>
                  <a:tailEnd/>
                </a:ln>
                <a:solidFill>
                  <a:schemeClr val="accent1"/>
                </a:solidFill>
                <a:effectLst>
                  <a:outerShdw dist="35921" dir="2700000" algn="ctr" rotWithShape="0">
                    <a:srgbClr val="808080">
                      <a:alpha val="79999"/>
                    </a:srgbClr>
                  </a:outerShdw>
                </a:effectLst>
                <a:latin typeface="Arial Black" panose="020B0A04020102020204" pitchFamily="34" charset="0"/>
              </a:rPr>
              <a:t>3</a:t>
            </a:r>
          </a:p>
        </p:txBody>
      </p:sp>
      <p:grpSp>
        <p:nvGrpSpPr>
          <p:cNvPr id="59429" name="Group 37"/>
          <p:cNvGrpSpPr>
            <a:grpSpLocks/>
          </p:cNvGrpSpPr>
          <p:nvPr/>
        </p:nvGrpSpPr>
        <p:grpSpPr bwMode="auto">
          <a:xfrm>
            <a:off x="4651375" y="1781175"/>
            <a:ext cx="4356100" cy="749300"/>
            <a:chOff x="2930" y="1122"/>
            <a:chExt cx="2744" cy="472"/>
          </a:xfrm>
        </p:grpSpPr>
        <p:sp>
          <p:nvSpPr>
            <p:cNvPr id="2" name="AutoShape 25"/>
            <p:cNvSpPr>
              <a:spLocks noChangeArrowheads="1"/>
            </p:cNvSpPr>
            <p:nvPr/>
          </p:nvSpPr>
          <p:spPr bwMode="auto">
            <a:xfrm>
              <a:off x="2930" y="1199"/>
              <a:ext cx="416" cy="293"/>
            </a:xfrm>
            <a:prstGeom prst="rightArrow">
              <a:avLst>
                <a:gd name="adj1" fmla="val 50000"/>
                <a:gd name="adj2" fmla="val 35495"/>
              </a:avLst>
            </a:prstGeom>
            <a:gradFill rotWithShape="1">
              <a:gsLst>
                <a:gs pos="0">
                  <a:schemeClr val="accent1">
                    <a:gamma/>
                    <a:shade val="46275"/>
                    <a:invGamma/>
                  </a:schemeClr>
                </a:gs>
                <a:gs pos="100000">
                  <a:schemeClr val="accent1"/>
                </a:gs>
              </a:gsLst>
              <a:lin ang="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fr-FR"/>
            </a:p>
          </p:txBody>
        </p:sp>
        <p:sp>
          <p:nvSpPr>
            <p:cNvPr id="90141" name="Text Box 26">
              <a:hlinkClick r:id="" action="ppaction://hlinkshowjump?jump=nextslide"/>
            </p:cNvPr>
            <p:cNvSpPr txBox="1">
              <a:spLocks noChangeArrowheads="1"/>
            </p:cNvSpPr>
            <p:nvPr/>
          </p:nvSpPr>
          <p:spPr bwMode="auto">
            <a:xfrm>
              <a:off x="3475" y="1122"/>
              <a:ext cx="2199"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endParaRPr lang="fr-FR" altLang="fr-FR" sz="100"/>
            </a:p>
            <a:p>
              <a:pPr algn="ctr" eaLnBrk="1" hangingPunct="1">
                <a:spcBef>
                  <a:spcPct val="50000"/>
                </a:spcBef>
                <a:buClrTx/>
                <a:buSzTx/>
                <a:buFontTx/>
                <a:buNone/>
              </a:pPr>
              <a:r>
                <a:rPr lang="fr-FR" altLang="fr-FR" sz="2000"/>
                <a:t>Guidage </a:t>
              </a:r>
              <a:r>
                <a:rPr lang="fr-FR" altLang="fr-FR" sz="2000" b="1" i="1"/>
                <a:t>PRISMATIQUE</a:t>
              </a:r>
            </a:p>
          </p:txBody>
        </p:sp>
      </p:grpSp>
      <p:grpSp>
        <p:nvGrpSpPr>
          <p:cNvPr id="59430" name="Group 38"/>
          <p:cNvGrpSpPr>
            <a:grpSpLocks/>
          </p:cNvGrpSpPr>
          <p:nvPr/>
        </p:nvGrpSpPr>
        <p:grpSpPr bwMode="auto">
          <a:xfrm>
            <a:off x="4651375" y="3321050"/>
            <a:ext cx="4356100" cy="749300"/>
            <a:chOff x="2930" y="2092"/>
            <a:chExt cx="2744" cy="472"/>
          </a:xfrm>
        </p:grpSpPr>
        <p:sp>
          <p:nvSpPr>
            <p:cNvPr id="59419" name="AutoShape 27"/>
            <p:cNvSpPr>
              <a:spLocks noChangeArrowheads="1"/>
            </p:cNvSpPr>
            <p:nvPr/>
          </p:nvSpPr>
          <p:spPr bwMode="auto">
            <a:xfrm>
              <a:off x="2930" y="2166"/>
              <a:ext cx="416" cy="293"/>
            </a:xfrm>
            <a:prstGeom prst="rightArrow">
              <a:avLst>
                <a:gd name="adj1" fmla="val 50000"/>
                <a:gd name="adj2" fmla="val 35495"/>
              </a:avLst>
            </a:prstGeom>
            <a:gradFill rotWithShape="1">
              <a:gsLst>
                <a:gs pos="0">
                  <a:schemeClr val="accent1">
                    <a:gamma/>
                    <a:shade val="46275"/>
                    <a:invGamma/>
                  </a:schemeClr>
                </a:gs>
                <a:gs pos="100000">
                  <a:schemeClr val="accent1"/>
                </a:gs>
              </a:gsLst>
              <a:lin ang="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fr-FR"/>
            </a:p>
          </p:txBody>
        </p:sp>
        <p:sp>
          <p:nvSpPr>
            <p:cNvPr id="90139" name="Text Box 28">
              <a:hlinkClick r:id="rId5" action="ppaction://hlinksldjump"/>
            </p:cNvPr>
            <p:cNvSpPr txBox="1">
              <a:spLocks noChangeArrowheads="1"/>
            </p:cNvSpPr>
            <p:nvPr/>
          </p:nvSpPr>
          <p:spPr bwMode="auto">
            <a:xfrm>
              <a:off x="3475" y="2092"/>
              <a:ext cx="2199"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Guidage </a:t>
              </a:r>
              <a:r>
                <a:rPr lang="fr-FR" altLang="fr-FR" sz="2000" i="1"/>
                <a:t>par               </a:t>
              </a:r>
              <a:r>
                <a:rPr lang="fr-FR" altLang="fr-FR" sz="2000" b="1" i="1"/>
                <a:t>ARBRE COULISSANT</a:t>
              </a:r>
            </a:p>
          </p:txBody>
        </p:sp>
      </p:grpSp>
      <p:grpSp>
        <p:nvGrpSpPr>
          <p:cNvPr id="59431" name="Group 39"/>
          <p:cNvGrpSpPr>
            <a:grpSpLocks/>
          </p:cNvGrpSpPr>
          <p:nvPr/>
        </p:nvGrpSpPr>
        <p:grpSpPr bwMode="auto">
          <a:xfrm>
            <a:off x="4651375" y="4894263"/>
            <a:ext cx="4356100" cy="749300"/>
            <a:chOff x="2930" y="3083"/>
            <a:chExt cx="2744" cy="472"/>
          </a:xfrm>
        </p:grpSpPr>
        <p:sp>
          <p:nvSpPr>
            <p:cNvPr id="59421" name="AutoShape 29"/>
            <p:cNvSpPr>
              <a:spLocks noChangeArrowheads="1"/>
            </p:cNvSpPr>
            <p:nvPr/>
          </p:nvSpPr>
          <p:spPr bwMode="auto">
            <a:xfrm>
              <a:off x="2930" y="3170"/>
              <a:ext cx="416" cy="293"/>
            </a:xfrm>
            <a:prstGeom prst="rightArrow">
              <a:avLst>
                <a:gd name="adj1" fmla="val 50000"/>
                <a:gd name="adj2" fmla="val 35495"/>
              </a:avLst>
            </a:prstGeom>
            <a:gradFill rotWithShape="1">
              <a:gsLst>
                <a:gs pos="0">
                  <a:schemeClr val="accent1">
                    <a:gamma/>
                    <a:shade val="46275"/>
                    <a:invGamma/>
                  </a:schemeClr>
                </a:gs>
                <a:gs pos="100000">
                  <a:schemeClr val="accent1"/>
                </a:gs>
              </a:gsLst>
              <a:lin ang="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fr-FR"/>
            </a:p>
          </p:txBody>
        </p:sp>
        <p:sp>
          <p:nvSpPr>
            <p:cNvPr id="90137" name="Text Box 30">
              <a:hlinkClick r:id="rId6" action="ppaction://hlinksldjump"/>
            </p:cNvPr>
            <p:cNvSpPr txBox="1">
              <a:spLocks noChangeArrowheads="1"/>
            </p:cNvSpPr>
            <p:nvPr/>
          </p:nvSpPr>
          <p:spPr bwMode="auto">
            <a:xfrm>
              <a:off x="3475" y="3083"/>
              <a:ext cx="2199"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Guidage </a:t>
              </a:r>
              <a:r>
                <a:rPr lang="fr-FR" altLang="fr-FR" sz="2000" i="1"/>
                <a:t>par          </a:t>
              </a:r>
              <a:r>
                <a:rPr lang="fr-FR" altLang="fr-FR" sz="2000" b="1" i="1"/>
                <a:t>LIAISONS MULTIPLES</a:t>
              </a:r>
            </a:p>
          </p:txBody>
        </p:sp>
      </p:grpSp>
      <p:grpSp>
        <p:nvGrpSpPr>
          <p:cNvPr id="59426" name="Group 34"/>
          <p:cNvGrpSpPr>
            <a:grpSpLocks/>
          </p:cNvGrpSpPr>
          <p:nvPr/>
        </p:nvGrpSpPr>
        <p:grpSpPr bwMode="auto">
          <a:xfrm>
            <a:off x="1093788" y="1782763"/>
            <a:ext cx="3433762" cy="750887"/>
            <a:chOff x="689" y="1123"/>
            <a:chExt cx="2163" cy="473"/>
          </a:xfrm>
        </p:grpSpPr>
        <p:sp>
          <p:nvSpPr>
            <p:cNvPr id="90134" name="Text Box 17">
              <a:hlinkClick r:id="rId7" action="ppaction://hlinksldjump"/>
            </p:cNvPr>
            <p:cNvSpPr txBox="1">
              <a:spLocks noChangeArrowheads="1"/>
            </p:cNvSpPr>
            <p:nvPr/>
          </p:nvSpPr>
          <p:spPr bwMode="auto">
            <a:xfrm>
              <a:off x="1133" y="1123"/>
              <a:ext cx="1719" cy="471"/>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Surfaces de contact </a:t>
              </a:r>
              <a:r>
                <a:rPr lang="fr-FR" altLang="fr-FR" sz="2000" b="1"/>
                <a:t>planes</a:t>
              </a:r>
            </a:p>
          </p:txBody>
        </p:sp>
        <p:sp>
          <p:nvSpPr>
            <p:cNvPr id="90135" name="Line 31"/>
            <p:cNvSpPr>
              <a:spLocks noChangeShapeType="1"/>
            </p:cNvSpPr>
            <p:nvPr/>
          </p:nvSpPr>
          <p:spPr bwMode="auto">
            <a:xfrm flipV="1">
              <a:off x="689" y="1331"/>
              <a:ext cx="369" cy="26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9428" name="Group 36"/>
          <p:cNvGrpSpPr>
            <a:grpSpLocks/>
          </p:cNvGrpSpPr>
          <p:nvPr/>
        </p:nvGrpSpPr>
        <p:grpSpPr bwMode="auto">
          <a:xfrm>
            <a:off x="1093788" y="4892675"/>
            <a:ext cx="3432175" cy="750888"/>
            <a:chOff x="689" y="3082"/>
            <a:chExt cx="2162" cy="473"/>
          </a:xfrm>
        </p:grpSpPr>
        <p:sp>
          <p:nvSpPr>
            <p:cNvPr id="90132" name="Text Box 23">
              <a:hlinkClick r:id="rId8" action="ppaction://hlinksldjump"/>
            </p:cNvPr>
            <p:cNvSpPr txBox="1">
              <a:spLocks noChangeArrowheads="1"/>
            </p:cNvSpPr>
            <p:nvPr/>
          </p:nvSpPr>
          <p:spPr bwMode="auto">
            <a:xfrm>
              <a:off x="1133" y="3083"/>
              <a:ext cx="1718"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Association de </a:t>
              </a:r>
              <a:r>
                <a:rPr lang="fr-FR" altLang="fr-FR" sz="2000" b="1"/>
                <a:t>différentes surfaces</a:t>
              </a:r>
              <a:r>
                <a:rPr lang="fr-FR" altLang="fr-FR" sz="2000"/>
                <a:t> </a:t>
              </a:r>
            </a:p>
          </p:txBody>
        </p:sp>
        <p:sp>
          <p:nvSpPr>
            <p:cNvPr id="90133" name="Line 32"/>
            <p:cNvSpPr>
              <a:spLocks noChangeShapeType="1"/>
            </p:cNvSpPr>
            <p:nvPr/>
          </p:nvSpPr>
          <p:spPr bwMode="auto">
            <a:xfrm>
              <a:off x="689" y="3082"/>
              <a:ext cx="369" cy="26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9427" name="Group 35"/>
          <p:cNvGrpSpPr>
            <a:grpSpLocks/>
          </p:cNvGrpSpPr>
          <p:nvPr/>
        </p:nvGrpSpPr>
        <p:grpSpPr bwMode="auto">
          <a:xfrm>
            <a:off x="1293813" y="3321050"/>
            <a:ext cx="3232150" cy="749300"/>
            <a:chOff x="815" y="2092"/>
            <a:chExt cx="2036" cy="472"/>
          </a:xfrm>
        </p:grpSpPr>
        <p:sp>
          <p:nvSpPr>
            <p:cNvPr id="90130" name="Text Box 20">
              <a:hlinkClick r:id="rId9" action="ppaction://hlinksldjump"/>
            </p:cNvPr>
            <p:cNvSpPr txBox="1">
              <a:spLocks noChangeArrowheads="1"/>
            </p:cNvSpPr>
            <p:nvPr/>
          </p:nvSpPr>
          <p:spPr bwMode="auto">
            <a:xfrm>
              <a:off x="1133" y="2092"/>
              <a:ext cx="1718"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Surfaces de contact </a:t>
              </a:r>
              <a:r>
                <a:rPr lang="fr-FR" altLang="fr-FR" sz="2000" b="1"/>
                <a:t>cylindriques</a:t>
              </a:r>
            </a:p>
          </p:txBody>
        </p:sp>
        <p:sp>
          <p:nvSpPr>
            <p:cNvPr id="90131" name="Line 33"/>
            <p:cNvSpPr>
              <a:spLocks noChangeShapeType="1"/>
            </p:cNvSpPr>
            <p:nvPr/>
          </p:nvSpPr>
          <p:spPr bwMode="auto">
            <a:xfrm>
              <a:off x="815" y="2349"/>
              <a:ext cx="234"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9405"/>
                                        </p:tgtEl>
                                        <p:attrNameLst>
                                          <p:attrName>style.visibility</p:attrName>
                                        </p:attrNameLst>
                                      </p:cBhvr>
                                      <p:to>
                                        <p:strVal val="visible"/>
                                      </p:to>
                                    </p:set>
                                    <p:anim calcmode="discrete" valueType="clr">
                                      <p:cBhvr override="childStyle">
                                        <p:cTn id="7" dur="80"/>
                                        <p:tgtEl>
                                          <p:spTgt spid="594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405"/>
                                        </p:tgtEl>
                                        <p:attrNameLst>
                                          <p:attrName>fillcolor</p:attrName>
                                        </p:attrNameLst>
                                      </p:cBhvr>
                                      <p:tavLst>
                                        <p:tav tm="0">
                                          <p:val>
                                            <p:clrVal>
                                              <a:schemeClr val="accent2"/>
                                            </p:clrVal>
                                          </p:val>
                                        </p:tav>
                                        <p:tav tm="50000">
                                          <p:val>
                                            <p:clrVal>
                                              <a:schemeClr val="hlink"/>
                                            </p:clrVal>
                                          </p:val>
                                        </p:tav>
                                      </p:tavLst>
                                    </p:anim>
                                    <p:set>
                                      <p:cBhvr>
                                        <p:cTn id="9" dur="80"/>
                                        <p:tgtEl>
                                          <p:spTgt spid="5940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59407"/>
                                        </p:tgtEl>
                                        <p:attrNameLst>
                                          <p:attrName>style.visibility</p:attrName>
                                        </p:attrNameLst>
                                      </p:cBhvr>
                                      <p:to>
                                        <p:strVal val="visible"/>
                                      </p:to>
                                    </p:set>
                                    <p:anim calcmode="lin" valueType="num">
                                      <p:cBhvr>
                                        <p:cTn id="14" dur="1000" fill="hold"/>
                                        <p:tgtEl>
                                          <p:spTgt spid="59407"/>
                                        </p:tgtEl>
                                        <p:attrNameLst>
                                          <p:attrName>ppt_w</p:attrName>
                                        </p:attrNameLst>
                                      </p:cBhvr>
                                      <p:tavLst>
                                        <p:tav tm="0">
                                          <p:val>
                                            <p:fltVal val="0"/>
                                          </p:val>
                                        </p:tav>
                                        <p:tav tm="100000">
                                          <p:val>
                                            <p:strVal val="#ppt_w"/>
                                          </p:val>
                                        </p:tav>
                                      </p:tavLst>
                                    </p:anim>
                                    <p:anim calcmode="lin" valueType="num">
                                      <p:cBhvr>
                                        <p:cTn id="15" dur="1000" fill="hold"/>
                                        <p:tgtEl>
                                          <p:spTgt spid="59407"/>
                                        </p:tgtEl>
                                        <p:attrNameLst>
                                          <p:attrName>ppt_h</p:attrName>
                                        </p:attrNameLst>
                                      </p:cBhvr>
                                      <p:tavLst>
                                        <p:tav tm="0">
                                          <p:val>
                                            <p:fltVal val="0"/>
                                          </p:val>
                                        </p:tav>
                                        <p:tav tm="100000">
                                          <p:val>
                                            <p:strVal val="#ppt_h"/>
                                          </p:val>
                                        </p:tav>
                                      </p:tavLst>
                                    </p:anim>
                                    <p:anim calcmode="lin" valueType="num">
                                      <p:cBhvr>
                                        <p:cTn id="16" dur="1000" fill="hold"/>
                                        <p:tgtEl>
                                          <p:spTgt spid="59407"/>
                                        </p:tgtEl>
                                        <p:attrNameLst>
                                          <p:attrName>style.rotation</p:attrName>
                                        </p:attrNameLst>
                                      </p:cBhvr>
                                      <p:tavLst>
                                        <p:tav tm="0">
                                          <p:val>
                                            <p:fltVal val="90"/>
                                          </p:val>
                                        </p:tav>
                                        <p:tav tm="100000">
                                          <p:val>
                                            <p:fltVal val="0"/>
                                          </p:val>
                                        </p:tav>
                                      </p:tavLst>
                                    </p:anim>
                                    <p:animEffect transition="in" filter="fade">
                                      <p:cBhvr>
                                        <p:cTn id="17" dur="1000"/>
                                        <p:tgtEl>
                                          <p:spTgt spid="594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59426"/>
                                        </p:tgtEl>
                                        <p:attrNameLst>
                                          <p:attrName>style.visibility</p:attrName>
                                        </p:attrNameLst>
                                      </p:cBhvr>
                                      <p:to>
                                        <p:strVal val="visible"/>
                                      </p:to>
                                    </p:set>
                                    <p:anim calcmode="lin" valueType="num">
                                      <p:cBhvr additive="base">
                                        <p:cTn id="22" dur="1000" fill="hold"/>
                                        <p:tgtEl>
                                          <p:spTgt spid="59426"/>
                                        </p:tgtEl>
                                        <p:attrNameLst>
                                          <p:attrName>ppt_x</p:attrName>
                                        </p:attrNameLst>
                                      </p:cBhvr>
                                      <p:tavLst>
                                        <p:tav tm="0">
                                          <p:val>
                                            <p:strVal val="1+#ppt_w/2"/>
                                          </p:val>
                                        </p:tav>
                                        <p:tav tm="100000">
                                          <p:val>
                                            <p:strVal val="#ppt_x"/>
                                          </p:val>
                                        </p:tav>
                                      </p:tavLst>
                                    </p:anim>
                                    <p:anim calcmode="lin" valueType="num">
                                      <p:cBhvr additive="base">
                                        <p:cTn id="23" dur="1000" fill="hold"/>
                                        <p:tgtEl>
                                          <p:spTgt spid="59426"/>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59427"/>
                                        </p:tgtEl>
                                        <p:attrNameLst>
                                          <p:attrName>style.visibility</p:attrName>
                                        </p:attrNameLst>
                                      </p:cBhvr>
                                      <p:to>
                                        <p:strVal val="visible"/>
                                      </p:to>
                                    </p:set>
                                    <p:anim calcmode="lin" valueType="num">
                                      <p:cBhvr additive="base">
                                        <p:cTn id="28" dur="1000" fill="hold"/>
                                        <p:tgtEl>
                                          <p:spTgt spid="59427"/>
                                        </p:tgtEl>
                                        <p:attrNameLst>
                                          <p:attrName>ppt_x</p:attrName>
                                        </p:attrNameLst>
                                      </p:cBhvr>
                                      <p:tavLst>
                                        <p:tav tm="0">
                                          <p:val>
                                            <p:strVal val="1+#ppt_w/2"/>
                                          </p:val>
                                        </p:tav>
                                        <p:tav tm="100000">
                                          <p:val>
                                            <p:strVal val="#ppt_x"/>
                                          </p:val>
                                        </p:tav>
                                      </p:tavLst>
                                    </p:anim>
                                    <p:anim calcmode="lin" valueType="num">
                                      <p:cBhvr additive="base">
                                        <p:cTn id="29" dur="1000" fill="hold"/>
                                        <p:tgtEl>
                                          <p:spTgt spid="59427"/>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59428"/>
                                        </p:tgtEl>
                                        <p:attrNameLst>
                                          <p:attrName>style.visibility</p:attrName>
                                        </p:attrNameLst>
                                      </p:cBhvr>
                                      <p:to>
                                        <p:strVal val="visible"/>
                                      </p:to>
                                    </p:set>
                                    <p:anim calcmode="lin" valueType="num">
                                      <p:cBhvr additive="base">
                                        <p:cTn id="34" dur="1000" fill="hold"/>
                                        <p:tgtEl>
                                          <p:spTgt spid="59428"/>
                                        </p:tgtEl>
                                        <p:attrNameLst>
                                          <p:attrName>ppt_x</p:attrName>
                                        </p:attrNameLst>
                                      </p:cBhvr>
                                      <p:tavLst>
                                        <p:tav tm="0">
                                          <p:val>
                                            <p:strVal val="1+#ppt_w/2"/>
                                          </p:val>
                                        </p:tav>
                                        <p:tav tm="100000">
                                          <p:val>
                                            <p:strVal val="#ppt_x"/>
                                          </p:val>
                                        </p:tav>
                                      </p:tavLst>
                                    </p:anim>
                                    <p:anim calcmode="lin" valueType="num">
                                      <p:cBhvr additive="base">
                                        <p:cTn id="35" dur="1000" fill="hold"/>
                                        <p:tgtEl>
                                          <p:spTgt spid="59428"/>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59429"/>
                                        </p:tgtEl>
                                        <p:attrNameLst>
                                          <p:attrName>style.visibility</p:attrName>
                                        </p:attrNameLst>
                                      </p:cBhvr>
                                      <p:to>
                                        <p:strVal val="visible"/>
                                      </p:to>
                                    </p:set>
                                    <p:animEffect transition="in" filter="dissolve">
                                      <p:cBhvr>
                                        <p:cTn id="40" dur="500"/>
                                        <p:tgtEl>
                                          <p:spTgt spid="5942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59430"/>
                                        </p:tgtEl>
                                        <p:attrNameLst>
                                          <p:attrName>style.visibility</p:attrName>
                                        </p:attrNameLst>
                                      </p:cBhvr>
                                      <p:to>
                                        <p:strVal val="visible"/>
                                      </p:to>
                                    </p:set>
                                    <p:animEffect transition="in" filter="dissolve">
                                      <p:cBhvr>
                                        <p:cTn id="45" dur="500"/>
                                        <p:tgtEl>
                                          <p:spTgt spid="594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59431"/>
                                        </p:tgtEl>
                                        <p:attrNameLst>
                                          <p:attrName>style.visibility</p:attrName>
                                        </p:attrNameLst>
                                      </p:cBhvr>
                                      <p:to>
                                        <p:strVal val="visible"/>
                                      </p:to>
                                    </p:set>
                                    <p:animEffect transition="in" filter="dissolve">
                                      <p:cBhvr>
                                        <p:cTn id="50" dur="500"/>
                                        <p:tgtEl>
                                          <p:spTgt spid="59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5" grpId="0"/>
      <p:bldP spid="594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468"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2469"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2470"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62471"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Typologie des solutions</a:t>
            </a:r>
          </a:p>
        </p:txBody>
      </p:sp>
      <p:sp>
        <p:nvSpPr>
          <p:cNvPr id="29708"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25</a:t>
            </a:r>
          </a:p>
        </p:txBody>
      </p:sp>
      <p:sp>
        <p:nvSpPr>
          <p:cNvPr id="29709" name="Rectangle 13"/>
          <p:cNvSpPr>
            <a:spLocks noChangeArrowheads="1"/>
          </p:cNvSpPr>
          <p:nvPr/>
        </p:nvSpPr>
        <p:spPr bwMode="auto">
          <a:xfrm>
            <a:off x="395288" y="1052513"/>
            <a:ext cx="804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Il existe 4 principaux types de réalisation pour le guidage en rotation : </a:t>
            </a:r>
          </a:p>
        </p:txBody>
      </p:sp>
      <p:sp>
        <p:nvSpPr>
          <p:cNvPr id="29714" name="WordArt 18"/>
          <p:cNvSpPr>
            <a:spLocks noChangeArrowheads="1" noChangeShapeType="1" noTextEdit="1"/>
          </p:cNvSpPr>
          <p:nvPr/>
        </p:nvSpPr>
        <p:spPr bwMode="auto">
          <a:xfrm>
            <a:off x="3856038" y="2627313"/>
            <a:ext cx="1233487" cy="2139950"/>
          </a:xfrm>
          <a:prstGeom prst="rect">
            <a:avLst/>
          </a:prstGeom>
        </p:spPr>
        <p:txBody>
          <a:bodyPr wrap="none" fromWordArt="1">
            <a:prstTxWarp prst="textPlain">
              <a:avLst>
                <a:gd name="adj" fmla="val 50000"/>
              </a:avLst>
            </a:prstTxWarp>
          </a:bodyPr>
          <a:lstStyle/>
          <a:p>
            <a:pPr algn="ctr"/>
            <a:r>
              <a:rPr lang="fr-FR" sz="3600" i="1" kern="10">
                <a:ln w="63500">
                  <a:solidFill>
                    <a:srgbClr val="000000"/>
                  </a:solidFill>
                  <a:round/>
                  <a:headEnd/>
                  <a:tailEnd/>
                </a:ln>
                <a:solidFill>
                  <a:schemeClr val="accent1"/>
                </a:solidFill>
                <a:effectLst>
                  <a:outerShdw dist="35921" dir="2700000" algn="ctr" rotWithShape="0">
                    <a:srgbClr val="808080">
                      <a:alpha val="79999"/>
                    </a:srgbClr>
                  </a:outerShdw>
                </a:effectLst>
                <a:latin typeface="Arial Black" panose="020B0A04020102020204" pitchFamily="34" charset="0"/>
              </a:rPr>
              <a:t>4</a:t>
            </a:r>
          </a:p>
        </p:txBody>
      </p:sp>
      <p:grpSp>
        <p:nvGrpSpPr>
          <p:cNvPr id="29719" name="Group 23"/>
          <p:cNvGrpSpPr>
            <a:grpSpLocks/>
          </p:cNvGrpSpPr>
          <p:nvPr/>
        </p:nvGrpSpPr>
        <p:grpSpPr bwMode="auto">
          <a:xfrm>
            <a:off x="1020763" y="1782763"/>
            <a:ext cx="3030537" cy="1373187"/>
            <a:chOff x="643" y="1123"/>
            <a:chExt cx="1909" cy="865"/>
          </a:xfrm>
        </p:grpSpPr>
        <p:sp>
          <p:nvSpPr>
            <p:cNvPr id="62486" name="Text Box 14">
              <a:hlinkClick r:id="rId5" action="ppaction://hlinksldjump"/>
            </p:cNvPr>
            <p:cNvSpPr txBox="1">
              <a:spLocks noChangeArrowheads="1"/>
            </p:cNvSpPr>
            <p:nvPr/>
          </p:nvSpPr>
          <p:spPr bwMode="auto">
            <a:xfrm>
              <a:off x="643" y="1123"/>
              <a:ext cx="1360"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contact direct</a:t>
              </a:r>
            </a:p>
          </p:txBody>
        </p:sp>
        <p:sp>
          <p:nvSpPr>
            <p:cNvPr id="62487" name="Line 19"/>
            <p:cNvSpPr>
              <a:spLocks noChangeShapeType="1"/>
            </p:cNvSpPr>
            <p:nvPr/>
          </p:nvSpPr>
          <p:spPr bwMode="auto">
            <a:xfrm flipH="1" flipV="1">
              <a:off x="2117" y="1638"/>
              <a:ext cx="435" cy="35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9720" name="Group 24"/>
          <p:cNvGrpSpPr>
            <a:grpSpLocks/>
          </p:cNvGrpSpPr>
          <p:nvPr/>
        </p:nvGrpSpPr>
        <p:grpSpPr bwMode="auto">
          <a:xfrm>
            <a:off x="5240338" y="1781175"/>
            <a:ext cx="3327400" cy="1374775"/>
            <a:chOff x="3301" y="1122"/>
            <a:chExt cx="2096" cy="866"/>
          </a:xfrm>
        </p:grpSpPr>
        <p:sp>
          <p:nvSpPr>
            <p:cNvPr id="62484" name="Text Box 17">
              <a:hlinkClick r:id="rId6" action="ppaction://hlinksldjump"/>
            </p:cNvPr>
            <p:cNvSpPr txBox="1">
              <a:spLocks noChangeArrowheads="1"/>
            </p:cNvSpPr>
            <p:nvPr/>
          </p:nvSpPr>
          <p:spPr bwMode="auto">
            <a:xfrm>
              <a:off x="3810" y="1122"/>
              <a:ext cx="1587"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d’un film d’huile</a:t>
              </a:r>
            </a:p>
          </p:txBody>
        </p:sp>
        <p:sp>
          <p:nvSpPr>
            <p:cNvPr id="62485" name="Line 20"/>
            <p:cNvSpPr>
              <a:spLocks noChangeShapeType="1"/>
            </p:cNvSpPr>
            <p:nvPr/>
          </p:nvSpPr>
          <p:spPr bwMode="auto">
            <a:xfrm flipV="1">
              <a:off x="3301" y="1638"/>
              <a:ext cx="435" cy="35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9721" name="Group 25"/>
          <p:cNvGrpSpPr>
            <a:grpSpLocks/>
          </p:cNvGrpSpPr>
          <p:nvPr/>
        </p:nvGrpSpPr>
        <p:grpSpPr bwMode="auto">
          <a:xfrm>
            <a:off x="877888" y="4614863"/>
            <a:ext cx="3173412" cy="1492250"/>
            <a:chOff x="553" y="2907"/>
            <a:chExt cx="1999" cy="940"/>
          </a:xfrm>
        </p:grpSpPr>
        <p:sp>
          <p:nvSpPr>
            <p:cNvPr id="62482" name="Text Box 15">
              <a:hlinkClick r:id="rId7" action="ppaction://hlinksldjump"/>
            </p:cNvPr>
            <p:cNvSpPr txBox="1">
              <a:spLocks noChangeArrowheads="1"/>
            </p:cNvSpPr>
            <p:nvPr/>
          </p:nvSpPr>
          <p:spPr bwMode="auto">
            <a:xfrm>
              <a:off x="553" y="3348"/>
              <a:ext cx="1587"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de bagues</a:t>
              </a:r>
            </a:p>
          </p:txBody>
        </p:sp>
        <p:sp>
          <p:nvSpPr>
            <p:cNvPr id="62483" name="Line 21"/>
            <p:cNvSpPr>
              <a:spLocks noChangeShapeType="1"/>
            </p:cNvSpPr>
            <p:nvPr/>
          </p:nvSpPr>
          <p:spPr bwMode="auto">
            <a:xfrm flipH="1">
              <a:off x="2117" y="2907"/>
              <a:ext cx="435" cy="35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9722" name="Group 26"/>
          <p:cNvGrpSpPr>
            <a:grpSpLocks/>
          </p:cNvGrpSpPr>
          <p:nvPr/>
        </p:nvGrpSpPr>
        <p:grpSpPr bwMode="auto">
          <a:xfrm>
            <a:off x="5240338" y="4614863"/>
            <a:ext cx="3327400" cy="1490662"/>
            <a:chOff x="3301" y="2907"/>
            <a:chExt cx="2096" cy="939"/>
          </a:xfrm>
        </p:grpSpPr>
        <p:sp>
          <p:nvSpPr>
            <p:cNvPr id="62480" name="Text Box 16">
              <a:hlinkClick r:id="rId8" action="ppaction://hlinksldjump"/>
            </p:cNvPr>
            <p:cNvSpPr txBox="1">
              <a:spLocks noChangeArrowheads="1"/>
            </p:cNvSpPr>
            <p:nvPr/>
          </p:nvSpPr>
          <p:spPr bwMode="auto">
            <a:xfrm>
              <a:off x="3810" y="3347"/>
              <a:ext cx="1587"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d’éléments roulants</a:t>
              </a:r>
            </a:p>
          </p:txBody>
        </p:sp>
        <p:sp>
          <p:nvSpPr>
            <p:cNvPr id="62481" name="Line 22"/>
            <p:cNvSpPr>
              <a:spLocks noChangeShapeType="1"/>
            </p:cNvSpPr>
            <p:nvPr/>
          </p:nvSpPr>
          <p:spPr bwMode="auto">
            <a:xfrm>
              <a:off x="3301" y="2907"/>
              <a:ext cx="435" cy="35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9"/>
                                        </p:tgtEl>
                                        <p:attrNameLst>
                                          <p:attrName>style.visibility</p:attrName>
                                        </p:attrNameLst>
                                      </p:cBhvr>
                                      <p:to>
                                        <p:strVal val="visible"/>
                                      </p:to>
                                    </p:set>
                                    <p:anim calcmode="discrete" valueType="clr">
                                      <p:cBhvr override="childStyle">
                                        <p:cTn id="7" dur="80"/>
                                        <p:tgtEl>
                                          <p:spTgt spid="2970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9"/>
                                        </p:tgtEl>
                                        <p:attrNameLst>
                                          <p:attrName>fillcolor</p:attrName>
                                        </p:attrNameLst>
                                      </p:cBhvr>
                                      <p:tavLst>
                                        <p:tav tm="0">
                                          <p:val>
                                            <p:clrVal>
                                              <a:schemeClr val="accent2"/>
                                            </p:clrVal>
                                          </p:val>
                                        </p:tav>
                                        <p:tav tm="50000">
                                          <p:val>
                                            <p:clrVal>
                                              <a:schemeClr val="hlink"/>
                                            </p:clrVal>
                                          </p:val>
                                        </p:tav>
                                      </p:tavLst>
                                    </p:anim>
                                    <p:set>
                                      <p:cBhvr>
                                        <p:cTn id="9" dur="80"/>
                                        <p:tgtEl>
                                          <p:spTgt spid="2970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29714"/>
                                        </p:tgtEl>
                                        <p:attrNameLst>
                                          <p:attrName>style.visibility</p:attrName>
                                        </p:attrNameLst>
                                      </p:cBhvr>
                                      <p:to>
                                        <p:strVal val="visible"/>
                                      </p:to>
                                    </p:set>
                                    <p:anim calcmode="lin" valueType="num">
                                      <p:cBhvr>
                                        <p:cTn id="14" dur="1000" fill="hold"/>
                                        <p:tgtEl>
                                          <p:spTgt spid="29714"/>
                                        </p:tgtEl>
                                        <p:attrNameLst>
                                          <p:attrName>ppt_w</p:attrName>
                                        </p:attrNameLst>
                                      </p:cBhvr>
                                      <p:tavLst>
                                        <p:tav tm="0">
                                          <p:val>
                                            <p:fltVal val="0"/>
                                          </p:val>
                                        </p:tav>
                                        <p:tav tm="100000">
                                          <p:val>
                                            <p:strVal val="#ppt_w"/>
                                          </p:val>
                                        </p:tav>
                                      </p:tavLst>
                                    </p:anim>
                                    <p:anim calcmode="lin" valueType="num">
                                      <p:cBhvr>
                                        <p:cTn id="15" dur="1000" fill="hold"/>
                                        <p:tgtEl>
                                          <p:spTgt spid="29714"/>
                                        </p:tgtEl>
                                        <p:attrNameLst>
                                          <p:attrName>ppt_h</p:attrName>
                                        </p:attrNameLst>
                                      </p:cBhvr>
                                      <p:tavLst>
                                        <p:tav tm="0">
                                          <p:val>
                                            <p:fltVal val="0"/>
                                          </p:val>
                                        </p:tav>
                                        <p:tav tm="100000">
                                          <p:val>
                                            <p:strVal val="#ppt_h"/>
                                          </p:val>
                                        </p:tav>
                                      </p:tavLst>
                                    </p:anim>
                                    <p:anim calcmode="lin" valueType="num">
                                      <p:cBhvr>
                                        <p:cTn id="16" dur="1000" fill="hold"/>
                                        <p:tgtEl>
                                          <p:spTgt spid="29714"/>
                                        </p:tgtEl>
                                        <p:attrNameLst>
                                          <p:attrName>style.rotation</p:attrName>
                                        </p:attrNameLst>
                                      </p:cBhvr>
                                      <p:tavLst>
                                        <p:tav tm="0">
                                          <p:val>
                                            <p:fltVal val="90"/>
                                          </p:val>
                                        </p:tav>
                                        <p:tav tm="100000">
                                          <p:val>
                                            <p:fltVal val="0"/>
                                          </p:val>
                                        </p:tav>
                                      </p:tavLst>
                                    </p:anim>
                                    <p:animEffect transition="in" filter="fade">
                                      <p:cBhvr>
                                        <p:cTn id="17" dur="1000"/>
                                        <p:tgtEl>
                                          <p:spTgt spid="297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9719"/>
                                        </p:tgtEl>
                                        <p:attrNameLst>
                                          <p:attrName>style.visibility</p:attrName>
                                        </p:attrNameLst>
                                      </p:cBhvr>
                                      <p:to>
                                        <p:strVal val="visible"/>
                                      </p:to>
                                    </p:set>
                                    <p:animEffect transition="in" filter="fade">
                                      <p:cBhvr>
                                        <p:cTn id="22" dur="2000"/>
                                        <p:tgtEl>
                                          <p:spTgt spid="297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9721"/>
                                        </p:tgtEl>
                                        <p:attrNameLst>
                                          <p:attrName>style.visibility</p:attrName>
                                        </p:attrNameLst>
                                      </p:cBhvr>
                                      <p:to>
                                        <p:strVal val="visible"/>
                                      </p:to>
                                    </p:set>
                                    <p:animEffect transition="in" filter="fade">
                                      <p:cBhvr>
                                        <p:cTn id="27" dur="2000"/>
                                        <p:tgtEl>
                                          <p:spTgt spid="297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9722"/>
                                        </p:tgtEl>
                                        <p:attrNameLst>
                                          <p:attrName>style.visibility</p:attrName>
                                        </p:attrNameLst>
                                      </p:cBhvr>
                                      <p:to>
                                        <p:strVal val="visible"/>
                                      </p:to>
                                    </p:set>
                                    <p:animEffect transition="in" filter="fade">
                                      <p:cBhvr>
                                        <p:cTn id="32" dur="2000"/>
                                        <p:tgtEl>
                                          <p:spTgt spid="297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9720"/>
                                        </p:tgtEl>
                                        <p:attrNameLst>
                                          <p:attrName>style.visibility</p:attrName>
                                        </p:attrNameLst>
                                      </p:cBhvr>
                                      <p:to>
                                        <p:strVal val="visible"/>
                                      </p:to>
                                    </p:set>
                                    <p:animEffect transition="in" filter="fade">
                                      <p:cBhvr>
                                        <p:cTn id="37" dur="2000"/>
                                        <p:tgtEl>
                                          <p:spTgt spid="29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p:bldP spid="297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140"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1141"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1142"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91143"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Text Box 11"/>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glissière			</a:t>
            </a:r>
            <a:r>
              <a:rPr lang="fr-FR" altLang="fr-FR" b="1" i="1"/>
              <a:t>				            47</a:t>
            </a:r>
          </a:p>
        </p:txBody>
      </p:sp>
      <p:sp>
        <p:nvSpPr>
          <p:cNvPr id="60428" name="Rectangle 12"/>
          <p:cNvSpPr>
            <a:spLocks noChangeArrowheads="1"/>
          </p:cNvSpPr>
          <p:nvPr/>
        </p:nvSpPr>
        <p:spPr bwMode="auto">
          <a:xfrm>
            <a:off x="395288" y="1035050"/>
            <a:ext cx="8543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Les surfaces de contact planes sont prépondérantes.</a:t>
            </a:r>
          </a:p>
          <a:p>
            <a:pPr eaLnBrk="1" hangingPunct="1">
              <a:spcBef>
                <a:spcPct val="0"/>
              </a:spcBef>
              <a:buClrTx/>
              <a:buSzTx/>
              <a:buFontTx/>
              <a:buNone/>
            </a:pPr>
            <a:r>
              <a:rPr lang="fr-FR" altLang="fr-FR" sz="2000"/>
              <a:t>La géométrie des surfaces de contact n’est pas forcément rectangulaire. Elle peut prendre plusieurs formes.   </a:t>
            </a:r>
          </a:p>
        </p:txBody>
      </p:sp>
      <p:sp>
        <p:nvSpPr>
          <p:cNvPr id="91146" name="Text Box 13"/>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Guidage Prismatique</a:t>
            </a:r>
          </a:p>
        </p:txBody>
      </p:sp>
      <p:grpSp>
        <p:nvGrpSpPr>
          <p:cNvPr id="60437" name="Group 21"/>
          <p:cNvGrpSpPr>
            <a:grpSpLocks/>
          </p:cNvGrpSpPr>
          <p:nvPr/>
        </p:nvGrpSpPr>
        <p:grpSpPr bwMode="auto">
          <a:xfrm>
            <a:off x="1190625" y="2055813"/>
            <a:ext cx="3357563" cy="2339975"/>
            <a:chOff x="696" y="1295"/>
            <a:chExt cx="2115" cy="1474"/>
          </a:xfrm>
        </p:grpSpPr>
        <p:sp>
          <p:nvSpPr>
            <p:cNvPr id="91154" name="Rectangle 15"/>
            <p:cNvSpPr>
              <a:spLocks noChangeArrowheads="1"/>
            </p:cNvSpPr>
            <p:nvPr/>
          </p:nvSpPr>
          <p:spPr bwMode="auto">
            <a:xfrm>
              <a:off x="696" y="1295"/>
              <a:ext cx="2115" cy="14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91155" name="Picture 14" descr="Image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 y="1351"/>
              <a:ext cx="2018"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38" name="Group 22"/>
          <p:cNvGrpSpPr>
            <a:grpSpLocks/>
          </p:cNvGrpSpPr>
          <p:nvPr/>
        </p:nvGrpSpPr>
        <p:grpSpPr bwMode="auto">
          <a:xfrm>
            <a:off x="4703763" y="2054225"/>
            <a:ext cx="3357562" cy="2339975"/>
            <a:chOff x="2909" y="1294"/>
            <a:chExt cx="2115" cy="1474"/>
          </a:xfrm>
        </p:grpSpPr>
        <p:sp>
          <p:nvSpPr>
            <p:cNvPr id="91152" name="Rectangle 16"/>
            <p:cNvSpPr>
              <a:spLocks noChangeArrowheads="1"/>
            </p:cNvSpPr>
            <p:nvPr/>
          </p:nvSpPr>
          <p:spPr bwMode="auto">
            <a:xfrm>
              <a:off x="2909" y="1294"/>
              <a:ext cx="2115" cy="14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91153" name="Picture 17" descr="Imagecim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4" y="1405"/>
              <a:ext cx="2027"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34" name="Text Box 18"/>
          <p:cNvSpPr txBox="1">
            <a:spLocks noChangeArrowheads="1"/>
          </p:cNvSpPr>
          <p:nvPr/>
        </p:nvSpPr>
        <p:spPr bwMode="auto">
          <a:xfrm>
            <a:off x="1954213" y="4016375"/>
            <a:ext cx="2278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Queue d’aronde</a:t>
            </a:r>
          </a:p>
        </p:txBody>
      </p:sp>
      <p:sp>
        <p:nvSpPr>
          <p:cNvPr id="60435" name="Text Box 19"/>
          <p:cNvSpPr txBox="1">
            <a:spLocks noChangeArrowheads="1"/>
          </p:cNvSpPr>
          <p:nvPr/>
        </p:nvSpPr>
        <p:spPr bwMode="auto">
          <a:xfrm>
            <a:off x="5535613" y="4014788"/>
            <a:ext cx="2278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Rainure en Té</a:t>
            </a:r>
          </a:p>
        </p:txBody>
      </p:sp>
      <p:sp>
        <p:nvSpPr>
          <p:cNvPr id="60436" name="Rectangle 20"/>
          <p:cNvSpPr>
            <a:spLocks noChangeArrowheads="1"/>
          </p:cNvSpPr>
          <p:nvPr/>
        </p:nvSpPr>
        <p:spPr bwMode="auto">
          <a:xfrm>
            <a:off x="395288" y="4543425"/>
            <a:ext cx="83677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Les frottements peuvent être diminués par l’interposition d’éléments anti-friction (bandes de PTFE*, bronze, polyamide ou Nylon) qui peuvent être collés sur l’une des surfaces en frottement.</a:t>
            </a:r>
          </a:p>
          <a:p>
            <a:pPr eaLnBrk="1" hangingPunct="1">
              <a:spcBef>
                <a:spcPct val="0"/>
              </a:spcBef>
              <a:buClrTx/>
              <a:buSzTx/>
              <a:buFontTx/>
              <a:buNone/>
            </a:pPr>
            <a:r>
              <a:rPr lang="fr-FR" altLang="fr-FR" sz="2000"/>
              <a:t>* : </a:t>
            </a:r>
            <a:r>
              <a:rPr lang="fr-FR" altLang="fr-FR" sz="1800"/>
              <a:t>Polytétrafluoroéthylène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0428"/>
                                        </p:tgtEl>
                                        <p:attrNameLst>
                                          <p:attrName>style.visibility</p:attrName>
                                        </p:attrNameLst>
                                      </p:cBhvr>
                                      <p:to>
                                        <p:strVal val="visible"/>
                                      </p:to>
                                    </p:set>
                                    <p:anim calcmode="discrete" valueType="clr">
                                      <p:cBhvr override="childStyle">
                                        <p:cTn id="7" dur="80"/>
                                        <p:tgtEl>
                                          <p:spTgt spid="604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0428"/>
                                        </p:tgtEl>
                                        <p:attrNameLst>
                                          <p:attrName>fillcolor</p:attrName>
                                        </p:attrNameLst>
                                      </p:cBhvr>
                                      <p:tavLst>
                                        <p:tav tm="0">
                                          <p:val>
                                            <p:clrVal>
                                              <a:schemeClr val="accent2"/>
                                            </p:clrVal>
                                          </p:val>
                                        </p:tav>
                                        <p:tav tm="50000">
                                          <p:val>
                                            <p:clrVal>
                                              <a:schemeClr val="hlink"/>
                                            </p:clrVal>
                                          </p:val>
                                        </p:tav>
                                      </p:tavLst>
                                    </p:anim>
                                    <p:set>
                                      <p:cBhvr>
                                        <p:cTn id="9" dur="80"/>
                                        <p:tgtEl>
                                          <p:spTgt spid="6042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0437"/>
                                        </p:tgtEl>
                                        <p:attrNameLst>
                                          <p:attrName>style.visibility</p:attrName>
                                        </p:attrNameLst>
                                      </p:cBhvr>
                                      <p:to>
                                        <p:strVal val="visible"/>
                                      </p:to>
                                    </p:set>
                                    <p:animEffect transition="in" filter="fade">
                                      <p:cBhvr>
                                        <p:cTn id="14" dur="1000"/>
                                        <p:tgtEl>
                                          <p:spTgt spid="60437"/>
                                        </p:tgtEl>
                                      </p:cBhvr>
                                    </p:animEffect>
                                    <p:anim calcmode="lin" valueType="num">
                                      <p:cBhvr>
                                        <p:cTn id="15" dur="1000" fill="hold"/>
                                        <p:tgtEl>
                                          <p:spTgt spid="60437"/>
                                        </p:tgtEl>
                                        <p:attrNameLst>
                                          <p:attrName>ppt_x</p:attrName>
                                        </p:attrNameLst>
                                      </p:cBhvr>
                                      <p:tavLst>
                                        <p:tav tm="0">
                                          <p:val>
                                            <p:strVal val="#ppt_x"/>
                                          </p:val>
                                        </p:tav>
                                        <p:tav tm="100000">
                                          <p:val>
                                            <p:strVal val="#ppt_x"/>
                                          </p:val>
                                        </p:tav>
                                      </p:tavLst>
                                    </p:anim>
                                    <p:anim calcmode="lin" valueType="num">
                                      <p:cBhvr>
                                        <p:cTn id="16" dur="1000" fill="hold"/>
                                        <p:tgtEl>
                                          <p:spTgt spid="6043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0434"/>
                                        </p:tgtEl>
                                        <p:attrNameLst>
                                          <p:attrName>style.visibility</p:attrName>
                                        </p:attrNameLst>
                                      </p:cBhvr>
                                      <p:to>
                                        <p:strVal val="visible"/>
                                      </p:to>
                                    </p:set>
                                    <p:animEffect transition="in" filter="dissolve">
                                      <p:cBhvr>
                                        <p:cTn id="21" dur="500"/>
                                        <p:tgtEl>
                                          <p:spTgt spid="6043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0438"/>
                                        </p:tgtEl>
                                        <p:attrNameLst>
                                          <p:attrName>style.visibility</p:attrName>
                                        </p:attrNameLst>
                                      </p:cBhvr>
                                      <p:to>
                                        <p:strVal val="visible"/>
                                      </p:to>
                                    </p:set>
                                    <p:animEffect transition="in" filter="fade">
                                      <p:cBhvr>
                                        <p:cTn id="26" dur="1000"/>
                                        <p:tgtEl>
                                          <p:spTgt spid="60438"/>
                                        </p:tgtEl>
                                      </p:cBhvr>
                                    </p:animEffect>
                                    <p:anim calcmode="lin" valueType="num">
                                      <p:cBhvr>
                                        <p:cTn id="27" dur="1000" fill="hold"/>
                                        <p:tgtEl>
                                          <p:spTgt spid="60438"/>
                                        </p:tgtEl>
                                        <p:attrNameLst>
                                          <p:attrName>ppt_x</p:attrName>
                                        </p:attrNameLst>
                                      </p:cBhvr>
                                      <p:tavLst>
                                        <p:tav tm="0">
                                          <p:val>
                                            <p:strVal val="#ppt_x"/>
                                          </p:val>
                                        </p:tav>
                                        <p:tav tm="100000">
                                          <p:val>
                                            <p:strVal val="#ppt_x"/>
                                          </p:val>
                                        </p:tav>
                                      </p:tavLst>
                                    </p:anim>
                                    <p:anim calcmode="lin" valueType="num">
                                      <p:cBhvr>
                                        <p:cTn id="28" dur="1000" fill="hold"/>
                                        <p:tgtEl>
                                          <p:spTgt spid="60438"/>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0435"/>
                                        </p:tgtEl>
                                        <p:attrNameLst>
                                          <p:attrName>style.visibility</p:attrName>
                                        </p:attrNameLst>
                                      </p:cBhvr>
                                      <p:to>
                                        <p:strVal val="visible"/>
                                      </p:to>
                                    </p:set>
                                    <p:animEffect transition="in" filter="dissolve">
                                      <p:cBhvr>
                                        <p:cTn id="33" dur="500"/>
                                        <p:tgtEl>
                                          <p:spTgt spid="6043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60436"/>
                                        </p:tgtEl>
                                        <p:attrNameLst>
                                          <p:attrName>style.visibility</p:attrName>
                                        </p:attrNameLst>
                                      </p:cBhvr>
                                      <p:to>
                                        <p:strVal val="visible"/>
                                      </p:to>
                                    </p:set>
                                    <p:anim calcmode="lin" valueType="num">
                                      <p:cBhvr additive="base">
                                        <p:cTn id="38" dur="1000" fill="hold"/>
                                        <p:tgtEl>
                                          <p:spTgt spid="60436"/>
                                        </p:tgtEl>
                                        <p:attrNameLst>
                                          <p:attrName>ppt_x</p:attrName>
                                        </p:attrNameLst>
                                      </p:cBhvr>
                                      <p:tavLst>
                                        <p:tav tm="0">
                                          <p:val>
                                            <p:strVal val="1+#ppt_w/2"/>
                                          </p:val>
                                        </p:tav>
                                        <p:tav tm="100000">
                                          <p:val>
                                            <p:strVal val="#ppt_x"/>
                                          </p:val>
                                        </p:tav>
                                      </p:tavLst>
                                    </p:anim>
                                    <p:anim calcmode="lin" valueType="num">
                                      <p:cBhvr additive="base">
                                        <p:cTn id="39" dur="1000" fill="hold"/>
                                        <p:tgtEl>
                                          <p:spTgt spid="60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8" grpId="0"/>
      <p:bldP spid="60434" grpId="0"/>
      <p:bldP spid="60435" grpId="0"/>
      <p:bldP spid="604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164"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2165"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2166"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92167"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Text Box 11"/>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glissière			</a:t>
            </a:r>
            <a:r>
              <a:rPr lang="fr-FR" altLang="fr-FR" b="1" i="1"/>
              <a:t>				            46</a:t>
            </a:r>
          </a:p>
        </p:txBody>
      </p:sp>
      <p:sp>
        <p:nvSpPr>
          <p:cNvPr id="92169" name="Rectangle 12"/>
          <p:cNvSpPr>
            <a:spLocks noChangeArrowheads="1"/>
          </p:cNvSpPr>
          <p:nvPr/>
        </p:nvSpPr>
        <p:spPr bwMode="auto">
          <a:xfrm>
            <a:off x="395288" y="1052513"/>
            <a:ext cx="6881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Il existe 3 principaux types de réalisation de contact direct : </a:t>
            </a:r>
          </a:p>
        </p:txBody>
      </p:sp>
      <p:sp>
        <p:nvSpPr>
          <p:cNvPr id="92170" name="Text Box 13"/>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Contact direct</a:t>
            </a:r>
          </a:p>
        </p:txBody>
      </p:sp>
      <p:sp>
        <p:nvSpPr>
          <p:cNvPr id="92171" name="WordArt 14"/>
          <p:cNvSpPr>
            <a:spLocks noChangeArrowheads="1" noChangeShapeType="1" noTextEdit="1"/>
          </p:cNvSpPr>
          <p:nvPr/>
        </p:nvSpPr>
        <p:spPr bwMode="auto">
          <a:xfrm>
            <a:off x="69850" y="2627313"/>
            <a:ext cx="1233488" cy="2139950"/>
          </a:xfrm>
          <a:prstGeom prst="rect">
            <a:avLst/>
          </a:prstGeom>
        </p:spPr>
        <p:txBody>
          <a:bodyPr wrap="none" fromWordArt="1">
            <a:prstTxWarp prst="textPlain">
              <a:avLst>
                <a:gd name="adj" fmla="val 50000"/>
              </a:avLst>
            </a:prstTxWarp>
          </a:bodyPr>
          <a:lstStyle/>
          <a:p>
            <a:pPr algn="ctr"/>
            <a:r>
              <a:rPr lang="fr-FR" sz="3600" i="1" kern="10">
                <a:ln w="63500">
                  <a:solidFill>
                    <a:srgbClr val="000000"/>
                  </a:solidFill>
                  <a:round/>
                  <a:headEnd/>
                  <a:tailEnd/>
                </a:ln>
                <a:solidFill>
                  <a:schemeClr val="accent1"/>
                </a:solidFill>
                <a:effectLst>
                  <a:outerShdw dist="35921" dir="2700000" algn="ctr" rotWithShape="0">
                    <a:srgbClr val="808080">
                      <a:alpha val="79999"/>
                    </a:srgbClr>
                  </a:outerShdw>
                </a:effectLst>
                <a:latin typeface="Arial Black" panose="020B0A04020102020204" pitchFamily="34" charset="0"/>
              </a:rPr>
              <a:t>3</a:t>
            </a:r>
          </a:p>
        </p:txBody>
      </p:sp>
      <p:grpSp>
        <p:nvGrpSpPr>
          <p:cNvPr id="92172" name="Group 15"/>
          <p:cNvGrpSpPr>
            <a:grpSpLocks/>
          </p:cNvGrpSpPr>
          <p:nvPr/>
        </p:nvGrpSpPr>
        <p:grpSpPr bwMode="auto">
          <a:xfrm>
            <a:off x="4651375" y="1781175"/>
            <a:ext cx="4356100" cy="749300"/>
            <a:chOff x="2930" y="1122"/>
            <a:chExt cx="2744" cy="472"/>
          </a:xfrm>
        </p:grpSpPr>
        <p:sp>
          <p:nvSpPr>
            <p:cNvPr id="3" name="AutoShape 16"/>
            <p:cNvSpPr>
              <a:spLocks noChangeArrowheads="1"/>
            </p:cNvSpPr>
            <p:nvPr/>
          </p:nvSpPr>
          <p:spPr bwMode="auto">
            <a:xfrm>
              <a:off x="2930" y="1199"/>
              <a:ext cx="416" cy="293"/>
            </a:xfrm>
            <a:prstGeom prst="rightArrow">
              <a:avLst>
                <a:gd name="adj1" fmla="val 50000"/>
                <a:gd name="adj2" fmla="val 35495"/>
              </a:avLst>
            </a:prstGeom>
            <a:gradFill rotWithShape="1">
              <a:gsLst>
                <a:gs pos="0">
                  <a:schemeClr val="accent1">
                    <a:gamma/>
                    <a:shade val="46275"/>
                    <a:invGamma/>
                  </a:schemeClr>
                </a:gs>
                <a:gs pos="100000">
                  <a:schemeClr val="accent1"/>
                </a:gs>
              </a:gsLst>
              <a:lin ang="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fr-FR"/>
            </a:p>
          </p:txBody>
        </p:sp>
        <p:sp>
          <p:nvSpPr>
            <p:cNvPr id="92189" name="Text Box 17">
              <a:hlinkClick r:id="rId5" action="ppaction://hlinksldjump"/>
            </p:cNvPr>
            <p:cNvSpPr txBox="1">
              <a:spLocks noChangeArrowheads="1"/>
            </p:cNvSpPr>
            <p:nvPr/>
          </p:nvSpPr>
          <p:spPr bwMode="auto">
            <a:xfrm>
              <a:off x="3475" y="1122"/>
              <a:ext cx="2199"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endParaRPr lang="fr-FR" altLang="fr-FR" sz="100"/>
            </a:p>
            <a:p>
              <a:pPr algn="ctr" eaLnBrk="1" hangingPunct="1">
                <a:spcBef>
                  <a:spcPct val="50000"/>
                </a:spcBef>
                <a:buClrTx/>
                <a:buSzTx/>
                <a:buFontTx/>
                <a:buNone/>
              </a:pPr>
              <a:r>
                <a:rPr lang="fr-FR" altLang="fr-FR" sz="2000">
                  <a:solidFill>
                    <a:schemeClr val="hlink"/>
                  </a:solidFill>
                </a:rPr>
                <a:t>Guidage </a:t>
              </a:r>
              <a:r>
                <a:rPr lang="fr-FR" altLang="fr-FR" sz="2000" b="1" i="1">
                  <a:solidFill>
                    <a:schemeClr val="hlink"/>
                  </a:solidFill>
                </a:rPr>
                <a:t>PRISMATIQUE</a:t>
              </a:r>
            </a:p>
          </p:txBody>
        </p:sp>
      </p:grpSp>
      <p:grpSp>
        <p:nvGrpSpPr>
          <p:cNvPr id="92173" name="Group 18"/>
          <p:cNvGrpSpPr>
            <a:grpSpLocks/>
          </p:cNvGrpSpPr>
          <p:nvPr/>
        </p:nvGrpSpPr>
        <p:grpSpPr bwMode="auto">
          <a:xfrm>
            <a:off x="4651375" y="3321050"/>
            <a:ext cx="4356100" cy="749300"/>
            <a:chOff x="2930" y="2092"/>
            <a:chExt cx="2744" cy="472"/>
          </a:xfrm>
        </p:grpSpPr>
        <p:sp>
          <p:nvSpPr>
            <p:cNvPr id="4" name="AutoShape 19"/>
            <p:cNvSpPr>
              <a:spLocks noChangeArrowheads="1"/>
            </p:cNvSpPr>
            <p:nvPr/>
          </p:nvSpPr>
          <p:spPr bwMode="auto">
            <a:xfrm>
              <a:off x="2930" y="2166"/>
              <a:ext cx="416" cy="293"/>
            </a:xfrm>
            <a:prstGeom prst="rightArrow">
              <a:avLst>
                <a:gd name="adj1" fmla="val 50000"/>
                <a:gd name="adj2" fmla="val 35495"/>
              </a:avLst>
            </a:prstGeom>
            <a:gradFill rotWithShape="1">
              <a:gsLst>
                <a:gs pos="0">
                  <a:schemeClr val="accent1">
                    <a:gamma/>
                    <a:shade val="46275"/>
                    <a:invGamma/>
                  </a:schemeClr>
                </a:gs>
                <a:gs pos="100000">
                  <a:schemeClr val="accent1"/>
                </a:gs>
              </a:gsLst>
              <a:lin ang="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fr-FR"/>
            </a:p>
          </p:txBody>
        </p:sp>
        <p:sp>
          <p:nvSpPr>
            <p:cNvPr id="92187" name="Text Box 20">
              <a:hlinkClick r:id="" action="ppaction://hlinkshowjump?jump=nextslide"/>
            </p:cNvPr>
            <p:cNvSpPr txBox="1">
              <a:spLocks noChangeArrowheads="1"/>
            </p:cNvSpPr>
            <p:nvPr/>
          </p:nvSpPr>
          <p:spPr bwMode="auto">
            <a:xfrm>
              <a:off x="3475" y="2092"/>
              <a:ext cx="2199"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Guidage </a:t>
              </a:r>
              <a:r>
                <a:rPr lang="fr-FR" altLang="fr-FR" sz="2000" i="1"/>
                <a:t>par               </a:t>
              </a:r>
              <a:r>
                <a:rPr lang="fr-FR" altLang="fr-FR" sz="2000" b="1" i="1"/>
                <a:t>ARBRE COULISSANT</a:t>
              </a:r>
            </a:p>
          </p:txBody>
        </p:sp>
      </p:grpSp>
      <p:grpSp>
        <p:nvGrpSpPr>
          <p:cNvPr id="92174" name="Group 21"/>
          <p:cNvGrpSpPr>
            <a:grpSpLocks/>
          </p:cNvGrpSpPr>
          <p:nvPr/>
        </p:nvGrpSpPr>
        <p:grpSpPr bwMode="auto">
          <a:xfrm>
            <a:off x="4651375" y="4894263"/>
            <a:ext cx="4356100" cy="749300"/>
            <a:chOff x="2930" y="3083"/>
            <a:chExt cx="2744" cy="472"/>
          </a:xfrm>
        </p:grpSpPr>
        <p:sp>
          <p:nvSpPr>
            <p:cNvPr id="5" name="AutoShape 22"/>
            <p:cNvSpPr>
              <a:spLocks noChangeArrowheads="1"/>
            </p:cNvSpPr>
            <p:nvPr/>
          </p:nvSpPr>
          <p:spPr bwMode="auto">
            <a:xfrm>
              <a:off x="2930" y="3170"/>
              <a:ext cx="416" cy="293"/>
            </a:xfrm>
            <a:prstGeom prst="rightArrow">
              <a:avLst>
                <a:gd name="adj1" fmla="val 50000"/>
                <a:gd name="adj2" fmla="val 35495"/>
              </a:avLst>
            </a:prstGeom>
            <a:gradFill rotWithShape="1">
              <a:gsLst>
                <a:gs pos="0">
                  <a:schemeClr val="accent1">
                    <a:gamma/>
                    <a:shade val="46275"/>
                    <a:invGamma/>
                  </a:schemeClr>
                </a:gs>
                <a:gs pos="100000">
                  <a:schemeClr val="accent1"/>
                </a:gs>
              </a:gsLst>
              <a:lin ang="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fr-FR"/>
            </a:p>
          </p:txBody>
        </p:sp>
        <p:sp>
          <p:nvSpPr>
            <p:cNvPr id="92185" name="Text Box 23">
              <a:hlinkClick r:id="rId6" action="ppaction://hlinksldjump"/>
            </p:cNvPr>
            <p:cNvSpPr txBox="1">
              <a:spLocks noChangeArrowheads="1"/>
            </p:cNvSpPr>
            <p:nvPr/>
          </p:nvSpPr>
          <p:spPr bwMode="auto">
            <a:xfrm>
              <a:off x="3475" y="3083"/>
              <a:ext cx="2199"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Guidage </a:t>
              </a:r>
              <a:r>
                <a:rPr lang="fr-FR" altLang="fr-FR" sz="2000" i="1"/>
                <a:t>par          </a:t>
              </a:r>
              <a:r>
                <a:rPr lang="fr-FR" altLang="fr-FR" sz="2000" b="1" i="1"/>
                <a:t>LIAISONS MULTIPLES</a:t>
              </a:r>
            </a:p>
          </p:txBody>
        </p:sp>
      </p:grpSp>
      <p:grpSp>
        <p:nvGrpSpPr>
          <p:cNvPr id="92175" name="Group 24"/>
          <p:cNvGrpSpPr>
            <a:grpSpLocks/>
          </p:cNvGrpSpPr>
          <p:nvPr/>
        </p:nvGrpSpPr>
        <p:grpSpPr bwMode="auto">
          <a:xfrm>
            <a:off x="1093788" y="1782763"/>
            <a:ext cx="3433762" cy="750887"/>
            <a:chOff x="689" y="1123"/>
            <a:chExt cx="2163" cy="473"/>
          </a:xfrm>
        </p:grpSpPr>
        <p:sp>
          <p:nvSpPr>
            <p:cNvPr id="92182" name="Text Box 25">
              <a:hlinkClick r:id="rId7" action="ppaction://hlinksldjump"/>
            </p:cNvPr>
            <p:cNvSpPr txBox="1">
              <a:spLocks noChangeArrowheads="1"/>
            </p:cNvSpPr>
            <p:nvPr/>
          </p:nvSpPr>
          <p:spPr bwMode="auto">
            <a:xfrm>
              <a:off x="1133" y="1123"/>
              <a:ext cx="1719" cy="471"/>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Surfaces de contact </a:t>
              </a:r>
              <a:r>
                <a:rPr lang="fr-FR" altLang="fr-FR" sz="2000" b="1">
                  <a:solidFill>
                    <a:schemeClr val="hlink"/>
                  </a:solidFill>
                </a:rPr>
                <a:t>planes</a:t>
              </a:r>
            </a:p>
          </p:txBody>
        </p:sp>
        <p:sp>
          <p:nvSpPr>
            <p:cNvPr id="92183" name="Line 26"/>
            <p:cNvSpPr>
              <a:spLocks noChangeShapeType="1"/>
            </p:cNvSpPr>
            <p:nvPr/>
          </p:nvSpPr>
          <p:spPr bwMode="auto">
            <a:xfrm flipV="1">
              <a:off x="689" y="1331"/>
              <a:ext cx="369" cy="26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2176" name="Group 27"/>
          <p:cNvGrpSpPr>
            <a:grpSpLocks/>
          </p:cNvGrpSpPr>
          <p:nvPr/>
        </p:nvGrpSpPr>
        <p:grpSpPr bwMode="auto">
          <a:xfrm>
            <a:off x="1093788" y="4892675"/>
            <a:ext cx="3432175" cy="750888"/>
            <a:chOff x="689" y="3082"/>
            <a:chExt cx="2162" cy="473"/>
          </a:xfrm>
        </p:grpSpPr>
        <p:sp>
          <p:nvSpPr>
            <p:cNvPr id="92180" name="Text Box 28">
              <a:hlinkClick r:id="rId8" action="ppaction://hlinksldjump"/>
            </p:cNvPr>
            <p:cNvSpPr txBox="1">
              <a:spLocks noChangeArrowheads="1"/>
            </p:cNvSpPr>
            <p:nvPr/>
          </p:nvSpPr>
          <p:spPr bwMode="auto">
            <a:xfrm>
              <a:off x="1133" y="3083"/>
              <a:ext cx="1718"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Association de </a:t>
              </a:r>
              <a:r>
                <a:rPr lang="fr-FR" altLang="fr-FR" sz="2000" b="1"/>
                <a:t>différentes surfaces</a:t>
              </a:r>
              <a:r>
                <a:rPr lang="fr-FR" altLang="fr-FR" sz="2000"/>
                <a:t> </a:t>
              </a:r>
            </a:p>
          </p:txBody>
        </p:sp>
        <p:sp>
          <p:nvSpPr>
            <p:cNvPr id="92181" name="Line 29"/>
            <p:cNvSpPr>
              <a:spLocks noChangeShapeType="1"/>
            </p:cNvSpPr>
            <p:nvPr/>
          </p:nvSpPr>
          <p:spPr bwMode="auto">
            <a:xfrm>
              <a:off x="689" y="3082"/>
              <a:ext cx="369" cy="26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2177" name="Group 30"/>
          <p:cNvGrpSpPr>
            <a:grpSpLocks/>
          </p:cNvGrpSpPr>
          <p:nvPr/>
        </p:nvGrpSpPr>
        <p:grpSpPr bwMode="auto">
          <a:xfrm>
            <a:off x="1293813" y="3321050"/>
            <a:ext cx="3232150" cy="749300"/>
            <a:chOff x="815" y="2092"/>
            <a:chExt cx="2036" cy="472"/>
          </a:xfrm>
        </p:grpSpPr>
        <p:sp>
          <p:nvSpPr>
            <p:cNvPr id="92178" name="Text Box 31">
              <a:hlinkClick r:id="rId9" action="ppaction://hlinksldjump"/>
            </p:cNvPr>
            <p:cNvSpPr txBox="1">
              <a:spLocks noChangeArrowheads="1"/>
            </p:cNvSpPr>
            <p:nvPr/>
          </p:nvSpPr>
          <p:spPr bwMode="auto">
            <a:xfrm>
              <a:off x="1133" y="2092"/>
              <a:ext cx="1718"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Surfaces de contact </a:t>
              </a:r>
              <a:r>
                <a:rPr lang="fr-FR" altLang="fr-FR" sz="2000" b="1"/>
                <a:t>cylindriques</a:t>
              </a:r>
            </a:p>
          </p:txBody>
        </p:sp>
        <p:sp>
          <p:nvSpPr>
            <p:cNvPr id="92179" name="Line 32"/>
            <p:cNvSpPr>
              <a:spLocks noChangeShapeType="1"/>
            </p:cNvSpPr>
            <p:nvPr/>
          </p:nvSpPr>
          <p:spPr bwMode="auto">
            <a:xfrm>
              <a:off x="815" y="2349"/>
              <a:ext cx="234"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188"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3189"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3190"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93191"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1" name="Text Box 11"/>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glissière			</a:t>
            </a:r>
            <a:r>
              <a:rPr lang="fr-FR" altLang="fr-FR" b="1" i="1"/>
              <a:t>				            48</a:t>
            </a:r>
          </a:p>
        </p:txBody>
      </p:sp>
      <p:sp>
        <p:nvSpPr>
          <p:cNvPr id="61452" name="Rectangle 12"/>
          <p:cNvSpPr>
            <a:spLocks noChangeArrowheads="1"/>
          </p:cNvSpPr>
          <p:nvPr/>
        </p:nvSpPr>
        <p:spPr bwMode="auto">
          <a:xfrm>
            <a:off x="395288" y="1049338"/>
            <a:ext cx="85439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La liaison glissière est réalisée par association d’un contact cylindrique et d’un arrêt en rotation.</a:t>
            </a:r>
          </a:p>
        </p:txBody>
      </p:sp>
      <p:sp>
        <p:nvSpPr>
          <p:cNvPr id="93194" name="Text Box 13"/>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Guidage par arbre coulissant</a:t>
            </a:r>
          </a:p>
        </p:txBody>
      </p:sp>
      <p:grpSp>
        <p:nvGrpSpPr>
          <p:cNvPr id="61462" name="Group 22"/>
          <p:cNvGrpSpPr>
            <a:grpSpLocks/>
          </p:cNvGrpSpPr>
          <p:nvPr/>
        </p:nvGrpSpPr>
        <p:grpSpPr bwMode="auto">
          <a:xfrm>
            <a:off x="1189038" y="2054225"/>
            <a:ext cx="3357562" cy="2339975"/>
            <a:chOff x="695" y="1294"/>
            <a:chExt cx="2115" cy="1474"/>
          </a:xfrm>
        </p:grpSpPr>
        <p:sp>
          <p:nvSpPr>
            <p:cNvPr id="93203" name="Rectangle 15"/>
            <p:cNvSpPr>
              <a:spLocks noChangeArrowheads="1"/>
            </p:cNvSpPr>
            <p:nvPr/>
          </p:nvSpPr>
          <p:spPr bwMode="auto">
            <a:xfrm>
              <a:off x="695" y="1294"/>
              <a:ext cx="2115" cy="14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93204" name="Picture 14" descr="Imagej"/>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 y="1427"/>
              <a:ext cx="1820" cy="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56" name="Rectangle 16"/>
          <p:cNvSpPr>
            <a:spLocks noChangeArrowheads="1"/>
          </p:cNvSpPr>
          <p:nvPr/>
        </p:nvSpPr>
        <p:spPr bwMode="auto">
          <a:xfrm>
            <a:off x="2274888" y="4062413"/>
            <a:ext cx="823912" cy="225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nvGrpSpPr>
          <p:cNvPr id="61463" name="Group 23"/>
          <p:cNvGrpSpPr>
            <a:grpSpLocks/>
          </p:cNvGrpSpPr>
          <p:nvPr/>
        </p:nvGrpSpPr>
        <p:grpSpPr bwMode="auto">
          <a:xfrm>
            <a:off x="4702175" y="2054225"/>
            <a:ext cx="3357563" cy="2339975"/>
            <a:chOff x="2908" y="1294"/>
            <a:chExt cx="2115" cy="1474"/>
          </a:xfrm>
        </p:grpSpPr>
        <p:sp>
          <p:nvSpPr>
            <p:cNvPr id="93201" name="Rectangle 17"/>
            <p:cNvSpPr>
              <a:spLocks noChangeArrowheads="1"/>
            </p:cNvSpPr>
            <p:nvPr/>
          </p:nvSpPr>
          <p:spPr bwMode="auto">
            <a:xfrm>
              <a:off x="2908" y="1294"/>
              <a:ext cx="2115" cy="14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93202" name="Picture 18" descr="image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6" y="1460"/>
              <a:ext cx="1975"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59" name="Rectangle 19"/>
          <p:cNvSpPr>
            <a:spLocks noChangeArrowheads="1"/>
          </p:cNvSpPr>
          <p:nvPr/>
        </p:nvSpPr>
        <p:spPr bwMode="auto">
          <a:xfrm>
            <a:off x="395288" y="4586288"/>
            <a:ext cx="823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L’arrêt en rotation peut être réalisé à l’aide  : </a:t>
            </a:r>
          </a:p>
        </p:txBody>
      </p:sp>
      <p:sp>
        <p:nvSpPr>
          <p:cNvPr id="61460" name="Rectangle 20"/>
          <p:cNvSpPr>
            <a:spLocks noChangeArrowheads="1"/>
          </p:cNvSpPr>
          <p:nvPr/>
        </p:nvSpPr>
        <p:spPr bwMode="auto">
          <a:xfrm>
            <a:off x="877888" y="5018088"/>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Char char="ü"/>
            </a:pPr>
            <a:r>
              <a:rPr lang="fr-FR" altLang="fr-FR" sz="2000"/>
              <a:t> d’une clavette (figure 1) </a:t>
            </a:r>
          </a:p>
        </p:txBody>
      </p:sp>
      <p:sp>
        <p:nvSpPr>
          <p:cNvPr id="61461" name="Rectangle 21"/>
          <p:cNvSpPr>
            <a:spLocks noChangeArrowheads="1"/>
          </p:cNvSpPr>
          <p:nvPr/>
        </p:nvSpPr>
        <p:spPr bwMode="auto">
          <a:xfrm>
            <a:off x="877888" y="5489575"/>
            <a:ext cx="4043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Char char="ü"/>
            </a:pPr>
            <a:r>
              <a:rPr lang="fr-FR" altLang="fr-FR" sz="2000"/>
              <a:t> ou de cannelures (figure 2).</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52"/>
                                        </p:tgtEl>
                                        <p:attrNameLst>
                                          <p:attrName>style.visibility</p:attrName>
                                        </p:attrNameLst>
                                      </p:cBhvr>
                                      <p:to>
                                        <p:strVal val="visible"/>
                                      </p:to>
                                    </p:set>
                                    <p:anim calcmode="discrete" valueType="clr">
                                      <p:cBhvr override="childStyle">
                                        <p:cTn id="7" dur="80"/>
                                        <p:tgtEl>
                                          <p:spTgt spid="614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52"/>
                                        </p:tgtEl>
                                        <p:attrNameLst>
                                          <p:attrName>fillcolor</p:attrName>
                                        </p:attrNameLst>
                                      </p:cBhvr>
                                      <p:tavLst>
                                        <p:tav tm="0">
                                          <p:val>
                                            <p:clrVal>
                                              <a:schemeClr val="accent2"/>
                                            </p:clrVal>
                                          </p:val>
                                        </p:tav>
                                        <p:tav tm="50000">
                                          <p:val>
                                            <p:clrVal>
                                              <a:schemeClr val="hlink"/>
                                            </p:clrVal>
                                          </p:val>
                                        </p:tav>
                                      </p:tavLst>
                                    </p:anim>
                                    <p:set>
                                      <p:cBhvr>
                                        <p:cTn id="9" dur="80"/>
                                        <p:tgtEl>
                                          <p:spTgt spid="6145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1462"/>
                                        </p:tgtEl>
                                        <p:attrNameLst>
                                          <p:attrName>style.visibility</p:attrName>
                                        </p:attrNameLst>
                                      </p:cBhvr>
                                      <p:to>
                                        <p:strVal val="visible"/>
                                      </p:to>
                                    </p:set>
                                    <p:animEffect transition="in" filter="fade">
                                      <p:cBhvr>
                                        <p:cTn id="14" dur="1000"/>
                                        <p:tgtEl>
                                          <p:spTgt spid="61462"/>
                                        </p:tgtEl>
                                      </p:cBhvr>
                                    </p:animEffect>
                                    <p:anim calcmode="lin" valueType="num">
                                      <p:cBhvr>
                                        <p:cTn id="15" dur="1000" fill="hold"/>
                                        <p:tgtEl>
                                          <p:spTgt spid="61462"/>
                                        </p:tgtEl>
                                        <p:attrNameLst>
                                          <p:attrName>ppt_x</p:attrName>
                                        </p:attrNameLst>
                                      </p:cBhvr>
                                      <p:tavLst>
                                        <p:tav tm="0">
                                          <p:val>
                                            <p:strVal val="#ppt_x"/>
                                          </p:val>
                                        </p:tav>
                                        <p:tav tm="100000">
                                          <p:val>
                                            <p:strVal val="#ppt_x"/>
                                          </p:val>
                                        </p:tav>
                                      </p:tavLst>
                                    </p:anim>
                                    <p:anim calcmode="lin" valueType="num">
                                      <p:cBhvr>
                                        <p:cTn id="16" dur="1000" fill="hold"/>
                                        <p:tgtEl>
                                          <p:spTgt spid="6146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1456"/>
                                        </p:tgtEl>
                                        <p:attrNameLst>
                                          <p:attrName>style.visibility</p:attrName>
                                        </p:attrNameLst>
                                      </p:cBhvr>
                                      <p:to>
                                        <p:strVal val="visible"/>
                                      </p:to>
                                    </p:set>
                                    <p:animEffect transition="in" filter="fade">
                                      <p:cBhvr>
                                        <p:cTn id="19" dur="1000"/>
                                        <p:tgtEl>
                                          <p:spTgt spid="61456"/>
                                        </p:tgtEl>
                                      </p:cBhvr>
                                    </p:animEffect>
                                    <p:anim calcmode="lin" valueType="num">
                                      <p:cBhvr>
                                        <p:cTn id="20" dur="1000" fill="hold"/>
                                        <p:tgtEl>
                                          <p:spTgt spid="61456"/>
                                        </p:tgtEl>
                                        <p:attrNameLst>
                                          <p:attrName>ppt_x</p:attrName>
                                        </p:attrNameLst>
                                      </p:cBhvr>
                                      <p:tavLst>
                                        <p:tav tm="0">
                                          <p:val>
                                            <p:strVal val="#ppt_x"/>
                                          </p:val>
                                        </p:tav>
                                        <p:tav tm="100000">
                                          <p:val>
                                            <p:strVal val="#ppt_x"/>
                                          </p:val>
                                        </p:tav>
                                      </p:tavLst>
                                    </p:anim>
                                    <p:anim calcmode="lin" valueType="num">
                                      <p:cBhvr>
                                        <p:cTn id="21" dur="1000" fill="hold"/>
                                        <p:tgtEl>
                                          <p:spTgt spid="6145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1459"/>
                                        </p:tgtEl>
                                        <p:attrNameLst>
                                          <p:attrName>style.visibility</p:attrName>
                                        </p:attrNameLst>
                                      </p:cBhvr>
                                      <p:to>
                                        <p:strVal val="visible"/>
                                      </p:to>
                                    </p:set>
                                    <p:anim calcmode="lin" valueType="num">
                                      <p:cBhvr additive="base">
                                        <p:cTn id="26" dur="1000" fill="hold"/>
                                        <p:tgtEl>
                                          <p:spTgt spid="61459"/>
                                        </p:tgtEl>
                                        <p:attrNameLst>
                                          <p:attrName>ppt_x</p:attrName>
                                        </p:attrNameLst>
                                      </p:cBhvr>
                                      <p:tavLst>
                                        <p:tav tm="0">
                                          <p:val>
                                            <p:strVal val="1+#ppt_w/2"/>
                                          </p:val>
                                        </p:tav>
                                        <p:tav tm="100000">
                                          <p:val>
                                            <p:strVal val="#ppt_x"/>
                                          </p:val>
                                        </p:tav>
                                      </p:tavLst>
                                    </p:anim>
                                    <p:anim calcmode="lin" valueType="num">
                                      <p:cBhvr additive="base">
                                        <p:cTn id="27" dur="1000" fill="hold"/>
                                        <p:tgtEl>
                                          <p:spTgt spid="61459"/>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1460"/>
                                        </p:tgtEl>
                                        <p:attrNameLst>
                                          <p:attrName>style.visibility</p:attrName>
                                        </p:attrNameLst>
                                      </p:cBhvr>
                                      <p:to>
                                        <p:strVal val="visible"/>
                                      </p:to>
                                    </p:set>
                                    <p:animEffect transition="in" filter="fade">
                                      <p:cBhvr>
                                        <p:cTn id="32" dur="1000"/>
                                        <p:tgtEl>
                                          <p:spTgt spid="61460"/>
                                        </p:tgtEl>
                                      </p:cBhvr>
                                    </p:animEffect>
                                    <p:anim calcmode="lin" valueType="num">
                                      <p:cBhvr>
                                        <p:cTn id="33" dur="1000" fill="hold"/>
                                        <p:tgtEl>
                                          <p:spTgt spid="61460"/>
                                        </p:tgtEl>
                                        <p:attrNameLst>
                                          <p:attrName>ppt_x</p:attrName>
                                        </p:attrNameLst>
                                      </p:cBhvr>
                                      <p:tavLst>
                                        <p:tav tm="0">
                                          <p:val>
                                            <p:strVal val="#ppt_x"/>
                                          </p:val>
                                        </p:tav>
                                        <p:tav tm="100000">
                                          <p:val>
                                            <p:strVal val="#ppt_x"/>
                                          </p:val>
                                        </p:tav>
                                      </p:tavLst>
                                    </p:anim>
                                    <p:anim calcmode="lin" valueType="num">
                                      <p:cBhvr>
                                        <p:cTn id="34" dur="1000" fill="hold"/>
                                        <p:tgtEl>
                                          <p:spTgt spid="61460"/>
                                        </p:tgtEl>
                                        <p:attrNameLst>
                                          <p:attrName>ppt_y</p:attrName>
                                        </p:attrNameLst>
                                      </p:cBhvr>
                                      <p:tavLst>
                                        <p:tav tm="0">
                                          <p:val>
                                            <p:strVal val="#ppt_y+.1"/>
                                          </p:val>
                                        </p:tav>
                                        <p:tav tm="100000">
                                          <p:val>
                                            <p:strVal val="#ppt_y"/>
                                          </p:val>
                                        </p:tav>
                                      </p:tavLst>
                                    </p:anim>
                                  </p:childTnLst>
                                </p:cTn>
                              </p:par>
                              <p:par>
                                <p:cTn id="35" presetID="9" presetClass="exit" presetSubtype="0" fill="hold" nodeType="withEffect">
                                  <p:stCondLst>
                                    <p:cond delay="1500"/>
                                  </p:stCondLst>
                                  <p:childTnLst>
                                    <p:animEffect transition="out" filter="dissolve">
                                      <p:cBhvr>
                                        <p:cTn id="36" dur="500"/>
                                        <p:tgtEl>
                                          <p:spTgt spid="61456"/>
                                        </p:tgtEl>
                                      </p:cBhvr>
                                    </p:animEffect>
                                    <p:set>
                                      <p:cBhvr>
                                        <p:cTn id="37" dur="1" fill="hold">
                                          <p:stCondLst>
                                            <p:cond delay="499"/>
                                          </p:stCondLst>
                                        </p:cTn>
                                        <p:tgtEl>
                                          <p:spTgt spid="6145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61463"/>
                                        </p:tgtEl>
                                        <p:attrNameLst>
                                          <p:attrName>style.visibility</p:attrName>
                                        </p:attrNameLst>
                                      </p:cBhvr>
                                      <p:to>
                                        <p:strVal val="visible"/>
                                      </p:to>
                                    </p:set>
                                    <p:animEffect transition="in" filter="fade">
                                      <p:cBhvr>
                                        <p:cTn id="42" dur="1000"/>
                                        <p:tgtEl>
                                          <p:spTgt spid="61463"/>
                                        </p:tgtEl>
                                      </p:cBhvr>
                                    </p:animEffect>
                                    <p:anim calcmode="lin" valueType="num">
                                      <p:cBhvr>
                                        <p:cTn id="43" dur="1000" fill="hold"/>
                                        <p:tgtEl>
                                          <p:spTgt spid="61463"/>
                                        </p:tgtEl>
                                        <p:attrNameLst>
                                          <p:attrName>ppt_x</p:attrName>
                                        </p:attrNameLst>
                                      </p:cBhvr>
                                      <p:tavLst>
                                        <p:tav tm="0">
                                          <p:val>
                                            <p:strVal val="#ppt_x"/>
                                          </p:val>
                                        </p:tav>
                                        <p:tav tm="100000">
                                          <p:val>
                                            <p:strVal val="#ppt_x"/>
                                          </p:val>
                                        </p:tav>
                                      </p:tavLst>
                                    </p:anim>
                                    <p:anim calcmode="lin" valueType="num">
                                      <p:cBhvr>
                                        <p:cTn id="44" dur="1000" fill="hold"/>
                                        <p:tgtEl>
                                          <p:spTgt spid="61463"/>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1461"/>
                                        </p:tgtEl>
                                        <p:attrNameLst>
                                          <p:attrName>style.visibility</p:attrName>
                                        </p:attrNameLst>
                                      </p:cBhvr>
                                      <p:to>
                                        <p:strVal val="visible"/>
                                      </p:to>
                                    </p:set>
                                    <p:animEffect transition="in" filter="fade">
                                      <p:cBhvr>
                                        <p:cTn id="49" dur="1000"/>
                                        <p:tgtEl>
                                          <p:spTgt spid="61461"/>
                                        </p:tgtEl>
                                      </p:cBhvr>
                                    </p:animEffect>
                                    <p:anim calcmode="lin" valueType="num">
                                      <p:cBhvr>
                                        <p:cTn id="50" dur="1000" fill="hold"/>
                                        <p:tgtEl>
                                          <p:spTgt spid="61461"/>
                                        </p:tgtEl>
                                        <p:attrNameLst>
                                          <p:attrName>ppt_x</p:attrName>
                                        </p:attrNameLst>
                                      </p:cBhvr>
                                      <p:tavLst>
                                        <p:tav tm="0">
                                          <p:val>
                                            <p:strVal val="#ppt_x"/>
                                          </p:val>
                                        </p:tav>
                                        <p:tav tm="100000">
                                          <p:val>
                                            <p:strVal val="#ppt_x"/>
                                          </p:val>
                                        </p:tav>
                                      </p:tavLst>
                                    </p:anim>
                                    <p:anim calcmode="lin" valueType="num">
                                      <p:cBhvr>
                                        <p:cTn id="51" dur="1000" fill="hold"/>
                                        <p:tgtEl>
                                          <p:spTgt spid="614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2" grpId="0"/>
      <p:bldP spid="61459" grpId="0"/>
      <p:bldP spid="61460" grpId="0"/>
      <p:bldP spid="614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212"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4213"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4214"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94215"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9" name="Text Box 11"/>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glissière			</a:t>
            </a:r>
            <a:r>
              <a:rPr lang="fr-FR" altLang="fr-FR" b="1" i="1"/>
              <a:t>				            46</a:t>
            </a:r>
          </a:p>
        </p:txBody>
      </p:sp>
      <p:sp>
        <p:nvSpPr>
          <p:cNvPr id="94217" name="Rectangle 12"/>
          <p:cNvSpPr>
            <a:spLocks noChangeArrowheads="1"/>
          </p:cNvSpPr>
          <p:nvPr/>
        </p:nvSpPr>
        <p:spPr bwMode="auto">
          <a:xfrm>
            <a:off x="395288" y="1052513"/>
            <a:ext cx="6881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Il existe 3 principaux types de réalisation de contact direct : </a:t>
            </a:r>
          </a:p>
        </p:txBody>
      </p:sp>
      <p:sp>
        <p:nvSpPr>
          <p:cNvPr id="94218" name="Text Box 13"/>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Contact direct</a:t>
            </a:r>
          </a:p>
        </p:txBody>
      </p:sp>
      <p:sp>
        <p:nvSpPr>
          <p:cNvPr id="94219" name="WordArt 14"/>
          <p:cNvSpPr>
            <a:spLocks noChangeArrowheads="1" noChangeShapeType="1" noTextEdit="1"/>
          </p:cNvSpPr>
          <p:nvPr/>
        </p:nvSpPr>
        <p:spPr bwMode="auto">
          <a:xfrm>
            <a:off x="69850" y="2627313"/>
            <a:ext cx="1233488" cy="2139950"/>
          </a:xfrm>
          <a:prstGeom prst="rect">
            <a:avLst/>
          </a:prstGeom>
        </p:spPr>
        <p:txBody>
          <a:bodyPr wrap="none" fromWordArt="1">
            <a:prstTxWarp prst="textPlain">
              <a:avLst>
                <a:gd name="adj" fmla="val 50000"/>
              </a:avLst>
            </a:prstTxWarp>
          </a:bodyPr>
          <a:lstStyle/>
          <a:p>
            <a:pPr algn="ctr"/>
            <a:r>
              <a:rPr lang="fr-FR" sz="3600" i="1" kern="10">
                <a:ln w="63500">
                  <a:solidFill>
                    <a:srgbClr val="000000"/>
                  </a:solidFill>
                  <a:round/>
                  <a:headEnd/>
                  <a:tailEnd/>
                </a:ln>
                <a:solidFill>
                  <a:schemeClr val="accent1"/>
                </a:solidFill>
                <a:effectLst>
                  <a:outerShdw dist="35921" dir="2700000" algn="ctr" rotWithShape="0">
                    <a:srgbClr val="808080">
                      <a:alpha val="79999"/>
                    </a:srgbClr>
                  </a:outerShdw>
                </a:effectLst>
                <a:latin typeface="Arial Black" panose="020B0A04020102020204" pitchFamily="34" charset="0"/>
              </a:rPr>
              <a:t>3</a:t>
            </a:r>
          </a:p>
        </p:txBody>
      </p:sp>
      <p:grpSp>
        <p:nvGrpSpPr>
          <p:cNvPr id="94220" name="Group 15"/>
          <p:cNvGrpSpPr>
            <a:grpSpLocks/>
          </p:cNvGrpSpPr>
          <p:nvPr/>
        </p:nvGrpSpPr>
        <p:grpSpPr bwMode="auto">
          <a:xfrm>
            <a:off x="4651375" y="1781175"/>
            <a:ext cx="4356100" cy="749300"/>
            <a:chOff x="2930" y="1122"/>
            <a:chExt cx="2744" cy="472"/>
          </a:xfrm>
        </p:grpSpPr>
        <p:sp>
          <p:nvSpPr>
            <p:cNvPr id="3" name="AutoShape 16"/>
            <p:cNvSpPr>
              <a:spLocks noChangeArrowheads="1"/>
            </p:cNvSpPr>
            <p:nvPr/>
          </p:nvSpPr>
          <p:spPr bwMode="auto">
            <a:xfrm>
              <a:off x="2930" y="1199"/>
              <a:ext cx="416" cy="293"/>
            </a:xfrm>
            <a:prstGeom prst="rightArrow">
              <a:avLst>
                <a:gd name="adj1" fmla="val 50000"/>
                <a:gd name="adj2" fmla="val 35495"/>
              </a:avLst>
            </a:prstGeom>
            <a:gradFill rotWithShape="1">
              <a:gsLst>
                <a:gs pos="0">
                  <a:schemeClr val="accent1">
                    <a:gamma/>
                    <a:shade val="46275"/>
                    <a:invGamma/>
                  </a:schemeClr>
                </a:gs>
                <a:gs pos="100000">
                  <a:schemeClr val="accent1"/>
                </a:gs>
              </a:gsLst>
              <a:lin ang="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fr-FR"/>
            </a:p>
          </p:txBody>
        </p:sp>
        <p:sp>
          <p:nvSpPr>
            <p:cNvPr id="94237" name="Text Box 17">
              <a:hlinkClick r:id="rId5" action="ppaction://hlinksldjump"/>
            </p:cNvPr>
            <p:cNvSpPr txBox="1">
              <a:spLocks noChangeArrowheads="1"/>
            </p:cNvSpPr>
            <p:nvPr/>
          </p:nvSpPr>
          <p:spPr bwMode="auto">
            <a:xfrm>
              <a:off x="3475" y="1122"/>
              <a:ext cx="2199"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endParaRPr lang="fr-FR" altLang="fr-FR" sz="100"/>
            </a:p>
            <a:p>
              <a:pPr algn="ctr" eaLnBrk="1" hangingPunct="1">
                <a:spcBef>
                  <a:spcPct val="50000"/>
                </a:spcBef>
                <a:buClrTx/>
                <a:buSzTx/>
                <a:buFontTx/>
                <a:buNone/>
              </a:pPr>
              <a:r>
                <a:rPr lang="fr-FR" altLang="fr-FR" sz="2000">
                  <a:solidFill>
                    <a:schemeClr val="hlink"/>
                  </a:solidFill>
                </a:rPr>
                <a:t>Guidage </a:t>
              </a:r>
              <a:r>
                <a:rPr lang="fr-FR" altLang="fr-FR" sz="2000" b="1" i="1">
                  <a:solidFill>
                    <a:schemeClr val="hlink"/>
                  </a:solidFill>
                </a:rPr>
                <a:t>PRISMATIQUE</a:t>
              </a:r>
            </a:p>
          </p:txBody>
        </p:sp>
      </p:grpSp>
      <p:grpSp>
        <p:nvGrpSpPr>
          <p:cNvPr id="94221" name="Group 18"/>
          <p:cNvGrpSpPr>
            <a:grpSpLocks/>
          </p:cNvGrpSpPr>
          <p:nvPr/>
        </p:nvGrpSpPr>
        <p:grpSpPr bwMode="auto">
          <a:xfrm>
            <a:off x="4651375" y="3321050"/>
            <a:ext cx="4356100" cy="749300"/>
            <a:chOff x="2930" y="2092"/>
            <a:chExt cx="2744" cy="472"/>
          </a:xfrm>
        </p:grpSpPr>
        <p:sp>
          <p:nvSpPr>
            <p:cNvPr id="4" name="AutoShape 19"/>
            <p:cNvSpPr>
              <a:spLocks noChangeArrowheads="1"/>
            </p:cNvSpPr>
            <p:nvPr/>
          </p:nvSpPr>
          <p:spPr bwMode="auto">
            <a:xfrm>
              <a:off x="2930" y="2166"/>
              <a:ext cx="416" cy="293"/>
            </a:xfrm>
            <a:prstGeom prst="rightArrow">
              <a:avLst>
                <a:gd name="adj1" fmla="val 50000"/>
                <a:gd name="adj2" fmla="val 35495"/>
              </a:avLst>
            </a:prstGeom>
            <a:gradFill rotWithShape="1">
              <a:gsLst>
                <a:gs pos="0">
                  <a:schemeClr val="accent1">
                    <a:gamma/>
                    <a:shade val="46275"/>
                    <a:invGamma/>
                  </a:schemeClr>
                </a:gs>
                <a:gs pos="100000">
                  <a:schemeClr val="accent1"/>
                </a:gs>
              </a:gsLst>
              <a:lin ang="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fr-FR"/>
            </a:p>
          </p:txBody>
        </p:sp>
        <p:sp>
          <p:nvSpPr>
            <p:cNvPr id="94235" name="Text Box 20">
              <a:hlinkClick r:id="rId6" action="ppaction://hlinksldjump"/>
            </p:cNvPr>
            <p:cNvSpPr txBox="1">
              <a:spLocks noChangeArrowheads="1"/>
            </p:cNvSpPr>
            <p:nvPr/>
          </p:nvSpPr>
          <p:spPr bwMode="auto">
            <a:xfrm>
              <a:off x="3475" y="2092"/>
              <a:ext cx="2199"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Guidage </a:t>
              </a:r>
              <a:r>
                <a:rPr lang="fr-FR" altLang="fr-FR" sz="2000" i="1">
                  <a:solidFill>
                    <a:schemeClr val="hlink"/>
                  </a:solidFill>
                </a:rPr>
                <a:t>par               </a:t>
              </a:r>
              <a:r>
                <a:rPr lang="fr-FR" altLang="fr-FR" sz="2000" b="1" i="1">
                  <a:solidFill>
                    <a:schemeClr val="hlink"/>
                  </a:solidFill>
                </a:rPr>
                <a:t>ARBRE COULISSANT</a:t>
              </a:r>
            </a:p>
          </p:txBody>
        </p:sp>
      </p:grpSp>
      <p:grpSp>
        <p:nvGrpSpPr>
          <p:cNvPr id="94222" name="Group 21"/>
          <p:cNvGrpSpPr>
            <a:grpSpLocks/>
          </p:cNvGrpSpPr>
          <p:nvPr/>
        </p:nvGrpSpPr>
        <p:grpSpPr bwMode="auto">
          <a:xfrm>
            <a:off x="4651375" y="4894263"/>
            <a:ext cx="4356100" cy="749300"/>
            <a:chOff x="2930" y="3083"/>
            <a:chExt cx="2744" cy="472"/>
          </a:xfrm>
        </p:grpSpPr>
        <p:sp>
          <p:nvSpPr>
            <p:cNvPr id="5" name="AutoShape 22"/>
            <p:cNvSpPr>
              <a:spLocks noChangeArrowheads="1"/>
            </p:cNvSpPr>
            <p:nvPr/>
          </p:nvSpPr>
          <p:spPr bwMode="auto">
            <a:xfrm>
              <a:off x="2930" y="3170"/>
              <a:ext cx="416" cy="293"/>
            </a:xfrm>
            <a:prstGeom prst="rightArrow">
              <a:avLst>
                <a:gd name="adj1" fmla="val 50000"/>
                <a:gd name="adj2" fmla="val 35495"/>
              </a:avLst>
            </a:prstGeom>
            <a:gradFill rotWithShape="1">
              <a:gsLst>
                <a:gs pos="0">
                  <a:schemeClr val="accent1">
                    <a:gamma/>
                    <a:shade val="46275"/>
                    <a:invGamma/>
                  </a:schemeClr>
                </a:gs>
                <a:gs pos="100000">
                  <a:schemeClr val="accent1"/>
                </a:gs>
              </a:gsLst>
              <a:lin ang="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fr-FR"/>
            </a:p>
          </p:txBody>
        </p:sp>
        <p:sp>
          <p:nvSpPr>
            <p:cNvPr id="94233" name="Text Box 23">
              <a:hlinkClick r:id="" action="ppaction://hlinkshowjump?jump=nextslide"/>
            </p:cNvPr>
            <p:cNvSpPr txBox="1">
              <a:spLocks noChangeArrowheads="1"/>
            </p:cNvSpPr>
            <p:nvPr/>
          </p:nvSpPr>
          <p:spPr bwMode="auto">
            <a:xfrm>
              <a:off x="3475" y="3083"/>
              <a:ext cx="2199"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Guidage </a:t>
              </a:r>
              <a:r>
                <a:rPr lang="fr-FR" altLang="fr-FR" sz="2000" i="1"/>
                <a:t>par          </a:t>
              </a:r>
              <a:r>
                <a:rPr lang="fr-FR" altLang="fr-FR" sz="2000" b="1" i="1"/>
                <a:t>LIAISONS MULTIPLES</a:t>
              </a:r>
            </a:p>
          </p:txBody>
        </p:sp>
      </p:grpSp>
      <p:grpSp>
        <p:nvGrpSpPr>
          <p:cNvPr id="94223" name="Group 24"/>
          <p:cNvGrpSpPr>
            <a:grpSpLocks/>
          </p:cNvGrpSpPr>
          <p:nvPr/>
        </p:nvGrpSpPr>
        <p:grpSpPr bwMode="auto">
          <a:xfrm>
            <a:off x="1093788" y="1782763"/>
            <a:ext cx="3433762" cy="750887"/>
            <a:chOff x="689" y="1123"/>
            <a:chExt cx="2163" cy="473"/>
          </a:xfrm>
        </p:grpSpPr>
        <p:sp>
          <p:nvSpPr>
            <p:cNvPr id="94230" name="Text Box 25">
              <a:hlinkClick r:id="rId7" action="ppaction://hlinksldjump"/>
            </p:cNvPr>
            <p:cNvSpPr txBox="1">
              <a:spLocks noChangeArrowheads="1"/>
            </p:cNvSpPr>
            <p:nvPr/>
          </p:nvSpPr>
          <p:spPr bwMode="auto">
            <a:xfrm>
              <a:off x="1133" y="1123"/>
              <a:ext cx="1719" cy="471"/>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Surfaces de contact </a:t>
              </a:r>
              <a:r>
                <a:rPr lang="fr-FR" altLang="fr-FR" sz="2000" b="1">
                  <a:solidFill>
                    <a:schemeClr val="hlink"/>
                  </a:solidFill>
                </a:rPr>
                <a:t>planes</a:t>
              </a:r>
            </a:p>
          </p:txBody>
        </p:sp>
        <p:sp>
          <p:nvSpPr>
            <p:cNvPr id="94231" name="Line 26"/>
            <p:cNvSpPr>
              <a:spLocks noChangeShapeType="1"/>
            </p:cNvSpPr>
            <p:nvPr/>
          </p:nvSpPr>
          <p:spPr bwMode="auto">
            <a:xfrm flipV="1">
              <a:off x="689" y="1331"/>
              <a:ext cx="369" cy="26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4224" name="Group 27"/>
          <p:cNvGrpSpPr>
            <a:grpSpLocks/>
          </p:cNvGrpSpPr>
          <p:nvPr/>
        </p:nvGrpSpPr>
        <p:grpSpPr bwMode="auto">
          <a:xfrm>
            <a:off x="1093788" y="4892675"/>
            <a:ext cx="3432175" cy="750888"/>
            <a:chOff x="689" y="3082"/>
            <a:chExt cx="2162" cy="473"/>
          </a:xfrm>
        </p:grpSpPr>
        <p:sp>
          <p:nvSpPr>
            <p:cNvPr id="94228" name="Text Box 28">
              <a:hlinkClick r:id="rId8" action="ppaction://hlinksldjump"/>
            </p:cNvPr>
            <p:cNvSpPr txBox="1">
              <a:spLocks noChangeArrowheads="1"/>
            </p:cNvSpPr>
            <p:nvPr/>
          </p:nvSpPr>
          <p:spPr bwMode="auto">
            <a:xfrm>
              <a:off x="1133" y="3083"/>
              <a:ext cx="1718"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Association de </a:t>
              </a:r>
              <a:r>
                <a:rPr lang="fr-FR" altLang="fr-FR" sz="2000" b="1"/>
                <a:t>différentes surfaces</a:t>
              </a:r>
              <a:r>
                <a:rPr lang="fr-FR" altLang="fr-FR" sz="2000"/>
                <a:t> </a:t>
              </a:r>
            </a:p>
          </p:txBody>
        </p:sp>
        <p:sp>
          <p:nvSpPr>
            <p:cNvPr id="94229" name="Line 29"/>
            <p:cNvSpPr>
              <a:spLocks noChangeShapeType="1"/>
            </p:cNvSpPr>
            <p:nvPr/>
          </p:nvSpPr>
          <p:spPr bwMode="auto">
            <a:xfrm>
              <a:off x="689" y="3082"/>
              <a:ext cx="369" cy="26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4225" name="Group 30"/>
          <p:cNvGrpSpPr>
            <a:grpSpLocks/>
          </p:cNvGrpSpPr>
          <p:nvPr/>
        </p:nvGrpSpPr>
        <p:grpSpPr bwMode="auto">
          <a:xfrm>
            <a:off x="1293813" y="3321050"/>
            <a:ext cx="3232150" cy="749300"/>
            <a:chOff x="815" y="2092"/>
            <a:chExt cx="2036" cy="472"/>
          </a:xfrm>
        </p:grpSpPr>
        <p:sp>
          <p:nvSpPr>
            <p:cNvPr id="94226" name="Text Box 31">
              <a:hlinkClick r:id="rId9" action="ppaction://hlinksldjump"/>
            </p:cNvPr>
            <p:cNvSpPr txBox="1">
              <a:spLocks noChangeArrowheads="1"/>
            </p:cNvSpPr>
            <p:nvPr/>
          </p:nvSpPr>
          <p:spPr bwMode="auto">
            <a:xfrm>
              <a:off x="1133" y="2092"/>
              <a:ext cx="1718" cy="47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Surfaces de contact </a:t>
              </a:r>
              <a:r>
                <a:rPr lang="fr-FR" altLang="fr-FR" sz="2000" b="1">
                  <a:solidFill>
                    <a:schemeClr val="hlink"/>
                  </a:solidFill>
                </a:rPr>
                <a:t>cylindriques</a:t>
              </a:r>
            </a:p>
          </p:txBody>
        </p:sp>
        <p:sp>
          <p:nvSpPr>
            <p:cNvPr id="94227" name="Line 32"/>
            <p:cNvSpPr>
              <a:spLocks noChangeShapeType="1"/>
            </p:cNvSpPr>
            <p:nvPr/>
          </p:nvSpPr>
          <p:spPr bwMode="auto">
            <a:xfrm>
              <a:off x="815" y="2349"/>
              <a:ext cx="234"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5236"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5237"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5238"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95239"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Text Box 11"/>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glissière			</a:t>
            </a:r>
            <a:r>
              <a:rPr lang="fr-FR" altLang="fr-FR" b="1" i="1"/>
              <a:t>				            49</a:t>
            </a:r>
          </a:p>
        </p:txBody>
      </p:sp>
      <p:sp>
        <p:nvSpPr>
          <p:cNvPr id="64524" name="Rectangle 12"/>
          <p:cNvSpPr>
            <a:spLocks noChangeArrowheads="1"/>
          </p:cNvSpPr>
          <p:nvPr/>
        </p:nvSpPr>
        <p:spPr bwMode="auto">
          <a:xfrm>
            <a:off x="395288" y="1049338"/>
            <a:ext cx="85439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La combinaison de certaines liaisons peut aboutir à la réalisation d’une liaison glissière.</a:t>
            </a:r>
          </a:p>
        </p:txBody>
      </p:sp>
      <p:sp>
        <p:nvSpPr>
          <p:cNvPr id="95242" name="Text Box 13"/>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Guidage Liaisons Multiples</a:t>
            </a:r>
          </a:p>
        </p:txBody>
      </p:sp>
      <p:grpSp>
        <p:nvGrpSpPr>
          <p:cNvPr id="64531" name="Group 19"/>
          <p:cNvGrpSpPr>
            <a:grpSpLocks/>
          </p:cNvGrpSpPr>
          <p:nvPr/>
        </p:nvGrpSpPr>
        <p:grpSpPr bwMode="auto">
          <a:xfrm>
            <a:off x="2603500" y="2687638"/>
            <a:ext cx="4541838" cy="3359150"/>
            <a:chOff x="1640" y="1693"/>
            <a:chExt cx="2861" cy="2116"/>
          </a:xfrm>
        </p:grpSpPr>
        <p:sp>
          <p:nvSpPr>
            <p:cNvPr id="95246" name="Rectangle 15"/>
            <p:cNvSpPr>
              <a:spLocks noChangeArrowheads="1"/>
            </p:cNvSpPr>
            <p:nvPr/>
          </p:nvSpPr>
          <p:spPr bwMode="auto">
            <a:xfrm>
              <a:off x="1640" y="1693"/>
              <a:ext cx="2861" cy="21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95247" name="Picture 14" descr="Image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2" y="1777"/>
              <a:ext cx="2781" cy="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28" name="Rectangle 16"/>
          <p:cNvSpPr>
            <a:spLocks noChangeArrowheads="1"/>
          </p:cNvSpPr>
          <p:nvPr/>
        </p:nvSpPr>
        <p:spPr bwMode="auto">
          <a:xfrm>
            <a:off x="395288" y="1854200"/>
            <a:ext cx="83994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Exemple : Deux liaisons </a:t>
            </a:r>
            <a:r>
              <a:rPr lang="fr-FR" altLang="fr-FR" sz="2000" i="1"/>
              <a:t>pivot glissant</a:t>
            </a:r>
            <a:r>
              <a:rPr lang="fr-FR" altLang="fr-FR" sz="2000"/>
              <a:t> en parallèle n’autorisent qu’une 		    translation.</a:t>
            </a:r>
          </a:p>
        </p:txBody>
      </p:sp>
      <p:sp>
        <p:nvSpPr>
          <p:cNvPr id="64530" name="Rectangle 18"/>
          <p:cNvSpPr>
            <a:spLocks noChangeArrowheads="1"/>
          </p:cNvSpPr>
          <p:nvPr/>
        </p:nvSpPr>
        <p:spPr bwMode="auto">
          <a:xfrm>
            <a:off x="3630613" y="5641975"/>
            <a:ext cx="247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a:t>Guidage sur colonnes.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4524"/>
                                        </p:tgtEl>
                                        <p:attrNameLst>
                                          <p:attrName>style.visibility</p:attrName>
                                        </p:attrNameLst>
                                      </p:cBhvr>
                                      <p:to>
                                        <p:strVal val="visible"/>
                                      </p:to>
                                    </p:set>
                                    <p:anim calcmode="discrete" valueType="clr">
                                      <p:cBhvr override="childStyle">
                                        <p:cTn id="7" dur="80"/>
                                        <p:tgtEl>
                                          <p:spTgt spid="645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4524"/>
                                        </p:tgtEl>
                                        <p:attrNameLst>
                                          <p:attrName>fillcolor</p:attrName>
                                        </p:attrNameLst>
                                      </p:cBhvr>
                                      <p:tavLst>
                                        <p:tav tm="0">
                                          <p:val>
                                            <p:clrVal>
                                              <a:schemeClr val="accent2"/>
                                            </p:clrVal>
                                          </p:val>
                                        </p:tav>
                                        <p:tav tm="50000">
                                          <p:val>
                                            <p:clrVal>
                                              <a:schemeClr val="hlink"/>
                                            </p:clrVal>
                                          </p:val>
                                        </p:tav>
                                      </p:tavLst>
                                    </p:anim>
                                    <p:set>
                                      <p:cBhvr>
                                        <p:cTn id="9" dur="80"/>
                                        <p:tgtEl>
                                          <p:spTgt spid="6452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4528"/>
                                        </p:tgtEl>
                                        <p:attrNameLst>
                                          <p:attrName>style.visibility</p:attrName>
                                        </p:attrNameLst>
                                      </p:cBhvr>
                                      <p:to>
                                        <p:strVal val="visible"/>
                                      </p:to>
                                    </p:set>
                                    <p:animEffect transition="in" filter="dissolve">
                                      <p:cBhvr>
                                        <p:cTn id="14" dur="500"/>
                                        <p:tgtEl>
                                          <p:spTgt spid="645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4531"/>
                                        </p:tgtEl>
                                        <p:attrNameLst>
                                          <p:attrName>style.visibility</p:attrName>
                                        </p:attrNameLst>
                                      </p:cBhvr>
                                      <p:to>
                                        <p:strVal val="visible"/>
                                      </p:to>
                                    </p:set>
                                    <p:animEffect transition="in" filter="fade">
                                      <p:cBhvr>
                                        <p:cTn id="19" dur="1000"/>
                                        <p:tgtEl>
                                          <p:spTgt spid="64531"/>
                                        </p:tgtEl>
                                      </p:cBhvr>
                                    </p:animEffect>
                                    <p:anim calcmode="lin" valueType="num">
                                      <p:cBhvr>
                                        <p:cTn id="20" dur="1000" fill="hold"/>
                                        <p:tgtEl>
                                          <p:spTgt spid="64531"/>
                                        </p:tgtEl>
                                        <p:attrNameLst>
                                          <p:attrName>ppt_x</p:attrName>
                                        </p:attrNameLst>
                                      </p:cBhvr>
                                      <p:tavLst>
                                        <p:tav tm="0">
                                          <p:val>
                                            <p:strVal val="#ppt_x"/>
                                          </p:val>
                                        </p:tav>
                                        <p:tav tm="100000">
                                          <p:val>
                                            <p:strVal val="#ppt_x"/>
                                          </p:val>
                                        </p:tav>
                                      </p:tavLst>
                                    </p:anim>
                                    <p:anim calcmode="lin" valueType="num">
                                      <p:cBhvr>
                                        <p:cTn id="21" dur="1000" fill="hold"/>
                                        <p:tgtEl>
                                          <p:spTgt spid="64531"/>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4530"/>
                                        </p:tgtEl>
                                        <p:attrNameLst>
                                          <p:attrName>style.visibility</p:attrName>
                                        </p:attrNameLst>
                                      </p:cBhvr>
                                      <p:to>
                                        <p:strVal val="visible"/>
                                      </p:to>
                                    </p:set>
                                    <p:animEffect transition="in" filter="dissolve">
                                      <p:cBhvr>
                                        <p:cTn id="26" dur="500"/>
                                        <p:tgtEl>
                                          <p:spTgt spid="64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4" grpId="0"/>
      <p:bldP spid="64528" grpId="0"/>
      <p:bldP spid="645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6260"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6261"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6262"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96263"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7" name="Text Box 11"/>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glissière			</a:t>
            </a:r>
            <a:r>
              <a:rPr lang="fr-FR" altLang="fr-FR" b="1" i="1"/>
              <a:t>				            45</a:t>
            </a:r>
          </a:p>
        </p:txBody>
      </p:sp>
      <p:sp>
        <p:nvSpPr>
          <p:cNvPr id="96265" name="Text Box 12"/>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Typologie des solutions</a:t>
            </a:r>
          </a:p>
        </p:txBody>
      </p:sp>
      <p:sp>
        <p:nvSpPr>
          <p:cNvPr id="96266" name="Rectangle 13"/>
          <p:cNvSpPr>
            <a:spLocks noChangeArrowheads="1"/>
          </p:cNvSpPr>
          <p:nvPr/>
        </p:nvSpPr>
        <p:spPr bwMode="auto">
          <a:xfrm>
            <a:off x="395288" y="1052513"/>
            <a:ext cx="836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Il existe 3 principaux types de réalisation pour le guidage en translation : </a:t>
            </a:r>
          </a:p>
        </p:txBody>
      </p:sp>
      <p:sp>
        <p:nvSpPr>
          <p:cNvPr id="96267" name="WordArt 14"/>
          <p:cNvSpPr>
            <a:spLocks noChangeArrowheads="1" noChangeShapeType="1" noTextEdit="1"/>
          </p:cNvSpPr>
          <p:nvPr/>
        </p:nvSpPr>
        <p:spPr bwMode="auto">
          <a:xfrm>
            <a:off x="998538" y="2627313"/>
            <a:ext cx="1233487" cy="2139950"/>
          </a:xfrm>
          <a:prstGeom prst="rect">
            <a:avLst/>
          </a:prstGeom>
        </p:spPr>
        <p:txBody>
          <a:bodyPr wrap="none" fromWordArt="1">
            <a:prstTxWarp prst="textPlain">
              <a:avLst>
                <a:gd name="adj" fmla="val 50000"/>
              </a:avLst>
            </a:prstTxWarp>
          </a:bodyPr>
          <a:lstStyle/>
          <a:p>
            <a:pPr algn="ctr"/>
            <a:r>
              <a:rPr lang="fr-FR" sz="3600" i="1" kern="10">
                <a:ln w="63500">
                  <a:solidFill>
                    <a:srgbClr val="000000"/>
                  </a:solidFill>
                  <a:round/>
                  <a:headEnd/>
                  <a:tailEnd/>
                </a:ln>
                <a:solidFill>
                  <a:schemeClr val="accent1"/>
                </a:solidFill>
                <a:effectLst>
                  <a:outerShdw dist="35921" dir="2700000" algn="ctr" rotWithShape="0">
                    <a:srgbClr val="808080">
                      <a:alpha val="79999"/>
                    </a:srgbClr>
                  </a:outerShdw>
                </a:effectLst>
                <a:latin typeface="Arial Black" panose="020B0A04020102020204" pitchFamily="34" charset="0"/>
              </a:rPr>
              <a:t>3</a:t>
            </a:r>
          </a:p>
        </p:txBody>
      </p:sp>
      <p:grpSp>
        <p:nvGrpSpPr>
          <p:cNvPr id="96268" name="Group 15"/>
          <p:cNvGrpSpPr>
            <a:grpSpLocks/>
          </p:cNvGrpSpPr>
          <p:nvPr/>
        </p:nvGrpSpPr>
        <p:grpSpPr bwMode="auto">
          <a:xfrm>
            <a:off x="2525713" y="1782763"/>
            <a:ext cx="4491037" cy="1192212"/>
            <a:chOff x="1591" y="1123"/>
            <a:chExt cx="2829" cy="751"/>
          </a:xfrm>
        </p:grpSpPr>
        <p:sp>
          <p:nvSpPr>
            <p:cNvPr id="96275" name="Text Box 16">
              <a:hlinkClick r:id="rId5" action="ppaction://hlinksldjump"/>
            </p:cNvPr>
            <p:cNvSpPr txBox="1">
              <a:spLocks noChangeArrowheads="1"/>
            </p:cNvSpPr>
            <p:nvPr/>
          </p:nvSpPr>
          <p:spPr bwMode="auto">
            <a:xfrm>
              <a:off x="2267" y="1123"/>
              <a:ext cx="2153" cy="29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Par contact direct</a:t>
              </a:r>
            </a:p>
          </p:txBody>
        </p:sp>
        <p:sp>
          <p:nvSpPr>
            <p:cNvPr id="96276" name="Line 17"/>
            <p:cNvSpPr>
              <a:spLocks noChangeShapeType="1"/>
            </p:cNvSpPr>
            <p:nvPr/>
          </p:nvSpPr>
          <p:spPr bwMode="auto">
            <a:xfrm flipV="1">
              <a:off x="1591" y="1326"/>
              <a:ext cx="520" cy="5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6269" name="Group 18"/>
          <p:cNvGrpSpPr>
            <a:grpSpLocks/>
          </p:cNvGrpSpPr>
          <p:nvPr/>
        </p:nvGrpSpPr>
        <p:grpSpPr bwMode="auto">
          <a:xfrm>
            <a:off x="2511425" y="3321050"/>
            <a:ext cx="4506913" cy="792163"/>
            <a:chOff x="1582" y="2092"/>
            <a:chExt cx="2839" cy="499"/>
          </a:xfrm>
        </p:grpSpPr>
        <p:sp>
          <p:nvSpPr>
            <p:cNvPr id="96273" name="Text Box 19">
              <a:hlinkClick r:id="rId6" action="ppaction://hlinksldjump"/>
            </p:cNvPr>
            <p:cNvSpPr txBox="1">
              <a:spLocks noChangeArrowheads="1"/>
            </p:cNvSpPr>
            <p:nvPr/>
          </p:nvSpPr>
          <p:spPr bwMode="auto">
            <a:xfrm>
              <a:off x="2267" y="2092"/>
              <a:ext cx="2154"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d’éléments roulants</a:t>
              </a:r>
            </a:p>
          </p:txBody>
        </p:sp>
        <p:sp>
          <p:nvSpPr>
            <p:cNvPr id="96274" name="Line 20"/>
            <p:cNvSpPr>
              <a:spLocks noChangeShapeType="1"/>
            </p:cNvSpPr>
            <p:nvPr/>
          </p:nvSpPr>
          <p:spPr bwMode="auto">
            <a:xfrm>
              <a:off x="1582" y="2331"/>
              <a:ext cx="43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6270" name="Group 21"/>
          <p:cNvGrpSpPr>
            <a:grpSpLocks/>
          </p:cNvGrpSpPr>
          <p:nvPr/>
        </p:nvGrpSpPr>
        <p:grpSpPr bwMode="auto">
          <a:xfrm>
            <a:off x="2525713" y="4378325"/>
            <a:ext cx="4492625" cy="1292225"/>
            <a:chOff x="1591" y="2758"/>
            <a:chExt cx="2830" cy="814"/>
          </a:xfrm>
        </p:grpSpPr>
        <p:sp>
          <p:nvSpPr>
            <p:cNvPr id="96271" name="Text Box 22">
              <a:hlinkClick r:id="rId7" action="ppaction://hlinksldjump"/>
            </p:cNvPr>
            <p:cNvSpPr txBox="1">
              <a:spLocks noChangeArrowheads="1"/>
            </p:cNvSpPr>
            <p:nvPr/>
          </p:nvSpPr>
          <p:spPr bwMode="auto">
            <a:xfrm>
              <a:off x="2267" y="3073"/>
              <a:ext cx="2154"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d’un film d’air ou d’huile</a:t>
              </a:r>
            </a:p>
          </p:txBody>
        </p:sp>
        <p:sp>
          <p:nvSpPr>
            <p:cNvPr id="96272" name="Line 23"/>
            <p:cNvSpPr>
              <a:spLocks noChangeShapeType="1"/>
            </p:cNvSpPr>
            <p:nvPr/>
          </p:nvSpPr>
          <p:spPr bwMode="auto">
            <a:xfrm>
              <a:off x="1591" y="2758"/>
              <a:ext cx="520" cy="5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7284"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7285"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7286"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97287"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1" name="Text Box 11"/>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glissière			</a:t>
            </a:r>
            <a:r>
              <a:rPr lang="fr-FR" altLang="fr-FR" b="1" i="1"/>
              <a:t>				            50</a:t>
            </a:r>
          </a:p>
        </p:txBody>
      </p:sp>
      <p:sp>
        <p:nvSpPr>
          <p:cNvPr id="97289" name="Text Box 12"/>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Interposition d’éléments roulants</a:t>
            </a:r>
          </a:p>
        </p:txBody>
      </p:sp>
      <p:sp>
        <p:nvSpPr>
          <p:cNvPr id="66573" name="Rectangle 13"/>
          <p:cNvSpPr>
            <a:spLocks noChangeArrowheads="1"/>
          </p:cNvSpPr>
          <p:nvPr/>
        </p:nvSpPr>
        <p:spPr bwMode="auto">
          <a:xfrm>
            <a:off x="395288" y="1049338"/>
            <a:ext cx="83613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Il existe une grande variété d’éléments roulants standards permettant de réaliser une liaison </a:t>
            </a:r>
            <a:r>
              <a:rPr lang="fr-FR" altLang="fr-FR" sz="2000" i="1"/>
              <a:t>glissière</a:t>
            </a:r>
            <a:r>
              <a:rPr lang="fr-FR" altLang="fr-FR" sz="2000"/>
              <a:t> (voir figures suivantes). </a:t>
            </a:r>
          </a:p>
        </p:txBody>
      </p:sp>
      <p:grpSp>
        <p:nvGrpSpPr>
          <p:cNvPr id="66594" name="Group 34"/>
          <p:cNvGrpSpPr>
            <a:grpSpLocks/>
          </p:cNvGrpSpPr>
          <p:nvPr/>
        </p:nvGrpSpPr>
        <p:grpSpPr bwMode="auto">
          <a:xfrm>
            <a:off x="523875" y="1746250"/>
            <a:ext cx="2684463" cy="2084388"/>
            <a:chOff x="330" y="1100"/>
            <a:chExt cx="1691" cy="1313"/>
          </a:xfrm>
        </p:grpSpPr>
        <p:sp>
          <p:nvSpPr>
            <p:cNvPr id="97308" name="Rectangle 16"/>
            <p:cNvSpPr>
              <a:spLocks noChangeArrowheads="1"/>
            </p:cNvSpPr>
            <p:nvPr/>
          </p:nvSpPr>
          <p:spPr bwMode="auto">
            <a:xfrm>
              <a:off x="330" y="1100"/>
              <a:ext cx="1691" cy="130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97309" name="Picture 15" descr="120235"/>
            <p:cNvPicPr>
              <a:picLocks noChangeAspect="1" noChangeArrowheads="1"/>
            </p:cNvPicPr>
            <p:nvPr/>
          </p:nvPicPr>
          <p:blipFill>
            <a:blip r:embed="rId5">
              <a:extLst>
                <a:ext uri="{28A0092B-C50C-407E-A947-70E740481C1C}">
                  <a14:useLocalDpi xmlns:a14="http://schemas.microsoft.com/office/drawing/2010/main" val="0"/>
                </a:ext>
              </a:extLst>
            </a:blip>
            <a:srcRect l="15277" r="11455"/>
            <a:stretch>
              <a:fillRect/>
            </a:stretch>
          </p:blipFill>
          <p:spPr bwMode="auto">
            <a:xfrm>
              <a:off x="500" y="1102"/>
              <a:ext cx="1271"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10" name="Rectangle 17"/>
            <p:cNvSpPr>
              <a:spLocks noChangeArrowheads="1"/>
            </p:cNvSpPr>
            <p:nvPr/>
          </p:nvSpPr>
          <p:spPr bwMode="auto">
            <a:xfrm>
              <a:off x="673" y="2182"/>
              <a:ext cx="10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a:t>Douille à billes </a:t>
              </a:r>
            </a:p>
          </p:txBody>
        </p:sp>
      </p:grpSp>
      <p:grpSp>
        <p:nvGrpSpPr>
          <p:cNvPr id="66595" name="Group 35"/>
          <p:cNvGrpSpPr>
            <a:grpSpLocks/>
          </p:cNvGrpSpPr>
          <p:nvPr/>
        </p:nvGrpSpPr>
        <p:grpSpPr bwMode="auto">
          <a:xfrm>
            <a:off x="3333750" y="1746250"/>
            <a:ext cx="2684463" cy="2085975"/>
            <a:chOff x="2100" y="1100"/>
            <a:chExt cx="1691" cy="1314"/>
          </a:xfrm>
        </p:grpSpPr>
        <p:sp>
          <p:nvSpPr>
            <p:cNvPr id="97305" name="Rectangle 20"/>
            <p:cNvSpPr>
              <a:spLocks noChangeArrowheads="1"/>
            </p:cNvSpPr>
            <p:nvPr/>
          </p:nvSpPr>
          <p:spPr bwMode="auto">
            <a:xfrm>
              <a:off x="2100" y="1100"/>
              <a:ext cx="1691" cy="130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97306" name="Picture 19" descr="LF"/>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2162" y="1175"/>
              <a:ext cx="1591"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07" name="Rectangle 25"/>
            <p:cNvSpPr>
              <a:spLocks noChangeArrowheads="1"/>
            </p:cNvSpPr>
            <p:nvPr/>
          </p:nvSpPr>
          <p:spPr bwMode="auto">
            <a:xfrm>
              <a:off x="2317" y="2183"/>
              <a:ext cx="13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a:t>Guidage par galets </a:t>
              </a:r>
            </a:p>
          </p:txBody>
        </p:sp>
      </p:grpSp>
      <p:grpSp>
        <p:nvGrpSpPr>
          <p:cNvPr id="66596" name="Group 36"/>
          <p:cNvGrpSpPr>
            <a:grpSpLocks/>
          </p:cNvGrpSpPr>
          <p:nvPr/>
        </p:nvGrpSpPr>
        <p:grpSpPr bwMode="auto">
          <a:xfrm>
            <a:off x="6143625" y="1746250"/>
            <a:ext cx="2684463" cy="2085975"/>
            <a:chOff x="3870" y="1100"/>
            <a:chExt cx="1691" cy="1314"/>
          </a:xfrm>
        </p:grpSpPr>
        <p:sp>
          <p:nvSpPr>
            <p:cNvPr id="97302" name="Rectangle 22"/>
            <p:cNvSpPr>
              <a:spLocks noChangeArrowheads="1"/>
            </p:cNvSpPr>
            <p:nvPr/>
          </p:nvSpPr>
          <p:spPr bwMode="auto">
            <a:xfrm>
              <a:off x="3870" y="1100"/>
              <a:ext cx="1691" cy="130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97303" name="Picture 21" descr="RUE"/>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3900" y="1185"/>
              <a:ext cx="1625"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04" name="Rectangle 26"/>
            <p:cNvSpPr>
              <a:spLocks noChangeArrowheads="1"/>
            </p:cNvSpPr>
            <p:nvPr/>
          </p:nvSpPr>
          <p:spPr bwMode="auto">
            <a:xfrm>
              <a:off x="4027" y="2183"/>
              <a:ext cx="1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a:t>Guidage à rouleaux </a:t>
              </a:r>
            </a:p>
          </p:txBody>
        </p:sp>
      </p:grpSp>
      <p:grpSp>
        <p:nvGrpSpPr>
          <p:cNvPr id="66591" name="Group 31"/>
          <p:cNvGrpSpPr>
            <a:grpSpLocks/>
          </p:cNvGrpSpPr>
          <p:nvPr/>
        </p:nvGrpSpPr>
        <p:grpSpPr bwMode="auto">
          <a:xfrm>
            <a:off x="1633538" y="3925888"/>
            <a:ext cx="3194050" cy="2263775"/>
            <a:chOff x="2586" y="2473"/>
            <a:chExt cx="2012" cy="1426"/>
          </a:xfrm>
        </p:grpSpPr>
        <p:sp>
          <p:nvSpPr>
            <p:cNvPr id="97299" name="Rectangle 29"/>
            <p:cNvSpPr>
              <a:spLocks noChangeArrowheads="1"/>
            </p:cNvSpPr>
            <p:nvPr/>
          </p:nvSpPr>
          <p:spPr bwMode="auto">
            <a:xfrm>
              <a:off x="2586" y="2473"/>
              <a:ext cx="2012" cy="14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97300" name="Picture 28" descr="K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7" y="2513"/>
              <a:ext cx="1896"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01" name="Rectangle 30"/>
            <p:cNvSpPr>
              <a:spLocks noChangeArrowheads="1"/>
            </p:cNvSpPr>
            <p:nvPr/>
          </p:nvSpPr>
          <p:spPr bwMode="auto">
            <a:xfrm>
              <a:off x="2925" y="3651"/>
              <a:ext cx="1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a:t>Guidage par billes </a:t>
              </a:r>
            </a:p>
          </p:txBody>
        </p:sp>
      </p:grpSp>
      <p:grpSp>
        <p:nvGrpSpPr>
          <p:cNvPr id="66593" name="Group 33"/>
          <p:cNvGrpSpPr>
            <a:grpSpLocks/>
          </p:cNvGrpSpPr>
          <p:nvPr/>
        </p:nvGrpSpPr>
        <p:grpSpPr bwMode="auto">
          <a:xfrm>
            <a:off x="4932363" y="3925888"/>
            <a:ext cx="3773487" cy="2263775"/>
            <a:chOff x="3107" y="2473"/>
            <a:chExt cx="2377" cy="1426"/>
          </a:xfrm>
        </p:grpSpPr>
        <p:sp>
          <p:nvSpPr>
            <p:cNvPr id="97296" name="Rectangle 27"/>
            <p:cNvSpPr>
              <a:spLocks noChangeArrowheads="1"/>
            </p:cNvSpPr>
            <p:nvPr/>
          </p:nvSpPr>
          <p:spPr bwMode="auto">
            <a:xfrm>
              <a:off x="3107" y="2473"/>
              <a:ext cx="2296" cy="14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97297" name="Picture 24" descr="Image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3" y="2485"/>
              <a:ext cx="1418"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8" name="Rectangle 32"/>
            <p:cNvSpPr>
              <a:spLocks noChangeArrowheads="1"/>
            </p:cNvSpPr>
            <p:nvPr/>
          </p:nvSpPr>
          <p:spPr bwMode="auto">
            <a:xfrm>
              <a:off x="3600" y="3651"/>
              <a:ext cx="18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a:t>Module de guidage linéaire </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6573"/>
                                        </p:tgtEl>
                                        <p:attrNameLst>
                                          <p:attrName>style.visibility</p:attrName>
                                        </p:attrNameLst>
                                      </p:cBhvr>
                                      <p:to>
                                        <p:strVal val="visible"/>
                                      </p:to>
                                    </p:set>
                                    <p:anim calcmode="discrete" valueType="clr">
                                      <p:cBhvr override="childStyle">
                                        <p:cTn id="7" dur="80"/>
                                        <p:tgtEl>
                                          <p:spTgt spid="665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6573"/>
                                        </p:tgtEl>
                                        <p:attrNameLst>
                                          <p:attrName>fillcolor</p:attrName>
                                        </p:attrNameLst>
                                      </p:cBhvr>
                                      <p:tavLst>
                                        <p:tav tm="0">
                                          <p:val>
                                            <p:clrVal>
                                              <a:schemeClr val="accent2"/>
                                            </p:clrVal>
                                          </p:val>
                                        </p:tav>
                                        <p:tav tm="50000">
                                          <p:val>
                                            <p:clrVal>
                                              <a:schemeClr val="hlink"/>
                                            </p:clrVal>
                                          </p:val>
                                        </p:tav>
                                      </p:tavLst>
                                    </p:anim>
                                    <p:set>
                                      <p:cBhvr>
                                        <p:cTn id="9" dur="80"/>
                                        <p:tgtEl>
                                          <p:spTgt spid="6657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6594"/>
                                        </p:tgtEl>
                                        <p:attrNameLst>
                                          <p:attrName>style.visibility</p:attrName>
                                        </p:attrNameLst>
                                      </p:cBhvr>
                                      <p:to>
                                        <p:strVal val="visible"/>
                                      </p:to>
                                    </p:set>
                                    <p:animEffect transition="in" filter="fade">
                                      <p:cBhvr>
                                        <p:cTn id="14" dur="1000"/>
                                        <p:tgtEl>
                                          <p:spTgt spid="66594"/>
                                        </p:tgtEl>
                                      </p:cBhvr>
                                    </p:animEffect>
                                    <p:anim calcmode="lin" valueType="num">
                                      <p:cBhvr>
                                        <p:cTn id="15" dur="1000" fill="hold"/>
                                        <p:tgtEl>
                                          <p:spTgt spid="66594"/>
                                        </p:tgtEl>
                                        <p:attrNameLst>
                                          <p:attrName>ppt_x</p:attrName>
                                        </p:attrNameLst>
                                      </p:cBhvr>
                                      <p:tavLst>
                                        <p:tav tm="0">
                                          <p:val>
                                            <p:strVal val="#ppt_x"/>
                                          </p:val>
                                        </p:tav>
                                        <p:tav tm="100000">
                                          <p:val>
                                            <p:strVal val="#ppt_x"/>
                                          </p:val>
                                        </p:tav>
                                      </p:tavLst>
                                    </p:anim>
                                    <p:anim calcmode="lin" valueType="num">
                                      <p:cBhvr>
                                        <p:cTn id="16" dur="1000" fill="hold"/>
                                        <p:tgtEl>
                                          <p:spTgt spid="6659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6595"/>
                                        </p:tgtEl>
                                        <p:attrNameLst>
                                          <p:attrName>style.visibility</p:attrName>
                                        </p:attrNameLst>
                                      </p:cBhvr>
                                      <p:to>
                                        <p:strVal val="visible"/>
                                      </p:to>
                                    </p:set>
                                    <p:animEffect transition="in" filter="fade">
                                      <p:cBhvr>
                                        <p:cTn id="21" dur="1000"/>
                                        <p:tgtEl>
                                          <p:spTgt spid="66595"/>
                                        </p:tgtEl>
                                      </p:cBhvr>
                                    </p:animEffect>
                                    <p:anim calcmode="lin" valueType="num">
                                      <p:cBhvr>
                                        <p:cTn id="22" dur="1000" fill="hold"/>
                                        <p:tgtEl>
                                          <p:spTgt spid="66595"/>
                                        </p:tgtEl>
                                        <p:attrNameLst>
                                          <p:attrName>ppt_x</p:attrName>
                                        </p:attrNameLst>
                                      </p:cBhvr>
                                      <p:tavLst>
                                        <p:tav tm="0">
                                          <p:val>
                                            <p:strVal val="#ppt_x"/>
                                          </p:val>
                                        </p:tav>
                                        <p:tav tm="100000">
                                          <p:val>
                                            <p:strVal val="#ppt_x"/>
                                          </p:val>
                                        </p:tav>
                                      </p:tavLst>
                                    </p:anim>
                                    <p:anim calcmode="lin" valueType="num">
                                      <p:cBhvr>
                                        <p:cTn id="23" dur="1000" fill="hold"/>
                                        <p:tgtEl>
                                          <p:spTgt spid="6659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6596"/>
                                        </p:tgtEl>
                                        <p:attrNameLst>
                                          <p:attrName>style.visibility</p:attrName>
                                        </p:attrNameLst>
                                      </p:cBhvr>
                                      <p:to>
                                        <p:strVal val="visible"/>
                                      </p:to>
                                    </p:set>
                                    <p:animEffect transition="in" filter="fade">
                                      <p:cBhvr>
                                        <p:cTn id="28" dur="1000"/>
                                        <p:tgtEl>
                                          <p:spTgt spid="66596"/>
                                        </p:tgtEl>
                                      </p:cBhvr>
                                    </p:animEffect>
                                    <p:anim calcmode="lin" valueType="num">
                                      <p:cBhvr>
                                        <p:cTn id="29" dur="1000" fill="hold"/>
                                        <p:tgtEl>
                                          <p:spTgt spid="66596"/>
                                        </p:tgtEl>
                                        <p:attrNameLst>
                                          <p:attrName>ppt_x</p:attrName>
                                        </p:attrNameLst>
                                      </p:cBhvr>
                                      <p:tavLst>
                                        <p:tav tm="0">
                                          <p:val>
                                            <p:strVal val="#ppt_x"/>
                                          </p:val>
                                        </p:tav>
                                        <p:tav tm="100000">
                                          <p:val>
                                            <p:strVal val="#ppt_x"/>
                                          </p:val>
                                        </p:tav>
                                      </p:tavLst>
                                    </p:anim>
                                    <p:anim calcmode="lin" valueType="num">
                                      <p:cBhvr>
                                        <p:cTn id="30" dur="1000" fill="hold"/>
                                        <p:tgtEl>
                                          <p:spTgt spid="66596"/>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6591"/>
                                        </p:tgtEl>
                                        <p:attrNameLst>
                                          <p:attrName>style.visibility</p:attrName>
                                        </p:attrNameLst>
                                      </p:cBhvr>
                                      <p:to>
                                        <p:strVal val="visible"/>
                                      </p:to>
                                    </p:set>
                                    <p:animEffect transition="in" filter="fade">
                                      <p:cBhvr>
                                        <p:cTn id="35" dur="1000"/>
                                        <p:tgtEl>
                                          <p:spTgt spid="66591"/>
                                        </p:tgtEl>
                                      </p:cBhvr>
                                    </p:animEffect>
                                    <p:anim calcmode="lin" valueType="num">
                                      <p:cBhvr>
                                        <p:cTn id="36" dur="1000" fill="hold"/>
                                        <p:tgtEl>
                                          <p:spTgt spid="66591"/>
                                        </p:tgtEl>
                                        <p:attrNameLst>
                                          <p:attrName>ppt_x</p:attrName>
                                        </p:attrNameLst>
                                      </p:cBhvr>
                                      <p:tavLst>
                                        <p:tav tm="0">
                                          <p:val>
                                            <p:strVal val="#ppt_x"/>
                                          </p:val>
                                        </p:tav>
                                        <p:tav tm="100000">
                                          <p:val>
                                            <p:strVal val="#ppt_x"/>
                                          </p:val>
                                        </p:tav>
                                      </p:tavLst>
                                    </p:anim>
                                    <p:anim calcmode="lin" valueType="num">
                                      <p:cBhvr>
                                        <p:cTn id="37" dur="1000" fill="hold"/>
                                        <p:tgtEl>
                                          <p:spTgt spid="66591"/>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66593"/>
                                        </p:tgtEl>
                                        <p:attrNameLst>
                                          <p:attrName>style.visibility</p:attrName>
                                        </p:attrNameLst>
                                      </p:cBhvr>
                                      <p:to>
                                        <p:strVal val="visible"/>
                                      </p:to>
                                    </p:set>
                                    <p:animEffect transition="in" filter="fade">
                                      <p:cBhvr>
                                        <p:cTn id="42" dur="1000"/>
                                        <p:tgtEl>
                                          <p:spTgt spid="66593"/>
                                        </p:tgtEl>
                                      </p:cBhvr>
                                    </p:animEffect>
                                    <p:anim calcmode="lin" valueType="num">
                                      <p:cBhvr>
                                        <p:cTn id="43" dur="1000" fill="hold"/>
                                        <p:tgtEl>
                                          <p:spTgt spid="66593"/>
                                        </p:tgtEl>
                                        <p:attrNameLst>
                                          <p:attrName>ppt_x</p:attrName>
                                        </p:attrNameLst>
                                      </p:cBhvr>
                                      <p:tavLst>
                                        <p:tav tm="0">
                                          <p:val>
                                            <p:strVal val="#ppt_x"/>
                                          </p:val>
                                        </p:tav>
                                        <p:tav tm="100000">
                                          <p:val>
                                            <p:strVal val="#ppt_x"/>
                                          </p:val>
                                        </p:tav>
                                      </p:tavLst>
                                    </p:anim>
                                    <p:anim calcmode="lin" valueType="num">
                                      <p:cBhvr>
                                        <p:cTn id="44" dur="1000" fill="hold"/>
                                        <p:tgtEl>
                                          <p:spTgt spid="665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8308"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8309"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8310"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98311"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5" name="Text Box 11"/>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glissière			</a:t>
            </a:r>
            <a:r>
              <a:rPr lang="fr-FR" altLang="fr-FR" b="1" i="1"/>
              <a:t>				            51</a:t>
            </a:r>
          </a:p>
        </p:txBody>
      </p:sp>
      <p:sp>
        <p:nvSpPr>
          <p:cNvPr id="98313" name="Text Box 12"/>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Interposition d’éléments roulants</a:t>
            </a:r>
          </a:p>
        </p:txBody>
      </p:sp>
      <p:sp>
        <p:nvSpPr>
          <p:cNvPr id="67597" name="Rectangle 13"/>
          <p:cNvSpPr>
            <a:spLocks noChangeArrowheads="1"/>
          </p:cNvSpPr>
          <p:nvPr/>
        </p:nvSpPr>
        <p:spPr bwMode="auto">
          <a:xfrm>
            <a:off x="395288" y="1049338"/>
            <a:ext cx="8229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Le coût de ces éléments limite leur utilisation aux cas pour lesquels le frottement doit être réduit et les efforts importants. </a:t>
            </a:r>
          </a:p>
          <a:p>
            <a:pPr eaLnBrk="1" hangingPunct="1">
              <a:spcBef>
                <a:spcPct val="0"/>
              </a:spcBef>
              <a:buClrTx/>
              <a:buSzTx/>
              <a:buFontTx/>
              <a:buNone/>
            </a:pPr>
            <a:r>
              <a:rPr lang="fr-FR" altLang="fr-FR" sz="2000"/>
              <a:t>Ces éléments admettent des vitesses importantes, un bon rendement et une grande précision.</a:t>
            </a:r>
          </a:p>
          <a:p>
            <a:pPr eaLnBrk="1" hangingPunct="1">
              <a:spcBef>
                <a:spcPct val="0"/>
              </a:spcBef>
              <a:buClrTx/>
              <a:buSzTx/>
              <a:buFontTx/>
              <a:buNone/>
            </a:pPr>
            <a:r>
              <a:rPr lang="fr-FR" altLang="fr-FR" sz="2000"/>
              <a:t>Ces solutions augmentent la précision de guidage et la rigidité, mais sont de réalisation plus délicate et donc plus coûteuse.</a:t>
            </a:r>
          </a:p>
        </p:txBody>
      </p:sp>
      <p:grpSp>
        <p:nvGrpSpPr>
          <p:cNvPr id="67604" name="Group 20"/>
          <p:cNvGrpSpPr>
            <a:grpSpLocks/>
          </p:cNvGrpSpPr>
          <p:nvPr/>
        </p:nvGrpSpPr>
        <p:grpSpPr bwMode="auto">
          <a:xfrm>
            <a:off x="1139825" y="3252788"/>
            <a:ext cx="3371850" cy="2773362"/>
            <a:chOff x="718" y="2049"/>
            <a:chExt cx="2124" cy="1747"/>
          </a:xfrm>
        </p:grpSpPr>
        <p:sp>
          <p:nvSpPr>
            <p:cNvPr id="98320" name="Rectangle 16"/>
            <p:cNvSpPr>
              <a:spLocks noChangeArrowheads="1"/>
            </p:cNvSpPr>
            <p:nvPr/>
          </p:nvSpPr>
          <p:spPr bwMode="auto">
            <a:xfrm>
              <a:off x="718" y="2049"/>
              <a:ext cx="2124" cy="174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98321" name="Picture 14" descr="1722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086"/>
              <a:ext cx="1805" cy="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2" name="Rectangle 18"/>
            <p:cNvSpPr>
              <a:spLocks noChangeArrowheads="1"/>
            </p:cNvSpPr>
            <p:nvPr/>
          </p:nvSpPr>
          <p:spPr bwMode="auto">
            <a:xfrm>
              <a:off x="810" y="3563"/>
              <a:ext cx="19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a:t>Guidage à billes à 3 rangées </a:t>
              </a:r>
            </a:p>
          </p:txBody>
        </p:sp>
      </p:grpSp>
      <p:grpSp>
        <p:nvGrpSpPr>
          <p:cNvPr id="67605" name="Group 21"/>
          <p:cNvGrpSpPr>
            <a:grpSpLocks/>
          </p:cNvGrpSpPr>
          <p:nvPr/>
        </p:nvGrpSpPr>
        <p:grpSpPr bwMode="auto">
          <a:xfrm>
            <a:off x="4616450" y="3252788"/>
            <a:ext cx="3511550" cy="2773362"/>
            <a:chOff x="2908" y="2049"/>
            <a:chExt cx="2212" cy="1747"/>
          </a:xfrm>
        </p:grpSpPr>
        <p:sp>
          <p:nvSpPr>
            <p:cNvPr id="98317" name="Rectangle 17"/>
            <p:cNvSpPr>
              <a:spLocks noChangeArrowheads="1"/>
            </p:cNvSpPr>
            <p:nvPr/>
          </p:nvSpPr>
          <p:spPr bwMode="auto">
            <a:xfrm>
              <a:off x="2931" y="2049"/>
              <a:ext cx="2124" cy="174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98318" name="Picture 15" descr="1723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1" y="2086"/>
              <a:ext cx="1902"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9" name="Rectangle 19"/>
            <p:cNvSpPr>
              <a:spLocks noChangeArrowheads="1"/>
            </p:cNvSpPr>
            <p:nvPr/>
          </p:nvSpPr>
          <p:spPr bwMode="auto">
            <a:xfrm>
              <a:off x="2908" y="3563"/>
              <a:ext cx="2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1800"/>
                <a:t>Guidage à rouleaux à 2 rangées </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597"/>
                                        </p:tgtEl>
                                        <p:attrNameLst>
                                          <p:attrName>style.visibility</p:attrName>
                                        </p:attrNameLst>
                                      </p:cBhvr>
                                      <p:to>
                                        <p:strVal val="visible"/>
                                      </p:to>
                                    </p:set>
                                    <p:animEffect transition="in" filter="fade">
                                      <p:cBhvr>
                                        <p:cTn id="7" dur="1000"/>
                                        <p:tgtEl>
                                          <p:spTgt spid="67597"/>
                                        </p:tgtEl>
                                      </p:cBhvr>
                                    </p:animEffect>
                                    <p:anim calcmode="lin" valueType="num">
                                      <p:cBhvr>
                                        <p:cTn id="8" dur="1000" fill="hold"/>
                                        <p:tgtEl>
                                          <p:spTgt spid="67597"/>
                                        </p:tgtEl>
                                        <p:attrNameLst>
                                          <p:attrName>ppt_x</p:attrName>
                                        </p:attrNameLst>
                                      </p:cBhvr>
                                      <p:tavLst>
                                        <p:tav tm="0">
                                          <p:val>
                                            <p:strVal val="#ppt_x"/>
                                          </p:val>
                                        </p:tav>
                                        <p:tav tm="100000">
                                          <p:val>
                                            <p:strVal val="#ppt_x"/>
                                          </p:val>
                                        </p:tav>
                                      </p:tavLst>
                                    </p:anim>
                                    <p:anim calcmode="lin" valueType="num">
                                      <p:cBhvr>
                                        <p:cTn id="9" dur="1000" fill="hold"/>
                                        <p:tgtEl>
                                          <p:spTgt spid="6759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7604"/>
                                        </p:tgtEl>
                                        <p:attrNameLst>
                                          <p:attrName>style.visibility</p:attrName>
                                        </p:attrNameLst>
                                      </p:cBhvr>
                                      <p:to>
                                        <p:strVal val="visible"/>
                                      </p:to>
                                    </p:set>
                                    <p:animEffect transition="in" filter="fade">
                                      <p:cBhvr>
                                        <p:cTn id="14" dur="1000"/>
                                        <p:tgtEl>
                                          <p:spTgt spid="67604"/>
                                        </p:tgtEl>
                                      </p:cBhvr>
                                    </p:animEffect>
                                    <p:anim calcmode="lin" valueType="num">
                                      <p:cBhvr>
                                        <p:cTn id="15" dur="1000" fill="hold"/>
                                        <p:tgtEl>
                                          <p:spTgt spid="67604"/>
                                        </p:tgtEl>
                                        <p:attrNameLst>
                                          <p:attrName>ppt_x</p:attrName>
                                        </p:attrNameLst>
                                      </p:cBhvr>
                                      <p:tavLst>
                                        <p:tav tm="0">
                                          <p:val>
                                            <p:strVal val="#ppt_x"/>
                                          </p:val>
                                        </p:tav>
                                        <p:tav tm="100000">
                                          <p:val>
                                            <p:strVal val="#ppt_x"/>
                                          </p:val>
                                        </p:tav>
                                      </p:tavLst>
                                    </p:anim>
                                    <p:anim calcmode="lin" valueType="num">
                                      <p:cBhvr>
                                        <p:cTn id="16" dur="1000" fill="hold"/>
                                        <p:tgtEl>
                                          <p:spTgt spid="6760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7605"/>
                                        </p:tgtEl>
                                        <p:attrNameLst>
                                          <p:attrName>style.visibility</p:attrName>
                                        </p:attrNameLst>
                                      </p:cBhvr>
                                      <p:to>
                                        <p:strVal val="visible"/>
                                      </p:to>
                                    </p:set>
                                    <p:animEffect transition="in" filter="fade">
                                      <p:cBhvr>
                                        <p:cTn id="21" dur="1000"/>
                                        <p:tgtEl>
                                          <p:spTgt spid="67605"/>
                                        </p:tgtEl>
                                      </p:cBhvr>
                                    </p:animEffect>
                                    <p:anim calcmode="lin" valueType="num">
                                      <p:cBhvr>
                                        <p:cTn id="22" dur="1000" fill="hold"/>
                                        <p:tgtEl>
                                          <p:spTgt spid="67605"/>
                                        </p:tgtEl>
                                        <p:attrNameLst>
                                          <p:attrName>ppt_x</p:attrName>
                                        </p:attrNameLst>
                                      </p:cBhvr>
                                      <p:tavLst>
                                        <p:tav tm="0">
                                          <p:val>
                                            <p:strVal val="#ppt_x"/>
                                          </p:val>
                                        </p:tav>
                                        <p:tav tm="100000">
                                          <p:val>
                                            <p:strVal val="#ppt_x"/>
                                          </p:val>
                                        </p:tav>
                                      </p:tavLst>
                                    </p:anim>
                                    <p:anim calcmode="lin" valueType="num">
                                      <p:cBhvr>
                                        <p:cTn id="23" dur="1000" fill="hold"/>
                                        <p:tgtEl>
                                          <p:spTgt spid="676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9332"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9333"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99334"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99335"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Text Box 11"/>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glissière			</a:t>
            </a:r>
            <a:r>
              <a:rPr lang="fr-FR" altLang="fr-FR" b="1" i="1"/>
              <a:t>				            45</a:t>
            </a:r>
          </a:p>
        </p:txBody>
      </p:sp>
      <p:sp>
        <p:nvSpPr>
          <p:cNvPr id="99337" name="Text Box 12"/>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Typologie des solutions</a:t>
            </a:r>
          </a:p>
        </p:txBody>
      </p:sp>
      <p:sp>
        <p:nvSpPr>
          <p:cNvPr id="99338" name="Rectangle 13"/>
          <p:cNvSpPr>
            <a:spLocks noChangeArrowheads="1"/>
          </p:cNvSpPr>
          <p:nvPr/>
        </p:nvSpPr>
        <p:spPr bwMode="auto">
          <a:xfrm>
            <a:off x="395288" y="1052513"/>
            <a:ext cx="836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Il existe 3 principaux types de réalisation pour le guidage en translation : </a:t>
            </a:r>
          </a:p>
        </p:txBody>
      </p:sp>
      <p:sp>
        <p:nvSpPr>
          <p:cNvPr id="99339" name="WordArt 14"/>
          <p:cNvSpPr>
            <a:spLocks noChangeArrowheads="1" noChangeShapeType="1" noTextEdit="1"/>
          </p:cNvSpPr>
          <p:nvPr/>
        </p:nvSpPr>
        <p:spPr bwMode="auto">
          <a:xfrm>
            <a:off x="998538" y="2627313"/>
            <a:ext cx="1233487" cy="2139950"/>
          </a:xfrm>
          <a:prstGeom prst="rect">
            <a:avLst/>
          </a:prstGeom>
        </p:spPr>
        <p:txBody>
          <a:bodyPr wrap="none" fromWordArt="1">
            <a:prstTxWarp prst="textPlain">
              <a:avLst>
                <a:gd name="adj" fmla="val 50000"/>
              </a:avLst>
            </a:prstTxWarp>
          </a:bodyPr>
          <a:lstStyle/>
          <a:p>
            <a:pPr algn="ctr"/>
            <a:r>
              <a:rPr lang="fr-FR" sz="3600" i="1" kern="10">
                <a:ln w="63500">
                  <a:solidFill>
                    <a:srgbClr val="000000"/>
                  </a:solidFill>
                  <a:round/>
                  <a:headEnd/>
                  <a:tailEnd/>
                </a:ln>
                <a:solidFill>
                  <a:schemeClr val="accent1"/>
                </a:solidFill>
                <a:effectLst>
                  <a:outerShdw dist="35921" dir="2700000" algn="ctr" rotWithShape="0">
                    <a:srgbClr val="808080">
                      <a:alpha val="79999"/>
                    </a:srgbClr>
                  </a:outerShdw>
                </a:effectLst>
                <a:latin typeface="Arial Black" panose="020B0A04020102020204" pitchFamily="34" charset="0"/>
              </a:rPr>
              <a:t>3</a:t>
            </a:r>
          </a:p>
        </p:txBody>
      </p:sp>
      <p:grpSp>
        <p:nvGrpSpPr>
          <p:cNvPr id="99340" name="Group 15"/>
          <p:cNvGrpSpPr>
            <a:grpSpLocks/>
          </p:cNvGrpSpPr>
          <p:nvPr/>
        </p:nvGrpSpPr>
        <p:grpSpPr bwMode="auto">
          <a:xfrm>
            <a:off x="2525713" y="1782763"/>
            <a:ext cx="4491037" cy="1192212"/>
            <a:chOff x="1591" y="1123"/>
            <a:chExt cx="2829" cy="751"/>
          </a:xfrm>
        </p:grpSpPr>
        <p:sp>
          <p:nvSpPr>
            <p:cNvPr id="99347" name="Text Box 16">
              <a:hlinkClick r:id="rId5" action="ppaction://hlinksldjump"/>
            </p:cNvPr>
            <p:cNvSpPr txBox="1">
              <a:spLocks noChangeArrowheads="1"/>
            </p:cNvSpPr>
            <p:nvPr/>
          </p:nvSpPr>
          <p:spPr bwMode="auto">
            <a:xfrm>
              <a:off x="2267" y="1123"/>
              <a:ext cx="2153" cy="29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Par contact direct</a:t>
              </a:r>
            </a:p>
          </p:txBody>
        </p:sp>
        <p:sp>
          <p:nvSpPr>
            <p:cNvPr id="99348" name="Line 17"/>
            <p:cNvSpPr>
              <a:spLocks noChangeShapeType="1"/>
            </p:cNvSpPr>
            <p:nvPr/>
          </p:nvSpPr>
          <p:spPr bwMode="auto">
            <a:xfrm flipV="1">
              <a:off x="1591" y="1326"/>
              <a:ext cx="520" cy="5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9341" name="Group 18"/>
          <p:cNvGrpSpPr>
            <a:grpSpLocks/>
          </p:cNvGrpSpPr>
          <p:nvPr/>
        </p:nvGrpSpPr>
        <p:grpSpPr bwMode="auto">
          <a:xfrm>
            <a:off x="2511425" y="3321050"/>
            <a:ext cx="4506913" cy="792163"/>
            <a:chOff x="1582" y="2092"/>
            <a:chExt cx="2839" cy="499"/>
          </a:xfrm>
        </p:grpSpPr>
        <p:sp>
          <p:nvSpPr>
            <p:cNvPr id="99345" name="Text Box 19">
              <a:hlinkClick r:id="rId6" action="ppaction://hlinksldjump"/>
            </p:cNvPr>
            <p:cNvSpPr txBox="1">
              <a:spLocks noChangeArrowheads="1"/>
            </p:cNvSpPr>
            <p:nvPr/>
          </p:nvSpPr>
          <p:spPr bwMode="auto">
            <a:xfrm>
              <a:off x="2267" y="2092"/>
              <a:ext cx="2154"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Par interposition d’éléments roulants</a:t>
              </a:r>
            </a:p>
          </p:txBody>
        </p:sp>
        <p:sp>
          <p:nvSpPr>
            <p:cNvPr id="99346" name="Line 20"/>
            <p:cNvSpPr>
              <a:spLocks noChangeShapeType="1"/>
            </p:cNvSpPr>
            <p:nvPr/>
          </p:nvSpPr>
          <p:spPr bwMode="auto">
            <a:xfrm>
              <a:off x="1582" y="2331"/>
              <a:ext cx="43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9342" name="Group 21"/>
          <p:cNvGrpSpPr>
            <a:grpSpLocks/>
          </p:cNvGrpSpPr>
          <p:nvPr/>
        </p:nvGrpSpPr>
        <p:grpSpPr bwMode="auto">
          <a:xfrm>
            <a:off x="2525713" y="4378325"/>
            <a:ext cx="4492625" cy="1292225"/>
            <a:chOff x="1591" y="2758"/>
            <a:chExt cx="2830" cy="814"/>
          </a:xfrm>
        </p:grpSpPr>
        <p:sp>
          <p:nvSpPr>
            <p:cNvPr id="99343" name="Text Box 22">
              <a:hlinkClick r:id="" action="ppaction://hlinkshowjump?jump=nextslide"/>
            </p:cNvPr>
            <p:cNvSpPr txBox="1">
              <a:spLocks noChangeArrowheads="1"/>
            </p:cNvSpPr>
            <p:nvPr/>
          </p:nvSpPr>
          <p:spPr bwMode="auto">
            <a:xfrm>
              <a:off x="2267" y="3073"/>
              <a:ext cx="2154" cy="499"/>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d’un film d’air ou d’huile</a:t>
              </a:r>
            </a:p>
          </p:txBody>
        </p:sp>
        <p:sp>
          <p:nvSpPr>
            <p:cNvPr id="99344" name="Line 23"/>
            <p:cNvSpPr>
              <a:spLocks noChangeShapeType="1"/>
            </p:cNvSpPr>
            <p:nvPr/>
          </p:nvSpPr>
          <p:spPr bwMode="auto">
            <a:xfrm>
              <a:off x="1591" y="2758"/>
              <a:ext cx="520" cy="5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ransition spd="med">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356"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100357"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100358"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100359"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3" name="Text Box 11"/>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glissière			</a:t>
            </a:r>
            <a:r>
              <a:rPr lang="fr-FR" altLang="fr-FR" b="1" i="1"/>
              <a:t>				            52</a:t>
            </a:r>
          </a:p>
        </p:txBody>
      </p:sp>
      <p:sp>
        <p:nvSpPr>
          <p:cNvPr id="100361" name="Text Box 12"/>
          <p:cNvSpPr txBox="1">
            <a:spLocks noChangeArrowheads="1"/>
          </p:cNvSpPr>
          <p:nvPr/>
        </p:nvSpPr>
        <p:spPr bwMode="auto">
          <a:xfrm>
            <a:off x="600075" y="420688"/>
            <a:ext cx="8543925"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Interposition d’un film d’air et d’huile </a:t>
            </a:r>
          </a:p>
        </p:txBody>
      </p:sp>
      <p:sp>
        <p:nvSpPr>
          <p:cNvPr id="69645" name="Rectangle 13"/>
          <p:cNvSpPr>
            <a:spLocks noChangeArrowheads="1"/>
          </p:cNvSpPr>
          <p:nvPr/>
        </p:nvSpPr>
        <p:spPr bwMode="auto">
          <a:xfrm>
            <a:off x="395288" y="2220913"/>
            <a:ext cx="855821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La sustentation par injection de fluide (air ou huile) évite le contact entre le coulisseau et la glissière. Ce type de guidage permet d’obtenir des propriétés antifriction et de guidage de très haut niveau.</a:t>
            </a:r>
          </a:p>
          <a:p>
            <a:pPr eaLnBrk="1" hangingPunct="1">
              <a:spcBef>
                <a:spcPct val="0"/>
              </a:spcBef>
              <a:buClrTx/>
              <a:buSzTx/>
              <a:buFontTx/>
              <a:buNone/>
            </a:pPr>
            <a:r>
              <a:rPr lang="fr-FR" altLang="fr-FR" sz="2000"/>
              <a:t>Ces solutions sont très coûteuses à fabriquer et à exploiter. Elles sont donc réservées, en général, aux appareils de haute précision (machines à contrôler par exemple).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645"/>
                                        </p:tgtEl>
                                        <p:attrNameLst>
                                          <p:attrName>style.visibility</p:attrName>
                                        </p:attrNameLst>
                                      </p:cBhvr>
                                      <p:to>
                                        <p:strVal val="visible"/>
                                      </p:to>
                                    </p:set>
                                    <p:animEffect transition="in" filter="fade">
                                      <p:cBhvr>
                                        <p:cTn id="7" dur="1000"/>
                                        <p:tgtEl>
                                          <p:spTgt spid="69645"/>
                                        </p:tgtEl>
                                      </p:cBhvr>
                                    </p:animEffect>
                                    <p:anim calcmode="lin" valueType="num">
                                      <p:cBhvr>
                                        <p:cTn id="8" dur="1000" fill="hold"/>
                                        <p:tgtEl>
                                          <p:spTgt spid="69645"/>
                                        </p:tgtEl>
                                        <p:attrNameLst>
                                          <p:attrName>ppt_x</p:attrName>
                                        </p:attrNameLst>
                                      </p:cBhvr>
                                      <p:tavLst>
                                        <p:tav tm="0">
                                          <p:val>
                                            <p:strVal val="#ppt_x"/>
                                          </p:val>
                                        </p:tav>
                                        <p:tav tm="100000">
                                          <p:val>
                                            <p:strVal val="#ppt_x"/>
                                          </p:val>
                                        </p:tav>
                                      </p:tavLst>
                                    </p:anim>
                                    <p:anim calcmode="lin" valueType="num">
                                      <p:cBhvr>
                                        <p:cTn id="9" dur="1000" fill="hold"/>
                                        <p:tgtEl>
                                          <p:spTgt spid="696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scs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492"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3493"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3494" name="Text Box 8">
            <a:hlinkClick r:id="rId4"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63495" name="Picture 10" descr="JD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Critères de choix des solutions</a:t>
            </a:r>
          </a:p>
        </p:txBody>
      </p:sp>
      <p:sp>
        <p:nvSpPr>
          <p:cNvPr id="35852"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26</a:t>
            </a:r>
          </a:p>
        </p:txBody>
      </p:sp>
      <p:sp>
        <p:nvSpPr>
          <p:cNvPr id="35853" name="Rectangle 13"/>
          <p:cNvSpPr>
            <a:spLocks noChangeArrowheads="1"/>
          </p:cNvSpPr>
          <p:nvPr/>
        </p:nvSpPr>
        <p:spPr bwMode="auto">
          <a:xfrm>
            <a:off x="395288" y="1049338"/>
            <a:ext cx="723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kumimoji="1" lang="fr-FR" altLang="fr-FR" sz="2000"/>
              <a:t>Le critère de choix d’une solution se fait en fonction des conditions de fonctionnement :</a:t>
            </a:r>
            <a:endParaRPr kumimoji="1" lang="fr-FR" altLang="fr-FR" sz="2000" b="1">
              <a:solidFill>
                <a:srgbClr val="FF0000"/>
              </a:solidFill>
            </a:endParaRPr>
          </a:p>
        </p:txBody>
      </p:sp>
      <p:sp>
        <p:nvSpPr>
          <p:cNvPr id="35854" name="Rectangle 14"/>
          <p:cNvSpPr>
            <a:spLocks noChangeArrowheads="1"/>
          </p:cNvSpPr>
          <p:nvPr/>
        </p:nvSpPr>
        <p:spPr bwMode="auto">
          <a:xfrm>
            <a:off x="935038" y="1958975"/>
            <a:ext cx="317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kumimoji="1" lang="fr-FR" altLang="fr-FR" sz="2000" b="1">
                <a:solidFill>
                  <a:srgbClr val="FF0000"/>
                </a:solidFill>
                <a:sym typeface="Wingdings" panose="05000000000000000000" pitchFamily="2" charset="2"/>
              </a:rPr>
              <a:t> </a:t>
            </a:r>
            <a:r>
              <a:rPr kumimoji="1" lang="fr-FR" altLang="fr-FR" sz="2000" b="1">
                <a:solidFill>
                  <a:srgbClr val="FF0000"/>
                </a:solidFill>
              </a:rPr>
              <a:t>précision du guidage, </a:t>
            </a:r>
          </a:p>
        </p:txBody>
      </p:sp>
      <p:sp>
        <p:nvSpPr>
          <p:cNvPr id="35855" name="Rectangle 15"/>
          <p:cNvSpPr>
            <a:spLocks noChangeArrowheads="1"/>
          </p:cNvSpPr>
          <p:nvPr/>
        </p:nvSpPr>
        <p:spPr bwMode="auto">
          <a:xfrm>
            <a:off x="935038" y="2390775"/>
            <a:ext cx="2862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kumimoji="1" lang="fr-FR" altLang="fr-FR" sz="2000" b="1">
                <a:solidFill>
                  <a:srgbClr val="FF0000"/>
                </a:solidFill>
                <a:sym typeface="Wingdings" panose="05000000000000000000" pitchFamily="2" charset="2"/>
              </a:rPr>
              <a:t> </a:t>
            </a:r>
            <a:r>
              <a:rPr kumimoji="1" lang="fr-FR" altLang="fr-FR" sz="2000" b="1">
                <a:solidFill>
                  <a:srgbClr val="FF0000"/>
                </a:solidFill>
              </a:rPr>
              <a:t>vitesse de rotation, </a:t>
            </a:r>
          </a:p>
        </p:txBody>
      </p:sp>
      <p:sp>
        <p:nvSpPr>
          <p:cNvPr id="35856" name="Rectangle 16"/>
          <p:cNvSpPr>
            <a:spLocks noChangeArrowheads="1"/>
          </p:cNvSpPr>
          <p:nvPr/>
        </p:nvSpPr>
        <p:spPr bwMode="auto">
          <a:xfrm>
            <a:off x="935038" y="2822575"/>
            <a:ext cx="4481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kumimoji="1" lang="fr-FR" altLang="fr-FR" sz="2000" b="1">
                <a:solidFill>
                  <a:srgbClr val="FF0000"/>
                </a:solidFill>
                <a:sym typeface="Wingdings" panose="05000000000000000000" pitchFamily="2" charset="2"/>
              </a:rPr>
              <a:t> </a:t>
            </a:r>
            <a:r>
              <a:rPr kumimoji="1" lang="fr-FR" altLang="fr-FR" sz="2000" b="1">
                <a:solidFill>
                  <a:srgbClr val="FF0000"/>
                </a:solidFill>
              </a:rPr>
              <a:t>efforts admissibles par la liaison.</a:t>
            </a:r>
          </a:p>
        </p:txBody>
      </p:sp>
      <p:graphicFrame>
        <p:nvGraphicFramePr>
          <p:cNvPr id="36001" name="Group 161"/>
          <p:cNvGraphicFramePr>
            <a:graphicFrameLocks noGrp="1"/>
          </p:cNvGraphicFramePr>
          <p:nvPr/>
        </p:nvGraphicFramePr>
        <p:xfrm>
          <a:off x="355600" y="3768725"/>
          <a:ext cx="8448675" cy="2235202"/>
        </p:xfrm>
        <a:graphic>
          <a:graphicData uri="http://schemas.openxmlformats.org/drawingml/2006/table">
            <a:tbl>
              <a:tblPr/>
              <a:tblGrid>
                <a:gridCol w="3271838">
                  <a:extLst>
                    <a:ext uri="{9D8B030D-6E8A-4147-A177-3AD203B41FA5}">
                      <a16:colId xmlns="" xmlns:a16="http://schemas.microsoft.com/office/drawing/2014/main" val="20000"/>
                    </a:ext>
                  </a:extLst>
                </a:gridCol>
                <a:gridCol w="1603375">
                  <a:extLst>
                    <a:ext uri="{9D8B030D-6E8A-4147-A177-3AD203B41FA5}">
                      <a16:colId xmlns="" xmlns:a16="http://schemas.microsoft.com/office/drawing/2014/main" val="20001"/>
                    </a:ext>
                  </a:extLst>
                </a:gridCol>
                <a:gridCol w="1484312">
                  <a:extLst>
                    <a:ext uri="{9D8B030D-6E8A-4147-A177-3AD203B41FA5}">
                      <a16:colId xmlns="" xmlns:a16="http://schemas.microsoft.com/office/drawing/2014/main" val="20002"/>
                    </a:ext>
                  </a:extLst>
                </a:gridCol>
                <a:gridCol w="2089150">
                  <a:extLst>
                    <a:ext uri="{9D8B030D-6E8A-4147-A177-3AD203B41FA5}">
                      <a16:colId xmlns="" xmlns:a16="http://schemas.microsoft.com/office/drawing/2014/main" val="20003"/>
                    </a:ext>
                  </a:extLst>
                </a:gridCol>
              </a:tblGrid>
              <a:tr h="373063">
                <a:tc rowSpan="2">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Type de guidage en rotation</a:t>
                      </a:r>
                    </a:p>
                  </a:txBody>
                  <a:tcPr marL="90000" marR="9000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rPr>
                        <a:t>Contraintes</a:t>
                      </a:r>
                    </a:p>
                  </a:txBody>
                  <a:tcPr marL="90000" marR="9000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0"/>
                  </a:ext>
                </a:extLst>
              </a:tr>
              <a:tr h="371475">
                <a:tc vMerge="1">
                  <a:txBody>
                    <a:bodyPr/>
                    <a:lstStyle/>
                    <a:p>
                      <a:endParaRPr lang="fr-FR"/>
                    </a:p>
                  </a:txBody>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a:ln>
                            <a:noFill/>
                          </a:ln>
                          <a:solidFill>
                            <a:schemeClr val="tx1"/>
                          </a:solidFill>
                          <a:effectLst/>
                          <a:latin typeface="Arial" panose="020B0604020202020204" pitchFamily="34" charset="0"/>
                        </a:rPr>
                        <a:t>Précision</a:t>
                      </a: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a:ln>
                            <a:noFill/>
                          </a:ln>
                          <a:solidFill>
                            <a:schemeClr val="tx1"/>
                          </a:solidFill>
                          <a:effectLst/>
                          <a:latin typeface="Arial" panose="020B0604020202020204" pitchFamily="34" charset="0"/>
                        </a:rPr>
                        <a:t>Vitesse </a:t>
                      </a:r>
                    </a:p>
                  </a:txBody>
                  <a:tcPr marL="9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a:ln>
                            <a:noFill/>
                          </a:ln>
                          <a:solidFill>
                            <a:schemeClr val="tx1"/>
                          </a:solidFill>
                          <a:effectLst/>
                          <a:latin typeface="Arial" panose="020B0604020202020204" pitchFamily="34" charset="0"/>
                        </a:rPr>
                        <a:t>Efforts à transmettre</a:t>
                      </a: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373063">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a:ln>
                            <a:noFill/>
                          </a:ln>
                          <a:solidFill>
                            <a:schemeClr val="tx1"/>
                          </a:solidFill>
                          <a:effectLst/>
                          <a:latin typeface="Arial" panose="020B0604020202020204" pitchFamily="34" charset="0"/>
                        </a:rPr>
                        <a:t>Contact direct</a:t>
                      </a:r>
                    </a:p>
                  </a:txBody>
                  <a:tcPr marL="90000" marR="9000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1" i="0" u="none" strike="noStrike" cap="none" normalizeH="0" baseline="0">
                          <a:ln>
                            <a:noFill/>
                          </a:ln>
                          <a:solidFill>
                            <a:schemeClr val="tx1"/>
                          </a:solidFill>
                          <a:effectLst/>
                          <a:latin typeface="Arial" panose="020B0604020202020204" pitchFamily="34" charset="0"/>
                          <a:sym typeface="Symbol" panose="05050102010706020507" pitchFamily="18" charset="2"/>
                        </a:rPr>
                        <a:t></a:t>
                      </a: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1" i="0" u="none" strike="noStrike" cap="none" normalizeH="0" baseline="0">
                          <a:ln>
                            <a:noFill/>
                          </a:ln>
                          <a:solidFill>
                            <a:schemeClr val="tx1"/>
                          </a:solidFill>
                          <a:effectLst/>
                          <a:latin typeface="Arial" panose="020B0604020202020204" pitchFamily="34" charset="0"/>
                          <a:sym typeface="Symbol" panose="05050102010706020507" pitchFamily="18" charset="2"/>
                        </a:rPr>
                        <a:t> </a:t>
                      </a:r>
                    </a:p>
                  </a:txBody>
                  <a:tcPr marL="9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000" b="1" i="0" u="none" strike="noStrike" cap="none" normalizeH="0" baseline="0">
                          <a:ln>
                            <a:noFill/>
                          </a:ln>
                          <a:solidFill>
                            <a:schemeClr val="tx1"/>
                          </a:solidFill>
                          <a:effectLst/>
                          <a:latin typeface="Arial" panose="020B0604020202020204" pitchFamily="34" charset="0"/>
                          <a:sym typeface="Symbol" panose="05050102010706020507" pitchFamily="18" charset="2"/>
                        </a:rPr>
                        <a:t></a:t>
                      </a: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373063">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a:ln>
                            <a:noFill/>
                          </a:ln>
                          <a:solidFill>
                            <a:schemeClr val="tx1"/>
                          </a:solidFill>
                          <a:effectLst/>
                          <a:latin typeface="Arial" panose="020B0604020202020204" pitchFamily="34" charset="0"/>
                        </a:rPr>
                        <a:t>Interposition de bagues</a:t>
                      </a:r>
                    </a:p>
                  </a:txBody>
                  <a:tcPr marL="90000" marR="9000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400" b="0" i="0" u="none" strike="noStrike" cap="none" normalizeH="0" baseline="0">
                          <a:ln>
                            <a:noFill/>
                          </a:ln>
                          <a:solidFill>
                            <a:schemeClr val="tx1"/>
                          </a:solidFill>
                          <a:effectLst/>
                          <a:latin typeface="Arial" panose="020B0604020202020204" pitchFamily="34" charset="0"/>
                        </a:rPr>
                        <a:t>+</a:t>
                      </a: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400" b="0" i="0" u="none" strike="noStrike" cap="none" normalizeH="0" baseline="0">
                          <a:ln>
                            <a:noFill/>
                          </a:ln>
                          <a:solidFill>
                            <a:schemeClr val="tx1"/>
                          </a:solidFill>
                          <a:effectLst/>
                          <a:latin typeface="Arial" panose="020B0604020202020204" pitchFamily="34" charset="0"/>
                        </a:rPr>
                        <a:t>+</a:t>
                      </a:r>
                    </a:p>
                  </a:txBody>
                  <a:tcPr marL="9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400" b="0" i="0" u="none" strike="noStrike" cap="none" normalizeH="0" baseline="0">
                          <a:ln>
                            <a:noFill/>
                          </a:ln>
                          <a:solidFill>
                            <a:schemeClr val="tx1"/>
                          </a:solidFill>
                          <a:effectLst/>
                          <a:latin typeface="Arial" panose="020B0604020202020204" pitchFamily="34" charset="0"/>
                        </a:rPr>
                        <a:t>+</a:t>
                      </a: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37147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a:ln>
                            <a:noFill/>
                          </a:ln>
                          <a:solidFill>
                            <a:schemeClr val="tx1"/>
                          </a:solidFill>
                          <a:effectLst/>
                          <a:latin typeface="Arial" panose="020B0604020202020204" pitchFamily="34" charset="0"/>
                        </a:rPr>
                        <a:t>Interposition d’éléments roulants</a:t>
                      </a:r>
                    </a:p>
                  </a:txBody>
                  <a:tcPr marL="90000" marR="9000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400" b="0" i="0" u="none" strike="noStrike" cap="none" normalizeH="0" baseline="0">
                          <a:ln>
                            <a:noFill/>
                          </a:ln>
                          <a:solidFill>
                            <a:schemeClr val="tx1"/>
                          </a:solidFill>
                          <a:effectLst/>
                          <a:latin typeface="Arial" panose="020B0604020202020204" pitchFamily="34" charset="0"/>
                        </a:rPr>
                        <a:t>+ +</a:t>
                      </a: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400" b="0" i="0" u="none" strike="noStrike" cap="none" normalizeH="0" baseline="0">
                          <a:ln>
                            <a:noFill/>
                          </a:ln>
                          <a:solidFill>
                            <a:schemeClr val="tx1"/>
                          </a:solidFill>
                          <a:effectLst/>
                          <a:latin typeface="Arial" panose="020B0604020202020204" pitchFamily="34" charset="0"/>
                        </a:rPr>
                        <a:t>+ +</a:t>
                      </a:r>
                    </a:p>
                  </a:txBody>
                  <a:tcPr marL="9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400" b="0" i="0" u="none" strike="noStrike" cap="none" normalizeH="0" baseline="0">
                          <a:ln>
                            <a:noFill/>
                          </a:ln>
                          <a:solidFill>
                            <a:schemeClr val="tx1"/>
                          </a:solidFill>
                          <a:effectLst/>
                          <a:latin typeface="Arial" panose="020B0604020202020204" pitchFamily="34" charset="0"/>
                        </a:rPr>
                        <a:t>+ + +</a:t>
                      </a: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373063">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1600" b="0" i="0" u="none" strike="noStrike" cap="none" normalizeH="0" baseline="0">
                          <a:ln>
                            <a:noFill/>
                          </a:ln>
                          <a:solidFill>
                            <a:schemeClr val="tx1"/>
                          </a:solidFill>
                          <a:effectLst/>
                          <a:latin typeface="Arial" panose="020B0604020202020204" pitchFamily="34" charset="0"/>
                        </a:rPr>
                        <a:t>Interposition d’un film d’huile</a:t>
                      </a:r>
                    </a:p>
                  </a:txBody>
                  <a:tcPr marL="90000" marR="9000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400" b="0" i="0" u="none" strike="noStrike" cap="none" normalizeH="0" baseline="0">
                          <a:ln>
                            <a:noFill/>
                          </a:ln>
                          <a:solidFill>
                            <a:schemeClr val="tx1"/>
                          </a:solidFill>
                          <a:effectLst/>
                          <a:latin typeface="Arial" panose="020B0604020202020204" pitchFamily="34" charset="0"/>
                        </a:rPr>
                        <a:t>+ + +</a:t>
                      </a:r>
                    </a:p>
                  </a:txBody>
                  <a:tcPr marL="90000" marR="90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400" b="0" i="0" u="none" strike="noStrike" cap="none" normalizeH="0" baseline="0">
                          <a:ln>
                            <a:noFill/>
                          </a:ln>
                          <a:solidFill>
                            <a:schemeClr val="tx1"/>
                          </a:solidFill>
                          <a:effectLst/>
                          <a:latin typeface="Arial" panose="020B0604020202020204" pitchFamily="34" charset="0"/>
                        </a:rPr>
                        <a:t>+ + +</a:t>
                      </a:r>
                    </a:p>
                  </a:txBody>
                  <a:tcPr marL="9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altLang="fr-FR" sz="2400" b="0" i="0" u="none" strike="noStrike" cap="none" normalizeH="0" baseline="0">
                          <a:ln>
                            <a:noFill/>
                          </a:ln>
                          <a:solidFill>
                            <a:schemeClr val="tx1"/>
                          </a:solidFill>
                          <a:effectLst/>
                          <a:latin typeface="Arial" panose="020B0604020202020204" pitchFamily="34" charset="0"/>
                        </a:rPr>
                        <a:t>+ +</a:t>
                      </a:r>
                    </a:p>
                  </a:txBody>
                  <a:tcPr marL="90000" marR="90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bl>
          </a:graphicData>
        </a:graphic>
      </p:graphicFrame>
      <p:grpSp>
        <p:nvGrpSpPr>
          <p:cNvPr id="35966" name="Group 126"/>
          <p:cNvGrpSpPr>
            <a:grpSpLocks/>
          </p:cNvGrpSpPr>
          <p:nvPr/>
        </p:nvGrpSpPr>
        <p:grpSpPr bwMode="auto">
          <a:xfrm>
            <a:off x="7024688" y="1717675"/>
            <a:ext cx="1800225" cy="1800225"/>
            <a:chOff x="4425" y="924"/>
            <a:chExt cx="1134" cy="1134"/>
          </a:xfrm>
        </p:grpSpPr>
        <p:sp>
          <p:nvSpPr>
            <p:cNvPr id="63558" name="Oval 110"/>
            <p:cNvSpPr>
              <a:spLocks noChangeArrowheads="1"/>
            </p:cNvSpPr>
            <p:nvPr/>
          </p:nvSpPr>
          <p:spPr bwMode="auto">
            <a:xfrm>
              <a:off x="4425" y="924"/>
              <a:ext cx="1134" cy="113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3559" name="Oval 111"/>
            <p:cNvSpPr>
              <a:spLocks noChangeArrowheads="1"/>
            </p:cNvSpPr>
            <p:nvPr/>
          </p:nvSpPr>
          <p:spPr bwMode="auto">
            <a:xfrm>
              <a:off x="4533" y="1040"/>
              <a:ext cx="907" cy="907"/>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3560" name="Oval 112"/>
            <p:cNvSpPr>
              <a:spLocks noChangeArrowheads="1"/>
            </p:cNvSpPr>
            <p:nvPr/>
          </p:nvSpPr>
          <p:spPr bwMode="auto">
            <a:xfrm>
              <a:off x="4583" y="1130"/>
              <a:ext cx="816" cy="81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grpSp>
      <p:grpSp>
        <p:nvGrpSpPr>
          <p:cNvPr id="35977" name="Group 137"/>
          <p:cNvGrpSpPr>
            <a:grpSpLocks/>
          </p:cNvGrpSpPr>
          <p:nvPr/>
        </p:nvGrpSpPr>
        <p:grpSpPr bwMode="auto">
          <a:xfrm>
            <a:off x="5576888" y="3068638"/>
            <a:ext cx="1681162" cy="366712"/>
            <a:chOff x="3513" y="1843"/>
            <a:chExt cx="1059" cy="231"/>
          </a:xfrm>
        </p:grpSpPr>
        <p:sp>
          <p:nvSpPr>
            <p:cNvPr id="63555" name="Text Box 118"/>
            <p:cNvSpPr txBox="1">
              <a:spLocks noChangeArrowheads="1"/>
            </p:cNvSpPr>
            <p:nvPr/>
          </p:nvSpPr>
          <p:spPr bwMode="auto">
            <a:xfrm>
              <a:off x="3513" y="1843"/>
              <a:ext cx="8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Logement</a:t>
              </a:r>
            </a:p>
          </p:txBody>
        </p:sp>
        <p:sp>
          <p:nvSpPr>
            <p:cNvPr id="63556" name="Line 120"/>
            <p:cNvSpPr>
              <a:spLocks noChangeShapeType="1"/>
            </p:cNvSpPr>
            <p:nvPr/>
          </p:nvSpPr>
          <p:spPr bwMode="auto">
            <a:xfrm>
              <a:off x="3584" y="2068"/>
              <a:ext cx="64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557" name="Line 121"/>
            <p:cNvSpPr>
              <a:spLocks noChangeShapeType="1"/>
            </p:cNvSpPr>
            <p:nvPr/>
          </p:nvSpPr>
          <p:spPr bwMode="auto">
            <a:xfrm flipV="1">
              <a:off x="4220" y="1872"/>
              <a:ext cx="352" cy="196"/>
            </a:xfrm>
            <a:prstGeom prst="line">
              <a:avLst/>
            </a:prstGeom>
            <a:noFill/>
            <a:ln w="254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5968" name="Group 128"/>
          <p:cNvGrpSpPr>
            <a:grpSpLocks/>
          </p:cNvGrpSpPr>
          <p:nvPr/>
        </p:nvGrpSpPr>
        <p:grpSpPr bwMode="auto">
          <a:xfrm>
            <a:off x="5576888" y="2703513"/>
            <a:ext cx="1935162" cy="366712"/>
            <a:chOff x="3513" y="1545"/>
            <a:chExt cx="1219" cy="231"/>
          </a:xfrm>
        </p:grpSpPr>
        <p:sp>
          <p:nvSpPr>
            <p:cNvPr id="63552" name="Text Box 119"/>
            <p:cNvSpPr txBox="1">
              <a:spLocks noChangeArrowheads="1"/>
            </p:cNvSpPr>
            <p:nvPr/>
          </p:nvSpPr>
          <p:spPr bwMode="auto">
            <a:xfrm>
              <a:off x="3513" y="1545"/>
              <a:ext cx="7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Arbre</a:t>
              </a:r>
            </a:p>
          </p:txBody>
        </p:sp>
        <p:sp>
          <p:nvSpPr>
            <p:cNvPr id="63553" name="Line 122"/>
            <p:cNvSpPr>
              <a:spLocks noChangeShapeType="1"/>
            </p:cNvSpPr>
            <p:nvPr/>
          </p:nvSpPr>
          <p:spPr bwMode="auto">
            <a:xfrm flipV="1">
              <a:off x="3992" y="1588"/>
              <a:ext cx="740" cy="156"/>
            </a:xfrm>
            <a:prstGeom prst="line">
              <a:avLst/>
            </a:prstGeom>
            <a:noFill/>
            <a:ln w="254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554" name="Line 123"/>
            <p:cNvSpPr>
              <a:spLocks noChangeShapeType="1"/>
            </p:cNvSpPr>
            <p:nvPr/>
          </p:nvSpPr>
          <p:spPr bwMode="auto">
            <a:xfrm>
              <a:off x="3568" y="1744"/>
              <a:ext cx="4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5965" name="Group 125"/>
          <p:cNvGrpSpPr>
            <a:grpSpLocks/>
          </p:cNvGrpSpPr>
          <p:nvPr/>
        </p:nvGrpSpPr>
        <p:grpSpPr bwMode="auto">
          <a:xfrm>
            <a:off x="6154738" y="1644650"/>
            <a:ext cx="1766887" cy="830263"/>
            <a:chOff x="3877" y="878"/>
            <a:chExt cx="1113" cy="523"/>
          </a:xfrm>
        </p:grpSpPr>
        <p:sp>
          <p:nvSpPr>
            <p:cNvPr id="63546" name="Line 113"/>
            <p:cNvSpPr>
              <a:spLocks noChangeShapeType="1"/>
            </p:cNvSpPr>
            <p:nvPr/>
          </p:nvSpPr>
          <p:spPr bwMode="auto">
            <a:xfrm flipH="1">
              <a:off x="4008" y="1042"/>
              <a:ext cx="98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547" name="Line 114"/>
            <p:cNvSpPr>
              <a:spLocks noChangeShapeType="1"/>
            </p:cNvSpPr>
            <p:nvPr/>
          </p:nvSpPr>
          <p:spPr bwMode="auto">
            <a:xfrm flipH="1">
              <a:off x="4008" y="1127"/>
              <a:ext cx="98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548" name="Line 115"/>
            <p:cNvSpPr>
              <a:spLocks noChangeShapeType="1"/>
            </p:cNvSpPr>
            <p:nvPr/>
          </p:nvSpPr>
          <p:spPr bwMode="auto">
            <a:xfrm>
              <a:off x="4197" y="878"/>
              <a:ext cx="0" cy="161"/>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549" name="Line 116"/>
            <p:cNvSpPr>
              <a:spLocks noChangeShapeType="1"/>
            </p:cNvSpPr>
            <p:nvPr/>
          </p:nvSpPr>
          <p:spPr bwMode="auto">
            <a:xfrm flipV="1">
              <a:off x="4196" y="1125"/>
              <a:ext cx="0" cy="257"/>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550" name="Line 117"/>
            <p:cNvSpPr>
              <a:spLocks noChangeShapeType="1"/>
            </p:cNvSpPr>
            <p:nvPr/>
          </p:nvSpPr>
          <p:spPr bwMode="auto">
            <a:xfrm flipV="1">
              <a:off x="4197" y="1009"/>
              <a:ext cx="0" cy="16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551" name="Text Box 124"/>
            <p:cNvSpPr txBox="1">
              <a:spLocks noChangeArrowheads="1"/>
            </p:cNvSpPr>
            <p:nvPr/>
          </p:nvSpPr>
          <p:spPr bwMode="auto">
            <a:xfrm>
              <a:off x="3877" y="1170"/>
              <a:ext cx="3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800"/>
                <a:t>Jeu</a:t>
              </a:r>
            </a:p>
          </p:txBody>
        </p:sp>
      </p:grpSp>
      <p:grpSp>
        <p:nvGrpSpPr>
          <p:cNvPr id="35976" name="Group 136"/>
          <p:cNvGrpSpPr>
            <a:grpSpLocks/>
          </p:cNvGrpSpPr>
          <p:nvPr/>
        </p:nvGrpSpPr>
        <p:grpSpPr bwMode="auto">
          <a:xfrm>
            <a:off x="7924800" y="860425"/>
            <a:ext cx="490538" cy="842963"/>
            <a:chOff x="4992" y="452"/>
            <a:chExt cx="309" cy="531"/>
          </a:xfrm>
        </p:grpSpPr>
        <p:sp>
          <p:nvSpPr>
            <p:cNvPr id="63544" name="Line 129"/>
            <p:cNvSpPr>
              <a:spLocks noChangeShapeType="1"/>
            </p:cNvSpPr>
            <p:nvPr/>
          </p:nvSpPr>
          <p:spPr bwMode="auto">
            <a:xfrm>
              <a:off x="4992" y="593"/>
              <a:ext cx="0" cy="39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aphicFrame>
          <p:nvGraphicFramePr>
            <p:cNvPr id="63545" name="Object 132"/>
            <p:cNvGraphicFramePr>
              <a:graphicFrameLocks noChangeAspect="1"/>
            </p:cNvGraphicFramePr>
            <p:nvPr/>
          </p:nvGraphicFramePr>
          <p:xfrm>
            <a:off x="5089" y="452"/>
            <a:ext cx="212" cy="360"/>
          </p:xfrm>
          <a:graphic>
            <a:graphicData uri="http://schemas.openxmlformats.org/presentationml/2006/ole">
              <mc:AlternateContent xmlns:mc="http://schemas.openxmlformats.org/markup-compatibility/2006">
                <mc:Choice xmlns:v="urn:schemas-microsoft-com:vml" Requires="v">
                  <p:oleObj spid="_x0000_s63590" name="Équation" r:id="rId6" imgW="126780" imgH="215526" progId="Equation.3">
                    <p:embed/>
                  </p:oleObj>
                </mc:Choice>
                <mc:Fallback>
                  <p:oleObj name="Équation" r:id="rId6" imgW="126780" imgH="215526" progId="Equation.3">
                    <p:embed/>
                    <p:pic>
                      <p:nvPicPr>
                        <p:cNvPr id="0" name="Picture 1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9" y="452"/>
                          <a:ext cx="212"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5975" name="Group 135"/>
          <p:cNvGrpSpPr>
            <a:grpSpLocks/>
          </p:cNvGrpSpPr>
          <p:nvPr/>
        </p:nvGrpSpPr>
        <p:grpSpPr bwMode="auto">
          <a:xfrm>
            <a:off x="7615238" y="2032000"/>
            <a:ext cx="842962" cy="868363"/>
            <a:chOff x="4797" y="1190"/>
            <a:chExt cx="531" cy="547"/>
          </a:xfrm>
        </p:grpSpPr>
        <p:sp>
          <p:nvSpPr>
            <p:cNvPr id="63542" name="AutoShape 133"/>
            <p:cNvSpPr>
              <a:spLocks noChangeArrowheads="1"/>
            </p:cNvSpPr>
            <p:nvPr/>
          </p:nvSpPr>
          <p:spPr bwMode="auto">
            <a:xfrm>
              <a:off x="4797" y="1397"/>
              <a:ext cx="359" cy="3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89 w 21600"/>
                <a:gd name="T19" fmla="*/ 3176 h 21600"/>
                <a:gd name="T20" fmla="*/ 18411 w 21600"/>
                <a:gd name="T21" fmla="*/ 1842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3543" name="Text Box 134"/>
            <p:cNvSpPr txBox="1">
              <a:spLocks noChangeArrowheads="1"/>
            </p:cNvSpPr>
            <p:nvPr/>
          </p:nvSpPr>
          <p:spPr bwMode="auto">
            <a:xfrm>
              <a:off x="4894" y="1190"/>
              <a:ext cx="4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2000" b="1">
                  <a:sym typeface="Symbol" panose="05050102010706020507" pitchFamily="18" charset="2"/>
                </a:rPr>
                <a:t></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35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5966"/>
                                        </p:tgtEl>
                                        <p:attrNameLst>
                                          <p:attrName>style.visibility</p:attrName>
                                        </p:attrNameLst>
                                      </p:cBhvr>
                                      <p:to>
                                        <p:strVal val="visible"/>
                                      </p:to>
                                    </p:set>
                                    <p:animEffect transition="in" filter="dissolve">
                                      <p:cBhvr>
                                        <p:cTn id="11" dur="500"/>
                                        <p:tgtEl>
                                          <p:spTgt spid="359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35968"/>
                                        </p:tgtEl>
                                        <p:attrNameLst>
                                          <p:attrName>style.visibility</p:attrName>
                                        </p:attrNameLst>
                                      </p:cBhvr>
                                      <p:to>
                                        <p:strVal val="visible"/>
                                      </p:to>
                                    </p:set>
                                    <p:animEffect transition="in" filter="fade">
                                      <p:cBhvr>
                                        <p:cTn id="16" dur="1000"/>
                                        <p:tgtEl>
                                          <p:spTgt spid="35968"/>
                                        </p:tgtEl>
                                      </p:cBhvr>
                                    </p:animEffect>
                                    <p:anim calcmode="lin" valueType="num">
                                      <p:cBhvr>
                                        <p:cTn id="17" dur="1000" fill="hold"/>
                                        <p:tgtEl>
                                          <p:spTgt spid="35968"/>
                                        </p:tgtEl>
                                        <p:attrNameLst>
                                          <p:attrName>ppt_x</p:attrName>
                                        </p:attrNameLst>
                                      </p:cBhvr>
                                      <p:tavLst>
                                        <p:tav tm="0">
                                          <p:val>
                                            <p:strVal val="#ppt_x"/>
                                          </p:val>
                                        </p:tav>
                                        <p:tav tm="100000">
                                          <p:val>
                                            <p:strVal val="#ppt_x"/>
                                          </p:val>
                                        </p:tav>
                                      </p:tavLst>
                                    </p:anim>
                                    <p:anim calcmode="lin" valueType="num">
                                      <p:cBhvr>
                                        <p:cTn id="18" dur="1000" fill="hold"/>
                                        <p:tgtEl>
                                          <p:spTgt spid="35968"/>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35977"/>
                                        </p:tgtEl>
                                        <p:attrNameLst>
                                          <p:attrName>style.visibility</p:attrName>
                                        </p:attrNameLst>
                                      </p:cBhvr>
                                      <p:to>
                                        <p:strVal val="visible"/>
                                      </p:to>
                                    </p:set>
                                    <p:animEffect transition="in" filter="fade">
                                      <p:cBhvr>
                                        <p:cTn id="23" dur="1000"/>
                                        <p:tgtEl>
                                          <p:spTgt spid="35977"/>
                                        </p:tgtEl>
                                      </p:cBhvr>
                                    </p:animEffect>
                                    <p:anim calcmode="lin" valueType="num">
                                      <p:cBhvr>
                                        <p:cTn id="24" dur="1000" fill="hold"/>
                                        <p:tgtEl>
                                          <p:spTgt spid="35977"/>
                                        </p:tgtEl>
                                        <p:attrNameLst>
                                          <p:attrName>ppt_x</p:attrName>
                                        </p:attrNameLst>
                                      </p:cBhvr>
                                      <p:tavLst>
                                        <p:tav tm="0">
                                          <p:val>
                                            <p:strVal val="#ppt_x"/>
                                          </p:val>
                                        </p:tav>
                                        <p:tav tm="100000">
                                          <p:val>
                                            <p:strVal val="#ppt_x"/>
                                          </p:val>
                                        </p:tav>
                                      </p:tavLst>
                                    </p:anim>
                                    <p:anim calcmode="lin" valueType="num">
                                      <p:cBhvr>
                                        <p:cTn id="25" dur="1000" fill="hold"/>
                                        <p:tgtEl>
                                          <p:spTgt spid="35977"/>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5854"/>
                                        </p:tgtEl>
                                        <p:attrNameLst>
                                          <p:attrName>style.visibility</p:attrName>
                                        </p:attrNameLst>
                                      </p:cBhvr>
                                      <p:to>
                                        <p:strVal val="visible"/>
                                      </p:to>
                                    </p:set>
                                    <p:animEffect transition="in" filter="fade">
                                      <p:cBhvr>
                                        <p:cTn id="30" dur="1000"/>
                                        <p:tgtEl>
                                          <p:spTgt spid="35854"/>
                                        </p:tgtEl>
                                      </p:cBhvr>
                                    </p:animEffect>
                                    <p:anim calcmode="lin" valueType="num">
                                      <p:cBhvr>
                                        <p:cTn id="31" dur="1000" fill="hold"/>
                                        <p:tgtEl>
                                          <p:spTgt spid="35854"/>
                                        </p:tgtEl>
                                        <p:attrNameLst>
                                          <p:attrName>ppt_x</p:attrName>
                                        </p:attrNameLst>
                                      </p:cBhvr>
                                      <p:tavLst>
                                        <p:tav tm="0">
                                          <p:val>
                                            <p:strVal val="#ppt_x"/>
                                          </p:val>
                                        </p:tav>
                                        <p:tav tm="100000">
                                          <p:val>
                                            <p:strVal val="#ppt_x"/>
                                          </p:val>
                                        </p:tav>
                                      </p:tavLst>
                                    </p:anim>
                                    <p:anim calcmode="lin" valueType="num">
                                      <p:cBhvr>
                                        <p:cTn id="32" dur="1000" fill="hold"/>
                                        <p:tgtEl>
                                          <p:spTgt spid="35854"/>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5965"/>
                                        </p:tgtEl>
                                        <p:attrNameLst>
                                          <p:attrName>style.visibility</p:attrName>
                                        </p:attrNameLst>
                                      </p:cBhvr>
                                      <p:to>
                                        <p:strVal val="visible"/>
                                      </p:to>
                                    </p:set>
                                    <p:animEffect transition="in" filter="dissolve">
                                      <p:cBhvr>
                                        <p:cTn id="37" dur="500"/>
                                        <p:tgtEl>
                                          <p:spTgt spid="3596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855"/>
                                        </p:tgtEl>
                                        <p:attrNameLst>
                                          <p:attrName>style.visibility</p:attrName>
                                        </p:attrNameLst>
                                      </p:cBhvr>
                                      <p:to>
                                        <p:strVal val="visible"/>
                                      </p:to>
                                    </p:set>
                                    <p:animEffect transition="in" filter="fade">
                                      <p:cBhvr>
                                        <p:cTn id="42" dur="1000"/>
                                        <p:tgtEl>
                                          <p:spTgt spid="35855"/>
                                        </p:tgtEl>
                                      </p:cBhvr>
                                    </p:animEffect>
                                    <p:anim calcmode="lin" valueType="num">
                                      <p:cBhvr>
                                        <p:cTn id="43" dur="1000" fill="hold"/>
                                        <p:tgtEl>
                                          <p:spTgt spid="35855"/>
                                        </p:tgtEl>
                                        <p:attrNameLst>
                                          <p:attrName>ppt_x</p:attrName>
                                        </p:attrNameLst>
                                      </p:cBhvr>
                                      <p:tavLst>
                                        <p:tav tm="0">
                                          <p:val>
                                            <p:strVal val="#ppt_x"/>
                                          </p:val>
                                        </p:tav>
                                        <p:tav tm="100000">
                                          <p:val>
                                            <p:strVal val="#ppt_x"/>
                                          </p:val>
                                        </p:tav>
                                      </p:tavLst>
                                    </p:anim>
                                    <p:anim calcmode="lin" valueType="num">
                                      <p:cBhvr>
                                        <p:cTn id="44" dur="1000" fill="hold"/>
                                        <p:tgtEl>
                                          <p:spTgt spid="35855"/>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35975"/>
                                        </p:tgtEl>
                                        <p:attrNameLst>
                                          <p:attrName>style.visibility</p:attrName>
                                        </p:attrNameLst>
                                      </p:cBhvr>
                                      <p:to>
                                        <p:strVal val="visible"/>
                                      </p:to>
                                    </p:set>
                                    <p:animEffect transition="in" filter="dissolve">
                                      <p:cBhvr>
                                        <p:cTn id="49" dur="500"/>
                                        <p:tgtEl>
                                          <p:spTgt spid="3597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5856"/>
                                        </p:tgtEl>
                                        <p:attrNameLst>
                                          <p:attrName>style.visibility</p:attrName>
                                        </p:attrNameLst>
                                      </p:cBhvr>
                                      <p:to>
                                        <p:strVal val="visible"/>
                                      </p:to>
                                    </p:set>
                                    <p:animEffect transition="in" filter="fade">
                                      <p:cBhvr>
                                        <p:cTn id="54" dur="1000"/>
                                        <p:tgtEl>
                                          <p:spTgt spid="35856"/>
                                        </p:tgtEl>
                                      </p:cBhvr>
                                    </p:animEffect>
                                    <p:anim calcmode="lin" valueType="num">
                                      <p:cBhvr>
                                        <p:cTn id="55" dur="1000" fill="hold"/>
                                        <p:tgtEl>
                                          <p:spTgt spid="35856"/>
                                        </p:tgtEl>
                                        <p:attrNameLst>
                                          <p:attrName>ppt_x</p:attrName>
                                        </p:attrNameLst>
                                      </p:cBhvr>
                                      <p:tavLst>
                                        <p:tav tm="0">
                                          <p:val>
                                            <p:strVal val="#ppt_x"/>
                                          </p:val>
                                        </p:tav>
                                        <p:tav tm="100000">
                                          <p:val>
                                            <p:strVal val="#ppt_x"/>
                                          </p:val>
                                        </p:tav>
                                      </p:tavLst>
                                    </p:anim>
                                    <p:anim calcmode="lin" valueType="num">
                                      <p:cBhvr>
                                        <p:cTn id="56" dur="1000" fill="hold"/>
                                        <p:tgtEl>
                                          <p:spTgt spid="35856"/>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35976"/>
                                        </p:tgtEl>
                                        <p:attrNameLst>
                                          <p:attrName>style.visibility</p:attrName>
                                        </p:attrNameLst>
                                      </p:cBhvr>
                                      <p:to>
                                        <p:strVal val="visible"/>
                                      </p:to>
                                    </p:set>
                                    <p:animEffect transition="in" filter="dissolve">
                                      <p:cBhvr>
                                        <p:cTn id="61" dur="500"/>
                                        <p:tgtEl>
                                          <p:spTgt spid="3597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1" presetClass="entr" presetSubtype="0" fill="hold" nodeType="clickEffect">
                                  <p:stCondLst>
                                    <p:cond delay="0"/>
                                  </p:stCondLst>
                                  <p:iterate type="lt">
                                    <p:tmPct val="5000"/>
                                  </p:iterate>
                                  <p:childTnLst>
                                    <p:set>
                                      <p:cBhvr>
                                        <p:cTn id="65" dur="1" fill="hold">
                                          <p:stCondLst>
                                            <p:cond delay="0"/>
                                          </p:stCondLst>
                                        </p:cTn>
                                        <p:tgtEl>
                                          <p:spTgt spid="36001"/>
                                        </p:tgtEl>
                                        <p:attrNameLst>
                                          <p:attrName>style.visibility</p:attrName>
                                        </p:attrNameLst>
                                      </p:cBhvr>
                                      <p:to>
                                        <p:strVal val="visible"/>
                                      </p:to>
                                    </p:set>
                                    <p:anim calcmode="lin" valueType="num">
                                      <p:cBhvr>
                                        <p:cTn id="66" dur="1000" fill="hold"/>
                                        <p:tgtEl>
                                          <p:spTgt spid="36001"/>
                                        </p:tgtEl>
                                        <p:attrNameLst>
                                          <p:attrName>ppt_w</p:attrName>
                                        </p:attrNameLst>
                                      </p:cBhvr>
                                      <p:tavLst>
                                        <p:tav tm="0">
                                          <p:val>
                                            <p:fltVal val="0"/>
                                          </p:val>
                                        </p:tav>
                                        <p:tav tm="100000">
                                          <p:val>
                                            <p:strVal val="#ppt_w"/>
                                          </p:val>
                                        </p:tav>
                                      </p:tavLst>
                                    </p:anim>
                                    <p:anim calcmode="lin" valueType="num">
                                      <p:cBhvr>
                                        <p:cTn id="67" dur="1000" fill="hold"/>
                                        <p:tgtEl>
                                          <p:spTgt spid="36001"/>
                                        </p:tgtEl>
                                        <p:attrNameLst>
                                          <p:attrName>ppt_h</p:attrName>
                                        </p:attrNameLst>
                                      </p:cBhvr>
                                      <p:tavLst>
                                        <p:tav tm="0">
                                          <p:val>
                                            <p:fltVal val="0"/>
                                          </p:val>
                                        </p:tav>
                                        <p:tav tm="100000">
                                          <p:val>
                                            <p:strVal val="#ppt_h"/>
                                          </p:val>
                                        </p:tav>
                                      </p:tavLst>
                                    </p:anim>
                                    <p:anim calcmode="lin" valueType="num">
                                      <p:cBhvr>
                                        <p:cTn id="68" dur="1000" fill="hold"/>
                                        <p:tgtEl>
                                          <p:spTgt spid="36001"/>
                                        </p:tgtEl>
                                        <p:attrNameLst>
                                          <p:attrName>style.rotation</p:attrName>
                                        </p:attrNameLst>
                                      </p:cBhvr>
                                      <p:tavLst>
                                        <p:tav tm="0">
                                          <p:val>
                                            <p:fltVal val="90"/>
                                          </p:val>
                                        </p:tav>
                                        <p:tav tm="100000">
                                          <p:val>
                                            <p:fltVal val="0"/>
                                          </p:val>
                                        </p:tav>
                                      </p:tavLst>
                                    </p:anim>
                                    <p:animEffect transition="in" filter="fade">
                                      <p:cBhvr>
                                        <p:cTn id="69" dur="1000"/>
                                        <p:tgtEl>
                                          <p:spTgt spid="36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autoUpdateAnimBg="0"/>
      <p:bldP spid="35854" grpId="0" autoUpdateAnimBg="0"/>
      <p:bldP spid="35855" grpId="0" autoUpdateAnimBg="0"/>
      <p:bldP spid="3585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5540"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5541"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5542"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65543"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Typologie des solutions</a:t>
            </a:r>
          </a:p>
        </p:txBody>
      </p:sp>
      <p:sp>
        <p:nvSpPr>
          <p:cNvPr id="50188"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25</a:t>
            </a:r>
          </a:p>
        </p:txBody>
      </p:sp>
      <p:sp>
        <p:nvSpPr>
          <p:cNvPr id="65546" name="Rectangle 13"/>
          <p:cNvSpPr>
            <a:spLocks noChangeArrowheads="1"/>
          </p:cNvSpPr>
          <p:nvPr/>
        </p:nvSpPr>
        <p:spPr bwMode="auto">
          <a:xfrm>
            <a:off x="395288" y="1052513"/>
            <a:ext cx="804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Il existe 4 principaux types de réalisation pour le guidage en rotation : </a:t>
            </a:r>
          </a:p>
        </p:txBody>
      </p:sp>
      <p:sp>
        <p:nvSpPr>
          <p:cNvPr id="65547" name="Text Box 14">
            <a:hlinkClick r:id="rId5" action="ppaction://hlinksldjump"/>
          </p:cNvPr>
          <p:cNvSpPr txBox="1">
            <a:spLocks noChangeArrowheads="1"/>
          </p:cNvSpPr>
          <p:nvPr/>
        </p:nvSpPr>
        <p:spPr bwMode="auto">
          <a:xfrm>
            <a:off x="1020763" y="1782763"/>
            <a:ext cx="2159000" cy="79216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Par contact direct</a:t>
            </a:r>
          </a:p>
        </p:txBody>
      </p:sp>
      <p:sp>
        <p:nvSpPr>
          <p:cNvPr id="65548" name="Text Box 15">
            <a:hlinkClick r:id="rId6" action="ppaction://hlinksldjump"/>
          </p:cNvPr>
          <p:cNvSpPr txBox="1">
            <a:spLocks noChangeArrowheads="1"/>
          </p:cNvSpPr>
          <p:nvPr/>
        </p:nvSpPr>
        <p:spPr bwMode="auto">
          <a:xfrm>
            <a:off x="877888" y="5314950"/>
            <a:ext cx="2519362" cy="792163"/>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de bagues</a:t>
            </a:r>
          </a:p>
        </p:txBody>
      </p:sp>
      <p:sp>
        <p:nvSpPr>
          <p:cNvPr id="65549" name="Text Box 16">
            <a:hlinkClick r:id="rId7" action="ppaction://hlinksldjump"/>
          </p:cNvPr>
          <p:cNvSpPr txBox="1">
            <a:spLocks noChangeArrowheads="1"/>
          </p:cNvSpPr>
          <p:nvPr/>
        </p:nvSpPr>
        <p:spPr bwMode="auto">
          <a:xfrm>
            <a:off x="6048375" y="5313363"/>
            <a:ext cx="2519363" cy="79216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d’éléments roulants</a:t>
            </a:r>
          </a:p>
        </p:txBody>
      </p:sp>
      <p:sp>
        <p:nvSpPr>
          <p:cNvPr id="65550" name="Text Box 17">
            <a:hlinkClick r:id="rId8" action="ppaction://hlinksldjump"/>
          </p:cNvPr>
          <p:cNvSpPr txBox="1">
            <a:spLocks noChangeArrowheads="1"/>
          </p:cNvSpPr>
          <p:nvPr/>
        </p:nvSpPr>
        <p:spPr bwMode="auto">
          <a:xfrm>
            <a:off x="6048375" y="1781175"/>
            <a:ext cx="2519363" cy="792163"/>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d’un film d’huile</a:t>
            </a:r>
          </a:p>
        </p:txBody>
      </p:sp>
      <p:sp>
        <p:nvSpPr>
          <p:cNvPr id="65551" name="WordArt 18"/>
          <p:cNvSpPr>
            <a:spLocks noChangeArrowheads="1" noChangeShapeType="1" noTextEdit="1"/>
          </p:cNvSpPr>
          <p:nvPr/>
        </p:nvSpPr>
        <p:spPr bwMode="auto">
          <a:xfrm>
            <a:off x="3856038" y="2627313"/>
            <a:ext cx="1233487" cy="2139950"/>
          </a:xfrm>
          <a:prstGeom prst="rect">
            <a:avLst/>
          </a:prstGeom>
        </p:spPr>
        <p:txBody>
          <a:bodyPr wrap="none" fromWordArt="1">
            <a:prstTxWarp prst="textPlain">
              <a:avLst>
                <a:gd name="adj" fmla="val 50000"/>
              </a:avLst>
            </a:prstTxWarp>
          </a:bodyPr>
          <a:lstStyle/>
          <a:p>
            <a:pPr algn="ctr"/>
            <a:r>
              <a:rPr lang="fr-FR" sz="3600" i="1" kern="10">
                <a:ln w="63500">
                  <a:solidFill>
                    <a:srgbClr val="000000"/>
                  </a:solidFill>
                  <a:round/>
                  <a:headEnd/>
                  <a:tailEnd/>
                </a:ln>
                <a:solidFill>
                  <a:schemeClr val="accent1"/>
                </a:solidFill>
                <a:effectLst>
                  <a:outerShdw dist="35921" dir="2700000" algn="ctr" rotWithShape="0">
                    <a:srgbClr val="808080">
                      <a:alpha val="79999"/>
                    </a:srgbClr>
                  </a:outerShdw>
                </a:effectLst>
                <a:latin typeface="Arial Black" panose="020B0A04020102020204" pitchFamily="34" charset="0"/>
              </a:rPr>
              <a:t>4</a:t>
            </a:r>
          </a:p>
        </p:txBody>
      </p:sp>
      <p:sp>
        <p:nvSpPr>
          <p:cNvPr id="65552" name="Line 19"/>
          <p:cNvSpPr>
            <a:spLocks noChangeShapeType="1"/>
          </p:cNvSpPr>
          <p:nvPr/>
        </p:nvSpPr>
        <p:spPr bwMode="auto">
          <a:xfrm flipH="1" flipV="1">
            <a:off x="3360738" y="2600325"/>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5553" name="Line 20"/>
          <p:cNvSpPr>
            <a:spLocks noChangeShapeType="1"/>
          </p:cNvSpPr>
          <p:nvPr/>
        </p:nvSpPr>
        <p:spPr bwMode="auto">
          <a:xfrm flipV="1">
            <a:off x="5240338" y="2600325"/>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5554" name="Line 21"/>
          <p:cNvSpPr>
            <a:spLocks noChangeShapeType="1"/>
          </p:cNvSpPr>
          <p:nvPr/>
        </p:nvSpPr>
        <p:spPr bwMode="auto">
          <a:xfrm flipH="1">
            <a:off x="3360738" y="4614863"/>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5555" name="Line 22"/>
          <p:cNvSpPr>
            <a:spLocks noChangeShapeType="1"/>
          </p:cNvSpPr>
          <p:nvPr/>
        </p:nvSpPr>
        <p:spPr bwMode="auto">
          <a:xfrm>
            <a:off x="5240338" y="4614863"/>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516"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4517"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4518"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64519"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Contact direct</a:t>
            </a:r>
          </a:p>
        </p:txBody>
      </p:sp>
      <p:sp>
        <p:nvSpPr>
          <p:cNvPr id="30732"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27</a:t>
            </a:r>
          </a:p>
        </p:txBody>
      </p:sp>
      <p:sp>
        <p:nvSpPr>
          <p:cNvPr id="30733" name="Rectangle 13"/>
          <p:cNvSpPr>
            <a:spLocks noChangeArrowheads="1"/>
          </p:cNvSpPr>
          <p:nvPr/>
        </p:nvSpPr>
        <p:spPr bwMode="auto">
          <a:xfrm>
            <a:off x="395288" y="1049338"/>
            <a:ext cx="82089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Le guidage en rotation est obtenu par contact direct des surfaces cylindriques arbre/logement. </a:t>
            </a:r>
          </a:p>
        </p:txBody>
      </p:sp>
      <p:sp>
        <p:nvSpPr>
          <p:cNvPr id="30734" name="Rectangle 14"/>
          <p:cNvSpPr>
            <a:spLocks noChangeArrowheads="1"/>
          </p:cNvSpPr>
          <p:nvPr/>
        </p:nvSpPr>
        <p:spPr bwMode="auto">
          <a:xfrm>
            <a:off x="395288" y="5470525"/>
            <a:ext cx="854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Des arrêts suppriment les degrés de liberté en translation </a:t>
            </a:r>
          </a:p>
          <a:p>
            <a:pPr eaLnBrk="1" hangingPunct="1">
              <a:spcBef>
                <a:spcPct val="0"/>
              </a:spcBef>
              <a:buClrTx/>
              <a:buSzTx/>
              <a:buFontTx/>
              <a:buNone/>
            </a:pPr>
            <a:r>
              <a:rPr lang="fr-FR" altLang="fr-FR" sz="2000"/>
              <a:t>(anneau élastique + épaulement). </a:t>
            </a:r>
          </a:p>
        </p:txBody>
      </p:sp>
      <p:pic>
        <p:nvPicPr>
          <p:cNvPr id="30735" name="Picture 15" descr="Contact dir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125" y="1787525"/>
            <a:ext cx="461962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9" name="Group 19"/>
          <p:cNvGrpSpPr>
            <a:grpSpLocks/>
          </p:cNvGrpSpPr>
          <p:nvPr/>
        </p:nvGrpSpPr>
        <p:grpSpPr bwMode="auto">
          <a:xfrm>
            <a:off x="1035050" y="4113213"/>
            <a:ext cx="4773613" cy="1387475"/>
            <a:chOff x="652" y="2591"/>
            <a:chExt cx="3007" cy="874"/>
          </a:xfrm>
        </p:grpSpPr>
        <p:sp>
          <p:nvSpPr>
            <p:cNvPr id="64526" name="Line 16"/>
            <p:cNvSpPr>
              <a:spLocks noChangeShapeType="1"/>
            </p:cNvSpPr>
            <p:nvPr/>
          </p:nvSpPr>
          <p:spPr bwMode="auto">
            <a:xfrm>
              <a:off x="652" y="3465"/>
              <a:ext cx="12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527" name="Line 17"/>
            <p:cNvSpPr>
              <a:spLocks noChangeShapeType="1"/>
            </p:cNvSpPr>
            <p:nvPr/>
          </p:nvSpPr>
          <p:spPr bwMode="auto">
            <a:xfrm flipV="1">
              <a:off x="1246" y="2625"/>
              <a:ext cx="709" cy="8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528" name="Line 18"/>
            <p:cNvSpPr>
              <a:spLocks noChangeShapeType="1"/>
            </p:cNvSpPr>
            <p:nvPr/>
          </p:nvSpPr>
          <p:spPr bwMode="auto">
            <a:xfrm flipV="1">
              <a:off x="1269" y="2591"/>
              <a:ext cx="2390" cy="86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33"/>
                                        </p:tgtEl>
                                        <p:attrNameLst>
                                          <p:attrName>style.visibility</p:attrName>
                                        </p:attrNameLst>
                                      </p:cBhvr>
                                      <p:to>
                                        <p:strVal val="visible"/>
                                      </p:to>
                                    </p:set>
                                    <p:animEffect transition="in" filter="fade">
                                      <p:cBhvr>
                                        <p:cTn id="7" dur="1000"/>
                                        <p:tgtEl>
                                          <p:spTgt spid="30733"/>
                                        </p:tgtEl>
                                      </p:cBhvr>
                                    </p:animEffect>
                                    <p:anim calcmode="lin" valueType="num">
                                      <p:cBhvr>
                                        <p:cTn id="8" dur="1000" fill="hold"/>
                                        <p:tgtEl>
                                          <p:spTgt spid="30733"/>
                                        </p:tgtEl>
                                        <p:attrNameLst>
                                          <p:attrName>ppt_x</p:attrName>
                                        </p:attrNameLst>
                                      </p:cBhvr>
                                      <p:tavLst>
                                        <p:tav tm="0">
                                          <p:val>
                                            <p:strVal val="#ppt_x"/>
                                          </p:val>
                                        </p:tav>
                                        <p:tav tm="100000">
                                          <p:val>
                                            <p:strVal val="#ppt_x"/>
                                          </p:val>
                                        </p:tav>
                                      </p:tavLst>
                                    </p:anim>
                                    <p:anim calcmode="lin" valueType="num">
                                      <p:cBhvr>
                                        <p:cTn id="9" dur="1000" fill="hold"/>
                                        <p:tgtEl>
                                          <p:spTgt spid="3073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30735"/>
                                        </p:tgtEl>
                                        <p:attrNameLst>
                                          <p:attrName>style.visibility</p:attrName>
                                        </p:attrNameLst>
                                      </p:cBhvr>
                                      <p:to>
                                        <p:strVal val="visible"/>
                                      </p:to>
                                    </p:set>
                                    <p:animEffect transition="in" filter="dissolve">
                                      <p:cBhvr>
                                        <p:cTn id="14" dur="500"/>
                                        <p:tgtEl>
                                          <p:spTgt spid="3073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734"/>
                                        </p:tgtEl>
                                        <p:attrNameLst>
                                          <p:attrName>style.visibility</p:attrName>
                                        </p:attrNameLst>
                                      </p:cBhvr>
                                      <p:to>
                                        <p:strVal val="visible"/>
                                      </p:to>
                                    </p:set>
                                    <p:animEffect transition="in" filter="fade">
                                      <p:cBhvr>
                                        <p:cTn id="19" dur="1000"/>
                                        <p:tgtEl>
                                          <p:spTgt spid="30734"/>
                                        </p:tgtEl>
                                      </p:cBhvr>
                                    </p:animEffect>
                                    <p:anim calcmode="lin" valueType="num">
                                      <p:cBhvr>
                                        <p:cTn id="20" dur="1000" fill="hold"/>
                                        <p:tgtEl>
                                          <p:spTgt spid="30734"/>
                                        </p:tgtEl>
                                        <p:attrNameLst>
                                          <p:attrName>ppt_x</p:attrName>
                                        </p:attrNameLst>
                                      </p:cBhvr>
                                      <p:tavLst>
                                        <p:tav tm="0">
                                          <p:val>
                                            <p:strVal val="#ppt_x"/>
                                          </p:val>
                                        </p:tav>
                                        <p:tav tm="100000">
                                          <p:val>
                                            <p:strVal val="#ppt_x"/>
                                          </p:val>
                                        </p:tav>
                                      </p:tavLst>
                                    </p:anim>
                                    <p:anim calcmode="lin" valueType="num">
                                      <p:cBhvr>
                                        <p:cTn id="21" dur="1000" fill="hold"/>
                                        <p:tgtEl>
                                          <p:spTgt spid="3073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30739"/>
                                        </p:tgtEl>
                                        <p:attrNameLst>
                                          <p:attrName>style.visibility</p:attrName>
                                        </p:attrNameLst>
                                      </p:cBhvr>
                                      <p:to>
                                        <p:strVal val="visible"/>
                                      </p:to>
                                    </p:set>
                                    <p:anim calcmode="lin" valueType="num">
                                      <p:cBhvr additive="base">
                                        <p:cTn id="26" dur="1000" fill="hold"/>
                                        <p:tgtEl>
                                          <p:spTgt spid="30739"/>
                                        </p:tgtEl>
                                        <p:attrNameLst>
                                          <p:attrName>ppt_x</p:attrName>
                                        </p:attrNameLst>
                                      </p:cBhvr>
                                      <p:tavLst>
                                        <p:tav tm="0">
                                          <p:val>
                                            <p:strVal val="0-#ppt_w/2"/>
                                          </p:val>
                                        </p:tav>
                                        <p:tav tm="100000">
                                          <p:val>
                                            <p:strVal val="#ppt_x"/>
                                          </p:val>
                                        </p:tav>
                                      </p:tavLst>
                                    </p:anim>
                                    <p:anim calcmode="lin" valueType="num">
                                      <p:cBhvr additive="base">
                                        <p:cTn id="27" dur="1000" fill="hold"/>
                                        <p:tgtEl>
                                          <p:spTgt spid="307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3" grpId="0"/>
      <p:bldP spid="307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9636"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9637"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9638"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69639"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Typologie des solutions</a:t>
            </a:r>
          </a:p>
        </p:txBody>
      </p:sp>
      <p:sp>
        <p:nvSpPr>
          <p:cNvPr id="51212"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25</a:t>
            </a:r>
          </a:p>
        </p:txBody>
      </p:sp>
      <p:sp>
        <p:nvSpPr>
          <p:cNvPr id="69642" name="Rectangle 13"/>
          <p:cNvSpPr>
            <a:spLocks noChangeArrowheads="1"/>
          </p:cNvSpPr>
          <p:nvPr/>
        </p:nvSpPr>
        <p:spPr bwMode="auto">
          <a:xfrm>
            <a:off x="395288" y="1052513"/>
            <a:ext cx="804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Il existe 4 principaux types de réalisation pour le guidage en rotation : </a:t>
            </a:r>
          </a:p>
        </p:txBody>
      </p:sp>
      <p:sp>
        <p:nvSpPr>
          <p:cNvPr id="69643" name="Text Box 14">
            <a:hlinkClick r:id="rId5" action="ppaction://hlinksldjump"/>
          </p:cNvPr>
          <p:cNvSpPr txBox="1">
            <a:spLocks noChangeArrowheads="1"/>
          </p:cNvSpPr>
          <p:nvPr/>
        </p:nvSpPr>
        <p:spPr bwMode="auto">
          <a:xfrm>
            <a:off x="1020763" y="1782763"/>
            <a:ext cx="2159000" cy="79216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Par contact direct</a:t>
            </a:r>
          </a:p>
        </p:txBody>
      </p:sp>
      <p:sp>
        <p:nvSpPr>
          <p:cNvPr id="69644" name="Text Box 15">
            <a:hlinkClick r:id="rId6" action="ppaction://hlinksldjump"/>
          </p:cNvPr>
          <p:cNvSpPr txBox="1">
            <a:spLocks noChangeArrowheads="1"/>
          </p:cNvSpPr>
          <p:nvPr/>
        </p:nvSpPr>
        <p:spPr bwMode="auto">
          <a:xfrm>
            <a:off x="877888" y="5314950"/>
            <a:ext cx="2519362" cy="792163"/>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solidFill>
                  <a:schemeClr val="hlink"/>
                </a:solidFill>
              </a:rPr>
              <a:t>Par interposition de bagues</a:t>
            </a:r>
          </a:p>
        </p:txBody>
      </p:sp>
      <p:sp>
        <p:nvSpPr>
          <p:cNvPr id="69645" name="Text Box 16">
            <a:hlinkClick r:id="rId7" action="ppaction://hlinksldjump"/>
          </p:cNvPr>
          <p:cNvSpPr txBox="1">
            <a:spLocks noChangeArrowheads="1"/>
          </p:cNvSpPr>
          <p:nvPr/>
        </p:nvSpPr>
        <p:spPr bwMode="auto">
          <a:xfrm>
            <a:off x="6048375" y="5313363"/>
            <a:ext cx="2519363" cy="792162"/>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d’éléments roulants</a:t>
            </a:r>
          </a:p>
        </p:txBody>
      </p:sp>
      <p:sp>
        <p:nvSpPr>
          <p:cNvPr id="69646" name="Text Box 17">
            <a:hlinkClick r:id="rId8" action="ppaction://hlinksldjump"/>
          </p:cNvPr>
          <p:cNvSpPr txBox="1">
            <a:spLocks noChangeArrowheads="1"/>
          </p:cNvSpPr>
          <p:nvPr/>
        </p:nvSpPr>
        <p:spPr bwMode="auto">
          <a:xfrm>
            <a:off x="6048375" y="1781175"/>
            <a:ext cx="2519363" cy="792163"/>
          </a:xfrm>
          <a:prstGeom prst="rect">
            <a:avLst/>
          </a:prstGeom>
          <a:solidFill>
            <a:schemeClr val="accent1"/>
          </a:solidFill>
          <a:ln w="635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2000"/>
              <a:t>Par interposition d’un film d’huile</a:t>
            </a:r>
          </a:p>
        </p:txBody>
      </p:sp>
      <p:sp>
        <p:nvSpPr>
          <p:cNvPr id="69647" name="WordArt 18"/>
          <p:cNvSpPr>
            <a:spLocks noChangeArrowheads="1" noChangeShapeType="1" noTextEdit="1"/>
          </p:cNvSpPr>
          <p:nvPr/>
        </p:nvSpPr>
        <p:spPr bwMode="auto">
          <a:xfrm>
            <a:off x="3856038" y="2627313"/>
            <a:ext cx="1233487" cy="2139950"/>
          </a:xfrm>
          <a:prstGeom prst="rect">
            <a:avLst/>
          </a:prstGeom>
        </p:spPr>
        <p:txBody>
          <a:bodyPr wrap="none" fromWordArt="1">
            <a:prstTxWarp prst="textPlain">
              <a:avLst>
                <a:gd name="adj" fmla="val 50000"/>
              </a:avLst>
            </a:prstTxWarp>
          </a:bodyPr>
          <a:lstStyle/>
          <a:p>
            <a:pPr algn="ctr"/>
            <a:r>
              <a:rPr lang="fr-FR" sz="3600" i="1" kern="10">
                <a:ln w="63500">
                  <a:solidFill>
                    <a:srgbClr val="000000"/>
                  </a:solidFill>
                  <a:round/>
                  <a:headEnd/>
                  <a:tailEnd/>
                </a:ln>
                <a:solidFill>
                  <a:schemeClr val="accent1"/>
                </a:solidFill>
                <a:effectLst>
                  <a:outerShdw dist="35921" dir="2700000" algn="ctr" rotWithShape="0">
                    <a:srgbClr val="808080">
                      <a:alpha val="79999"/>
                    </a:srgbClr>
                  </a:outerShdw>
                </a:effectLst>
                <a:latin typeface="Arial Black" panose="020B0A04020102020204" pitchFamily="34" charset="0"/>
              </a:rPr>
              <a:t>4</a:t>
            </a:r>
          </a:p>
        </p:txBody>
      </p:sp>
      <p:sp>
        <p:nvSpPr>
          <p:cNvPr id="69648" name="Line 19"/>
          <p:cNvSpPr>
            <a:spLocks noChangeShapeType="1"/>
          </p:cNvSpPr>
          <p:nvPr/>
        </p:nvSpPr>
        <p:spPr bwMode="auto">
          <a:xfrm flipH="1" flipV="1">
            <a:off x="3360738" y="2600325"/>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9649" name="Line 20"/>
          <p:cNvSpPr>
            <a:spLocks noChangeShapeType="1"/>
          </p:cNvSpPr>
          <p:nvPr/>
        </p:nvSpPr>
        <p:spPr bwMode="auto">
          <a:xfrm flipV="1">
            <a:off x="5240338" y="2600325"/>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9650" name="Line 21"/>
          <p:cNvSpPr>
            <a:spLocks noChangeShapeType="1"/>
          </p:cNvSpPr>
          <p:nvPr/>
        </p:nvSpPr>
        <p:spPr bwMode="auto">
          <a:xfrm flipH="1">
            <a:off x="3360738" y="4614863"/>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9651" name="Line 22"/>
          <p:cNvSpPr>
            <a:spLocks noChangeShapeType="1"/>
          </p:cNvSpPr>
          <p:nvPr/>
        </p:nvSpPr>
        <p:spPr bwMode="auto">
          <a:xfrm>
            <a:off x="5240338" y="4614863"/>
            <a:ext cx="690562" cy="555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564"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6565"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6566"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66567"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Interposition de bagues</a:t>
            </a:r>
          </a:p>
        </p:txBody>
      </p:sp>
      <p:sp>
        <p:nvSpPr>
          <p:cNvPr id="31756"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28</a:t>
            </a:r>
          </a:p>
        </p:txBody>
      </p:sp>
      <p:sp>
        <p:nvSpPr>
          <p:cNvPr id="31757" name="Rectangle 13"/>
          <p:cNvSpPr>
            <a:spLocks noChangeArrowheads="1"/>
          </p:cNvSpPr>
          <p:nvPr/>
        </p:nvSpPr>
        <p:spPr bwMode="auto">
          <a:xfrm>
            <a:off x="395288" y="1049338"/>
            <a:ext cx="82089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Le guidage en rotation est assuré par des bagues de frottements sur lesquelles se reportent l’usure. </a:t>
            </a:r>
          </a:p>
        </p:txBody>
      </p:sp>
      <p:sp>
        <p:nvSpPr>
          <p:cNvPr id="31760" name="Rectangle 16"/>
          <p:cNvSpPr>
            <a:spLocks noChangeArrowheads="1"/>
          </p:cNvSpPr>
          <p:nvPr/>
        </p:nvSpPr>
        <p:spPr bwMode="auto">
          <a:xfrm>
            <a:off x="395288" y="5656263"/>
            <a:ext cx="6769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fr-FR" sz="2000"/>
              <a:t>Des arrêts suppriment les degrés de liberté en translation. </a:t>
            </a:r>
          </a:p>
        </p:txBody>
      </p:sp>
      <p:pic>
        <p:nvPicPr>
          <p:cNvPr id="31761" name="Picture 17" descr="Bagu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213" y="1757363"/>
            <a:ext cx="49815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70" name="Group 26"/>
          <p:cNvGrpSpPr>
            <a:grpSpLocks/>
          </p:cNvGrpSpPr>
          <p:nvPr/>
        </p:nvGrpSpPr>
        <p:grpSpPr bwMode="auto">
          <a:xfrm>
            <a:off x="1035050" y="4248150"/>
            <a:ext cx="6535738" cy="1438275"/>
            <a:chOff x="652" y="2676"/>
            <a:chExt cx="4117" cy="906"/>
          </a:xfrm>
        </p:grpSpPr>
        <p:sp>
          <p:nvSpPr>
            <p:cNvPr id="66574" name="Line 19"/>
            <p:cNvSpPr>
              <a:spLocks noChangeShapeType="1"/>
            </p:cNvSpPr>
            <p:nvPr/>
          </p:nvSpPr>
          <p:spPr bwMode="auto">
            <a:xfrm>
              <a:off x="652" y="3582"/>
              <a:ext cx="12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575" name="Line 20"/>
            <p:cNvSpPr>
              <a:spLocks noChangeShapeType="1"/>
            </p:cNvSpPr>
            <p:nvPr/>
          </p:nvSpPr>
          <p:spPr bwMode="auto">
            <a:xfrm flipV="1">
              <a:off x="1036" y="2676"/>
              <a:ext cx="1296" cy="15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576" name="Line 21"/>
            <p:cNvSpPr>
              <a:spLocks noChangeShapeType="1"/>
            </p:cNvSpPr>
            <p:nvPr/>
          </p:nvSpPr>
          <p:spPr bwMode="auto">
            <a:xfrm flipH="1" flipV="1">
              <a:off x="3961" y="2689"/>
              <a:ext cx="805" cy="53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577" name="Line 22"/>
            <p:cNvSpPr>
              <a:spLocks noChangeShapeType="1"/>
            </p:cNvSpPr>
            <p:nvPr/>
          </p:nvSpPr>
          <p:spPr bwMode="auto">
            <a:xfrm flipV="1">
              <a:off x="1039" y="2814"/>
              <a:ext cx="0" cy="76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578" name="Line 23"/>
            <p:cNvSpPr>
              <a:spLocks noChangeShapeType="1"/>
            </p:cNvSpPr>
            <p:nvPr/>
          </p:nvSpPr>
          <p:spPr bwMode="auto">
            <a:xfrm>
              <a:off x="4764" y="3210"/>
              <a:ext cx="0" cy="3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579" name="Line 24"/>
            <p:cNvSpPr>
              <a:spLocks noChangeShapeType="1"/>
            </p:cNvSpPr>
            <p:nvPr/>
          </p:nvSpPr>
          <p:spPr bwMode="auto">
            <a:xfrm>
              <a:off x="1612" y="3505"/>
              <a:ext cx="0" cy="7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580" name="Line 25"/>
            <p:cNvSpPr>
              <a:spLocks noChangeShapeType="1"/>
            </p:cNvSpPr>
            <p:nvPr/>
          </p:nvSpPr>
          <p:spPr bwMode="auto">
            <a:xfrm>
              <a:off x="1605" y="3513"/>
              <a:ext cx="316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57"/>
                                        </p:tgtEl>
                                        <p:attrNameLst>
                                          <p:attrName>style.visibility</p:attrName>
                                        </p:attrNameLst>
                                      </p:cBhvr>
                                      <p:to>
                                        <p:strVal val="visible"/>
                                      </p:to>
                                    </p:set>
                                    <p:animEffect transition="in" filter="fade">
                                      <p:cBhvr>
                                        <p:cTn id="7" dur="1000"/>
                                        <p:tgtEl>
                                          <p:spTgt spid="31757"/>
                                        </p:tgtEl>
                                      </p:cBhvr>
                                    </p:animEffect>
                                    <p:anim calcmode="lin" valueType="num">
                                      <p:cBhvr>
                                        <p:cTn id="8" dur="1000" fill="hold"/>
                                        <p:tgtEl>
                                          <p:spTgt spid="31757"/>
                                        </p:tgtEl>
                                        <p:attrNameLst>
                                          <p:attrName>ppt_x</p:attrName>
                                        </p:attrNameLst>
                                      </p:cBhvr>
                                      <p:tavLst>
                                        <p:tav tm="0">
                                          <p:val>
                                            <p:strVal val="#ppt_x"/>
                                          </p:val>
                                        </p:tav>
                                        <p:tav tm="100000">
                                          <p:val>
                                            <p:strVal val="#ppt_x"/>
                                          </p:val>
                                        </p:tav>
                                      </p:tavLst>
                                    </p:anim>
                                    <p:anim calcmode="lin" valueType="num">
                                      <p:cBhvr>
                                        <p:cTn id="9" dur="1000" fill="hold"/>
                                        <p:tgtEl>
                                          <p:spTgt spid="3175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31761"/>
                                        </p:tgtEl>
                                        <p:attrNameLst>
                                          <p:attrName>style.visibility</p:attrName>
                                        </p:attrNameLst>
                                      </p:cBhvr>
                                      <p:to>
                                        <p:strVal val="visible"/>
                                      </p:to>
                                    </p:set>
                                    <p:animEffect transition="in" filter="dissolve">
                                      <p:cBhvr>
                                        <p:cTn id="14" dur="500"/>
                                        <p:tgtEl>
                                          <p:spTgt spid="3176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760"/>
                                        </p:tgtEl>
                                        <p:attrNameLst>
                                          <p:attrName>style.visibility</p:attrName>
                                        </p:attrNameLst>
                                      </p:cBhvr>
                                      <p:to>
                                        <p:strVal val="visible"/>
                                      </p:to>
                                    </p:set>
                                    <p:animEffect transition="in" filter="fade">
                                      <p:cBhvr>
                                        <p:cTn id="19" dur="1000"/>
                                        <p:tgtEl>
                                          <p:spTgt spid="31760"/>
                                        </p:tgtEl>
                                      </p:cBhvr>
                                    </p:animEffect>
                                    <p:anim calcmode="lin" valueType="num">
                                      <p:cBhvr>
                                        <p:cTn id="20" dur="1000" fill="hold"/>
                                        <p:tgtEl>
                                          <p:spTgt spid="31760"/>
                                        </p:tgtEl>
                                        <p:attrNameLst>
                                          <p:attrName>ppt_x</p:attrName>
                                        </p:attrNameLst>
                                      </p:cBhvr>
                                      <p:tavLst>
                                        <p:tav tm="0">
                                          <p:val>
                                            <p:strVal val="#ppt_x"/>
                                          </p:val>
                                        </p:tav>
                                        <p:tav tm="100000">
                                          <p:val>
                                            <p:strVal val="#ppt_x"/>
                                          </p:val>
                                        </p:tav>
                                      </p:tavLst>
                                    </p:anim>
                                    <p:anim calcmode="lin" valueType="num">
                                      <p:cBhvr>
                                        <p:cTn id="21" dur="1000" fill="hold"/>
                                        <p:tgtEl>
                                          <p:spTgt spid="31760"/>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31770"/>
                                        </p:tgtEl>
                                        <p:attrNameLst>
                                          <p:attrName>style.visibility</p:attrName>
                                        </p:attrNameLst>
                                      </p:cBhvr>
                                      <p:to>
                                        <p:strVal val="visible"/>
                                      </p:to>
                                    </p:set>
                                    <p:anim calcmode="lin" valueType="num">
                                      <p:cBhvr additive="base">
                                        <p:cTn id="26" dur="1000" fill="hold"/>
                                        <p:tgtEl>
                                          <p:spTgt spid="31770"/>
                                        </p:tgtEl>
                                        <p:attrNameLst>
                                          <p:attrName>ppt_x</p:attrName>
                                        </p:attrNameLst>
                                      </p:cBhvr>
                                      <p:tavLst>
                                        <p:tav tm="0">
                                          <p:val>
                                            <p:strVal val="0-#ppt_w/2"/>
                                          </p:val>
                                        </p:tav>
                                        <p:tav tm="100000">
                                          <p:val>
                                            <p:strVal val="#ppt_x"/>
                                          </p:val>
                                        </p:tav>
                                      </p:tavLst>
                                    </p:anim>
                                    <p:anim calcmode="lin" valueType="num">
                                      <p:cBhvr additive="base">
                                        <p:cTn id="27" dur="1000" fill="hold"/>
                                        <p:tgtEl>
                                          <p:spTgt spid="317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p:bldP spid="317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scs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487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Line 5"/>
          <p:cNvSpPr>
            <a:spLocks noChangeShapeType="1"/>
          </p:cNvSpPr>
          <p:nvPr/>
        </p:nvSpPr>
        <p:spPr bwMode="auto">
          <a:xfrm>
            <a:off x="323850" y="6237288"/>
            <a:ext cx="8351838"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88" name="AutoShape 6">
            <a:hlinkClick r:id="" action="ppaction://hlinkshowjump?jump=nextslide"/>
          </p:cNvPr>
          <p:cNvSpPr>
            <a:spLocks noChangeArrowheads="1"/>
          </p:cNvSpPr>
          <p:nvPr/>
        </p:nvSpPr>
        <p:spPr bwMode="auto">
          <a:xfrm>
            <a:off x="8072438"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7589" name="AutoShape 7">
            <a:hlinkClick r:id="" action="ppaction://hlinkshowjump?jump=previousslide"/>
          </p:cNvPr>
          <p:cNvSpPr>
            <a:spLocks noChangeArrowheads="1"/>
          </p:cNvSpPr>
          <p:nvPr/>
        </p:nvSpPr>
        <p:spPr bwMode="auto">
          <a:xfrm flipH="1">
            <a:off x="7783513" y="6308725"/>
            <a:ext cx="215900" cy="287338"/>
          </a:xfrm>
          <a:prstGeom prst="rightArrow">
            <a:avLst>
              <a:gd name="adj1" fmla="val 48065"/>
              <a:gd name="adj2" fmla="val 529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7590" name="Text Box 8">
            <a:hlinkClick r:id="rId3" action="ppaction://hlinksldjump"/>
          </p:cNvPr>
          <p:cNvSpPr txBox="1">
            <a:spLocks noChangeArrowheads="1"/>
          </p:cNvSpPr>
          <p:nvPr/>
        </p:nvSpPr>
        <p:spPr bwMode="auto">
          <a:xfrm>
            <a:off x="6415088" y="63087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200" u="sng"/>
              <a:t>Retour au début</a:t>
            </a:r>
          </a:p>
        </p:txBody>
      </p:sp>
      <p:pic>
        <p:nvPicPr>
          <p:cNvPr id="67591" name="Picture 10" descr="J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1550" y="136525"/>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Text Box 11"/>
          <p:cNvSpPr txBox="1">
            <a:spLocks noChangeArrowheads="1"/>
          </p:cNvSpPr>
          <p:nvPr/>
        </p:nvSpPr>
        <p:spPr bwMode="auto">
          <a:xfrm>
            <a:off x="0" y="420688"/>
            <a:ext cx="9144000" cy="6096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fr-FR" altLang="fr-FR" sz="3400" b="1" u="sng">
                <a:cs typeface="Arial" panose="020B0604020202020204" pitchFamily="34" charset="0"/>
              </a:rPr>
              <a:t>Montage des bagues</a:t>
            </a:r>
          </a:p>
        </p:txBody>
      </p:sp>
      <p:sp>
        <p:nvSpPr>
          <p:cNvPr id="36876" name="Text Box 12"/>
          <p:cNvSpPr txBox="1">
            <a:spLocks noChangeArrowheads="1"/>
          </p:cNvSpPr>
          <p:nvPr/>
        </p:nvSpPr>
        <p:spPr bwMode="auto">
          <a:xfrm>
            <a:off x="179388" y="62372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FR" altLang="fr-FR" b="1" i="1">
                <a:effectLst>
                  <a:outerShdw blurRad="38100" dist="38100" dir="2700000" algn="tl">
                    <a:srgbClr val="FFFFFF"/>
                  </a:outerShdw>
                </a:effectLst>
              </a:rPr>
              <a:t>Liaison pivot			</a:t>
            </a:r>
            <a:r>
              <a:rPr lang="fr-FR" altLang="fr-FR" b="1" i="1"/>
              <a:t>				            29</a:t>
            </a:r>
          </a:p>
        </p:txBody>
      </p:sp>
      <p:sp>
        <p:nvSpPr>
          <p:cNvPr id="36877" name="Rectangle 13"/>
          <p:cNvSpPr>
            <a:spLocks noChangeArrowheads="1"/>
          </p:cNvSpPr>
          <p:nvPr/>
        </p:nvSpPr>
        <p:spPr bwMode="auto">
          <a:xfrm>
            <a:off x="395288" y="1460500"/>
            <a:ext cx="83073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kumimoji="1" lang="fr-FR" altLang="fr-FR" sz="2400"/>
              <a:t>Le coussinet est </a:t>
            </a:r>
            <a:r>
              <a:rPr kumimoji="1" lang="fr-FR" altLang="fr-FR" sz="2400">
                <a:solidFill>
                  <a:srgbClr val="FF0000"/>
                </a:solidFill>
              </a:rPr>
              <a:t>monté </a:t>
            </a:r>
            <a:r>
              <a:rPr kumimoji="1" lang="fr-FR" altLang="fr-FR" sz="2400" b="1">
                <a:solidFill>
                  <a:srgbClr val="FF0000"/>
                </a:solidFill>
              </a:rPr>
              <a:t>serré</a:t>
            </a:r>
            <a:r>
              <a:rPr kumimoji="1" lang="fr-FR" altLang="fr-FR" sz="2400">
                <a:solidFill>
                  <a:srgbClr val="FF0000"/>
                </a:solidFill>
              </a:rPr>
              <a:t> dans l'alésage</a:t>
            </a:r>
            <a:r>
              <a:rPr kumimoji="1" lang="fr-FR" altLang="fr-FR" sz="2400"/>
              <a:t> (logement) et </a:t>
            </a:r>
            <a:r>
              <a:rPr kumimoji="1" lang="fr-FR" altLang="fr-FR" sz="2400" b="1">
                <a:solidFill>
                  <a:srgbClr val="FF0000"/>
                </a:solidFill>
              </a:rPr>
              <a:t>glissant</a:t>
            </a:r>
            <a:r>
              <a:rPr kumimoji="1" lang="fr-FR" altLang="fr-FR" sz="2400">
                <a:solidFill>
                  <a:srgbClr val="FF0000"/>
                </a:solidFill>
              </a:rPr>
              <a:t> sur l'arbre</a:t>
            </a:r>
            <a:r>
              <a:rPr kumimoji="1" lang="fr-FR" altLang="fr-FR" sz="2400"/>
              <a:t>.</a:t>
            </a:r>
          </a:p>
        </p:txBody>
      </p:sp>
      <p:sp>
        <p:nvSpPr>
          <p:cNvPr id="36878" name="Text Box 14"/>
          <p:cNvSpPr txBox="1">
            <a:spLocks noChangeArrowheads="1"/>
          </p:cNvSpPr>
          <p:nvPr/>
        </p:nvSpPr>
        <p:spPr bwMode="auto">
          <a:xfrm>
            <a:off x="395288" y="1054100"/>
            <a:ext cx="3357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2400" b="1" u="sng"/>
              <a:t>Règle de montage :</a:t>
            </a:r>
          </a:p>
        </p:txBody>
      </p:sp>
      <p:pic>
        <p:nvPicPr>
          <p:cNvPr id="36879" name="Picture 15" descr="Montage doui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1925" y="2254250"/>
            <a:ext cx="619125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0" name="Rectangle 16"/>
          <p:cNvSpPr>
            <a:spLocks noChangeArrowheads="1"/>
          </p:cNvSpPr>
          <p:nvPr/>
        </p:nvSpPr>
        <p:spPr bwMode="auto">
          <a:xfrm>
            <a:off x="228600" y="4464050"/>
            <a:ext cx="25114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kumimoji="1" lang="fr-FR" altLang="fr-FR" sz="1800" i="1" u="sng"/>
              <a:t>Remarque :</a:t>
            </a:r>
            <a:r>
              <a:rPr kumimoji="1" lang="fr-FR" altLang="fr-FR" sz="1800" i="1"/>
              <a:t> </a:t>
            </a:r>
          </a:p>
          <a:p>
            <a:pPr eaLnBrk="1" hangingPunct="1">
              <a:spcBef>
                <a:spcPct val="0"/>
              </a:spcBef>
              <a:buClrTx/>
              <a:buSzTx/>
              <a:buFontTx/>
              <a:buNone/>
            </a:pPr>
            <a:r>
              <a:rPr kumimoji="1" lang="fr-FR" altLang="fr-FR" sz="1800" i="1"/>
              <a:t>Lorsque l'effort à transmettre n'est par purement radial, il est conseillé d'utiliser une bague à collerette.</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78"/>
                                        </p:tgtEl>
                                        <p:attrNameLst>
                                          <p:attrName>style.visibility</p:attrName>
                                        </p:attrNameLst>
                                      </p:cBhvr>
                                      <p:to>
                                        <p:strVal val="visible"/>
                                      </p:to>
                                    </p:set>
                                    <p:animEffect transition="in" filter="fade">
                                      <p:cBhvr>
                                        <p:cTn id="7" dur="1000"/>
                                        <p:tgtEl>
                                          <p:spTgt spid="36878"/>
                                        </p:tgtEl>
                                      </p:cBhvr>
                                    </p:animEffect>
                                    <p:anim calcmode="lin" valueType="num">
                                      <p:cBhvr>
                                        <p:cTn id="8" dur="1000" fill="hold"/>
                                        <p:tgtEl>
                                          <p:spTgt spid="36878"/>
                                        </p:tgtEl>
                                        <p:attrNameLst>
                                          <p:attrName>ppt_x</p:attrName>
                                        </p:attrNameLst>
                                      </p:cBhvr>
                                      <p:tavLst>
                                        <p:tav tm="0">
                                          <p:val>
                                            <p:strVal val="#ppt_x"/>
                                          </p:val>
                                        </p:tav>
                                        <p:tav tm="100000">
                                          <p:val>
                                            <p:strVal val="#ppt_x"/>
                                          </p:val>
                                        </p:tav>
                                      </p:tavLst>
                                    </p:anim>
                                    <p:anim calcmode="lin" valueType="num">
                                      <p:cBhvr>
                                        <p:cTn id="9" dur="1000" fill="hold"/>
                                        <p:tgtEl>
                                          <p:spTgt spid="3687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6877"/>
                                        </p:tgtEl>
                                        <p:attrNameLst>
                                          <p:attrName>style.visibility</p:attrName>
                                        </p:attrNameLst>
                                      </p:cBhvr>
                                      <p:to>
                                        <p:strVal val="visible"/>
                                      </p:to>
                                    </p:set>
                                    <p:anim calcmode="discrete" valueType="clr">
                                      <p:cBhvr override="childStyle">
                                        <p:cTn id="14" dur="80"/>
                                        <p:tgtEl>
                                          <p:spTgt spid="3687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6877"/>
                                        </p:tgtEl>
                                        <p:attrNameLst>
                                          <p:attrName>fillcolor</p:attrName>
                                        </p:attrNameLst>
                                      </p:cBhvr>
                                      <p:tavLst>
                                        <p:tav tm="0">
                                          <p:val>
                                            <p:clrVal>
                                              <a:schemeClr val="accent2"/>
                                            </p:clrVal>
                                          </p:val>
                                        </p:tav>
                                        <p:tav tm="50000">
                                          <p:val>
                                            <p:clrVal>
                                              <a:schemeClr val="hlink"/>
                                            </p:clrVal>
                                          </p:val>
                                        </p:tav>
                                      </p:tavLst>
                                    </p:anim>
                                    <p:set>
                                      <p:cBhvr>
                                        <p:cTn id="16" dur="80"/>
                                        <p:tgtEl>
                                          <p:spTgt spid="3687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6879"/>
                                        </p:tgtEl>
                                        <p:attrNameLst>
                                          <p:attrName>style.visibility</p:attrName>
                                        </p:attrNameLst>
                                      </p:cBhvr>
                                      <p:to>
                                        <p:strVal val="visible"/>
                                      </p:to>
                                    </p:set>
                                    <p:animEffect transition="in" filter="dissolve">
                                      <p:cBhvr>
                                        <p:cTn id="21" dur="500"/>
                                        <p:tgtEl>
                                          <p:spTgt spid="3687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36880"/>
                                        </p:tgtEl>
                                        <p:attrNameLst>
                                          <p:attrName>style.visibility</p:attrName>
                                        </p:attrNameLst>
                                      </p:cBhvr>
                                      <p:to>
                                        <p:strVal val="visible"/>
                                      </p:to>
                                    </p:set>
                                    <p:anim calcmode="lin" valueType="num">
                                      <p:cBhvr additive="base">
                                        <p:cTn id="26" dur="1000" fill="hold"/>
                                        <p:tgtEl>
                                          <p:spTgt spid="36880"/>
                                        </p:tgtEl>
                                        <p:attrNameLst>
                                          <p:attrName>ppt_x</p:attrName>
                                        </p:attrNameLst>
                                      </p:cBhvr>
                                      <p:tavLst>
                                        <p:tav tm="0">
                                          <p:val>
                                            <p:strVal val="0-#ppt_w/2"/>
                                          </p:val>
                                        </p:tav>
                                        <p:tav tm="100000">
                                          <p:val>
                                            <p:strVal val="#ppt_x"/>
                                          </p:val>
                                        </p:tav>
                                      </p:tavLst>
                                    </p:anim>
                                    <p:anim calcmode="lin" valueType="num">
                                      <p:cBhvr additive="base">
                                        <p:cTn id="27" dur="1000" fill="hold"/>
                                        <p:tgtEl>
                                          <p:spTgt spid="368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7" grpId="0"/>
      <p:bldP spid="36878" grpId="0"/>
      <p:bldP spid="36880" grpId="0"/>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2887</TotalTime>
  <Words>1955</Words>
  <Application>Microsoft Office PowerPoint</Application>
  <PresentationFormat>عرض على الشاشة (3:4)‏</PresentationFormat>
  <Paragraphs>386</Paragraphs>
  <Slides>39</Slides>
  <Notes>1</Notes>
  <HiddenSlides>0</HiddenSlides>
  <MMClips>0</MMClips>
  <ScaleCrop>false</ScaleCrop>
  <HeadingPairs>
    <vt:vector size="6" baseType="variant">
      <vt:variant>
        <vt:lpstr>نسق</vt:lpstr>
      </vt:variant>
      <vt:variant>
        <vt:i4>2</vt:i4>
      </vt:variant>
      <vt:variant>
        <vt:lpstr>خوادم OLE مضمنة</vt:lpstr>
      </vt:variant>
      <vt:variant>
        <vt:i4>2</vt:i4>
      </vt:variant>
      <vt:variant>
        <vt:lpstr>عناوين الشرائح</vt:lpstr>
      </vt:variant>
      <vt:variant>
        <vt:i4>39</vt:i4>
      </vt:variant>
    </vt:vector>
  </HeadingPairs>
  <TitlesOfParts>
    <vt:vector size="43" baseType="lpstr">
      <vt:lpstr>Pixel</vt:lpstr>
      <vt:lpstr>Diseño predeterminado</vt:lpstr>
      <vt:lpstr>Équation</vt:lpstr>
      <vt:lpstr>Image bitmap</vt:lpstr>
      <vt:lpstr>Module : Mécanismes industriels et transmission de puissance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jd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des Liaisons</dc:title>
  <dc:creator>jojo dudu</dc:creator>
  <cp:lastModifiedBy>amine</cp:lastModifiedBy>
  <cp:revision>212</cp:revision>
  <cp:lastPrinted>2018-11-17T19:16:22Z</cp:lastPrinted>
  <dcterms:created xsi:type="dcterms:W3CDTF">2007-02-10T15:22:09Z</dcterms:created>
  <dcterms:modified xsi:type="dcterms:W3CDTF">2023-10-24T11:36:57Z</dcterms:modified>
</cp:coreProperties>
</file>