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6" r:id="rId3"/>
    <p:sldId id="257" r:id="rId4"/>
    <p:sldId id="258" r:id="rId5"/>
    <p:sldId id="259" r:id="rId6"/>
    <p:sldId id="287" r:id="rId7"/>
    <p:sldId id="260" r:id="rId8"/>
    <p:sldId id="261" r:id="rId9"/>
    <p:sldId id="262" r:id="rId10"/>
    <p:sldId id="263" r:id="rId11"/>
    <p:sldId id="264" r:id="rId12"/>
    <p:sldId id="265" r:id="rId13"/>
    <p:sldId id="266" r:id="rId14"/>
    <p:sldId id="267" r:id="rId15"/>
    <p:sldId id="268" r:id="rId16"/>
    <p:sldId id="269" r:id="rId17"/>
    <p:sldId id="271" r:id="rId18"/>
    <p:sldId id="272" r:id="rId19"/>
    <p:sldId id="273" r:id="rId20"/>
    <p:sldId id="274" r:id="rId21"/>
    <p:sldId id="275" r:id="rId22"/>
    <p:sldId id="288" r:id="rId23"/>
    <p:sldId id="276" r:id="rId24"/>
    <p:sldId id="277" r:id="rId25"/>
    <p:sldId id="278" r:id="rId26"/>
    <p:sldId id="279" r:id="rId27"/>
    <p:sldId id="280" r:id="rId28"/>
    <p:sldId id="281" r:id="rId29"/>
    <p:sldId id="282" r:id="rId30"/>
    <p:sldId id="283" r:id="rId31"/>
    <p:sldId id="284" r:id="rId32"/>
    <p:sldId id="285" r:id="rId3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ax="2944" units="cm"/>
          <inkml:channel name="Y" type="integer" max="1080" units="cm"/>
          <inkml:channel name="T" type="integer" max="2.14748E9" units="dev"/>
        </inkml:traceFormat>
        <inkml:channelProperties>
          <inkml:channelProperty channel="X" name="resolution" value="95.27508" units="1/cm"/>
          <inkml:channelProperty channel="Y" name="resolution" value="62.42775" units="1/cm"/>
          <inkml:channelProperty channel="T" name="resolution" value="1" units="1/dev"/>
        </inkml:channelProperties>
      </inkml:inkSource>
      <inkml:timestamp xml:id="ts0" timeString="2023-12-03T07:47:46.966"/>
    </inkml:context>
    <inkml:brush xml:id="br0">
      <inkml:brushProperty name="width" value="0.05292" units="cm"/>
      <inkml:brushProperty name="height" value="0.05292" units="cm"/>
      <inkml:brushProperty name="color" value="#FF0000"/>
    </inkml:brush>
  </inkml:definitions>
  <inkml:trace contextRef="#ctx0" brushRef="#br0">15777 4156 0,'0'58'219,"0"1"-219,29-1 15,-29 1-15,0-1 16,0 1-16,0-1 16,0-28-16,0-1 15,0 0-15,0 0 31,0 1-15,0-1 15,0 0-31,0 1 16,0-1 0,-29-29-16,29 29 15,-30 0 1,1 1-16,-30-30 0,59 29 15,-29 0 1,29 0-16,-29-29 16,0 0-1,-1 0 79</inkml:trace>
  <inkml:trace contextRef="#ctx0" brushRef="#br0" timeOffset="4179.45">19611 4126 0,'0'30'219,"0"-1"-203,29 0-16,1 1 15,-30-1-15,29-29 16,0 0-16,-29 29 0,0 0 15,0 1-15,0-1 16,0 0 0,0 0-16,0 1 15,0-1 1,0 0-16,0 0 16,0 1-1,0-1-15,0 0 31,0 0-31,0 1 16,0-1-16,-29-29 16,29 29-16,-29 1 15,-1-30-15,30 29 16,-29 0 0,29 0-1,0 1 345</inkml:trace>
  <inkml:trace contextRef="#ctx0" brushRef="#br0" timeOffset="9140.26">8547 7872 0,'0'29'265,"0"1"-249,0 28-16,0-29 16,0 1-16,0-1 15,0 29 1,0-28-16,0-1 15,0 0-15,0 1 16,0-1 0,-30-29-16,30 29 15,-29 0-15,29 1 16,0-1 0,-29-29-16,0 29 15,-1-29 1,30 29-16,0 1 0,-29 28 15,0-58-15,29 29 16,-30 1-16,1-30 16,29 29-16,0 0 31,0 0-31,0 1 47</inkml:trace>
  <inkml:trace contextRef="#ctx0" brushRef="#br0" timeOffset="11562.68">16596 7960 0,'0'58'250,"0"1"-250,0-1 15,0 1-15,0 0 16,0-1-16,0 1 0,0-30 15,0 0-15,0 0 16,-29 30-16,29-30 16,0 0-16,-29-29 15,29 30-15,-30-30 16,30 29 0,-29 0-16,29 0 15,0 1 1,-29-30-16,29 29 15,-29 0 1,-1-29 15,1 0-15,29 30 31</inkml:trace>
  <inkml:trace contextRef="#ctx0" brushRef="#br0" timeOffset="15977.09">15630 11881 0,'0'29'250,"0"1"-235,0 28-15,0 59 16,-29-58-16,0-1 15,29 1-15,-30-59 16,1 58-16,29-28 16,-29-1-16,0-29 15,29 29-15,-30 0 0,1 1 32,0-30-32,0 0 15,-1 0-15,-28 0 16,-1 0-1,30 0 1,0 0 0,-1 29-1,1-29-15,0 29 0,0-29 16,-30 0 0,59 29-16,-29-29 15,-1 0-15,1 0 16,0 0-1,0 30 95</inkml:trace>
  <inkml:trace contextRef="#ctx0" brushRef="#br0" timeOffset="20601.7">8430 13637 0,'0'58'250,"0"-28"-234,0-1-16,0 29 15,0 1-15,0-30 16,0 30-1,-30-1 1,1 1 0,0-59-16,29 29 15,-30 0-15,1-29 16,29 30-16,-29-1 16,0-29-16,29 29 15,-30-29-15,30 29 16,-29 1-16,0-30 15,29 29-15,-29 0 16,-1-29-16,1 29 16,29 1-1,0-1 1,-29 0 0,-1 0-16,1 1 15,0-30 1,0 29-1,-1-29-15,30 29 0,0 1 16,-29-30-16,0 0 16,0 0-1,-1 0 32,1 0 0</inkml:trace>
  <inkml:trace contextRef="#ctx0" brushRef="#br0" timeOffset="24909.55">22714 13695 0,'0'30'250,"0"-1"-234,0 29-16,0 1 16,0-30-16,0 30 15,0-30-15,0 0 16,0 1-16,0-1 15,0 0-15,0 30 16,-29-30-16,29 0 16,-30 0-16,1 30 15,0-59 1,29 29-16,0 0 16,0 1-1,-30-1-15,1 0 16,0-29 15,0 29-15,-1-29-16,1 0 15,0 0 48,0 0-1</inkml:trace>
  <inkml:trace contextRef="#ctx0" brushRef="#br0" timeOffset="27284.96">28275 13725 0,'0'29'250,"0"0"-234,30 0-16,-30 1 15,0-1 1,0 0 0,0 0-16,0 1 15,0-1-15,0 0 0,0 1 31,0-1-15,0 0 0,0 0-16,0 1 31,0-1-15,-30-29-1,30 29 1,0 0-16,-29-29 15,0 0-15,29 30 16,-29-30-16,-1 0 141,1 29-94,29 0-47,-59 0 15,30-29 1,0 0-16,0 30 15,-1-30 1,1 0-16,0 29 156,0-29-156</inkml:trace>
</inkml:ink>
</file>

<file path=ppt/ink/ink2.xml><?xml version="1.0" encoding="utf-8"?>
<inkml:ink xmlns:inkml="http://www.w3.org/2003/InkML">
  <inkml:definitions>
    <inkml:context xml:id="ctx0">
      <inkml:inkSource xml:id="inkSrc0">
        <inkml:traceFormat>
          <inkml:channel name="X" type="integer" max="2944" units="cm"/>
          <inkml:channel name="Y" type="integer" max="1080" units="cm"/>
          <inkml:channel name="T" type="integer" max="2.14748E9" units="dev"/>
        </inkml:traceFormat>
        <inkml:channelProperties>
          <inkml:channelProperty channel="X" name="resolution" value="95.27508" units="1/cm"/>
          <inkml:channelProperty channel="Y" name="resolution" value="62.42775" units="1/cm"/>
          <inkml:channelProperty channel="T" name="resolution" value="1" units="1/dev"/>
        </inkml:channelProperties>
      </inkml:inkSource>
      <inkml:timestamp xml:id="ts0" timeString="2023-12-03T07:50:34.326"/>
    </inkml:context>
    <inkml:brush xml:id="br0">
      <inkml:brushProperty name="width" value="0.05292" units="cm"/>
      <inkml:brushProperty name="height" value="0.05292" units="cm"/>
      <inkml:brushProperty name="color" value="#FF0000"/>
    </inkml:brush>
  </inkml:definitions>
  <inkml:trace contextRef="#ctx0" brushRef="#br0">10537 3015 0,'0'29'234,"0"0"-218,0 30-16,0-1 0,0-29 16,0 1-1,0-1 1,0 0-16,0 0 16,0 1 46,-29-30-31,0 0-15,-1 0 0,30 29-16,-29-29 15,0 0 1,-1 0-1,1 0-15,0 0 16</inkml:trace>
  <inkml:trace contextRef="#ctx0" brushRef="#br0" timeOffset="8181.49">30910 4946 0,'0'29'266,"0"0"-251,-30 30-15,30-30 16,-29-29-16,0 0 16,29 29-16,0 1 15,-29-30-15,-1 29 16,30 0-16,-29 0 16,29 1-16,-29-30 15,0 0-15,29 29 16,-30 0-16,1 1 15,29-1-15,-29 0 16,-1 0 0,1-29 31</inkml:trace>
  <inkml:trace contextRef="#ctx0" brushRef="#br0" timeOffset="14056.69">13435 6936 0,'0'58'187,"0"-28"-171,-29-1-16,-1 29 16,30-28-16,-29-1 15,0 0-15,0 30 0,-1-30 16,-28 0-16,28 30 16,-28-30-16,-1 0 15,1 59-15,-1-59 16,30-29-16,-30 0 15,59 29-15,0 1 16,-29-30-16,0 0 16,0 0-1,-1 0 1,1 0 15</inkml:trace>
  <inkml:trace contextRef="#ctx0" brushRef="#br0" timeOffset="19897.63">13611 11091 0,'0'29'281,"0"1"-265,0-1-16,0 0 15,0 0-15,-30-29 16,30 59-16,-29-30 0,0 0 15,29 30-15,-30-59 16,1 58-16,0-28 16,0 28-1,-1-29 1,30 1-16,-29-30 16,0 29-16,29 0 15,-29-29-15,-1 0 16,30 30-16,-29-30 0,29 29 15,0 0 32,-29-29 47,-1 0-78,1 0-1,0 29 17,29 1 30</inkml:trace>
  <inkml:trace contextRef="#ctx0" brushRef="#br0" timeOffset="39248.97">7229 15246 0,'0'59'266,"0"-30"-266,0 0 0,0 30 15,0-1-15,0-28 16,0 28-1,0-29-15,0 1 16,0 28-16,0-28 16,-29-1-1,0 0-15,29 0 16,-29 1-16,-1-1 0,1 0 16,29 30-1,-29-59 1,0 29-16,29 0 15,-30-29-15,1 29 16,0-29 0,-1 30-16,30-1 15,-29-29 1,0 29 0,0-29-1,29 29 1,-30-29-16,1 30 15,-29-1-15,-1 0 16,30-29 15,-1 0-15,1 0 0</inkml:trace>
</inkml:ink>
</file>

<file path=ppt/ink/ink3.xml><?xml version="1.0" encoding="utf-8"?>
<inkml:ink xmlns:inkml="http://www.w3.org/2003/InkML">
  <inkml:definitions>
    <inkml:context xml:id="ctx0">
      <inkml:inkSource xml:id="inkSrc0">
        <inkml:traceFormat>
          <inkml:channel name="X" type="integer" max="2944" units="cm"/>
          <inkml:channel name="Y" type="integer" max="1080" units="cm"/>
          <inkml:channel name="T" type="integer" max="2.14748E9" units="dev"/>
        </inkml:traceFormat>
        <inkml:channelProperties>
          <inkml:channelProperty channel="X" name="resolution" value="95.27508" units="1/cm"/>
          <inkml:channelProperty channel="Y" name="resolution" value="62.42775" units="1/cm"/>
          <inkml:channelProperty channel="T" name="resolution" value="1" units="1/dev"/>
        </inkml:channelProperties>
      </inkml:inkSource>
      <inkml:timestamp xml:id="ts0" timeString="2023-12-03T08:00:40.589"/>
    </inkml:context>
    <inkml:brush xml:id="br0">
      <inkml:brushProperty name="width" value="0.05292" units="cm"/>
      <inkml:brushProperty name="height" value="0.05292" units="cm"/>
      <inkml:brushProperty name="color" value="#FF0000"/>
    </inkml:brush>
  </inkml:definitions>
  <inkml:trace contextRef="#ctx0" brushRef="#br0">18704 4887 0,'0'30'218,"0"-1"-202,29-29-16,-29 29 16,0 0-16,29 30 15,-29-30 1,0 30-16,0-30 0,0 0 15,0 30-15,0-30 16,0 0-16,0 30 16,0-30-16,0 0 15,0 1 1,0-1-16,-29-29 16,0 0-16,29 29 0,-30 0 15,1 1 1,0-30-16,29 29 15,-29 0-15,-1-29 16,30 29-16,-29-29 16,0 0-16</inkml:trace>
  <inkml:trace contextRef="#ctx0" brushRef="#br0" timeOffset="9821.28">17738 7345 0,'0'30'234,"0"28"-218,0 1 0,0-30-16,0 0 15,0 30-15,0-30 16,0 0-1,0 1-15,0-1 16,0 0 0,0 0-1,0 1-15,-30-30 47,1 29-31,0-29-1,29 29-15,-29 0 47,-1-29-15,1 0-17,29 30-15,0-1 16,-29-29-16</inkml:trace>
  <inkml:trace contextRef="#ctx0" brushRef="#br0" timeOffset="15146.42">4332 8399 0,'0'29'250,"0"0"-250,0 1 32,0-1-17,0 0-15,-30-29 16,1 0-1,29 29-15,-29-29 16,-1 30-16,1-1 31,-29-29-31,28 29 16,1 0-16,-29-29 16,-1 30-16,30-30 15,-30 0 1,30 0-1,0 0-15,-1 0 16,1 0-16,0 0 63</inkml:trace>
  <inkml:trace contextRef="#ctx0" brushRef="#br0" timeOffset="17573.96">4010 8487 0,'29'58'218,"0"30"-218,-29-59 16,29 88-16,-29-58 16,0-30-16,0 30 15,0-30-15,0 0 16,0 0-1,0 1-15,0-1 32,-29-29 61,29 29-93,0 0 16,-29-29-16,0 0 16,-1 0-1,1 0-15,0 0 16,0 0 0,-1 0-1,1 0 1</inkml:trace>
  <inkml:trace contextRef="#ctx0" brushRef="#br0" timeOffset="28956.65">16918 10857 0,'0'29'235,"0"0"-220,0 30-15,0-30 16,0 30-16,0-30 15,0 0-15,0 30 16,0-30 0,0 0-1,0 1 1,0-1 15,0 0-31,-29-29 16,0 29-16,29 1 15,-30-30-15,1 0 16,0 29-16,0-29 16,29 29-16,0 0 15,-30-29-15,30 30 16,-58-1-16,28 0 16,1-29-1,0 0 1,0 0-16,-1 0 15,1 0 17,0 0-17,0 0 48,-1 0-48,1 0-15,0 0 32,-1 0-17</inkml:trace>
  <inkml:trace contextRef="#ctx0" brushRef="#br0" timeOffset="33328.51">28363 10828 0,'0'58'235,"0"-29"-220,0 1-15,0-1 16,0 0-16,0 0 31,-29-29-31,29 30 16,-59-1-16,1 30 16,-1-30-16,30 0 15,-30 30-15,1-30 16,29 0-16,-1 0 15,-28 1-15,58-1 16,-29-29-16,-1 0 16,1 0-1,0 0 95,-1 0-95,1 0 1</inkml:trace>
  <inkml:trace contextRef="#ctx0" brushRef="#br0" timeOffset="41287.66">24880 12057 0,'0'29'265,"0"0"-265,29 0 0,-29 1 16,0-1 15,0 0 16,0 1-16,0-1-31,0 0 16,0 0-1,0 1 1,0-1 0,0 0-1,0 0 1,0 1-16,0-1 31,0 0-31,0 0 16,0 1-1,0-1-15,0 0 32,-29-29-17,0 0 17,-1 0-32,1 29 15,0-29 1,0 0-1,-1 0 32,30 30 0</inkml:trace>
</inkml:ink>
</file>

<file path=ppt/ink/ink4.xml><?xml version="1.0" encoding="utf-8"?>
<inkml:ink xmlns:inkml="http://www.w3.org/2003/InkML">
  <inkml:definitions>
    <inkml:context xml:id="ctx0">
      <inkml:inkSource xml:id="inkSrc0">
        <inkml:traceFormat>
          <inkml:channel name="X" type="integer" max="2944" units="cm"/>
          <inkml:channel name="Y" type="integer" max="1080" units="cm"/>
          <inkml:channel name="T" type="integer" max="2.14748E9" units="dev"/>
        </inkml:traceFormat>
        <inkml:channelProperties>
          <inkml:channelProperty channel="X" name="resolution" value="95.27508" units="1/cm"/>
          <inkml:channelProperty channel="Y" name="resolution" value="62.42775" units="1/cm"/>
          <inkml:channelProperty channel="T" name="resolution" value="1" units="1/dev"/>
        </inkml:channelProperties>
      </inkml:inkSource>
      <inkml:timestamp xml:id="ts0" timeString="2023-12-03T08:08:40.798"/>
    </inkml:context>
    <inkml:brush xml:id="br0">
      <inkml:brushProperty name="width" value="0.05292" units="cm"/>
      <inkml:brushProperty name="height" value="0.05292" units="cm"/>
      <inkml:brushProperty name="color" value="#FF0000"/>
    </inkml:brush>
  </inkml:definitions>
  <inkml:trace contextRef="#ctx0" brushRef="#br0">26929 4419 0,'-29'29'281,"-1"30"-281,30-30 16,-29 0-16,0 30 15,29-30-15,-29-29 16,-1 59-16,30-30 15,0 0-15,0 1 16,0-1-16,0 0 63,-29 0-32,29 1-16,-29-30 1,-1 0-16,30 29 16,-29-29-1,0 29-15,0-29 16,-1 0-16</inkml:trace>
  <inkml:trace contextRef="#ctx0" brushRef="#br0" timeOffset="14670.62">23768 6819 0,'-30'0'469,"1"0"-438,0 0-15,-1 0-1,1 0-15,58 0 266,1 0-266,-1 0 16,0 0-1,-29 29 141,-29 29-140,0 1 0,-30-59-16,30 29 15,0 1-15,-30-30 16,30 29 0,0-29-1,58 0 110,0 0-109,0 0-16,30 0 15,-30 0-15,0 0 16,1 0 0,-1 0-1,0 0-15,1 0 235,-1 0-220,0 0 267,0 0-267,30 0-15,-30 0 16,30-29-16,-1-1 15,1 30-15,-1-29 16,-28 0-16,-1 29 16,0-30-16,0 30 15,1 0-15,-1 0 16,-58 30 46,-30-30-46,-29 88-16,1-59 16,28 0-16,-29 30 15,59-59-15,-59 29 16,88 0-16,-29 0 16,0-29-16,-1 0 15,1 0 1,58 0 46,1 0-46,-1 0 0,-29-29-16,-29 29 312,-30 0-312,30 0 16,-1 0-16,1 0 15,0 0-15,0 0 16,-1 0 0,1 0-16,0 0 46,29-29 33,0 0-79,0-1 15,29 1 1,0 0-1,1 0-15,-30-1 16,0 1 0,0 0-16,29 29 218,-29-30-202,58 1-16,1 29 16,0-29-16,-1 0 15,-29 29-15,-29-30 16,30 1-16,-1 29 0,0-29 16,0 29-1,-58 0 32,0 0-31,0 0-16,-1 0 15,1 29-15,29 0 0,-29-29 16,0 0 0,-1 0-1,60 0 251,-1 0-251,0 0 1,0 0 0,-29 30 265,-58-1-281,29 29 16,-30-28-1,30-1-15,-1 0 16,1 1-16,0-30 0,29 29 15,-29 0-15,58-29 219,29 0-203,1-29-16,87-59 15,1 59-15,-59-1 0,-30-28 16,1 58-16,-1-29 16,-29-1-16,1 30 15,-60 0 48,1 0-48,0 0-15,29-29 297,29 29-297,0-29 16,-29 0-16,30 29 16,-1-30-16,0 30 15</inkml:trace>
  <inkml:trace contextRef="#ctx0" brushRef="#br0" timeOffset="119300.06">28305 9277 0,'0'58'234,"0"59"-234,0-29 16,0 0-16,0 0 15,0-30-15,0-29 16,0 1-16,0 28 0,0-28 16,0-1 15,0 0-31,0 0 15,0 1 17,-30-30 15,30 29-47,0 0 15,-29-29-15,0 0 31,0 29 1,-1-29-17,1 30 1,0-30-16,29-30 359,0 1-327,0 0-17,0 0-15,0-1 31,0 1-15,0 0 0,0 0 46,0-1-62,0 1 16,0 0-1,0-1 1,0 1-16,0 0 16,0 0-1,0-1 1,0 1 0,0 0-1,0 0 1,0-1 78,0 1-63,0 0 31,0 0-62</inkml:trace>
  <inkml:trace contextRef="#ctx0" brushRef="#br0" timeOffset="121070.99">28275 9218 0,'0'59'282,"0"-30"-267,0 0-15,0 30 16,0-30-16,0 30 15,0-1 1,0 1 0,-29-30-16,0 0 15,29 0-15,-29 1 16,-1-1-16,30 29 16,-29-28-16,29-1 15,-29-29-15,-1 29 16,30 1-1,0-1-15,0 0 16,0 0 0,0 1 15,-29-30 78</inkml:trace>
  <inkml:trace contextRef="#ctx0" brushRef="#br0" timeOffset="148549.68">8722 13929 0,'0'30'250,"0"87"-250,-29-59 16,29 1-16,-29 29 15,-1-30-15,30 1 16,-29-1-16,0-29 16,29 30-16,-29-59 15,-1 29-15,30 30 0,-29-59 16,0 29-16,29 0 15,0 1 1,0-1 0,-29-29-1,29 29-15,-30 0 16,1-29 0,29 30-16,-29-30 46,29-30 298,0 1-328,0 0-1,0 0 1,0-1 0,29 1-1,-29 0 1,29 0-16,-29-1 31,0 1-15,0 0-16,0-1 15,0 1 1,30 29-16,-30-29 16,0 0-1,0-1 1,0 1-16,0 0 16,0 0-1,29 29 1,0-30-16,-29 1 31,0 0-15,29 29 46,1 0-62,-1 0 31,0 0-15,0 0 0,-29-29-1,30 29-15,-1 0 32,-29-30 14,0 1-30,29 29 31,1-29-31,-30 0-16,0-1 46</inkml:trace>
  <inkml:trace contextRef="#ctx0" brushRef="#br0" timeOffset="150273.82">8752 14017 0,'0'30'265,"0"-1"-249,0 0 15,0 0-31,0 1 16,0-1-16,0 0 16,0 0 15,0 1-31,0-1 15,0 0 1,-30 0 31,30 1-31,0-1-1,0 0 16,-29 0-31,0-29 16,29 30-16,0-1 16,-30-29-1,30 29 1,0 1 0,-29-1-16,29 0 15,0 0 1,0 1 15,0-1 47,-29-29 47,0 0-109,29 29-1,0 0 48,0-58 312,0-29-375,29 28 16,-29 1-16,0 0 15,29-30-15,-29 30 16,29 0-16,-29-1 15,0 1-15,0 0 16,0 0 0</inkml:trace>
</inkml:ink>
</file>

<file path=ppt/ink/ink5.xml><?xml version="1.0" encoding="utf-8"?>
<inkml:ink xmlns:inkml="http://www.w3.org/2003/InkML">
  <inkml:definitions>
    <inkml:context xml:id="ctx0">
      <inkml:inkSource xml:id="inkSrc0">
        <inkml:traceFormat>
          <inkml:channel name="X" type="integer" max="2944" units="cm"/>
          <inkml:channel name="Y" type="integer" max="1080" units="cm"/>
          <inkml:channel name="T" type="integer" max="2.14748E9" units="dev"/>
        </inkml:traceFormat>
        <inkml:channelProperties>
          <inkml:channelProperty channel="X" name="resolution" value="95.27508" units="1/cm"/>
          <inkml:channelProperty channel="Y" name="resolution" value="62.42775" units="1/cm"/>
          <inkml:channelProperty channel="T" name="resolution" value="1" units="1/dev"/>
        </inkml:channelProperties>
      </inkml:inkSource>
      <inkml:timestamp xml:id="ts0" timeString="2023-12-03T08:12:09.377"/>
    </inkml:context>
    <inkml:brush xml:id="br0">
      <inkml:brushProperty name="width" value="0.05292" units="cm"/>
      <inkml:brushProperty name="height" value="0.05292" units="cm"/>
      <inkml:brushProperty name="color" value="#FF0000"/>
    </inkml:brush>
  </inkml:definitions>
  <inkml:trace contextRef="#ctx0" brushRef="#br0">7668 2927 0,'0'58'219,"0"1"-219,0-30 16,0 0-16,0 1 15,0-1 1,0 0-1,0 0 32,0 1-47,-29-1 16,29 0 0,-29 30-1,0-30 1,-1-29-16,1 29 15,29 0 1,-29-29-16,29 30 16,-29-30-16,29 29 15,0 0 1,-30-29 78,1 0-79,29 30 48</inkml:trace>
  <inkml:trace contextRef="#ctx0" brushRef="#br0" timeOffset="33347.37">14576 7843 0,'0'58'219,"0"1"-203,0 29-16,0-1 15,0-28-15,0 0 16,0-1-16,0 1 0,0-1 16,0 1-16,0-30 15,0 0-15,0 0 32,0 1-17,0-1 16,0 0-15,-29 0-16,0-29 16,0 0-16,-1 30 15,1-1 1,0 0-16,0-29 31,-1 0-15,1 0-1,29-29 267,0 0-267,0-1 95,0 1-95,0 0 1,0 0-16,29-1 16,1 1-1,-30 0 1,0 0-16,0-1 15,0 1 1,0 0-16,0 0 31,0-1-15,0 1-16,0-29 16,0 28-1,0 1-15,0 0 47,0-1-31,0 1-1,0 0 1,0 0 0</inkml:trace>
  <inkml:trace contextRef="#ctx0" brushRef="#br0" timeOffset="35385.26">14489 7872 0,'0'29'313,"0"30"-298,0-1-15,0-28 16,0-1-16,0 29 0,0-28 31,0-1-15,0 0-16,0 1 15,0-1 1,0 0 15,0 0 0,0 1-31,0-1 32,0 0-32,0 0 47,0 1 140,-30-1-187,1 0 16,0 0-1</inkml:trace>
  <inkml:trace contextRef="#ctx0" brushRef="#br0" timeOffset="83492.52">18323 10359 0,'0'30'359,"-29"-1"-359,0-29 16,-1 29-16,-28 0 16,29-29-16,-1 0 15,1 0 1,0 0-1,-1 0 1,60 0 218,-1 0-218,-29 30 62,-29-1-62,-1-29-1,-28 0-15,29 0 16,-30 0-16,30 0 0,0 0 31,-1 0-31,1 0 16,0 0 0,58 0 62,30 0-63,-30 0-15,0 0 16,0 0-16,1 0 16,-1 0-1,0 0 1,0 0-16,-29 29 15,30-29 1,-1 0 15,0 0 16,1 30-31,-1-30-1,29 29 1,-58 0-16,30-29 16,-1 0-16,0 0 15,0 0-15,1 0 0,-1 0 16,0 0 15,1 0-31,-60 29 125,30 1-125,-29-30 16,0 0-16,-1 0 15,1 0 1,0 0 0,58 0 46,0 0-62,1 0 16,-1 0 593,-29-30-562</inkml:trace>
  <inkml:trace contextRef="#ctx0" brushRef="#br0" timeOffset="118144.26">24734 12847 0,'29'0'594,"0"0"-594,0 0 16,-29 29 546,0 0-546,-29 30-16,29-30 15,-29 0-15,0 30 0,-1-30 16,30 0 0,0 1-16,0-1 15,0 0 1,0-58 406,0 0-375,0-1 31,0 1-63,0 0 1,0 0 0,0-1-16,0 1 31,0 0 16</inkml:trace>
  <inkml:trace contextRef="#ctx0" brushRef="#br0" timeOffset="118833.87">24704 12964 0,'0'58'235,"0"30"-235,0 29 15,0-29-15,0-29 0,0-1 16,0-29 0,0 1-16,0-1 15,0 0 1,-29 30-16,0-30 16,-1-29-16,1 58 15,-29 1-15,-1-30 16,1 59-16,28-88 0,-28 58 15,28-28-15,1-1 16,0-29-16,29 29 16,-29 1-16</inkml:trace>
</inkml:ink>
</file>

<file path=ppt/ink/ink6.xml><?xml version="1.0" encoding="utf-8"?>
<inkml:ink xmlns:inkml="http://www.w3.org/2003/InkML">
  <inkml:definitions>
    <inkml:context xml:id="ctx0">
      <inkml:inkSource xml:id="inkSrc0">
        <inkml:traceFormat>
          <inkml:channel name="X" type="integer" max="2944" units="cm"/>
          <inkml:channel name="Y" type="integer" max="1080" units="cm"/>
          <inkml:channel name="T" type="integer" max="2.14748E9" units="dev"/>
        </inkml:traceFormat>
        <inkml:channelProperties>
          <inkml:channelProperty channel="X" name="resolution" value="95.27508" units="1/cm"/>
          <inkml:channelProperty channel="Y" name="resolution" value="62.42775" units="1/cm"/>
          <inkml:channelProperty channel="T" name="resolution" value="1" units="1/dev"/>
        </inkml:channelProperties>
      </inkml:inkSource>
      <inkml:timestamp xml:id="ts0" timeString="2023-12-03T08:15:18.556"/>
    </inkml:context>
    <inkml:brush xml:id="br0">
      <inkml:brushProperty name="width" value="0.05292" units="cm"/>
      <inkml:brushProperty name="height" value="0.05292" units="cm"/>
      <inkml:brushProperty name="color" value="#FF0000"/>
    </inkml:brush>
  </inkml:definitions>
  <inkml:trace contextRef="#ctx0" brushRef="#br0">6263 7755 0,'88'0'234,"59"0"-234,-30 0 16,0 0-16,0 0 0,-29 0 16,29 0-16,-59 0 15,30 0-15,29 0 16,-58 0-16,58 0 15,-59 0-15,89 0 16,-89 0-16,59 0 16,-29 0-16,29 29 15,-87-29-15,87 0 16,-30 0-16,-28 30 16,0-30-16,-1 0 0,1 29 15,-1-29-15,30 0 16,-29 29-16,28-29 15,-28 0-15,-1 0 16,1 29-16,-1-29 16,1 0-16,0 30 15,-1-30-15,1 29 16,-1-29-16,1 29 16,-1 0-16,1-29 0,-1 0 15,1 0-15,-1 0 16,1 0-16,0 30 15,-1-1-15,1-29 16,-1 29-16,1 0 16,-1-29-16,30 30 15,-29-30-15,28 29 16,-28 0-16,29-29 16,-30 30-16,1 28 15,-1-58-15,1 0 0,-1 29 16,1-29-16,0 30 15,-1-30-15,1 0 16,28 0-16,-28 0 16,29 0-16,29 0 15,-59 0-15,60 0 16,-60 0-16,30-59 16,58 59-16,-58 0 15,0 0-15,-30-29 16,1 29-16,58-29 0,-29 29 15,-30 0-15,30-30 16,-29 1-16,-1 29 16,1-29-16,-1 29 15,1 0-15,-30-30 16,30 1-16,-1 29 16,1-29-16,-1 29 15,1-59 1,-1 30-16,-28 29 15,28 0-15,1-58 0,-1 58 16,1-30-16,-1 1 16,1 29-16,0-29 15,-1 0-15,-29 29 16,1 0-16,28-30 16,1 30-16,-30 0 15,-29-29-15,58 0 16,1 29-16,0-29 15,-30-1-15,29 30 0,-28 0 16,28 0-16,-29 0 16,30 0-1,-30-29-15,1 29 16,28 0-16,1 0 16,-30 0-1,29 0-15,1 0 16,0 0-16,-30 0 15,29 0-15,1 0 16,-1 0-16,1 0 16,-30 0-16,30 0 15,-1 0-15,1 29 16,-30-29-16,30 30 16,-30-30-16,30 0 15,-30 29-15,0-29 16,30 0-16,-30 29 15,0-29-15,0 0 16,1 0-16,-1 0 16,29 0-16,1 0 15,-30 0-15,1 0 16,-1 0-16,0 0 16,0 29-16,30 1 15,-30-30-15,0 0 16,1 0-16,28 29 31,-28-29-31,-1 0 16,0 0-16,0 29 15,1-29-15,57 29 16,-57-29 0,28 0-1,-28 0-15,-1 0 16,0 0-16,30 0 15,-1 0 1,-29 0 0,1 0-16,-1 0 15,0 0-15,1 0 0,-1 0 16,0 0 0,30 0-16,-30 0 0,0 0 15,0 0-15,1 0 16,-1 0-16,0 0 15,1 0 1,-1 0-16,0 0 16,0 0-1,30 0 1,-30 0-16,0 0 16,1 0-1,-1 0-15,0 0 16,0 0-1,1 0-15,-1 0 16,0 0-16,1 0 16,-1 0-16,0 0 15,0 0-15,1 0 16,-1 0 0,0 0-16,0 0 15,1 0 1,-1-29-16,0 29 15,1 0-15,-1 0 16,0 0 0,0 0-1,1 0 1,-1 0-16,0 0 16,0 0-1,1 0-15,-1 0 16,0-29-16,1 29 0,28 0 15,1 0-15,-30-29 16,29-1-16,-28 30 16,28 0-16,-28-29 15,-1 0-15,29 29 16,-28 0 0,-1 0-16,0 0 31,0 0-31,1 0 15,-1 0 1,0 0 0,0 0-1,1 0 1,-1 0-16,0 0 16,1 0-1,-1 0 1,0 0-16,0 0 78,1 0-62,-1 0-1,0 0-15,0 0 16,1 0-1,-1 0 17</inkml:trace>
  <inkml:trace contextRef="#ctx0" brushRef="#br0" timeOffset="91571.68">7493 15159 0,'117'0'218,"59"0"-218,58 0 0,29 0 16,-87 0-16,-1 0 16,1 0-16,0 0 15,-30-30-15,30 30 16,-30 0-16,30 0 16,-59-29-16,88-30 15,-30 59-15,-28 0 16,-30 0-16,29 0 15,-29 0-15,29 0 0,-28 0 16,-31 0-16,1 0 16,59 0-16,-89-29 15,88 0-15,-58 29 16,0 0-16,29 0 16,30 0-16,-1-29 15,-58-1-15,29 30 16,-59 0-16,89 0 15,-60 0-15,1-29 16,0 29-16,29-29 0,-29 29 16,0 0-16,-30 0 15,30 0-15,-29 0 16,29 0-16,-30-29 16,59 29-16,-29-30 15,-29 30-15,28 0 16,1 0-16,-29 0 15,28 0-15,31 0 16,-31 0-16,1 0 16,0-29-16,29 29 0,-29 0 15,0 0-15,29 0 16,-59 0-16,89 0 16,-89 0-16,30 0 15,0 0-15,-30 0 16,1 0-16,0 0 15,-1 29-15,1 1 16,-1-30-16,1 0 16,-1 29-16,1 0 15,-1-29-15,1 29 0,-1-29 16,1 30-16,-1-30 16,1 0-16,0 0 15,-1 29-15,1 0 16,-1-29-16,1 0 15,-1 0-15,1 0 16,-30 0-16,30 0 16,-30 0-16,0 0 15,30 29-15,-30-29 16,0 0-16,1 0 0,-1 30 16,0-30-16,30 0 15,-30 0-15,0 0 16,0 0-16,30 29 31,-30-29-31,1 0 16,-1 0-16,0 0 15,0 0-15,1 29 32,-1-29-32,29 30 15,-28-30-15,-1 0 16,0 0-1,-29 29-15,29-29 16,1 0-16,-1 29 16,0-29-1,1 0-15,-1 0 16,0 0 0,0 0-1,1 0-15,-1 0 16,0 0-1,0 0 1,1 0 0,-1 0-1,0 0 48,1 0-63,-1 0 31,0 0 0,0 0-31,1 0 16,-1 0-16,0 0 16,0 0-16,1 0 31,-1 0-31,0 0 15,1 0 64,-1 0-64</inkml:trace>
</inkml:ink>
</file>

<file path=ppt/ink/ink7.xml><?xml version="1.0" encoding="utf-8"?>
<inkml:ink xmlns:inkml="http://www.w3.org/2003/InkML">
  <inkml:definitions>
    <inkml:context xml:id="ctx0">
      <inkml:inkSource xml:id="inkSrc0">
        <inkml:traceFormat>
          <inkml:channel name="X" type="integer" max="2944" units="cm"/>
          <inkml:channel name="Y" type="integer" max="1080" units="cm"/>
          <inkml:channel name="T" type="integer" max="2.14748E9" units="dev"/>
        </inkml:traceFormat>
        <inkml:channelProperties>
          <inkml:channelProperty channel="X" name="resolution" value="95.27508" units="1/cm"/>
          <inkml:channelProperty channel="Y" name="resolution" value="62.42775" units="1/cm"/>
          <inkml:channelProperty channel="T" name="resolution" value="1" units="1/dev"/>
        </inkml:channelProperties>
      </inkml:inkSource>
      <inkml:timestamp xml:id="ts0" timeString="2023-12-03T08:19:04.717"/>
    </inkml:context>
    <inkml:brush xml:id="br0">
      <inkml:brushProperty name="width" value="0.05292" units="cm"/>
      <inkml:brushProperty name="height" value="0.05292" units="cm"/>
      <inkml:brushProperty name="color" value="#FF0000"/>
    </inkml:brush>
  </inkml:definitions>
  <inkml:trace contextRef="#ctx0" brushRef="#br0">11971 5765 0,'117'0'265,"0"0"-249,1 0-16,116 0 16,-88 0-16,30 0 15,-1 0-15,-28 0 16,-30-29-16,29 29 0,-29 0 15,30-29-15,-30-30 16,29 59-16,30 0 16,-1 0-16,30-29 15,-29 0-15,-30 29 16,-29 0-16,30-30 16,-30 30-16,-29 0 15,29 0-15,-30 0 16,1 0-16,-29 0 15,29 0-15,-1 0 16,-28 0-16,-1 0 0,1 30 16,29-30-16,29 29 15,-29-29-15,0 29 16,58 0-16,-58-29 16,0 0-16,58 30 15,-58-1-15,0-29 16,58 0-16,-29 0 15,29 0-15,-29 29 16,0 30-16,-29-59 0,0 0 16,0 0-16,0 0 15,29 0-15,-59 0 16,30 0-16,-29 0 16,29 29-16,-30-29 15,1 0-15,-1 0 16,1 29-16,-1-29 15,1 30-15,-1-30 16,1 0-16,29 0 16,-30 29-16,1-29 0,-1 0 15,1 0-15,-1 0 16,1 29-16,29 0 16,-30-29-16,1 0 15,-1 0-15,1 0 16,-30 0-1,0 0-15,1 0 16,-1 0 0,0 0-16,1 0 15</inkml:trace>
  <inkml:trace contextRef="#ctx0" brushRef="#br0" timeOffset="28718.64">10596 10359 0,'58'0'297,"1"0"-297,-1 0 15,1 0-15,29 0 16,-1 0-16,-28 0 0,29 0 15,0 0-15,-30 0 16,1 0-16,-1 0 16,30 0-16,-29 0 15,-1 0-15,1 0 16,-1 0-16,-29 0 16,30 0-16,0 0 15,-30 0-15,29 0 16,59 0-16,-29 0 15,0 0-15,0 0 16,58 59-16,-58-59 0,0 0 16,58 0-16,-58 0 15,0 0-15,58 29 16,-58-29-16,0 0 16,-30 29-16,30-29 15,29 0-15,-58 0 16,58 0-16,-29 0 15,-1 0-15,60 0 0,-30 0 16,29 0-16,-29 0 16,0 0-16,-29 0 15,29 30-15,-58-30 16,58 0-16,-29 0 16,-30 0-16,1 0 15,-1 0-15,-28 0 16,28 29-16,1-29 15,-1 0-15,1 0 16,-1 0-16,-28 0 0,-1 0 16,29 0-16,-28 0 15,28 0 1,-28 0 0,-1 0-16,0 0 15,0 0 1,1 0-1,-1 0 1,0 29-16,30-29 16,-30 0-16,0 30 0,1-30 15,28 0-15,1 0 16,-1 0-16,30 0 16,-29 0-16,-1 0 15,30 29-15,29-29 16,-29 0-16,0 0 15,58 29-15,-58-29 16,0 0-16,-1 0 16,1 0-16,59 0 0,-30 0 15,29 0-15,-58 0 16,58 0-16,-58 0 16,58-29-16,-58 29 15,0 0-15,0 0 16,0 0-16,29 0 15,-30 0-15,1 0 16,0 0-16,-29 0 16,28 0-16,-28 0 15,0 0-15,-1 0 0,1 0 16,-1 0-16,1 0 16,-30 0-16,30 0 15,-30 0-15,29 0 16,1 0-16,-1 0 15,1 0-15,0 29 16,-1-29-16,1 29 16,-1 1-16,1-30 15,-1 0-15,1 0 16,-30 0-16,30 29 0,-30-29 16,0 0-16,0 0 15,1 0-15,-1 0 16,0 0-16,0 0 15,1 0 17,-1 0-17,0 0 17,1 0-17,-1 0 1,0 0-16,0 0 47,-58 0 265,0 0-312,-30 0 16,1 0-16,-1 0 0,1-29 15,-1 29-15,1 0 16,-1 0-16,30 0 16,0 0-16,-1 0 15,1 0 1,0 0 0,-1 0 15,1 0-16,0 0 1,0 0-16,-1-30 0,-28 1 16,29 29-1,-1-29-15,-28 0 16,28 29-16,1 0 16,0 0-1,0 0 1,-1 0-16,1 0 15,0 0 17,0 0-17,-1 0 17,1 0-32,0 0 46</inkml:trace>
  <inkml:trace contextRef="#ctx0" brushRef="#br0" timeOffset="31738.06">18996 8984 0,'30'29'219,"-1"30"-219,-29-30 16,0 0-16,0 1 15,29 28-15,-29 1 16,0-30-16,0 30 16,29-1-16,-29 30 15,0-30-15,0 30 16,0 29-16,0-29 16,0 0-16,0-30 15,30 1-15,-30-1 16,0 1-16,0-30 15,0 0-15,0 1 16,0-1 0,0 0-16,0 0 15,0 30-15,0-30 16,0 30 0,0-30-1,0 0-15,0 1 16,0-1 15,0 0-31,0 0 16,0 1-1,0-1 1,0 0 0,0 0-1,0 1 1,0-1-1,0 0 1,0 0 78</inkml:trace>
  <inkml:trace contextRef="#ctx0" brushRef="#br0" timeOffset="34394.75">10479 9365 0,'-30'0'312,"30"29"-312,-29 0 16,29 0-1,0 1-15,0-1 32,0 0-17,0 0 1,0 1-16,-29 28 16,29-29-16,0 1 15,0-1 1,0 0-16,0 0 15,0 1-15,-30-1 16,1 0 0,29 1-16,0-1 15,0 0 1,0 0-16,0 1 16,0 28-1,0 1 1,0-30-1,0 0 1,0 0 0,0 1-16,0-1 31,0 0-15,0 0-16,0 1 15,0-1 1,0 0-16,0 0 15,0 1 1,0-1 0,0 0-1,0 1 17,0-1-1,0 0 0,0 0 0,29 1-31,-29-1 16,30 0 0,-1 0-1,0-29-15,-29 30 16,30-1-1,-1-29-15</inkml:trace>
  <inkml:trace contextRef="#ctx0" brushRef="#br0" timeOffset="93347.23">8927 16563 0,'29'0'219,"118"0"-204,-1 0-15,-29 0 16,30 0-16,-30 29 0,29-29 16,-29 0-16,-29 30 15,58-1-15,-58-29 16,58 29-16,-58-29 15,0 59-15,58-59 16,-58 29-16,0-29 16,29 29-16,-29-29 15,0 29-15,0-29 16,-30 30-16,59-30 16,-29 29-16,-29-29 0,28 29 15,-28-29-15,29 0 16,-30 30-16,1-30 15,-1 29-15,1-29 16,-30 0-16,30 0 16,-1 29-16,-29-29 15,30 29-15,-30-29 16,30 0-16,-1 0 16,-28 0-16,-1 0 15,29 0-15,-28 0 0,-1 0 16,0 0-16,30 0 15,-1 30-15,1-30 16,29 0-16,-30 0 16,59 0-16,-87 0 15,87 0-15,-29 0 16,-30 0-16,30 0 16,0 0-16,-30 0 15,30 0-15,-29 0 0,-1-30 16,1 1-16,-1 29 15,-29 0-15,30-29 16,0 0-16,-30 29 16,0-30-16,30 30 15,-30-29-15,0 29 32,0 0-32,1 0 15,-1-29 1,0 29-16,1 0 15,-1-30-15,0 1 16,0 29-16,1 0 16,-1-29-1,-29 0-15,29 29 16,0 0 0,1 0-16,-1 0 15,0 0 1,1 0 31,-1 0-16,0-30-31,0 30 16,1 0-1,-30-29-15,29 29 31,0 0 48,0 0-64,1-29 1,-1 29-1,0 0 32,1 0-15</inkml:trace>
  <inkml:trace contextRef="#ctx0" brushRef="#br0" timeOffset="109932.48">10215 17763 0,'59'0'204,"146"29"-189,-30-29-15,30 88 16,-88-88-16,29 29 15,1 0-15,-30-29 16,-29 30-16,58-1 16,-58 30-16,0-30 15,29-29-15,-29 29 0,29-29 16,29 29-16,0-29 16,-29 30-16,59-30 15,29 29-15,-29-29 16,-1 0-16,-28 0 15,-60 0-15,1 0 16,0 29-16,29-29 16,-58 29-16,28-29 15,1 0-15,-29 0 16,-1 0-16,1 0 0,-1 0 16,1 0-16,29 0 15,-30 0-15,30 0 16,-29 0-16,-1 0 15,1 0-15,29 0 16,-30 0-16,30 0 16,-29 0-16,28 0 15,1 0-15,-29 0 16,58-29-16,-29 29 16,-30 0-16,30 0 0,0-29 15,-30 29-15,1-29 16,-1 29-16,1 0 15,-1 0-15,1 0 16,-30 0-16,1 0 16,28 0-16,-29 0 15,30 0-15,-1 0 16,1 0-16,0 0 16,-1 0-16,1-30 15,-1 30-15,-29 0 0,1 0 16,28-29-16,-28 29 15,28 0 1,-29 0-16,30-29 16,-30 0-16,0 29 15,59-30-15,-29 1 16,-30 29 0,30-29-16,-30 29 15,0 0-15,30 0 0,-30 0 16,29-30-1,-28 30-15,-1 0 16,30 0-16,-30 0 16,0 0-1,0 0 1,1 0 0,-1 0-1,0 0 1,0 0-1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C4ECF-49B2-E4C8-2CFE-FACF38F15D7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BD5F4D6D-DB16-E68D-9DC8-9DBE85FDA6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593776CB-2427-DC20-48DE-14F8F767A39D}"/>
              </a:ext>
            </a:extLst>
          </p:cNvPr>
          <p:cNvSpPr>
            <a:spLocks noGrp="1"/>
          </p:cNvSpPr>
          <p:nvPr>
            <p:ph type="dt" sz="half" idx="10"/>
          </p:nvPr>
        </p:nvSpPr>
        <p:spPr/>
        <p:txBody>
          <a:bodyPr/>
          <a:lstStyle/>
          <a:p>
            <a:fld id="{35525DCD-F387-41BD-A57B-22CCA49EE438}" type="datetimeFigureOut">
              <a:rPr lang="en-GB" smtClean="0"/>
              <a:t>03/12/2023</a:t>
            </a:fld>
            <a:endParaRPr lang="en-GB"/>
          </a:p>
        </p:txBody>
      </p:sp>
      <p:sp>
        <p:nvSpPr>
          <p:cNvPr id="5" name="Footer Placeholder 4">
            <a:extLst>
              <a:ext uri="{FF2B5EF4-FFF2-40B4-BE49-F238E27FC236}">
                <a16:creationId xmlns:a16="http://schemas.microsoft.com/office/drawing/2014/main" id="{93051EB4-8CC4-FBCE-652C-20FDF353FD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8C6BD9-05BE-1645-BC56-B4430A60D670}"/>
              </a:ext>
            </a:extLst>
          </p:cNvPr>
          <p:cNvSpPr>
            <a:spLocks noGrp="1"/>
          </p:cNvSpPr>
          <p:nvPr>
            <p:ph type="sldNum" sz="quarter" idx="12"/>
          </p:nvPr>
        </p:nvSpPr>
        <p:spPr/>
        <p:txBody>
          <a:bodyPr/>
          <a:lstStyle/>
          <a:p>
            <a:fld id="{00CDDAB8-236D-409F-B388-F0C6A2DAB227}" type="slidenum">
              <a:rPr lang="en-GB" smtClean="0"/>
              <a:t>‹#›</a:t>
            </a:fld>
            <a:endParaRPr lang="en-GB"/>
          </a:p>
        </p:txBody>
      </p:sp>
    </p:spTree>
    <p:extLst>
      <p:ext uri="{BB962C8B-B14F-4D97-AF65-F5344CB8AC3E}">
        <p14:creationId xmlns:p14="http://schemas.microsoft.com/office/powerpoint/2010/main" val="3185140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0B4DF-230A-DCD4-1220-B1CAA75B7E3A}"/>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5662688D-334D-50BA-D5FA-5979ED26450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EE61265-F39B-A199-5EC5-DCCA3B469483}"/>
              </a:ext>
            </a:extLst>
          </p:cNvPr>
          <p:cNvSpPr>
            <a:spLocks noGrp="1"/>
          </p:cNvSpPr>
          <p:nvPr>
            <p:ph type="dt" sz="half" idx="10"/>
          </p:nvPr>
        </p:nvSpPr>
        <p:spPr/>
        <p:txBody>
          <a:bodyPr/>
          <a:lstStyle/>
          <a:p>
            <a:fld id="{35525DCD-F387-41BD-A57B-22CCA49EE438}" type="datetimeFigureOut">
              <a:rPr lang="en-GB" smtClean="0"/>
              <a:t>03/12/2023</a:t>
            </a:fld>
            <a:endParaRPr lang="en-GB"/>
          </a:p>
        </p:txBody>
      </p:sp>
      <p:sp>
        <p:nvSpPr>
          <p:cNvPr id="5" name="Footer Placeholder 4">
            <a:extLst>
              <a:ext uri="{FF2B5EF4-FFF2-40B4-BE49-F238E27FC236}">
                <a16:creationId xmlns:a16="http://schemas.microsoft.com/office/drawing/2014/main" id="{09B25DE9-0C7A-40E7-8280-10ED0B0DBFB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837D68-F0FF-A0B2-4921-753DEE7CBF80}"/>
              </a:ext>
            </a:extLst>
          </p:cNvPr>
          <p:cNvSpPr>
            <a:spLocks noGrp="1"/>
          </p:cNvSpPr>
          <p:nvPr>
            <p:ph type="sldNum" sz="quarter" idx="12"/>
          </p:nvPr>
        </p:nvSpPr>
        <p:spPr/>
        <p:txBody>
          <a:bodyPr/>
          <a:lstStyle/>
          <a:p>
            <a:fld id="{00CDDAB8-236D-409F-B388-F0C6A2DAB227}" type="slidenum">
              <a:rPr lang="en-GB" smtClean="0"/>
              <a:t>‹#›</a:t>
            </a:fld>
            <a:endParaRPr lang="en-GB"/>
          </a:p>
        </p:txBody>
      </p:sp>
    </p:spTree>
    <p:extLst>
      <p:ext uri="{BB962C8B-B14F-4D97-AF65-F5344CB8AC3E}">
        <p14:creationId xmlns:p14="http://schemas.microsoft.com/office/powerpoint/2010/main" val="1272340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961ED5-1CB0-4698-6052-43D81554FF7B}"/>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9EBF6924-9D93-7E75-C6B1-81F65DF6471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2F19FFE-DC6D-E00D-EEC5-CE6F970D33CD}"/>
              </a:ext>
            </a:extLst>
          </p:cNvPr>
          <p:cNvSpPr>
            <a:spLocks noGrp="1"/>
          </p:cNvSpPr>
          <p:nvPr>
            <p:ph type="dt" sz="half" idx="10"/>
          </p:nvPr>
        </p:nvSpPr>
        <p:spPr/>
        <p:txBody>
          <a:bodyPr/>
          <a:lstStyle/>
          <a:p>
            <a:fld id="{35525DCD-F387-41BD-A57B-22CCA49EE438}" type="datetimeFigureOut">
              <a:rPr lang="en-GB" smtClean="0"/>
              <a:t>03/12/2023</a:t>
            </a:fld>
            <a:endParaRPr lang="en-GB"/>
          </a:p>
        </p:txBody>
      </p:sp>
      <p:sp>
        <p:nvSpPr>
          <p:cNvPr id="5" name="Footer Placeholder 4">
            <a:extLst>
              <a:ext uri="{FF2B5EF4-FFF2-40B4-BE49-F238E27FC236}">
                <a16:creationId xmlns:a16="http://schemas.microsoft.com/office/drawing/2014/main" id="{80A59DB6-0F98-E4F1-27D9-91AADE9800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3125C5-87B2-3C82-EB8D-256A43D81449}"/>
              </a:ext>
            </a:extLst>
          </p:cNvPr>
          <p:cNvSpPr>
            <a:spLocks noGrp="1"/>
          </p:cNvSpPr>
          <p:nvPr>
            <p:ph type="sldNum" sz="quarter" idx="12"/>
          </p:nvPr>
        </p:nvSpPr>
        <p:spPr/>
        <p:txBody>
          <a:bodyPr/>
          <a:lstStyle/>
          <a:p>
            <a:fld id="{00CDDAB8-236D-409F-B388-F0C6A2DAB227}" type="slidenum">
              <a:rPr lang="en-GB" smtClean="0"/>
              <a:t>‹#›</a:t>
            </a:fld>
            <a:endParaRPr lang="en-GB"/>
          </a:p>
        </p:txBody>
      </p:sp>
    </p:spTree>
    <p:extLst>
      <p:ext uri="{BB962C8B-B14F-4D97-AF65-F5344CB8AC3E}">
        <p14:creationId xmlns:p14="http://schemas.microsoft.com/office/powerpoint/2010/main" val="3145409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4A0A3-9A52-F10A-739A-62B8D48383C7}"/>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B1D24D5C-00E6-134F-07D6-D83863F87B8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6A70D0E-B13A-3B14-36BE-6809F461E480}"/>
              </a:ext>
            </a:extLst>
          </p:cNvPr>
          <p:cNvSpPr>
            <a:spLocks noGrp="1"/>
          </p:cNvSpPr>
          <p:nvPr>
            <p:ph type="dt" sz="half" idx="10"/>
          </p:nvPr>
        </p:nvSpPr>
        <p:spPr/>
        <p:txBody>
          <a:bodyPr/>
          <a:lstStyle/>
          <a:p>
            <a:fld id="{35525DCD-F387-41BD-A57B-22CCA49EE438}" type="datetimeFigureOut">
              <a:rPr lang="en-GB" smtClean="0"/>
              <a:t>03/12/2023</a:t>
            </a:fld>
            <a:endParaRPr lang="en-GB"/>
          </a:p>
        </p:txBody>
      </p:sp>
      <p:sp>
        <p:nvSpPr>
          <p:cNvPr id="5" name="Footer Placeholder 4">
            <a:extLst>
              <a:ext uri="{FF2B5EF4-FFF2-40B4-BE49-F238E27FC236}">
                <a16:creationId xmlns:a16="http://schemas.microsoft.com/office/drawing/2014/main" id="{3047F1C5-009F-41E9-9D20-7ACC786DA1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8C3CDA9-648B-084C-1309-ABCE6CE9F895}"/>
              </a:ext>
            </a:extLst>
          </p:cNvPr>
          <p:cNvSpPr>
            <a:spLocks noGrp="1"/>
          </p:cNvSpPr>
          <p:nvPr>
            <p:ph type="sldNum" sz="quarter" idx="12"/>
          </p:nvPr>
        </p:nvSpPr>
        <p:spPr/>
        <p:txBody>
          <a:bodyPr/>
          <a:lstStyle/>
          <a:p>
            <a:fld id="{00CDDAB8-236D-409F-B388-F0C6A2DAB227}" type="slidenum">
              <a:rPr lang="en-GB" smtClean="0"/>
              <a:t>‹#›</a:t>
            </a:fld>
            <a:endParaRPr lang="en-GB"/>
          </a:p>
        </p:txBody>
      </p:sp>
    </p:spTree>
    <p:extLst>
      <p:ext uri="{BB962C8B-B14F-4D97-AF65-F5344CB8AC3E}">
        <p14:creationId xmlns:p14="http://schemas.microsoft.com/office/powerpoint/2010/main" val="3216661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98F28-8188-AF87-BA1C-CC065B7621E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CD7DC97C-E777-0F11-AD31-C9939F2933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0235CFE-4499-5971-308E-3C0A694921A1}"/>
              </a:ext>
            </a:extLst>
          </p:cNvPr>
          <p:cNvSpPr>
            <a:spLocks noGrp="1"/>
          </p:cNvSpPr>
          <p:nvPr>
            <p:ph type="dt" sz="half" idx="10"/>
          </p:nvPr>
        </p:nvSpPr>
        <p:spPr/>
        <p:txBody>
          <a:bodyPr/>
          <a:lstStyle/>
          <a:p>
            <a:fld id="{35525DCD-F387-41BD-A57B-22CCA49EE438}" type="datetimeFigureOut">
              <a:rPr lang="en-GB" smtClean="0"/>
              <a:t>03/12/2023</a:t>
            </a:fld>
            <a:endParaRPr lang="en-GB"/>
          </a:p>
        </p:txBody>
      </p:sp>
      <p:sp>
        <p:nvSpPr>
          <p:cNvPr id="5" name="Footer Placeholder 4">
            <a:extLst>
              <a:ext uri="{FF2B5EF4-FFF2-40B4-BE49-F238E27FC236}">
                <a16:creationId xmlns:a16="http://schemas.microsoft.com/office/drawing/2014/main" id="{2E6D4B77-E246-E46C-B8DA-AF9501A14A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3EDCAC3-7F27-C6A1-113F-60191250D750}"/>
              </a:ext>
            </a:extLst>
          </p:cNvPr>
          <p:cNvSpPr>
            <a:spLocks noGrp="1"/>
          </p:cNvSpPr>
          <p:nvPr>
            <p:ph type="sldNum" sz="quarter" idx="12"/>
          </p:nvPr>
        </p:nvSpPr>
        <p:spPr/>
        <p:txBody>
          <a:bodyPr/>
          <a:lstStyle/>
          <a:p>
            <a:fld id="{00CDDAB8-236D-409F-B388-F0C6A2DAB227}" type="slidenum">
              <a:rPr lang="en-GB" smtClean="0"/>
              <a:t>‹#›</a:t>
            </a:fld>
            <a:endParaRPr lang="en-GB"/>
          </a:p>
        </p:txBody>
      </p:sp>
    </p:spTree>
    <p:extLst>
      <p:ext uri="{BB962C8B-B14F-4D97-AF65-F5344CB8AC3E}">
        <p14:creationId xmlns:p14="http://schemas.microsoft.com/office/powerpoint/2010/main" val="3409945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34C24-39B9-3F01-D9B9-7EFB8C6197D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81E3AE19-EFDE-8EE8-1BB9-E7ADF4C490D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D3E3737C-EB57-7CE8-AF85-201DA968D3B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25256E9C-76EF-7ECB-A4D3-12ECE48A3CEC}"/>
              </a:ext>
            </a:extLst>
          </p:cNvPr>
          <p:cNvSpPr>
            <a:spLocks noGrp="1"/>
          </p:cNvSpPr>
          <p:nvPr>
            <p:ph type="dt" sz="half" idx="10"/>
          </p:nvPr>
        </p:nvSpPr>
        <p:spPr/>
        <p:txBody>
          <a:bodyPr/>
          <a:lstStyle/>
          <a:p>
            <a:fld id="{35525DCD-F387-41BD-A57B-22CCA49EE438}" type="datetimeFigureOut">
              <a:rPr lang="en-GB" smtClean="0"/>
              <a:t>03/12/2023</a:t>
            </a:fld>
            <a:endParaRPr lang="en-GB"/>
          </a:p>
        </p:txBody>
      </p:sp>
      <p:sp>
        <p:nvSpPr>
          <p:cNvPr id="6" name="Footer Placeholder 5">
            <a:extLst>
              <a:ext uri="{FF2B5EF4-FFF2-40B4-BE49-F238E27FC236}">
                <a16:creationId xmlns:a16="http://schemas.microsoft.com/office/drawing/2014/main" id="{A2C0886E-5CE7-D229-CE51-38C1A2A9BD8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261436B-C16E-5E31-18FF-D14275C6DDAE}"/>
              </a:ext>
            </a:extLst>
          </p:cNvPr>
          <p:cNvSpPr>
            <a:spLocks noGrp="1"/>
          </p:cNvSpPr>
          <p:nvPr>
            <p:ph type="sldNum" sz="quarter" idx="12"/>
          </p:nvPr>
        </p:nvSpPr>
        <p:spPr/>
        <p:txBody>
          <a:bodyPr/>
          <a:lstStyle/>
          <a:p>
            <a:fld id="{00CDDAB8-236D-409F-B388-F0C6A2DAB227}" type="slidenum">
              <a:rPr lang="en-GB" smtClean="0"/>
              <a:t>‹#›</a:t>
            </a:fld>
            <a:endParaRPr lang="en-GB"/>
          </a:p>
        </p:txBody>
      </p:sp>
    </p:spTree>
    <p:extLst>
      <p:ext uri="{BB962C8B-B14F-4D97-AF65-F5344CB8AC3E}">
        <p14:creationId xmlns:p14="http://schemas.microsoft.com/office/powerpoint/2010/main" val="84089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B2032-72CF-4785-B48A-2D3E77D0003C}"/>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1CA0E910-FBE1-4EE7-3C7E-3B8BC043DE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90742AE-5B3E-B1D9-ADFD-FEAD4BF0C01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52D78F4B-1D59-DA83-0D87-5C8AFCD739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48C8173-75A2-2579-3CBE-B658861A0D5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A49BB063-B86A-9BEE-C8B4-D63A03550FF6}"/>
              </a:ext>
            </a:extLst>
          </p:cNvPr>
          <p:cNvSpPr>
            <a:spLocks noGrp="1"/>
          </p:cNvSpPr>
          <p:nvPr>
            <p:ph type="dt" sz="half" idx="10"/>
          </p:nvPr>
        </p:nvSpPr>
        <p:spPr/>
        <p:txBody>
          <a:bodyPr/>
          <a:lstStyle/>
          <a:p>
            <a:fld id="{35525DCD-F387-41BD-A57B-22CCA49EE438}" type="datetimeFigureOut">
              <a:rPr lang="en-GB" smtClean="0"/>
              <a:t>03/12/2023</a:t>
            </a:fld>
            <a:endParaRPr lang="en-GB"/>
          </a:p>
        </p:txBody>
      </p:sp>
      <p:sp>
        <p:nvSpPr>
          <p:cNvPr id="8" name="Footer Placeholder 7">
            <a:extLst>
              <a:ext uri="{FF2B5EF4-FFF2-40B4-BE49-F238E27FC236}">
                <a16:creationId xmlns:a16="http://schemas.microsoft.com/office/drawing/2014/main" id="{B11F2D62-4EF8-BA89-4996-372B229F974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B3D9D97-57A7-243D-1675-9C6877ED67DB}"/>
              </a:ext>
            </a:extLst>
          </p:cNvPr>
          <p:cNvSpPr>
            <a:spLocks noGrp="1"/>
          </p:cNvSpPr>
          <p:nvPr>
            <p:ph type="sldNum" sz="quarter" idx="12"/>
          </p:nvPr>
        </p:nvSpPr>
        <p:spPr/>
        <p:txBody>
          <a:bodyPr/>
          <a:lstStyle/>
          <a:p>
            <a:fld id="{00CDDAB8-236D-409F-B388-F0C6A2DAB227}" type="slidenum">
              <a:rPr lang="en-GB" smtClean="0"/>
              <a:t>‹#›</a:t>
            </a:fld>
            <a:endParaRPr lang="en-GB"/>
          </a:p>
        </p:txBody>
      </p:sp>
    </p:spTree>
    <p:extLst>
      <p:ext uri="{BB962C8B-B14F-4D97-AF65-F5344CB8AC3E}">
        <p14:creationId xmlns:p14="http://schemas.microsoft.com/office/powerpoint/2010/main" val="1477409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502A4-DFB0-8605-D322-185A6F8E162C}"/>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CFB290D8-89A5-ACFB-D2B4-8CD00B1159F1}"/>
              </a:ext>
            </a:extLst>
          </p:cNvPr>
          <p:cNvSpPr>
            <a:spLocks noGrp="1"/>
          </p:cNvSpPr>
          <p:nvPr>
            <p:ph type="dt" sz="half" idx="10"/>
          </p:nvPr>
        </p:nvSpPr>
        <p:spPr/>
        <p:txBody>
          <a:bodyPr/>
          <a:lstStyle/>
          <a:p>
            <a:fld id="{35525DCD-F387-41BD-A57B-22CCA49EE438}" type="datetimeFigureOut">
              <a:rPr lang="en-GB" smtClean="0"/>
              <a:t>03/12/2023</a:t>
            </a:fld>
            <a:endParaRPr lang="en-GB"/>
          </a:p>
        </p:txBody>
      </p:sp>
      <p:sp>
        <p:nvSpPr>
          <p:cNvPr id="4" name="Footer Placeholder 3">
            <a:extLst>
              <a:ext uri="{FF2B5EF4-FFF2-40B4-BE49-F238E27FC236}">
                <a16:creationId xmlns:a16="http://schemas.microsoft.com/office/drawing/2014/main" id="{C3906123-7283-2C15-AE1F-B467B6AC5EC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194BFCF-E094-7332-97EF-9E6762E2CDB1}"/>
              </a:ext>
            </a:extLst>
          </p:cNvPr>
          <p:cNvSpPr>
            <a:spLocks noGrp="1"/>
          </p:cNvSpPr>
          <p:nvPr>
            <p:ph type="sldNum" sz="quarter" idx="12"/>
          </p:nvPr>
        </p:nvSpPr>
        <p:spPr/>
        <p:txBody>
          <a:bodyPr/>
          <a:lstStyle/>
          <a:p>
            <a:fld id="{00CDDAB8-236D-409F-B388-F0C6A2DAB227}" type="slidenum">
              <a:rPr lang="en-GB" smtClean="0"/>
              <a:t>‹#›</a:t>
            </a:fld>
            <a:endParaRPr lang="en-GB"/>
          </a:p>
        </p:txBody>
      </p:sp>
    </p:spTree>
    <p:extLst>
      <p:ext uri="{BB962C8B-B14F-4D97-AF65-F5344CB8AC3E}">
        <p14:creationId xmlns:p14="http://schemas.microsoft.com/office/powerpoint/2010/main" val="2228480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347B99-D2C4-29C2-563A-34972A090A41}"/>
              </a:ext>
            </a:extLst>
          </p:cNvPr>
          <p:cNvSpPr>
            <a:spLocks noGrp="1"/>
          </p:cNvSpPr>
          <p:nvPr>
            <p:ph type="dt" sz="half" idx="10"/>
          </p:nvPr>
        </p:nvSpPr>
        <p:spPr/>
        <p:txBody>
          <a:bodyPr/>
          <a:lstStyle/>
          <a:p>
            <a:fld id="{35525DCD-F387-41BD-A57B-22CCA49EE438}" type="datetimeFigureOut">
              <a:rPr lang="en-GB" smtClean="0"/>
              <a:t>03/12/2023</a:t>
            </a:fld>
            <a:endParaRPr lang="en-GB"/>
          </a:p>
        </p:txBody>
      </p:sp>
      <p:sp>
        <p:nvSpPr>
          <p:cNvPr id="3" name="Footer Placeholder 2">
            <a:extLst>
              <a:ext uri="{FF2B5EF4-FFF2-40B4-BE49-F238E27FC236}">
                <a16:creationId xmlns:a16="http://schemas.microsoft.com/office/drawing/2014/main" id="{4CE9AD9A-6268-378F-8DAB-E7DF3E1563D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A163523-C500-6482-5C4B-E81180099933}"/>
              </a:ext>
            </a:extLst>
          </p:cNvPr>
          <p:cNvSpPr>
            <a:spLocks noGrp="1"/>
          </p:cNvSpPr>
          <p:nvPr>
            <p:ph type="sldNum" sz="quarter" idx="12"/>
          </p:nvPr>
        </p:nvSpPr>
        <p:spPr/>
        <p:txBody>
          <a:bodyPr/>
          <a:lstStyle/>
          <a:p>
            <a:fld id="{00CDDAB8-236D-409F-B388-F0C6A2DAB227}" type="slidenum">
              <a:rPr lang="en-GB" smtClean="0"/>
              <a:t>‹#›</a:t>
            </a:fld>
            <a:endParaRPr lang="en-GB"/>
          </a:p>
        </p:txBody>
      </p:sp>
    </p:spTree>
    <p:extLst>
      <p:ext uri="{BB962C8B-B14F-4D97-AF65-F5344CB8AC3E}">
        <p14:creationId xmlns:p14="http://schemas.microsoft.com/office/powerpoint/2010/main" val="235508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ECEA7-7B46-8DD6-588A-B102755DAE0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B73562EF-BBCA-5E6F-B3F9-4D1C67B892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42C30FB8-125E-BB14-247F-FB45681BC9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57E53AA-6E08-2647-0A6C-9C08A369872A}"/>
              </a:ext>
            </a:extLst>
          </p:cNvPr>
          <p:cNvSpPr>
            <a:spLocks noGrp="1"/>
          </p:cNvSpPr>
          <p:nvPr>
            <p:ph type="dt" sz="half" idx="10"/>
          </p:nvPr>
        </p:nvSpPr>
        <p:spPr/>
        <p:txBody>
          <a:bodyPr/>
          <a:lstStyle/>
          <a:p>
            <a:fld id="{35525DCD-F387-41BD-A57B-22CCA49EE438}" type="datetimeFigureOut">
              <a:rPr lang="en-GB" smtClean="0"/>
              <a:t>03/12/2023</a:t>
            </a:fld>
            <a:endParaRPr lang="en-GB"/>
          </a:p>
        </p:txBody>
      </p:sp>
      <p:sp>
        <p:nvSpPr>
          <p:cNvPr id="6" name="Footer Placeholder 5">
            <a:extLst>
              <a:ext uri="{FF2B5EF4-FFF2-40B4-BE49-F238E27FC236}">
                <a16:creationId xmlns:a16="http://schemas.microsoft.com/office/drawing/2014/main" id="{FDED6E48-8014-8852-8EE8-A3CAF7A6F1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4673B16-554B-3B54-2778-91509BC12E42}"/>
              </a:ext>
            </a:extLst>
          </p:cNvPr>
          <p:cNvSpPr>
            <a:spLocks noGrp="1"/>
          </p:cNvSpPr>
          <p:nvPr>
            <p:ph type="sldNum" sz="quarter" idx="12"/>
          </p:nvPr>
        </p:nvSpPr>
        <p:spPr/>
        <p:txBody>
          <a:bodyPr/>
          <a:lstStyle/>
          <a:p>
            <a:fld id="{00CDDAB8-236D-409F-B388-F0C6A2DAB227}" type="slidenum">
              <a:rPr lang="en-GB" smtClean="0"/>
              <a:t>‹#›</a:t>
            </a:fld>
            <a:endParaRPr lang="en-GB"/>
          </a:p>
        </p:txBody>
      </p:sp>
    </p:spTree>
    <p:extLst>
      <p:ext uri="{BB962C8B-B14F-4D97-AF65-F5344CB8AC3E}">
        <p14:creationId xmlns:p14="http://schemas.microsoft.com/office/powerpoint/2010/main" val="2411319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BC91A-1B54-D393-15DA-29E9876E268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ECE582FC-C6D1-57DF-E135-8089DCB679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EDE7B69-29CE-AB5F-6F54-97E7230D9A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B4A0F9F-99F9-A4C4-0D6A-1CF3E6C4386C}"/>
              </a:ext>
            </a:extLst>
          </p:cNvPr>
          <p:cNvSpPr>
            <a:spLocks noGrp="1"/>
          </p:cNvSpPr>
          <p:nvPr>
            <p:ph type="dt" sz="half" idx="10"/>
          </p:nvPr>
        </p:nvSpPr>
        <p:spPr/>
        <p:txBody>
          <a:bodyPr/>
          <a:lstStyle/>
          <a:p>
            <a:fld id="{35525DCD-F387-41BD-A57B-22CCA49EE438}" type="datetimeFigureOut">
              <a:rPr lang="en-GB" smtClean="0"/>
              <a:t>03/12/2023</a:t>
            </a:fld>
            <a:endParaRPr lang="en-GB"/>
          </a:p>
        </p:txBody>
      </p:sp>
      <p:sp>
        <p:nvSpPr>
          <p:cNvPr id="6" name="Footer Placeholder 5">
            <a:extLst>
              <a:ext uri="{FF2B5EF4-FFF2-40B4-BE49-F238E27FC236}">
                <a16:creationId xmlns:a16="http://schemas.microsoft.com/office/drawing/2014/main" id="{96AB67DA-C0D6-7F16-5E53-3CD741AE1E4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BCE827B-6390-D0E7-7B23-257BAA353B23}"/>
              </a:ext>
            </a:extLst>
          </p:cNvPr>
          <p:cNvSpPr>
            <a:spLocks noGrp="1"/>
          </p:cNvSpPr>
          <p:nvPr>
            <p:ph type="sldNum" sz="quarter" idx="12"/>
          </p:nvPr>
        </p:nvSpPr>
        <p:spPr/>
        <p:txBody>
          <a:bodyPr/>
          <a:lstStyle/>
          <a:p>
            <a:fld id="{00CDDAB8-236D-409F-B388-F0C6A2DAB227}" type="slidenum">
              <a:rPr lang="en-GB" smtClean="0"/>
              <a:t>‹#›</a:t>
            </a:fld>
            <a:endParaRPr lang="en-GB"/>
          </a:p>
        </p:txBody>
      </p:sp>
    </p:spTree>
    <p:extLst>
      <p:ext uri="{BB962C8B-B14F-4D97-AF65-F5344CB8AC3E}">
        <p14:creationId xmlns:p14="http://schemas.microsoft.com/office/powerpoint/2010/main" val="2610394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DE0EF9-2E28-0F8B-8854-B7B9C9A2D0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F4D6288E-D037-D248-8251-2010C3468E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20231A4-5116-BAB6-530F-E49809C5BB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525DCD-F387-41BD-A57B-22CCA49EE438}" type="datetimeFigureOut">
              <a:rPr lang="en-GB" smtClean="0"/>
              <a:t>03/12/2023</a:t>
            </a:fld>
            <a:endParaRPr lang="en-GB"/>
          </a:p>
        </p:txBody>
      </p:sp>
      <p:sp>
        <p:nvSpPr>
          <p:cNvPr id="5" name="Footer Placeholder 4">
            <a:extLst>
              <a:ext uri="{FF2B5EF4-FFF2-40B4-BE49-F238E27FC236}">
                <a16:creationId xmlns:a16="http://schemas.microsoft.com/office/drawing/2014/main" id="{9B415447-84E6-37E4-CF22-09C164D0E2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09D88CC-B1A8-39AB-E4C7-AFC7AEA43D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CDDAB8-236D-409F-B388-F0C6A2DAB227}" type="slidenum">
              <a:rPr lang="en-GB" smtClean="0"/>
              <a:t>‹#›</a:t>
            </a:fld>
            <a:endParaRPr lang="en-GB"/>
          </a:p>
        </p:txBody>
      </p:sp>
    </p:spTree>
    <p:extLst>
      <p:ext uri="{BB962C8B-B14F-4D97-AF65-F5344CB8AC3E}">
        <p14:creationId xmlns:p14="http://schemas.microsoft.com/office/powerpoint/2010/main" val="8085094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ustomXml" Target="../ink/ink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ustomXml" Target="../ink/ink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ustomXml" Target="../ink/ink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ustomXml" Target="../ink/ink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82719-CE01-F78B-D3F4-50FA1F5EDEB6}"/>
              </a:ext>
            </a:extLst>
          </p:cNvPr>
          <p:cNvSpPr>
            <a:spLocks noGrp="1"/>
          </p:cNvSpPr>
          <p:nvPr>
            <p:ph type="ctrTitle"/>
          </p:nvPr>
        </p:nvSpPr>
        <p:spPr>
          <a:xfrm>
            <a:off x="1524000" y="1122363"/>
            <a:ext cx="9144000" cy="1471750"/>
          </a:xfrm>
        </p:spPr>
        <p:txBody>
          <a:bodyPr>
            <a:normAutofit/>
          </a:bodyPr>
          <a:lstStyle/>
          <a:p>
            <a:r>
              <a:rPr lang="en-GB" sz="7200" b="1" dirty="0"/>
              <a:t>Punctuation</a:t>
            </a:r>
          </a:p>
        </p:txBody>
      </p:sp>
      <p:sp>
        <p:nvSpPr>
          <p:cNvPr id="3" name="Subtitle 2">
            <a:extLst>
              <a:ext uri="{FF2B5EF4-FFF2-40B4-BE49-F238E27FC236}">
                <a16:creationId xmlns:a16="http://schemas.microsoft.com/office/drawing/2014/main" id="{E8A421CE-6135-194F-E101-14A1C133A985}"/>
              </a:ext>
            </a:extLst>
          </p:cNvPr>
          <p:cNvSpPr>
            <a:spLocks noGrp="1"/>
          </p:cNvSpPr>
          <p:nvPr>
            <p:ph type="subTitle" idx="1"/>
          </p:nvPr>
        </p:nvSpPr>
        <p:spPr/>
        <p:txBody>
          <a:bodyPr>
            <a:normAutofit/>
          </a:bodyPr>
          <a:lstStyle/>
          <a:p>
            <a:pPr algn="r"/>
            <a:r>
              <a:rPr lang="en-GB" sz="3200" dirty="0" err="1"/>
              <a:t>Dr.</a:t>
            </a:r>
            <a:r>
              <a:rPr lang="en-GB" sz="3200" dirty="0"/>
              <a:t> TOUMI</a:t>
            </a:r>
          </a:p>
        </p:txBody>
      </p:sp>
    </p:spTree>
    <p:extLst>
      <p:ext uri="{BB962C8B-B14F-4D97-AF65-F5344CB8AC3E}">
        <p14:creationId xmlns:p14="http://schemas.microsoft.com/office/powerpoint/2010/main" val="1409887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616226" y="496957"/>
            <a:ext cx="11290852" cy="5680006"/>
          </a:xfrm>
        </p:spPr>
        <p:txBody>
          <a:bodyPr>
            <a:normAutofit/>
          </a:bodyPr>
          <a:lstStyle/>
          <a:p>
            <a:pPr marL="0" indent="0">
              <a:buNone/>
            </a:pPr>
            <a:r>
              <a:rPr lang="en-US" sz="3200" dirty="0"/>
              <a:t>First the team created a website, showing the natural beauty of the islands in the Great Barrier Bank. Furthermore the publicists advertised a “Caretaker of the Islands” job on the tourism website. Certainly it was one of the most interesting jobs in the world. In addition the job had great benefits such as a high salary and free housing in a magnificent mansion overlooking a beautiful beach. Yes the job recipient had some duties to perform. Primarily the caretaker had to make videos of the islands, write blog entries, and post photos to attract visitors to the area.</a:t>
            </a:r>
          </a:p>
        </p:txBody>
      </p:sp>
    </p:spTree>
    <p:extLst>
      <p:ext uri="{BB962C8B-B14F-4D97-AF65-F5344CB8AC3E}">
        <p14:creationId xmlns:p14="http://schemas.microsoft.com/office/powerpoint/2010/main" val="2700466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387626" y="288235"/>
            <a:ext cx="11519452" cy="6311348"/>
          </a:xfrm>
        </p:spPr>
        <p:txBody>
          <a:bodyPr>
            <a:normAutofit fontScale="92500" lnSpcReduction="10000"/>
          </a:bodyPr>
          <a:lstStyle/>
          <a:p>
            <a:pPr marL="0" indent="0" algn="ctr">
              <a:buNone/>
            </a:pPr>
            <a:r>
              <a:rPr lang="en-US" sz="3200" b="1" dirty="0"/>
              <a:t>Commas Around Interrupting Words and Phrases</a:t>
            </a:r>
          </a:p>
          <a:p>
            <a:pPr marL="0" indent="0">
              <a:lnSpc>
                <a:spcPct val="150000"/>
              </a:lnSpc>
              <a:buNone/>
            </a:pPr>
            <a:r>
              <a:rPr lang="en-US" sz="3200" dirty="0"/>
              <a:t>Use commas around interrupting words and phrases. Interrupting words or phrases appear in the middle of sentences. Such interrupters are often asides that break the sentence’s flow but do not really affect the meaning.</a:t>
            </a:r>
          </a:p>
          <a:p>
            <a:pPr marL="0" indent="0">
              <a:lnSpc>
                <a:spcPct val="150000"/>
              </a:lnSpc>
              <a:buNone/>
            </a:pPr>
            <a:r>
              <a:rPr lang="en-US" sz="3200" u="sng" dirty="0"/>
              <a:t>Examples </a:t>
            </a:r>
          </a:p>
          <a:p>
            <a:pPr marL="0" indent="0">
              <a:lnSpc>
                <a:spcPct val="150000"/>
              </a:lnSpc>
              <a:buNone/>
            </a:pPr>
            <a:r>
              <a:rPr lang="en-US" sz="3200" dirty="0"/>
              <a:t>My coworker, for example, has never taken a sick day.</a:t>
            </a:r>
          </a:p>
          <a:p>
            <a:pPr marL="0" indent="0">
              <a:lnSpc>
                <a:spcPct val="150000"/>
              </a:lnSpc>
              <a:buNone/>
            </a:pPr>
            <a:r>
              <a:rPr lang="en-US" sz="3200" dirty="0"/>
              <a:t>Kyle, frankly, should never drink during business lunches.</a:t>
            </a:r>
          </a:p>
          <a:p>
            <a:pPr marL="0" indent="0">
              <a:lnSpc>
                <a:spcPct val="150000"/>
              </a:lnSpc>
              <a:buNone/>
            </a:pPr>
            <a:r>
              <a:rPr lang="en-US" sz="3200" dirty="0"/>
              <a:t>The company, contrary to expectations, went bankrupt!</a:t>
            </a:r>
          </a:p>
        </p:txBody>
      </p:sp>
    </p:spTree>
    <p:extLst>
      <p:ext uri="{BB962C8B-B14F-4D97-AF65-F5344CB8AC3E}">
        <p14:creationId xmlns:p14="http://schemas.microsoft.com/office/powerpoint/2010/main" val="3515765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347870" y="496957"/>
            <a:ext cx="11559208" cy="6003234"/>
          </a:xfrm>
        </p:spPr>
        <p:txBody>
          <a:bodyPr>
            <a:normAutofit/>
          </a:bodyPr>
          <a:lstStyle/>
          <a:p>
            <a:pPr marL="0" indent="0" algn="ctr">
              <a:buNone/>
            </a:pPr>
            <a:r>
              <a:rPr lang="en-US" sz="3600" b="1" dirty="0"/>
              <a:t>Using Commas with Appositives</a:t>
            </a:r>
          </a:p>
          <a:p>
            <a:pPr marL="0" indent="0">
              <a:buNone/>
            </a:pPr>
            <a:r>
              <a:rPr lang="en-US" sz="3600" dirty="0"/>
              <a:t>An appositive comes before or after a noun or pronoun and adds further information about the noun or pronoun. The appositive can appear at the beginning, in the middle, or at the end of the sentence. Set off appositives with commas.</a:t>
            </a:r>
          </a:p>
          <a:p>
            <a:pPr marL="0" indent="0">
              <a:buNone/>
            </a:pPr>
            <a:r>
              <a:rPr lang="en-US" sz="3600" u="sng" dirty="0"/>
              <a:t>Examples </a:t>
            </a:r>
          </a:p>
          <a:p>
            <a:pPr marL="0" indent="0">
              <a:buNone/>
            </a:pPr>
            <a:r>
              <a:rPr lang="en-US" sz="3600" dirty="0"/>
              <a:t>An ambitious man, Donald has done well in real estate.</a:t>
            </a:r>
          </a:p>
          <a:p>
            <a:pPr marL="0" indent="0">
              <a:buNone/>
            </a:pPr>
            <a:r>
              <a:rPr lang="en-US" sz="3600" dirty="0"/>
              <a:t>Cancun, a coastal city, depends on tourism.</a:t>
            </a:r>
          </a:p>
          <a:p>
            <a:pPr marL="0" indent="0">
              <a:buNone/>
            </a:pPr>
            <a:r>
              <a:rPr lang="en-US" sz="3600" dirty="0"/>
              <a:t>The hotel is next to Alicia’s, a local restaurant.</a:t>
            </a:r>
          </a:p>
        </p:txBody>
      </p:sp>
    </p:spTree>
    <p:extLst>
      <p:ext uri="{BB962C8B-B14F-4D97-AF65-F5344CB8AC3E}">
        <p14:creationId xmlns:p14="http://schemas.microsoft.com/office/powerpoint/2010/main" val="1148496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367748" y="467139"/>
            <a:ext cx="11539330" cy="6082748"/>
          </a:xfrm>
        </p:spPr>
        <p:txBody>
          <a:bodyPr>
            <a:normAutofit fontScale="85000" lnSpcReduction="20000"/>
          </a:bodyPr>
          <a:lstStyle/>
          <a:p>
            <a:pPr marL="0" indent="0">
              <a:buNone/>
            </a:pPr>
            <a:r>
              <a:rPr lang="en-US" sz="3300" b="1" dirty="0"/>
              <a:t>Practice 3</a:t>
            </a:r>
          </a:p>
          <a:p>
            <a:pPr marL="0" indent="0">
              <a:buNone/>
            </a:pPr>
            <a:r>
              <a:rPr lang="en-US" sz="3300" b="1" dirty="0"/>
              <a:t>Underline any interrupting phrases and add commas where needed to the following sentences.</a:t>
            </a:r>
          </a:p>
          <a:p>
            <a:pPr marL="0" indent="0">
              <a:buNone/>
            </a:pPr>
            <a:r>
              <a:rPr lang="en-US" b="1" dirty="0"/>
              <a:t>1. </a:t>
            </a:r>
            <a:r>
              <a:rPr lang="en-US" sz="2900" dirty="0"/>
              <a:t>Neil Blumenthal cofounder of </a:t>
            </a:r>
            <a:r>
              <a:rPr lang="en-US" sz="2900" dirty="0" err="1"/>
              <a:t>Warby</a:t>
            </a:r>
            <a:r>
              <a:rPr lang="en-US" sz="2900" dirty="0"/>
              <a:t> Parker works with a modern business model for his company.</a:t>
            </a:r>
          </a:p>
          <a:p>
            <a:pPr marL="0" indent="0">
              <a:buNone/>
            </a:pPr>
            <a:r>
              <a:rPr lang="en-US" sz="2900" dirty="0"/>
              <a:t>2. </a:t>
            </a:r>
            <a:r>
              <a:rPr lang="en-US" sz="2900" dirty="0" err="1"/>
              <a:t>Warby</a:t>
            </a:r>
            <a:r>
              <a:rPr lang="en-US" sz="2900" dirty="0"/>
              <a:t> Parker a socially responsible company, is an example of how businesses can thrive while still helping to make the world better.</a:t>
            </a:r>
          </a:p>
          <a:p>
            <a:pPr marL="0" indent="0">
              <a:buNone/>
            </a:pPr>
            <a:r>
              <a:rPr lang="en-US" sz="2900" dirty="0"/>
              <a:t>3. The company, founded in 2010 makes eyeglasses that are certified by B-Lab.</a:t>
            </a:r>
          </a:p>
          <a:p>
            <a:pPr marL="0" indent="0">
              <a:buNone/>
            </a:pPr>
            <a:r>
              <a:rPr lang="en-US" sz="2900" dirty="0"/>
              <a:t>4. B-Lab a nonprofit company endorses products that are socially and environmentally beneficial to the community.</a:t>
            </a:r>
          </a:p>
          <a:p>
            <a:pPr marL="0" indent="0">
              <a:buNone/>
            </a:pPr>
            <a:r>
              <a:rPr lang="en-US" sz="2900" dirty="0"/>
              <a:t>5. </a:t>
            </a:r>
            <a:r>
              <a:rPr lang="en-US" sz="2900" dirty="0" err="1"/>
              <a:t>Warby</a:t>
            </a:r>
            <a:r>
              <a:rPr lang="en-US" sz="2900" dirty="0"/>
              <a:t> Parker for instance, donates eyeglasses to nonprofit partners throughout the world.</a:t>
            </a:r>
          </a:p>
          <a:p>
            <a:pPr marL="0" indent="0">
              <a:buNone/>
            </a:pPr>
            <a:r>
              <a:rPr lang="en-US" sz="2900" dirty="0"/>
              <a:t>6. Over one thousand American companies in fact, have products that are certified by B-Lab.</a:t>
            </a:r>
          </a:p>
          <a:p>
            <a:pPr marL="0" indent="0">
              <a:buNone/>
            </a:pPr>
            <a:r>
              <a:rPr lang="en-US" sz="2900" dirty="0"/>
              <a:t>7. Patagonia and Etsy two B-Lab companies, have practices that add value to society.</a:t>
            </a:r>
          </a:p>
          <a:p>
            <a:pPr marL="0" indent="0">
              <a:buNone/>
            </a:pPr>
            <a:r>
              <a:rPr lang="en-US" sz="2900" dirty="0"/>
              <a:t>8. Such companies attract workers often talented young people to work for companies who “give back” to their communities.</a:t>
            </a:r>
          </a:p>
        </p:txBody>
      </p:sp>
    </p:spTree>
    <p:extLst>
      <p:ext uri="{BB962C8B-B14F-4D97-AF65-F5344CB8AC3E}">
        <p14:creationId xmlns:p14="http://schemas.microsoft.com/office/powerpoint/2010/main" val="3062363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616226" y="496956"/>
            <a:ext cx="11290852" cy="5993295"/>
          </a:xfrm>
        </p:spPr>
        <p:txBody>
          <a:bodyPr>
            <a:normAutofit lnSpcReduction="10000"/>
          </a:bodyPr>
          <a:lstStyle/>
          <a:p>
            <a:pPr marL="0" indent="0">
              <a:buNone/>
            </a:pPr>
            <a:r>
              <a:rPr lang="en-US" b="1" dirty="0"/>
              <a:t>Add missing commas to the following passages.</a:t>
            </a:r>
          </a:p>
          <a:p>
            <a:pPr marL="0" indent="0">
              <a:lnSpc>
                <a:spcPct val="150000"/>
              </a:lnSpc>
              <a:buNone/>
            </a:pPr>
            <a:r>
              <a:rPr lang="en-US" sz="3200" dirty="0"/>
              <a:t>Many people have interesting fulfilling and unique jobs. Newton Proust is a freelance greeting card writer. He writes verses for birthday cards graduation cards and sympathy cards. He feels that the sentiments expressed in a greeting card bring people together. To express accurate emotions Mr. Proust studies the latest cultural trends. In fact he constantly reads magazines comic strips and fiction to acquire knowledge of what people are thinking and feeling.</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BBE9AD1A-691A-869C-5D1B-4D39A96498CA}"/>
                  </a:ext>
                </a:extLst>
              </p14:cNvPr>
              <p14:cNvContentPartPr/>
              <p14:nvPr/>
            </p14:nvContentPartPr>
            <p14:xfrm>
              <a:off x="2781720" y="1485360"/>
              <a:ext cx="7408440" cy="3772080"/>
            </p14:xfrm>
          </p:contentPart>
        </mc:Choice>
        <mc:Fallback>
          <p:pic>
            <p:nvPicPr>
              <p:cNvPr id="2" name="Ink 1">
                <a:extLst>
                  <a:ext uri="{FF2B5EF4-FFF2-40B4-BE49-F238E27FC236}">
                    <a16:creationId xmlns:a16="http://schemas.microsoft.com/office/drawing/2014/main" id="{BBE9AD1A-691A-869C-5D1B-4D39A96498CA}"/>
                  </a:ext>
                </a:extLst>
              </p:cNvPr>
              <p:cNvPicPr/>
              <p:nvPr/>
            </p:nvPicPr>
            <p:blipFill>
              <a:blip r:embed="rId3"/>
              <a:stretch>
                <a:fillRect/>
              </a:stretch>
            </p:blipFill>
            <p:spPr>
              <a:xfrm>
                <a:off x="2772360" y="1476000"/>
                <a:ext cx="7427160" cy="3790800"/>
              </a:xfrm>
              <a:prstGeom prst="rect">
                <a:avLst/>
              </a:prstGeom>
            </p:spPr>
          </p:pic>
        </mc:Fallback>
      </mc:AlternateContent>
    </p:spTree>
    <p:extLst>
      <p:ext uri="{BB962C8B-B14F-4D97-AF65-F5344CB8AC3E}">
        <p14:creationId xmlns:p14="http://schemas.microsoft.com/office/powerpoint/2010/main" val="3770667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616226" y="496956"/>
            <a:ext cx="11290852" cy="5993295"/>
          </a:xfrm>
        </p:spPr>
        <p:txBody>
          <a:bodyPr>
            <a:normAutofit/>
          </a:bodyPr>
          <a:lstStyle/>
          <a:p>
            <a:pPr marL="0" indent="0">
              <a:lnSpc>
                <a:spcPct val="150000"/>
              </a:lnSpc>
              <a:buNone/>
            </a:pPr>
            <a:r>
              <a:rPr lang="en-US" sz="3200" dirty="0"/>
              <a:t>Angelica Pedersen a master coffee taster, travels to coffee-producing regions around the world. She works for Blue Coffee a small business. However the company is a supplier to some of the biggest coffee retailers in North America. Ms. Pedersen, an experienced professional must develop the perfect blend of coffee for her clients. She smells and tastes about three hundred cups per day. Clearly she loves her job and would not consider doing anything else.</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45B2D782-B464-6A1A-4E5A-4DA2750B35D8}"/>
                  </a:ext>
                </a:extLst>
              </p14:cNvPr>
              <p14:cNvContentPartPr/>
              <p14:nvPr/>
            </p14:nvContentPartPr>
            <p14:xfrm>
              <a:off x="2360160" y="1085400"/>
              <a:ext cx="8767800" cy="4761720"/>
            </p14:xfrm>
          </p:contentPart>
        </mc:Choice>
        <mc:Fallback>
          <p:pic>
            <p:nvPicPr>
              <p:cNvPr id="2" name="Ink 1">
                <a:extLst>
                  <a:ext uri="{FF2B5EF4-FFF2-40B4-BE49-F238E27FC236}">
                    <a16:creationId xmlns:a16="http://schemas.microsoft.com/office/drawing/2014/main" id="{45B2D782-B464-6A1A-4E5A-4DA2750B35D8}"/>
                  </a:ext>
                </a:extLst>
              </p:cNvPr>
              <p:cNvPicPr/>
              <p:nvPr/>
            </p:nvPicPr>
            <p:blipFill>
              <a:blip r:embed="rId3"/>
              <a:stretch>
                <a:fillRect/>
              </a:stretch>
            </p:blipFill>
            <p:spPr>
              <a:xfrm>
                <a:off x="2350800" y="1076040"/>
                <a:ext cx="8786520" cy="4780440"/>
              </a:xfrm>
              <a:prstGeom prst="rect">
                <a:avLst/>
              </a:prstGeom>
            </p:spPr>
          </p:pic>
        </mc:Fallback>
      </mc:AlternateContent>
    </p:spTree>
    <p:extLst>
      <p:ext uri="{BB962C8B-B14F-4D97-AF65-F5344CB8AC3E}">
        <p14:creationId xmlns:p14="http://schemas.microsoft.com/office/powerpoint/2010/main" val="1273126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616226" y="496956"/>
            <a:ext cx="11290852" cy="6132443"/>
          </a:xfrm>
        </p:spPr>
        <p:txBody>
          <a:bodyPr>
            <a:normAutofit fontScale="92500"/>
          </a:bodyPr>
          <a:lstStyle/>
          <a:p>
            <a:pPr marL="0" indent="0" algn="ctr">
              <a:buNone/>
            </a:pPr>
            <a:r>
              <a:rPr lang="en-US" sz="3900" b="1" dirty="0"/>
              <a:t>Commas in Compound Sentences</a:t>
            </a:r>
          </a:p>
          <a:p>
            <a:pPr marL="0" indent="0">
              <a:lnSpc>
                <a:spcPct val="150000"/>
              </a:lnSpc>
              <a:buNone/>
            </a:pPr>
            <a:r>
              <a:rPr lang="en-US" sz="3200" dirty="0"/>
              <a:t>A compound sentence contains two or more independent clauses (complete sentences) joined by a coordinating conjunction (for, and, nor, but, or, yet, so).</a:t>
            </a:r>
          </a:p>
          <a:p>
            <a:pPr marL="0" indent="0">
              <a:lnSpc>
                <a:spcPct val="150000"/>
              </a:lnSpc>
              <a:buNone/>
            </a:pPr>
            <a:r>
              <a:rPr lang="en-US" sz="3200" dirty="0"/>
              <a:t>Examples</a:t>
            </a:r>
          </a:p>
          <a:p>
            <a:pPr marL="0" indent="0">
              <a:lnSpc>
                <a:spcPct val="150000"/>
              </a:lnSpc>
              <a:buNone/>
            </a:pPr>
            <a:r>
              <a:rPr lang="en-US" sz="3200" dirty="0"/>
              <a:t>The job is interesting, and the pay is decent.</a:t>
            </a:r>
          </a:p>
          <a:p>
            <a:pPr marL="0" indent="0">
              <a:lnSpc>
                <a:spcPct val="150000"/>
              </a:lnSpc>
              <a:buNone/>
            </a:pPr>
            <a:r>
              <a:rPr lang="en-US" sz="3200" dirty="0"/>
              <a:t>The job requires fluency in Spanish, so maybe I will be hired.</a:t>
            </a:r>
          </a:p>
          <a:p>
            <a:pPr marL="0" indent="0">
              <a:lnSpc>
                <a:spcPct val="150000"/>
              </a:lnSpc>
              <a:buNone/>
            </a:pPr>
            <a:r>
              <a:rPr lang="en-US" sz="3200" dirty="0"/>
              <a:t>Michael works as a bank teller, but he is looking for a better position.</a:t>
            </a:r>
          </a:p>
        </p:txBody>
      </p:sp>
    </p:spTree>
    <p:extLst>
      <p:ext uri="{BB962C8B-B14F-4D97-AF65-F5344CB8AC3E}">
        <p14:creationId xmlns:p14="http://schemas.microsoft.com/office/powerpoint/2010/main" val="4075557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616226" y="496957"/>
            <a:ext cx="11290852" cy="5680006"/>
          </a:xfrm>
        </p:spPr>
        <p:txBody>
          <a:bodyPr>
            <a:normAutofit/>
          </a:bodyPr>
          <a:lstStyle/>
          <a:p>
            <a:pPr marL="0" indent="0">
              <a:lnSpc>
                <a:spcPct val="150000"/>
              </a:lnSpc>
              <a:buNone/>
            </a:pPr>
            <a:r>
              <a:rPr lang="en-US" sz="3200" b="1" dirty="0"/>
              <a:t>If each part of the sentence contains a complete idea, then you need to add a comma.</a:t>
            </a:r>
          </a:p>
          <a:p>
            <a:pPr marL="0" indent="0">
              <a:lnSpc>
                <a:spcPct val="150000"/>
              </a:lnSpc>
              <a:buNone/>
            </a:pPr>
            <a:r>
              <a:rPr lang="en-US" sz="3200" dirty="0"/>
              <a:t>Anna does marketing surveys, and she sells products.</a:t>
            </a:r>
          </a:p>
          <a:p>
            <a:pPr marL="0" indent="0">
              <a:lnSpc>
                <a:spcPct val="150000"/>
              </a:lnSpc>
              <a:buNone/>
            </a:pPr>
            <a:r>
              <a:rPr lang="en-US" sz="3200" b="1" dirty="0"/>
              <a:t>If one part is incomplete, then no comma is necessary.</a:t>
            </a:r>
          </a:p>
          <a:p>
            <a:pPr marL="0" indent="0">
              <a:lnSpc>
                <a:spcPct val="150000"/>
              </a:lnSpc>
              <a:buNone/>
            </a:pPr>
            <a:r>
              <a:rPr lang="en-US" sz="3200" dirty="0"/>
              <a:t>Anna does marketing surveys and sells products.</a:t>
            </a:r>
          </a:p>
          <a:p>
            <a:pPr marL="0" indent="0">
              <a:buNone/>
            </a:pPr>
            <a:endParaRPr lang="en-US" b="1" dirty="0"/>
          </a:p>
        </p:txBody>
      </p:sp>
    </p:spTree>
    <p:extLst>
      <p:ext uri="{BB962C8B-B14F-4D97-AF65-F5344CB8AC3E}">
        <p14:creationId xmlns:p14="http://schemas.microsoft.com/office/powerpoint/2010/main" val="4189637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387626" y="337930"/>
            <a:ext cx="11519452" cy="6301409"/>
          </a:xfrm>
        </p:spPr>
        <p:txBody>
          <a:bodyPr>
            <a:normAutofit/>
          </a:bodyPr>
          <a:lstStyle/>
          <a:p>
            <a:pPr marL="0" indent="0">
              <a:buNone/>
            </a:pPr>
            <a:r>
              <a:rPr lang="en-US" b="1" dirty="0"/>
              <a:t>Add missing commas to the following email.</a:t>
            </a:r>
          </a:p>
          <a:p>
            <a:pPr marL="0" indent="0">
              <a:buNone/>
            </a:pPr>
            <a:r>
              <a:rPr lang="en-US" sz="3200" dirty="0"/>
              <a:t>Hi Leeann,</a:t>
            </a:r>
          </a:p>
          <a:p>
            <a:pPr marL="0" indent="0">
              <a:buNone/>
            </a:pPr>
            <a:r>
              <a:rPr lang="en-US" sz="3200" dirty="0"/>
              <a:t>I know I haven’t written in a long time but I have been busy getting used to my daily life here. As you know, I volunteer with the Human Connections Foundation. Last week I arrived in Honduras. I met by </a:t>
            </a:r>
            <a:r>
              <a:rPr lang="en-US" sz="3200" dirty="0" err="1"/>
              <a:t>Fredo</a:t>
            </a:r>
            <a:r>
              <a:rPr lang="en-US" sz="3200" dirty="0"/>
              <a:t> my supervisor. We traveled to the village together. After a few days of training, I started working on the project. The volunteers build houses, install water pumps and repair roads. My job actually, is to dig holes for the pumps. I start work very early so I usually take a rest in the afternoon. I will send you some photos and videos in a couple of days.</a:t>
            </a:r>
          </a:p>
          <a:p>
            <a:pPr marL="0" indent="0">
              <a:buNone/>
            </a:pPr>
            <a:r>
              <a:rPr lang="en-US" sz="3200" dirty="0"/>
              <a:t>Cheers,</a:t>
            </a:r>
          </a:p>
          <a:p>
            <a:pPr marL="0" indent="0">
              <a:buNone/>
            </a:pPr>
            <a:r>
              <a:rPr lang="en-US" sz="3200" dirty="0"/>
              <a:t>Antonio </a:t>
            </a:r>
          </a:p>
          <a:p>
            <a:pPr marL="0" indent="0">
              <a:buNone/>
            </a:pPr>
            <a:endParaRPr lang="en-US" b="1" dirty="0"/>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A8FF4267-3720-8CE6-1E47-493F05DEBABA}"/>
                  </a:ext>
                </a:extLst>
              </p14:cNvPr>
              <p14:cNvContentPartPr/>
              <p14:nvPr/>
            </p14:nvContentPartPr>
            <p14:xfrm>
              <a:off x="1338120" y="1759320"/>
              <a:ext cx="8872920" cy="2823840"/>
            </p14:xfrm>
          </p:contentPart>
        </mc:Choice>
        <mc:Fallback>
          <p:pic>
            <p:nvPicPr>
              <p:cNvPr id="2" name="Ink 1">
                <a:extLst>
                  <a:ext uri="{FF2B5EF4-FFF2-40B4-BE49-F238E27FC236}">
                    <a16:creationId xmlns:a16="http://schemas.microsoft.com/office/drawing/2014/main" id="{A8FF4267-3720-8CE6-1E47-493F05DEBABA}"/>
                  </a:ext>
                </a:extLst>
              </p:cNvPr>
              <p:cNvPicPr/>
              <p:nvPr/>
            </p:nvPicPr>
            <p:blipFill>
              <a:blip r:embed="rId3"/>
              <a:stretch>
                <a:fillRect/>
              </a:stretch>
            </p:blipFill>
            <p:spPr>
              <a:xfrm>
                <a:off x="1328760" y="1749960"/>
                <a:ext cx="8891640" cy="2842560"/>
              </a:xfrm>
              <a:prstGeom prst="rect">
                <a:avLst/>
              </a:prstGeom>
            </p:spPr>
          </p:pic>
        </mc:Fallback>
      </mc:AlternateContent>
    </p:spTree>
    <p:extLst>
      <p:ext uri="{BB962C8B-B14F-4D97-AF65-F5344CB8AC3E}">
        <p14:creationId xmlns:p14="http://schemas.microsoft.com/office/powerpoint/2010/main" val="30020543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616226" y="496957"/>
            <a:ext cx="11290852" cy="5680006"/>
          </a:xfrm>
        </p:spPr>
        <p:txBody>
          <a:bodyPr>
            <a:normAutofit/>
          </a:bodyPr>
          <a:lstStyle/>
          <a:p>
            <a:pPr marL="0" indent="0" algn="ctr">
              <a:buNone/>
            </a:pPr>
            <a:r>
              <a:rPr lang="en-US" b="1" dirty="0"/>
              <a:t>Commas in Complex Sentences</a:t>
            </a:r>
          </a:p>
          <a:p>
            <a:pPr marL="0" indent="0">
              <a:lnSpc>
                <a:spcPct val="150000"/>
              </a:lnSpc>
              <a:buNone/>
            </a:pPr>
            <a:r>
              <a:rPr lang="en-US" sz="3200" dirty="0"/>
              <a:t>A complex sentence contains one or more dependent clauses (or incomplete ideas). When a subordinating conjunction—a word such as because, although, or unless—is added to a clause, it makes the clause dependent. </a:t>
            </a:r>
          </a:p>
          <a:p>
            <a:pPr marL="0" indent="0">
              <a:lnSpc>
                <a:spcPct val="150000"/>
              </a:lnSpc>
              <a:buNone/>
            </a:pPr>
            <a:r>
              <a:rPr lang="en-US" sz="3200" u="sng" dirty="0"/>
              <a:t>EXAMPLE</a:t>
            </a:r>
          </a:p>
          <a:p>
            <a:pPr marL="0" indent="0">
              <a:lnSpc>
                <a:spcPct val="150000"/>
              </a:lnSpc>
              <a:buNone/>
            </a:pPr>
            <a:r>
              <a:rPr lang="en-US" sz="3200" dirty="0"/>
              <a:t>When opportunity knocks, you should embrace it.</a:t>
            </a:r>
          </a:p>
        </p:txBody>
      </p:sp>
    </p:spTree>
    <p:extLst>
      <p:ext uri="{BB962C8B-B14F-4D97-AF65-F5344CB8AC3E}">
        <p14:creationId xmlns:p14="http://schemas.microsoft.com/office/powerpoint/2010/main" val="859707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892A7-875F-99E9-5B95-C8C2A90DCE5F}"/>
              </a:ext>
            </a:extLst>
          </p:cNvPr>
          <p:cNvSpPr>
            <a:spLocks noGrp="1"/>
          </p:cNvSpPr>
          <p:nvPr>
            <p:ph type="title"/>
          </p:nvPr>
        </p:nvSpPr>
        <p:spPr/>
        <p:txBody>
          <a:bodyPr/>
          <a:lstStyle/>
          <a:p>
            <a:pPr algn="ctr"/>
            <a:r>
              <a:rPr lang="en-GB" b="1" dirty="0"/>
              <a:t>OUTLINE</a:t>
            </a:r>
          </a:p>
        </p:txBody>
      </p:sp>
      <p:sp>
        <p:nvSpPr>
          <p:cNvPr id="3" name="Content Placeholder 2">
            <a:extLst>
              <a:ext uri="{FF2B5EF4-FFF2-40B4-BE49-F238E27FC236}">
                <a16:creationId xmlns:a16="http://schemas.microsoft.com/office/drawing/2014/main" id="{6BFB7BFD-5B58-61BB-6007-44767FBCDFC9}"/>
              </a:ext>
            </a:extLst>
          </p:cNvPr>
          <p:cNvSpPr>
            <a:spLocks noGrp="1"/>
          </p:cNvSpPr>
          <p:nvPr>
            <p:ph idx="1"/>
          </p:nvPr>
        </p:nvSpPr>
        <p:spPr/>
        <p:txBody>
          <a:bodyPr>
            <a:normAutofit/>
          </a:bodyPr>
          <a:lstStyle/>
          <a:p>
            <a:pPr marL="514350" indent="-514350">
              <a:lnSpc>
                <a:spcPct val="150000"/>
              </a:lnSpc>
              <a:buFont typeface="+mj-lt"/>
              <a:buAutoNum type="arabicPeriod"/>
            </a:pPr>
            <a:r>
              <a:rPr lang="en-GB" sz="3200" dirty="0"/>
              <a:t>Comma</a:t>
            </a:r>
          </a:p>
          <a:p>
            <a:pPr marL="514350" indent="-514350">
              <a:lnSpc>
                <a:spcPct val="150000"/>
              </a:lnSpc>
              <a:buFont typeface="+mj-lt"/>
              <a:buAutoNum type="arabicPeriod"/>
            </a:pPr>
            <a:r>
              <a:rPr lang="en-GB" sz="3200" dirty="0"/>
              <a:t>Capitalization</a:t>
            </a:r>
          </a:p>
          <a:p>
            <a:pPr marL="514350" indent="-514350">
              <a:lnSpc>
                <a:spcPct val="150000"/>
              </a:lnSpc>
              <a:buFont typeface="+mj-lt"/>
              <a:buAutoNum type="arabicPeriod"/>
            </a:pPr>
            <a:r>
              <a:rPr lang="en-GB" sz="3200" dirty="0"/>
              <a:t>Semicolon </a:t>
            </a:r>
          </a:p>
        </p:txBody>
      </p:sp>
    </p:spTree>
    <p:extLst>
      <p:ext uri="{BB962C8B-B14F-4D97-AF65-F5344CB8AC3E}">
        <p14:creationId xmlns:p14="http://schemas.microsoft.com/office/powerpoint/2010/main" val="3083470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377687" y="496957"/>
            <a:ext cx="11529391" cy="5983356"/>
          </a:xfrm>
        </p:spPr>
        <p:txBody>
          <a:bodyPr>
            <a:normAutofit/>
          </a:bodyPr>
          <a:lstStyle/>
          <a:p>
            <a:pPr marL="0" indent="0" algn="ctr">
              <a:buNone/>
            </a:pPr>
            <a:r>
              <a:rPr lang="en-US" sz="3600" b="1" dirty="0"/>
              <a:t>Use a Comma After a Dependent Clause</a:t>
            </a:r>
          </a:p>
          <a:p>
            <a:pPr marL="0" indent="0">
              <a:buNone/>
            </a:pPr>
            <a:r>
              <a:rPr lang="en-US" sz="3200" dirty="0"/>
              <a:t>If a sentence begins with a dependent clause, place a comma after the clause. Remember that a dependent clause has a subject and a verb, but it cannot stand alone. When the subordinating conjunction comes in the middle of the sentence, it is not necessary to use a comma.</a:t>
            </a:r>
          </a:p>
          <a:p>
            <a:pPr marL="0" indent="0">
              <a:buNone/>
            </a:pPr>
            <a:r>
              <a:rPr lang="en-US" sz="3200" dirty="0"/>
              <a:t>Examples </a:t>
            </a:r>
          </a:p>
          <a:p>
            <a:pPr marL="0" indent="0">
              <a:buNone/>
            </a:pPr>
            <a:r>
              <a:rPr lang="en-US" sz="3200" dirty="0"/>
              <a:t>Because she loves helping people, she is studying nursing.</a:t>
            </a:r>
          </a:p>
          <a:p>
            <a:pPr marL="0" indent="0">
              <a:buNone/>
            </a:pPr>
            <a:r>
              <a:rPr lang="en-US" sz="3200" dirty="0"/>
              <a:t>She is studying nursing because she loves helping people.</a:t>
            </a:r>
          </a:p>
        </p:txBody>
      </p:sp>
    </p:spTree>
    <p:extLst>
      <p:ext uri="{BB962C8B-B14F-4D97-AF65-F5344CB8AC3E}">
        <p14:creationId xmlns:p14="http://schemas.microsoft.com/office/powerpoint/2010/main" val="3277070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616226" y="377687"/>
            <a:ext cx="11290852" cy="5799276"/>
          </a:xfrm>
        </p:spPr>
        <p:txBody>
          <a:bodyPr>
            <a:normAutofit/>
          </a:bodyPr>
          <a:lstStyle/>
          <a:p>
            <a:pPr marL="0" indent="0">
              <a:buNone/>
            </a:pPr>
            <a:r>
              <a:rPr lang="en-US" b="1" dirty="0"/>
              <a:t>Edit the following sentences by adding or deleting commas. If the sentence is correct, write C in the blank.</a:t>
            </a:r>
          </a:p>
          <a:p>
            <a:pPr marL="0" indent="0">
              <a:buNone/>
            </a:pPr>
            <a:r>
              <a:rPr lang="en-US" dirty="0"/>
              <a:t>1. Although some Americans have two or three part-time jobs they do not always earn a living wage. _____</a:t>
            </a:r>
          </a:p>
          <a:p>
            <a:pPr marL="0" indent="0">
              <a:buNone/>
            </a:pPr>
            <a:r>
              <a:rPr lang="en-US" dirty="0"/>
              <a:t>2. Many employees are known as on-demand workers, because they work at temporary jobs such as taxi drivers. _____</a:t>
            </a:r>
          </a:p>
          <a:p>
            <a:pPr marL="0" indent="0">
              <a:buNone/>
            </a:pPr>
            <a:r>
              <a:rPr lang="en-US" dirty="0"/>
              <a:t>3. Even though the United States has the world’s largest economy more and more citizens are engaging in “gig” jobs instead of full-time employment. _____</a:t>
            </a:r>
          </a:p>
          <a:p>
            <a:pPr marL="0" indent="0">
              <a:buNone/>
            </a:pPr>
            <a:r>
              <a:rPr lang="en-US" dirty="0"/>
              <a:t>4. Whereas a full-time employee costs the employer an additional 30 percent in salary a part-time employee will cost the employer only an hourly wage. _____</a:t>
            </a:r>
          </a:p>
          <a:p>
            <a:pPr marL="0" indent="0">
              <a:buNone/>
            </a:pPr>
            <a:endParaRPr lang="en-US" b="1" dirty="0"/>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A2E85A61-D466-F345-F2DB-FCBEB12415D8}"/>
                  </a:ext>
                </a:extLst>
              </p14:cNvPr>
              <p14:cNvContentPartPr/>
              <p14:nvPr/>
            </p14:nvContentPartPr>
            <p14:xfrm>
              <a:off x="3003120" y="1590840"/>
              <a:ext cx="7187040" cy="3750840"/>
            </p14:xfrm>
          </p:contentPart>
        </mc:Choice>
        <mc:Fallback>
          <p:pic>
            <p:nvPicPr>
              <p:cNvPr id="2" name="Ink 1">
                <a:extLst>
                  <a:ext uri="{FF2B5EF4-FFF2-40B4-BE49-F238E27FC236}">
                    <a16:creationId xmlns:a16="http://schemas.microsoft.com/office/drawing/2014/main" id="{A2E85A61-D466-F345-F2DB-FCBEB12415D8}"/>
                  </a:ext>
                </a:extLst>
              </p:cNvPr>
              <p:cNvPicPr/>
              <p:nvPr/>
            </p:nvPicPr>
            <p:blipFill>
              <a:blip r:embed="rId3"/>
              <a:stretch>
                <a:fillRect/>
              </a:stretch>
            </p:blipFill>
            <p:spPr>
              <a:xfrm>
                <a:off x="2993760" y="1581480"/>
                <a:ext cx="7205760" cy="3769560"/>
              </a:xfrm>
              <a:prstGeom prst="rect">
                <a:avLst/>
              </a:prstGeom>
            </p:spPr>
          </p:pic>
        </mc:Fallback>
      </mc:AlternateContent>
    </p:spTree>
    <p:extLst>
      <p:ext uri="{BB962C8B-B14F-4D97-AF65-F5344CB8AC3E}">
        <p14:creationId xmlns:p14="http://schemas.microsoft.com/office/powerpoint/2010/main" val="42868717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616226" y="377687"/>
            <a:ext cx="11290852" cy="5799276"/>
          </a:xfrm>
        </p:spPr>
        <p:txBody>
          <a:bodyPr>
            <a:normAutofit/>
          </a:bodyPr>
          <a:lstStyle/>
          <a:p>
            <a:pPr marL="0" indent="0">
              <a:buNone/>
            </a:pPr>
            <a:r>
              <a:rPr lang="en-US" dirty="0"/>
              <a:t>6. Although part-time workers may have greater freedom about where and when to work they may lose out on employment security and benefits. _____</a:t>
            </a:r>
          </a:p>
          <a:p>
            <a:pPr marL="0" indent="0">
              <a:buNone/>
            </a:pPr>
            <a:r>
              <a:rPr lang="en-US" dirty="0"/>
              <a:t>7. On the other hand, some people feel that the gig economy provides exciting new opportunities. _____</a:t>
            </a:r>
          </a:p>
          <a:p>
            <a:pPr marL="0" indent="0">
              <a:buNone/>
            </a:pPr>
            <a:r>
              <a:rPr lang="en-US" dirty="0"/>
              <a:t>8. Since the rise of the Internet many “gig” businesses have become successful, such as Airbnb and Uber. _____</a:t>
            </a:r>
          </a:p>
          <a:p>
            <a:pPr marL="0" indent="0">
              <a:buNone/>
            </a:pPr>
            <a:r>
              <a:rPr lang="en-US" dirty="0"/>
              <a:t>9. Gig businesses may empower workers, because any talented person can provide a part-time service and be his or her own boss. _____</a:t>
            </a:r>
          </a:p>
          <a:p>
            <a:pPr marL="0" indent="0">
              <a:buNone/>
            </a:pPr>
            <a:r>
              <a:rPr lang="en-US" dirty="0"/>
              <a:t>10. Because the gig economy is becoming commonplace Americans will have to debate its effects on the public. _____</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89C45C11-1BC9-F212-53A5-3ECAA9A7DE48}"/>
                  </a:ext>
                </a:extLst>
              </p14:cNvPr>
              <p14:cNvContentPartPr/>
              <p14:nvPr/>
            </p14:nvContentPartPr>
            <p14:xfrm>
              <a:off x="2665800" y="1053720"/>
              <a:ext cx="6270120" cy="4003560"/>
            </p14:xfrm>
          </p:contentPart>
        </mc:Choice>
        <mc:Fallback>
          <p:pic>
            <p:nvPicPr>
              <p:cNvPr id="2" name="Ink 1">
                <a:extLst>
                  <a:ext uri="{FF2B5EF4-FFF2-40B4-BE49-F238E27FC236}">
                    <a16:creationId xmlns:a16="http://schemas.microsoft.com/office/drawing/2014/main" id="{89C45C11-1BC9-F212-53A5-3ECAA9A7DE48}"/>
                  </a:ext>
                </a:extLst>
              </p:cNvPr>
              <p:cNvPicPr/>
              <p:nvPr/>
            </p:nvPicPr>
            <p:blipFill>
              <a:blip r:embed="rId3"/>
              <a:stretch>
                <a:fillRect/>
              </a:stretch>
            </p:blipFill>
            <p:spPr>
              <a:xfrm>
                <a:off x="2656440" y="1044360"/>
                <a:ext cx="6288840" cy="4022280"/>
              </a:xfrm>
              <a:prstGeom prst="rect">
                <a:avLst/>
              </a:prstGeom>
            </p:spPr>
          </p:pic>
        </mc:Fallback>
      </mc:AlternateContent>
    </p:spTree>
    <p:extLst>
      <p:ext uri="{BB962C8B-B14F-4D97-AF65-F5344CB8AC3E}">
        <p14:creationId xmlns:p14="http://schemas.microsoft.com/office/powerpoint/2010/main" val="6675608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417443" y="496957"/>
            <a:ext cx="11489635" cy="6003234"/>
          </a:xfrm>
        </p:spPr>
        <p:txBody>
          <a:bodyPr>
            <a:normAutofit fontScale="92500"/>
          </a:bodyPr>
          <a:lstStyle/>
          <a:p>
            <a:pPr marL="0" indent="0">
              <a:buNone/>
            </a:pPr>
            <a:r>
              <a:rPr lang="en-US" dirty="0"/>
              <a:t>Clauses beginning with who, that, and which can be restrictive or nonrestrictive.</a:t>
            </a:r>
          </a:p>
          <a:p>
            <a:pPr marL="0" indent="0">
              <a:buNone/>
            </a:pPr>
            <a:r>
              <a:rPr lang="en-US" dirty="0"/>
              <a:t>A restrictive clause contains essential information about the subject. </a:t>
            </a:r>
          </a:p>
          <a:p>
            <a:pPr marL="0" indent="0">
              <a:buNone/>
            </a:pPr>
            <a:r>
              <a:rPr lang="en-US" b="1" dirty="0"/>
              <a:t>Do not place commas around restrictive clauses.</a:t>
            </a:r>
          </a:p>
          <a:p>
            <a:pPr marL="0" indent="0">
              <a:buNone/>
            </a:pPr>
            <a:r>
              <a:rPr lang="en-US" u="sng" dirty="0"/>
              <a:t>EXAMPLE</a:t>
            </a:r>
          </a:p>
          <a:p>
            <a:pPr marL="0" indent="0">
              <a:buNone/>
            </a:pPr>
            <a:r>
              <a:rPr lang="en-US" dirty="0"/>
              <a:t>The woman who invented the windshield wiper never became wealthy.</a:t>
            </a:r>
          </a:p>
          <a:p>
            <a:pPr marL="0" indent="0">
              <a:buNone/>
            </a:pPr>
            <a:r>
              <a:rPr lang="en-US" dirty="0"/>
              <a:t>(The clause is essential to understand the sentence.)</a:t>
            </a:r>
          </a:p>
          <a:p>
            <a:pPr marL="0" indent="0">
              <a:buNone/>
            </a:pPr>
            <a:r>
              <a:rPr lang="en-US" b="1" dirty="0"/>
              <a:t>A nonrestrictive </a:t>
            </a:r>
            <a:r>
              <a:rPr lang="en-US" dirty="0"/>
              <a:t>clause gives nonessential information. In such sentences, the clause gives additional information about the noun, but it does not restrict or define the noun.</a:t>
            </a:r>
          </a:p>
          <a:p>
            <a:pPr marL="0" indent="0">
              <a:buNone/>
            </a:pPr>
            <a:r>
              <a:rPr lang="en-US" b="1" dirty="0"/>
              <a:t>Place commas around nonrestrictive clauses.</a:t>
            </a:r>
          </a:p>
          <a:p>
            <a:pPr marL="0" indent="0">
              <a:buNone/>
            </a:pPr>
            <a:r>
              <a:rPr lang="en-US" dirty="0"/>
              <a:t>The restaurant, which is on Labelle Boulevard, has excellent seafood.</a:t>
            </a:r>
          </a:p>
          <a:p>
            <a:pPr marL="0" indent="0">
              <a:buNone/>
            </a:pPr>
            <a:r>
              <a:rPr lang="en-US" dirty="0"/>
              <a:t>(The clause contains extra information. If you removed it, the sentence would still have a clear meaning.)</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7FEEFDFD-C3B8-ACDD-D270-615D81042C45}"/>
                  </a:ext>
                </a:extLst>
              </p14:cNvPr>
              <p14:cNvContentPartPr/>
              <p14:nvPr/>
            </p14:nvContentPartPr>
            <p14:xfrm>
              <a:off x="2254680" y="2749680"/>
              <a:ext cx="4647600" cy="2728800"/>
            </p14:xfrm>
          </p:contentPart>
        </mc:Choice>
        <mc:Fallback>
          <p:pic>
            <p:nvPicPr>
              <p:cNvPr id="2" name="Ink 1">
                <a:extLst>
                  <a:ext uri="{FF2B5EF4-FFF2-40B4-BE49-F238E27FC236}">
                    <a16:creationId xmlns:a16="http://schemas.microsoft.com/office/drawing/2014/main" id="{7FEEFDFD-C3B8-ACDD-D270-615D81042C45}"/>
                  </a:ext>
                </a:extLst>
              </p:cNvPr>
              <p:cNvPicPr/>
              <p:nvPr/>
            </p:nvPicPr>
            <p:blipFill>
              <a:blip r:embed="rId3"/>
              <a:stretch>
                <a:fillRect/>
              </a:stretch>
            </p:blipFill>
            <p:spPr>
              <a:xfrm>
                <a:off x="2245320" y="2740320"/>
                <a:ext cx="4666320" cy="2747520"/>
              </a:xfrm>
              <a:prstGeom prst="rect">
                <a:avLst/>
              </a:prstGeom>
            </p:spPr>
          </p:pic>
        </mc:Fallback>
      </mc:AlternateContent>
    </p:spTree>
    <p:extLst>
      <p:ext uri="{BB962C8B-B14F-4D97-AF65-F5344CB8AC3E}">
        <p14:creationId xmlns:p14="http://schemas.microsoft.com/office/powerpoint/2010/main" val="675176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417443" y="377686"/>
            <a:ext cx="11489635" cy="6182139"/>
          </a:xfrm>
        </p:spPr>
        <p:txBody>
          <a:bodyPr>
            <a:normAutofit fontScale="92500" lnSpcReduction="10000"/>
          </a:bodyPr>
          <a:lstStyle/>
          <a:p>
            <a:pPr marL="0" indent="0" algn="ctr">
              <a:buNone/>
            </a:pPr>
            <a:r>
              <a:rPr lang="en-US" sz="3000" b="1" dirty="0"/>
              <a:t>Using Which, That, and Who</a:t>
            </a:r>
          </a:p>
          <a:p>
            <a:pPr marL="0" indent="0">
              <a:buNone/>
            </a:pPr>
            <a:r>
              <a:rPr lang="en-US" b="1" u="sng" dirty="0"/>
              <a:t>which</a:t>
            </a:r>
          </a:p>
          <a:p>
            <a:pPr marL="0" indent="0">
              <a:buNone/>
            </a:pPr>
            <a:r>
              <a:rPr lang="en-US" dirty="0"/>
              <a:t>Use commas to set off clauses that begin with which.</a:t>
            </a:r>
          </a:p>
          <a:p>
            <a:pPr marL="0" indent="0">
              <a:buNone/>
            </a:pPr>
            <a:r>
              <a:rPr lang="en-US" dirty="0"/>
              <a:t>EXAMPLE: Apple Computer, which started in 1976, was co-founded by Steve Wozniak and Steve Jobs.</a:t>
            </a:r>
          </a:p>
          <a:p>
            <a:pPr marL="0" indent="0">
              <a:buNone/>
            </a:pPr>
            <a:r>
              <a:rPr lang="en-US" b="1" u="sng" dirty="0"/>
              <a:t>that</a:t>
            </a:r>
          </a:p>
          <a:p>
            <a:pPr marL="0" indent="0">
              <a:buNone/>
            </a:pPr>
            <a:r>
              <a:rPr lang="en-US" dirty="0"/>
              <a:t>Do not use commas to set off clauses that begin with that.</a:t>
            </a:r>
          </a:p>
          <a:p>
            <a:pPr marL="0" indent="0">
              <a:buNone/>
            </a:pPr>
            <a:r>
              <a:rPr lang="en-US" dirty="0"/>
              <a:t>EXAMPLE: One product that changed the world was the personal computer.</a:t>
            </a:r>
          </a:p>
          <a:p>
            <a:pPr marL="0" indent="0">
              <a:buNone/>
            </a:pPr>
            <a:r>
              <a:rPr lang="en-US" b="1" u="sng" dirty="0"/>
              <a:t>who</a:t>
            </a:r>
          </a:p>
          <a:p>
            <a:pPr marL="0" indent="0">
              <a:buNone/>
            </a:pPr>
            <a:r>
              <a:rPr lang="en-US" dirty="0"/>
              <a:t>When a clause begins with who, you may or may not need a comma. If the clause</a:t>
            </a:r>
          </a:p>
          <a:p>
            <a:pPr marL="0" indent="0">
              <a:buNone/>
            </a:pPr>
            <a:r>
              <a:rPr lang="en-US" dirty="0"/>
              <a:t>contains nonessential information, put commas around it. If the clause is essential</a:t>
            </a:r>
          </a:p>
          <a:p>
            <a:pPr marL="0" indent="0">
              <a:buNone/>
            </a:pPr>
            <a:r>
              <a:rPr lang="en-US" dirty="0"/>
              <a:t>to the meaning of the sentence, then it does not require commas.</a:t>
            </a:r>
          </a:p>
          <a:p>
            <a:pPr marL="0" indent="0">
              <a:buNone/>
            </a:pPr>
            <a:r>
              <a:rPr lang="en-US" dirty="0"/>
              <a:t>Example:   The man who employs me uses Apple computers.</a:t>
            </a:r>
          </a:p>
          <a:p>
            <a:pPr marL="0" indent="0">
              <a:buNone/>
            </a:pPr>
            <a:r>
              <a:rPr lang="en-US" dirty="0"/>
              <a:t>                    Steve Jobs, who had four children, was a billionaire.</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EFDB00B4-E586-D3E9-AE2B-5994CF0AF7D9}"/>
                  </a:ext>
                </a:extLst>
              </p14:cNvPr>
              <p14:cNvContentPartPr/>
              <p14:nvPr/>
            </p14:nvContentPartPr>
            <p14:xfrm>
              <a:off x="3213720" y="2001600"/>
              <a:ext cx="4246920" cy="4572360"/>
            </p14:xfrm>
          </p:contentPart>
        </mc:Choice>
        <mc:Fallback>
          <p:pic>
            <p:nvPicPr>
              <p:cNvPr id="2" name="Ink 1">
                <a:extLst>
                  <a:ext uri="{FF2B5EF4-FFF2-40B4-BE49-F238E27FC236}">
                    <a16:creationId xmlns:a16="http://schemas.microsoft.com/office/drawing/2014/main" id="{EFDB00B4-E586-D3E9-AE2B-5994CF0AF7D9}"/>
                  </a:ext>
                </a:extLst>
              </p:cNvPr>
              <p:cNvPicPr/>
              <p:nvPr/>
            </p:nvPicPr>
            <p:blipFill>
              <a:blip r:embed="rId3"/>
              <a:stretch>
                <a:fillRect/>
              </a:stretch>
            </p:blipFill>
            <p:spPr>
              <a:xfrm>
                <a:off x="3204360" y="1992240"/>
                <a:ext cx="4265640" cy="4591080"/>
              </a:xfrm>
              <a:prstGeom prst="rect">
                <a:avLst/>
              </a:prstGeom>
            </p:spPr>
          </p:pic>
        </mc:Fallback>
      </mc:AlternateContent>
    </p:spTree>
    <p:extLst>
      <p:ext uri="{BB962C8B-B14F-4D97-AF65-F5344CB8AC3E}">
        <p14:creationId xmlns:p14="http://schemas.microsoft.com/office/powerpoint/2010/main" val="32955020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616226" y="387626"/>
            <a:ext cx="11290852" cy="5789337"/>
          </a:xfrm>
        </p:spPr>
        <p:txBody>
          <a:bodyPr>
            <a:normAutofit/>
          </a:bodyPr>
          <a:lstStyle/>
          <a:p>
            <a:pPr marL="0" indent="0">
              <a:buNone/>
            </a:pPr>
            <a:r>
              <a:rPr lang="en-US" dirty="0"/>
              <a:t>1. Jobs that are interesting are often the subject of news articles.</a:t>
            </a:r>
          </a:p>
          <a:p>
            <a:pPr marL="0" indent="0">
              <a:buNone/>
            </a:pPr>
            <a:r>
              <a:rPr lang="en-US" dirty="0"/>
              <a:t>2. Ranvir Shah who likes to travel is the captain of a merchant ship.</a:t>
            </a:r>
          </a:p>
          <a:p>
            <a:pPr marL="0" indent="0">
              <a:buNone/>
            </a:pPr>
            <a:r>
              <a:rPr lang="en-US" dirty="0"/>
              <a:t>3. His ship which is named Prospector is a medium-sized cargo container.</a:t>
            </a:r>
          </a:p>
          <a:p>
            <a:pPr marL="0" indent="0">
              <a:buNone/>
            </a:pPr>
            <a:r>
              <a:rPr lang="en-US" dirty="0"/>
              <a:t>4. The ship which carries dry goods often sails near the Horn of Africa.</a:t>
            </a:r>
          </a:p>
          <a:p>
            <a:pPr marL="0" indent="0">
              <a:buNone/>
            </a:pPr>
            <a:r>
              <a:rPr lang="en-US" dirty="0"/>
              <a:t>5. The vessel that Shah sails has been a target of pirates.</a:t>
            </a:r>
          </a:p>
          <a:p>
            <a:pPr marL="0" indent="0">
              <a:buNone/>
            </a:pPr>
            <a:r>
              <a:rPr lang="en-US" dirty="0"/>
              <a:t>6. In 2011, about two hundred ships that were near the Somali coast were</a:t>
            </a:r>
          </a:p>
          <a:p>
            <a:pPr marL="0" indent="0">
              <a:buNone/>
            </a:pPr>
            <a:r>
              <a:rPr lang="en-US" dirty="0"/>
              <a:t>hijacked.</a:t>
            </a:r>
          </a:p>
          <a:p>
            <a:pPr marL="0" indent="0">
              <a:buNone/>
            </a:pPr>
            <a:r>
              <a:rPr lang="en-US" dirty="0"/>
              <a:t>8. Last year, an experience that Shah had was memorable.</a:t>
            </a:r>
          </a:p>
          <a:p>
            <a:pPr marL="0" indent="0">
              <a:buNone/>
            </a:pPr>
            <a:r>
              <a:rPr lang="en-US" dirty="0"/>
              <a:t>9. Somali pirates who were in small boats tried to capture Shah’s vessel.</a:t>
            </a:r>
          </a:p>
          <a:p>
            <a:pPr marL="0" indent="0">
              <a:buNone/>
            </a:pPr>
            <a:r>
              <a:rPr lang="en-US" dirty="0"/>
              <a:t>10. Only the crew members who had weapons fought with the pirates.</a:t>
            </a:r>
          </a:p>
        </p:txBody>
      </p:sp>
    </p:spTree>
    <p:extLst>
      <p:ext uri="{BB962C8B-B14F-4D97-AF65-F5344CB8AC3E}">
        <p14:creationId xmlns:p14="http://schemas.microsoft.com/office/powerpoint/2010/main" val="7763315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616226" y="496957"/>
            <a:ext cx="11290852" cy="6142382"/>
          </a:xfrm>
        </p:spPr>
        <p:txBody>
          <a:bodyPr>
            <a:normAutofit lnSpcReduction="10000"/>
          </a:bodyPr>
          <a:lstStyle/>
          <a:p>
            <a:pPr marL="0" indent="0" algn="ctr">
              <a:buNone/>
            </a:pPr>
            <a:r>
              <a:rPr lang="en-US" sz="3800" b="1" dirty="0"/>
              <a:t>Commas in Business Letters</a:t>
            </a:r>
          </a:p>
          <a:p>
            <a:pPr marL="0" indent="0">
              <a:buNone/>
            </a:pPr>
            <a:r>
              <a:rPr lang="en-US" dirty="0"/>
              <a:t>When you write or type formal correspondence, ensure that you use commas correctly in all parts of the letter.</a:t>
            </a:r>
          </a:p>
          <a:p>
            <a:pPr marL="0" indent="0">
              <a:buNone/>
            </a:pPr>
            <a:r>
              <a:rPr lang="en-US" b="1" dirty="0"/>
              <a:t>Addresses</a:t>
            </a:r>
          </a:p>
          <a:p>
            <a:pPr marL="0" indent="0">
              <a:buNone/>
            </a:pPr>
            <a:r>
              <a:rPr lang="en-US" dirty="0"/>
              <a:t>In the address at the top of a business letter, put a comma between these elements.</a:t>
            </a:r>
          </a:p>
          <a:p>
            <a:pPr marL="0" indent="0">
              <a:buNone/>
            </a:pPr>
            <a:r>
              <a:rPr lang="en-US" dirty="0"/>
              <a:t>• The street and apartment number</a:t>
            </a:r>
          </a:p>
          <a:p>
            <a:pPr marL="0" indent="0">
              <a:buNone/>
            </a:pPr>
            <a:r>
              <a:rPr lang="en-US" dirty="0"/>
              <a:t>• The city and state or country</a:t>
            </a:r>
          </a:p>
          <a:p>
            <a:pPr marL="0" indent="0">
              <a:buNone/>
            </a:pPr>
            <a:r>
              <a:rPr lang="en-US" dirty="0"/>
              <a:t>Do not put a comma before the zip code.</a:t>
            </a:r>
          </a:p>
          <a:p>
            <a:pPr marL="0" indent="0">
              <a:buNone/>
            </a:pPr>
            <a:r>
              <a:rPr lang="en-US" dirty="0"/>
              <a:t>Anita </a:t>
            </a:r>
            <a:r>
              <a:rPr lang="en-US" dirty="0" err="1"/>
              <a:t>Buchinsky</a:t>
            </a:r>
            <a:endParaRPr lang="en-US" dirty="0"/>
          </a:p>
          <a:p>
            <a:pPr marL="0" indent="0">
              <a:buNone/>
            </a:pPr>
            <a:r>
              <a:rPr lang="en-US" dirty="0"/>
              <a:t>XYZ Company</a:t>
            </a:r>
          </a:p>
          <a:p>
            <a:pPr marL="0" indent="0">
              <a:buNone/>
            </a:pPr>
            <a:r>
              <a:rPr lang="en-US" dirty="0"/>
              <a:t>11 Maple Lane, Suite 450</a:t>
            </a:r>
          </a:p>
          <a:p>
            <a:pPr marL="0" indent="0">
              <a:buNone/>
            </a:pPr>
            <a:r>
              <a:rPr lang="en-US" dirty="0"/>
              <a:t>Brownfield, Texas 79316</a:t>
            </a:r>
          </a:p>
        </p:txBody>
      </p:sp>
    </p:spTree>
    <p:extLst>
      <p:ext uri="{BB962C8B-B14F-4D97-AF65-F5344CB8AC3E}">
        <p14:creationId xmlns:p14="http://schemas.microsoft.com/office/powerpoint/2010/main" val="925215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616226" y="496957"/>
            <a:ext cx="11290852" cy="5680006"/>
          </a:xfrm>
        </p:spPr>
        <p:txBody>
          <a:bodyPr>
            <a:normAutofit/>
          </a:bodyPr>
          <a:lstStyle/>
          <a:p>
            <a:pPr marL="0" indent="0">
              <a:buNone/>
            </a:pPr>
            <a:r>
              <a:rPr lang="en-US" dirty="0"/>
              <a:t>The building at 1600 Pennsylvania Avenue, Washington, D.C., is called the White House.</a:t>
            </a:r>
          </a:p>
          <a:p>
            <a:pPr marL="0" indent="0">
              <a:buNone/>
            </a:pPr>
            <a:r>
              <a:rPr lang="en-US" dirty="0"/>
              <a:t>The building at 1600 Pennsylvania Avenue is called the White House.</a:t>
            </a:r>
          </a:p>
          <a:p>
            <a:pPr marL="0" indent="0">
              <a:buNone/>
            </a:pPr>
            <a:r>
              <a:rPr lang="en-US" b="1" dirty="0"/>
              <a:t>Dates</a:t>
            </a:r>
          </a:p>
          <a:p>
            <a:pPr marL="0" indent="0">
              <a:buNone/>
            </a:pPr>
            <a:r>
              <a:rPr lang="en-US" dirty="0"/>
              <a:t>In the date at the top of the letter, put a comma between the full date and the year. If you write just the month and the year, then no comma is necessary.</a:t>
            </a:r>
          </a:p>
          <a:p>
            <a:pPr marL="0" indent="0">
              <a:buNone/>
            </a:pPr>
            <a:r>
              <a:rPr lang="en-US" dirty="0"/>
              <a:t>January 28, 2017                                   January 2017</a:t>
            </a:r>
          </a:p>
          <a:p>
            <a:pPr marL="0" indent="0">
              <a:buNone/>
            </a:pPr>
            <a:r>
              <a:rPr lang="en-US" dirty="0"/>
              <a:t>If you include a date inside a complete sentence, separate the elements of the date with commas.</a:t>
            </a:r>
          </a:p>
          <a:p>
            <a:pPr marL="0" indent="0">
              <a:buNone/>
            </a:pPr>
            <a:r>
              <a:rPr lang="en-US" dirty="0"/>
              <a:t>We flew to Dallas on Friday, March 14, 2017.</a:t>
            </a:r>
          </a:p>
        </p:txBody>
      </p:sp>
    </p:spTree>
    <p:extLst>
      <p:ext uri="{BB962C8B-B14F-4D97-AF65-F5344CB8AC3E}">
        <p14:creationId xmlns:p14="http://schemas.microsoft.com/office/powerpoint/2010/main" val="39619921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298174" y="447261"/>
            <a:ext cx="11608904" cy="6082748"/>
          </a:xfrm>
        </p:spPr>
        <p:txBody>
          <a:bodyPr>
            <a:normAutofit/>
          </a:bodyPr>
          <a:lstStyle/>
          <a:p>
            <a:pPr marL="0" indent="0" algn="ctr">
              <a:buNone/>
            </a:pPr>
            <a:r>
              <a:rPr lang="en-US" sz="3600" b="1" dirty="0"/>
              <a:t>Capitalization</a:t>
            </a:r>
          </a:p>
          <a:p>
            <a:pPr marL="0" indent="0">
              <a:buNone/>
            </a:pPr>
            <a:r>
              <a:rPr lang="en-US" dirty="0"/>
              <a:t>Remember to always capitalize the following:</a:t>
            </a:r>
          </a:p>
          <a:p>
            <a:pPr marL="0" indent="0">
              <a:buNone/>
            </a:pPr>
            <a:r>
              <a:rPr lang="en-US" dirty="0"/>
              <a:t>• </a:t>
            </a:r>
            <a:r>
              <a:rPr lang="en-US" b="1" dirty="0"/>
              <a:t>The pronoun I</a:t>
            </a:r>
          </a:p>
          <a:p>
            <a:pPr marL="0" indent="0">
              <a:buNone/>
            </a:pPr>
            <a:r>
              <a:rPr lang="en-US" dirty="0"/>
              <a:t>• </a:t>
            </a:r>
            <a:r>
              <a:rPr lang="en-US" b="1" dirty="0"/>
              <a:t>The first word of every sentence</a:t>
            </a:r>
          </a:p>
          <a:p>
            <a:pPr marL="0" indent="0">
              <a:buNone/>
            </a:pPr>
            <a:r>
              <a:rPr lang="en-US" dirty="0"/>
              <a:t>My coworkers and I share an office.</a:t>
            </a:r>
          </a:p>
          <a:p>
            <a:pPr marL="0" indent="0">
              <a:buNone/>
            </a:pPr>
            <a:r>
              <a:rPr lang="en-US" dirty="0"/>
              <a:t>There are many other instances in which you must use capital letters. Always capitalize the following:</a:t>
            </a:r>
          </a:p>
          <a:p>
            <a:pPr marL="0" indent="0">
              <a:buNone/>
            </a:pPr>
            <a:r>
              <a:rPr lang="en-US" dirty="0"/>
              <a:t>• </a:t>
            </a:r>
            <a:r>
              <a:rPr lang="en-US" b="1" dirty="0"/>
              <a:t>Days of the week, months, and holidays</a:t>
            </a:r>
          </a:p>
          <a:p>
            <a:pPr marL="0" indent="0">
              <a:buNone/>
            </a:pPr>
            <a:r>
              <a:rPr lang="en-US" dirty="0"/>
              <a:t>Wednesday       January 1         New Year’s Eve</a:t>
            </a:r>
          </a:p>
          <a:p>
            <a:pPr marL="0" indent="0">
              <a:buNone/>
            </a:pPr>
            <a:r>
              <a:rPr lang="en-US" dirty="0"/>
              <a:t>Do not capitalize the seasons: summer, fall, winter, spring.</a:t>
            </a:r>
          </a:p>
        </p:txBody>
      </p:sp>
    </p:spTree>
    <p:extLst>
      <p:ext uri="{BB962C8B-B14F-4D97-AF65-F5344CB8AC3E}">
        <p14:creationId xmlns:p14="http://schemas.microsoft.com/office/powerpoint/2010/main" val="34341162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467139" y="327991"/>
            <a:ext cx="11439939" cy="6331226"/>
          </a:xfrm>
        </p:spPr>
        <p:txBody>
          <a:bodyPr>
            <a:normAutofit fontScale="92500"/>
          </a:bodyPr>
          <a:lstStyle/>
          <a:p>
            <a:r>
              <a:rPr lang="en-US" b="1" dirty="0"/>
              <a:t>Titles of specific institutions, departments, companies, and schools</a:t>
            </a:r>
          </a:p>
          <a:p>
            <a:pPr marL="0" indent="0">
              <a:buNone/>
            </a:pPr>
            <a:r>
              <a:rPr lang="en-US" dirty="0"/>
              <a:t>IBM            U.S. Department          Pinewood          Elementary School of Defense</a:t>
            </a:r>
          </a:p>
          <a:p>
            <a:r>
              <a:rPr lang="en-US" b="1" dirty="0"/>
              <a:t>Do not capitalize general references.</a:t>
            </a:r>
          </a:p>
          <a:p>
            <a:pPr marL="0" indent="0">
              <a:buNone/>
            </a:pPr>
            <a:r>
              <a:rPr lang="en-US" dirty="0"/>
              <a:t>the company              the department                  the school</a:t>
            </a:r>
          </a:p>
          <a:p>
            <a:pPr marL="0" indent="0">
              <a:buNone/>
            </a:pPr>
            <a:r>
              <a:rPr lang="en-US" dirty="0"/>
              <a:t>• </a:t>
            </a:r>
            <a:r>
              <a:rPr lang="en-US" b="1" dirty="0"/>
              <a:t>Names of specific places, such as buildings, streets, parks, cities, states, countries, and bodies of water</a:t>
            </a:r>
          </a:p>
          <a:p>
            <a:pPr marL="0" indent="0">
              <a:buNone/>
            </a:pPr>
            <a:r>
              <a:rPr lang="en-US" dirty="0"/>
              <a:t>Dale Street           Times Square            Los Angeles,           California</a:t>
            </a:r>
          </a:p>
          <a:p>
            <a:pPr marL="0" indent="0">
              <a:buNone/>
            </a:pPr>
            <a:r>
              <a:rPr lang="en-US" dirty="0"/>
              <a:t>Central Park                         Mississippi Lake Erie</a:t>
            </a:r>
          </a:p>
          <a:p>
            <a:r>
              <a:rPr lang="en-US" b="1" dirty="0"/>
              <a:t>Do not capitalize general references.</a:t>
            </a:r>
          </a:p>
          <a:p>
            <a:pPr marL="0" indent="0">
              <a:buNone/>
            </a:pPr>
            <a:r>
              <a:rPr lang="en-US" dirty="0"/>
              <a:t>the street                        the state                  the lake</a:t>
            </a:r>
          </a:p>
          <a:p>
            <a:pPr marL="0" indent="0">
              <a:buNone/>
            </a:pPr>
            <a:r>
              <a:rPr lang="en-US" dirty="0"/>
              <a:t>• </a:t>
            </a:r>
            <a:r>
              <a:rPr lang="en-US" b="1" dirty="0"/>
              <a:t>Names of specific languages, nationalities, tribes, races, religions, and most</a:t>
            </a:r>
          </a:p>
          <a:p>
            <a:pPr marL="0" indent="0">
              <a:buNone/>
            </a:pPr>
            <a:r>
              <a:rPr lang="en-US" b="1" dirty="0"/>
              <a:t>adjectives formed from those names</a:t>
            </a:r>
          </a:p>
          <a:p>
            <a:pPr marL="0" indent="0">
              <a:buNone/>
            </a:pPr>
            <a:r>
              <a:rPr lang="en-US" dirty="0"/>
              <a:t>Portuguese                  Buddhist                       an Italian restaurant</a:t>
            </a:r>
          </a:p>
        </p:txBody>
      </p:sp>
    </p:spTree>
    <p:extLst>
      <p:ext uri="{BB962C8B-B14F-4D97-AF65-F5344CB8AC3E}">
        <p14:creationId xmlns:p14="http://schemas.microsoft.com/office/powerpoint/2010/main" val="3448076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2338F-8389-B35B-276C-5F5648E70C3D}"/>
              </a:ext>
            </a:extLst>
          </p:cNvPr>
          <p:cNvSpPr>
            <a:spLocks noGrp="1"/>
          </p:cNvSpPr>
          <p:nvPr>
            <p:ph type="title"/>
          </p:nvPr>
        </p:nvSpPr>
        <p:spPr/>
        <p:txBody>
          <a:bodyPr>
            <a:normAutofit fontScale="90000"/>
          </a:bodyPr>
          <a:lstStyle/>
          <a:p>
            <a:pPr algn="ctr"/>
            <a:r>
              <a:rPr lang="en-US" sz="5300" b="1" dirty="0"/>
              <a:t>Comma</a:t>
            </a:r>
            <a:br>
              <a:rPr lang="en-US" dirty="0"/>
            </a:br>
            <a:endParaRPr lang="en-GB" dirty="0"/>
          </a:p>
        </p:txBody>
      </p:sp>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838200" y="1361661"/>
            <a:ext cx="10515600" cy="4815302"/>
          </a:xfrm>
        </p:spPr>
        <p:txBody>
          <a:bodyPr/>
          <a:lstStyle/>
          <a:p>
            <a:pPr marL="0" indent="0">
              <a:lnSpc>
                <a:spcPct val="150000"/>
              </a:lnSpc>
              <a:buNone/>
            </a:pPr>
            <a:r>
              <a:rPr lang="en-US" dirty="0"/>
              <a:t>A comma (,) is a punctuation mark that helps keep distinct ideas separate. Commas are especially important in series, after introductory words and phrases, around interrupting words and phrases, and in compound and complex sentences.</a:t>
            </a:r>
          </a:p>
          <a:p>
            <a:pPr marL="0" indent="0">
              <a:lnSpc>
                <a:spcPct val="150000"/>
              </a:lnSpc>
              <a:buNone/>
            </a:pPr>
            <a:r>
              <a:rPr lang="en-US" b="1" u="sng" dirty="0"/>
              <a:t>Example:</a:t>
            </a:r>
          </a:p>
          <a:p>
            <a:pPr marL="0" indent="0">
              <a:lnSpc>
                <a:spcPct val="150000"/>
              </a:lnSpc>
              <a:buNone/>
            </a:pPr>
            <a:r>
              <a:rPr lang="en-US" dirty="0"/>
              <a:t>Some jobs, especially those in the service industry, pay minimum wage.</a:t>
            </a:r>
            <a:endParaRPr lang="en-GB" dirty="0"/>
          </a:p>
        </p:txBody>
      </p:sp>
    </p:spTree>
    <p:extLst>
      <p:ext uri="{BB962C8B-B14F-4D97-AF65-F5344CB8AC3E}">
        <p14:creationId xmlns:p14="http://schemas.microsoft.com/office/powerpoint/2010/main" val="33744608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477078" y="357809"/>
            <a:ext cx="11430000" cy="6172200"/>
          </a:xfrm>
        </p:spPr>
        <p:txBody>
          <a:bodyPr>
            <a:normAutofit/>
          </a:bodyPr>
          <a:lstStyle/>
          <a:p>
            <a:pPr marL="0" indent="0">
              <a:buNone/>
            </a:pPr>
            <a:r>
              <a:rPr lang="en-US" b="1" dirty="0"/>
              <a:t>Titles of specific individuals</a:t>
            </a:r>
          </a:p>
          <a:p>
            <a:pPr marL="0" indent="0">
              <a:buNone/>
            </a:pPr>
            <a:r>
              <a:rPr lang="en-US" dirty="0"/>
              <a:t>General Eisenhower               President Kennedy               Dr. Marcos</a:t>
            </a:r>
          </a:p>
          <a:p>
            <a:pPr marL="0" indent="0">
              <a:buNone/>
            </a:pPr>
            <a:r>
              <a:rPr lang="en-US" dirty="0"/>
              <a:t>Professor Wong             Prime Minister Blair                    Mrs. Eleanor Roosevelt</a:t>
            </a:r>
          </a:p>
          <a:p>
            <a:pPr marL="0" indent="0">
              <a:buNone/>
            </a:pPr>
            <a:r>
              <a:rPr lang="en-US" b="1" dirty="0"/>
              <a:t>If you are referring to the profession in general, or if the title follows the name, do not use capital letters. </a:t>
            </a:r>
          </a:p>
          <a:p>
            <a:pPr marL="0" indent="0">
              <a:buNone/>
            </a:pPr>
            <a:r>
              <a:rPr lang="en-US" dirty="0"/>
              <a:t>a senator                              my professor                            the doctors                                                 Angela Merkel, chancellor of Germany</a:t>
            </a:r>
          </a:p>
          <a:p>
            <a:pPr marL="0" indent="0">
              <a:buNone/>
            </a:pPr>
            <a:r>
              <a:rPr lang="en-US" b="1" dirty="0"/>
              <a:t>• Titles of specific courses and programs</a:t>
            </a:r>
          </a:p>
          <a:p>
            <a:pPr marL="0" indent="0">
              <a:buNone/>
            </a:pPr>
            <a:r>
              <a:rPr lang="en-US" dirty="0"/>
              <a:t>Mathematics              201 Civil Engineering        100 Beginner’s Spanish</a:t>
            </a:r>
          </a:p>
          <a:p>
            <a:pPr marL="0" indent="0">
              <a:buNone/>
            </a:pPr>
            <a:r>
              <a:rPr lang="en-US" b="1" dirty="0"/>
              <a:t>If you refer to a course but do not mention the course title, then it is not necessary to use capitals.</a:t>
            </a:r>
          </a:p>
          <a:p>
            <a:pPr marL="0" indent="0">
              <a:buNone/>
            </a:pPr>
            <a:r>
              <a:rPr lang="en-US" dirty="0"/>
              <a:t>He is in economics. I study hard for my civil engineering class.</a:t>
            </a:r>
          </a:p>
        </p:txBody>
      </p:sp>
    </p:spTree>
    <p:extLst>
      <p:ext uri="{BB962C8B-B14F-4D97-AF65-F5344CB8AC3E}">
        <p14:creationId xmlns:p14="http://schemas.microsoft.com/office/powerpoint/2010/main" val="927704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616226" y="496957"/>
            <a:ext cx="11290852" cy="5680006"/>
          </a:xfrm>
        </p:spPr>
        <p:txBody>
          <a:bodyPr>
            <a:normAutofit/>
          </a:bodyPr>
          <a:lstStyle/>
          <a:p>
            <a:pPr marL="0" indent="0">
              <a:buNone/>
            </a:pPr>
            <a:r>
              <a:rPr lang="en-US" b="1" dirty="0"/>
              <a:t>The major words in titles of literary or artistic works</a:t>
            </a:r>
          </a:p>
          <a:p>
            <a:pPr marL="0" indent="0">
              <a:buNone/>
            </a:pPr>
            <a:r>
              <a:rPr lang="en-US" dirty="0"/>
              <a:t>The Lord of the Rings       The </a:t>
            </a:r>
            <a:r>
              <a:rPr lang="en-US" dirty="0" err="1"/>
              <a:t>Bourne</a:t>
            </a:r>
            <a:r>
              <a:rPr lang="en-US" dirty="0"/>
              <a:t> Identity          War and Peace</a:t>
            </a:r>
          </a:p>
          <a:p>
            <a:pPr marL="0" indent="0">
              <a:buNone/>
            </a:pPr>
            <a:r>
              <a:rPr lang="en-US" b="1" dirty="0"/>
              <a:t>• Names of historical events, eras, and movements</a:t>
            </a:r>
          </a:p>
          <a:p>
            <a:pPr marL="0" indent="0">
              <a:buNone/>
            </a:pPr>
            <a:r>
              <a:rPr lang="en-US" dirty="0"/>
              <a:t>the Korean War        Impressionism          the Industrial Revolution</a:t>
            </a:r>
          </a:p>
        </p:txBody>
      </p:sp>
    </p:spTree>
    <p:extLst>
      <p:ext uri="{BB962C8B-B14F-4D97-AF65-F5344CB8AC3E}">
        <p14:creationId xmlns:p14="http://schemas.microsoft.com/office/powerpoint/2010/main" val="3623609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616226" y="496957"/>
            <a:ext cx="11290852" cy="5680006"/>
          </a:xfrm>
        </p:spPr>
        <p:txBody>
          <a:bodyPr>
            <a:normAutofit lnSpcReduction="10000"/>
          </a:bodyPr>
          <a:lstStyle/>
          <a:p>
            <a:pPr marL="0" indent="0">
              <a:buNone/>
            </a:pPr>
            <a:r>
              <a:rPr lang="en-US" b="1" dirty="0"/>
              <a:t>Semicolons (;)</a:t>
            </a:r>
          </a:p>
          <a:p>
            <a:pPr marL="0" indent="0">
              <a:buNone/>
            </a:pPr>
            <a:r>
              <a:rPr lang="en-US" b="1" dirty="0"/>
              <a:t>Semicolons are used to show the link between two connected phrases, when a comma would be too weak and a full stop too strong:</a:t>
            </a:r>
          </a:p>
          <a:p>
            <a:pPr marL="0" indent="0">
              <a:buNone/>
            </a:pPr>
            <a:r>
              <a:rPr lang="en-US" dirty="0"/>
              <a:t>Twenty people were interviewed for the first study; thirty-three for the second.</a:t>
            </a:r>
          </a:p>
          <a:p>
            <a:pPr marL="0" indent="0">
              <a:buNone/>
            </a:pPr>
            <a:r>
              <a:rPr lang="en-US" dirty="0"/>
              <a:t>Nobody questioned the results; they were quite conclusive.</a:t>
            </a:r>
          </a:p>
          <a:p>
            <a:pPr marL="0" indent="0">
              <a:buNone/>
            </a:pPr>
            <a:r>
              <a:rPr lang="en-US" b="1" dirty="0"/>
              <a:t>Semicolons are also used to divide up items in a list when they have a complex structure, as in a multiple citation:</a:t>
            </a:r>
          </a:p>
          <a:p>
            <a:pPr marL="0" indent="0">
              <a:buNone/>
            </a:pPr>
            <a:r>
              <a:rPr lang="en-US" dirty="0"/>
              <a:t>(Maitland, 2006; </a:t>
            </a:r>
            <a:r>
              <a:rPr lang="en-US" dirty="0" err="1"/>
              <a:t>Rosenor</a:t>
            </a:r>
            <a:r>
              <a:rPr lang="en-US" dirty="0"/>
              <a:t>, 1997; New Scientist, 2006b; University of Michigan, 2000).</a:t>
            </a:r>
          </a:p>
          <a:p>
            <a:pPr marL="0" indent="0">
              <a:buNone/>
            </a:pPr>
            <a:r>
              <a:rPr lang="en-US" b="1" dirty="0"/>
              <a:t>Use a semicolon between two main clauses joined by a conjunctive adverb, such as </a:t>
            </a:r>
          </a:p>
          <a:p>
            <a:pPr marL="0" indent="0">
              <a:buNone/>
            </a:pPr>
            <a:r>
              <a:rPr lang="en-US" dirty="0"/>
              <a:t>However, otherwise, consequently, therefore, similarly, accordingly, then</a:t>
            </a:r>
            <a:r>
              <a:rPr lang="en-US" b="1" dirty="0"/>
              <a:t>…</a:t>
            </a:r>
          </a:p>
        </p:txBody>
      </p:sp>
    </p:spTree>
    <p:extLst>
      <p:ext uri="{BB962C8B-B14F-4D97-AF65-F5344CB8AC3E}">
        <p14:creationId xmlns:p14="http://schemas.microsoft.com/office/powerpoint/2010/main" val="824770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2338F-8389-B35B-276C-5F5648E70C3D}"/>
              </a:ext>
            </a:extLst>
          </p:cNvPr>
          <p:cNvSpPr>
            <a:spLocks noGrp="1"/>
          </p:cNvSpPr>
          <p:nvPr>
            <p:ph type="title"/>
          </p:nvPr>
        </p:nvSpPr>
        <p:spPr>
          <a:xfrm>
            <a:off x="838200" y="308113"/>
            <a:ext cx="10515600" cy="646044"/>
          </a:xfrm>
        </p:spPr>
        <p:txBody>
          <a:bodyPr>
            <a:normAutofit fontScale="90000"/>
          </a:bodyPr>
          <a:lstStyle/>
          <a:p>
            <a:pPr algn="ctr"/>
            <a:br>
              <a:rPr lang="en-US" dirty="0"/>
            </a:br>
            <a:br>
              <a:rPr lang="en-US" dirty="0"/>
            </a:br>
            <a:r>
              <a:rPr lang="en-US" b="1" dirty="0"/>
              <a:t>Use commas in a series</a:t>
            </a:r>
            <a:br>
              <a:rPr lang="en-US" dirty="0"/>
            </a:br>
            <a:br>
              <a:rPr lang="en-US" dirty="0"/>
            </a:br>
            <a:endParaRPr lang="en-GB" dirty="0"/>
          </a:p>
        </p:txBody>
      </p:sp>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457200" y="1192696"/>
            <a:ext cx="11380304" cy="5476461"/>
          </a:xfrm>
        </p:spPr>
        <p:txBody>
          <a:bodyPr>
            <a:normAutofit lnSpcReduction="10000"/>
          </a:bodyPr>
          <a:lstStyle/>
          <a:p>
            <a:pPr marL="0" indent="0">
              <a:lnSpc>
                <a:spcPct val="150000"/>
              </a:lnSpc>
              <a:buNone/>
            </a:pPr>
            <a:r>
              <a:rPr lang="en-US" b="1" dirty="0"/>
              <a:t>Use a comma to separate items in a series of three or more items. </a:t>
            </a:r>
          </a:p>
          <a:p>
            <a:pPr>
              <a:lnSpc>
                <a:spcPct val="150000"/>
              </a:lnSpc>
              <a:buFont typeface="Wingdings" panose="05000000000000000000" pitchFamily="2" charset="2"/>
              <a:buChar char="ü"/>
            </a:pPr>
            <a:r>
              <a:rPr lang="en-US" u="sng" dirty="0"/>
              <a:t>Series of nouns: </a:t>
            </a:r>
            <a:r>
              <a:rPr lang="en-US" dirty="0"/>
              <a:t>The conference will be in Dallas, Houston, Galveston, or Austin.</a:t>
            </a:r>
          </a:p>
          <a:p>
            <a:pPr>
              <a:lnSpc>
                <a:spcPct val="150000"/>
              </a:lnSpc>
              <a:buFont typeface="Wingdings" panose="05000000000000000000" pitchFamily="2" charset="2"/>
              <a:buChar char="ü"/>
            </a:pPr>
            <a:r>
              <a:rPr lang="en-US" u="sng" dirty="0"/>
              <a:t>Series of verbs</a:t>
            </a:r>
            <a:r>
              <a:rPr lang="en-US" dirty="0"/>
              <a:t>: During the conference, guests will eat, drink, and network.</a:t>
            </a:r>
          </a:p>
          <a:p>
            <a:pPr>
              <a:lnSpc>
                <a:spcPct val="150000"/>
              </a:lnSpc>
              <a:buFont typeface="Wingdings" panose="05000000000000000000" pitchFamily="2" charset="2"/>
              <a:buChar char="ü"/>
            </a:pPr>
            <a:r>
              <a:rPr lang="en-US" u="sng" dirty="0"/>
              <a:t>Series of phrases</a:t>
            </a:r>
            <a:r>
              <a:rPr lang="en-US" dirty="0"/>
              <a:t>: She dressed well, kept her head up, and maintained eye contact.</a:t>
            </a:r>
          </a:p>
          <a:p>
            <a:pPr marL="0" indent="0">
              <a:lnSpc>
                <a:spcPct val="150000"/>
              </a:lnSpc>
              <a:buNone/>
            </a:pPr>
            <a:r>
              <a:rPr lang="en-US" b="1" dirty="0"/>
              <a:t>Do not use commas to separate items if each item is joined by and or </a:t>
            </a:r>
            <a:r>
              <a:rPr lang="en-US" b="1" dirty="0" err="1"/>
              <a:t>or</a:t>
            </a:r>
            <a:r>
              <a:rPr lang="en-US" b="1" dirty="0"/>
              <a:t>.</a:t>
            </a:r>
          </a:p>
          <a:p>
            <a:pPr marL="0" indent="0">
              <a:lnSpc>
                <a:spcPct val="150000"/>
              </a:lnSpc>
              <a:buNone/>
            </a:pPr>
            <a:r>
              <a:rPr lang="en-US" dirty="0"/>
              <a:t>The audience clapped and cheered and stood up after the speech</a:t>
            </a:r>
            <a:endParaRPr lang="en-GB" dirty="0"/>
          </a:p>
        </p:txBody>
      </p:sp>
    </p:spTree>
    <p:extLst>
      <p:ext uri="{BB962C8B-B14F-4D97-AF65-F5344CB8AC3E}">
        <p14:creationId xmlns:p14="http://schemas.microsoft.com/office/powerpoint/2010/main" val="2809377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357808" y="308113"/>
            <a:ext cx="11549269" cy="6132444"/>
          </a:xfrm>
        </p:spPr>
        <p:txBody>
          <a:bodyPr>
            <a:noAutofit/>
          </a:bodyPr>
          <a:lstStyle/>
          <a:p>
            <a:pPr marL="0" indent="0">
              <a:buNone/>
            </a:pPr>
            <a:r>
              <a:rPr lang="en-US" sz="3200" b="1" dirty="0"/>
              <a:t>Each sentence contains a series of items. Add the missing commas.</a:t>
            </a:r>
          </a:p>
          <a:p>
            <a:pPr marL="0" indent="0">
              <a:lnSpc>
                <a:spcPct val="100000"/>
              </a:lnSpc>
              <a:buNone/>
            </a:pPr>
            <a:r>
              <a:rPr lang="en-US" dirty="0"/>
              <a:t>1. According to Holland, the six basic types of jobs include realistic jobs conventional jobs investigative jobs artistic jobs social jobs and leadership jobs.</a:t>
            </a:r>
          </a:p>
          <a:p>
            <a:pPr marL="0" indent="0">
              <a:lnSpc>
                <a:spcPct val="100000"/>
              </a:lnSpc>
              <a:buNone/>
            </a:pPr>
            <a:r>
              <a:rPr lang="en-US" dirty="0"/>
              <a:t>2. When trying to choose a career, you should try a variety of jobs work in different places and volunteer for various tasks.</a:t>
            </a:r>
          </a:p>
          <a:p>
            <a:pPr marL="0" indent="0">
              <a:lnSpc>
                <a:spcPct val="100000"/>
              </a:lnSpc>
              <a:buNone/>
            </a:pPr>
            <a:r>
              <a:rPr lang="en-US" dirty="0"/>
              <a:t>3. Realistic jobs involve working with tools large machines or other types of equipment.</a:t>
            </a:r>
          </a:p>
          <a:p>
            <a:pPr marL="0" indent="0">
              <a:lnSpc>
                <a:spcPct val="100000"/>
              </a:lnSpc>
              <a:buNone/>
            </a:pPr>
            <a:r>
              <a:rPr lang="en-US" dirty="0"/>
              <a:t>4. People who work with tools or machines are usually strong competitive and physically healthy.</a:t>
            </a:r>
          </a:p>
          <a:p>
            <a:pPr marL="0" indent="0">
              <a:buNone/>
            </a:pPr>
            <a:endParaRPr lang="en-US" sz="2600" dirty="0"/>
          </a:p>
        </p:txBody>
      </p:sp>
    </p:spTree>
    <p:extLst>
      <p:ext uri="{BB962C8B-B14F-4D97-AF65-F5344CB8AC3E}">
        <p14:creationId xmlns:p14="http://schemas.microsoft.com/office/powerpoint/2010/main" val="433076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357808" y="308113"/>
            <a:ext cx="11549269" cy="6132444"/>
          </a:xfrm>
        </p:spPr>
        <p:txBody>
          <a:bodyPr>
            <a:noAutofit/>
          </a:bodyPr>
          <a:lstStyle/>
          <a:p>
            <a:pPr marL="0" indent="0">
              <a:buNone/>
            </a:pPr>
            <a:r>
              <a:rPr lang="en-US" sz="2600" dirty="0"/>
              <a:t>5. </a:t>
            </a:r>
            <a:r>
              <a:rPr lang="en-US" dirty="0"/>
              <a:t>Bank cashiers secretaries office managers and accountants have conventional jobs.</a:t>
            </a:r>
          </a:p>
          <a:p>
            <a:pPr marL="0" indent="0">
              <a:buNone/>
            </a:pPr>
            <a:r>
              <a:rPr lang="en-US" dirty="0"/>
              <a:t>6. People who describe themselves as cooperative helpful and responsible have social jobs.</a:t>
            </a:r>
          </a:p>
          <a:p>
            <a:pPr marL="0" indent="0">
              <a:buNone/>
            </a:pPr>
            <a:r>
              <a:rPr lang="en-US" dirty="0"/>
              <a:t>7. Eric Townsend wants to be a teacher nurse or social worker.</a:t>
            </a:r>
          </a:p>
          <a:p>
            <a:pPr marL="0" indent="0">
              <a:buNone/>
            </a:pPr>
            <a:r>
              <a:rPr lang="en-US" dirty="0"/>
              <a:t>8. Investigative workers often do market surveys develop military strategies or tackle economic problems.</a:t>
            </a:r>
          </a:p>
          <a:p>
            <a:pPr marL="0" indent="0">
              <a:buNone/>
            </a:pPr>
            <a:r>
              <a:rPr lang="en-US" dirty="0"/>
              <a:t>9. Adela Sanchez is energetic self-confident and ambitious.</a:t>
            </a:r>
          </a:p>
          <a:p>
            <a:pPr marL="0" indent="0">
              <a:buNone/>
            </a:pPr>
            <a:r>
              <a:rPr lang="en-US" dirty="0"/>
              <a:t>10. Sanchez hopes to get a leadership job in sales politics or business</a:t>
            </a:r>
          </a:p>
        </p:txBody>
      </p:sp>
    </p:spTree>
    <p:extLst>
      <p:ext uri="{BB962C8B-B14F-4D97-AF65-F5344CB8AC3E}">
        <p14:creationId xmlns:p14="http://schemas.microsoft.com/office/powerpoint/2010/main" val="335840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467139" y="496956"/>
            <a:ext cx="11439939" cy="6042991"/>
          </a:xfrm>
        </p:spPr>
        <p:txBody>
          <a:bodyPr>
            <a:normAutofit fontScale="92500" lnSpcReduction="10000"/>
          </a:bodyPr>
          <a:lstStyle/>
          <a:p>
            <a:pPr marL="0" indent="0" algn="ctr">
              <a:buNone/>
            </a:pPr>
            <a:r>
              <a:rPr lang="en-US" sz="3200" b="1" dirty="0"/>
              <a:t>Commas After Introductory Words and Phrases</a:t>
            </a:r>
          </a:p>
          <a:p>
            <a:pPr marL="0" indent="0">
              <a:buNone/>
            </a:pPr>
            <a:endParaRPr lang="en-US" b="1" dirty="0"/>
          </a:p>
          <a:p>
            <a:pPr marL="0" indent="0">
              <a:lnSpc>
                <a:spcPct val="150000"/>
              </a:lnSpc>
              <a:buNone/>
            </a:pPr>
            <a:r>
              <a:rPr lang="en-US" sz="3200" dirty="0"/>
              <a:t>Place a comma after an introductory word. The word could be an interjection such as yes or no, an adverb such as usually, or a transitional word such as therefore.</a:t>
            </a:r>
          </a:p>
          <a:p>
            <a:pPr marL="0" indent="0">
              <a:lnSpc>
                <a:spcPct val="150000"/>
              </a:lnSpc>
              <a:buNone/>
            </a:pPr>
            <a:r>
              <a:rPr lang="en-US" sz="3200" u="sng" dirty="0"/>
              <a:t>Examples </a:t>
            </a:r>
          </a:p>
          <a:p>
            <a:pPr marL="0" indent="0">
              <a:lnSpc>
                <a:spcPct val="150000"/>
              </a:lnSpc>
              <a:buNone/>
            </a:pPr>
            <a:r>
              <a:rPr lang="en-US" sz="3200" dirty="0"/>
              <a:t>Yes, I will help you finish the project.</a:t>
            </a:r>
          </a:p>
          <a:p>
            <a:pPr marL="0" indent="0">
              <a:lnSpc>
                <a:spcPct val="150000"/>
              </a:lnSpc>
              <a:buNone/>
            </a:pPr>
            <a:r>
              <a:rPr lang="en-US" sz="3200" dirty="0"/>
              <a:t>Honestly, you should reconsider your promise.</a:t>
            </a:r>
          </a:p>
          <a:p>
            <a:pPr marL="0" indent="0">
              <a:lnSpc>
                <a:spcPct val="150000"/>
              </a:lnSpc>
              <a:buNone/>
            </a:pPr>
            <a:r>
              <a:rPr lang="en-US" sz="3200" dirty="0"/>
              <a:t>However, the job includes a lot of overtime.</a:t>
            </a:r>
          </a:p>
        </p:txBody>
      </p:sp>
    </p:spTree>
    <p:extLst>
      <p:ext uri="{BB962C8B-B14F-4D97-AF65-F5344CB8AC3E}">
        <p14:creationId xmlns:p14="http://schemas.microsoft.com/office/powerpoint/2010/main" val="3822020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616226" y="496957"/>
            <a:ext cx="11290852" cy="5680006"/>
          </a:xfrm>
        </p:spPr>
        <p:txBody>
          <a:bodyPr>
            <a:normAutofit/>
          </a:bodyPr>
          <a:lstStyle/>
          <a:p>
            <a:pPr marL="0" indent="0">
              <a:lnSpc>
                <a:spcPct val="150000"/>
              </a:lnSpc>
              <a:buNone/>
            </a:pPr>
            <a:r>
              <a:rPr lang="en-US" b="1" dirty="0"/>
              <a:t>Introductory phrases </a:t>
            </a:r>
            <a:r>
              <a:rPr lang="en-US" dirty="0"/>
              <a:t>of two or more words should be set off with a comma. The phrase could be a transitional expression such as of course or a prepositional phrase such as in the morning.</a:t>
            </a:r>
          </a:p>
          <a:p>
            <a:pPr marL="0" indent="0">
              <a:lnSpc>
                <a:spcPct val="150000"/>
              </a:lnSpc>
              <a:buNone/>
            </a:pPr>
            <a:r>
              <a:rPr lang="en-US" u="sng" dirty="0"/>
              <a:t>Examples</a:t>
            </a:r>
          </a:p>
          <a:p>
            <a:pPr marL="0" indent="0">
              <a:lnSpc>
                <a:spcPct val="150000"/>
              </a:lnSpc>
              <a:buNone/>
            </a:pPr>
            <a:r>
              <a:rPr lang="en-US" dirty="0"/>
              <a:t>As a matter of fact, the manager explained the new policy.</a:t>
            </a:r>
          </a:p>
          <a:p>
            <a:pPr marL="0" indent="0">
              <a:lnSpc>
                <a:spcPct val="150000"/>
              </a:lnSpc>
              <a:buNone/>
            </a:pPr>
            <a:r>
              <a:rPr lang="en-US" dirty="0"/>
              <a:t>In the middle of the meeting, Nancy decided to leave.</a:t>
            </a:r>
          </a:p>
          <a:p>
            <a:pPr marL="0" indent="0">
              <a:lnSpc>
                <a:spcPct val="150000"/>
              </a:lnSpc>
              <a:buNone/>
            </a:pPr>
            <a:r>
              <a:rPr lang="en-US" dirty="0"/>
              <a:t>After his speech, the employees asked questions.</a:t>
            </a:r>
          </a:p>
        </p:txBody>
      </p:sp>
    </p:spTree>
    <p:extLst>
      <p:ext uri="{BB962C8B-B14F-4D97-AF65-F5344CB8AC3E}">
        <p14:creationId xmlns:p14="http://schemas.microsoft.com/office/powerpoint/2010/main" val="522868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E477A-A69B-EBE9-D7DA-4527FD679029}"/>
              </a:ext>
            </a:extLst>
          </p:cNvPr>
          <p:cNvSpPr>
            <a:spLocks noGrp="1"/>
          </p:cNvSpPr>
          <p:nvPr>
            <p:ph idx="1"/>
          </p:nvPr>
        </p:nvSpPr>
        <p:spPr>
          <a:xfrm>
            <a:off x="367748" y="496957"/>
            <a:ext cx="11539330" cy="6033052"/>
          </a:xfrm>
        </p:spPr>
        <p:txBody>
          <a:bodyPr>
            <a:normAutofit/>
          </a:bodyPr>
          <a:lstStyle/>
          <a:p>
            <a:pPr marL="0" indent="0">
              <a:buNone/>
            </a:pPr>
            <a:r>
              <a:rPr lang="en-US" b="1" dirty="0"/>
              <a:t>Practice 2</a:t>
            </a:r>
          </a:p>
          <a:p>
            <a:pPr marL="0" indent="0">
              <a:buNone/>
            </a:pPr>
            <a:r>
              <a:rPr lang="en-US" b="1" dirty="0"/>
              <a:t>Underline the introductory word or phrase in each sentence and add commas.</a:t>
            </a:r>
          </a:p>
          <a:p>
            <a:pPr marL="0" indent="0">
              <a:buNone/>
            </a:pPr>
            <a:r>
              <a:rPr lang="en-US" dirty="0"/>
              <a:t>1. In 2009 the tourism department in Queensland, Australia, wanted</a:t>
            </a:r>
          </a:p>
          <a:p>
            <a:pPr marL="0" indent="0">
              <a:buNone/>
            </a:pPr>
            <a:r>
              <a:rPr lang="en-US" dirty="0"/>
              <a:t>to promote the Great Barrier Bank as a tourist site. Therefore department</a:t>
            </a:r>
          </a:p>
          <a:p>
            <a:pPr marL="0" indent="0">
              <a:buNone/>
            </a:pPr>
            <a:r>
              <a:rPr lang="en-US" dirty="0"/>
              <a:t>officials hired a publicity firm to launch a campaign. After much discussion</a:t>
            </a:r>
          </a:p>
          <a:p>
            <a:pPr marL="0" indent="0">
              <a:buNone/>
            </a:pPr>
            <a:r>
              <a:rPr lang="en-US" dirty="0"/>
              <a:t>the publicity team developed an interesting way of advertising the Great</a:t>
            </a:r>
          </a:p>
          <a:p>
            <a:pPr marL="0" indent="0">
              <a:buNone/>
            </a:pPr>
            <a:r>
              <a:rPr lang="en-US" dirty="0"/>
              <a:t>Barrier Bank. To attract attention the team created a job posting called “The</a:t>
            </a:r>
          </a:p>
          <a:p>
            <a:pPr marL="0" indent="0">
              <a:buNone/>
            </a:pPr>
            <a:r>
              <a:rPr lang="en-US" dirty="0"/>
              <a:t>Best Job in the World.”</a:t>
            </a:r>
          </a:p>
        </p:txBody>
      </p:sp>
    </p:spTree>
    <p:extLst>
      <p:ext uri="{BB962C8B-B14F-4D97-AF65-F5344CB8AC3E}">
        <p14:creationId xmlns:p14="http://schemas.microsoft.com/office/powerpoint/2010/main" val="29980616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525</TotalTime>
  <Words>2866</Words>
  <Application>Microsoft Office PowerPoint</Application>
  <PresentationFormat>Widescreen</PresentationFormat>
  <Paragraphs>201</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Calibri Light</vt:lpstr>
      <vt:lpstr>Wingdings</vt:lpstr>
      <vt:lpstr>Office Theme</vt:lpstr>
      <vt:lpstr>Punctuation</vt:lpstr>
      <vt:lpstr>OUTLINE</vt:lpstr>
      <vt:lpstr>Comma </vt:lpstr>
      <vt:lpstr>  Use commas in a series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10</cp:revision>
  <dcterms:created xsi:type="dcterms:W3CDTF">2023-12-02T09:21:51Z</dcterms:created>
  <dcterms:modified xsi:type="dcterms:W3CDTF">2023-12-03T08:32:03Z</dcterms:modified>
</cp:coreProperties>
</file>