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5D8185-C994-4568-B492-1C5E0ED921F0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E432E4-2637-429A-9CB8-2CF51C23F0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3571900"/>
          </a:xfrm>
        </p:spPr>
        <p:txBody>
          <a:bodyPr>
            <a:normAutofit/>
          </a:bodyPr>
          <a:lstStyle/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ar-DZ" dirty="0" smtClean="0">
              <a:solidFill>
                <a:srgbClr val="002060"/>
              </a:solidFill>
            </a:endParaRPr>
          </a:p>
          <a:p>
            <a:endParaRPr lang="ar-DZ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err="1" smtClean="0">
                <a:solidFill>
                  <a:srgbClr val="002060"/>
                </a:solidFill>
              </a:rPr>
              <a:t>Faculty</a:t>
            </a:r>
            <a:r>
              <a:rPr lang="fr-FR" dirty="0" smtClean="0">
                <a:solidFill>
                  <a:srgbClr val="002060"/>
                </a:solidFill>
              </a:rPr>
              <a:t> of Arts and </a:t>
            </a:r>
            <a:r>
              <a:rPr lang="fr-FR" dirty="0" err="1" smtClean="0">
                <a:solidFill>
                  <a:srgbClr val="002060"/>
                </a:solidFill>
              </a:rPr>
              <a:t>Foreign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Languages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err="1" smtClean="0">
                <a:solidFill>
                  <a:srgbClr val="002060"/>
                </a:solidFill>
              </a:rPr>
              <a:t>Department</a:t>
            </a:r>
            <a:r>
              <a:rPr lang="fr-FR" dirty="0" smtClean="0">
                <a:solidFill>
                  <a:srgbClr val="002060"/>
                </a:solidFill>
              </a:rPr>
              <a:t> of English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Hama Lakhdar </a:t>
            </a:r>
            <a:r>
              <a:rPr lang="fr-FR" b="1" dirty="0" err="1" smtClean="0"/>
              <a:t>University</a:t>
            </a:r>
            <a:r>
              <a:rPr lang="fr-FR" b="1" dirty="0" smtClean="0"/>
              <a:t> of </a:t>
            </a:r>
            <a:r>
              <a:rPr lang="fr-FR" b="1" dirty="0" err="1" smtClean="0"/>
              <a:t>Eloued</a:t>
            </a:r>
            <a:endParaRPr lang="fr-FR" b="1" dirty="0"/>
          </a:p>
        </p:txBody>
      </p:sp>
      <p:pic>
        <p:nvPicPr>
          <p:cNvPr id="1026" name="Picture 2" descr="C:\Users\Hp 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2714620"/>
            <a:ext cx="2143125" cy="1500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72413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For Short ( 1998),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approach</a:t>
            </a:r>
            <a:r>
              <a:rPr lang="fr-FR" dirty="0" smtClean="0"/>
              <a:t> to the </a:t>
            </a:r>
            <a:r>
              <a:rPr lang="fr-FR" dirty="0" err="1" smtClean="0"/>
              <a:t>analysis</a:t>
            </a:r>
            <a:r>
              <a:rPr lang="fr-FR" dirty="0" smtClean="0"/>
              <a:t> of (</a:t>
            </a:r>
            <a:r>
              <a:rPr lang="fr-FR" dirty="0" err="1" smtClean="0"/>
              <a:t>literary</a:t>
            </a:r>
            <a:r>
              <a:rPr lang="fr-FR" dirty="0" smtClean="0"/>
              <a:t>) </a:t>
            </a:r>
            <a:r>
              <a:rPr lang="fr-FR" dirty="0" err="1" smtClean="0"/>
              <a:t>texts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description: « 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thus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relating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fact</a:t>
            </a:r>
            <a:r>
              <a:rPr lang="fr-FR" dirty="0" smtClean="0"/>
              <a:t> (</a:t>
            </a:r>
            <a:r>
              <a:rPr lang="fr-FR" dirty="0" err="1" smtClean="0"/>
              <a:t>linguistic</a:t>
            </a:r>
            <a:r>
              <a:rPr lang="fr-FR" dirty="0" smtClean="0"/>
              <a:t> description) to </a:t>
            </a:r>
            <a:r>
              <a:rPr lang="fr-FR" dirty="0" err="1" smtClean="0"/>
              <a:t>meaning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interpretation</a:t>
            </a:r>
            <a:r>
              <a:rPr lang="fr-FR" dirty="0" smtClean="0"/>
              <a:t>) in an </a:t>
            </a:r>
            <a:r>
              <a:rPr lang="fr-FR" dirty="0" err="1" smtClean="0"/>
              <a:t>explicity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 as possible » (p:05).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782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2400" b="1" dirty="0" smtClean="0">
                <a:solidFill>
                  <a:srgbClr val="FF0000"/>
                </a:solidFill>
              </a:rPr>
              <a:t>I.3.The </a:t>
            </a:r>
            <a:r>
              <a:rPr lang="fr-FR" sz="2400" b="1" dirty="0" err="1" smtClean="0">
                <a:solidFill>
                  <a:srgbClr val="FF0000"/>
                </a:solidFill>
              </a:rPr>
              <a:t>Linguistic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Feature</a:t>
            </a:r>
            <a:r>
              <a:rPr lang="fr-FR" sz="2400" b="1" dirty="0" smtClean="0">
                <a:solidFill>
                  <a:srgbClr val="FF0000"/>
                </a:solidFill>
              </a:rPr>
              <a:t> Versus the </a:t>
            </a:r>
            <a:r>
              <a:rPr lang="fr-FR" sz="2400" b="1" dirty="0" err="1" smtClean="0">
                <a:solidFill>
                  <a:srgbClr val="FF0000"/>
                </a:solidFill>
              </a:rPr>
              <a:t>Stylistic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Feature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fr-FR" dirty="0" err="1" smtClean="0"/>
              <a:t>Ghazala</a:t>
            </a:r>
            <a:r>
              <a:rPr lang="fr-FR" dirty="0" smtClean="0"/>
              <a:t> ( 1998) </a:t>
            </a:r>
            <a:r>
              <a:rPr lang="fr-FR" dirty="0" err="1" smtClean="0"/>
              <a:t>defines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terms</a:t>
            </a:r>
            <a:r>
              <a:rPr lang="fr-FR" dirty="0" smtClean="0"/>
              <a:t> as </a:t>
            </a:r>
            <a:r>
              <a:rPr lang="fr-FR" dirty="0" err="1" smtClean="0"/>
              <a:t>follows</a:t>
            </a:r>
            <a:r>
              <a:rPr lang="fr-FR" dirty="0" smtClean="0"/>
              <a:t>:</a:t>
            </a:r>
          </a:p>
          <a:p>
            <a:pPr algn="just" rtl="0"/>
            <a:r>
              <a:rPr lang="fr-FR" dirty="0" smtClean="0"/>
              <a:t>I-3-a-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Feature</a:t>
            </a:r>
            <a:r>
              <a:rPr lang="fr-FR" dirty="0" smtClean="0"/>
              <a:t>: 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unit </a:t>
            </a:r>
            <a:r>
              <a:rPr lang="fr-FR" dirty="0" err="1" smtClean="0"/>
              <a:t>from</a:t>
            </a:r>
            <a:r>
              <a:rPr lang="fr-FR" dirty="0" smtClean="0"/>
              <a:t> the system of the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dictionary</a:t>
            </a:r>
            <a:r>
              <a:rPr lang="fr-FR" dirty="0" smtClean="0"/>
              <a:t>, </a:t>
            </a:r>
            <a:r>
              <a:rPr lang="fr-FR" dirty="0" err="1" smtClean="0"/>
              <a:t>semiotic</a:t>
            </a:r>
            <a:r>
              <a:rPr lang="fr-FR" dirty="0" smtClean="0"/>
              <a:t>, grammatical, </a:t>
            </a:r>
            <a:r>
              <a:rPr lang="fr-FR" dirty="0" err="1" smtClean="0"/>
              <a:t>phonetic</a:t>
            </a:r>
            <a:r>
              <a:rPr lang="fr-FR" dirty="0" smtClean="0"/>
              <a:t> and structural. </a:t>
            </a:r>
          </a:p>
          <a:p>
            <a:pPr algn="just" rtl="0"/>
            <a:r>
              <a:rPr lang="fr-FR" dirty="0" smtClean="0"/>
              <a:t>I-3-b-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</a:t>
            </a:r>
            <a:r>
              <a:rPr lang="fr-FR" dirty="0" smtClean="0"/>
              <a:t>: 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unit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considered</a:t>
            </a:r>
            <a:r>
              <a:rPr lang="fr-FR" dirty="0" smtClean="0"/>
              <a:t> important in the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. That </a:t>
            </a:r>
            <a:r>
              <a:rPr lang="fr-FR" dirty="0" err="1" smtClean="0"/>
              <a:t>is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element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the </a:t>
            </a:r>
            <a:r>
              <a:rPr lang="fr-FR" dirty="0" err="1" smtClean="0"/>
              <a:t>critic</a:t>
            </a:r>
            <a:r>
              <a:rPr lang="fr-FR" dirty="0" smtClean="0"/>
              <a:t> </a:t>
            </a:r>
            <a:r>
              <a:rPr lang="fr-FR" dirty="0" err="1" smtClean="0"/>
              <a:t>considers</a:t>
            </a:r>
            <a:r>
              <a:rPr lang="fr-FR" dirty="0" smtClean="0"/>
              <a:t> important in the </a:t>
            </a:r>
            <a:r>
              <a:rPr lang="fr-FR" dirty="0" err="1" smtClean="0"/>
              <a:t>text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222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The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displayed</a:t>
            </a:r>
            <a:r>
              <a:rPr lang="fr-FR" dirty="0" smtClean="0"/>
              <a:t> in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: </a:t>
            </a:r>
            <a:r>
              <a:rPr lang="fr-FR" dirty="0" err="1" smtClean="0"/>
              <a:t>deviation</a:t>
            </a:r>
            <a:r>
              <a:rPr lang="fr-FR" dirty="0" smtClean="0"/>
              <a:t>, </a:t>
            </a:r>
            <a:r>
              <a:rPr lang="fr-FR" dirty="0" err="1" smtClean="0"/>
              <a:t>ambiguity</a:t>
            </a:r>
            <a:r>
              <a:rPr lang="fr-FR" dirty="0" smtClean="0"/>
              <a:t>, </a:t>
            </a:r>
            <a:r>
              <a:rPr lang="fr-FR" dirty="0" err="1" smtClean="0"/>
              <a:t>parallelism</a:t>
            </a:r>
            <a:r>
              <a:rPr lang="fr-FR" dirty="0" smtClean="0"/>
              <a:t>, </a:t>
            </a:r>
            <a:r>
              <a:rPr lang="fr-FR" dirty="0" err="1" smtClean="0"/>
              <a:t>activeness</a:t>
            </a:r>
            <a:r>
              <a:rPr lang="fr-FR" dirty="0" smtClean="0"/>
              <a:t>, </a:t>
            </a:r>
            <a:r>
              <a:rPr lang="fr-FR" dirty="0" err="1" smtClean="0"/>
              <a:t>nouness</a:t>
            </a:r>
            <a:r>
              <a:rPr lang="fr-FR" dirty="0" smtClean="0"/>
              <a:t>, contradiction, </a:t>
            </a:r>
            <a:r>
              <a:rPr lang="fr-FR" dirty="0" err="1" smtClean="0"/>
              <a:t>repetition</a:t>
            </a:r>
            <a:r>
              <a:rPr lang="fr-FR" dirty="0" smtClean="0"/>
              <a:t>, … (</a:t>
            </a:r>
            <a:r>
              <a:rPr lang="fr-FR" dirty="0" err="1" smtClean="0"/>
              <a:t>ibid</a:t>
            </a:r>
            <a:r>
              <a:rPr lang="fr-FR" dirty="0" smtClean="0"/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215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2800" b="1" dirty="0" smtClean="0">
                <a:solidFill>
                  <a:srgbClr val="FF0000"/>
                </a:solidFill>
              </a:rPr>
              <a:t>I.2.3. Main </a:t>
            </a:r>
            <a:r>
              <a:rPr lang="fr-FR" sz="2800" b="1" dirty="0" err="1" smtClean="0">
                <a:solidFill>
                  <a:srgbClr val="FF0000"/>
                </a:solidFill>
              </a:rPr>
              <a:t>Representative</a:t>
            </a:r>
            <a:r>
              <a:rPr lang="fr-FR" sz="2800" b="1" dirty="0" smtClean="0">
                <a:solidFill>
                  <a:srgbClr val="FF0000"/>
                </a:solidFill>
              </a:rPr>
              <a:t> Figures of </a:t>
            </a:r>
            <a:r>
              <a:rPr lang="fr-FR" sz="2800" b="1" dirty="0" err="1" smtClean="0">
                <a:solidFill>
                  <a:srgbClr val="FF0000"/>
                </a:solidFill>
              </a:rPr>
              <a:t>Stylistics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571644"/>
            <a:ext cx="8503920" cy="4572000"/>
          </a:xfrm>
        </p:spPr>
        <p:txBody>
          <a:bodyPr/>
          <a:lstStyle/>
          <a:p>
            <a:pPr algn="just" rtl="0"/>
            <a:r>
              <a:rPr lang="fr-FR" dirty="0" smtClean="0"/>
              <a:t>Charles Bally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considered</a:t>
            </a:r>
            <a:r>
              <a:rPr lang="fr-FR" dirty="0" smtClean="0"/>
              <a:t> as the </a:t>
            </a:r>
            <a:r>
              <a:rPr lang="fr-FR" dirty="0" err="1" smtClean="0"/>
              <a:t>grandfather</a:t>
            </a:r>
            <a:r>
              <a:rPr lang="fr-FR" dirty="0" smtClean="0"/>
              <a:t> of 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</a:p>
          <a:p>
            <a:pPr algn="just" rtl="0"/>
            <a:r>
              <a:rPr lang="fr-FR" dirty="0" smtClean="0"/>
              <a:t>He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followed</a:t>
            </a:r>
            <a:r>
              <a:rPr lang="fr-FR" dirty="0" smtClean="0"/>
              <a:t> by Roman Jakobson, Michael </a:t>
            </a:r>
            <a:r>
              <a:rPr lang="fr-FR" dirty="0" err="1" smtClean="0"/>
              <a:t>Riffattere</a:t>
            </a:r>
            <a:r>
              <a:rPr lang="fr-FR" dirty="0" smtClean="0"/>
              <a:t>, Richard </a:t>
            </a:r>
            <a:r>
              <a:rPr lang="fr-FR" dirty="0" err="1" smtClean="0"/>
              <a:t>Ohman</a:t>
            </a:r>
            <a:r>
              <a:rPr lang="fr-FR" dirty="0" smtClean="0"/>
              <a:t>, Geoffrey </a:t>
            </a:r>
            <a:r>
              <a:rPr lang="fr-FR" dirty="0" err="1" smtClean="0"/>
              <a:t>Leech</a:t>
            </a:r>
            <a:r>
              <a:rPr lang="fr-FR" dirty="0" smtClean="0"/>
              <a:t>, Henry </a:t>
            </a:r>
            <a:r>
              <a:rPr lang="fr-FR" dirty="0" err="1" smtClean="0"/>
              <a:t>Widdowson</a:t>
            </a:r>
            <a:r>
              <a:rPr lang="fr-FR" dirty="0" smtClean="0"/>
              <a:t>, Roger Fowler, Michael Halliday, Stanley Fish, Ronald Carter,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. ( </a:t>
            </a:r>
            <a:r>
              <a:rPr lang="fr-FR" dirty="0" err="1" smtClean="0"/>
              <a:t>Ghazala</a:t>
            </a:r>
            <a:r>
              <a:rPr lang="fr-FR" dirty="0" smtClean="0"/>
              <a:t>, 1998).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899041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002060"/>
                </a:solidFill>
              </a:rPr>
              <a:t>Teacher</a:t>
            </a:r>
            <a:r>
              <a:rPr lang="fr-FR" dirty="0" smtClean="0">
                <a:solidFill>
                  <a:srgbClr val="002060"/>
                </a:solidFill>
              </a:rPr>
              <a:t>: MEGA </a:t>
            </a:r>
            <a:r>
              <a:rPr lang="fr-FR" dirty="0" err="1" smtClean="0">
                <a:solidFill>
                  <a:srgbClr val="002060"/>
                </a:solidFill>
              </a:rPr>
              <a:t>Afaf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err="1" smtClean="0">
                <a:solidFill>
                  <a:srgbClr val="002060"/>
                </a:solidFill>
              </a:rPr>
              <a:t>Subject</a:t>
            </a:r>
            <a:r>
              <a:rPr lang="fr-FR" dirty="0" smtClean="0">
                <a:solidFill>
                  <a:srgbClr val="002060"/>
                </a:solidFill>
              </a:rPr>
              <a:t>: </a:t>
            </a:r>
            <a:r>
              <a:rPr lang="fr-FR" dirty="0" err="1" smtClean="0">
                <a:solidFill>
                  <a:srgbClr val="002060"/>
                </a:solidFill>
              </a:rPr>
              <a:t>Stylistics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err="1" smtClean="0">
                <a:solidFill>
                  <a:srgbClr val="002060"/>
                </a:solidFill>
              </a:rPr>
              <a:t>Level</a:t>
            </a:r>
            <a:r>
              <a:rPr lang="fr-FR" dirty="0" smtClean="0">
                <a:solidFill>
                  <a:srgbClr val="002060"/>
                </a:solidFill>
              </a:rPr>
              <a:t>: Master 02    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833554"/>
          </a:xfrm>
        </p:spPr>
        <p:txBody>
          <a:bodyPr>
            <a:noAutofit/>
          </a:bodyPr>
          <a:lstStyle/>
          <a:p>
            <a:pPr algn="l"/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5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FF0000"/>
                </a:solidFill>
              </a:rPr>
              <a:t>STYLISTICS_COURSE 01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7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Contents</a:t>
            </a:r>
          </a:p>
          <a:p>
            <a:pPr marL="571500" indent="-571500" algn="l" rtl="0">
              <a:buAutoNum type="romanUcPeriod"/>
            </a:pPr>
            <a:r>
              <a:rPr lang="fr-FR" dirty="0" err="1" smtClean="0"/>
              <a:t>Definition</a:t>
            </a:r>
            <a:r>
              <a:rPr lang="fr-FR" dirty="0" smtClean="0"/>
              <a:t> of </a:t>
            </a:r>
            <a:r>
              <a:rPr lang="fr-FR" dirty="0" err="1" smtClean="0"/>
              <a:t>Stylistics</a:t>
            </a:r>
            <a:endParaRPr lang="fr-FR" dirty="0" smtClean="0"/>
          </a:p>
          <a:p>
            <a:pPr marL="571500" indent="-571500" algn="l" rtl="0">
              <a:buNone/>
            </a:pPr>
            <a:r>
              <a:rPr lang="fr-FR" dirty="0" smtClean="0"/>
              <a:t>I.1.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smtClean="0"/>
              <a:t> Style?</a:t>
            </a:r>
            <a:endParaRPr lang="fr-FR" dirty="0" smtClean="0"/>
          </a:p>
          <a:p>
            <a:pPr marL="571500" indent="-571500" algn="l" rtl="0">
              <a:buNone/>
            </a:pPr>
            <a:r>
              <a:rPr lang="fr-FR" dirty="0" smtClean="0"/>
              <a:t>I.2.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?</a:t>
            </a:r>
          </a:p>
          <a:p>
            <a:pPr marL="571500" indent="-571500" algn="l" rtl="0">
              <a:buNone/>
            </a:pPr>
            <a:r>
              <a:rPr lang="fr-FR" dirty="0" smtClean="0"/>
              <a:t>I.2.3. Main </a:t>
            </a:r>
            <a:r>
              <a:rPr lang="fr-FR" dirty="0" err="1" smtClean="0"/>
              <a:t>Representative</a:t>
            </a:r>
            <a:r>
              <a:rPr lang="fr-FR" dirty="0" smtClean="0"/>
              <a:t> Figures of 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rgbClr val="FF0000"/>
                </a:solidFill>
              </a:rPr>
              <a:t>I- </a:t>
            </a:r>
            <a:r>
              <a:rPr lang="fr-FR" sz="2800" b="1" dirty="0" err="1" smtClean="0">
                <a:solidFill>
                  <a:srgbClr val="FF0000"/>
                </a:solidFill>
              </a:rPr>
              <a:t>Definition</a:t>
            </a:r>
            <a:r>
              <a:rPr lang="fr-FR" sz="2800" b="1" dirty="0" smtClean="0">
                <a:solidFill>
                  <a:srgbClr val="FF0000"/>
                </a:solidFill>
              </a:rPr>
              <a:t> of </a:t>
            </a:r>
            <a:r>
              <a:rPr lang="fr-FR" sz="2800" b="1" dirty="0" err="1" smtClean="0">
                <a:solidFill>
                  <a:srgbClr val="FF0000"/>
                </a:solidFill>
              </a:rPr>
              <a:t>Stylistics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I.1. </a:t>
            </a:r>
            <a:r>
              <a:rPr lang="fr-FR" b="1" dirty="0" err="1" smtClean="0">
                <a:solidFill>
                  <a:srgbClr val="FF0000"/>
                </a:solidFill>
              </a:rPr>
              <a:t>What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Style?</a:t>
            </a:r>
          </a:p>
          <a:p>
            <a:pPr algn="just" rtl="0"/>
            <a:r>
              <a:rPr lang="fr-FR" dirty="0" err="1" smtClean="0"/>
              <a:t>Scholars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Geoffrey </a:t>
            </a:r>
            <a:r>
              <a:rPr lang="fr-FR" dirty="0" err="1" smtClean="0"/>
              <a:t>Leech</a:t>
            </a:r>
            <a:r>
              <a:rPr lang="fr-FR" dirty="0" smtClean="0"/>
              <a:t>, Short, Halliday, Nash, </a:t>
            </a:r>
            <a:r>
              <a:rPr lang="fr-FR" dirty="0" err="1" smtClean="0"/>
              <a:t>Widdowson</a:t>
            </a:r>
            <a:r>
              <a:rPr lang="fr-FR" dirty="0" smtClean="0"/>
              <a:t>, Goodman </a:t>
            </a:r>
            <a:r>
              <a:rPr lang="fr-FR" dirty="0" err="1" smtClean="0"/>
              <a:t>agree</a:t>
            </a:r>
            <a:r>
              <a:rPr lang="fr-FR" dirty="0" smtClean="0"/>
              <a:t> on the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style </a:t>
            </a:r>
            <a:r>
              <a:rPr lang="fr-FR" dirty="0" err="1" smtClean="0"/>
              <a:t>refers</a:t>
            </a:r>
            <a:r>
              <a:rPr lang="fr-FR" dirty="0" smtClean="0"/>
              <a:t> to the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functions</a:t>
            </a:r>
            <a:r>
              <a:rPr lang="fr-FR" dirty="0" smtClean="0"/>
              <a:t> out of the </a:t>
            </a:r>
            <a:r>
              <a:rPr lang="fr-FR" dirty="0" err="1" smtClean="0"/>
              <a:t>stylistic</a:t>
            </a:r>
            <a:r>
              <a:rPr lang="fr-FR" dirty="0" smtClean="0"/>
              <a:t> and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choices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chosen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grammatical, </a:t>
            </a:r>
            <a:r>
              <a:rPr lang="fr-FR" dirty="0" err="1" smtClean="0"/>
              <a:t>dictionary</a:t>
            </a:r>
            <a:r>
              <a:rPr lang="fr-FR" dirty="0" smtClean="0"/>
              <a:t>, </a:t>
            </a:r>
            <a:r>
              <a:rPr lang="fr-FR" dirty="0" err="1" smtClean="0"/>
              <a:t>phonetic</a:t>
            </a:r>
            <a:r>
              <a:rPr lang="fr-FR" dirty="0" smtClean="0"/>
              <a:t> store of </a:t>
            </a:r>
            <a:r>
              <a:rPr lang="fr-FR" dirty="0" err="1" smtClean="0"/>
              <a:t>language</a:t>
            </a:r>
            <a:r>
              <a:rPr lang="fr-FR" dirty="0" smtClean="0"/>
              <a:t> ( </a:t>
            </a:r>
            <a:r>
              <a:rPr lang="fr-FR" dirty="0" err="1" smtClean="0"/>
              <a:t>Ghazala</a:t>
            </a:r>
            <a:r>
              <a:rPr lang="fr-FR" dirty="0" smtClean="0"/>
              <a:t>, 1998).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987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err="1" smtClean="0"/>
              <a:t>Ohman</a:t>
            </a:r>
            <a:r>
              <a:rPr lang="fr-FR" dirty="0" smtClean="0"/>
              <a:t> in </a:t>
            </a:r>
            <a:r>
              <a:rPr lang="fr-FR" dirty="0" err="1" smtClean="0"/>
              <a:t>Ghazala</a:t>
            </a:r>
            <a:r>
              <a:rPr lang="fr-FR" dirty="0" smtClean="0"/>
              <a:t> (1998) </a:t>
            </a:r>
            <a:r>
              <a:rPr lang="fr-FR" dirty="0" err="1" smtClean="0"/>
              <a:t>characterizes</a:t>
            </a:r>
            <a:r>
              <a:rPr lang="fr-FR" dirty="0" smtClean="0"/>
              <a:t> style as </a:t>
            </a:r>
            <a:r>
              <a:rPr lang="fr-FR" dirty="0" err="1" smtClean="0"/>
              <a:t>being</a:t>
            </a:r>
            <a:r>
              <a:rPr lang="fr-FR" dirty="0" smtClean="0"/>
              <a:t> « a </a:t>
            </a:r>
            <a:r>
              <a:rPr lang="fr-FR" dirty="0" err="1" smtClean="0"/>
              <a:t>way</a:t>
            </a:r>
            <a:r>
              <a:rPr lang="fr-FR" dirty="0" smtClean="0"/>
              <a:t> of </a:t>
            </a:r>
            <a:r>
              <a:rPr lang="fr-FR" dirty="0" err="1" smtClean="0"/>
              <a:t>writing</a:t>
            </a:r>
            <a:r>
              <a:rPr lang="fr-FR" dirty="0" smtClean="0"/>
              <a:t> » (</a:t>
            </a:r>
            <a:r>
              <a:rPr lang="fr-FR" dirty="0" err="1" smtClean="0"/>
              <a:t>Ibid</a:t>
            </a:r>
            <a:r>
              <a:rPr lang="fr-FR" dirty="0" smtClean="0"/>
              <a:t>: 423)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2762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I.2. </a:t>
            </a:r>
            <a:r>
              <a:rPr lang="fr-FR" b="1" dirty="0" err="1" smtClean="0">
                <a:solidFill>
                  <a:srgbClr val="FF0000"/>
                </a:solidFill>
              </a:rPr>
              <a:t>What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Stylistics</a:t>
            </a:r>
            <a:r>
              <a:rPr lang="fr-FR" b="1" dirty="0" smtClean="0">
                <a:solidFill>
                  <a:srgbClr val="FF0000"/>
                </a:solidFill>
              </a:rPr>
              <a:t>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fr-FR" dirty="0" smtClean="0"/>
              <a:t>- « 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study</a:t>
            </a:r>
            <a:r>
              <a:rPr lang="fr-FR" dirty="0" smtClean="0"/>
              <a:t> of style in </a:t>
            </a:r>
            <a:r>
              <a:rPr lang="fr-FR" dirty="0" err="1" smtClean="0"/>
              <a:t>language</a:t>
            </a:r>
            <a:r>
              <a:rPr lang="fr-FR" dirty="0" smtClean="0"/>
              <a:t>. It </a:t>
            </a:r>
            <a:r>
              <a:rPr lang="fr-FR" dirty="0" err="1" smtClean="0"/>
              <a:t>focuses</a:t>
            </a:r>
            <a:r>
              <a:rPr lang="fr-FR" dirty="0" smtClean="0"/>
              <a:t> on the </a:t>
            </a:r>
            <a:r>
              <a:rPr lang="fr-FR" dirty="0" err="1" smtClean="0"/>
              <a:t>way</a:t>
            </a:r>
            <a:r>
              <a:rPr lang="fr-FR" dirty="0" smtClean="0"/>
              <a:t> in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varies </a:t>
            </a:r>
            <a:r>
              <a:rPr lang="fr-FR" dirty="0" err="1" smtClean="0"/>
              <a:t>under</a:t>
            </a:r>
            <a:r>
              <a:rPr lang="fr-FR" dirty="0" smtClean="0"/>
              <a:t> the influence of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context</a:t>
            </a:r>
            <a:r>
              <a:rPr lang="fr-FR" dirty="0" smtClean="0"/>
              <a:t>, </a:t>
            </a:r>
            <a:r>
              <a:rPr lang="fr-FR" dirty="0" err="1" smtClean="0"/>
              <a:t>purpose</a:t>
            </a:r>
            <a:r>
              <a:rPr lang="fr-FR" dirty="0" smtClean="0"/>
              <a:t>, </a:t>
            </a:r>
            <a:r>
              <a:rPr lang="fr-FR" dirty="0" err="1" smtClean="0"/>
              <a:t>author</a:t>
            </a:r>
            <a:r>
              <a:rPr lang="fr-FR" dirty="0" smtClean="0"/>
              <a:t> and </a:t>
            </a:r>
            <a:r>
              <a:rPr lang="fr-FR" dirty="0" err="1" smtClean="0"/>
              <a:t>period</a:t>
            </a:r>
            <a:r>
              <a:rPr lang="fr-FR" dirty="0" smtClean="0"/>
              <a:t> » ( Verschueren et al, 1998: 514).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261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 as the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 of </a:t>
            </a:r>
            <a:r>
              <a:rPr lang="fr-FR" dirty="0" err="1" smtClean="0"/>
              <a:t>different</a:t>
            </a:r>
            <a:r>
              <a:rPr lang="fr-FR" dirty="0" smtClean="0"/>
              <a:t> styles. ( Chapman, 1973).</a:t>
            </a:r>
          </a:p>
          <a:p>
            <a:pPr algn="just" rtl="0"/>
            <a:r>
              <a:rPr lang="fr-FR" dirty="0" err="1" smtClean="0"/>
              <a:t>According</a:t>
            </a:r>
            <a:r>
              <a:rPr lang="fr-FR" dirty="0" smtClean="0"/>
              <a:t> to Chapman, style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product</a:t>
            </a:r>
            <a:r>
              <a:rPr lang="fr-FR" dirty="0" smtClean="0"/>
              <a:t> of social situations. That </a:t>
            </a:r>
            <a:r>
              <a:rPr lang="fr-FR" dirty="0" err="1" smtClean="0"/>
              <a:t>is</a:t>
            </a:r>
            <a:r>
              <a:rPr lang="fr-FR" dirty="0" smtClean="0"/>
              <a:t> people </a:t>
            </a:r>
            <a:r>
              <a:rPr lang="fr-FR" dirty="0" err="1" smtClean="0"/>
              <a:t>adopt</a:t>
            </a:r>
            <a:r>
              <a:rPr lang="fr-FR" dirty="0" smtClean="0"/>
              <a:t> a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register</a:t>
            </a:r>
            <a:r>
              <a:rPr lang="fr-FR" dirty="0" smtClean="0"/>
              <a:t> ( </a:t>
            </a:r>
            <a:r>
              <a:rPr lang="fr-FR" dirty="0" err="1" smtClean="0"/>
              <a:t>i.e</a:t>
            </a:r>
            <a:r>
              <a:rPr lang="fr-FR" dirty="0" smtClean="0"/>
              <a:t>, a </a:t>
            </a:r>
            <a:r>
              <a:rPr lang="fr-FR" dirty="0" err="1" smtClean="0"/>
              <a:t>form</a:t>
            </a:r>
            <a:r>
              <a:rPr lang="fr-FR" dirty="0" smtClean="0"/>
              <a:t> of </a:t>
            </a:r>
            <a:r>
              <a:rPr lang="fr-FR" dirty="0" err="1" smtClean="0"/>
              <a:t>language</a:t>
            </a:r>
            <a:r>
              <a:rPr lang="fr-FR" dirty="0" smtClean="0"/>
              <a:t>) </a:t>
            </a:r>
            <a:r>
              <a:rPr lang="fr-FR" dirty="0" err="1" smtClean="0"/>
              <a:t>according</a:t>
            </a:r>
            <a:r>
              <a:rPr lang="fr-FR" dirty="0" smtClean="0"/>
              <a:t> to the situation. The situation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register</a:t>
            </a:r>
            <a:r>
              <a:rPr lang="fr-FR" dirty="0" smtClean="0"/>
              <a:t>, </a:t>
            </a:r>
            <a:r>
              <a:rPr lang="fr-FR" dirty="0" err="1" smtClean="0"/>
              <a:t>religious</a:t>
            </a:r>
            <a:r>
              <a:rPr lang="fr-FR" dirty="0" smtClean="0"/>
              <a:t>, </a:t>
            </a:r>
            <a:r>
              <a:rPr lang="fr-FR" dirty="0" err="1" smtClean="0"/>
              <a:t>educational</a:t>
            </a:r>
            <a:r>
              <a:rPr lang="fr-FR" dirty="0" smtClean="0"/>
              <a:t>, </a:t>
            </a:r>
            <a:r>
              <a:rPr lang="fr-FR" dirty="0" err="1" smtClean="0"/>
              <a:t>scientific</a:t>
            </a:r>
            <a:r>
              <a:rPr lang="fr-FR" dirty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economic</a:t>
            </a:r>
            <a:r>
              <a:rPr lang="fr-FR" dirty="0" smtClean="0"/>
              <a:t> one.</a:t>
            </a:r>
          </a:p>
          <a:p>
            <a:pPr algn="just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744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 on the basis of the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choices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are </a:t>
            </a:r>
            <a:r>
              <a:rPr lang="fr-FR" dirty="0" err="1" smtClean="0"/>
              <a:t>performed</a:t>
            </a:r>
            <a:r>
              <a:rPr lang="fr-FR" dirty="0" smtClean="0"/>
              <a:t> by the </a:t>
            </a:r>
            <a:r>
              <a:rPr lang="fr-FR" dirty="0" err="1" smtClean="0"/>
              <a:t>writer</a:t>
            </a:r>
            <a:r>
              <a:rPr lang="fr-FR" dirty="0" smtClean="0"/>
              <a:t> in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(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consciously</a:t>
            </a:r>
            <a:r>
              <a:rPr lang="fr-FR" dirty="0" smtClean="0"/>
              <a:t> or </a:t>
            </a:r>
            <a:r>
              <a:rPr lang="fr-FR" dirty="0" err="1" smtClean="0"/>
              <a:t>unconsciously</a:t>
            </a:r>
            <a:r>
              <a:rPr lang="fr-FR" dirty="0" smtClean="0"/>
              <a:t>)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general</a:t>
            </a:r>
            <a:r>
              <a:rPr lang="fr-FR" dirty="0" smtClean="0"/>
              <a:t> store of the </a:t>
            </a:r>
            <a:r>
              <a:rPr lang="fr-FR" dirty="0" err="1" smtClean="0"/>
              <a:t>language</a:t>
            </a:r>
            <a:r>
              <a:rPr lang="fr-FR" dirty="0" smtClean="0"/>
              <a:t>. ( </a:t>
            </a:r>
            <a:r>
              <a:rPr lang="fr-FR" dirty="0" err="1" smtClean="0"/>
              <a:t>Ghazala</a:t>
            </a:r>
            <a:r>
              <a:rPr lang="fr-FR" dirty="0" smtClean="0"/>
              <a:t>, 1998).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684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325</TotalTime>
  <Words>420</Words>
  <Application>Microsoft Office PowerPoint</Application>
  <PresentationFormat>Affichage à l'écran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Civil</vt:lpstr>
      <vt:lpstr>Hama Lakhdar University of Eloued</vt:lpstr>
      <vt:lpstr>Diapositive 2</vt:lpstr>
      <vt:lpstr>Diapositive 3</vt:lpstr>
      <vt:lpstr>Diapositive 4</vt:lpstr>
      <vt:lpstr>I- Definition of Stylistics</vt:lpstr>
      <vt:lpstr>Diapositive 6</vt:lpstr>
      <vt:lpstr>I.2. What is Stylistics?</vt:lpstr>
      <vt:lpstr>Diapositive 8</vt:lpstr>
      <vt:lpstr>Diapositive 9</vt:lpstr>
      <vt:lpstr>Diapositive 10</vt:lpstr>
      <vt:lpstr>I.3.The Linguistic Feature Versus the Stylistic Feature</vt:lpstr>
      <vt:lpstr>Diapositive 12</vt:lpstr>
      <vt:lpstr>I.2.3. Main Representative Figures of Stylistics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</dc:title>
  <dc:creator>MCS</dc:creator>
  <cp:lastModifiedBy>Hp pc</cp:lastModifiedBy>
  <cp:revision>29</cp:revision>
  <dcterms:created xsi:type="dcterms:W3CDTF">2020-12-03T11:15:46Z</dcterms:created>
  <dcterms:modified xsi:type="dcterms:W3CDTF">2020-12-07T18:42:44Z</dcterms:modified>
</cp:coreProperties>
</file>