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7" r:id="rId2"/>
    <p:sldId id="257" r:id="rId3"/>
    <p:sldId id="288" r:id="rId4"/>
    <p:sldId id="289" r:id="rId5"/>
    <p:sldId id="290" r:id="rId6"/>
    <p:sldId id="291" r:id="rId7"/>
    <p:sldId id="292" r:id="rId8"/>
    <p:sldId id="256" r:id="rId9"/>
    <p:sldId id="293" r:id="rId10"/>
    <p:sldId id="294" r:id="rId11"/>
    <p:sldId id="295" r:id="rId12"/>
    <p:sldId id="296" r:id="rId13"/>
    <p:sldId id="297" r:id="rId14"/>
    <p:sldId id="298" r:id="rId15"/>
    <p:sldId id="299" r:id="rId16"/>
    <p:sldId id="300" r:id="rId17"/>
    <p:sldId id="301"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B04"/>
    <a:srgbClr val="9900CC"/>
    <a:srgbClr val="FF9900"/>
    <a:srgbClr val="D99B01"/>
    <a:srgbClr val="FF66CC"/>
    <a:srgbClr val="FF67AC"/>
    <a:srgbClr val="CC0099"/>
    <a:srgbClr val="FFDC47"/>
    <a:srgbClr val="5EEC3C"/>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82" y="-234"/>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E2D15-F25E-40A4-A10A-4C9AFA0BFA6E}" type="datetimeFigureOut">
              <a:rPr lang="en-US" smtClean="0"/>
              <a:t>07-Nov-18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5AC8A1-FE35-4092-9242-A4D70C7FFD2F}" type="slidenum">
              <a:rPr lang="en-US" smtClean="0"/>
              <a:t>‹#›</a:t>
            </a:fld>
            <a:endParaRPr lang="en-US"/>
          </a:p>
        </p:txBody>
      </p:sp>
    </p:spTree>
    <p:extLst>
      <p:ext uri="{BB962C8B-B14F-4D97-AF65-F5344CB8AC3E}">
        <p14:creationId xmlns:p14="http://schemas.microsoft.com/office/powerpoint/2010/main" val="3245162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25318" y="2724455"/>
            <a:ext cx="8093364" cy="1231117"/>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525317" y="1350110"/>
            <a:ext cx="8093366" cy="1068936"/>
          </a:xfrm>
        </p:spPr>
        <p:txBody>
          <a:bodyPr>
            <a:normAutofit/>
          </a:bodyPr>
          <a:lstStyle>
            <a:lvl1pPr marL="0" indent="0" algn="l">
              <a:buNone/>
              <a:defRPr sz="2800" b="0" i="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p>
          <a:p>
            <a:r>
              <a:rPr lang="en-US" dirty="0"/>
              <a:t>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07-Nov-18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07-Nov-18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07-Nov-18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07-Nov-18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C83626FB-E8F8-4803-8EC8-BF03248BCFA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8246070" cy="916229"/>
          </a:xfrm>
        </p:spPr>
        <p:txBody>
          <a:bodyPr>
            <a:normAutofit/>
          </a:bodyPr>
          <a:lstStyle>
            <a:lvl1pPr algn="l">
              <a:defRPr sz="3600" baseline="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350111"/>
            <a:ext cx="8246070" cy="3359504"/>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07-Nov-18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1670" y="433880"/>
            <a:ext cx="6260905" cy="572644"/>
          </a:xfrm>
        </p:spPr>
        <p:txBody>
          <a:bodyPr>
            <a:normAutofit/>
          </a:bodyPr>
          <a:lstStyle>
            <a:lvl1pPr algn="l">
              <a:defRPr sz="360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601670" y="1198559"/>
            <a:ext cx="6260905" cy="3511061"/>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07-Nov-18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07-Nov-18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07-Nov-18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128470"/>
            <a:ext cx="8246071" cy="763525"/>
          </a:xfrm>
        </p:spPr>
        <p:txBody>
          <a:bodyPr>
            <a:normAutofit/>
          </a:bodyPr>
          <a:lstStyle>
            <a:lvl1pPr algn="l">
              <a:defRPr sz="3600" baseline="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87040"/>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87040"/>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07-Nov-18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07-Nov-18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07-Nov-18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07-Nov-18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07-Nov-18</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C20DFF02-B701-4741-A3EA-0F184D940169}"/>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latin typeface="Dubai" panose="020B0503030403030204" pitchFamily="34" charset="-78"/>
              </a:rPr>
              <a:t>This presentation uses a free template provided by FPPT.com</a:t>
            </a:r>
          </a:p>
          <a:p>
            <a:r>
              <a:rPr lang="en-US" sz="1400">
                <a:solidFill>
                  <a:schemeClr val="bg1">
                    <a:lumMod val="65000"/>
                  </a:schemeClr>
                </a:solidFill>
                <a:latin typeface="Dubai" panose="020B0503030403030204" pitchFamily="34" charset="-78"/>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A81E155-6D26-48A7-B4D9-66CE6B8F7B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Box 5">
            <a:extLst>
              <a:ext uri="{FF2B5EF4-FFF2-40B4-BE49-F238E27FC236}">
                <a16:creationId xmlns:a16="http://schemas.microsoft.com/office/drawing/2014/main" id="{98E0A0C5-CF0E-4A42-AA28-4F3BD1F975E0}"/>
              </a:ext>
            </a:extLst>
          </p:cNvPr>
          <p:cNvSpPr txBox="1"/>
          <p:nvPr/>
        </p:nvSpPr>
        <p:spPr>
          <a:xfrm>
            <a:off x="3006774" y="2720905"/>
            <a:ext cx="3130453" cy="461665"/>
          </a:xfrm>
          <a:prstGeom prst="rect">
            <a:avLst/>
          </a:prstGeom>
          <a:noFill/>
        </p:spPr>
        <p:txBody>
          <a:bodyPr wrap="square" rtlCol="1">
            <a:spAutoFit/>
          </a:bodyPr>
          <a:lstStyle/>
          <a:p>
            <a:r>
              <a:rPr lang="fr-FR" sz="2400" b="1" dirty="0">
                <a:solidFill>
                  <a:schemeClr val="bg1"/>
                </a:solidFill>
              </a:rPr>
              <a:t>By Mr. </a:t>
            </a:r>
            <a:r>
              <a:rPr lang="fr-FR" sz="2400" b="1" dirty="0" err="1">
                <a:solidFill>
                  <a:schemeClr val="bg1"/>
                </a:solidFill>
              </a:rPr>
              <a:t>Nacer</a:t>
            </a:r>
            <a:r>
              <a:rPr lang="fr-FR" sz="2400" b="1" dirty="0">
                <a:solidFill>
                  <a:schemeClr val="bg1"/>
                </a:solidFill>
              </a:rPr>
              <a:t> DEHDA</a:t>
            </a:r>
            <a:endParaRPr lang="ar-DZ" sz="2400" b="1" dirty="0">
              <a:solidFill>
                <a:schemeClr val="bg1"/>
              </a:solidFill>
            </a:endParaRPr>
          </a:p>
        </p:txBody>
      </p:sp>
    </p:spTree>
    <p:extLst>
      <p:ext uri="{BB962C8B-B14F-4D97-AF65-F5344CB8AC3E}">
        <p14:creationId xmlns:p14="http://schemas.microsoft.com/office/powerpoint/2010/main" val="2077144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9" y="2419045"/>
            <a:ext cx="5344674" cy="1832460"/>
          </a:xfrm>
        </p:spPr>
        <p:txBody>
          <a:bodyPr>
            <a:normAutofit/>
          </a:bodyPr>
          <a:lstStyle/>
          <a:p>
            <a:pPr algn="ctr"/>
            <a:r>
              <a:rPr lang="en-US" b="1" dirty="0"/>
              <a:t>Memory and imagination start to play role, actions begin to be </a:t>
            </a:r>
            <a:r>
              <a:rPr lang="en-US" b="1" dirty="0" err="1"/>
              <a:t>internalised</a:t>
            </a:r>
            <a:r>
              <a:rPr lang="en-US" b="1" dirty="0"/>
              <a:t>.</a:t>
            </a:r>
          </a:p>
        </p:txBody>
      </p:sp>
      <p:sp>
        <p:nvSpPr>
          <p:cNvPr id="3" name="TextBox 2">
            <a:extLst>
              <a:ext uri="{FF2B5EF4-FFF2-40B4-BE49-F238E27FC236}">
                <a16:creationId xmlns:a16="http://schemas.microsoft.com/office/drawing/2014/main" id="{68638DE6-C030-4122-B87C-EF11E7FEB896}"/>
              </a:ext>
            </a:extLst>
          </p:cNvPr>
          <p:cNvSpPr txBox="1"/>
          <p:nvPr/>
        </p:nvSpPr>
        <p:spPr>
          <a:xfrm>
            <a:off x="907080" y="586585"/>
            <a:ext cx="3206805" cy="1938992"/>
          </a:xfrm>
          <a:prstGeom prst="rect">
            <a:avLst/>
          </a:prstGeom>
          <a:noFill/>
        </p:spPr>
        <p:txBody>
          <a:bodyPr wrap="square" rtlCol="1">
            <a:spAutoFit/>
          </a:bodyPr>
          <a:lstStyle/>
          <a:p>
            <a:pPr algn="ctr"/>
            <a:r>
              <a:rPr lang="fr-FR" sz="4000" b="1" dirty="0">
                <a:solidFill>
                  <a:schemeClr val="tx2">
                    <a:lumMod val="75000"/>
                  </a:schemeClr>
                </a:solidFill>
              </a:rPr>
              <a:t>3</a:t>
            </a:r>
          </a:p>
          <a:p>
            <a:pPr algn="ctr"/>
            <a:r>
              <a:rPr lang="fr-FR" sz="4000" b="1" dirty="0">
                <a:solidFill>
                  <a:schemeClr val="tx2">
                    <a:lumMod val="75000"/>
                  </a:schemeClr>
                </a:solidFill>
              </a:rPr>
              <a:t>Intuitive stage:</a:t>
            </a:r>
            <a:endParaRPr lang="ar-DZ" sz="4000" b="1" dirty="0">
              <a:solidFill>
                <a:schemeClr val="tx2">
                  <a:lumMod val="75000"/>
                </a:schemeClr>
              </a:solidFill>
            </a:endParaRPr>
          </a:p>
        </p:txBody>
      </p:sp>
    </p:spTree>
    <p:extLst>
      <p:ext uri="{BB962C8B-B14F-4D97-AF65-F5344CB8AC3E}">
        <p14:creationId xmlns:p14="http://schemas.microsoft.com/office/powerpoint/2010/main" val="367668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855" y="2419045"/>
            <a:ext cx="5344674" cy="1832460"/>
          </a:xfrm>
        </p:spPr>
        <p:txBody>
          <a:bodyPr>
            <a:normAutofit/>
          </a:bodyPr>
          <a:lstStyle/>
          <a:p>
            <a:pPr algn="ctr"/>
            <a:r>
              <a:rPr lang="en-US" b="1" dirty="0"/>
              <a:t>Ability to draw conclusions, </a:t>
            </a:r>
            <a:r>
              <a:rPr lang="en-US" b="1" dirty="0" err="1"/>
              <a:t>analyse</a:t>
            </a:r>
            <a:r>
              <a:rPr lang="en-US" b="1" dirty="0"/>
              <a:t>, but only on concrete level.</a:t>
            </a:r>
          </a:p>
        </p:txBody>
      </p:sp>
      <p:sp>
        <p:nvSpPr>
          <p:cNvPr id="3" name="TextBox 2">
            <a:extLst>
              <a:ext uri="{FF2B5EF4-FFF2-40B4-BE49-F238E27FC236}">
                <a16:creationId xmlns:a16="http://schemas.microsoft.com/office/drawing/2014/main" id="{68638DE6-C030-4122-B87C-EF11E7FEB896}"/>
              </a:ext>
            </a:extLst>
          </p:cNvPr>
          <p:cNvSpPr txBox="1"/>
          <p:nvPr/>
        </p:nvSpPr>
        <p:spPr>
          <a:xfrm>
            <a:off x="0" y="586585"/>
            <a:ext cx="4266590" cy="1938992"/>
          </a:xfrm>
          <a:prstGeom prst="rect">
            <a:avLst/>
          </a:prstGeom>
          <a:noFill/>
        </p:spPr>
        <p:txBody>
          <a:bodyPr wrap="square" rtlCol="1">
            <a:spAutoFit/>
          </a:bodyPr>
          <a:lstStyle/>
          <a:p>
            <a:pPr algn="ctr"/>
            <a:r>
              <a:rPr lang="fr-FR" sz="4000" b="1" dirty="0">
                <a:solidFill>
                  <a:schemeClr val="tx2">
                    <a:lumMod val="75000"/>
                  </a:schemeClr>
                </a:solidFill>
              </a:rPr>
              <a:t>4</a:t>
            </a:r>
          </a:p>
          <a:p>
            <a:pPr algn="ctr"/>
            <a:r>
              <a:rPr lang="fr-FR" sz="4000" b="1" dirty="0" err="1">
                <a:solidFill>
                  <a:schemeClr val="tx2">
                    <a:lumMod val="75000"/>
                  </a:schemeClr>
                </a:solidFill>
              </a:rPr>
              <a:t>Concrete-operational</a:t>
            </a:r>
            <a:r>
              <a:rPr lang="fr-FR" sz="4000" b="1" dirty="0">
                <a:solidFill>
                  <a:schemeClr val="tx2">
                    <a:lumMod val="75000"/>
                  </a:schemeClr>
                </a:solidFill>
              </a:rPr>
              <a:t> stage:</a:t>
            </a:r>
            <a:endParaRPr lang="ar-DZ" sz="4000" b="1" dirty="0">
              <a:solidFill>
                <a:schemeClr val="tx2">
                  <a:lumMod val="75000"/>
                </a:schemeClr>
              </a:solidFill>
            </a:endParaRPr>
          </a:p>
        </p:txBody>
      </p:sp>
    </p:spTree>
    <p:extLst>
      <p:ext uri="{BB962C8B-B14F-4D97-AF65-F5344CB8AC3E}">
        <p14:creationId xmlns:p14="http://schemas.microsoft.com/office/powerpoint/2010/main" val="147151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855" y="2419045"/>
            <a:ext cx="5344674" cy="1832460"/>
          </a:xfrm>
        </p:spPr>
        <p:txBody>
          <a:bodyPr>
            <a:normAutofit/>
          </a:bodyPr>
          <a:lstStyle/>
          <a:p>
            <a:pPr algn="ctr"/>
            <a:r>
              <a:rPr lang="en-US" b="1" dirty="0"/>
              <a:t>Abstract reasoning becomes possible.</a:t>
            </a:r>
          </a:p>
        </p:txBody>
      </p:sp>
      <p:sp>
        <p:nvSpPr>
          <p:cNvPr id="3" name="TextBox 2">
            <a:extLst>
              <a:ext uri="{FF2B5EF4-FFF2-40B4-BE49-F238E27FC236}">
                <a16:creationId xmlns:a16="http://schemas.microsoft.com/office/drawing/2014/main" id="{68638DE6-C030-4122-B87C-EF11E7FEB896}"/>
              </a:ext>
            </a:extLst>
          </p:cNvPr>
          <p:cNvSpPr txBox="1"/>
          <p:nvPr/>
        </p:nvSpPr>
        <p:spPr>
          <a:xfrm>
            <a:off x="0" y="480053"/>
            <a:ext cx="4266590" cy="1938992"/>
          </a:xfrm>
          <a:prstGeom prst="rect">
            <a:avLst/>
          </a:prstGeom>
          <a:noFill/>
        </p:spPr>
        <p:txBody>
          <a:bodyPr wrap="square" rtlCol="1">
            <a:spAutoFit/>
          </a:bodyPr>
          <a:lstStyle/>
          <a:p>
            <a:pPr algn="ctr"/>
            <a:r>
              <a:rPr lang="fr-FR" sz="4000" b="1" dirty="0">
                <a:solidFill>
                  <a:schemeClr val="tx2">
                    <a:lumMod val="75000"/>
                  </a:schemeClr>
                </a:solidFill>
              </a:rPr>
              <a:t>5</a:t>
            </a:r>
          </a:p>
          <a:p>
            <a:pPr algn="ctr"/>
            <a:r>
              <a:rPr lang="fr-FR" sz="4000" b="1" dirty="0" err="1">
                <a:solidFill>
                  <a:schemeClr val="tx2">
                    <a:lumMod val="75000"/>
                  </a:schemeClr>
                </a:solidFill>
              </a:rPr>
              <a:t>Formal-operational</a:t>
            </a:r>
            <a:r>
              <a:rPr lang="fr-FR" sz="4000" b="1" dirty="0">
                <a:solidFill>
                  <a:schemeClr val="tx2">
                    <a:lumMod val="75000"/>
                  </a:schemeClr>
                </a:solidFill>
              </a:rPr>
              <a:t> stage:</a:t>
            </a:r>
            <a:endParaRPr lang="ar-DZ" sz="4000" b="1" dirty="0">
              <a:solidFill>
                <a:schemeClr val="tx2">
                  <a:lumMod val="75000"/>
                </a:schemeClr>
              </a:solidFill>
            </a:endParaRPr>
          </a:p>
        </p:txBody>
      </p:sp>
    </p:spTree>
    <p:extLst>
      <p:ext uri="{BB962C8B-B14F-4D97-AF65-F5344CB8AC3E}">
        <p14:creationId xmlns:p14="http://schemas.microsoft.com/office/powerpoint/2010/main" val="252554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296259" y="1790476"/>
            <a:ext cx="8551481" cy="2862322"/>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Cognitive theory promotes the constructive nature of the learning process: not the accumulation of facts, but constructing personal meaning from experience</a:t>
            </a:r>
            <a:endParaRPr lang="ar-DZ"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1327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296259" y="1197405"/>
            <a:ext cx="8551481" cy="3416320"/>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Development is believed to rely on two processes:</a:t>
            </a:r>
          </a:p>
          <a:p>
            <a:pPr indent="463550" algn="just"/>
            <a:r>
              <a:rPr lang="en-US" sz="3600" b="1" dirty="0">
                <a:solidFill>
                  <a:schemeClr val="bg1"/>
                </a:solidFill>
                <a:effectLst>
                  <a:outerShdw blurRad="38100" dist="38100" dir="2700000" algn="tl">
                    <a:srgbClr val="000000">
                      <a:alpha val="43137"/>
                    </a:srgbClr>
                  </a:outerShdw>
                </a:effectLst>
              </a:rPr>
              <a:t>1. Assimilation (modifying incoming information to fit our knowledge)</a:t>
            </a:r>
          </a:p>
          <a:p>
            <a:pPr indent="463550" algn="just"/>
            <a:r>
              <a:rPr lang="en-US" sz="3600" b="1" dirty="0">
                <a:solidFill>
                  <a:schemeClr val="bg1"/>
                </a:solidFill>
                <a:effectLst>
                  <a:outerShdw blurRad="38100" dist="38100" dir="2700000" algn="tl">
                    <a:srgbClr val="000000">
                      <a:alpha val="43137"/>
                    </a:srgbClr>
                  </a:outerShdw>
                </a:effectLst>
              </a:rPr>
              <a:t>2. Accommodation (modifying our knowledge to include new information)</a:t>
            </a:r>
          </a:p>
        </p:txBody>
      </p:sp>
    </p:spTree>
    <p:extLst>
      <p:ext uri="{BB962C8B-B14F-4D97-AF65-F5344CB8AC3E}">
        <p14:creationId xmlns:p14="http://schemas.microsoft.com/office/powerpoint/2010/main" val="152856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296259" y="1197417"/>
            <a:ext cx="8551481" cy="3970318"/>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These two processes are essential for any form of learning and also apply in language learning, coming across a new language form, we tend to assimilate it, to understand as much as possible on the basis of our </a:t>
            </a:r>
            <a:r>
              <a:rPr lang="en-US" sz="3600" b="1" dirty="0" err="1">
                <a:solidFill>
                  <a:schemeClr val="bg1"/>
                </a:solidFill>
                <a:effectLst>
                  <a:outerShdw blurRad="38100" dist="38100" dir="2700000" algn="tl">
                    <a:srgbClr val="000000">
                      <a:alpha val="43137"/>
                    </a:srgbClr>
                  </a:outerShdw>
                </a:effectLst>
              </a:rPr>
              <a:t>internalised</a:t>
            </a:r>
            <a:r>
              <a:rPr lang="en-US" sz="3600" b="1" dirty="0">
                <a:solidFill>
                  <a:schemeClr val="bg1"/>
                </a:solidFill>
                <a:effectLst>
                  <a:outerShdw blurRad="38100" dist="38100" dir="2700000" algn="tl">
                    <a:srgbClr val="000000">
                      <a:alpha val="43137"/>
                    </a:srgbClr>
                  </a:outerShdw>
                </a:effectLst>
              </a:rPr>
              <a:t> linguistic knowledge.</a:t>
            </a:r>
            <a:endParaRPr lang="ar-DZ"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0813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296259" y="1502815"/>
            <a:ext cx="8551481" cy="3416320"/>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later, when we have understood the message and start </a:t>
            </a:r>
            <a:r>
              <a:rPr lang="en-US" sz="3600" b="1" dirty="0" err="1">
                <a:solidFill>
                  <a:schemeClr val="bg1"/>
                </a:solidFill>
                <a:effectLst>
                  <a:outerShdw blurRad="38100" dist="38100" dir="2700000" algn="tl">
                    <a:srgbClr val="000000">
                      <a:alpha val="43137"/>
                    </a:srgbClr>
                  </a:outerShdw>
                </a:effectLst>
              </a:rPr>
              <a:t>analysing</a:t>
            </a:r>
            <a:r>
              <a:rPr lang="en-US" sz="3600" b="1" dirty="0">
                <a:solidFill>
                  <a:schemeClr val="bg1"/>
                </a:solidFill>
                <a:effectLst>
                  <a:outerShdw blurRad="38100" dist="38100" dir="2700000" algn="tl">
                    <a:srgbClr val="000000">
                      <a:alpha val="43137"/>
                    </a:srgbClr>
                  </a:outerShdw>
                </a:effectLst>
              </a:rPr>
              <a:t> and experimenting with the newly observed language rule, we modify our previous linguistic repertoire so as to incorporate the new language principle.</a:t>
            </a:r>
            <a:endParaRPr lang="ar-DZ"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7226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50" y="2867683"/>
            <a:ext cx="8093364" cy="1231117"/>
          </a:xfrm>
        </p:spPr>
        <p:txBody>
          <a:bodyPr>
            <a:normAutofit/>
          </a:bodyPr>
          <a:lstStyle/>
          <a:p>
            <a:r>
              <a:rPr lang="en-GB" sz="4400" b="1" dirty="0"/>
              <a:t>Thank you for your attention</a:t>
            </a:r>
            <a:br>
              <a:rPr lang="en-US" dirty="0"/>
            </a:br>
            <a:endParaRPr lang="en-US" sz="2400" dirty="0"/>
          </a:p>
        </p:txBody>
      </p:sp>
    </p:spTree>
    <p:extLst>
      <p:ext uri="{BB962C8B-B14F-4D97-AF65-F5344CB8AC3E}">
        <p14:creationId xmlns:p14="http://schemas.microsoft.com/office/powerpoint/2010/main" val="10078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296260" y="1140595"/>
            <a:ext cx="8398774" cy="3416320"/>
          </a:xfrm>
          <a:prstGeom prst="rect">
            <a:avLst/>
          </a:prstGeom>
          <a:noFill/>
        </p:spPr>
        <p:txBody>
          <a:bodyPr wrap="square" rtlCol="1">
            <a:spAutoFit/>
          </a:bodyPr>
          <a:lstStyle/>
          <a:p>
            <a:pPr algn="ctr"/>
            <a:r>
              <a:rPr lang="en-US" sz="3600" b="1" dirty="0">
                <a:solidFill>
                  <a:schemeClr val="bg1"/>
                </a:solidFill>
                <a:effectLst>
                  <a:outerShdw blurRad="38100" dist="38100" dir="2700000" algn="tl">
                    <a:srgbClr val="000000">
                      <a:alpha val="43137"/>
                    </a:srgbClr>
                  </a:outerShdw>
                </a:effectLst>
              </a:rPr>
              <a:t>Major claim: </a:t>
            </a:r>
          </a:p>
          <a:p>
            <a:pPr indent="463550" algn="just"/>
            <a:r>
              <a:rPr lang="en-US" sz="3600" b="1" dirty="0">
                <a:solidFill>
                  <a:schemeClr val="bg1"/>
                </a:solidFill>
                <a:effectLst>
                  <a:outerShdw blurRad="38100" dist="38100" dir="2700000" algn="tl">
                    <a:srgbClr val="000000">
                      <a:alpha val="43137"/>
                    </a:srgbClr>
                  </a:outerShdw>
                </a:effectLst>
              </a:rPr>
              <a:t>Language is a part of cognitive development. To be able to learn a new word a learner has to understand a concept the word represents. Language learning is viewed as a mental process.</a:t>
            </a:r>
            <a:endParaRPr lang="ar-DZ"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296260" y="1694593"/>
            <a:ext cx="8398774" cy="2862322"/>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It is disputable whether linguistic development depends on cognitive development; however, it is undisputable that there is a strong correlation between the two processes. </a:t>
            </a:r>
            <a:endParaRPr lang="ar-DZ"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592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296260" y="3335275"/>
            <a:ext cx="8398774" cy="1200329"/>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Piaget believed that language is just one aspect of human cognition.</a:t>
            </a:r>
            <a:endParaRPr lang="ar-DZ" sz="3600" b="1" dirty="0">
              <a:solidFill>
                <a:schemeClr val="bg1"/>
              </a:solidFill>
              <a:effectLst>
                <a:outerShdw blurRad="38100" dist="38100" dir="2700000" algn="tl">
                  <a:srgbClr val="000000">
                    <a:alpha val="43137"/>
                  </a:srgbClr>
                </a:outerShdw>
              </a:effectLst>
            </a:endParaRPr>
          </a:p>
        </p:txBody>
      </p:sp>
      <p:pic>
        <p:nvPicPr>
          <p:cNvPr id="4" name="Picture 3">
            <a:extLst>
              <a:ext uri="{FF2B5EF4-FFF2-40B4-BE49-F238E27FC236}">
                <a16:creationId xmlns:a16="http://schemas.microsoft.com/office/drawing/2014/main" id="{3D0EDDBE-9A5B-4105-9AFC-52F6CF7F99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433879"/>
            <a:ext cx="2743200" cy="2743200"/>
          </a:xfrm>
          <a:prstGeom prst="rect">
            <a:avLst/>
          </a:prstGeom>
        </p:spPr>
      </p:pic>
    </p:spTree>
    <p:extLst>
      <p:ext uri="{BB962C8B-B14F-4D97-AF65-F5344CB8AC3E}">
        <p14:creationId xmlns:p14="http://schemas.microsoft.com/office/powerpoint/2010/main" val="3164789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143555" y="1044700"/>
            <a:ext cx="8856890" cy="3970318"/>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Cognitive development means experimenting with the environment and constructing one’s personal meaning of it. By touching different objects we develop the tactile understanding of our environment, we construct the system in which steel is cold, wood is hard, and silk is soft. </a:t>
            </a:r>
            <a:endParaRPr lang="ar-DZ"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013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endParaRPr lang="en-US" dirty="0"/>
          </a:p>
        </p:txBody>
      </p:sp>
      <p:sp>
        <p:nvSpPr>
          <p:cNvPr id="6" name="TextBox 5">
            <a:extLst>
              <a:ext uri="{FF2B5EF4-FFF2-40B4-BE49-F238E27FC236}">
                <a16:creationId xmlns:a16="http://schemas.microsoft.com/office/drawing/2014/main" id="{DBCFFF09-42F6-425E-BD0F-7CBDC4A11411}"/>
              </a:ext>
            </a:extLst>
          </p:cNvPr>
          <p:cNvSpPr txBox="1"/>
          <p:nvPr/>
        </p:nvSpPr>
        <p:spPr>
          <a:xfrm>
            <a:off x="296259" y="1790476"/>
            <a:ext cx="8551481" cy="2862322"/>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It is the same thing with language: through experimenting with different words, word combinations and their different uses, we establish our language system.</a:t>
            </a:r>
            <a:endParaRPr lang="ar-DZ"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1719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BCFFF09-42F6-425E-BD0F-7CBDC4A11411}"/>
              </a:ext>
            </a:extLst>
          </p:cNvPr>
          <p:cNvSpPr txBox="1"/>
          <p:nvPr/>
        </p:nvSpPr>
        <p:spPr>
          <a:xfrm>
            <a:off x="143555" y="2152708"/>
            <a:ext cx="8856890" cy="2862322"/>
          </a:xfrm>
          <a:prstGeom prst="rect">
            <a:avLst/>
          </a:prstGeom>
          <a:noFill/>
        </p:spPr>
        <p:txBody>
          <a:bodyPr wrap="square" rtlCol="1">
            <a:spAutoFit/>
          </a:bodyPr>
          <a:lstStyle/>
          <a:p>
            <a:pPr indent="463550" algn="just"/>
            <a:r>
              <a:rPr lang="en-US" sz="3600" b="1" dirty="0">
                <a:solidFill>
                  <a:schemeClr val="bg1"/>
                </a:solidFill>
                <a:effectLst>
                  <a:outerShdw blurRad="38100" dist="38100" dir="2700000" algn="tl">
                    <a:srgbClr val="000000">
                      <a:alpha val="43137"/>
                    </a:srgbClr>
                  </a:outerShdw>
                </a:effectLst>
              </a:rPr>
              <a:t>Piaget saw the process of human development from childhood to adulthood as consisting of five stages, assuming that language development should comply with these stages.</a:t>
            </a:r>
            <a:endParaRPr lang="ar-DZ" sz="3600" b="1" dirty="0">
              <a:solidFill>
                <a:schemeClr val="bg1"/>
              </a:solidFill>
              <a:effectLst>
                <a:outerShdw blurRad="38100" dist="38100" dir="2700000" algn="tl">
                  <a:srgbClr val="000000">
                    <a:alpha val="43137"/>
                  </a:srgbClr>
                </a:outerShdw>
              </a:effectLst>
            </a:endParaRPr>
          </a:p>
        </p:txBody>
      </p:sp>
      <p:pic>
        <p:nvPicPr>
          <p:cNvPr id="4" name="Picture 3">
            <a:extLst>
              <a:ext uri="{FF2B5EF4-FFF2-40B4-BE49-F238E27FC236}">
                <a16:creationId xmlns:a16="http://schemas.microsoft.com/office/drawing/2014/main" id="{3D0EDDBE-9A5B-4105-9AFC-52F6CF7F99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0553" y="71780"/>
            <a:ext cx="3262895" cy="2194560"/>
          </a:xfrm>
          <a:prstGeom prst="rect">
            <a:avLst/>
          </a:prstGeom>
        </p:spPr>
      </p:pic>
    </p:spTree>
    <p:extLst>
      <p:ext uri="{BB962C8B-B14F-4D97-AF65-F5344CB8AC3E}">
        <p14:creationId xmlns:p14="http://schemas.microsoft.com/office/powerpoint/2010/main" val="2583019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9970" y="2419045"/>
            <a:ext cx="5344674" cy="1832460"/>
          </a:xfrm>
        </p:spPr>
        <p:txBody>
          <a:bodyPr>
            <a:normAutofit/>
          </a:bodyPr>
          <a:lstStyle/>
          <a:p>
            <a:pPr algn="ctr"/>
            <a:r>
              <a:rPr lang="en-US" b="1" dirty="0"/>
              <a:t>Exploring the world through</a:t>
            </a:r>
            <a:br>
              <a:rPr lang="en-US" b="1" dirty="0"/>
            </a:br>
            <a:r>
              <a:rPr lang="en-US" b="1" dirty="0"/>
              <a:t>basic senses.</a:t>
            </a:r>
          </a:p>
        </p:txBody>
      </p:sp>
      <p:sp>
        <p:nvSpPr>
          <p:cNvPr id="3" name="TextBox 2">
            <a:extLst>
              <a:ext uri="{FF2B5EF4-FFF2-40B4-BE49-F238E27FC236}">
                <a16:creationId xmlns:a16="http://schemas.microsoft.com/office/drawing/2014/main" id="{68638DE6-C030-4122-B87C-EF11E7FEB896}"/>
              </a:ext>
            </a:extLst>
          </p:cNvPr>
          <p:cNvSpPr txBox="1"/>
          <p:nvPr/>
        </p:nvSpPr>
        <p:spPr>
          <a:xfrm>
            <a:off x="296260" y="480053"/>
            <a:ext cx="3206805" cy="1938992"/>
          </a:xfrm>
          <a:prstGeom prst="rect">
            <a:avLst/>
          </a:prstGeom>
          <a:noFill/>
        </p:spPr>
        <p:txBody>
          <a:bodyPr wrap="square" rtlCol="1">
            <a:spAutoFit/>
          </a:bodyPr>
          <a:lstStyle/>
          <a:p>
            <a:pPr algn="ctr"/>
            <a:r>
              <a:rPr lang="en-GB" sz="4000" b="1" dirty="0">
                <a:solidFill>
                  <a:schemeClr val="tx2">
                    <a:lumMod val="75000"/>
                  </a:schemeClr>
                </a:solidFill>
              </a:rPr>
              <a:t>1</a:t>
            </a:r>
          </a:p>
          <a:p>
            <a:pPr algn="ctr"/>
            <a:r>
              <a:rPr lang="en-GB" sz="4000" b="1" dirty="0" err="1">
                <a:solidFill>
                  <a:schemeClr val="tx2">
                    <a:lumMod val="75000"/>
                  </a:schemeClr>
                </a:solidFill>
              </a:rPr>
              <a:t>Sensori</a:t>
            </a:r>
            <a:r>
              <a:rPr lang="en-GB" sz="4000" b="1" dirty="0">
                <a:solidFill>
                  <a:schemeClr val="tx2">
                    <a:lumMod val="75000"/>
                  </a:schemeClr>
                </a:solidFill>
              </a:rPr>
              <a:t>-motor stage:</a:t>
            </a:r>
            <a:endParaRPr lang="ar-DZ" sz="4000" dirty="0">
              <a:solidFill>
                <a:schemeClr val="tx2">
                  <a:lumMod val="75000"/>
                </a:schemeClr>
              </a:solidFill>
            </a:endParaRPr>
          </a:p>
        </p:txBody>
      </p:sp>
    </p:spTree>
    <p:extLst>
      <p:ext uri="{BB962C8B-B14F-4D97-AF65-F5344CB8AC3E}">
        <p14:creationId xmlns:p14="http://schemas.microsoft.com/office/powerpoint/2010/main" val="36392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9" y="2724455"/>
            <a:ext cx="5191970" cy="1231117"/>
          </a:xfrm>
        </p:spPr>
        <p:txBody>
          <a:bodyPr>
            <a:normAutofit/>
          </a:bodyPr>
          <a:lstStyle/>
          <a:p>
            <a:pPr algn="ctr"/>
            <a:r>
              <a:rPr lang="en-US" sz="3200" b="1" dirty="0"/>
              <a:t>Forming pre-concepts on the</a:t>
            </a:r>
            <a:br>
              <a:rPr lang="en-US" sz="3200" b="1" dirty="0"/>
            </a:br>
            <a:r>
              <a:rPr lang="en-US" sz="3200" b="1" dirty="0"/>
              <a:t> basis of particular instances.</a:t>
            </a:r>
          </a:p>
        </p:txBody>
      </p:sp>
      <p:sp>
        <p:nvSpPr>
          <p:cNvPr id="3" name="TextBox 2">
            <a:extLst>
              <a:ext uri="{FF2B5EF4-FFF2-40B4-BE49-F238E27FC236}">
                <a16:creationId xmlns:a16="http://schemas.microsoft.com/office/drawing/2014/main" id="{68638DE6-C030-4122-B87C-EF11E7FEB896}"/>
              </a:ext>
            </a:extLst>
          </p:cNvPr>
          <p:cNvSpPr txBox="1"/>
          <p:nvPr/>
        </p:nvSpPr>
        <p:spPr>
          <a:xfrm>
            <a:off x="296260" y="586585"/>
            <a:ext cx="3512215" cy="1938992"/>
          </a:xfrm>
          <a:prstGeom prst="rect">
            <a:avLst/>
          </a:prstGeom>
          <a:noFill/>
        </p:spPr>
        <p:txBody>
          <a:bodyPr wrap="square" rtlCol="1">
            <a:spAutoFit/>
          </a:bodyPr>
          <a:lstStyle/>
          <a:p>
            <a:pPr algn="ctr"/>
            <a:r>
              <a:rPr lang="fr-FR" sz="4000" b="1" dirty="0">
                <a:solidFill>
                  <a:schemeClr val="tx2">
                    <a:lumMod val="75000"/>
                  </a:schemeClr>
                </a:solidFill>
              </a:rPr>
              <a:t>2</a:t>
            </a:r>
          </a:p>
          <a:p>
            <a:pPr algn="ctr"/>
            <a:r>
              <a:rPr lang="fr-FR" sz="4000" b="1" dirty="0">
                <a:solidFill>
                  <a:schemeClr val="tx2">
                    <a:lumMod val="75000"/>
                  </a:schemeClr>
                </a:solidFill>
              </a:rPr>
              <a:t>Pre-</a:t>
            </a:r>
            <a:r>
              <a:rPr lang="fr-FR" sz="4000" b="1" dirty="0" err="1">
                <a:solidFill>
                  <a:schemeClr val="tx2">
                    <a:lumMod val="75000"/>
                  </a:schemeClr>
                </a:solidFill>
              </a:rPr>
              <a:t>conceptual</a:t>
            </a:r>
            <a:r>
              <a:rPr lang="fr-FR" sz="4000" b="1" dirty="0">
                <a:solidFill>
                  <a:schemeClr val="tx2">
                    <a:lumMod val="75000"/>
                  </a:schemeClr>
                </a:solidFill>
              </a:rPr>
              <a:t> stage:</a:t>
            </a:r>
            <a:endParaRPr lang="ar-DZ" sz="4000" b="1" dirty="0">
              <a:solidFill>
                <a:schemeClr val="tx2">
                  <a:lumMod val="75000"/>
                </a:schemeClr>
              </a:solidFill>
            </a:endParaRPr>
          </a:p>
        </p:txBody>
      </p:sp>
    </p:spTree>
    <p:extLst>
      <p:ext uri="{BB962C8B-B14F-4D97-AF65-F5344CB8AC3E}">
        <p14:creationId xmlns:p14="http://schemas.microsoft.com/office/powerpoint/2010/main" val="247395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1121</TotalTime>
  <Words>385</Words>
  <Application>Microsoft Office PowerPoint</Application>
  <PresentationFormat>On-screen Show (16:9)</PresentationFormat>
  <Paragraphs>30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Dubai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Exploring the world through basic senses.</vt:lpstr>
      <vt:lpstr>Forming pre-concepts on the  basis of particular instances.</vt:lpstr>
      <vt:lpstr>Memory and imagination start to play role, actions begin to be internalised.</vt:lpstr>
      <vt:lpstr>Ability to draw conclusions, analyse, but only on concrete level.</vt:lpstr>
      <vt:lpstr>Abstract reasoning becomes possible.</vt:lpstr>
      <vt:lpstr>PowerPoint Presentation</vt:lpstr>
      <vt:lpstr>PowerPoint Presentation</vt:lpstr>
      <vt:lpstr>PowerPoint Presentation</vt:lpstr>
      <vt:lpstr>PowerPoint Presentation</vt:lpstr>
      <vt:lpstr>Thank you for your attention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Sara CHIBAT</cp:lastModifiedBy>
  <cp:revision>162</cp:revision>
  <dcterms:created xsi:type="dcterms:W3CDTF">2013-08-21T19:17:07Z</dcterms:created>
  <dcterms:modified xsi:type="dcterms:W3CDTF">2018-11-07T21:47:20Z</dcterms:modified>
</cp:coreProperties>
</file>