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5" r:id="rId10"/>
    <p:sldId id="262" r:id="rId11"/>
    <p:sldId id="267" r:id="rId12"/>
    <p:sldId id="268" r:id="rId13"/>
    <p:sldId id="269" r:id="rId14"/>
    <p:sldId id="266"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D8E51EB9-0B5E-4F43-8046-88C4C1CE8AC9}" type="datetimeFigureOut">
              <a:rPr lang="fr-FR" smtClean="0"/>
              <a:t>17/10/2022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F5E521C-F9AC-4CFE-9876-48D0DB44E034}" type="slidenum">
              <a:rPr lang="fr-FR" smtClean="0"/>
              <a:t>‹N°›</a:t>
            </a:fld>
            <a:endParaRPr lang="fr-FR"/>
          </a:p>
        </p:txBody>
      </p:sp>
    </p:spTree>
    <p:extLst>
      <p:ext uri="{BB962C8B-B14F-4D97-AF65-F5344CB8AC3E}">
        <p14:creationId xmlns:p14="http://schemas.microsoft.com/office/powerpoint/2010/main" val="770698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8E51EB9-0B5E-4F43-8046-88C4C1CE8AC9}" type="datetimeFigureOut">
              <a:rPr lang="fr-FR" smtClean="0"/>
              <a:t>17/10/2022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F5E521C-F9AC-4CFE-9876-48D0DB44E034}" type="slidenum">
              <a:rPr lang="fr-FR" smtClean="0"/>
              <a:t>‹N°›</a:t>
            </a:fld>
            <a:endParaRPr lang="fr-FR"/>
          </a:p>
        </p:txBody>
      </p:sp>
    </p:spTree>
    <p:extLst>
      <p:ext uri="{BB962C8B-B14F-4D97-AF65-F5344CB8AC3E}">
        <p14:creationId xmlns:p14="http://schemas.microsoft.com/office/powerpoint/2010/main" val="3013103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8E51EB9-0B5E-4F43-8046-88C4C1CE8AC9}" type="datetimeFigureOut">
              <a:rPr lang="fr-FR" smtClean="0"/>
              <a:t>17/10/2022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F5E521C-F9AC-4CFE-9876-48D0DB44E034}" type="slidenum">
              <a:rPr lang="fr-FR" smtClean="0"/>
              <a:t>‹N°›</a:t>
            </a:fld>
            <a:endParaRPr lang="fr-FR"/>
          </a:p>
        </p:txBody>
      </p:sp>
    </p:spTree>
    <p:extLst>
      <p:ext uri="{BB962C8B-B14F-4D97-AF65-F5344CB8AC3E}">
        <p14:creationId xmlns:p14="http://schemas.microsoft.com/office/powerpoint/2010/main" val="264692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8E51EB9-0B5E-4F43-8046-88C4C1CE8AC9}" type="datetimeFigureOut">
              <a:rPr lang="fr-FR" smtClean="0"/>
              <a:t>17/10/2022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F5E521C-F9AC-4CFE-9876-48D0DB44E034}" type="slidenum">
              <a:rPr lang="fr-FR" smtClean="0"/>
              <a:t>‹N°›</a:t>
            </a:fld>
            <a:endParaRPr lang="fr-FR"/>
          </a:p>
        </p:txBody>
      </p:sp>
    </p:spTree>
    <p:extLst>
      <p:ext uri="{BB962C8B-B14F-4D97-AF65-F5344CB8AC3E}">
        <p14:creationId xmlns:p14="http://schemas.microsoft.com/office/powerpoint/2010/main" val="3376084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D8E51EB9-0B5E-4F43-8046-88C4C1CE8AC9}" type="datetimeFigureOut">
              <a:rPr lang="fr-FR" smtClean="0"/>
              <a:t>17/10/2022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F5E521C-F9AC-4CFE-9876-48D0DB44E034}" type="slidenum">
              <a:rPr lang="fr-FR" smtClean="0"/>
              <a:t>‹N°›</a:t>
            </a:fld>
            <a:endParaRPr lang="fr-FR"/>
          </a:p>
        </p:txBody>
      </p:sp>
    </p:spTree>
    <p:extLst>
      <p:ext uri="{BB962C8B-B14F-4D97-AF65-F5344CB8AC3E}">
        <p14:creationId xmlns:p14="http://schemas.microsoft.com/office/powerpoint/2010/main" val="1795183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8E51EB9-0B5E-4F43-8046-88C4C1CE8AC9}" type="datetimeFigureOut">
              <a:rPr lang="fr-FR" smtClean="0"/>
              <a:t>17/10/2022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F5E521C-F9AC-4CFE-9876-48D0DB44E034}" type="slidenum">
              <a:rPr lang="fr-FR" smtClean="0"/>
              <a:t>‹N°›</a:t>
            </a:fld>
            <a:endParaRPr lang="fr-FR"/>
          </a:p>
        </p:txBody>
      </p:sp>
    </p:spTree>
    <p:extLst>
      <p:ext uri="{BB962C8B-B14F-4D97-AF65-F5344CB8AC3E}">
        <p14:creationId xmlns:p14="http://schemas.microsoft.com/office/powerpoint/2010/main" val="3994168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8E51EB9-0B5E-4F43-8046-88C4C1CE8AC9}" type="datetimeFigureOut">
              <a:rPr lang="fr-FR" smtClean="0"/>
              <a:t>17/10/2022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F5E521C-F9AC-4CFE-9876-48D0DB44E034}" type="slidenum">
              <a:rPr lang="fr-FR" smtClean="0"/>
              <a:t>‹N°›</a:t>
            </a:fld>
            <a:endParaRPr lang="fr-FR"/>
          </a:p>
        </p:txBody>
      </p:sp>
    </p:spTree>
    <p:extLst>
      <p:ext uri="{BB962C8B-B14F-4D97-AF65-F5344CB8AC3E}">
        <p14:creationId xmlns:p14="http://schemas.microsoft.com/office/powerpoint/2010/main" val="3479183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D8E51EB9-0B5E-4F43-8046-88C4C1CE8AC9}" type="datetimeFigureOut">
              <a:rPr lang="fr-FR" smtClean="0"/>
              <a:t>17/10/2022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F5E521C-F9AC-4CFE-9876-48D0DB44E034}" type="slidenum">
              <a:rPr lang="fr-FR" smtClean="0"/>
              <a:t>‹N°›</a:t>
            </a:fld>
            <a:endParaRPr lang="fr-FR"/>
          </a:p>
        </p:txBody>
      </p:sp>
    </p:spTree>
    <p:extLst>
      <p:ext uri="{BB962C8B-B14F-4D97-AF65-F5344CB8AC3E}">
        <p14:creationId xmlns:p14="http://schemas.microsoft.com/office/powerpoint/2010/main" val="1549590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8E51EB9-0B5E-4F43-8046-88C4C1CE8AC9}" type="datetimeFigureOut">
              <a:rPr lang="fr-FR" smtClean="0"/>
              <a:t>17/10/2022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F5E521C-F9AC-4CFE-9876-48D0DB44E034}" type="slidenum">
              <a:rPr lang="fr-FR" smtClean="0"/>
              <a:t>‹N°›</a:t>
            </a:fld>
            <a:endParaRPr lang="fr-FR"/>
          </a:p>
        </p:txBody>
      </p:sp>
    </p:spTree>
    <p:extLst>
      <p:ext uri="{BB962C8B-B14F-4D97-AF65-F5344CB8AC3E}">
        <p14:creationId xmlns:p14="http://schemas.microsoft.com/office/powerpoint/2010/main" val="18062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8E51EB9-0B5E-4F43-8046-88C4C1CE8AC9}" type="datetimeFigureOut">
              <a:rPr lang="fr-FR" smtClean="0"/>
              <a:t>17/10/2022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F5E521C-F9AC-4CFE-9876-48D0DB44E034}" type="slidenum">
              <a:rPr lang="fr-FR" smtClean="0"/>
              <a:t>‹N°›</a:t>
            </a:fld>
            <a:endParaRPr lang="fr-FR"/>
          </a:p>
        </p:txBody>
      </p:sp>
    </p:spTree>
    <p:extLst>
      <p:ext uri="{BB962C8B-B14F-4D97-AF65-F5344CB8AC3E}">
        <p14:creationId xmlns:p14="http://schemas.microsoft.com/office/powerpoint/2010/main" val="921307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8E51EB9-0B5E-4F43-8046-88C4C1CE8AC9}" type="datetimeFigureOut">
              <a:rPr lang="fr-FR" smtClean="0"/>
              <a:t>17/10/2022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F5E521C-F9AC-4CFE-9876-48D0DB44E034}" type="slidenum">
              <a:rPr lang="fr-FR" smtClean="0"/>
              <a:t>‹N°›</a:t>
            </a:fld>
            <a:endParaRPr lang="fr-FR"/>
          </a:p>
        </p:txBody>
      </p:sp>
    </p:spTree>
    <p:extLst>
      <p:ext uri="{BB962C8B-B14F-4D97-AF65-F5344CB8AC3E}">
        <p14:creationId xmlns:p14="http://schemas.microsoft.com/office/powerpoint/2010/main" val="3687109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E51EB9-0B5E-4F43-8046-88C4C1CE8AC9}" type="datetimeFigureOut">
              <a:rPr lang="fr-FR" smtClean="0"/>
              <a:t>17/10/2022</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5E521C-F9AC-4CFE-9876-48D0DB44E034}" type="slidenum">
              <a:rPr lang="fr-FR" smtClean="0"/>
              <a:t>‹N°›</a:t>
            </a:fld>
            <a:endParaRPr lang="fr-FR"/>
          </a:p>
        </p:txBody>
      </p:sp>
    </p:spTree>
    <p:extLst>
      <p:ext uri="{BB962C8B-B14F-4D97-AF65-F5344CB8AC3E}">
        <p14:creationId xmlns:p14="http://schemas.microsoft.com/office/powerpoint/2010/main" val="35351416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dirty="0"/>
          </a:p>
        </p:txBody>
      </p:sp>
      <p:sp>
        <p:nvSpPr>
          <p:cNvPr id="3" name="Sous-titre 2"/>
          <p:cNvSpPr>
            <a:spLocks noGrp="1"/>
          </p:cNvSpPr>
          <p:nvPr>
            <p:ph type="subTitle" idx="1"/>
          </p:nvPr>
        </p:nvSpPr>
        <p:spPr/>
        <p:txBody>
          <a:bodyPr/>
          <a:lstStyle/>
          <a:p>
            <a:endParaRPr lang="fr-FR"/>
          </a:p>
        </p:txBody>
      </p:sp>
    </p:spTree>
    <p:extLst>
      <p:ext uri="{BB962C8B-B14F-4D97-AF65-F5344CB8AC3E}">
        <p14:creationId xmlns:p14="http://schemas.microsoft.com/office/powerpoint/2010/main" val="2333992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latin typeface="Times New Roman" panose="02020603050405020304" pitchFamily="18" charset="0"/>
                <a:cs typeface="Times New Roman" panose="02020603050405020304" pitchFamily="18" charset="0"/>
              </a:rPr>
              <a:t>Techniques to </a:t>
            </a:r>
            <a:r>
              <a:rPr lang="en-US" sz="3600" b="1" dirty="0" smtClean="0">
                <a:latin typeface="Times New Roman" panose="02020603050405020304" pitchFamily="18" charset="0"/>
                <a:cs typeface="Times New Roman" panose="02020603050405020304" pitchFamily="18" charset="0"/>
              </a:rPr>
              <a:t>produce</a:t>
            </a:r>
            <a:r>
              <a:rPr lang="fr-FR" sz="3600" b="1" dirty="0" smtClean="0">
                <a:latin typeface="Times New Roman" panose="02020603050405020304" pitchFamily="18" charset="0"/>
                <a:cs typeface="Times New Roman" panose="02020603050405020304" pitchFamily="18" charset="0"/>
              </a:rPr>
              <a:t> Defamiliarization:</a:t>
            </a:r>
            <a:endParaRPr lang="fr-FR" sz="3600" b="1"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lstStyle/>
          <a:p>
            <a:pPr>
              <a:buFont typeface="Wingdings" panose="05000000000000000000" pitchFamily="2" charset="2"/>
              <a:buChar char="Ø"/>
            </a:pPr>
            <a:r>
              <a:rPr lang="en-US" dirty="0" smtClean="0"/>
              <a:t>Reflexive</a:t>
            </a:r>
            <a:r>
              <a:rPr lang="fr-FR" dirty="0" smtClean="0"/>
              <a:t> </a:t>
            </a:r>
            <a:r>
              <a:rPr lang="fr-FR" dirty="0" err="1" smtClean="0"/>
              <a:t>novels</a:t>
            </a:r>
            <a:endParaRPr lang="fr-FR" dirty="0" smtClean="0"/>
          </a:p>
          <a:p>
            <a:pPr>
              <a:buFont typeface="Wingdings" panose="05000000000000000000" pitchFamily="2" charset="2"/>
              <a:buChar char="Ø"/>
            </a:pPr>
            <a:r>
              <a:rPr lang="fr-FR" dirty="0" smtClean="0"/>
              <a:t>Stream of </a:t>
            </a:r>
            <a:r>
              <a:rPr lang="fr-FR" dirty="0" err="1" smtClean="0"/>
              <a:t>conciousness</a:t>
            </a:r>
            <a:endParaRPr lang="fr-FR" dirty="0" smtClean="0"/>
          </a:p>
          <a:p>
            <a:pPr>
              <a:buFont typeface="Wingdings" panose="05000000000000000000" pitchFamily="2" charset="2"/>
              <a:buChar char="Ø"/>
            </a:pPr>
            <a:r>
              <a:rPr lang="fr-FR" b="1" dirty="0" err="1" smtClean="0">
                <a:solidFill>
                  <a:srgbClr val="FF0000"/>
                </a:solidFill>
              </a:rPr>
              <a:t>Foregrounding</a:t>
            </a:r>
            <a:r>
              <a:rPr lang="fr-FR" dirty="0" smtClean="0"/>
              <a:t> </a:t>
            </a:r>
            <a:endParaRPr lang="fr-FR" dirty="0"/>
          </a:p>
          <a:p>
            <a:pPr>
              <a:buFont typeface="Wingdings" panose="05000000000000000000" pitchFamily="2" charset="2"/>
              <a:buChar char="Ø"/>
            </a:pPr>
            <a:r>
              <a:rPr lang="fr-FR" dirty="0" smtClean="0"/>
              <a:t>Foreignization </a:t>
            </a:r>
            <a:endParaRPr lang="fr-FR" dirty="0"/>
          </a:p>
        </p:txBody>
      </p:sp>
    </p:spTree>
    <p:extLst>
      <p:ext uri="{BB962C8B-B14F-4D97-AF65-F5344CB8AC3E}">
        <p14:creationId xmlns:p14="http://schemas.microsoft.com/office/powerpoint/2010/main" val="16347766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2800" b="1" dirty="0" smtClean="0">
                <a:solidFill>
                  <a:srgbClr val="FF0000"/>
                </a:solidFill>
                <a:latin typeface="Times New Roman" panose="02020603050405020304" pitchFamily="18" charset="0"/>
                <a:cs typeface="Times New Roman" panose="02020603050405020304" pitchFamily="18" charset="0"/>
              </a:rPr>
              <a:t>Reflexive novel</a:t>
            </a:r>
            <a:r>
              <a:rPr lang="en-US" sz="2800" dirty="0" smtClean="0">
                <a:latin typeface="Times New Roman" panose="02020603050405020304" pitchFamily="18" charset="0"/>
                <a:cs typeface="Times New Roman" panose="02020603050405020304" pitchFamily="18" charset="0"/>
              </a:rPr>
              <a:t>: which </a:t>
            </a:r>
            <a:r>
              <a:rPr lang="en-US" sz="2800" dirty="0">
                <a:latin typeface="Times New Roman" panose="02020603050405020304" pitchFamily="18" charset="0"/>
                <a:cs typeface="Times New Roman" panose="02020603050405020304" pitchFamily="18" charset="0"/>
              </a:rPr>
              <a:t>the author calls the reader's attention to the fact that he or she is writing (or has written) a novel.</a:t>
            </a:r>
            <a:endParaRPr lang="fr-FR" sz="28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lstStyle/>
          <a:p>
            <a:pPr marL="0" indent="0">
              <a:buNone/>
            </a:pPr>
            <a:endParaRPr lang="en-US" dirty="0"/>
          </a:p>
          <a:p>
            <a:pPr marL="0" indent="0">
              <a:buNone/>
            </a:pPr>
            <a:r>
              <a:rPr lang="en-US" i="1" dirty="0">
                <a:latin typeface="Times New Roman" panose="02020603050405020304" pitchFamily="18" charset="0"/>
                <a:cs typeface="Times New Roman" panose="02020603050405020304" pitchFamily="18" charset="0"/>
              </a:rPr>
              <a:t>And I think that this last chapter will prove very agreeable to its readers: it cleanses away the grim events of the earlier ones. There will be no more pirates or slavery or lawsuits or fighting or suicide or wars or conquests; now there will be lawful love and sanctioned marriage. So I shall tell you how the goddess brought the truth to light and revealed the unrecognized pair to each </a:t>
            </a:r>
            <a:r>
              <a:rPr lang="en-US" i="1" dirty="0" smtClean="0">
                <a:latin typeface="Times New Roman" panose="02020603050405020304" pitchFamily="18" charset="0"/>
                <a:cs typeface="Times New Roman" panose="02020603050405020304" pitchFamily="18" charset="0"/>
              </a:rPr>
              <a:t>other.</a:t>
            </a:r>
          </a:p>
          <a:p>
            <a:pPr marL="0" indent="0">
              <a:buNone/>
            </a:pPr>
            <a:r>
              <a:rPr lang="en-US" i="1" dirty="0" smtClean="0">
                <a:latin typeface="Times New Roman" panose="02020603050405020304" pitchFamily="18" charset="0"/>
                <a:cs typeface="Times New Roman" panose="02020603050405020304" pitchFamily="18" charset="0"/>
              </a:rPr>
              <a:t> </a:t>
            </a:r>
            <a:r>
              <a:rPr lang="en-US" dirty="0"/>
              <a:t>(trans. B. Reardon)</a:t>
            </a:r>
            <a:endParaRPr lang="fr-FR" dirty="0"/>
          </a:p>
        </p:txBody>
      </p:sp>
    </p:spTree>
    <p:extLst>
      <p:ext uri="{BB962C8B-B14F-4D97-AF65-F5344CB8AC3E}">
        <p14:creationId xmlns:p14="http://schemas.microsoft.com/office/powerpoint/2010/main" val="39105665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dirty="0" smtClean="0">
                <a:solidFill>
                  <a:srgbClr val="FF0000"/>
                </a:solidFill>
                <a:latin typeface="Times New Roman" panose="02020603050405020304" pitchFamily="18" charset="0"/>
                <a:cs typeface="Times New Roman" panose="02020603050405020304" pitchFamily="18" charset="0"/>
              </a:rPr>
              <a:t>Stream of</a:t>
            </a:r>
            <a:r>
              <a:rPr lang="en-US" sz="2400" b="1" dirty="0" smtClean="0">
                <a:solidFill>
                  <a:srgbClr val="FF0000"/>
                </a:solidFill>
                <a:latin typeface="Times New Roman" panose="02020603050405020304" pitchFamily="18" charset="0"/>
                <a:cs typeface="Times New Roman" panose="02020603050405020304" pitchFamily="18" charset="0"/>
              </a:rPr>
              <a:t>Consciousness</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literary technique, first used in the late 19th century, employed to evince subjective as well as objective reality. It reveals the character's feelings, thoughts, and actions, often following an associative rather than a logical sequence, without commentary by the </a:t>
            </a:r>
            <a:r>
              <a:rPr lang="en-US" sz="2400" dirty="0" smtClean="0">
                <a:latin typeface="Times New Roman" panose="02020603050405020304" pitchFamily="18" charset="0"/>
                <a:cs typeface="Times New Roman" panose="02020603050405020304" pitchFamily="18" charset="0"/>
              </a:rPr>
              <a:t>author.</a:t>
            </a:r>
            <a:endParaRPr lang="fr-FR" sz="24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lstStyle/>
          <a:p>
            <a:pPr marL="0" indent="0">
              <a:buNone/>
            </a:pPr>
            <a:endParaRPr lang="en-US" i="1" dirty="0" smtClean="0">
              <a:solidFill>
                <a:schemeClr val="accent6"/>
              </a:solidFill>
              <a:latin typeface="Times New Roman" panose="02020603050405020304" pitchFamily="18" charset="0"/>
              <a:cs typeface="Times New Roman" panose="02020603050405020304" pitchFamily="18" charset="0"/>
            </a:endParaRPr>
          </a:p>
          <a:p>
            <a:pPr marL="0" indent="0">
              <a:buNone/>
            </a:pPr>
            <a:endParaRPr lang="en-US" i="1" dirty="0">
              <a:solidFill>
                <a:schemeClr val="accent6"/>
              </a:solidFill>
              <a:latin typeface="Times New Roman" panose="02020603050405020304" pitchFamily="18" charset="0"/>
              <a:cs typeface="Times New Roman" panose="02020603050405020304" pitchFamily="18" charset="0"/>
            </a:endParaRPr>
          </a:p>
          <a:p>
            <a:pPr marL="0" indent="0">
              <a:buNone/>
            </a:pPr>
            <a:r>
              <a:rPr lang="en-US" i="1" dirty="0" smtClean="0">
                <a:solidFill>
                  <a:schemeClr val="accent6"/>
                </a:solidFill>
                <a:latin typeface="Times New Roman" panose="02020603050405020304" pitchFamily="18" charset="0"/>
                <a:cs typeface="Times New Roman" panose="02020603050405020304" pitchFamily="18" charset="0"/>
              </a:rPr>
              <a:t>All </a:t>
            </a:r>
            <a:r>
              <a:rPr lang="en-US" i="1" dirty="0">
                <a:solidFill>
                  <a:schemeClr val="accent6"/>
                </a:solidFill>
                <a:latin typeface="Times New Roman" panose="02020603050405020304" pitchFamily="18" charset="0"/>
                <a:cs typeface="Times New Roman" panose="02020603050405020304" pitchFamily="18" charset="0"/>
              </a:rPr>
              <a:t>the same, that one day should follow another; Wednesday, Thursday, Friday, Saturday; that one should wake up in the morning; see the sky; walk in the park; meet Hugh Whitbread</a:t>
            </a:r>
            <a:r>
              <a:rPr lang="en-US" i="1" dirty="0">
                <a:latin typeface="Times New Roman" panose="02020603050405020304" pitchFamily="18" charset="0"/>
                <a:cs typeface="Times New Roman" panose="02020603050405020304" pitchFamily="18" charset="0"/>
              </a:rPr>
              <a:t>; then suddenly in</a:t>
            </a:r>
            <a:r>
              <a:rPr lang="en-US" i="1" dirty="0">
                <a:solidFill>
                  <a:schemeClr val="accent1"/>
                </a:solidFill>
                <a:latin typeface="Times New Roman" panose="02020603050405020304" pitchFamily="18" charset="0"/>
                <a:cs typeface="Times New Roman" panose="02020603050405020304" pitchFamily="18" charset="0"/>
              </a:rPr>
              <a:t> came Peter; then these roses; it was enough</a:t>
            </a:r>
            <a:r>
              <a:rPr lang="en-US" i="1" dirty="0">
                <a:latin typeface="Times New Roman" panose="02020603050405020304" pitchFamily="18" charset="0"/>
                <a:cs typeface="Times New Roman" panose="02020603050405020304" pitchFamily="18" charset="0"/>
              </a:rPr>
              <a:t>. After that, </a:t>
            </a:r>
            <a:r>
              <a:rPr lang="en-US" i="1" dirty="0">
                <a:solidFill>
                  <a:srgbClr val="FF0000"/>
                </a:solidFill>
                <a:latin typeface="Times New Roman" panose="02020603050405020304" pitchFamily="18" charset="0"/>
                <a:cs typeface="Times New Roman" panose="02020603050405020304" pitchFamily="18" charset="0"/>
              </a:rPr>
              <a:t>how unbelievable death was!-that it must end; and no one in the whole world would know how she had loved it all; how, every instant </a:t>
            </a:r>
            <a:r>
              <a:rPr lang="en-US" i="1" dirty="0">
                <a:latin typeface="Times New Roman" panose="02020603050405020304" pitchFamily="18" charset="0"/>
                <a:cs typeface="Times New Roman" panose="02020603050405020304" pitchFamily="18" charset="0"/>
              </a:rPr>
              <a:t>. . .</a:t>
            </a:r>
          </a:p>
          <a:p>
            <a:pPr marL="0" indent="0">
              <a:buNone/>
            </a:pPr>
            <a:r>
              <a:rPr lang="en-US" dirty="0"/>
              <a:t>                                                  (Mrs. Dalloway by Virginia Woolf)</a:t>
            </a:r>
          </a:p>
          <a:p>
            <a:pPr marL="0" indent="0">
              <a:buNone/>
            </a:pPr>
            <a:endParaRPr lang="fr-FR" dirty="0"/>
          </a:p>
        </p:txBody>
      </p:sp>
    </p:spTree>
    <p:extLst>
      <p:ext uri="{BB962C8B-B14F-4D97-AF65-F5344CB8AC3E}">
        <p14:creationId xmlns:p14="http://schemas.microsoft.com/office/powerpoint/2010/main" val="33393951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Foreignization:</a:t>
            </a:r>
            <a:endParaRPr lang="fr-FR" sz="2800" b="1" dirty="0">
              <a:solidFill>
                <a:srgbClr val="FF0000"/>
              </a:solidFill>
            </a:endParaRPr>
          </a:p>
        </p:txBody>
      </p:sp>
      <p:sp>
        <p:nvSpPr>
          <p:cNvPr id="3" name="Espace réservé du contenu 2"/>
          <p:cNvSpPr>
            <a:spLocks noGrp="1"/>
          </p:cNvSpPr>
          <p:nvPr>
            <p:ph idx="1"/>
          </p:nvPr>
        </p:nvSpPr>
        <p:spPr/>
        <p:txBody>
          <a:bodyPr/>
          <a:lstStyle/>
          <a:p>
            <a:pPr marL="0" indent="0">
              <a:buNone/>
            </a:pPr>
            <a:r>
              <a:rPr lang="en-US" i="1" dirty="0">
                <a:latin typeface="Times New Roman" panose="02020603050405020304" pitchFamily="18" charset="0"/>
                <a:cs typeface="Times New Roman" panose="02020603050405020304" pitchFamily="18" charset="0"/>
              </a:rPr>
              <a:t>in fact, it is often actually </a:t>
            </a:r>
            <a:r>
              <a:rPr lang="en-US" i="1" dirty="0" smtClean="0">
                <a:latin typeface="Times New Roman" panose="02020603050405020304" pitchFamily="18" charset="0"/>
                <a:cs typeface="Times New Roman" panose="02020603050405020304" pitchFamily="18" charset="0"/>
              </a:rPr>
              <a:t>foreign: the </a:t>
            </a:r>
            <a:r>
              <a:rPr lang="en-US" i="1" dirty="0">
                <a:latin typeface="Times New Roman" panose="02020603050405020304" pitchFamily="18" charset="0"/>
                <a:cs typeface="Times New Roman" panose="02020603050405020304" pitchFamily="18" charset="0"/>
              </a:rPr>
              <a:t>Sumerian used by the Assyrians, the Latin of Europe during the Middle Ages, </a:t>
            </a:r>
            <a:r>
              <a:rPr lang="en-US" i="1" dirty="0" smtClean="0">
                <a:latin typeface="Times New Roman" panose="02020603050405020304" pitchFamily="18" charset="0"/>
                <a:cs typeface="Times New Roman" panose="02020603050405020304" pitchFamily="18" charset="0"/>
              </a:rPr>
              <a:t>the </a:t>
            </a:r>
            <a:r>
              <a:rPr lang="en-US" i="1" dirty="0" err="1" smtClean="0">
                <a:latin typeface="Times New Roman" panose="02020603050405020304" pitchFamily="18" charset="0"/>
                <a:cs typeface="Times New Roman" panose="02020603050405020304" pitchFamily="18" charset="0"/>
              </a:rPr>
              <a:t>Arabisms</a:t>
            </a:r>
            <a:r>
              <a:rPr lang="en-US" i="1" dirty="0" smtClean="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of </a:t>
            </a:r>
            <a:r>
              <a:rPr lang="en-US" i="1" dirty="0" smtClean="0">
                <a:latin typeface="Times New Roman" panose="02020603050405020304" pitchFamily="18" charset="0"/>
                <a:cs typeface="Times New Roman" panose="02020603050405020304" pitchFamily="18" charset="0"/>
              </a:rPr>
              <a:t>the Persians</a:t>
            </a:r>
            <a:r>
              <a:rPr lang="en-US" i="1" dirty="0">
                <a:latin typeface="Times New Roman" panose="02020603050405020304" pitchFamily="18" charset="0"/>
                <a:cs typeface="Times New Roman" panose="02020603050405020304" pitchFamily="18" charset="0"/>
              </a:rPr>
              <a:t>, the Old Bulgarian of Russian literature, or the </a:t>
            </a:r>
            <a:r>
              <a:rPr lang="en-US" i="1" dirty="0" smtClean="0">
                <a:latin typeface="Times New Roman" panose="02020603050405020304" pitchFamily="18" charset="0"/>
                <a:cs typeface="Times New Roman" panose="02020603050405020304" pitchFamily="18" charset="0"/>
              </a:rPr>
              <a:t>elevated, almost </a:t>
            </a:r>
            <a:r>
              <a:rPr lang="en-US" i="1" dirty="0">
                <a:latin typeface="Times New Roman" panose="02020603050405020304" pitchFamily="18" charset="0"/>
                <a:cs typeface="Times New Roman" panose="02020603050405020304" pitchFamily="18" charset="0"/>
              </a:rPr>
              <a:t>literary language of folk songs</a:t>
            </a:r>
            <a:r>
              <a:rPr lang="en-US" i="1" dirty="0" smtClean="0">
                <a:latin typeface="Times New Roman" panose="02020603050405020304" pitchFamily="18" charset="0"/>
                <a:cs typeface="Times New Roman" panose="02020603050405020304" pitchFamily="18" charset="0"/>
              </a:rPr>
              <a:t>. (p6)</a:t>
            </a:r>
            <a:endParaRPr lang="fr-FR"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79970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latin typeface="Times New Roman" panose="02020603050405020304" pitchFamily="18" charset="0"/>
                <a:cs typeface="Times New Roman" panose="02020603050405020304" pitchFamily="18" charset="0"/>
              </a:rPr>
              <a:t>The </a:t>
            </a:r>
            <a:r>
              <a:rPr lang="fr-FR" sz="3200" b="1" dirty="0" err="1" smtClean="0">
                <a:latin typeface="Times New Roman" panose="02020603050405020304" pitchFamily="18" charset="0"/>
                <a:cs typeface="Times New Roman" panose="02020603050405020304" pitchFamily="18" charset="0"/>
              </a:rPr>
              <a:t>language</a:t>
            </a:r>
            <a:r>
              <a:rPr lang="fr-FR" sz="3200" b="1" dirty="0" smtClean="0">
                <a:latin typeface="Times New Roman" panose="02020603050405020304" pitchFamily="18" charset="0"/>
                <a:cs typeface="Times New Roman" panose="02020603050405020304" pitchFamily="18" charset="0"/>
              </a:rPr>
              <a:t> of </a:t>
            </a:r>
            <a:r>
              <a:rPr lang="fr-FR" sz="3200" b="1" u="sng" dirty="0" err="1" smtClean="0">
                <a:solidFill>
                  <a:srgbClr val="FF0000"/>
                </a:solidFill>
                <a:latin typeface="Times New Roman" panose="02020603050405020304" pitchFamily="18" charset="0"/>
                <a:cs typeface="Times New Roman" panose="02020603050405020304" pitchFamily="18" charset="0"/>
              </a:rPr>
              <a:t>poetry</a:t>
            </a:r>
            <a:r>
              <a:rPr lang="fr-FR" sz="3200" b="1" dirty="0" smtClean="0">
                <a:latin typeface="Times New Roman" panose="02020603050405020304" pitchFamily="18" charset="0"/>
                <a:cs typeface="Times New Roman" panose="02020603050405020304" pitchFamily="18" charset="0"/>
              </a:rPr>
              <a:t> </a:t>
            </a:r>
            <a:r>
              <a:rPr lang="fr-FR" sz="3200" b="1" dirty="0" smtClean="0">
                <a:solidFill>
                  <a:srgbClr val="FF0000"/>
                </a:solidFill>
                <a:latin typeface="Times New Roman" panose="02020603050405020304" pitchFamily="18" charset="0"/>
                <a:cs typeface="Times New Roman" panose="02020603050405020304" pitchFamily="18" charset="0"/>
              </a:rPr>
              <a:t>vs</a:t>
            </a:r>
            <a:r>
              <a:rPr lang="fr-FR" sz="3200" b="1" dirty="0" smtClean="0">
                <a:latin typeface="Times New Roman" panose="02020603050405020304" pitchFamily="18" charset="0"/>
                <a:cs typeface="Times New Roman" panose="02020603050405020304" pitchFamily="18" charset="0"/>
              </a:rPr>
              <a:t> the </a:t>
            </a:r>
            <a:r>
              <a:rPr lang="fr-FR" sz="3200" b="1" u="sng" dirty="0" err="1" smtClean="0">
                <a:solidFill>
                  <a:srgbClr val="FF0000"/>
                </a:solidFill>
                <a:latin typeface="Times New Roman" panose="02020603050405020304" pitchFamily="18" charset="0"/>
                <a:cs typeface="Times New Roman" panose="02020603050405020304" pitchFamily="18" charset="0"/>
              </a:rPr>
              <a:t>practical</a:t>
            </a:r>
            <a:r>
              <a:rPr lang="fr-FR" sz="3200" b="1" dirty="0" smtClean="0">
                <a:latin typeface="Times New Roman" panose="02020603050405020304" pitchFamily="18" charset="0"/>
                <a:cs typeface="Times New Roman" panose="02020603050405020304" pitchFamily="18" charset="0"/>
              </a:rPr>
              <a:t> </a:t>
            </a:r>
            <a:r>
              <a:rPr lang="fr-FR" sz="3200" b="1" dirty="0" err="1" smtClean="0">
                <a:latin typeface="Times New Roman" panose="02020603050405020304" pitchFamily="18" charset="0"/>
                <a:cs typeface="Times New Roman" panose="02020603050405020304" pitchFamily="18" charset="0"/>
              </a:rPr>
              <a:t>language</a:t>
            </a:r>
            <a:endParaRPr lang="fr-FR" sz="3200" b="1"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838200" y="1825625"/>
            <a:ext cx="10515600" cy="4768358"/>
          </a:xfrm>
        </p:spPr>
        <p:txBody>
          <a:bodyPr>
            <a:normAutofit fontScale="92500" lnSpcReduction="20000"/>
          </a:bodyPr>
          <a:lstStyle/>
          <a:p>
            <a:pPr marL="0" indent="0">
              <a:buNone/>
            </a:pPr>
            <a:r>
              <a:rPr lang="en-US" sz="3200" dirty="0" smtClean="0">
                <a:latin typeface="Times New Roman" panose="02020603050405020304" pitchFamily="18" charset="0"/>
                <a:cs typeface="Times New Roman" panose="02020603050405020304" pitchFamily="18" charset="0"/>
              </a:rPr>
              <a:t>Q5:</a:t>
            </a:r>
          </a:p>
          <a:p>
            <a:pPr marL="0" indent="0">
              <a:buNone/>
            </a:pPr>
            <a:endParaRPr lang="en-US" sz="3200" dirty="0" smtClean="0">
              <a:latin typeface="Times New Roman" panose="02020603050405020304" pitchFamily="18" charset="0"/>
              <a:cs typeface="Times New Roman" panose="02020603050405020304" pitchFamily="18" charset="0"/>
            </a:endParaRPr>
          </a:p>
          <a:p>
            <a:pPr marL="0" indent="0">
              <a:buNone/>
            </a:pPr>
            <a:r>
              <a:rPr lang="en-US" sz="3200" dirty="0" smtClean="0">
                <a:latin typeface="Times New Roman" panose="02020603050405020304" pitchFamily="18" charset="0"/>
                <a:cs typeface="Times New Roman" panose="02020603050405020304" pitchFamily="18" charset="0"/>
              </a:rPr>
              <a:t>The language of, poetry is, then, a difficult, roughened, impeded language. (p5)</a:t>
            </a:r>
          </a:p>
          <a:p>
            <a:pPr marL="0" indent="0">
              <a:buNone/>
            </a:pPr>
            <a:endParaRPr lang="en-US" sz="3200" dirty="0" smtClean="0">
              <a:latin typeface="Times New Roman" panose="02020603050405020304" pitchFamily="18" charset="0"/>
              <a:cs typeface="Times New Roman" panose="02020603050405020304" pitchFamily="18" charset="0"/>
            </a:endParaRPr>
          </a:p>
          <a:p>
            <a:pPr marL="0" indent="0">
              <a:buNone/>
            </a:pPr>
            <a:r>
              <a:rPr lang="en-US" sz="3200" dirty="0">
                <a:latin typeface="Times New Roman" panose="02020603050405020304" pitchFamily="18" charset="0"/>
                <a:cs typeface="Times New Roman" panose="02020603050405020304" pitchFamily="18" charset="0"/>
              </a:rPr>
              <a:t>P</a:t>
            </a:r>
            <a:r>
              <a:rPr lang="en-US" sz="3200" dirty="0" smtClean="0">
                <a:latin typeface="Times New Roman" panose="02020603050405020304" pitchFamily="18" charset="0"/>
                <a:cs typeface="Times New Roman" panose="02020603050405020304" pitchFamily="18" charset="0"/>
              </a:rPr>
              <a:t>oetic language must appear strange and wonderful. ( Aristotle 6)</a:t>
            </a:r>
          </a:p>
          <a:p>
            <a:pPr marL="0" indent="0">
              <a:buNone/>
            </a:pPr>
            <a:endParaRPr lang="en-US" sz="3200" dirty="0">
              <a:latin typeface="Times New Roman" panose="02020603050405020304" pitchFamily="18" charset="0"/>
              <a:cs typeface="Times New Roman" panose="02020603050405020304" pitchFamily="18" charset="0"/>
            </a:endParaRPr>
          </a:p>
          <a:p>
            <a:pPr marL="0" indent="0">
              <a:buNone/>
            </a:pPr>
            <a:r>
              <a:rPr lang="en-US" sz="3200" dirty="0">
                <a:latin typeface="Times New Roman" panose="02020603050405020304" pitchFamily="18" charset="0"/>
                <a:cs typeface="Times New Roman" panose="02020603050405020304" pitchFamily="18" charset="0"/>
              </a:rPr>
              <a:t>P</a:t>
            </a:r>
            <a:r>
              <a:rPr lang="en-US" sz="3200" dirty="0" smtClean="0">
                <a:latin typeface="Times New Roman" panose="02020603050405020304" pitchFamily="18" charset="0"/>
                <a:cs typeface="Times New Roman" panose="02020603050405020304" pitchFamily="18" charset="0"/>
              </a:rPr>
              <a:t>oetry as attenuated, tortuous speech. Poetic speech is formed speech. Prose is ordinary speech - economical, easy, proper, the goddess of prose [</a:t>
            </a:r>
            <a:r>
              <a:rPr lang="en-US" sz="3200" dirty="0" err="1" smtClean="0">
                <a:latin typeface="Times New Roman" panose="02020603050405020304" pitchFamily="18" charset="0"/>
                <a:cs typeface="Times New Roman" panose="02020603050405020304" pitchFamily="18" charset="0"/>
              </a:rPr>
              <a:t>dea</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prosae</a:t>
            </a:r>
            <a:r>
              <a:rPr lang="en-US" sz="3200" dirty="0" smtClean="0">
                <a:latin typeface="Times New Roman" panose="02020603050405020304" pitchFamily="18" charset="0"/>
                <a:cs typeface="Times New Roman" panose="02020603050405020304" pitchFamily="18" charset="0"/>
              </a:rPr>
              <a:t>] is a goddess of the accurate, facile type, of the "direct" expression of a child. (p6)</a:t>
            </a:r>
            <a:endParaRPr lang="fr-F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30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7200" b="1" dirty="0" smtClean="0">
                <a:solidFill>
                  <a:srgbClr val="FF0000"/>
                </a:solidFill>
                <a:latin typeface="Times New Roman" panose="02020603050405020304" pitchFamily="18" charset="0"/>
                <a:cs typeface="Times New Roman" panose="02020603050405020304" pitchFamily="18" charset="0"/>
              </a:rPr>
              <a:t>Art as Technique</a:t>
            </a:r>
            <a:endParaRPr lang="fr-FR" sz="7200" b="1" dirty="0">
              <a:solidFill>
                <a:srgbClr val="FF0000"/>
              </a:solidFill>
              <a:latin typeface="Times New Roman" panose="02020603050405020304" pitchFamily="18" charset="0"/>
              <a:cs typeface="Times New Roman" panose="02020603050405020304" pitchFamily="18" charset="0"/>
            </a:endParaRPr>
          </a:p>
        </p:txBody>
      </p:sp>
      <p:sp>
        <p:nvSpPr>
          <p:cNvPr id="3" name="Sous-titre 2"/>
          <p:cNvSpPr>
            <a:spLocks noGrp="1"/>
          </p:cNvSpPr>
          <p:nvPr>
            <p:ph type="subTitle" idx="1"/>
          </p:nvPr>
        </p:nvSpPr>
        <p:spPr/>
        <p:txBody>
          <a:bodyPr/>
          <a:lstStyle/>
          <a:p>
            <a:r>
              <a:rPr lang="fr-FR" b="1" dirty="0" smtClean="0"/>
              <a:t>Viktor </a:t>
            </a:r>
            <a:r>
              <a:rPr lang="fr-FR" b="1" dirty="0" err="1" smtClean="0"/>
              <a:t>Shklovsky</a:t>
            </a:r>
            <a:endParaRPr lang="fr-FR" b="1" dirty="0"/>
          </a:p>
        </p:txBody>
      </p:sp>
    </p:spTree>
    <p:extLst>
      <p:ext uri="{BB962C8B-B14F-4D97-AF65-F5344CB8AC3E}">
        <p14:creationId xmlns:p14="http://schemas.microsoft.com/office/powerpoint/2010/main" val="2157483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r>
              <a:rPr lang="en-US" dirty="0" smtClean="0"/>
              <a:t>By “works of art,” in the narrow sense, we mean works created by special techniques designed to make the works as obviously artistic as possible. (P1)</a:t>
            </a:r>
            <a:endParaRPr lang="fr-FR" dirty="0"/>
          </a:p>
        </p:txBody>
      </p:sp>
    </p:spTree>
    <p:extLst>
      <p:ext uri="{BB962C8B-B14F-4D97-AF65-F5344CB8AC3E}">
        <p14:creationId xmlns:p14="http://schemas.microsoft.com/office/powerpoint/2010/main" val="1628233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Q01:</a:t>
            </a:r>
            <a:endParaRPr lang="fr-FR" b="1" dirty="0"/>
          </a:p>
        </p:txBody>
      </p:sp>
      <p:sp>
        <p:nvSpPr>
          <p:cNvPr id="3" name="Espace réservé du contenu 2"/>
          <p:cNvSpPr>
            <a:spLocks noGrp="1"/>
          </p:cNvSpPr>
          <p:nvPr>
            <p:ph idx="1"/>
          </p:nvPr>
        </p:nvSpPr>
        <p:spPr/>
        <p:txBody>
          <a:bodyPr>
            <a:normAutofit/>
          </a:bodyPr>
          <a:lstStyle/>
          <a:p>
            <a:pPr marL="0" indent="0" algn="just">
              <a:buNone/>
            </a:pPr>
            <a:r>
              <a:rPr lang="en-US" dirty="0" smtClean="0"/>
              <a:t>we see that as perception becomes habitual, it becomes </a:t>
            </a:r>
            <a:r>
              <a:rPr lang="en-US" b="1" dirty="0" smtClean="0">
                <a:solidFill>
                  <a:srgbClr val="FF0000"/>
                </a:solidFill>
              </a:rPr>
              <a:t>automatic</a:t>
            </a:r>
            <a:r>
              <a:rPr lang="en-US" dirty="0" smtClean="0"/>
              <a:t>. Thus, for example, all of our habits retreat into the area of the </a:t>
            </a:r>
            <a:r>
              <a:rPr lang="en-US" b="1" dirty="0" smtClean="0">
                <a:solidFill>
                  <a:srgbClr val="FF0000"/>
                </a:solidFill>
              </a:rPr>
              <a:t>unconsciously automatic</a:t>
            </a:r>
            <a:r>
              <a:rPr lang="en-US" dirty="0" smtClean="0"/>
              <a:t>; if one remembers the sensations of holding a pen or of speaking in a foreign language for the </a:t>
            </a:r>
            <a:r>
              <a:rPr lang="en-US" b="1" dirty="0" smtClean="0">
                <a:solidFill>
                  <a:schemeClr val="accent6"/>
                </a:solidFill>
              </a:rPr>
              <a:t>first time </a:t>
            </a:r>
            <a:r>
              <a:rPr lang="en-US" dirty="0" smtClean="0"/>
              <a:t>and compares that with his feeling at performing the action for the ten </a:t>
            </a:r>
            <a:r>
              <a:rPr lang="en-US" b="1" dirty="0" smtClean="0">
                <a:solidFill>
                  <a:schemeClr val="accent6"/>
                </a:solidFill>
              </a:rPr>
              <a:t>thousandth time</a:t>
            </a:r>
            <a:r>
              <a:rPr lang="en-US" dirty="0" smtClean="0"/>
              <a:t>, he will agree with us. Such habituation explains the principles by which, in ordinary speech, we </a:t>
            </a:r>
            <a:r>
              <a:rPr lang="en-US" b="1" dirty="0" smtClean="0">
                <a:solidFill>
                  <a:schemeClr val="accent1"/>
                </a:solidFill>
              </a:rPr>
              <a:t>leave phrases unfinished and words half expressed</a:t>
            </a:r>
            <a:r>
              <a:rPr lang="en-US" dirty="0" smtClean="0"/>
              <a:t>. In this process, ideally realized in algebra, things are replaced by </a:t>
            </a:r>
            <a:r>
              <a:rPr lang="en-US" b="1" u="sng" dirty="0" smtClean="0"/>
              <a:t>symbols</a:t>
            </a:r>
            <a:r>
              <a:rPr lang="en-US" dirty="0" smtClean="0"/>
              <a:t>. </a:t>
            </a:r>
            <a:r>
              <a:rPr lang="en-US" b="1" dirty="0" smtClean="0">
                <a:solidFill>
                  <a:schemeClr val="accent1"/>
                </a:solidFill>
              </a:rPr>
              <a:t>Complete words are not expressed in rapid speech; their initial sounds are barely perceived</a:t>
            </a:r>
            <a:r>
              <a:rPr lang="en-US" dirty="0" smtClean="0"/>
              <a:t>. (p2)</a:t>
            </a:r>
            <a:endParaRPr lang="fr-FR" dirty="0"/>
          </a:p>
        </p:txBody>
      </p:sp>
    </p:spTree>
    <p:extLst>
      <p:ext uri="{BB962C8B-B14F-4D97-AF65-F5344CB8AC3E}">
        <p14:creationId xmlns:p14="http://schemas.microsoft.com/office/powerpoint/2010/main" val="1559996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719316"/>
          </a:xfrm>
        </p:spPr>
        <p:txBody>
          <a:bodyPr>
            <a:normAutofit fontScale="90000"/>
          </a:bodyPr>
          <a:lstStyle/>
          <a:p>
            <a:endParaRPr lang="fr-FR" dirty="0"/>
          </a:p>
        </p:txBody>
      </p:sp>
      <p:sp>
        <p:nvSpPr>
          <p:cNvPr id="3" name="Sous-titre 2"/>
          <p:cNvSpPr>
            <a:spLocks noGrp="1"/>
          </p:cNvSpPr>
          <p:nvPr>
            <p:ph type="subTitle" idx="1"/>
          </p:nvPr>
        </p:nvSpPr>
        <p:spPr>
          <a:xfrm>
            <a:off x="1524000" y="2240923"/>
            <a:ext cx="9144000" cy="3979573"/>
          </a:xfrm>
        </p:spPr>
        <p:txBody>
          <a:bodyPr>
            <a:normAutofit/>
          </a:bodyPr>
          <a:lstStyle/>
          <a:p>
            <a:pPr algn="l"/>
            <a:r>
              <a:rPr lang="en-US" sz="3600" b="1" dirty="0" smtClean="0"/>
              <a:t>Q02:</a:t>
            </a:r>
          </a:p>
          <a:p>
            <a:pPr algn="l"/>
            <a:endParaRPr lang="en-US" dirty="0"/>
          </a:p>
          <a:p>
            <a:pPr algn="l"/>
            <a:r>
              <a:rPr lang="en-US" sz="3600" dirty="0" smtClean="0">
                <a:latin typeface="Times New Roman" panose="02020603050405020304" pitchFamily="18" charset="0"/>
                <a:cs typeface="Times New Roman" panose="02020603050405020304" pitchFamily="18" charset="0"/>
              </a:rPr>
              <a:t>“ art exists … exists to make one </a:t>
            </a:r>
            <a:r>
              <a:rPr lang="en-US" sz="3600" b="1" dirty="0" smtClean="0">
                <a:solidFill>
                  <a:srgbClr val="FF0000"/>
                </a:solidFill>
                <a:latin typeface="Times New Roman" panose="02020603050405020304" pitchFamily="18" charset="0"/>
                <a:cs typeface="Times New Roman" panose="02020603050405020304" pitchFamily="18" charset="0"/>
              </a:rPr>
              <a:t>feel things</a:t>
            </a:r>
            <a:r>
              <a:rPr lang="en-US" sz="3600" dirty="0" smtClean="0">
                <a:latin typeface="Times New Roman" panose="02020603050405020304" pitchFamily="18" charset="0"/>
                <a:cs typeface="Times New Roman" panose="02020603050405020304" pitchFamily="18" charset="0"/>
              </a:rPr>
              <a:t>, to make the stone stony. The purpose of art is to impart the sensation of things as they are </a:t>
            </a:r>
            <a:r>
              <a:rPr lang="en-US" sz="3600" b="1" dirty="0" smtClean="0">
                <a:solidFill>
                  <a:schemeClr val="accent5"/>
                </a:solidFill>
                <a:latin typeface="Times New Roman" panose="02020603050405020304" pitchFamily="18" charset="0"/>
                <a:cs typeface="Times New Roman" panose="02020603050405020304" pitchFamily="18" charset="0"/>
              </a:rPr>
              <a:t>perceived </a:t>
            </a:r>
            <a:r>
              <a:rPr lang="en-US" sz="3600" dirty="0" smtClean="0">
                <a:latin typeface="Times New Roman" panose="02020603050405020304" pitchFamily="18" charset="0"/>
                <a:cs typeface="Times New Roman" panose="02020603050405020304" pitchFamily="18" charset="0"/>
              </a:rPr>
              <a:t>and not as they are </a:t>
            </a:r>
            <a:r>
              <a:rPr lang="en-US" sz="3600" b="1" dirty="0" smtClean="0">
                <a:solidFill>
                  <a:schemeClr val="accent5"/>
                </a:solidFill>
                <a:latin typeface="Times New Roman" panose="02020603050405020304" pitchFamily="18" charset="0"/>
                <a:cs typeface="Times New Roman" panose="02020603050405020304" pitchFamily="18" charset="0"/>
              </a:rPr>
              <a:t>known</a:t>
            </a:r>
            <a:r>
              <a:rPr lang="en-US" sz="3600" dirty="0" smtClean="0">
                <a:latin typeface="Times New Roman" panose="02020603050405020304" pitchFamily="18" charset="0"/>
                <a:cs typeface="Times New Roman" panose="02020603050405020304" pitchFamily="18" charset="0"/>
              </a:rPr>
              <a:t>.” (p2)</a:t>
            </a:r>
            <a:endParaRPr lang="fr-F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9451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Q03</a:t>
            </a:r>
            <a:r>
              <a:rPr lang="fr-FR" dirty="0" smtClean="0"/>
              <a:t>:</a:t>
            </a:r>
            <a:endParaRPr lang="fr-FR" dirty="0"/>
          </a:p>
        </p:txBody>
      </p:sp>
      <p:sp>
        <p:nvSpPr>
          <p:cNvPr id="3" name="Espace réservé du contenu 2"/>
          <p:cNvSpPr>
            <a:spLocks noGrp="1"/>
          </p:cNvSpPr>
          <p:nvPr>
            <p:ph idx="1"/>
          </p:nvPr>
        </p:nvSpPr>
        <p:spPr/>
        <p:txBody>
          <a:bodyPr>
            <a:normAutofit/>
          </a:bodyPr>
          <a:lstStyle/>
          <a:p>
            <a:pPr marL="0" indent="0" algn="just">
              <a:buNone/>
            </a:pPr>
            <a:r>
              <a:rPr lang="en-US" sz="3600" dirty="0" smtClean="0">
                <a:latin typeface="Times New Roman" panose="02020603050405020304" pitchFamily="18" charset="0"/>
                <a:cs typeface="Times New Roman" panose="02020603050405020304" pitchFamily="18" charset="0"/>
              </a:rPr>
              <a:t>The technique of art is to make objects "</a:t>
            </a:r>
            <a:r>
              <a:rPr lang="en-US" sz="3600" b="1" dirty="0" smtClean="0">
                <a:solidFill>
                  <a:srgbClr val="FF0000"/>
                </a:solidFill>
                <a:latin typeface="Times New Roman" panose="02020603050405020304" pitchFamily="18" charset="0"/>
                <a:cs typeface="Times New Roman" panose="02020603050405020304" pitchFamily="18" charset="0"/>
              </a:rPr>
              <a:t>unfamiliar</a:t>
            </a:r>
            <a:r>
              <a:rPr lang="en-US" sz="3600" dirty="0" smtClean="0">
                <a:latin typeface="Times New Roman" panose="02020603050405020304" pitchFamily="18" charset="0"/>
                <a:cs typeface="Times New Roman" panose="02020603050405020304" pitchFamily="18" charset="0"/>
              </a:rPr>
              <a:t>," to make forms difficult, to increase the </a:t>
            </a:r>
            <a:r>
              <a:rPr lang="en-US" sz="3600" b="1" u="sng" dirty="0" smtClean="0">
                <a:latin typeface="Times New Roman" panose="02020603050405020304" pitchFamily="18" charset="0"/>
                <a:cs typeface="Times New Roman" panose="02020603050405020304" pitchFamily="18" charset="0"/>
              </a:rPr>
              <a:t>difficulty and length of perception</a:t>
            </a:r>
            <a:r>
              <a:rPr lang="en-US" sz="3600" dirty="0" smtClean="0">
                <a:latin typeface="Times New Roman" panose="02020603050405020304" pitchFamily="18" charset="0"/>
                <a:cs typeface="Times New Roman" panose="02020603050405020304" pitchFamily="18" charset="0"/>
              </a:rPr>
              <a:t> because the process of perception is an aesthetic end in itself and must be prolonged. Art is a way of experiencing the </a:t>
            </a:r>
            <a:r>
              <a:rPr lang="en-US" sz="3600" b="1" u="sng" dirty="0" smtClean="0">
                <a:latin typeface="Times New Roman" panose="02020603050405020304" pitchFamily="18" charset="0"/>
                <a:cs typeface="Times New Roman" panose="02020603050405020304" pitchFamily="18" charset="0"/>
              </a:rPr>
              <a:t>artfulness</a:t>
            </a:r>
            <a:r>
              <a:rPr lang="en-US" sz="3600" dirty="0" smtClean="0">
                <a:latin typeface="Times New Roman" panose="02020603050405020304" pitchFamily="18" charset="0"/>
                <a:cs typeface="Times New Roman" panose="02020603050405020304" pitchFamily="18" charset="0"/>
              </a:rPr>
              <a:t> of an object: the </a:t>
            </a:r>
            <a:r>
              <a:rPr lang="en-US" sz="3600" b="1" dirty="0" smtClean="0">
                <a:solidFill>
                  <a:srgbClr val="FF0000"/>
                </a:solidFill>
                <a:latin typeface="Times New Roman" panose="02020603050405020304" pitchFamily="18" charset="0"/>
                <a:cs typeface="Times New Roman" panose="02020603050405020304" pitchFamily="18" charset="0"/>
              </a:rPr>
              <a:t>object</a:t>
            </a:r>
            <a:r>
              <a:rPr lang="en-US" sz="3600" dirty="0" smtClean="0">
                <a:latin typeface="Times New Roman" panose="02020603050405020304" pitchFamily="18" charset="0"/>
                <a:cs typeface="Times New Roman" panose="02020603050405020304" pitchFamily="18" charset="0"/>
              </a:rPr>
              <a:t> is </a:t>
            </a:r>
            <a:r>
              <a:rPr lang="en-US" sz="3600" b="1" u="sng" dirty="0" smtClean="0">
                <a:solidFill>
                  <a:srgbClr val="FF0000"/>
                </a:solidFill>
                <a:latin typeface="Times New Roman" panose="02020603050405020304" pitchFamily="18" charset="0"/>
                <a:cs typeface="Times New Roman" panose="02020603050405020304" pitchFamily="18" charset="0"/>
              </a:rPr>
              <a:t>not</a:t>
            </a:r>
            <a:r>
              <a:rPr lang="en-US" sz="3600" dirty="0" smtClean="0">
                <a:latin typeface="Times New Roman" panose="02020603050405020304" pitchFamily="18" charset="0"/>
                <a:cs typeface="Times New Roman" panose="02020603050405020304" pitchFamily="18" charset="0"/>
              </a:rPr>
              <a:t> important... (p2)</a:t>
            </a:r>
            <a:endParaRPr lang="fr-F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9509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41231" y="2554533"/>
            <a:ext cx="10515600" cy="1325563"/>
          </a:xfrm>
        </p:spPr>
        <p:txBody>
          <a:bodyPr>
            <a:normAutofit/>
          </a:bodyPr>
          <a:lstStyle/>
          <a:p>
            <a:pPr algn="ctr"/>
            <a:r>
              <a:rPr lang="fr-FR" sz="7200" b="1" dirty="0">
                <a:latin typeface="Times New Roman" panose="02020603050405020304" pitchFamily="18" charset="0"/>
                <a:cs typeface="Times New Roman" panose="02020603050405020304" pitchFamily="18" charset="0"/>
              </a:rPr>
              <a:t>D</a:t>
            </a:r>
            <a:r>
              <a:rPr lang="fr-FR" sz="7200" b="1" dirty="0" smtClean="0">
                <a:latin typeface="Times New Roman" panose="02020603050405020304" pitchFamily="18" charset="0"/>
                <a:cs typeface="Times New Roman" panose="02020603050405020304" pitchFamily="18" charset="0"/>
              </a:rPr>
              <a:t>efamiliarization</a:t>
            </a:r>
            <a:endParaRPr lang="fr-FR" sz="7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4888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u="sng" dirty="0" smtClean="0">
                <a:latin typeface="Times New Roman" panose="02020603050405020304" pitchFamily="18" charset="0"/>
                <a:cs typeface="Times New Roman" panose="02020603050405020304" pitchFamily="18" charset="0"/>
              </a:rPr>
              <a:t>Defamiliarization: </a:t>
            </a:r>
            <a:endParaRPr lang="fr-FR" b="1" u="sng"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normAutofit/>
          </a:bodyPr>
          <a:lstStyle/>
          <a:p>
            <a:pPr marL="0" indent="0" algn="ctr">
              <a:buNone/>
            </a:pPr>
            <a:r>
              <a:rPr lang="fr-FR" sz="3600" dirty="0" smtClean="0">
                <a:latin typeface="Times New Roman" panose="02020603050405020304" pitchFamily="18" charset="0"/>
                <a:cs typeface="Times New Roman" panose="02020603050405020304" pitchFamily="18" charset="0"/>
              </a:rPr>
              <a:t>Is the </a:t>
            </a:r>
            <a:r>
              <a:rPr lang="fr-FR" sz="3600" dirty="0" err="1" smtClean="0">
                <a:latin typeface="Times New Roman" panose="02020603050405020304" pitchFamily="18" charset="0"/>
                <a:cs typeface="Times New Roman" panose="02020603050405020304" pitchFamily="18" charset="0"/>
              </a:rPr>
              <a:t>artistic</a:t>
            </a:r>
            <a:r>
              <a:rPr lang="fr-FR" sz="3600" dirty="0" smtClean="0">
                <a:latin typeface="Times New Roman" panose="02020603050405020304" pitchFamily="18" charset="0"/>
                <a:cs typeface="Times New Roman" panose="02020603050405020304" pitchFamily="18" charset="0"/>
              </a:rPr>
              <a:t> technique of </a:t>
            </a:r>
            <a:r>
              <a:rPr lang="fr-FR" sz="3600" dirty="0" err="1" smtClean="0">
                <a:latin typeface="Times New Roman" panose="02020603050405020304" pitchFamily="18" charset="0"/>
                <a:cs typeface="Times New Roman" panose="02020603050405020304" pitchFamily="18" charset="0"/>
              </a:rPr>
              <a:t>presenting</a:t>
            </a:r>
            <a:r>
              <a:rPr lang="fr-FR" sz="3600" dirty="0" smtClean="0">
                <a:latin typeface="Times New Roman" panose="02020603050405020304" pitchFamily="18" charset="0"/>
                <a:cs typeface="Times New Roman" panose="02020603050405020304" pitchFamily="18" charset="0"/>
              </a:rPr>
              <a:t> to audience </a:t>
            </a:r>
            <a:r>
              <a:rPr lang="fr-FR" sz="3600" dirty="0" err="1" smtClean="0">
                <a:latin typeface="Times New Roman" panose="02020603050405020304" pitchFamily="18" charset="0"/>
                <a:cs typeface="Times New Roman" panose="02020603050405020304" pitchFamily="18" charset="0"/>
              </a:rPr>
              <a:t>common</a:t>
            </a:r>
            <a:r>
              <a:rPr lang="fr-FR" sz="3600" dirty="0" smtClean="0">
                <a:latin typeface="Times New Roman" panose="02020603050405020304" pitchFamily="18" charset="0"/>
                <a:cs typeface="Times New Roman" panose="02020603050405020304" pitchFamily="18" charset="0"/>
              </a:rPr>
              <a:t> </a:t>
            </a:r>
            <a:r>
              <a:rPr lang="fr-FR" sz="3600" dirty="0" err="1" smtClean="0">
                <a:latin typeface="Times New Roman" panose="02020603050405020304" pitchFamily="18" charset="0"/>
                <a:cs typeface="Times New Roman" panose="02020603050405020304" pitchFamily="18" charset="0"/>
              </a:rPr>
              <a:t>things</a:t>
            </a:r>
            <a:r>
              <a:rPr lang="fr-FR" sz="3600" dirty="0" smtClean="0">
                <a:latin typeface="Times New Roman" panose="02020603050405020304" pitchFamily="18" charset="0"/>
                <a:cs typeface="Times New Roman" panose="02020603050405020304" pitchFamily="18" charset="0"/>
              </a:rPr>
              <a:t> in an </a:t>
            </a:r>
            <a:r>
              <a:rPr lang="fr-FR" sz="3600" dirty="0" err="1" smtClean="0">
                <a:latin typeface="Times New Roman" panose="02020603050405020304" pitchFamily="18" charset="0"/>
                <a:cs typeface="Times New Roman" panose="02020603050405020304" pitchFamily="18" charset="0"/>
              </a:rPr>
              <a:t>unfamiliar</a:t>
            </a:r>
            <a:r>
              <a:rPr lang="fr-FR" sz="3600" dirty="0" smtClean="0">
                <a:latin typeface="Times New Roman" panose="02020603050405020304" pitchFamily="18" charset="0"/>
                <a:cs typeface="Times New Roman" panose="02020603050405020304" pitchFamily="18" charset="0"/>
              </a:rPr>
              <a:t> or </a:t>
            </a:r>
            <a:r>
              <a:rPr lang="fr-FR" sz="3600" dirty="0" err="1" smtClean="0">
                <a:latin typeface="Times New Roman" panose="02020603050405020304" pitchFamily="18" charset="0"/>
                <a:cs typeface="Times New Roman" panose="02020603050405020304" pitchFamily="18" charset="0"/>
              </a:rPr>
              <a:t>strange</a:t>
            </a:r>
            <a:r>
              <a:rPr lang="fr-FR" sz="3600" dirty="0" smtClean="0">
                <a:latin typeface="Times New Roman" panose="02020603050405020304" pitchFamily="18" charset="0"/>
                <a:cs typeface="Times New Roman" panose="02020603050405020304" pitchFamily="18" charset="0"/>
              </a:rPr>
              <a:t> </a:t>
            </a:r>
            <a:r>
              <a:rPr lang="fr-FR" sz="3600" dirty="0" err="1" smtClean="0">
                <a:latin typeface="Times New Roman" panose="02020603050405020304" pitchFamily="18" charset="0"/>
                <a:cs typeface="Times New Roman" panose="02020603050405020304" pitchFamily="18" charset="0"/>
              </a:rPr>
              <a:t>way</a:t>
            </a:r>
            <a:r>
              <a:rPr lang="fr-FR" sz="3600" dirty="0" smtClean="0">
                <a:latin typeface="Times New Roman" panose="02020603050405020304" pitchFamily="18" charset="0"/>
                <a:cs typeface="Times New Roman" panose="02020603050405020304" pitchFamily="18" charset="0"/>
              </a:rPr>
              <a:t> </a:t>
            </a:r>
            <a:r>
              <a:rPr lang="fr-FR" sz="3600" dirty="0" err="1" smtClean="0">
                <a:latin typeface="Times New Roman" panose="02020603050405020304" pitchFamily="18" charset="0"/>
                <a:cs typeface="Times New Roman" panose="02020603050405020304" pitchFamily="18" charset="0"/>
              </a:rPr>
              <a:t>so</a:t>
            </a:r>
            <a:r>
              <a:rPr lang="fr-FR" sz="3600" dirty="0" smtClean="0">
                <a:latin typeface="Times New Roman" panose="02020603050405020304" pitchFamily="18" charset="0"/>
                <a:cs typeface="Times New Roman" panose="02020603050405020304" pitchFamily="18" charset="0"/>
              </a:rPr>
              <a:t> </a:t>
            </a:r>
            <a:r>
              <a:rPr lang="fr-FR" sz="3600" dirty="0" err="1" smtClean="0">
                <a:latin typeface="Times New Roman" panose="02020603050405020304" pitchFamily="18" charset="0"/>
                <a:cs typeface="Times New Roman" panose="02020603050405020304" pitchFamily="18" charset="0"/>
              </a:rPr>
              <a:t>readers</a:t>
            </a:r>
            <a:r>
              <a:rPr lang="fr-FR" sz="3600" dirty="0" smtClean="0">
                <a:latin typeface="Times New Roman" panose="02020603050405020304" pitchFamily="18" charset="0"/>
                <a:cs typeface="Times New Roman" panose="02020603050405020304" pitchFamily="18" charset="0"/>
              </a:rPr>
              <a:t> </a:t>
            </a:r>
            <a:r>
              <a:rPr lang="fr-FR" sz="3600" dirty="0" err="1" smtClean="0">
                <a:latin typeface="Times New Roman" panose="02020603050405020304" pitchFamily="18" charset="0"/>
                <a:cs typeface="Times New Roman" panose="02020603050405020304" pitchFamily="18" charset="0"/>
              </a:rPr>
              <a:t>could</a:t>
            </a:r>
            <a:r>
              <a:rPr lang="fr-FR" sz="3600" dirty="0" smtClean="0">
                <a:latin typeface="Times New Roman" panose="02020603050405020304" pitchFamily="18" charset="0"/>
                <a:cs typeface="Times New Roman" panose="02020603050405020304" pitchFamily="18" charset="0"/>
              </a:rPr>
              <a:t> gain new perspectives and </a:t>
            </a:r>
            <a:r>
              <a:rPr lang="fr-FR" sz="3600" dirty="0" err="1" smtClean="0">
                <a:latin typeface="Times New Roman" panose="02020603050405020304" pitchFamily="18" charset="0"/>
                <a:cs typeface="Times New Roman" panose="02020603050405020304" pitchFamily="18" charset="0"/>
              </a:rPr>
              <a:t>see</a:t>
            </a:r>
            <a:r>
              <a:rPr lang="fr-FR" sz="3600" dirty="0" smtClean="0">
                <a:latin typeface="Times New Roman" panose="02020603050405020304" pitchFamily="18" charset="0"/>
                <a:cs typeface="Times New Roman" panose="02020603050405020304" pitchFamily="18" charset="0"/>
              </a:rPr>
              <a:t> the world </a:t>
            </a:r>
            <a:r>
              <a:rPr lang="fr-FR" sz="3600" dirty="0" err="1" smtClean="0">
                <a:latin typeface="Times New Roman" panose="02020603050405020304" pitchFamily="18" charset="0"/>
                <a:cs typeface="Times New Roman" panose="02020603050405020304" pitchFamily="18" charset="0"/>
              </a:rPr>
              <a:t>differently</a:t>
            </a:r>
            <a:r>
              <a:rPr lang="fr-FR" sz="3600" dirty="0" smtClean="0">
                <a:latin typeface="Times New Roman" panose="02020603050405020304" pitchFamily="18" charset="0"/>
                <a:cs typeface="Times New Roman" panose="02020603050405020304" pitchFamily="18" charset="0"/>
              </a:rPr>
              <a:t>. </a:t>
            </a:r>
            <a:endParaRPr lang="fr-F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95886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832610"/>
          </a:xfrm>
        </p:spPr>
        <p:txBody>
          <a:bodyPr/>
          <a:lstStyle/>
          <a:p>
            <a:r>
              <a:rPr lang="fr-FR" b="1" dirty="0" smtClean="0">
                <a:solidFill>
                  <a:srgbClr val="FF0000"/>
                </a:solidFill>
                <a:latin typeface="Times New Roman" panose="02020603050405020304" pitchFamily="18" charset="0"/>
                <a:cs typeface="Times New Roman" panose="02020603050405020304" pitchFamily="18" charset="0"/>
              </a:rPr>
              <a:t>Leo </a:t>
            </a:r>
            <a:r>
              <a:rPr lang="fr-FR" b="1" dirty="0" err="1" smtClean="0">
                <a:solidFill>
                  <a:srgbClr val="FF0000"/>
                </a:solidFill>
                <a:latin typeface="Times New Roman" panose="02020603050405020304" pitchFamily="18" charset="0"/>
                <a:cs typeface="Times New Roman" panose="02020603050405020304" pitchFamily="18" charset="0"/>
              </a:rPr>
              <a:t>Tolstoy</a:t>
            </a:r>
            <a:r>
              <a:rPr lang="fr-FR" b="1" dirty="0" smtClean="0">
                <a:latin typeface="Times New Roman" panose="02020603050405020304" pitchFamily="18" charset="0"/>
                <a:cs typeface="Times New Roman" panose="02020603050405020304" pitchFamily="18" charset="0"/>
              </a:rPr>
              <a:t>:   </a:t>
            </a:r>
            <a:r>
              <a:rPr lang="fr-FR" b="1" dirty="0" err="1" smtClean="0">
                <a:latin typeface="Times New Roman" panose="02020603050405020304" pitchFamily="18" charset="0"/>
                <a:cs typeface="Times New Roman" panose="02020603050405020304" pitchFamily="18" charset="0"/>
              </a:rPr>
              <a:t>War</a:t>
            </a:r>
            <a:r>
              <a:rPr lang="fr-FR" b="1" dirty="0" smtClean="0">
                <a:latin typeface="Times New Roman" panose="02020603050405020304" pitchFamily="18" charset="0"/>
                <a:cs typeface="Times New Roman" panose="02020603050405020304" pitchFamily="18" charset="0"/>
              </a:rPr>
              <a:t> and </a:t>
            </a:r>
            <a:r>
              <a:rPr lang="fr-FR" b="1" dirty="0" err="1" smtClean="0">
                <a:latin typeface="Times New Roman" panose="02020603050405020304" pitchFamily="18" charset="0"/>
                <a:cs typeface="Times New Roman" panose="02020603050405020304" pitchFamily="18" charset="0"/>
              </a:rPr>
              <a:t>Peace</a:t>
            </a:r>
            <a:endParaRPr lang="fr-FR" b="1"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657896" y="1690688"/>
            <a:ext cx="10515600" cy="4351338"/>
          </a:xfrm>
        </p:spPr>
        <p:txBody>
          <a:bodyPr>
            <a:noAutofit/>
          </a:bodyPr>
          <a:lstStyle/>
          <a:p>
            <a:pPr marL="0" indent="0">
              <a:buNone/>
            </a:pPr>
            <a:r>
              <a:rPr lang="en-US" sz="2000" i="1" dirty="0" smtClean="0">
                <a:latin typeface="Times New Roman" panose="02020603050405020304" pitchFamily="18" charset="0"/>
                <a:cs typeface="Times New Roman" panose="02020603050405020304" pitchFamily="18" charset="0"/>
              </a:rPr>
              <a:t>“In the center of the stage sat some girls in red bodices and white skirts... They all sang something. When they had finished their song the girl in white went up to the prompter's box and a man with tight silk trousers over his stout legs, and holding a plume and a dagger, went up to her and began singing, waving his arms about.</a:t>
            </a:r>
          </a:p>
          <a:p>
            <a:pPr marL="0" indent="0">
              <a:buNone/>
            </a:pPr>
            <a:endParaRPr lang="en-US" sz="2000" i="1" dirty="0" smtClean="0">
              <a:latin typeface="Times New Roman" panose="02020603050405020304" pitchFamily="18" charset="0"/>
              <a:cs typeface="Times New Roman" panose="02020603050405020304" pitchFamily="18" charset="0"/>
            </a:endParaRPr>
          </a:p>
          <a:p>
            <a:pPr marL="0" indent="0">
              <a:buNone/>
            </a:pPr>
            <a:r>
              <a:rPr lang="en-US" sz="2000" i="1" dirty="0" smtClean="0">
                <a:latin typeface="Times New Roman" panose="02020603050405020304" pitchFamily="18" charset="0"/>
                <a:cs typeface="Times New Roman" panose="02020603050405020304" pitchFamily="18" charset="0"/>
              </a:rPr>
              <a:t>First the man in the tight trousers sang alone, then she sang, then they both paused while the orchestra played ... They sang together and everyone in the theater began clapping and shouting, while the man and woman on the stage — who represented lovers — began smiling, spreading out their arms, and bowing.</a:t>
            </a:r>
          </a:p>
          <a:p>
            <a:pPr marL="0" indent="0">
              <a:buNone/>
            </a:pPr>
            <a:endParaRPr lang="en-US" sz="2000" i="1" dirty="0" smtClean="0">
              <a:latin typeface="Times New Roman" panose="02020603050405020304" pitchFamily="18" charset="0"/>
              <a:cs typeface="Times New Roman" panose="02020603050405020304" pitchFamily="18" charset="0"/>
            </a:endParaRPr>
          </a:p>
          <a:p>
            <a:pPr marL="0" indent="0">
              <a:buNone/>
            </a:pPr>
            <a:r>
              <a:rPr lang="en-US" sz="2000" i="1" dirty="0" smtClean="0">
                <a:latin typeface="Times New Roman" panose="02020603050405020304" pitchFamily="18" charset="0"/>
                <a:cs typeface="Times New Roman" panose="02020603050405020304" pitchFamily="18" charset="0"/>
              </a:rPr>
              <a:t>... All this seemed grotesque and amazing to Natasha. She could not follow the opera nor even listen to the music; she saw only the painted cardboard and the queerly dressed men and women who moved, spoke, and sang so strangely in that brilliant light. She knew what it was all meant to represent, but it was so pretentiously false and unnatural that she first felt ashamed for the actors and then amused at them.” (Ch. 9, trans. Louise and Aylmer Maude)</a:t>
            </a:r>
            <a:endParaRPr lang="fr-FR" sz="20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551283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TotalTime>
  <Words>962</Words>
  <Application>Microsoft Office PowerPoint</Application>
  <PresentationFormat>Grand écran</PresentationFormat>
  <Paragraphs>43</Paragraphs>
  <Slides>14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14</vt:i4>
      </vt:variant>
    </vt:vector>
  </HeadingPairs>
  <TitlesOfParts>
    <vt:vector size="20" baseType="lpstr">
      <vt:lpstr>Arial</vt:lpstr>
      <vt:lpstr>Calibri</vt:lpstr>
      <vt:lpstr>Calibri Light</vt:lpstr>
      <vt:lpstr>Times New Roman</vt:lpstr>
      <vt:lpstr>Wingdings</vt:lpstr>
      <vt:lpstr>Thème Office</vt:lpstr>
      <vt:lpstr>Présentation PowerPoint</vt:lpstr>
      <vt:lpstr>Art as Technique</vt:lpstr>
      <vt:lpstr>Présentation PowerPoint</vt:lpstr>
      <vt:lpstr>Q01:</vt:lpstr>
      <vt:lpstr>Présentation PowerPoint</vt:lpstr>
      <vt:lpstr>Q03:</vt:lpstr>
      <vt:lpstr>Defamiliarization</vt:lpstr>
      <vt:lpstr>Defamiliarization: </vt:lpstr>
      <vt:lpstr>Leo Tolstoy:   War and Peace</vt:lpstr>
      <vt:lpstr>Techniques to produce Defamiliarization:</vt:lpstr>
      <vt:lpstr>Reflexive novel: which the author calls the reader's attention to the fact that he or she is writing (or has written) a novel.</vt:lpstr>
      <vt:lpstr>Stream ofConsciousness: literary technique, first used in the late 19th century, employed to evince subjective as well as objective reality. It reveals the character's feelings, thoughts, and actions, often following an associative rather than a logical sequence, without commentary by the author.</vt:lpstr>
      <vt:lpstr>Foreignization:</vt:lpstr>
      <vt:lpstr>The language of poetry vs the practical language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Dell</dc:creator>
  <cp:lastModifiedBy>Dell</cp:lastModifiedBy>
  <cp:revision>14</cp:revision>
  <dcterms:created xsi:type="dcterms:W3CDTF">2022-10-16T20:45:11Z</dcterms:created>
  <dcterms:modified xsi:type="dcterms:W3CDTF">2022-10-17T08:28:36Z</dcterms:modified>
</cp:coreProperties>
</file>