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32" r:id="rId1"/>
  </p:sldMasterIdLst>
  <p:notesMasterIdLst>
    <p:notesMasterId r:id="rId151"/>
  </p:notesMasterIdLst>
  <p:sldIdLst>
    <p:sldId id="256" r:id="rId2"/>
    <p:sldId id="283" r:id="rId3"/>
    <p:sldId id="328" r:id="rId4"/>
    <p:sldId id="257" r:id="rId5"/>
    <p:sldId id="258" r:id="rId6"/>
    <p:sldId id="267" r:id="rId7"/>
    <p:sldId id="259" r:id="rId8"/>
    <p:sldId id="260" r:id="rId9"/>
    <p:sldId id="261" r:id="rId10"/>
    <p:sldId id="262" r:id="rId11"/>
    <p:sldId id="263" r:id="rId12"/>
    <p:sldId id="266" r:id="rId13"/>
    <p:sldId id="265" r:id="rId14"/>
    <p:sldId id="264" r:id="rId15"/>
    <p:sldId id="269" r:id="rId16"/>
    <p:sldId id="270" r:id="rId17"/>
    <p:sldId id="274" r:id="rId18"/>
    <p:sldId id="273" r:id="rId19"/>
    <p:sldId id="272" r:id="rId20"/>
    <p:sldId id="271" r:id="rId21"/>
    <p:sldId id="268" r:id="rId22"/>
    <p:sldId id="275" r:id="rId23"/>
    <p:sldId id="276" r:id="rId24"/>
    <p:sldId id="277" r:id="rId25"/>
    <p:sldId id="278" r:id="rId26"/>
    <p:sldId id="279" r:id="rId27"/>
    <p:sldId id="282" r:id="rId28"/>
    <p:sldId id="281" r:id="rId29"/>
    <p:sldId id="280" r:id="rId30"/>
    <p:sldId id="284" r:id="rId31"/>
    <p:sldId id="289" r:id="rId32"/>
    <p:sldId id="288" r:id="rId33"/>
    <p:sldId id="287" r:id="rId34"/>
    <p:sldId id="286" r:id="rId35"/>
    <p:sldId id="285" r:id="rId36"/>
    <p:sldId id="290" r:id="rId37"/>
    <p:sldId id="329" r:id="rId38"/>
    <p:sldId id="295" r:id="rId39"/>
    <p:sldId id="294" r:id="rId40"/>
    <p:sldId id="293" r:id="rId41"/>
    <p:sldId id="292" r:id="rId42"/>
    <p:sldId id="291" r:id="rId43"/>
    <p:sldId id="303" r:id="rId44"/>
    <p:sldId id="305" r:id="rId45"/>
    <p:sldId id="304" r:id="rId46"/>
    <p:sldId id="302" r:id="rId47"/>
    <p:sldId id="300" r:id="rId48"/>
    <p:sldId id="301" r:id="rId49"/>
    <p:sldId id="299" r:id="rId50"/>
    <p:sldId id="296" r:id="rId51"/>
    <p:sldId id="298" r:id="rId52"/>
    <p:sldId id="297" r:id="rId53"/>
    <p:sldId id="306" r:id="rId54"/>
    <p:sldId id="308" r:id="rId55"/>
    <p:sldId id="311" r:id="rId56"/>
    <p:sldId id="317" r:id="rId57"/>
    <p:sldId id="316" r:id="rId58"/>
    <p:sldId id="315" r:id="rId59"/>
    <p:sldId id="314" r:id="rId60"/>
    <p:sldId id="313" r:id="rId61"/>
    <p:sldId id="312" r:id="rId62"/>
    <p:sldId id="310" r:id="rId63"/>
    <p:sldId id="309" r:id="rId64"/>
    <p:sldId id="320" r:id="rId65"/>
    <p:sldId id="319" r:id="rId66"/>
    <p:sldId id="318" r:id="rId67"/>
    <p:sldId id="307" r:id="rId68"/>
    <p:sldId id="321" r:id="rId69"/>
    <p:sldId id="327" r:id="rId70"/>
    <p:sldId id="326" r:id="rId71"/>
    <p:sldId id="325" r:id="rId72"/>
    <p:sldId id="333" r:id="rId73"/>
    <p:sldId id="331" r:id="rId74"/>
    <p:sldId id="332" r:id="rId75"/>
    <p:sldId id="330" r:id="rId76"/>
    <p:sldId id="324" r:id="rId77"/>
    <p:sldId id="323" r:id="rId78"/>
    <p:sldId id="344" r:id="rId79"/>
    <p:sldId id="341" r:id="rId80"/>
    <p:sldId id="343" r:id="rId81"/>
    <p:sldId id="342" r:id="rId82"/>
    <p:sldId id="349" r:id="rId83"/>
    <p:sldId id="340" r:id="rId84"/>
    <p:sldId id="339" r:id="rId85"/>
    <p:sldId id="338" r:id="rId86"/>
    <p:sldId id="337" r:id="rId87"/>
    <p:sldId id="345" r:id="rId88"/>
    <p:sldId id="348" r:id="rId89"/>
    <p:sldId id="347" r:id="rId90"/>
    <p:sldId id="346" r:id="rId91"/>
    <p:sldId id="322" r:id="rId92"/>
    <p:sldId id="336" r:id="rId93"/>
    <p:sldId id="335" r:id="rId94"/>
    <p:sldId id="334" r:id="rId95"/>
    <p:sldId id="350" r:id="rId96"/>
    <p:sldId id="395" r:id="rId97"/>
    <p:sldId id="394" r:id="rId98"/>
    <p:sldId id="393" r:id="rId99"/>
    <p:sldId id="396" r:id="rId100"/>
    <p:sldId id="397" r:id="rId101"/>
    <p:sldId id="398" r:id="rId102"/>
    <p:sldId id="392" r:id="rId103"/>
    <p:sldId id="391" r:id="rId104"/>
    <p:sldId id="390" r:id="rId105"/>
    <p:sldId id="389" r:id="rId106"/>
    <p:sldId id="388" r:id="rId107"/>
    <p:sldId id="387" r:id="rId108"/>
    <p:sldId id="386" r:id="rId109"/>
    <p:sldId id="385" r:id="rId110"/>
    <p:sldId id="384" r:id="rId111"/>
    <p:sldId id="383" r:id="rId112"/>
    <p:sldId id="382" r:id="rId113"/>
    <p:sldId id="404" r:id="rId114"/>
    <p:sldId id="381" r:id="rId115"/>
    <p:sldId id="380" r:id="rId116"/>
    <p:sldId id="403" r:id="rId117"/>
    <p:sldId id="379" r:id="rId118"/>
    <p:sldId id="378" r:id="rId119"/>
    <p:sldId id="402" r:id="rId120"/>
    <p:sldId id="377" r:id="rId121"/>
    <p:sldId id="376" r:id="rId122"/>
    <p:sldId id="401" r:id="rId123"/>
    <p:sldId id="375" r:id="rId124"/>
    <p:sldId id="374" r:id="rId125"/>
    <p:sldId id="373" r:id="rId126"/>
    <p:sldId id="372" r:id="rId127"/>
    <p:sldId id="371" r:id="rId128"/>
    <p:sldId id="400" r:id="rId129"/>
    <p:sldId id="370" r:id="rId130"/>
    <p:sldId id="399" r:id="rId131"/>
    <p:sldId id="369" r:id="rId132"/>
    <p:sldId id="368" r:id="rId133"/>
    <p:sldId id="367" r:id="rId134"/>
    <p:sldId id="366" r:id="rId135"/>
    <p:sldId id="365" r:id="rId136"/>
    <p:sldId id="364" r:id="rId137"/>
    <p:sldId id="363" r:id="rId138"/>
    <p:sldId id="362" r:id="rId139"/>
    <p:sldId id="361" r:id="rId140"/>
    <p:sldId id="360" r:id="rId141"/>
    <p:sldId id="359" r:id="rId142"/>
    <p:sldId id="358" r:id="rId143"/>
    <p:sldId id="357" r:id="rId144"/>
    <p:sldId id="356" r:id="rId145"/>
    <p:sldId id="355" r:id="rId146"/>
    <p:sldId id="354" r:id="rId147"/>
    <p:sldId id="353" r:id="rId148"/>
    <p:sldId id="352" r:id="rId149"/>
    <p:sldId id="351" r:id="rId1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492855"/>
    <a:srgbClr val="FFFFFF"/>
    <a:srgbClr val="BCD42C"/>
    <a:srgbClr val="642F61"/>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578" autoAdjust="0"/>
  </p:normalViewPr>
  <p:slideViewPr>
    <p:cSldViewPr snapToGrid="0">
      <p:cViewPr varScale="1">
        <p:scale>
          <a:sx n="86" d="100"/>
          <a:sy n="86" d="100"/>
        </p:scale>
        <p:origin x="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E77BA-1B1B-492B-BCCF-5DF3B6C185C3}" type="doc">
      <dgm:prSet loTypeId="urn:microsoft.com/office/officeart/2005/8/layout/radial6" loCatId="cycle" qsTypeId="urn:microsoft.com/office/officeart/2005/8/quickstyle/3d9" qsCatId="3D" csTypeId="urn:microsoft.com/office/officeart/2005/8/colors/accent1_2" csCatId="accent1" phldr="1"/>
      <dgm:spPr/>
      <dgm:t>
        <a:bodyPr/>
        <a:lstStyle/>
        <a:p>
          <a:endParaRPr lang="fr-FR"/>
        </a:p>
      </dgm:t>
    </dgm:pt>
    <dgm:pt modelId="{05640020-6C79-46D2-ACB8-DD5516C0AA64}">
      <dgm:prSet/>
      <dgm:spPr/>
      <dgm:t>
        <a:bodyPr/>
        <a:lstStyle/>
        <a:p>
          <a:pPr rtl="1"/>
          <a:r>
            <a:rPr lang="ar-SA" b="1" i="0" dirty="0" smtClean="0"/>
            <a:t>أركان</a:t>
          </a:r>
          <a:r>
            <a:rPr lang="ar-DZ" b="1" i="0" dirty="0" smtClean="0"/>
            <a:t> التسيير الجبائي</a:t>
          </a:r>
          <a:endParaRPr lang="fr-FR" dirty="0"/>
        </a:p>
      </dgm:t>
    </dgm:pt>
    <dgm:pt modelId="{49DD8903-2DAC-480D-8239-462F0EFF694E}" type="parTrans" cxnId="{7B133079-4E2C-4EC9-A10F-BA5F98506A36}">
      <dgm:prSet/>
      <dgm:spPr/>
      <dgm:t>
        <a:bodyPr/>
        <a:lstStyle/>
        <a:p>
          <a:endParaRPr lang="fr-FR"/>
        </a:p>
      </dgm:t>
    </dgm:pt>
    <dgm:pt modelId="{F21E8703-DD49-4FBA-B86A-886EE0E56699}" type="sibTrans" cxnId="{7B133079-4E2C-4EC9-A10F-BA5F98506A36}">
      <dgm:prSet/>
      <dgm:spPr/>
      <dgm:t>
        <a:bodyPr/>
        <a:lstStyle/>
        <a:p>
          <a:endParaRPr lang="fr-FR"/>
        </a:p>
      </dgm:t>
    </dgm:pt>
    <dgm:pt modelId="{831904E6-01C4-43E9-BADD-FAE54427777A}">
      <dgm:prSet/>
      <dgm:spPr/>
      <dgm:t>
        <a:bodyPr/>
        <a:lstStyle/>
        <a:p>
          <a:endParaRPr lang="fr-FR"/>
        </a:p>
      </dgm:t>
    </dgm:pt>
    <dgm:pt modelId="{E943ACB5-41C9-436B-A64A-574FABCFC51F}" type="parTrans" cxnId="{4D121907-18B0-4F68-91C0-CE24EE752FA3}">
      <dgm:prSet/>
      <dgm:spPr/>
      <dgm:t>
        <a:bodyPr/>
        <a:lstStyle/>
        <a:p>
          <a:endParaRPr lang="fr-FR"/>
        </a:p>
      </dgm:t>
    </dgm:pt>
    <dgm:pt modelId="{9870B234-F6E8-4079-BEE2-F9F72C5BCC4C}" type="sibTrans" cxnId="{4D121907-18B0-4F68-91C0-CE24EE752FA3}">
      <dgm:prSet/>
      <dgm:spPr/>
      <dgm:t>
        <a:bodyPr/>
        <a:lstStyle/>
        <a:p>
          <a:endParaRPr lang="fr-FR"/>
        </a:p>
      </dgm:t>
    </dgm:pt>
    <dgm:pt modelId="{6C5F8FB6-62FA-427F-BDA5-815E1B59AFB4}">
      <dgm:prSet/>
      <dgm:spPr/>
      <dgm:t>
        <a:bodyPr/>
        <a:lstStyle/>
        <a:p>
          <a:endParaRPr lang="fr-FR"/>
        </a:p>
      </dgm:t>
    </dgm:pt>
    <dgm:pt modelId="{BB01C18F-7671-4FFA-A6DF-4516DA94C714}" type="parTrans" cxnId="{13925383-49E5-456B-B8C1-B3D0CBBE8BB1}">
      <dgm:prSet/>
      <dgm:spPr/>
      <dgm:t>
        <a:bodyPr/>
        <a:lstStyle/>
        <a:p>
          <a:endParaRPr lang="fr-FR"/>
        </a:p>
      </dgm:t>
    </dgm:pt>
    <dgm:pt modelId="{7CCE4C15-F6FA-4D28-BCCA-3817D7FF8E65}" type="sibTrans" cxnId="{13925383-49E5-456B-B8C1-B3D0CBBE8BB1}">
      <dgm:prSet/>
      <dgm:spPr/>
      <dgm:t>
        <a:bodyPr/>
        <a:lstStyle/>
        <a:p>
          <a:endParaRPr lang="fr-FR"/>
        </a:p>
      </dgm:t>
    </dgm:pt>
    <dgm:pt modelId="{79A18A69-9C08-4C35-9AC4-C98EB889DDC6}">
      <dgm:prSet/>
      <dgm:spPr/>
      <dgm:t>
        <a:bodyPr/>
        <a:lstStyle/>
        <a:p>
          <a:endParaRPr lang="fr-FR"/>
        </a:p>
      </dgm:t>
    </dgm:pt>
    <dgm:pt modelId="{40236596-395A-4735-92B1-D1CD3FB3EE7B}" type="parTrans" cxnId="{3AD3DD68-2786-41A0-80C5-B88187E6EB8C}">
      <dgm:prSet/>
      <dgm:spPr/>
      <dgm:t>
        <a:bodyPr/>
        <a:lstStyle/>
        <a:p>
          <a:endParaRPr lang="fr-FR"/>
        </a:p>
      </dgm:t>
    </dgm:pt>
    <dgm:pt modelId="{A8A21287-E4A4-4B7C-B1FD-C0903BDEC747}" type="sibTrans" cxnId="{3AD3DD68-2786-41A0-80C5-B88187E6EB8C}">
      <dgm:prSet/>
      <dgm:spPr/>
      <dgm:t>
        <a:bodyPr/>
        <a:lstStyle/>
        <a:p>
          <a:endParaRPr lang="fr-FR"/>
        </a:p>
      </dgm:t>
    </dgm:pt>
    <dgm:pt modelId="{8CAB72C4-9D17-4EC9-8D71-293AF6E7CB7D}">
      <dgm:prSet/>
      <dgm:spPr/>
      <dgm:t>
        <a:bodyPr/>
        <a:lstStyle/>
        <a:p>
          <a:endParaRPr lang="fr-FR"/>
        </a:p>
      </dgm:t>
    </dgm:pt>
    <dgm:pt modelId="{0D309A0E-3260-4DFB-9CC7-6420F01FCF0A}" type="parTrans" cxnId="{89C30507-DCE5-46EF-84B6-87F15A727126}">
      <dgm:prSet/>
      <dgm:spPr/>
      <dgm:t>
        <a:bodyPr/>
        <a:lstStyle/>
        <a:p>
          <a:endParaRPr lang="fr-FR"/>
        </a:p>
      </dgm:t>
    </dgm:pt>
    <dgm:pt modelId="{79A53E9C-B1C4-44B1-B2A5-F3C5C983B46A}" type="sibTrans" cxnId="{89C30507-DCE5-46EF-84B6-87F15A727126}">
      <dgm:prSet/>
      <dgm:spPr/>
      <dgm:t>
        <a:bodyPr/>
        <a:lstStyle/>
        <a:p>
          <a:endParaRPr lang="fr-FR"/>
        </a:p>
      </dgm:t>
    </dgm:pt>
    <dgm:pt modelId="{1E1EDA43-2651-4CC3-83D4-67646C2B5B54}" type="pres">
      <dgm:prSet presAssocID="{7A4E77BA-1B1B-492B-BCCF-5DF3B6C185C3}" presName="Name0" presStyleCnt="0">
        <dgm:presLayoutVars>
          <dgm:chMax val="1"/>
          <dgm:dir/>
          <dgm:animLvl val="ctr"/>
          <dgm:resizeHandles val="exact"/>
        </dgm:presLayoutVars>
      </dgm:prSet>
      <dgm:spPr/>
      <dgm:t>
        <a:bodyPr/>
        <a:lstStyle/>
        <a:p>
          <a:endParaRPr lang="fr-FR"/>
        </a:p>
      </dgm:t>
    </dgm:pt>
    <dgm:pt modelId="{68E0E341-0424-4C0D-98A9-2132CF695D92}" type="pres">
      <dgm:prSet presAssocID="{05640020-6C79-46D2-ACB8-DD5516C0AA64}" presName="centerShape" presStyleLbl="node0" presStyleIdx="0" presStyleCnt="1"/>
      <dgm:spPr/>
      <dgm:t>
        <a:bodyPr/>
        <a:lstStyle/>
        <a:p>
          <a:endParaRPr lang="fr-FR"/>
        </a:p>
      </dgm:t>
    </dgm:pt>
  </dgm:ptLst>
  <dgm:cxnLst>
    <dgm:cxn modelId="{89C30507-DCE5-46EF-84B6-87F15A727126}" srcId="{7A4E77BA-1B1B-492B-BCCF-5DF3B6C185C3}" destId="{8CAB72C4-9D17-4EC9-8D71-293AF6E7CB7D}" srcOrd="4" destOrd="0" parTransId="{0D309A0E-3260-4DFB-9CC7-6420F01FCF0A}" sibTransId="{79A53E9C-B1C4-44B1-B2A5-F3C5C983B46A}"/>
    <dgm:cxn modelId="{032FFB39-CD4B-48C7-94D0-B79E19A28CD0}" type="presOf" srcId="{7A4E77BA-1B1B-492B-BCCF-5DF3B6C185C3}" destId="{1E1EDA43-2651-4CC3-83D4-67646C2B5B54}" srcOrd="0" destOrd="0" presId="urn:microsoft.com/office/officeart/2005/8/layout/radial6"/>
    <dgm:cxn modelId="{4D121907-18B0-4F68-91C0-CE24EE752FA3}" srcId="{7A4E77BA-1B1B-492B-BCCF-5DF3B6C185C3}" destId="{831904E6-01C4-43E9-BADD-FAE54427777A}" srcOrd="1" destOrd="0" parTransId="{E943ACB5-41C9-436B-A64A-574FABCFC51F}" sibTransId="{9870B234-F6E8-4079-BEE2-F9F72C5BCC4C}"/>
    <dgm:cxn modelId="{13925383-49E5-456B-B8C1-B3D0CBBE8BB1}" srcId="{7A4E77BA-1B1B-492B-BCCF-5DF3B6C185C3}" destId="{6C5F8FB6-62FA-427F-BDA5-815E1B59AFB4}" srcOrd="2" destOrd="0" parTransId="{BB01C18F-7671-4FFA-A6DF-4516DA94C714}" sibTransId="{7CCE4C15-F6FA-4D28-BCCA-3817D7FF8E65}"/>
    <dgm:cxn modelId="{3AD3DD68-2786-41A0-80C5-B88187E6EB8C}" srcId="{7A4E77BA-1B1B-492B-BCCF-5DF3B6C185C3}" destId="{79A18A69-9C08-4C35-9AC4-C98EB889DDC6}" srcOrd="3" destOrd="0" parTransId="{40236596-395A-4735-92B1-D1CD3FB3EE7B}" sibTransId="{A8A21287-E4A4-4B7C-B1FD-C0903BDEC747}"/>
    <dgm:cxn modelId="{7B133079-4E2C-4EC9-A10F-BA5F98506A36}" srcId="{7A4E77BA-1B1B-492B-BCCF-5DF3B6C185C3}" destId="{05640020-6C79-46D2-ACB8-DD5516C0AA64}" srcOrd="0" destOrd="0" parTransId="{49DD8903-2DAC-480D-8239-462F0EFF694E}" sibTransId="{F21E8703-DD49-4FBA-B86A-886EE0E56699}"/>
    <dgm:cxn modelId="{400F4FBF-5C1D-40C5-BEED-C23A723D5AB5}" type="presOf" srcId="{05640020-6C79-46D2-ACB8-DD5516C0AA64}" destId="{68E0E341-0424-4C0D-98A9-2132CF695D92}" srcOrd="0" destOrd="0" presId="urn:microsoft.com/office/officeart/2005/8/layout/radial6"/>
    <dgm:cxn modelId="{8750BE10-2FD5-4312-85A9-ED18CBA25F89}" type="presParOf" srcId="{1E1EDA43-2651-4CC3-83D4-67646C2B5B54}" destId="{68E0E341-0424-4C0D-98A9-2132CF695D92}"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A6D440-152A-43F7-B1B6-313925B002E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3368E12E-5B53-47DE-AD71-96B6558BE394}">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الركن المادي</a:t>
          </a:r>
          <a:endParaRPr lang="fr-FR" sz="2000" dirty="0">
            <a:latin typeface="Traditional Arabic" panose="02020603050405020304" pitchFamily="18" charset="-78"/>
            <a:cs typeface="Traditional Arabic" panose="02020603050405020304" pitchFamily="18" charset="-78"/>
          </a:endParaRPr>
        </a:p>
      </dgm:t>
    </dgm:pt>
    <dgm:pt modelId="{06302278-581C-447A-BC14-B038CD16A951}" type="parTrans" cxnId="{B694F487-DB6E-4ED0-8542-283BCD49289C}">
      <dgm:prSet/>
      <dgm:spPr/>
      <dgm:t>
        <a:bodyPr/>
        <a:lstStyle/>
        <a:p>
          <a:endParaRPr lang="fr-FR"/>
        </a:p>
      </dgm:t>
    </dgm:pt>
    <dgm:pt modelId="{A0DD5B70-E82E-4296-A96E-1D80A4D21D5D}" type="sibTrans" cxnId="{B694F487-DB6E-4ED0-8542-283BCD49289C}">
      <dgm:prSet/>
      <dgm:spPr/>
      <dgm:t>
        <a:bodyPr/>
        <a:lstStyle/>
        <a:p>
          <a:endParaRPr lang="fr-FR"/>
        </a:p>
      </dgm:t>
    </dgm:pt>
    <dgm:pt modelId="{3F03B7CD-722B-44FD-81E2-461BD35A09BF}">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الركن المعنوي (النية)</a:t>
          </a:r>
          <a:endParaRPr lang="fr-FR" sz="2000" dirty="0">
            <a:latin typeface="Traditional Arabic" panose="02020603050405020304" pitchFamily="18" charset="-78"/>
            <a:cs typeface="Traditional Arabic" panose="02020603050405020304" pitchFamily="18" charset="-78"/>
          </a:endParaRPr>
        </a:p>
      </dgm:t>
    </dgm:pt>
    <dgm:pt modelId="{BD4D7438-3578-4655-9395-296CC33A299B}" type="parTrans" cxnId="{73873BA1-B75C-4954-9ED8-65DA4305370D}">
      <dgm:prSet/>
      <dgm:spPr/>
      <dgm:t>
        <a:bodyPr/>
        <a:lstStyle/>
        <a:p>
          <a:endParaRPr lang="fr-FR"/>
        </a:p>
      </dgm:t>
    </dgm:pt>
    <dgm:pt modelId="{ED56680B-125B-4D33-B747-4BEE3948D4CB}" type="sibTrans" cxnId="{73873BA1-B75C-4954-9ED8-65DA4305370D}">
      <dgm:prSet/>
      <dgm:spPr/>
      <dgm:t>
        <a:bodyPr/>
        <a:lstStyle/>
        <a:p>
          <a:endParaRPr lang="fr-FR"/>
        </a:p>
      </dgm:t>
    </dgm:pt>
    <dgm:pt modelId="{4BAC7007-A339-42A9-B4F3-570BA6DA9FA0}">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الركن</a:t>
          </a:r>
          <a:r>
            <a:rPr lang="ar-DZ" sz="1600" b="1" i="0" dirty="0" smtClean="0"/>
            <a:t> الشرعي</a:t>
          </a:r>
          <a:endParaRPr lang="fr-FR" sz="1600" dirty="0"/>
        </a:p>
      </dgm:t>
    </dgm:pt>
    <dgm:pt modelId="{BEA26428-5A2F-43B6-B407-F41DF4AF2CCD}" type="parTrans" cxnId="{404B16C4-AAE7-49DF-815E-1579F07D10AA}">
      <dgm:prSet/>
      <dgm:spPr/>
      <dgm:t>
        <a:bodyPr/>
        <a:lstStyle/>
        <a:p>
          <a:endParaRPr lang="fr-FR"/>
        </a:p>
      </dgm:t>
    </dgm:pt>
    <dgm:pt modelId="{33488BFC-FADA-4D2F-B223-21797D80F26D}" type="sibTrans" cxnId="{404B16C4-AAE7-49DF-815E-1579F07D10AA}">
      <dgm:prSet/>
      <dgm:spPr/>
      <dgm:t>
        <a:bodyPr/>
        <a:lstStyle/>
        <a:p>
          <a:endParaRPr lang="fr-FR"/>
        </a:p>
      </dgm:t>
    </dgm:pt>
    <dgm:pt modelId="{D11DF79E-70D3-4D8A-8073-BAD8543E3990}">
      <dgm:prSet custT="1"/>
      <dgm:spPr/>
      <dgm:t>
        <a:bodyPr/>
        <a:lstStyle/>
        <a:p>
          <a:pPr rtl="1"/>
          <a:r>
            <a:rPr lang="ar-DZ" sz="2000" b="1" dirty="0" smtClean="0">
              <a:solidFill>
                <a:srgbClr val="00B050"/>
              </a:solidFill>
              <a:latin typeface="Traditional Arabic" panose="02020603050405020304" pitchFamily="18" charset="-78"/>
              <a:cs typeface="Traditional Arabic" panose="02020603050405020304" pitchFamily="18" charset="-78"/>
            </a:rPr>
            <a:t>كل الحركات والأفعال غير المشروعة التي يقوم بها المكلف كإخفاء بعض المبالغ الخاضعة للضريبة مثلا، وهنا المسير الجبائي لا يقوم بأفعال غير مشروعة فهو يتحرك في الهامش الذي يسمح به القانون </a:t>
          </a:r>
          <a:r>
            <a:rPr lang="ar-SA" sz="2000" b="1" dirty="0" smtClean="0">
              <a:solidFill>
                <a:srgbClr val="00B050"/>
              </a:solidFill>
              <a:latin typeface="Traditional Arabic" panose="02020603050405020304" pitchFamily="18" charset="-78"/>
              <a:cs typeface="Traditional Arabic" panose="02020603050405020304" pitchFamily="18" charset="-78"/>
            </a:rPr>
            <a:t>(لا يغش</a:t>
          </a:r>
          <a:r>
            <a:rPr lang="fr-FR" sz="2000" b="1" dirty="0" smtClean="0">
              <a:solidFill>
                <a:srgbClr val="00B050"/>
              </a:solidFill>
              <a:latin typeface="Traditional Arabic" panose="02020603050405020304" pitchFamily="18" charset="-78"/>
              <a:cs typeface="Traditional Arabic" panose="02020603050405020304" pitchFamily="18" charset="-78"/>
            </a:rPr>
            <a:t>(</a:t>
          </a:r>
          <a:endParaRPr lang="fr-FR" sz="2000" b="1" dirty="0">
            <a:solidFill>
              <a:srgbClr val="00B050"/>
            </a:solidFill>
            <a:latin typeface="Traditional Arabic" panose="02020603050405020304" pitchFamily="18" charset="-78"/>
            <a:cs typeface="Traditional Arabic" panose="02020603050405020304" pitchFamily="18" charset="-78"/>
          </a:endParaRPr>
        </a:p>
      </dgm:t>
    </dgm:pt>
    <dgm:pt modelId="{32FBD5EB-1D2B-4365-8345-2B1D378A0A57}" type="parTrans" cxnId="{57A263AB-6AD7-41D3-A24C-847A17758B09}">
      <dgm:prSet/>
      <dgm:spPr/>
      <dgm:t>
        <a:bodyPr/>
        <a:lstStyle/>
        <a:p>
          <a:endParaRPr lang="fr-FR"/>
        </a:p>
      </dgm:t>
    </dgm:pt>
    <dgm:pt modelId="{74551B1A-7FF8-4AB4-A34B-EF1863809D88}" type="sibTrans" cxnId="{57A263AB-6AD7-41D3-A24C-847A17758B09}">
      <dgm:prSet/>
      <dgm:spPr/>
      <dgm:t>
        <a:bodyPr/>
        <a:lstStyle/>
        <a:p>
          <a:endParaRPr lang="fr-FR"/>
        </a:p>
      </dgm:t>
    </dgm:pt>
    <dgm:pt modelId="{8A80567F-81F0-4B58-A1BB-62F3E08CCF82}">
      <dgm:prSet custT="1"/>
      <dgm:spPr/>
      <dgm:t>
        <a:bodyPr/>
        <a:lstStyle/>
        <a:p>
          <a:pPr rtl="1"/>
          <a:r>
            <a:rPr lang="ar-DZ" sz="2000" b="1" dirty="0" smtClean="0">
              <a:solidFill>
                <a:schemeClr val="accent3">
                  <a:lumMod val="75000"/>
                </a:schemeClr>
              </a:solidFill>
              <a:latin typeface="Traditional Arabic" panose="02020603050405020304" pitchFamily="18" charset="-78"/>
              <a:cs typeface="Traditional Arabic" panose="02020603050405020304" pitchFamily="18" charset="-78"/>
            </a:rPr>
            <a:t>يتمثل في معرفة المكلف طبيعة الفعل الضار، ورغم ذلك تتجه إرادته لارتكابه، هنا على المسير الجبائي أن يثبت أن الهدف من تخفيض الضريبة هو المصلحة الاقتصادية للمؤسسة وبالتالي تكون النية هي عدم الإضرار</a:t>
          </a:r>
          <a:endParaRPr lang="fr-FR" sz="2000" b="1" dirty="0">
            <a:solidFill>
              <a:schemeClr val="accent3">
                <a:lumMod val="75000"/>
              </a:schemeClr>
            </a:solidFill>
            <a:latin typeface="Traditional Arabic" panose="02020603050405020304" pitchFamily="18" charset="-78"/>
            <a:cs typeface="Traditional Arabic" panose="02020603050405020304" pitchFamily="18" charset="-78"/>
          </a:endParaRPr>
        </a:p>
      </dgm:t>
    </dgm:pt>
    <dgm:pt modelId="{058BE5CB-06DD-4C85-9519-E42EBF2440A4}" type="parTrans" cxnId="{335FBAFD-121B-4E25-8543-7BB1E6429713}">
      <dgm:prSet/>
      <dgm:spPr/>
      <dgm:t>
        <a:bodyPr/>
        <a:lstStyle/>
        <a:p>
          <a:endParaRPr lang="fr-FR"/>
        </a:p>
      </dgm:t>
    </dgm:pt>
    <dgm:pt modelId="{C3168202-897D-4EC5-94F7-AF9E6B519B97}" type="sibTrans" cxnId="{335FBAFD-121B-4E25-8543-7BB1E6429713}">
      <dgm:prSet/>
      <dgm:spPr/>
      <dgm:t>
        <a:bodyPr/>
        <a:lstStyle/>
        <a:p>
          <a:endParaRPr lang="fr-FR"/>
        </a:p>
      </dgm:t>
    </dgm:pt>
    <dgm:pt modelId="{CC967721-93B4-40A3-869F-431314234801}">
      <dgm:prSet custT="1"/>
      <dgm:spPr/>
      <dgm:t>
        <a:bodyPr/>
        <a:lstStyle/>
        <a:p>
          <a:pPr rtl="1"/>
          <a:r>
            <a:rPr lang="ar-DZ" sz="2000" b="1" dirty="0" smtClean="0">
              <a:solidFill>
                <a:srgbClr val="0070C0"/>
              </a:solidFill>
              <a:latin typeface="Traditional Arabic" panose="02020603050405020304" pitchFamily="18" charset="-78"/>
              <a:cs typeface="Traditional Arabic" panose="02020603050405020304" pitchFamily="18" charset="-78"/>
            </a:rPr>
            <a:t>وجود نصوص قانونية تنص صراحة على أن مثل هذا التصرف يشكل مخالفة تستوجب العقوبة، وهنا بما أن المسير الجبائي يحترم القوانين </a:t>
          </a:r>
          <a:r>
            <a:rPr lang="ar-DZ" sz="2000" b="1" dirty="0" err="1" smtClean="0">
              <a:solidFill>
                <a:srgbClr val="0070C0"/>
              </a:solidFill>
              <a:latin typeface="Traditional Arabic" panose="02020603050405020304" pitchFamily="18" charset="-78"/>
              <a:cs typeface="Traditional Arabic" panose="02020603050405020304" pitchFamily="18" charset="-78"/>
            </a:rPr>
            <a:t>الجبائية</a:t>
          </a:r>
          <a:r>
            <a:rPr lang="ar-DZ" sz="2000" b="1" dirty="0" smtClean="0">
              <a:solidFill>
                <a:srgbClr val="0070C0"/>
              </a:solidFill>
              <a:latin typeface="Traditional Arabic" panose="02020603050405020304" pitchFamily="18" charset="-78"/>
              <a:cs typeface="Traditional Arabic" panose="02020603050405020304" pitchFamily="18" charset="-78"/>
            </a:rPr>
            <a:t> فإنه لا يوجد نص قانوني يجرمه.</a:t>
          </a:r>
          <a:endParaRPr lang="fr-FR" sz="2000" dirty="0">
            <a:solidFill>
              <a:schemeClr val="accent6">
                <a:lumMod val="75000"/>
              </a:schemeClr>
            </a:solidFill>
            <a:latin typeface="Traditional Arabic" panose="02020603050405020304" pitchFamily="18" charset="-78"/>
            <a:cs typeface="Traditional Arabic" panose="02020603050405020304" pitchFamily="18" charset="-78"/>
          </a:endParaRPr>
        </a:p>
      </dgm:t>
    </dgm:pt>
    <dgm:pt modelId="{2C197173-A2CC-43D6-8520-F3A2E2CC9AB2}" type="parTrans" cxnId="{A4E5C94F-CEB0-46C8-B257-4178A51F9577}">
      <dgm:prSet/>
      <dgm:spPr/>
      <dgm:t>
        <a:bodyPr/>
        <a:lstStyle/>
        <a:p>
          <a:endParaRPr lang="fr-FR"/>
        </a:p>
      </dgm:t>
    </dgm:pt>
    <dgm:pt modelId="{5251B7DA-6C50-4215-8E44-71D5621B6458}" type="sibTrans" cxnId="{A4E5C94F-CEB0-46C8-B257-4178A51F9577}">
      <dgm:prSet/>
      <dgm:spPr/>
      <dgm:t>
        <a:bodyPr/>
        <a:lstStyle/>
        <a:p>
          <a:endParaRPr lang="fr-FR"/>
        </a:p>
      </dgm:t>
    </dgm:pt>
    <dgm:pt modelId="{4B592A97-61B3-4052-8404-55116871AC69}" type="pres">
      <dgm:prSet presAssocID="{57A6D440-152A-43F7-B1B6-313925B002E3}" presName="linearFlow" presStyleCnt="0">
        <dgm:presLayoutVars>
          <dgm:dir/>
          <dgm:animLvl val="lvl"/>
          <dgm:resizeHandles val="exact"/>
        </dgm:presLayoutVars>
      </dgm:prSet>
      <dgm:spPr/>
      <dgm:t>
        <a:bodyPr/>
        <a:lstStyle/>
        <a:p>
          <a:endParaRPr lang="fr-FR"/>
        </a:p>
      </dgm:t>
    </dgm:pt>
    <dgm:pt modelId="{6B4E19DF-7C01-4447-AA67-58FE582757EE}" type="pres">
      <dgm:prSet presAssocID="{3368E12E-5B53-47DE-AD71-96B6558BE394}" presName="composite" presStyleCnt="0"/>
      <dgm:spPr/>
    </dgm:pt>
    <dgm:pt modelId="{5B05B172-CB1A-4ED3-9FCC-B90ADBDFB3F6}" type="pres">
      <dgm:prSet presAssocID="{3368E12E-5B53-47DE-AD71-96B6558BE394}" presName="parentText" presStyleLbl="alignNode1" presStyleIdx="0" presStyleCnt="3" custLinFactNeighborX="0" custLinFactNeighborY="-14949">
        <dgm:presLayoutVars>
          <dgm:chMax val="1"/>
          <dgm:bulletEnabled val="1"/>
        </dgm:presLayoutVars>
      </dgm:prSet>
      <dgm:spPr/>
      <dgm:t>
        <a:bodyPr/>
        <a:lstStyle/>
        <a:p>
          <a:endParaRPr lang="fr-FR"/>
        </a:p>
      </dgm:t>
    </dgm:pt>
    <dgm:pt modelId="{6FF9A9C6-9100-44DA-8AED-D74BDB01D8BB}" type="pres">
      <dgm:prSet presAssocID="{3368E12E-5B53-47DE-AD71-96B6558BE394}" presName="descendantText" presStyleLbl="alignAcc1" presStyleIdx="0" presStyleCnt="3">
        <dgm:presLayoutVars>
          <dgm:bulletEnabled val="1"/>
        </dgm:presLayoutVars>
      </dgm:prSet>
      <dgm:spPr/>
      <dgm:t>
        <a:bodyPr/>
        <a:lstStyle/>
        <a:p>
          <a:endParaRPr lang="fr-FR"/>
        </a:p>
      </dgm:t>
    </dgm:pt>
    <dgm:pt modelId="{E7E3C261-4EF4-4209-9C2A-687CE1B8B47E}" type="pres">
      <dgm:prSet presAssocID="{A0DD5B70-E82E-4296-A96E-1D80A4D21D5D}" presName="sp" presStyleCnt="0"/>
      <dgm:spPr/>
    </dgm:pt>
    <dgm:pt modelId="{754F715E-6B10-45DC-ADA2-EDD36A733F4D}" type="pres">
      <dgm:prSet presAssocID="{3F03B7CD-722B-44FD-81E2-461BD35A09BF}" presName="composite" presStyleCnt="0"/>
      <dgm:spPr/>
    </dgm:pt>
    <dgm:pt modelId="{144D8A69-B617-4C0E-A8D2-89378D52F936}" type="pres">
      <dgm:prSet presAssocID="{3F03B7CD-722B-44FD-81E2-461BD35A09BF}" presName="parentText" presStyleLbl="alignNode1" presStyleIdx="1" presStyleCnt="3">
        <dgm:presLayoutVars>
          <dgm:chMax val="1"/>
          <dgm:bulletEnabled val="1"/>
        </dgm:presLayoutVars>
      </dgm:prSet>
      <dgm:spPr/>
      <dgm:t>
        <a:bodyPr/>
        <a:lstStyle/>
        <a:p>
          <a:endParaRPr lang="fr-FR"/>
        </a:p>
      </dgm:t>
    </dgm:pt>
    <dgm:pt modelId="{16CDDCFB-CE30-48C8-BC38-88B3DE4E4682}" type="pres">
      <dgm:prSet presAssocID="{3F03B7CD-722B-44FD-81E2-461BD35A09BF}" presName="descendantText" presStyleLbl="alignAcc1" presStyleIdx="1" presStyleCnt="3">
        <dgm:presLayoutVars>
          <dgm:bulletEnabled val="1"/>
        </dgm:presLayoutVars>
      </dgm:prSet>
      <dgm:spPr/>
      <dgm:t>
        <a:bodyPr/>
        <a:lstStyle/>
        <a:p>
          <a:endParaRPr lang="fr-FR"/>
        </a:p>
      </dgm:t>
    </dgm:pt>
    <dgm:pt modelId="{C94BEB25-138A-42FD-B887-D61E1CB9D7B8}" type="pres">
      <dgm:prSet presAssocID="{ED56680B-125B-4D33-B747-4BEE3948D4CB}" presName="sp" presStyleCnt="0"/>
      <dgm:spPr/>
    </dgm:pt>
    <dgm:pt modelId="{C1FE166E-AA83-4267-9905-F4852F8953D3}" type="pres">
      <dgm:prSet presAssocID="{4BAC7007-A339-42A9-B4F3-570BA6DA9FA0}" presName="composite" presStyleCnt="0"/>
      <dgm:spPr/>
    </dgm:pt>
    <dgm:pt modelId="{CD33AB82-D5A1-4161-B000-6DBBF5BBFBDB}" type="pres">
      <dgm:prSet presAssocID="{4BAC7007-A339-42A9-B4F3-570BA6DA9FA0}" presName="parentText" presStyleLbl="alignNode1" presStyleIdx="2" presStyleCnt="3">
        <dgm:presLayoutVars>
          <dgm:chMax val="1"/>
          <dgm:bulletEnabled val="1"/>
        </dgm:presLayoutVars>
      </dgm:prSet>
      <dgm:spPr/>
      <dgm:t>
        <a:bodyPr/>
        <a:lstStyle/>
        <a:p>
          <a:endParaRPr lang="fr-FR"/>
        </a:p>
      </dgm:t>
    </dgm:pt>
    <dgm:pt modelId="{2C72305D-EA82-4B5E-922D-3FE8B6CCE282}" type="pres">
      <dgm:prSet presAssocID="{4BAC7007-A339-42A9-B4F3-570BA6DA9FA0}" presName="descendantText" presStyleLbl="alignAcc1" presStyleIdx="2" presStyleCnt="3" custScaleY="134705">
        <dgm:presLayoutVars>
          <dgm:bulletEnabled val="1"/>
        </dgm:presLayoutVars>
      </dgm:prSet>
      <dgm:spPr/>
      <dgm:t>
        <a:bodyPr/>
        <a:lstStyle/>
        <a:p>
          <a:endParaRPr lang="fr-FR"/>
        </a:p>
      </dgm:t>
    </dgm:pt>
  </dgm:ptLst>
  <dgm:cxnLst>
    <dgm:cxn modelId="{73873BA1-B75C-4954-9ED8-65DA4305370D}" srcId="{57A6D440-152A-43F7-B1B6-313925B002E3}" destId="{3F03B7CD-722B-44FD-81E2-461BD35A09BF}" srcOrd="1" destOrd="0" parTransId="{BD4D7438-3578-4655-9395-296CC33A299B}" sibTransId="{ED56680B-125B-4D33-B747-4BEE3948D4CB}"/>
    <dgm:cxn modelId="{CDA5B6BF-6C8D-415D-BD88-EE815ACF3938}" type="presOf" srcId="{8A80567F-81F0-4B58-A1BB-62F3E08CCF82}" destId="{16CDDCFB-CE30-48C8-BC38-88B3DE4E4682}" srcOrd="0" destOrd="0" presId="urn:microsoft.com/office/officeart/2005/8/layout/chevron2"/>
    <dgm:cxn modelId="{57A263AB-6AD7-41D3-A24C-847A17758B09}" srcId="{3368E12E-5B53-47DE-AD71-96B6558BE394}" destId="{D11DF79E-70D3-4D8A-8073-BAD8543E3990}" srcOrd="0" destOrd="0" parTransId="{32FBD5EB-1D2B-4365-8345-2B1D378A0A57}" sibTransId="{74551B1A-7FF8-4AB4-A34B-EF1863809D88}"/>
    <dgm:cxn modelId="{A4E5C94F-CEB0-46C8-B257-4178A51F9577}" srcId="{4BAC7007-A339-42A9-B4F3-570BA6DA9FA0}" destId="{CC967721-93B4-40A3-869F-431314234801}" srcOrd="0" destOrd="0" parTransId="{2C197173-A2CC-43D6-8520-F3A2E2CC9AB2}" sibTransId="{5251B7DA-6C50-4215-8E44-71D5621B6458}"/>
    <dgm:cxn modelId="{24463E69-BE87-4862-98A2-3EBB946EED3B}" type="presOf" srcId="{4BAC7007-A339-42A9-B4F3-570BA6DA9FA0}" destId="{CD33AB82-D5A1-4161-B000-6DBBF5BBFBDB}" srcOrd="0" destOrd="0" presId="urn:microsoft.com/office/officeart/2005/8/layout/chevron2"/>
    <dgm:cxn modelId="{BA3FA2CB-04EA-4477-B150-7FAABB38419A}" type="presOf" srcId="{3F03B7CD-722B-44FD-81E2-461BD35A09BF}" destId="{144D8A69-B617-4C0E-A8D2-89378D52F936}" srcOrd="0" destOrd="0" presId="urn:microsoft.com/office/officeart/2005/8/layout/chevron2"/>
    <dgm:cxn modelId="{847920B8-705F-441B-93B8-AC162FB8E588}" type="presOf" srcId="{D11DF79E-70D3-4D8A-8073-BAD8543E3990}" destId="{6FF9A9C6-9100-44DA-8AED-D74BDB01D8BB}" srcOrd="0" destOrd="0" presId="urn:microsoft.com/office/officeart/2005/8/layout/chevron2"/>
    <dgm:cxn modelId="{E3740EC5-5F39-4D2C-82F0-5E4EA230BF45}" type="presOf" srcId="{3368E12E-5B53-47DE-AD71-96B6558BE394}" destId="{5B05B172-CB1A-4ED3-9FCC-B90ADBDFB3F6}" srcOrd="0" destOrd="0" presId="urn:microsoft.com/office/officeart/2005/8/layout/chevron2"/>
    <dgm:cxn modelId="{70362AB9-7419-42D6-AB3B-977A96F4EB1E}" type="presOf" srcId="{57A6D440-152A-43F7-B1B6-313925B002E3}" destId="{4B592A97-61B3-4052-8404-55116871AC69}" srcOrd="0" destOrd="0" presId="urn:microsoft.com/office/officeart/2005/8/layout/chevron2"/>
    <dgm:cxn modelId="{335FBAFD-121B-4E25-8543-7BB1E6429713}" srcId="{3F03B7CD-722B-44FD-81E2-461BD35A09BF}" destId="{8A80567F-81F0-4B58-A1BB-62F3E08CCF82}" srcOrd="0" destOrd="0" parTransId="{058BE5CB-06DD-4C85-9519-E42EBF2440A4}" sibTransId="{C3168202-897D-4EC5-94F7-AF9E6B519B97}"/>
    <dgm:cxn modelId="{404B16C4-AAE7-49DF-815E-1579F07D10AA}" srcId="{57A6D440-152A-43F7-B1B6-313925B002E3}" destId="{4BAC7007-A339-42A9-B4F3-570BA6DA9FA0}" srcOrd="2" destOrd="0" parTransId="{BEA26428-5A2F-43B6-B407-F41DF4AF2CCD}" sibTransId="{33488BFC-FADA-4D2F-B223-21797D80F26D}"/>
    <dgm:cxn modelId="{B694F487-DB6E-4ED0-8542-283BCD49289C}" srcId="{57A6D440-152A-43F7-B1B6-313925B002E3}" destId="{3368E12E-5B53-47DE-AD71-96B6558BE394}" srcOrd="0" destOrd="0" parTransId="{06302278-581C-447A-BC14-B038CD16A951}" sibTransId="{A0DD5B70-E82E-4296-A96E-1D80A4D21D5D}"/>
    <dgm:cxn modelId="{D6933208-B582-4089-B9C7-AA04ED9CC6F6}" type="presOf" srcId="{CC967721-93B4-40A3-869F-431314234801}" destId="{2C72305D-EA82-4B5E-922D-3FE8B6CCE282}" srcOrd="0" destOrd="0" presId="urn:microsoft.com/office/officeart/2005/8/layout/chevron2"/>
    <dgm:cxn modelId="{06DF7C87-F19E-4C37-8365-5CF8125C1DBA}" type="presParOf" srcId="{4B592A97-61B3-4052-8404-55116871AC69}" destId="{6B4E19DF-7C01-4447-AA67-58FE582757EE}" srcOrd="0" destOrd="0" presId="urn:microsoft.com/office/officeart/2005/8/layout/chevron2"/>
    <dgm:cxn modelId="{FD3F9AB0-E288-4809-841D-3876681650D8}" type="presParOf" srcId="{6B4E19DF-7C01-4447-AA67-58FE582757EE}" destId="{5B05B172-CB1A-4ED3-9FCC-B90ADBDFB3F6}" srcOrd="0" destOrd="0" presId="urn:microsoft.com/office/officeart/2005/8/layout/chevron2"/>
    <dgm:cxn modelId="{0521FA81-9033-4891-8FDA-42DFB4C056CE}" type="presParOf" srcId="{6B4E19DF-7C01-4447-AA67-58FE582757EE}" destId="{6FF9A9C6-9100-44DA-8AED-D74BDB01D8BB}" srcOrd="1" destOrd="0" presId="urn:microsoft.com/office/officeart/2005/8/layout/chevron2"/>
    <dgm:cxn modelId="{560502E1-CA94-44A4-9405-5F5381C533FB}" type="presParOf" srcId="{4B592A97-61B3-4052-8404-55116871AC69}" destId="{E7E3C261-4EF4-4209-9C2A-687CE1B8B47E}" srcOrd="1" destOrd="0" presId="urn:microsoft.com/office/officeart/2005/8/layout/chevron2"/>
    <dgm:cxn modelId="{99DFF444-E213-4A03-BDBC-696A72540E7C}" type="presParOf" srcId="{4B592A97-61B3-4052-8404-55116871AC69}" destId="{754F715E-6B10-45DC-ADA2-EDD36A733F4D}" srcOrd="2" destOrd="0" presId="urn:microsoft.com/office/officeart/2005/8/layout/chevron2"/>
    <dgm:cxn modelId="{9AD41C72-3091-4E29-9618-5F2CEB00B5F2}" type="presParOf" srcId="{754F715E-6B10-45DC-ADA2-EDD36A733F4D}" destId="{144D8A69-B617-4C0E-A8D2-89378D52F936}" srcOrd="0" destOrd="0" presId="urn:microsoft.com/office/officeart/2005/8/layout/chevron2"/>
    <dgm:cxn modelId="{84729F42-5CCC-430D-B988-39E21B2FCEFB}" type="presParOf" srcId="{754F715E-6B10-45DC-ADA2-EDD36A733F4D}" destId="{16CDDCFB-CE30-48C8-BC38-88B3DE4E4682}" srcOrd="1" destOrd="0" presId="urn:microsoft.com/office/officeart/2005/8/layout/chevron2"/>
    <dgm:cxn modelId="{ADE5EA63-D175-4013-B439-34C986EFE663}" type="presParOf" srcId="{4B592A97-61B3-4052-8404-55116871AC69}" destId="{C94BEB25-138A-42FD-B887-D61E1CB9D7B8}" srcOrd="3" destOrd="0" presId="urn:microsoft.com/office/officeart/2005/8/layout/chevron2"/>
    <dgm:cxn modelId="{274BA29E-9B95-4852-A2DE-57F76C341803}" type="presParOf" srcId="{4B592A97-61B3-4052-8404-55116871AC69}" destId="{C1FE166E-AA83-4267-9905-F4852F8953D3}" srcOrd="4" destOrd="0" presId="urn:microsoft.com/office/officeart/2005/8/layout/chevron2"/>
    <dgm:cxn modelId="{8A5AE814-B3E8-4FE8-B2A0-16994A732655}" type="presParOf" srcId="{C1FE166E-AA83-4267-9905-F4852F8953D3}" destId="{CD33AB82-D5A1-4161-B000-6DBBF5BBFBDB}" srcOrd="0" destOrd="0" presId="urn:microsoft.com/office/officeart/2005/8/layout/chevron2"/>
    <dgm:cxn modelId="{F6E8C230-285A-4779-8017-5C53D6C7EC8F}" type="presParOf" srcId="{C1FE166E-AA83-4267-9905-F4852F8953D3}" destId="{2C72305D-EA82-4B5E-922D-3FE8B6CCE28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5C4577-32E5-4B2C-8A7D-C072C93AB32F}"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fr-FR"/>
        </a:p>
      </dgm:t>
    </dgm:pt>
    <dgm:pt modelId="{86A8FE47-9D19-49BD-9B5A-3598F58A2836}">
      <dgm:prSet custT="1"/>
      <dgm:spPr/>
      <dgm:t>
        <a:bodyPr/>
        <a:lstStyle/>
        <a:p>
          <a:pPr rtl="1"/>
          <a:r>
            <a:rPr lang="ar-DZ" sz="2800" b="1" i="0" dirty="0" smtClean="0">
              <a:latin typeface="Traditional Arabic" panose="02020603050405020304" pitchFamily="18" charset="-78"/>
              <a:cs typeface="Traditional Arabic" panose="02020603050405020304" pitchFamily="18" charset="-78"/>
            </a:rPr>
            <a:t>أسس التسيير الجبائي</a:t>
          </a:r>
          <a:endParaRPr lang="fr-FR" sz="2800" dirty="0">
            <a:latin typeface="Traditional Arabic" panose="02020603050405020304" pitchFamily="18" charset="-78"/>
            <a:cs typeface="Traditional Arabic" panose="02020603050405020304" pitchFamily="18" charset="-78"/>
          </a:endParaRPr>
        </a:p>
      </dgm:t>
    </dgm:pt>
    <dgm:pt modelId="{28157A2B-0114-47A4-9AAA-B008D84D0221}" type="parTrans" cxnId="{BD7DA2CC-3C8E-4D6C-850D-9A909B765C5C}">
      <dgm:prSet/>
      <dgm:spPr/>
      <dgm:t>
        <a:bodyPr/>
        <a:lstStyle/>
        <a:p>
          <a:endParaRPr lang="fr-FR"/>
        </a:p>
      </dgm:t>
    </dgm:pt>
    <dgm:pt modelId="{B5A4A4C3-D2A1-43E6-8BAA-E5C5E1B5A02A}" type="sibTrans" cxnId="{BD7DA2CC-3C8E-4D6C-850D-9A909B765C5C}">
      <dgm:prSet/>
      <dgm:spPr/>
      <dgm:t>
        <a:bodyPr/>
        <a:lstStyle/>
        <a:p>
          <a:endParaRPr lang="fr-FR"/>
        </a:p>
      </dgm:t>
    </dgm:pt>
    <dgm:pt modelId="{757F3E11-5565-4B48-8751-B424D62B05F6}">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اختيار الطريقة الأقل تكلفة من حال استغلال نقاط الضعف أو الثغرات المتواجدة في لتشريع الجبائي</a:t>
          </a:r>
          <a:r>
            <a:rPr lang="ar-DZ" sz="1400" b="1" i="0" dirty="0" smtClean="0"/>
            <a:t>،</a:t>
          </a:r>
          <a:endParaRPr lang="fr-FR" sz="1400" dirty="0"/>
        </a:p>
      </dgm:t>
    </dgm:pt>
    <dgm:pt modelId="{43F3F3C5-8550-4761-B8C2-1B874B284BA4}" type="parTrans" cxnId="{28171A10-E89B-472B-B93E-5697BC8CFF21}">
      <dgm:prSet/>
      <dgm:spPr/>
      <dgm:t>
        <a:bodyPr/>
        <a:lstStyle/>
        <a:p>
          <a:endParaRPr lang="fr-FR"/>
        </a:p>
      </dgm:t>
    </dgm:pt>
    <dgm:pt modelId="{1551A480-71FE-42F6-A63A-27070E116C6D}" type="sibTrans" cxnId="{28171A10-E89B-472B-B93E-5697BC8CFF21}">
      <dgm:prSet/>
      <dgm:spPr/>
      <dgm:t>
        <a:bodyPr/>
        <a:lstStyle/>
        <a:p>
          <a:endParaRPr lang="fr-FR"/>
        </a:p>
      </dgm:t>
    </dgm:pt>
    <dgm:pt modelId="{563B2521-AE86-4981-BF64-69FE39BE995A}">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يعتبر التهرب الضريبي المشروع ضمن الواجبات </a:t>
          </a:r>
          <a:r>
            <a:rPr lang="ar-DZ" sz="2000" b="1" i="0" dirty="0" err="1" smtClean="0">
              <a:latin typeface="Traditional Arabic" panose="02020603050405020304" pitchFamily="18" charset="-78"/>
              <a:cs typeface="Traditional Arabic" panose="02020603050405020304" pitchFamily="18" charset="-78"/>
            </a:rPr>
            <a:t>الجبائية</a:t>
          </a:r>
          <a:r>
            <a:rPr lang="ar-DZ" sz="2000" b="1" i="0" dirty="0" smtClean="0">
              <a:latin typeface="Traditional Arabic" panose="02020603050405020304" pitchFamily="18" charset="-78"/>
              <a:cs typeface="Traditional Arabic" panose="02020603050405020304" pitchFamily="18" charset="-78"/>
            </a:rPr>
            <a:t> للمسير</a:t>
          </a:r>
          <a:endParaRPr lang="fr-FR" sz="2000" dirty="0">
            <a:latin typeface="Traditional Arabic" panose="02020603050405020304" pitchFamily="18" charset="-78"/>
            <a:cs typeface="Traditional Arabic" panose="02020603050405020304" pitchFamily="18" charset="-78"/>
          </a:endParaRPr>
        </a:p>
      </dgm:t>
    </dgm:pt>
    <dgm:pt modelId="{9777CDAE-C20D-4224-B3DD-14485354E670}" type="parTrans" cxnId="{203E78CD-EF75-4390-BEF1-FC2FA3A8078F}">
      <dgm:prSet/>
      <dgm:spPr/>
      <dgm:t>
        <a:bodyPr/>
        <a:lstStyle/>
        <a:p>
          <a:endParaRPr lang="fr-FR"/>
        </a:p>
      </dgm:t>
    </dgm:pt>
    <dgm:pt modelId="{1EE58490-3220-40A8-A185-31B8A3D24E71}" type="sibTrans" cxnId="{203E78CD-EF75-4390-BEF1-FC2FA3A8078F}">
      <dgm:prSet/>
      <dgm:spPr/>
      <dgm:t>
        <a:bodyPr/>
        <a:lstStyle/>
        <a:p>
          <a:endParaRPr lang="fr-FR"/>
        </a:p>
      </dgm:t>
    </dgm:pt>
    <dgm:pt modelId="{5A111E9F-8797-49A9-94F7-42D65ED28A3F}">
      <dgm:prSet custT="1"/>
      <dgm:spPr/>
      <dgm:t>
        <a:bodyPr/>
        <a:lstStyle/>
        <a:p>
          <a:pPr rtl="1"/>
          <a:r>
            <a:rPr lang="ar-DZ" sz="2000" b="1" i="0" dirty="0" smtClean="0">
              <a:latin typeface="Traditional Arabic" panose="02020603050405020304" pitchFamily="18" charset="-78"/>
              <a:cs typeface="Traditional Arabic" panose="02020603050405020304" pitchFamily="18" charset="-78"/>
            </a:rPr>
            <a:t>التسيير الجبائي يمثل المستوى الأعلى لاستعمال الجباية، فالمسيرون لهم الحق في استخدام خبرتهم للمفاضلة بين الاختيارات </a:t>
          </a:r>
          <a:r>
            <a:rPr lang="ar-DZ" sz="2000" b="1" i="0" dirty="0" err="1" smtClean="0">
              <a:latin typeface="Traditional Arabic" panose="02020603050405020304" pitchFamily="18" charset="-78"/>
              <a:cs typeface="Traditional Arabic" panose="02020603050405020304" pitchFamily="18" charset="-78"/>
            </a:rPr>
            <a:t>الجبائية</a:t>
          </a:r>
          <a:r>
            <a:rPr lang="ar-DZ" sz="2000" b="1" i="0" dirty="0" smtClean="0">
              <a:latin typeface="Traditional Arabic" panose="02020603050405020304" pitchFamily="18" charset="-78"/>
              <a:cs typeface="Traditional Arabic" panose="02020603050405020304" pitchFamily="18" charset="-78"/>
            </a:rPr>
            <a:t> المطروحة في التشريع المعمول به</a:t>
          </a:r>
          <a:endParaRPr lang="fr-FR" sz="2000" dirty="0">
            <a:latin typeface="Traditional Arabic" panose="02020603050405020304" pitchFamily="18" charset="-78"/>
            <a:cs typeface="Traditional Arabic" panose="02020603050405020304" pitchFamily="18" charset="-78"/>
          </a:endParaRPr>
        </a:p>
      </dgm:t>
    </dgm:pt>
    <dgm:pt modelId="{D688BB85-0537-41CA-BB0D-9AD008F5B7F0}" type="parTrans" cxnId="{FAC4B63C-D07F-4D94-AD5E-FA9F3E831021}">
      <dgm:prSet/>
      <dgm:spPr/>
      <dgm:t>
        <a:bodyPr/>
        <a:lstStyle/>
        <a:p>
          <a:endParaRPr lang="fr-FR"/>
        </a:p>
      </dgm:t>
    </dgm:pt>
    <dgm:pt modelId="{1FCF4DA8-765E-4C03-A8E9-BAACA8DF3213}" type="sibTrans" cxnId="{FAC4B63C-D07F-4D94-AD5E-FA9F3E831021}">
      <dgm:prSet/>
      <dgm:spPr/>
      <dgm:t>
        <a:bodyPr/>
        <a:lstStyle/>
        <a:p>
          <a:endParaRPr lang="fr-FR"/>
        </a:p>
      </dgm:t>
    </dgm:pt>
    <dgm:pt modelId="{CCC818D5-158A-46D0-89EC-A3DF12F5D3CA}">
      <dgm:prSet custT="1"/>
      <dgm:spPr/>
      <dgm:t>
        <a:bodyPr/>
        <a:lstStyle/>
        <a:p>
          <a:r>
            <a:rPr lang="ar-DZ" sz="2000" b="1" dirty="0" smtClean="0">
              <a:latin typeface="Traditional Arabic" panose="02020603050405020304" pitchFamily="18" charset="-78"/>
              <a:cs typeface="Traditional Arabic" panose="02020603050405020304" pitchFamily="18" charset="-78"/>
            </a:rPr>
            <a:t>يستمد التسيير الجبائي فعاليته في توظيف سياسة التحفيز الضريبي في ترشيد قرارات المسير</a:t>
          </a:r>
          <a:endParaRPr lang="fr-FR" sz="2000" b="1" dirty="0">
            <a:latin typeface="Traditional Arabic" panose="02020603050405020304" pitchFamily="18" charset="-78"/>
            <a:cs typeface="Traditional Arabic" panose="02020603050405020304" pitchFamily="18" charset="-78"/>
          </a:endParaRPr>
        </a:p>
      </dgm:t>
    </dgm:pt>
    <dgm:pt modelId="{1DB401BA-45B2-4821-BC35-9F2429AD550C}" type="parTrans" cxnId="{25845982-9BA7-4B9C-A255-AD6DBF6201BA}">
      <dgm:prSet/>
      <dgm:spPr/>
      <dgm:t>
        <a:bodyPr/>
        <a:lstStyle/>
        <a:p>
          <a:endParaRPr lang="fr-FR"/>
        </a:p>
      </dgm:t>
    </dgm:pt>
    <dgm:pt modelId="{27155B9E-20C0-4E21-8918-F56A95F96B58}" type="sibTrans" cxnId="{25845982-9BA7-4B9C-A255-AD6DBF6201BA}">
      <dgm:prSet/>
      <dgm:spPr/>
      <dgm:t>
        <a:bodyPr/>
        <a:lstStyle/>
        <a:p>
          <a:endParaRPr lang="fr-FR"/>
        </a:p>
      </dgm:t>
    </dgm:pt>
    <dgm:pt modelId="{ED9EBD46-2DFF-4AB2-A631-A5238D6772E5}" type="pres">
      <dgm:prSet presAssocID="{1C5C4577-32E5-4B2C-8A7D-C072C93AB32F}" presName="diagram" presStyleCnt="0">
        <dgm:presLayoutVars>
          <dgm:chPref val="1"/>
          <dgm:dir/>
          <dgm:animOne val="branch"/>
          <dgm:animLvl val="lvl"/>
          <dgm:resizeHandles val="exact"/>
        </dgm:presLayoutVars>
      </dgm:prSet>
      <dgm:spPr/>
      <dgm:t>
        <a:bodyPr/>
        <a:lstStyle/>
        <a:p>
          <a:endParaRPr lang="fr-FR"/>
        </a:p>
      </dgm:t>
    </dgm:pt>
    <dgm:pt modelId="{327F130F-D4B9-46B9-B26E-89081C604D94}" type="pres">
      <dgm:prSet presAssocID="{86A8FE47-9D19-49BD-9B5A-3598F58A2836}" presName="root1" presStyleCnt="0"/>
      <dgm:spPr/>
    </dgm:pt>
    <dgm:pt modelId="{A42DDF05-5F2D-4E44-BAE2-0B27F956A2B1}" type="pres">
      <dgm:prSet presAssocID="{86A8FE47-9D19-49BD-9B5A-3598F58A2836}" presName="LevelOneTextNode" presStyleLbl="node0" presStyleIdx="0" presStyleCnt="1" custScaleX="184531" custScaleY="287861" custLinFactNeighborX="1779" custLinFactNeighborY="-1778">
        <dgm:presLayoutVars>
          <dgm:chPref val="3"/>
        </dgm:presLayoutVars>
      </dgm:prSet>
      <dgm:spPr/>
      <dgm:t>
        <a:bodyPr/>
        <a:lstStyle/>
        <a:p>
          <a:endParaRPr lang="fr-FR"/>
        </a:p>
      </dgm:t>
    </dgm:pt>
    <dgm:pt modelId="{E7CECEC4-B872-4A85-AC62-E8D50ABD5D5D}" type="pres">
      <dgm:prSet presAssocID="{86A8FE47-9D19-49BD-9B5A-3598F58A2836}" presName="level2hierChild" presStyleCnt="0"/>
      <dgm:spPr/>
    </dgm:pt>
    <dgm:pt modelId="{A18A4B54-8F65-4574-A866-BDEF820A45BC}" type="pres">
      <dgm:prSet presAssocID="{43F3F3C5-8550-4761-B8C2-1B874B284BA4}" presName="conn2-1" presStyleLbl="parChTrans1D2" presStyleIdx="0" presStyleCnt="4"/>
      <dgm:spPr/>
      <dgm:t>
        <a:bodyPr/>
        <a:lstStyle/>
        <a:p>
          <a:endParaRPr lang="fr-FR"/>
        </a:p>
      </dgm:t>
    </dgm:pt>
    <dgm:pt modelId="{060D019F-F7E0-4A48-B7AF-1C7787CAAB7F}" type="pres">
      <dgm:prSet presAssocID="{43F3F3C5-8550-4761-B8C2-1B874B284BA4}" presName="connTx" presStyleLbl="parChTrans1D2" presStyleIdx="0" presStyleCnt="4"/>
      <dgm:spPr/>
      <dgm:t>
        <a:bodyPr/>
        <a:lstStyle/>
        <a:p>
          <a:endParaRPr lang="fr-FR"/>
        </a:p>
      </dgm:t>
    </dgm:pt>
    <dgm:pt modelId="{DE27BF3B-D953-45A2-B612-2F0A4EB9E447}" type="pres">
      <dgm:prSet presAssocID="{757F3E11-5565-4B48-8751-B424D62B05F6}" presName="root2" presStyleCnt="0"/>
      <dgm:spPr/>
    </dgm:pt>
    <dgm:pt modelId="{8DD44F14-5054-4BD3-9CFF-A5571A90B547}" type="pres">
      <dgm:prSet presAssocID="{757F3E11-5565-4B48-8751-B424D62B05F6}" presName="LevelTwoTextNode" presStyleLbl="node2" presStyleIdx="0" presStyleCnt="4" custScaleX="289549">
        <dgm:presLayoutVars>
          <dgm:chPref val="3"/>
        </dgm:presLayoutVars>
      </dgm:prSet>
      <dgm:spPr/>
      <dgm:t>
        <a:bodyPr/>
        <a:lstStyle/>
        <a:p>
          <a:endParaRPr lang="fr-FR"/>
        </a:p>
      </dgm:t>
    </dgm:pt>
    <dgm:pt modelId="{E78CBBCF-3165-49FC-AE46-503E6FC225FC}" type="pres">
      <dgm:prSet presAssocID="{757F3E11-5565-4B48-8751-B424D62B05F6}" presName="level3hierChild" presStyleCnt="0"/>
      <dgm:spPr/>
    </dgm:pt>
    <dgm:pt modelId="{9049F6D7-A451-4E3D-85DD-253F7B0D3B0F}" type="pres">
      <dgm:prSet presAssocID="{1DB401BA-45B2-4821-BC35-9F2429AD550C}" presName="conn2-1" presStyleLbl="parChTrans1D2" presStyleIdx="1" presStyleCnt="4"/>
      <dgm:spPr/>
      <dgm:t>
        <a:bodyPr/>
        <a:lstStyle/>
        <a:p>
          <a:endParaRPr lang="fr-FR"/>
        </a:p>
      </dgm:t>
    </dgm:pt>
    <dgm:pt modelId="{EAD8ED75-2AE7-4405-9046-08ED2AA6D323}" type="pres">
      <dgm:prSet presAssocID="{1DB401BA-45B2-4821-BC35-9F2429AD550C}" presName="connTx" presStyleLbl="parChTrans1D2" presStyleIdx="1" presStyleCnt="4"/>
      <dgm:spPr/>
      <dgm:t>
        <a:bodyPr/>
        <a:lstStyle/>
        <a:p>
          <a:endParaRPr lang="fr-FR"/>
        </a:p>
      </dgm:t>
    </dgm:pt>
    <dgm:pt modelId="{82A37994-DDF0-4D94-B82A-59C923FF808B}" type="pres">
      <dgm:prSet presAssocID="{CCC818D5-158A-46D0-89EC-A3DF12F5D3CA}" presName="root2" presStyleCnt="0"/>
      <dgm:spPr/>
    </dgm:pt>
    <dgm:pt modelId="{9796B8AB-D51F-40E0-894E-E1E3102CED72}" type="pres">
      <dgm:prSet presAssocID="{CCC818D5-158A-46D0-89EC-A3DF12F5D3CA}" presName="LevelTwoTextNode" presStyleLbl="node2" presStyleIdx="1" presStyleCnt="4" custScaleX="288588">
        <dgm:presLayoutVars>
          <dgm:chPref val="3"/>
        </dgm:presLayoutVars>
      </dgm:prSet>
      <dgm:spPr/>
      <dgm:t>
        <a:bodyPr/>
        <a:lstStyle/>
        <a:p>
          <a:endParaRPr lang="fr-FR"/>
        </a:p>
      </dgm:t>
    </dgm:pt>
    <dgm:pt modelId="{27E4B413-B201-4799-AACF-A85D0E3E8E2C}" type="pres">
      <dgm:prSet presAssocID="{CCC818D5-158A-46D0-89EC-A3DF12F5D3CA}" presName="level3hierChild" presStyleCnt="0"/>
      <dgm:spPr/>
    </dgm:pt>
    <dgm:pt modelId="{0AEDAE2C-75F6-412C-B8A9-FD9392EDEE53}" type="pres">
      <dgm:prSet presAssocID="{9777CDAE-C20D-4224-B3DD-14485354E670}" presName="conn2-1" presStyleLbl="parChTrans1D2" presStyleIdx="2" presStyleCnt="4"/>
      <dgm:spPr/>
      <dgm:t>
        <a:bodyPr/>
        <a:lstStyle/>
        <a:p>
          <a:endParaRPr lang="fr-FR"/>
        </a:p>
      </dgm:t>
    </dgm:pt>
    <dgm:pt modelId="{6DDCA63B-93DE-4192-97CF-2A57918399B5}" type="pres">
      <dgm:prSet presAssocID="{9777CDAE-C20D-4224-B3DD-14485354E670}" presName="connTx" presStyleLbl="parChTrans1D2" presStyleIdx="2" presStyleCnt="4"/>
      <dgm:spPr/>
      <dgm:t>
        <a:bodyPr/>
        <a:lstStyle/>
        <a:p>
          <a:endParaRPr lang="fr-FR"/>
        </a:p>
      </dgm:t>
    </dgm:pt>
    <dgm:pt modelId="{34CCEC40-94F8-4332-9E53-3CE2C81E264C}" type="pres">
      <dgm:prSet presAssocID="{563B2521-AE86-4981-BF64-69FE39BE995A}" presName="root2" presStyleCnt="0"/>
      <dgm:spPr/>
    </dgm:pt>
    <dgm:pt modelId="{BF67E0DD-4825-41CC-B7D2-77B3CBBCED45}" type="pres">
      <dgm:prSet presAssocID="{563B2521-AE86-4981-BF64-69FE39BE995A}" presName="LevelTwoTextNode" presStyleLbl="node2" presStyleIdx="2" presStyleCnt="4" custScaleX="288531">
        <dgm:presLayoutVars>
          <dgm:chPref val="3"/>
        </dgm:presLayoutVars>
      </dgm:prSet>
      <dgm:spPr/>
      <dgm:t>
        <a:bodyPr/>
        <a:lstStyle/>
        <a:p>
          <a:endParaRPr lang="fr-FR"/>
        </a:p>
      </dgm:t>
    </dgm:pt>
    <dgm:pt modelId="{0A3DE5CF-3B8B-406C-901A-68DA767C38D0}" type="pres">
      <dgm:prSet presAssocID="{563B2521-AE86-4981-BF64-69FE39BE995A}" presName="level3hierChild" presStyleCnt="0"/>
      <dgm:spPr/>
    </dgm:pt>
    <dgm:pt modelId="{99BB4049-B35A-4BCE-B53C-6D89C4925653}" type="pres">
      <dgm:prSet presAssocID="{D688BB85-0537-41CA-BB0D-9AD008F5B7F0}" presName="conn2-1" presStyleLbl="parChTrans1D2" presStyleIdx="3" presStyleCnt="4"/>
      <dgm:spPr/>
      <dgm:t>
        <a:bodyPr/>
        <a:lstStyle/>
        <a:p>
          <a:endParaRPr lang="fr-FR"/>
        </a:p>
      </dgm:t>
    </dgm:pt>
    <dgm:pt modelId="{786DD0F8-CAD4-449D-B536-C1C2A80D6B84}" type="pres">
      <dgm:prSet presAssocID="{D688BB85-0537-41CA-BB0D-9AD008F5B7F0}" presName="connTx" presStyleLbl="parChTrans1D2" presStyleIdx="3" presStyleCnt="4"/>
      <dgm:spPr/>
      <dgm:t>
        <a:bodyPr/>
        <a:lstStyle/>
        <a:p>
          <a:endParaRPr lang="fr-FR"/>
        </a:p>
      </dgm:t>
    </dgm:pt>
    <dgm:pt modelId="{620434AE-8E0E-4660-8D93-4766A2082858}" type="pres">
      <dgm:prSet presAssocID="{5A111E9F-8797-49A9-94F7-42D65ED28A3F}" presName="root2" presStyleCnt="0"/>
      <dgm:spPr/>
    </dgm:pt>
    <dgm:pt modelId="{0952E765-00FC-4FC7-955C-2F0B9C1DCBAA}" type="pres">
      <dgm:prSet presAssocID="{5A111E9F-8797-49A9-94F7-42D65ED28A3F}" presName="LevelTwoTextNode" presStyleLbl="node2" presStyleIdx="3" presStyleCnt="4" custScaleX="284213">
        <dgm:presLayoutVars>
          <dgm:chPref val="3"/>
        </dgm:presLayoutVars>
      </dgm:prSet>
      <dgm:spPr/>
      <dgm:t>
        <a:bodyPr/>
        <a:lstStyle/>
        <a:p>
          <a:endParaRPr lang="fr-FR"/>
        </a:p>
      </dgm:t>
    </dgm:pt>
    <dgm:pt modelId="{F5E93CDE-BA9C-4235-ACF5-6032BC7BC7E8}" type="pres">
      <dgm:prSet presAssocID="{5A111E9F-8797-49A9-94F7-42D65ED28A3F}" presName="level3hierChild" presStyleCnt="0"/>
      <dgm:spPr/>
    </dgm:pt>
  </dgm:ptLst>
  <dgm:cxnLst>
    <dgm:cxn modelId="{203E78CD-EF75-4390-BEF1-FC2FA3A8078F}" srcId="{86A8FE47-9D19-49BD-9B5A-3598F58A2836}" destId="{563B2521-AE86-4981-BF64-69FE39BE995A}" srcOrd="2" destOrd="0" parTransId="{9777CDAE-C20D-4224-B3DD-14485354E670}" sibTransId="{1EE58490-3220-40A8-A185-31B8A3D24E71}"/>
    <dgm:cxn modelId="{17DE09DA-8A87-42B1-9E86-1D0CAAD4E890}" type="presOf" srcId="{9777CDAE-C20D-4224-B3DD-14485354E670}" destId="{6DDCA63B-93DE-4192-97CF-2A57918399B5}" srcOrd="1" destOrd="0" presId="urn:microsoft.com/office/officeart/2005/8/layout/hierarchy2"/>
    <dgm:cxn modelId="{2E5DAB7F-B55E-4FC1-A720-75688327D44E}" type="presOf" srcId="{86A8FE47-9D19-49BD-9B5A-3598F58A2836}" destId="{A42DDF05-5F2D-4E44-BAE2-0B27F956A2B1}" srcOrd="0" destOrd="0" presId="urn:microsoft.com/office/officeart/2005/8/layout/hierarchy2"/>
    <dgm:cxn modelId="{501CC5EF-C27C-4559-A834-C1CAD7A20FC7}" type="presOf" srcId="{D688BB85-0537-41CA-BB0D-9AD008F5B7F0}" destId="{99BB4049-B35A-4BCE-B53C-6D89C4925653}" srcOrd="0" destOrd="0" presId="urn:microsoft.com/office/officeart/2005/8/layout/hierarchy2"/>
    <dgm:cxn modelId="{97A2AD8C-44EB-42E1-AD3C-41AAD909F58A}" type="presOf" srcId="{563B2521-AE86-4981-BF64-69FE39BE995A}" destId="{BF67E0DD-4825-41CC-B7D2-77B3CBBCED45}" srcOrd="0" destOrd="0" presId="urn:microsoft.com/office/officeart/2005/8/layout/hierarchy2"/>
    <dgm:cxn modelId="{4AD57E00-22A4-4591-812E-0B1B2AA1BECA}" type="presOf" srcId="{1DB401BA-45B2-4821-BC35-9F2429AD550C}" destId="{EAD8ED75-2AE7-4405-9046-08ED2AA6D323}" srcOrd="1" destOrd="0" presId="urn:microsoft.com/office/officeart/2005/8/layout/hierarchy2"/>
    <dgm:cxn modelId="{41AFCE1B-365A-4ABC-A1E1-5410198EEAF7}" type="presOf" srcId="{43F3F3C5-8550-4761-B8C2-1B874B284BA4}" destId="{A18A4B54-8F65-4574-A866-BDEF820A45BC}" srcOrd="0" destOrd="0" presId="urn:microsoft.com/office/officeart/2005/8/layout/hierarchy2"/>
    <dgm:cxn modelId="{25845982-9BA7-4B9C-A255-AD6DBF6201BA}" srcId="{86A8FE47-9D19-49BD-9B5A-3598F58A2836}" destId="{CCC818D5-158A-46D0-89EC-A3DF12F5D3CA}" srcOrd="1" destOrd="0" parTransId="{1DB401BA-45B2-4821-BC35-9F2429AD550C}" sibTransId="{27155B9E-20C0-4E21-8918-F56A95F96B58}"/>
    <dgm:cxn modelId="{333A0344-DB3F-4B31-B775-3A23F2941658}" type="presOf" srcId="{CCC818D5-158A-46D0-89EC-A3DF12F5D3CA}" destId="{9796B8AB-D51F-40E0-894E-E1E3102CED72}" srcOrd="0" destOrd="0" presId="urn:microsoft.com/office/officeart/2005/8/layout/hierarchy2"/>
    <dgm:cxn modelId="{D1D535A7-85A4-4708-817D-1DCF4E11661D}" type="presOf" srcId="{757F3E11-5565-4B48-8751-B424D62B05F6}" destId="{8DD44F14-5054-4BD3-9CFF-A5571A90B547}" srcOrd="0" destOrd="0" presId="urn:microsoft.com/office/officeart/2005/8/layout/hierarchy2"/>
    <dgm:cxn modelId="{70D474FE-6650-4CC5-8D0F-341601664E15}" type="presOf" srcId="{5A111E9F-8797-49A9-94F7-42D65ED28A3F}" destId="{0952E765-00FC-4FC7-955C-2F0B9C1DCBAA}" srcOrd="0" destOrd="0" presId="urn:microsoft.com/office/officeart/2005/8/layout/hierarchy2"/>
    <dgm:cxn modelId="{6A46F4B1-A790-4638-B05E-6E63114A4EA6}" type="presOf" srcId="{1DB401BA-45B2-4821-BC35-9F2429AD550C}" destId="{9049F6D7-A451-4E3D-85DD-253F7B0D3B0F}" srcOrd="0" destOrd="0" presId="urn:microsoft.com/office/officeart/2005/8/layout/hierarchy2"/>
    <dgm:cxn modelId="{726AF464-6759-4B92-979D-FC352266EDD5}" type="presOf" srcId="{43F3F3C5-8550-4761-B8C2-1B874B284BA4}" destId="{060D019F-F7E0-4A48-B7AF-1C7787CAAB7F}" srcOrd="1" destOrd="0" presId="urn:microsoft.com/office/officeart/2005/8/layout/hierarchy2"/>
    <dgm:cxn modelId="{FAC4B63C-D07F-4D94-AD5E-FA9F3E831021}" srcId="{86A8FE47-9D19-49BD-9B5A-3598F58A2836}" destId="{5A111E9F-8797-49A9-94F7-42D65ED28A3F}" srcOrd="3" destOrd="0" parTransId="{D688BB85-0537-41CA-BB0D-9AD008F5B7F0}" sibTransId="{1FCF4DA8-765E-4C03-A8E9-BAACA8DF3213}"/>
    <dgm:cxn modelId="{BD7DA2CC-3C8E-4D6C-850D-9A909B765C5C}" srcId="{1C5C4577-32E5-4B2C-8A7D-C072C93AB32F}" destId="{86A8FE47-9D19-49BD-9B5A-3598F58A2836}" srcOrd="0" destOrd="0" parTransId="{28157A2B-0114-47A4-9AAA-B008D84D0221}" sibTransId="{B5A4A4C3-D2A1-43E6-8BAA-E5C5E1B5A02A}"/>
    <dgm:cxn modelId="{1B49EF01-2886-49E8-9124-E87172013321}" type="presOf" srcId="{1C5C4577-32E5-4B2C-8A7D-C072C93AB32F}" destId="{ED9EBD46-2DFF-4AB2-A631-A5238D6772E5}" srcOrd="0" destOrd="0" presId="urn:microsoft.com/office/officeart/2005/8/layout/hierarchy2"/>
    <dgm:cxn modelId="{28171A10-E89B-472B-B93E-5697BC8CFF21}" srcId="{86A8FE47-9D19-49BD-9B5A-3598F58A2836}" destId="{757F3E11-5565-4B48-8751-B424D62B05F6}" srcOrd="0" destOrd="0" parTransId="{43F3F3C5-8550-4761-B8C2-1B874B284BA4}" sibTransId="{1551A480-71FE-42F6-A63A-27070E116C6D}"/>
    <dgm:cxn modelId="{EF9FC5CC-8F10-4960-B9A0-DEDDEFAE8E40}" type="presOf" srcId="{9777CDAE-C20D-4224-B3DD-14485354E670}" destId="{0AEDAE2C-75F6-412C-B8A9-FD9392EDEE53}" srcOrd="0" destOrd="0" presId="urn:microsoft.com/office/officeart/2005/8/layout/hierarchy2"/>
    <dgm:cxn modelId="{99868405-5B67-41D3-BC31-031DED85F59A}" type="presOf" srcId="{D688BB85-0537-41CA-BB0D-9AD008F5B7F0}" destId="{786DD0F8-CAD4-449D-B536-C1C2A80D6B84}" srcOrd="1" destOrd="0" presId="urn:microsoft.com/office/officeart/2005/8/layout/hierarchy2"/>
    <dgm:cxn modelId="{1B52A33F-71F8-4AB0-9BEF-D2F4940C27F6}" type="presParOf" srcId="{ED9EBD46-2DFF-4AB2-A631-A5238D6772E5}" destId="{327F130F-D4B9-46B9-B26E-89081C604D94}" srcOrd="0" destOrd="0" presId="urn:microsoft.com/office/officeart/2005/8/layout/hierarchy2"/>
    <dgm:cxn modelId="{211B1CA2-9EFF-4C4D-9BE5-AF7CC3B101DF}" type="presParOf" srcId="{327F130F-D4B9-46B9-B26E-89081C604D94}" destId="{A42DDF05-5F2D-4E44-BAE2-0B27F956A2B1}" srcOrd="0" destOrd="0" presId="urn:microsoft.com/office/officeart/2005/8/layout/hierarchy2"/>
    <dgm:cxn modelId="{45805413-9801-4269-AA4F-3DDDBEF1996B}" type="presParOf" srcId="{327F130F-D4B9-46B9-B26E-89081C604D94}" destId="{E7CECEC4-B872-4A85-AC62-E8D50ABD5D5D}" srcOrd="1" destOrd="0" presId="urn:microsoft.com/office/officeart/2005/8/layout/hierarchy2"/>
    <dgm:cxn modelId="{3B5B4138-72DA-47F1-8F08-49D3D51D72CA}" type="presParOf" srcId="{E7CECEC4-B872-4A85-AC62-E8D50ABD5D5D}" destId="{A18A4B54-8F65-4574-A866-BDEF820A45BC}" srcOrd="0" destOrd="0" presId="urn:microsoft.com/office/officeart/2005/8/layout/hierarchy2"/>
    <dgm:cxn modelId="{F7E0AD8E-C54E-4236-93E0-25F25EC7419B}" type="presParOf" srcId="{A18A4B54-8F65-4574-A866-BDEF820A45BC}" destId="{060D019F-F7E0-4A48-B7AF-1C7787CAAB7F}" srcOrd="0" destOrd="0" presId="urn:microsoft.com/office/officeart/2005/8/layout/hierarchy2"/>
    <dgm:cxn modelId="{F9AAED92-4328-4D5A-8B19-54307FDB38A0}" type="presParOf" srcId="{E7CECEC4-B872-4A85-AC62-E8D50ABD5D5D}" destId="{DE27BF3B-D953-45A2-B612-2F0A4EB9E447}" srcOrd="1" destOrd="0" presId="urn:microsoft.com/office/officeart/2005/8/layout/hierarchy2"/>
    <dgm:cxn modelId="{90516CEA-1B7E-4129-ADC6-9CA224EC70B3}" type="presParOf" srcId="{DE27BF3B-D953-45A2-B612-2F0A4EB9E447}" destId="{8DD44F14-5054-4BD3-9CFF-A5571A90B547}" srcOrd="0" destOrd="0" presId="urn:microsoft.com/office/officeart/2005/8/layout/hierarchy2"/>
    <dgm:cxn modelId="{4FCBC277-88CB-432B-B227-E247095A9E8B}" type="presParOf" srcId="{DE27BF3B-D953-45A2-B612-2F0A4EB9E447}" destId="{E78CBBCF-3165-49FC-AE46-503E6FC225FC}" srcOrd="1" destOrd="0" presId="urn:microsoft.com/office/officeart/2005/8/layout/hierarchy2"/>
    <dgm:cxn modelId="{E9A919C2-EDF3-44D6-BB2F-4C671C179BD3}" type="presParOf" srcId="{E7CECEC4-B872-4A85-AC62-E8D50ABD5D5D}" destId="{9049F6D7-A451-4E3D-85DD-253F7B0D3B0F}" srcOrd="2" destOrd="0" presId="urn:microsoft.com/office/officeart/2005/8/layout/hierarchy2"/>
    <dgm:cxn modelId="{7E997B80-E314-44D3-9FFF-8803DDD852A3}" type="presParOf" srcId="{9049F6D7-A451-4E3D-85DD-253F7B0D3B0F}" destId="{EAD8ED75-2AE7-4405-9046-08ED2AA6D323}" srcOrd="0" destOrd="0" presId="urn:microsoft.com/office/officeart/2005/8/layout/hierarchy2"/>
    <dgm:cxn modelId="{96D9D5C1-7882-4E46-8160-2550401CC3EB}" type="presParOf" srcId="{E7CECEC4-B872-4A85-AC62-E8D50ABD5D5D}" destId="{82A37994-DDF0-4D94-B82A-59C923FF808B}" srcOrd="3" destOrd="0" presId="urn:microsoft.com/office/officeart/2005/8/layout/hierarchy2"/>
    <dgm:cxn modelId="{5A2DBB6E-952C-4050-BDAD-F87127507939}" type="presParOf" srcId="{82A37994-DDF0-4D94-B82A-59C923FF808B}" destId="{9796B8AB-D51F-40E0-894E-E1E3102CED72}" srcOrd="0" destOrd="0" presId="urn:microsoft.com/office/officeart/2005/8/layout/hierarchy2"/>
    <dgm:cxn modelId="{251F9EDA-4153-4F09-9760-F83B6B13636C}" type="presParOf" srcId="{82A37994-DDF0-4D94-B82A-59C923FF808B}" destId="{27E4B413-B201-4799-AACF-A85D0E3E8E2C}" srcOrd="1" destOrd="0" presId="urn:microsoft.com/office/officeart/2005/8/layout/hierarchy2"/>
    <dgm:cxn modelId="{147B16B9-8957-40F4-950D-53EA8FC8B7CC}" type="presParOf" srcId="{E7CECEC4-B872-4A85-AC62-E8D50ABD5D5D}" destId="{0AEDAE2C-75F6-412C-B8A9-FD9392EDEE53}" srcOrd="4" destOrd="0" presId="urn:microsoft.com/office/officeart/2005/8/layout/hierarchy2"/>
    <dgm:cxn modelId="{266BE69B-7A79-4041-B9E6-2C23CC1373F4}" type="presParOf" srcId="{0AEDAE2C-75F6-412C-B8A9-FD9392EDEE53}" destId="{6DDCA63B-93DE-4192-97CF-2A57918399B5}" srcOrd="0" destOrd="0" presId="urn:microsoft.com/office/officeart/2005/8/layout/hierarchy2"/>
    <dgm:cxn modelId="{78865706-6FBC-4782-A63A-7C0614D2084C}" type="presParOf" srcId="{E7CECEC4-B872-4A85-AC62-E8D50ABD5D5D}" destId="{34CCEC40-94F8-4332-9E53-3CE2C81E264C}" srcOrd="5" destOrd="0" presId="urn:microsoft.com/office/officeart/2005/8/layout/hierarchy2"/>
    <dgm:cxn modelId="{A6D63B77-2CCF-4C2F-AA42-328BBFCCBBED}" type="presParOf" srcId="{34CCEC40-94F8-4332-9E53-3CE2C81E264C}" destId="{BF67E0DD-4825-41CC-B7D2-77B3CBBCED45}" srcOrd="0" destOrd="0" presId="urn:microsoft.com/office/officeart/2005/8/layout/hierarchy2"/>
    <dgm:cxn modelId="{36ED46F5-1689-4185-B70E-F8951A8B7848}" type="presParOf" srcId="{34CCEC40-94F8-4332-9E53-3CE2C81E264C}" destId="{0A3DE5CF-3B8B-406C-901A-68DA767C38D0}" srcOrd="1" destOrd="0" presId="urn:microsoft.com/office/officeart/2005/8/layout/hierarchy2"/>
    <dgm:cxn modelId="{83819D3D-CA2C-43F9-BB53-55DF17F1A7DD}" type="presParOf" srcId="{E7CECEC4-B872-4A85-AC62-E8D50ABD5D5D}" destId="{99BB4049-B35A-4BCE-B53C-6D89C4925653}" srcOrd="6" destOrd="0" presId="urn:microsoft.com/office/officeart/2005/8/layout/hierarchy2"/>
    <dgm:cxn modelId="{9F9D82FD-C03F-4F0D-A00F-284719E4FBA6}" type="presParOf" srcId="{99BB4049-B35A-4BCE-B53C-6D89C4925653}" destId="{786DD0F8-CAD4-449D-B536-C1C2A80D6B84}" srcOrd="0" destOrd="0" presId="urn:microsoft.com/office/officeart/2005/8/layout/hierarchy2"/>
    <dgm:cxn modelId="{E7BF4315-DC25-44F1-80CB-A5DB62695D94}" type="presParOf" srcId="{E7CECEC4-B872-4A85-AC62-E8D50ABD5D5D}" destId="{620434AE-8E0E-4660-8D93-4766A2082858}" srcOrd="7" destOrd="0" presId="urn:microsoft.com/office/officeart/2005/8/layout/hierarchy2"/>
    <dgm:cxn modelId="{4AB42930-DC4A-406F-B072-73FD084F7600}" type="presParOf" srcId="{620434AE-8E0E-4660-8D93-4766A2082858}" destId="{0952E765-00FC-4FC7-955C-2F0B9C1DCBAA}" srcOrd="0" destOrd="0" presId="urn:microsoft.com/office/officeart/2005/8/layout/hierarchy2"/>
    <dgm:cxn modelId="{811E58BD-860D-442D-AF20-9F094041051E}" type="presParOf" srcId="{620434AE-8E0E-4660-8D93-4766A2082858}" destId="{F5E93CDE-BA9C-4235-ACF5-6032BC7BC7E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40690D-6586-4527-8AE8-BE5970A54D37}" type="doc">
      <dgm:prSet loTypeId="urn:microsoft.com/office/officeart/2005/8/layout/cycle1" loCatId="cycle" qsTypeId="urn:microsoft.com/office/officeart/2005/8/quickstyle/simple3" qsCatId="simple" csTypeId="urn:microsoft.com/office/officeart/2005/8/colors/accent1_2" csCatId="accent1"/>
      <dgm:spPr/>
      <dgm:t>
        <a:bodyPr/>
        <a:lstStyle/>
        <a:p>
          <a:endParaRPr lang="fr-FR"/>
        </a:p>
      </dgm:t>
    </dgm:pt>
    <dgm:pt modelId="{DD4D5EC5-3C1D-4A4E-A7AE-25CE6BB68CAD}">
      <dgm:prSet/>
      <dgm:spPr/>
      <dgm:t>
        <a:bodyPr/>
        <a:lstStyle/>
        <a:p>
          <a:pPr rtl="1"/>
          <a:r>
            <a:rPr lang="ar-SA" b="1" i="0" smtClean="0"/>
            <a:t>الحدود القانونية</a:t>
          </a:r>
          <a:endParaRPr lang="fr-FR"/>
        </a:p>
      </dgm:t>
    </dgm:pt>
    <dgm:pt modelId="{85117DB0-1EE0-43CB-85C1-02930E0E89E1}" type="parTrans" cxnId="{9266648E-3610-462C-A3E4-D20DFA4662FA}">
      <dgm:prSet/>
      <dgm:spPr/>
      <dgm:t>
        <a:bodyPr/>
        <a:lstStyle/>
        <a:p>
          <a:endParaRPr lang="fr-FR"/>
        </a:p>
      </dgm:t>
    </dgm:pt>
    <dgm:pt modelId="{FAC803ED-6789-4F9D-BAAC-8E8DF83592B8}" type="sibTrans" cxnId="{9266648E-3610-462C-A3E4-D20DFA4662FA}">
      <dgm:prSet/>
      <dgm:spPr/>
      <dgm:t>
        <a:bodyPr/>
        <a:lstStyle/>
        <a:p>
          <a:endParaRPr lang="fr-FR"/>
        </a:p>
      </dgm:t>
    </dgm:pt>
    <dgm:pt modelId="{CF4F5FF9-749A-4077-B5DE-F6B84EE8771A}">
      <dgm:prSet/>
      <dgm:spPr/>
      <dgm:t>
        <a:bodyPr/>
        <a:lstStyle/>
        <a:p>
          <a:pPr rtl="1"/>
          <a:r>
            <a:rPr lang="ar-SA" b="1" i="0" smtClean="0"/>
            <a:t>الحدود المالية</a:t>
          </a:r>
          <a:endParaRPr lang="fr-FR"/>
        </a:p>
      </dgm:t>
    </dgm:pt>
    <dgm:pt modelId="{8539D856-973E-4E61-AABA-FD7121EC2E6D}" type="parTrans" cxnId="{85691188-29C7-4EAA-9FD6-F9E54DE0B0C1}">
      <dgm:prSet/>
      <dgm:spPr/>
      <dgm:t>
        <a:bodyPr/>
        <a:lstStyle/>
        <a:p>
          <a:endParaRPr lang="fr-FR"/>
        </a:p>
      </dgm:t>
    </dgm:pt>
    <dgm:pt modelId="{68BCD2A2-9A81-4A18-A8D0-A5B4DAB45E67}" type="sibTrans" cxnId="{85691188-29C7-4EAA-9FD6-F9E54DE0B0C1}">
      <dgm:prSet/>
      <dgm:spPr/>
      <dgm:t>
        <a:bodyPr/>
        <a:lstStyle/>
        <a:p>
          <a:endParaRPr lang="fr-FR"/>
        </a:p>
      </dgm:t>
    </dgm:pt>
    <dgm:pt modelId="{54510C0D-B30F-414D-8486-E55B0E735325}" type="pres">
      <dgm:prSet presAssocID="{7040690D-6586-4527-8AE8-BE5970A54D37}" presName="cycle" presStyleCnt="0">
        <dgm:presLayoutVars>
          <dgm:dir/>
          <dgm:resizeHandles val="exact"/>
        </dgm:presLayoutVars>
      </dgm:prSet>
      <dgm:spPr/>
      <dgm:t>
        <a:bodyPr/>
        <a:lstStyle/>
        <a:p>
          <a:endParaRPr lang="fr-FR"/>
        </a:p>
      </dgm:t>
    </dgm:pt>
    <dgm:pt modelId="{51240E80-4349-4DA3-8C5C-43402574B69E}" type="pres">
      <dgm:prSet presAssocID="{DD4D5EC5-3C1D-4A4E-A7AE-25CE6BB68CAD}" presName="dummy" presStyleCnt="0"/>
      <dgm:spPr/>
    </dgm:pt>
    <dgm:pt modelId="{04A9DB64-6F2F-4DB9-A7C6-D7ECC75C4C67}" type="pres">
      <dgm:prSet presAssocID="{DD4D5EC5-3C1D-4A4E-A7AE-25CE6BB68CAD}" presName="node" presStyleLbl="revTx" presStyleIdx="0" presStyleCnt="2">
        <dgm:presLayoutVars>
          <dgm:bulletEnabled val="1"/>
        </dgm:presLayoutVars>
      </dgm:prSet>
      <dgm:spPr/>
      <dgm:t>
        <a:bodyPr/>
        <a:lstStyle/>
        <a:p>
          <a:endParaRPr lang="fr-FR"/>
        </a:p>
      </dgm:t>
    </dgm:pt>
    <dgm:pt modelId="{A7088B6D-FDE7-4DAC-AB1E-77C707E35C2B}" type="pres">
      <dgm:prSet presAssocID="{FAC803ED-6789-4F9D-BAAC-8E8DF83592B8}" presName="sibTrans" presStyleLbl="node1" presStyleIdx="0" presStyleCnt="2"/>
      <dgm:spPr/>
      <dgm:t>
        <a:bodyPr/>
        <a:lstStyle/>
        <a:p>
          <a:endParaRPr lang="fr-FR"/>
        </a:p>
      </dgm:t>
    </dgm:pt>
    <dgm:pt modelId="{29FF0649-0D1A-4A23-B79B-F1E6B96B2196}" type="pres">
      <dgm:prSet presAssocID="{CF4F5FF9-749A-4077-B5DE-F6B84EE8771A}" presName="dummy" presStyleCnt="0"/>
      <dgm:spPr/>
    </dgm:pt>
    <dgm:pt modelId="{564D0A0A-0760-4072-B8D9-7377B859C73F}" type="pres">
      <dgm:prSet presAssocID="{CF4F5FF9-749A-4077-B5DE-F6B84EE8771A}" presName="node" presStyleLbl="revTx" presStyleIdx="1" presStyleCnt="2">
        <dgm:presLayoutVars>
          <dgm:bulletEnabled val="1"/>
        </dgm:presLayoutVars>
      </dgm:prSet>
      <dgm:spPr/>
      <dgm:t>
        <a:bodyPr/>
        <a:lstStyle/>
        <a:p>
          <a:endParaRPr lang="fr-FR"/>
        </a:p>
      </dgm:t>
    </dgm:pt>
    <dgm:pt modelId="{628EAF3B-CC55-4634-A93F-E960C51E7C50}" type="pres">
      <dgm:prSet presAssocID="{68BCD2A2-9A81-4A18-A8D0-A5B4DAB45E67}" presName="sibTrans" presStyleLbl="node1" presStyleIdx="1" presStyleCnt="2"/>
      <dgm:spPr/>
      <dgm:t>
        <a:bodyPr/>
        <a:lstStyle/>
        <a:p>
          <a:endParaRPr lang="fr-FR"/>
        </a:p>
      </dgm:t>
    </dgm:pt>
  </dgm:ptLst>
  <dgm:cxnLst>
    <dgm:cxn modelId="{85691188-29C7-4EAA-9FD6-F9E54DE0B0C1}" srcId="{7040690D-6586-4527-8AE8-BE5970A54D37}" destId="{CF4F5FF9-749A-4077-B5DE-F6B84EE8771A}" srcOrd="1" destOrd="0" parTransId="{8539D856-973E-4E61-AABA-FD7121EC2E6D}" sibTransId="{68BCD2A2-9A81-4A18-A8D0-A5B4DAB45E67}"/>
    <dgm:cxn modelId="{5F3CCD98-35AB-4662-A4FF-096C63F023EA}" type="presOf" srcId="{CF4F5FF9-749A-4077-B5DE-F6B84EE8771A}" destId="{564D0A0A-0760-4072-B8D9-7377B859C73F}" srcOrd="0" destOrd="0" presId="urn:microsoft.com/office/officeart/2005/8/layout/cycle1"/>
    <dgm:cxn modelId="{9266648E-3610-462C-A3E4-D20DFA4662FA}" srcId="{7040690D-6586-4527-8AE8-BE5970A54D37}" destId="{DD4D5EC5-3C1D-4A4E-A7AE-25CE6BB68CAD}" srcOrd="0" destOrd="0" parTransId="{85117DB0-1EE0-43CB-85C1-02930E0E89E1}" sibTransId="{FAC803ED-6789-4F9D-BAAC-8E8DF83592B8}"/>
    <dgm:cxn modelId="{1CD497DC-964F-4F9D-925F-82ACA421A8AE}" type="presOf" srcId="{68BCD2A2-9A81-4A18-A8D0-A5B4DAB45E67}" destId="{628EAF3B-CC55-4634-A93F-E960C51E7C50}" srcOrd="0" destOrd="0" presId="urn:microsoft.com/office/officeart/2005/8/layout/cycle1"/>
    <dgm:cxn modelId="{B0B259F1-A71C-4E90-A937-30CE1E220574}" type="presOf" srcId="{DD4D5EC5-3C1D-4A4E-A7AE-25CE6BB68CAD}" destId="{04A9DB64-6F2F-4DB9-A7C6-D7ECC75C4C67}" srcOrd="0" destOrd="0" presId="urn:microsoft.com/office/officeart/2005/8/layout/cycle1"/>
    <dgm:cxn modelId="{7FFB3331-26BF-40A3-8C3D-F81C25F3A91D}" type="presOf" srcId="{FAC803ED-6789-4F9D-BAAC-8E8DF83592B8}" destId="{A7088B6D-FDE7-4DAC-AB1E-77C707E35C2B}" srcOrd="0" destOrd="0" presId="urn:microsoft.com/office/officeart/2005/8/layout/cycle1"/>
    <dgm:cxn modelId="{ABE15173-8F86-469E-AE46-A06514C28F4A}" type="presOf" srcId="{7040690D-6586-4527-8AE8-BE5970A54D37}" destId="{54510C0D-B30F-414D-8486-E55B0E735325}" srcOrd="0" destOrd="0" presId="urn:microsoft.com/office/officeart/2005/8/layout/cycle1"/>
    <dgm:cxn modelId="{E9454FCE-BEE3-4FED-98EB-EE20984A48BF}" type="presParOf" srcId="{54510C0D-B30F-414D-8486-E55B0E735325}" destId="{51240E80-4349-4DA3-8C5C-43402574B69E}" srcOrd="0" destOrd="0" presId="urn:microsoft.com/office/officeart/2005/8/layout/cycle1"/>
    <dgm:cxn modelId="{2E671217-E7D6-411A-B8AD-3BE894580956}" type="presParOf" srcId="{54510C0D-B30F-414D-8486-E55B0E735325}" destId="{04A9DB64-6F2F-4DB9-A7C6-D7ECC75C4C67}" srcOrd="1" destOrd="0" presId="urn:microsoft.com/office/officeart/2005/8/layout/cycle1"/>
    <dgm:cxn modelId="{D80B681C-4CDD-4FBE-8DC9-0D8BBF0B606E}" type="presParOf" srcId="{54510C0D-B30F-414D-8486-E55B0E735325}" destId="{A7088B6D-FDE7-4DAC-AB1E-77C707E35C2B}" srcOrd="2" destOrd="0" presId="urn:microsoft.com/office/officeart/2005/8/layout/cycle1"/>
    <dgm:cxn modelId="{3B0E9380-C03E-4D17-B683-A70054500037}" type="presParOf" srcId="{54510C0D-B30F-414D-8486-E55B0E735325}" destId="{29FF0649-0D1A-4A23-B79B-F1E6B96B2196}" srcOrd="3" destOrd="0" presId="urn:microsoft.com/office/officeart/2005/8/layout/cycle1"/>
    <dgm:cxn modelId="{B82170D6-236B-4363-90B4-C089CDFB3AC8}" type="presParOf" srcId="{54510C0D-B30F-414D-8486-E55B0E735325}" destId="{564D0A0A-0760-4072-B8D9-7377B859C73F}" srcOrd="4" destOrd="0" presId="urn:microsoft.com/office/officeart/2005/8/layout/cycle1"/>
    <dgm:cxn modelId="{C3D8F4C1-0A03-4E02-A783-C86AC48C70DD}" type="presParOf" srcId="{54510C0D-B30F-414D-8486-E55B0E735325}" destId="{628EAF3B-CC55-4634-A93F-E960C51E7C50}"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84A63-A107-4203-9178-5541C27723F2}"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fr-FR"/>
        </a:p>
      </dgm:t>
    </dgm:pt>
    <dgm:pt modelId="{1E1873D8-BC49-4778-9358-C6B5CE5FE92A}">
      <dgm:prSet/>
      <dgm:spPr/>
      <dgm:t>
        <a:bodyPr/>
        <a:lstStyle/>
        <a:p>
          <a:pPr rtl="1"/>
          <a:r>
            <a:rPr lang="ar-SA" b="1" i="0" dirty="0" smtClean="0"/>
            <a:t>إذا وقع بقصد الإضرار بالغير</a:t>
          </a:r>
          <a:endParaRPr lang="fr-FR" dirty="0"/>
        </a:p>
      </dgm:t>
    </dgm:pt>
    <dgm:pt modelId="{FD42E598-E676-4FCF-BE9E-A571126331F5}" type="parTrans" cxnId="{C1D40551-D193-4D14-B0F2-EBA362EB9596}">
      <dgm:prSet/>
      <dgm:spPr/>
      <dgm:t>
        <a:bodyPr/>
        <a:lstStyle/>
        <a:p>
          <a:endParaRPr lang="fr-FR"/>
        </a:p>
      </dgm:t>
    </dgm:pt>
    <dgm:pt modelId="{059E69B3-87D5-4089-BF4B-A7027B67B19D}" type="sibTrans" cxnId="{C1D40551-D193-4D14-B0F2-EBA362EB9596}">
      <dgm:prSet/>
      <dgm:spPr/>
      <dgm:t>
        <a:bodyPr/>
        <a:lstStyle/>
        <a:p>
          <a:endParaRPr lang="fr-FR"/>
        </a:p>
      </dgm:t>
    </dgm:pt>
    <dgm:pt modelId="{2E2083F5-0D8B-4F4F-B984-E3DC287A1B4F}">
      <dgm:prSet/>
      <dgm:spPr/>
      <dgm:t>
        <a:bodyPr/>
        <a:lstStyle/>
        <a:p>
          <a:pPr rtl="1"/>
          <a:r>
            <a:rPr lang="ar-SA" b="1" i="0" dirty="0" smtClean="0"/>
            <a:t>إذا كان يرمي إلى الحصول على فائدة قليلة بالنظر إلى الضرر الناشئ للغير</a:t>
          </a:r>
          <a:endParaRPr lang="fr-FR" dirty="0"/>
        </a:p>
      </dgm:t>
    </dgm:pt>
    <dgm:pt modelId="{2B4A8C70-CF12-4343-A437-9CD5467C66C5}" type="parTrans" cxnId="{BBA1DB39-238C-444D-9D3E-A73376609DB5}">
      <dgm:prSet/>
      <dgm:spPr/>
      <dgm:t>
        <a:bodyPr/>
        <a:lstStyle/>
        <a:p>
          <a:endParaRPr lang="fr-FR"/>
        </a:p>
      </dgm:t>
    </dgm:pt>
    <dgm:pt modelId="{34595E4E-9D2E-497D-99DB-5121FD42E985}" type="sibTrans" cxnId="{BBA1DB39-238C-444D-9D3E-A73376609DB5}">
      <dgm:prSet/>
      <dgm:spPr/>
      <dgm:t>
        <a:bodyPr/>
        <a:lstStyle/>
        <a:p>
          <a:endParaRPr lang="fr-FR"/>
        </a:p>
      </dgm:t>
    </dgm:pt>
    <dgm:pt modelId="{D9B3B959-96F3-40C3-B66B-D1F4AA5A007B}">
      <dgm:prSet/>
      <dgm:spPr/>
      <dgm:t>
        <a:bodyPr/>
        <a:lstStyle/>
        <a:p>
          <a:pPr rtl="1"/>
          <a:r>
            <a:rPr lang="ar-SA" b="1" i="0" dirty="0" smtClean="0"/>
            <a:t>إذا كان الغرض منه الحصول على فائدة غير مشروعة</a:t>
          </a:r>
          <a:endParaRPr lang="fr-FR" dirty="0"/>
        </a:p>
      </dgm:t>
    </dgm:pt>
    <dgm:pt modelId="{FA2E5A27-4CC9-4531-8515-C8583154D4CA}" type="parTrans" cxnId="{547BA6F6-3ADE-40BA-B600-7F0206028DFB}">
      <dgm:prSet/>
      <dgm:spPr/>
      <dgm:t>
        <a:bodyPr/>
        <a:lstStyle/>
        <a:p>
          <a:endParaRPr lang="fr-FR"/>
        </a:p>
      </dgm:t>
    </dgm:pt>
    <dgm:pt modelId="{F8150774-D29E-4EEF-AA61-824B3C147096}" type="sibTrans" cxnId="{547BA6F6-3ADE-40BA-B600-7F0206028DFB}">
      <dgm:prSet/>
      <dgm:spPr/>
      <dgm:t>
        <a:bodyPr/>
        <a:lstStyle/>
        <a:p>
          <a:endParaRPr lang="fr-FR"/>
        </a:p>
      </dgm:t>
    </dgm:pt>
    <dgm:pt modelId="{2620ECB1-6ECC-4865-B1C8-7AD3EF3C1AE6}">
      <dgm:prSet/>
      <dgm:spPr/>
      <dgm:t>
        <a:bodyPr/>
        <a:lstStyle/>
        <a:p>
          <a:pPr rtl="1"/>
          <a:r>
            <a:rPr lang="ar-SA" b="1" i="0" dirty="0" smtClean="0"/>
            <a:t>إذا توفر فيه القصد أو النية، والفعل غير المشروع</a:t>
          </a:r>
          <a:endParaRPr lang="fr-FR" dirty="0"/>
        </a:p>
      </dgm:t>
    </dgm:pt>
    <dgm:pt modelId="{4572080B-C551-44FE-9DEB-31601735F411}" type="parTrans" cxnId="{EF6A4CD2-B9CE-428F-B209-62DAD9F1CC3B}">
      <dgm:prSet/>
      <dgm:spPr/>
      <dgm:t>
        <a:bodyPr/>
        <a:lstStyle/>
        <a:p>
          <a:endParaRPr lang="fr-FR"/>
        </a:p>
      </dgm:t>
    </dgm:pt>
    <dgm:pt modelId="{F0400932-A016-46AD-B202-8453280D245B}" type="sibTrans" cxnId="{EF6A4CD2-B9CE-428F-B209-62DAD9F1CC3B}">
      <dgm:prSet/>
      <dgm:spPr/>
      <dgm:t>
        <a:bodyPr/>
        <a:lstStyle/>
        <a:p>
          <a:endParaRPr lang="fr-FR"/>
        </a:p>
      </dgm:t>
    </dgm:pt>
    <dgm:pt modelId="{02D381D9-31D0-4C82-AA70-9FFF096A15A4}" type="pres">
      <dgm:prSet presAssocID="{63D84A63-A107-4203-9178-5541C27723F2}" presName="compositeShape" presStyleCnt="0">
        <dgm:presLayoutVars>
          <dgm:dir/>
          <dgm:resizeHandles/>
        </dgm:presLayoutVars>
      </dgm:prSet>
      <dgm:spPr/>
      <dgm:t>
        <a:bodyPr/>
        <a:lstStyle/>
        <a:p>
          <a:endParaRPr lang="fr-FR"/>
        </a:p>
      </dgm:t>
    </dgm:pt>
    <dgm:pt modelId="{96641030-EC35-41C6-B7D9-44820CCF4FCD}" type="pres">
      <dgm:prSet presAssocID="{63D84A63-A107-4203-9178-5541C27723F2}" presName="pyramid" presStyleLbl="node1" presStyleIdx="0" presStyleCnt="1"/>
      <dgm:spPr/>
    </dgm:pt>
    <dgm:pt modelId="{ABF49DE7-F3CE-4BFE-BB3B-D05DDEF580FA}" type="pres">
      <dgm:prSet presAssocID="{63D84A63-A107-4203-9178-5541C27723F2}" presName="theList" presStyleCnt="0"/>
      <dgm:spPr/>
    </dgm:pt>
    <dgm:pt modelId="{6E1F6343-1D90-42C1-8F37-E9872FE5CAFF}" type="pres">
      <dgm:prSet presAssocID="{1E1873D8-BC49-4778-9358-C6B5CE5FE92A}" presName="aNode" presStyleLbl="fgAcc1" presStyleIdx="0" presStyleCnt="4" custScaleX="309872" custScaleY="111523" custLinFactNeighborX="-1684" custLinFactNeighborY="7509">
        <dgm:presLayoutVars>
          <dgm:bulletEnabled val="1"/>
        </dgm:presLayoutVars>
      </dgm:prSet>
      <dgm:spPr/>
      <dgm:t>
        <a:bodyPr/>
        <a:lstStyle/>
        <a:p>
          <a:endParaRPr lang="fr-FR"/>
        </a:p>
      </dgm:t>
    </dgm:pt>
    <dgm:pt modelId="{16C49532-538E-4490-BF2A-CA7F750DE869}" type="pres">
      <dgm:prSet presAssocID="{1E1873D8-BC49-4778-9358-C6B5CE5FE92A}" presName="aSpace" presStyleCnt="0"/>
      <dgm:spPr/>
    </dgm:pt>
    <dgm:pt modelId="{F481C390-F204-48BD-8011-D899A823D2BA}" type="pres">
      <dgm:prSet presAssocID="{2E2083F5-0D8B-4F4F-B984-E3DC287A1B4F}" presName="aNode" presStyleLbl="fgAcc1" presStyleIdx="1" presStyleCnt="4" custScaleX="306504">
        <dgm:presLayoutVars>
          <dgm:bulletEnabled val="1"/>
        </dgm:presLayoutVars>
      </dgm:prSet>
      <dgm:spPr/>
      <dgm:t>
        <a:bodyPr/>
        <a:lstStyle/>
        <a:p>
          <a:endParaRPr lang="fr-FR"/>
        </a:p>
      </dgm:t>
    </dgm:pt>
    <dgm:pt modelId="{DD429BF9-B13E-4C03-A44B-5C628E392A6A}" type="pres">
      <dgm:prSet presAssocID="{2E2083F5-0D8B-4F4F-B984-E3DC287A1B4F}" presName="aSpace" presStyleCnt="0"/>
      <dgm:spPr/>
    </dgm:pt>
    <dgm:pt modelId="{3A2DDD6E-77DC-4DC1-B8EE-32908DF30145}" type="pres">
      <dgm:prSet presAssocID="{D9B3B959-96F3-40C3-B66B-D1F4AA5A007B}" presName="aNode" presStyleLbl="fgAcc1" presStyleIdx="2" presStyleCnt="4" custScaleX="306504">
        <dgm:presLayoutVars>
          <dgm:bulletEnabled val="1"/>
        </dgm:presLayoutVars>
      </dgm:prSet>
      <dgm:spPr/>
      <dgm:t>
        <a:bodyPr/>
        <a:lstStyle/>
        <a:p>
          <a:endParaRPr lang="fr-FR"/>
        </a:p>
      </dgm:t>
    </dgm:pt>
    <dgm:pt modelId="{B821028B-7675-493C-8FC7-69D9346B7ECF}" type="pres">
      <dgm:prSet presAssocID="{D9B3B959-96F3-40C3-B66B-D1F4AA5A007B}" presName="aSpace" presStyleCnt="0"/>
      <dgm:spPr/>
    </dgm:pt>
    <dgm:pt modelId="{D9330AAA-942B-4EBE-B436-776DB880FF3A}" type="pres">
      <dgm:prSet presAssocID="{2620ECB1-6ECC-4865-B1C8-7AD3EF3C1AE6}" presName="aNode" presStyleLbl="fgAcc1" presStyleIdx="3" presStyleCnt="4" custScaleX="306504">
        <dgm:presLayoutVars>
          <dgm:bulletEnabled val="1"/>
        </dgm:presLayoutVars>
      </dgm:prSet>
      <dgm:spPr/>
      <dgm:t>
        <a:bodyPr/>
        <a:lstStyle/>
        <a:p>
          <a:endParaRPr lang="fr-FR"/>
        </a:p>
      </dgm:t>
    </dgm:pt>
    <dgm:pt modelId="{27C94E19-7845-4A8D-A46A-BAEEF0DB95DA}" type="pres">
      <dgm:prSet presAssocID="{2620ECB1-6ECC-4865-B1C8-7AD3EF3C1AE6}" presName="aSpace" presStyleCnt="0"/>
      <dgm:spPr/>
    </dgm:pt>
  </dgm:ptLst>
  <dgm:cxnLst>
    <dgm:cxn modelId="{F7F21412-6B1E-4173-AB79-B7C3FE2B96F8}" type="presOf" srcId="{2E2083F5-0D8B-4F4F-B984-E3DC287A1B4F}" destId="{F481C390-F204-48BD-8011-D899A823D2BA}" srcOrd="0" destOrd="0" presId="urn:microsoft.com/office/officeart/2005/8/layout/pyramid2"/>
    <dgm:cxn modelId="{DEA8D4FA-404C-42A1-95C7-DEE7CDF02828}" type="presOf" srcId="{2620ECB1-6ECC-4865-B1C8-7AD3EF3C1AE6}" destId="{D9330AAA-942B-4EBE-B436-776DB880FF3A}" srcOrd="0" destOrd="0" presId="urn:microsoft.com/office/officeart/2005/8/layout/pyramid2"/>
    <dgm:cxn modelId="{BBA1DB39-238C-444D-9D3E-A73376609DB5}" srcId="{63D84A63-A107-4203-9178-5541C27723F2}" destId="{2E2083F5-0D8B-4F4F-B984-E3DC287A1B4F}" srcOrd="1" destOrd="0" parTransId="{2B4A8C70-CF12-4343-A437-9CD5467C66C5}" sibTransId="{34595E4E-9D2E-497D-99DB-5121FD42E985}"/>
    <dgm:cxn modelId="{C1D40551-D193-4D14-B0F2-EBA362EB9596}" srcId="{63D84A63-A107-4203-9178-5541C27723F2}" destId="{1E1873D8-BC49-4778-9358-C6B5CE5FE92A}" srcOrd="0" destOrd="0" parTransId="{FD42E598-E676-4FCF-BE9E-A571126331F5}" sibTransId="{059E69B3-87D5-4089-BF4B-A7027B67B19D}"/>
    <dgm:cxn modelId="{4A96392B-21C2-4C9F-A02F-0391B327AD52}" type="presOf" srcId="{D9B3B959-96F3-40C3-B66B-D1F4AA5A007B}" destId="{3A2DDD6E-77DC-4DC1-B8EE-32908DF30145}" srcOrd="0" destOrd="0" presId="urn:microsoft.com/office/officeart/2005/8/layout/pyramid2"/>
    <dgm:cxn modelId="{147C3E73-F8F8-4484-8803-0E8276A469F5}" type="presOf" srcId="{1E1873D8-BC49-4778-9358-C6B5CE5FE92A}" destId="{6E1F6343-1D90-42C1-8F37-E9872FE5CAFF}" srcOrd="0" destOrd="0" presId="urn:microsoft.com/office/officeart/2005/8/layout/pyramid2"/>
    <dgm:cxn modelId="{EF6A4CD2-B9CE-428F-B209-62DAD9F1CC3B}" srcId="{63D84A63-A107-4203-9178-5541C27723F2}" destId="{2620ECB1-6ECC-4865-B1C8-7AD3EF3C1AE6}" srcOrd="3" destOrd="0" parTransId="{4572080B-C551-44FE-9DEB-31601735F411}" sibTransId="{F0400932-A016-46AD-B202-8453280D245B}"/>
    <dgm:cxn modelId="{C423CA90-5EF8-45B2-9C81-25F9F081189C}" type="presOf" srcId="{63D84A63-A107-4203-9178-5541C27723F2}" destId="{02D381D9-31D0-4C82-AA70-9FFF096A15A4}" srcOrd="0" destOrd="0" presId="urn:microsoft.com/office/officeart/2005/8/layout/pyramid2"/>
    <dgm:cxn modelId="{547BA6F6-3ADE-40BA-B600-7F0206028DFB}" srcId="{63D84A63-A107-4203-9178-5541C27723F2}" destId="{D9B3B959-96F3-40C3-B66B-D1F4AA5A007B}" srcOrd="2" destOrd="0" parTransId="{FA2E5A27-4CC9-4531-8515-C8583154D4CA}" sibTransId="{F8150774-D29E-4EEF-AA61-824B3C147096}"/>
    <dgm:cxn modelId="{674A83C2-7AE6-4EA3-A8BF-F3451645D49B}" type="presParOf" srcId="{02D381D9-31D0-4C82-AA70-9FFF096A15A4}" destId="{96641030-EC35-41C6-B7D9-44820CCF4FCD}" srcOrd="0" destOrd="0" presId="urn:microsoft.com/office/officeart/2005/8/layout/pyramid2"/>
    <dgm:cxn modelId="{B58199CC-5CE2-47C3-B96F-E0A896D21D35}" type="presParOf" srcId="{02D381D9-31D0-4C82-AA70-9FFF096A15A4}" destId="{ABF49DE7-F3CE-4BFE-BB3B-D05DDEF580FA}" srcOrd="1" destOrd="0" presId="urn:microsoft.com/office/officeart/2005/8/layout/pyramid2"/>
    <dgm:cxn modelId="{C76ABF72-61F2-455F-ADD8-4913BB40EDE9}" type="presParOf" srcId="{ABF49DE7-F3CE-4BFE-BB3B-D05DDEF580FA}" destId="{6E1F6343-1D90-42C1-8F37-E9872FE5CAFF}" srcOrd="0" destOrd="0" presId="urn:microsoft.com/office/officeart/2005/8/layout/pyramid2"/>
    <dgm:cxn modelId="{028960F4-8A1F-4D25-AD7C-A3268EB1FAD4}" type="presParOf" srcId="{ABF49DE7-F3CE-4BFE-BB3B-D05DDEF580FA}" destId="{16C49532-538E-4490-BF2A-CA7F750DE869}" srcOrd="1" destOrd="0" presId="urn:microsoft.com/office/officeart/2005/8/layout/pyramid2"/>
    <dgm:cxn modelId="{BAA607A7-CAF3-4486-B809-915AAC6FDA3D}" type="presParOf" srcId="{ABF49DE7-F3CE-4BFE-BB3B-D05DDEF580FA}" destId="{F481C390-F204-48BD-8011-D899A823D2BA}" srcOrd="2" destOrd="0" presId="urn:microsoft.com/office/officeart/2005/8/layout/pyramid2"/>
    <dgm:cxn modelId="{DE16CFE2-3409-4897-9E2C-76317CA95BDE}" type="presParOf" srcId="{ABF49DE7-F3CE-4BFE-BB3B-D05DDEF580FA}" destId="{DD429BF9-B13E-4C03-A44B-5C628E392A6A}" srcOrd="3" destOrd="0" presId="urn:microsoft.com/office/officeart/2005/8/layout/pyramid2"/>
    <dgm:cxn modelId="{30168CF2-A8EB-4A90-952C-492BEAFB39D1}" type="presParOf" srcId="{ABF49DE7-F3CE-4BFE-BB3B-D05DDEF580FA}" destId="{3A2DDD6E-77DC-4DC1-B8EE-32908DF30145}" srcOrd="4" destOrd="0" presId="urn:microsoft.com/office/officeart/2005/8/layout/pyramid2"/>
    <dgm:cxn modelId="{2F1B446F-FE2F-4340-AECC-229BC95F82BA}" type="presParOf" srcId="{ABF49DE7-F3CE-4BFE-BB3B-D05DDEF580FA}" destId="{B821028B-7675-493C-8FC7-69D9346B7ECF}" srcOrd="5" destOrd="0" presId="urn:microsoft.com/office/officeart/2005/8/layout/pyramid2"/>
    <dgm:cxn modelId="{EDA2CA19-3C90-4298-B077-3734010ACC77}" type="presParOf" srcId="{ABF49DE7-F3CE-4BFE-BB3B-D05DDEF580FA}" destId="{D9330AAA-942B-4EBE-B436-776DB880FF3A}" srcOrd="6" destOrd="0" presId="urn:microsoft.com/office/officeart/2005/8/layout/pyramid2"/>
    <dgm:cxn modelId="{C9A73469-0998-4432-AF91-D538C0ACDDE5}" type="presParOf" srcId="{ABF49DE7-F3CE-4BFE-BB3B-D05DDEF580FA}" destId="{27C94E19-7845-4A8D-A46A-BAEEF0DB95DA}"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AA21-645D-4615-AEDA-D018D99E49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52BE2E84-7D29-418B-8CCA-63601BBF0340}">
      <dgm:prSet custT="1"/>
      <dgm:spPr/>
      <dgm:t>
        <a:bodyPr/>
        <a:lstStyle/>
        <a:p>
          <a:pPr algn="r"/>
          <a:r>
            <a:rPr lang="ar-SA" sz="3200" b="1" dirty="0" smtClean="0">
              <a:latin typeface="Traditional Arabic" panose="02020603050405020304" pitchFamily="18" charset="-78"/>
              <a:cs typeface="Traditional Arabic" panose="02020603050405020304" pitchFamily="18" charset="-78"/>
            </a:rPr>
            <a:t>حرية اختيار طرق تقييم المخزون</a:t>
          </a:r>
          <a:endParaRPr lang="fr-FR" sz="3200" b="1" dirty="0">
            <a:latin typeface="Traditional Arabic" panose="02020603050405020304" pitchFamily="18" charset="-78"/>
            <a:cs typeface="Traditional Arabic" panose="02020603050405020304" pitchFamily="18" charset="-78"/>
          </a:endParaRPr>
        </a:p>
      </dgm:t>
    </dgm:pt>
    <dgm:pt modelId="{3F0CE974-597D-4CDF-95AC-E16491B88591}" type="parTrans" cxnId="{8AB973BF-C458-4DCD-8466-A61DD2958475}">
      <dgm:prSet/>
      <dgm:spPr/>
      <dgm:t>
        <a:bodyPr/>
        <a:lstStyle/>
        <a:p>
          <a:endParaRPr lang="fr-FR"/>
        </a:p>
      </dgm:t>
    </dgm:pt>
    <dgm:pt modelId="{41EB1A48-630C-4772-9BC9-317CD80675A6}" type="sibTrans" cxnId="{8AB973BF-C458-4DCD-8466-A61DD2958475}">
      <dgm:prSet/>
      <dgm:spPr/>
      <dgm:t>
        <a:bodyPr/>
        <a:lstStyle/>
        <a:p>
          <a:endParaRPr lang="fr-FR"/>
        </a:p>
      </dgm:t>
    </dgm:pt>
    <dgm:pt modelId="{EFA25710-8AC9-4259-B95B-DB29FE3556F2}">
      <dgm:prSet custT="1"/>
      <dgm:spPr/>
      <dgm:t>
        <a:bodyPr/>
        <a:lstStyle/>
        <a:p>
          <a:pPr algn="r" rtl="1"/>
          <a:r>
            <a:rPr lang="ar-SA" sz="3200" b="1" dirty="0" smtClean="0">
              <a:latin typeface="Traditional Arabic" panose="02020603050405020304" pitchFamily="18" charset="-78"/>
              <a:cs typeface="Traditional Arabic" panose="02020603050405020304" pitchFamily="18" charset="-78"/>
            </a:rPr>
            <a:t>اعتماد طريقة معينة </a:t>
          </a:r>
          <a:r>
            <a:rPr lang="ar-SA" sz="3200" b="1" dirty="0" err="1" smtClean="0">
              <a:latin typeface="Traditional Arabic" panose="02020603050405020304" pitchFamily="18" charset="-78"/>
              <a:cs typeface="Traditional Arabic" panose="02020603050405020304" pitchFamily="18" charset="-78"/>
            </a:rPr>
            <a:t>للإه</a:t>
          </a:r>
          <a:r>
            <a:rPr lang="ar-DZ" sz="3200" b="1" dirty="0" smtClean="0">
              <a:latin typeface="Traditional Arabic" panose="02020603050405020304" pitchFamily="18" charset="-78"/>
              <a:cs typeface="Traditional Arabic" panose="02020603050405020304" pitchFamily="18" charset="-78"/>
            </a:rPr>
            <a:t>ت</a:t>
          </a:r>
          <a:r>
            <a:rPr lang="ar-SA" sz="3200" b="1" dirty="0" smtClean="0">
              <a:latin typeface="Traditional Arabic" panose="02020603050405020304" pitchFamily="18" charset="-78"/>
              <a:cs typeface="Traditional Arabic" panose="02020603050405020304" pitchFamily="18" charset="-78"/>
            </a:rPr>
            <a:t>لاك</a:t>
          </a:r>
          <a:endParaRPr lang="fr-FR" sz="3200" b="1" dirty="0">
            <a:latin typeface="Traditional Arabic" panose="02020603050405020304" pitchFamily="18" charset="-78"/>
            <a:cs typeface="Traditional Arabic" panose="02020603050405020304" pitchFamily="18" charset="-78"/>
          </a:endParaRPr>
        </a:p>
      </dgm:t>
    </dgm:pt>
    <dgm:pt modelId="{2059ABAF-4455-450D-9332-573264799E32}" type="parTrans" cxnId="{1B85E003-F02B-4085-8A6A-0C0EC3CB2597}">
      <dgm:prSet/>
      <dgm:spPr/>
      <dgm:t>
        <a:bodyPr/>
        <a:lstStyle/>
        <a:p>
          <a:endParaRPr lang="fr-FR"/>
        </a:p>
      </dgm:t>
    </dgm:pt>
    <dgm:pt modelId="{8F88BBEE-62E6-4AEF-BCCB-9DB94CE831A8}" type="sibTrans" cxnId="{1B85E003-F02B-4085-8A6A-0C0EC3CB2597}">
      <dgm:prSet/>
      <dgm:spPr/>
      <dgm:t>
        <a:bodyPr/>
        <a:lstStyle/>
        <a:p>
          <a:endParaRPr lang="fr-FR"/>
        </a:p>
      </dgm:t>
    </dgm:pt>
    <dgm:pt modelId="{4A2F8293-AE5E-43B7-8FE6-4D764225833F}">
      <dgm:prSet custT="1"/>
      <dgm:spPr/>
      <dgm:t>
        <a:bodyPr/>
        <a:lstStyle/>
        <a:p>
          <a:pPr algn="r" rtl="1"/>
          <a:r>
            <a:rPr lang="ar-SA" sz="3200" b="1" dirty="0" smtClean="0">
              <a:latin typeface="Traditional Arabic" panose="02020603050405020304" pitchFamily="18" charset="-78"/>
              <a:cs typeface="Traditional Arabic" panose="02020603050405020304" pitchFamily="18" charset="-78"/>
            </a:rPr>
            <a:t>إعادة تقييم بعض عناصر الميزانية أو عدم القيام بذلك وهذه القرارات ملزمة للمؤسسة وللإدارة </a:t>
          </a:r>
          <a:r>
            <a:rPr lang="ar-SA" sz="3200" b="1" dirty="0" err="1" smtClean="0">
              <a:latin typeface="Traditional Arabic" panose="02020603050405020304" pitchFamily="18" charset="-78"/>
              <a:cs typeface="Traditional Arabic" panose="02020603050405020304" pitchFamily="18" charset="-78"/>
            </a:rPr>
            <a:t>الجبائية</a:t>
          </a:r>
          <a:r>
            <a:rPr lang="ar-SA" sz="3200" b="1" dirty="0" smtClean="0">
              <a:latin typeface="Traditional Arabic" panose="02020603050405020304" pitchFamily="18" charset="-78"/>
              <a:cs typeface="Traditional Arabic" panose="02020603050405020304" pitchFamily="18" charset="-78"/>
            </a:rPr>
            <a:t> معًا بناءً على مبدأ عدم التدخل في التسيير.</a:t>
          </a:r>
          <a:endParaRPr lang="fr-FR" sz="3200" b="1" dirty="0">
            <a:latin typeface="Traditional Arabic" panose="02020603050405020304" pitchFamily="18" charset="-78"/>
            <a:cs typeface="Traditional Arabic" panose="02020603050405020304" pitchFamily="18" charset="-78"/>
          </a:endParaRPr>
        </a:p>
      </dgm:t>
    </dgm:pt>
    <dgm:pt modelId="{E6972061-FCEF-4F19-B6A7-7661D02B2880}" type="parTrans" cxnId="{35E42FE0-71CB-484E-AF22-6DA3BC38D5FA}">
      <dgm:prSet/>
      <dgm:spPr/>
      <dgm:t>
        <a:bodyPr/>
        <a:lstStyle/>
        <a:p>
          <a:endParaRPr lang="fr-FR"/>
        </a:p>
      </dgm:t>
    </dgm:pt>
    <dgm:pt modelId="{6882958B-47FC-465D-A29B-7957C67BCC75}" type="sibTrans" cxnId="{35E42FE0-71CB-484E-AF22-6DA3BC38D5FA}">
      <dgm:prSet/>
      <dgm:spPr/>
      <dgm:t>
        <a:bodyPr/>
        <a:lstStyle/>
        <a:p>
          <a:endParaRPr lang="fr-FR"/>
        </a:p>
      </dgm:t>
    </dgm:pt>
    <dgm:pt modelId="{5C194B24-0DDB-463B-BB81-6B717BBDAC6F}" type="pres">
      <dgm:prSet presAssocID="{8D93AA21-645D-4615-AEDA-D018D99E49A8}" presName="linear" presStyleCnt="0">
        <dgm:presLayoutVars>
          <dgm:dir/>
          <dgm:animLvl val="lvl"/>
          <dgm:resizeHandles val="exact"/>
        </dgm:presLayoutVars>
      </dgm:prSet>
      <dgm:spPr/>
      <dgm:t>
        <a:bodyPr/>
        <a:lstStyle/>
        <a:p>
          <a:endParaRPr lang="fr-FR"/>
        </a:p>
      </dgm:t>
    </dgm:pt>
    <dgm:pt modelId="{B1DE0B67-DCB4-402F-BE24-A7FA7929A86F}" type="pres">
      <dgm:prSet presAssocID="{EFA25710-8AC9-4259-B95B-DB29FE3556F2}" presName="parentLin" presStyleCnt="0"/>
      <dgm:spPr/>
    </dgm:pt>
    <dgm:pt modelId="{C22CA15A-3C65-4A65-B2E2-7A599424B983}" type="pres">
      <dgm:prSet presAssocID="{EFA25710-8AC9-4259-B95B-DB29FE3556F2}" presName="parentLeftMargin" presStyleLbl="node1" presStyleIdx="0" presStyleCnt="3"/>
      <dgm:spPr/>
      <dgm:t>
        <a:bodyPr/>
        <a:lstStyle/>
        <a:p>
          <a:endParaRPr lang="fr-FR"/>
        </a:p>
      </dgm:t>
    </dgm:pt>
    <dgm:pt modelId="{5291D5D5-7638-4638-82AF-9B01699C4FBE}" type="pres">
      <dgm:prSet presAssocID="{EFA25710-8AC9-4259-B95B-DB29FE3556F2}" presName="parentText" presStyleLbl="node1" presStyleIdx="0" presStyleCnt="3" custScaleX="142857">
        <dgm:presLayoutVars>
          <dgm:chMax val="0"/>
          <dgm:bulletEnabled val="1"/>
        </dgm:presLayoutVars>
      </dgm:prSet>
      <dgm:spPr/>
      <dgm:t>
        <a:bodyPr/>
        <a:lstStyle/>
        <a:p>
          <a:endParaRPr lang="fr-FR"/>
        </a:p>
      </dgm:t>
    </dgm:pt>
    <dgm:pt modelId="{47638A95-CC1F-4734-A129-D4EECE02549D}" type="pres">
      <dgm:prSet presAssocID="{EFA25710-8AC9-4259-B95B-DB29FE3556F2}" presName="negativeSpace" presStyleCnt="0"/>
      <dgm:spPr/>
    </dgm:pt>
    <dgm:pt modelId="{7EFBFFA4-0996-45E3-9E2A-BB0825C79603}" type="pres">
      <dgm:prSet presAssocID="{EFA25710-8AC9-4259-B95B-DB29FE3556F2}" presName="childText" presStyleLbl="conFgAcc1" presStyleIdx="0" presStyleCnt="3">
        <dgm:presLayoutVars>
          <dgm:bulletEnabled val="1"/>
        </dgm:presLayoutVars>
      </dgm:prSet>
      <dgm:spPr/>
    </dgm:pt>
    <dgm:pt modelId="{E0DB7E53-3CF7-45FF-A78D-671FFEF19DA7}" type="pres">
      <dgm:prSet presAssocID="{8F88BBEE-62E6-4AEF-BCCB-9DB94CE831A8}" presName="spaceBetweenRectangles" presStyleCnt="0"/>
      <dgm:spPr/>
    </dgm:pt>
    <dgm:pt modelId="{D228009C-0523-4A04-82E7-088EB5E82C80}" type="pres">
      <dgm:prSet presAssocID="{52BE2E84-7D29-418B-8CCA-63601BBF0340}" presName="parentLin" presStyleCnt="0"/>
      <dgm:spPr/>
    </dgm:pt>
    <dgm:pt modelId="{7DFFD7D8-04D7-4599-B0CB-97DA632F95AD}" type="pres">
      <dgm:prSet presAssocID="{52BE2E84-7D29-418B-8CCA-63601BBF0340}" presName="parentLeftMargin" presStyleLbl="node1" presStyleIdx="0" presStyleCnt="3"/>
      <dgm:spPr/>
      <dgm:t>
        <a:bodyPr/>
        <a:lstStyle/>
        <a:p>
          <a:endParaRPr lang="fr-FR"/>
        </a:p>
      </dgm:t>
    </dgm:pt>
    <dgm:pt modelId="{8B7C3575-D0D5-4B20-9D20-422D1FB68783}" type="pres">
      <dgm:prSet presAssocID="{52BE2E84-7D29-418B-8CCA-63601BBF0340}" presName="parentText" presStyleLbl="node1" presStyleIdx="1" presStyleCnt="3" custScaleX="142857">
        <dgm:presLayoutVars>
          <dgm:chMax val="0"/>
          <dgm:bulletEnabled val="1"/>
        </dgm:presLayoutVars>
      </dgm:prSet>
      <dgm:spPr/>
      <dgm:t>
        <a:bodyPr/>
        <a:lstStyle/>
        <a:p>
          <a:endParaRPr lang="fr-FR"/>
        </a:p>
      </dgm:t>
    </dgm:pt>
    <dgm:pt modelId="{A3331F1D-A2B6-4B0D-9B70-55D4458CDEFA}" type="pres">
      <dgm:prSet presAssocID="{52BE2E84-7D29-418B-8CCA-63601BBF0340}" presName="negativeSpace" presStyleCnt="0"/>
      <dgm:spPr/>
    </dgm:pt>
    <dgm:pt modelId="{83302133-BB70-4E44-ABB8-FB8E9EC8034A}" type="pres">
      <dgm:prSet presAssocID="{52BE2E84-7D29-418B-8CCA-63601BBF0340}" presName="childText" presStyleLbl="conFgAcc1" presStyleIdx="1" presStyleCnt="3">
        <dgm:presLayoutVars>
          <dgm:bulletEnabled val="1"/>
        </dgm:presLayoutVars>
      </dgm:prSet>
      <dgm:spPr/>
    </dgm:pt>
    <dgm:pt modelId="{4AEA98BE-FB1C-470E-B076-56F6283ABEB9}" type="pres">
      <dgm:prSet presAssocID="{41EB1A48-630C-4772-9BC9-317CD80675A6}" presName="spaceBetweenRectangles" presStyleCnt="0"/>
      <dgm:spPr/>
    </dgm:pt>
    <dgm:pt modelId="{B9AB7895-2869-4D80-AF02-CF80CFF0BF52}" type="pres">
      <dgm:prSet presAssocID="{4A2F8293-AE5E-43B7-8FE6-4D764225833F}" presName="parentLin" presStyleCnt="0"/>
      <dgm:spPr/>
    </dgm:pt>
    <dgm:pt modelId="{6D998E4C-9DCD-4768-9068-AF3C38ECA523}" type="pres">
      <dgm:prSet presAssocID="{4A2F8293-AE5E-43B7-8FE6-4D764225833F}" presName="parentLeftMargin" presStyleLbl="node1" presStyleIdx="1" presStyleCnt="3"/>
      <dgm:spPr/>
      <dgm:t>
        <a:bodyPr/>
        <a:lstStyle/>
        <a:p>
          <a:endParaRPr lang="fr-FR"/>
        </a:p>
      </dgm:t>
    </dgm:pt>
    <dgm:pt modelId="{0B8D5531-2B15-4DA6-A50B-90E797310A81}" type="pres">
      <dgm:prSet presAssocID="{4A2F8293-AE5E-43B7-8FE6-4D764225833F}" presName="parentText" presStyleLbl="node1" presStyleIdx="2" presStyleCnt="3" custScaleX="142997" custScaleY="460679">
        <dgm:presLayoutVars>
          <dgm:chMax val="0"/>
          <dgm:bulletEnabled val="1"/>
        </dgm:presLayoutVars>
      </dgm:prSet>
      <dgm:spPr/>
      <dgm:t>
        <a:bodyPr/>
        <a:lstStyle/>
        <a:p>
          <a:endParaRPr lang="fr-FR"/>
        </a:p>
      </dgm:t>
    </dgm:pt>
    <dgm:pt modelId="{948B2FB2-16C5-4672-AFCC-BAE8810526D6}" type="pres">
      <dgm:prSet presAssocID="{4A2F8293-AE5E-43B7-8FE6-4D764225833F}" presName="negativeSpace" presStyleCnt="0"/>
      <dgm:spPr/>
    </dgm:pt>
    <dgm:pt modelId="{5DBF8E4B-3716-4D1E-AA84-FF4852D670B9}" type="pres">
      <dgm:prSet presAssocID="{4A2F8293-AE5E-43B7-8FE6-4D764225833F}" presName="childText" presStyleLbl="conFgAcc1" presStyleIdx="2" presStyleCnt="3">
        <dgm:presLayoutVars>
          <dgm:bulletEnabled val="1"/>
        </dgm:presLayoutVars>
      </dgm:prSet>
      <dgm:spPr/>
    </dgm:pt>
  </dgm:ptLst>
  <dgm:cxnLst>
    <dgm:cxn modelId="{1B85E003-F02B-4085-8A6A-0C0EC3CB2597}" srcId="{8D93AA21-645D-4615-AEDA-D018D99E49A8}" destId="{EFA25710-8AC9-4259-B95B-DB29FE3556F2}" srcOrd="0" destOrd="0" parTransId="{2059ABAF-4455-450D-9332-573264799E32}" sibTransId="{8F88BBEE-62E6-4AEF-BCCB-9DB94CE831A8}"/>
    <dgm:cxn modelId="{93886C4D-EF9E-4F0B-84B0-3ED7ADD4EA4D}" type="presOf" srcId="{4A2F8293-AE5E-43B7-8FE6-4D764225833F}" destId="{0B8D5531-2B15-4DA6-A50B-90E797310A81}" srcOrd="1" destOrd="0" presId="urn:microsoft.com/office/officeart/2005/8/layout/list1"/>
    <dgm:cxn modelId="{97EEAD2F-51D1-4F2C-8EF0-57CF742ACD16}" type="presOf" srcId="{EFA25710-8AC9-4259-B95B-DB29FE3556F2}" destId="{C22CA15A-3C65-4A65-B2E2-7A599424B983}" srcOrd="0" destOrd="0" presId="urn:microsoft.com/office/officeart/2005/8/layout/list1"/>
    <dgm:cxn modelId="{C633EB30-BB5C-49B0-9F99-6C223D36CFE1}" type="presOf" srcId="{52BE2E84-7D29-418B-8CCA-63601BBF0340}" destId="{7DFFD7D8-04D7-4599-B0CB-97DA632F95AD}" srcOrd="0" destOrd="0" presId="urn:microsoft.com/office/officeart/2005/8/layout/list1"/>
    <dgm:cxn modelId="{35E42FE0-71CB-484E-AF22-6DA3BC38D5FA}" srcId="{8D93AA21-645D-4615-AEDA-D018D99E49A8}" destId="{4A2F8293-AE5E-43B7-8FE6-4D764225833F}" srcOrd="2" destOrd="0" parTransId="{E6972061-FCEF-4F19-B6A7-7661D02B2880}" sibTransId="{6882958B-47FC-465D-A29B-7957C67BCC75}"/>
    <dgm:cxn modelId="{FD2A07FF-CA6C-488A-9C19-D478530233F2}" type="presOf" srcId="{4A2F8293-AE5E-43B7-8FE6-4D764225833F}" destId="{6D998E4C-9DCD-4768-9068-AF3C38ECA523}" srcOrd="0" destOrd="0" presId="urn:microsoft.com/office/officeart/2005/8/layout/list1"/>
    <dgm:cxn modelId="{B32951CD-47E3-4D94-9492-FC471EB3C311}" type="presOf" srcId="{EFA25710-8AC9-4259-B95B-DB29FE3556F2}" destId="{5291D5D5-7638-4638-82AF-9B01699C4FBE}" srcOrd="1" destOrd="0" presId="urn:microsoft.com/office/officeart/2005/8/layout/list1"/>
    <dgm:cxn modelId="{8AB973BF-C458-4DCD-8466-A61DD2958475}" srcId="{8D93AA21-645D-4615-AEDA-D018D99E49A8}" destId="{52BE2E84-7D29-418B-8CCA-63601BBF0340}" srcOrd="1" destOrd="0" parTransId="{3F0CE974-597D-4CDF-95AC-E16491B88591}" sibTransId="{41EB1A48-630C-4772-9BC9-317CD80675A6}"/>
    <dgm:cxn modelId="{FC286A21-B99F-47C9-9A8E-057D69B8AD8F}" type="presOf" srcId="{8D93AA21-645D-4615-AEDA-D018D99E49A8}" destId="{5C194B24-0DDB-463B-BB81-6B717BBDAC6F}" srcOrd="0" destOrd="0" presId="urn:microsoft.com/office/officeart/2005/8/layout/list1"/>
    <dgm:cxn modelId="{D4760897-6ACC-4207-BD2D-FEFA7EEA331C}" type="presOf" srcId="{52BE2E84-7D29-418B-8CCA-63601BBF0340}" destId="{8B7C3575-D0D5-4B20-9D20-422D1FB68783}" srcOrd="1" destOrd="0" presId="urn:microsoft.com/office/officeart/2005/8/layout/list1"/>
    <dgm:cxn modelId="{B8CF0AF9-6296-40B3-9B5B-0DAD7C4B9C17}" type="presParOf" srcId="{5C194B24-0DDB-463B-BB81-6B717BBDAC6F}" destId="{B1DE0B67-DCB4-402F-BE24-A7FA7929A86F}" srcOrd="0" destOrd="0" presId="urn:microsoft.com/office/officeart/2005/8/layout/list1"/>
    <dgm:cxn modelId="{C42C5C3B-B301-45B4-92A9-DE4B9BF55E49}" type="presParOf" srcId="{B1DE0B67-DCB4-402F-BE24-A7FA7929A86F}" destId="{C22CA15A-3C65-4A65-B2E2-7A599424B983}" srcOrd="0" destOrd="0" presId="urn:microsoft.com/office/officeart/2005/8/layout/list1"/>
    <dgm:cxn modelId="{A0AF7294-40AE-49C4-93C2-77E6DF8D3687}" type="presParOf" srcId="{B1DE0B67-DCB4-402F-BE24-A7FA7929A86F}" destId="{5291D5D5-7638-4638-82AF-9B01699C4FBE}" srcOrd="1" destOrd="0" presId="urn:microsoft.com/office/officeart/2005/8/layout/list1"/>
    <dgm:cxn modelId="{D1B8ED7A-0C84-4E21-9FF1-ABF59AE3F70D}" type="presParOf" srcId="{5C194B24-0DDB-463B-BB81-6B717BBDAC6F}" destId="{47638A95-CC1F-4734-A129-D4EECE02549D}" srcOrd="1" destOrd="0" presId="urn:microsoft.com/office/officeart/2005/8/layout/list1"/>
    <dgm:cxn modelId="{DE2A892B-A241-4027-BC53-47F176C26F11}" type="presParOf" srcId="{5C194B24-0DDB-463B-BB81-6B717BBDAC6F}" destId="{7EFBFFA4-0996-45E3-9E2A-BB0825C79603}" srcOrd="2" destOrd="0" presId="urn:microsoft.com/office/officeart/2005/8/layout/list1"/>
    <dgm:cxn modelId="{3338BD5A-E118-400B-969E-0D3D4C85969E}" type="presParOf" srcId="{5C194B24-0DDB-463B-BB81-6B717BBDAC6F}" destId="{E0DB7E53-3CF7-45FF-A78D-671FFEF19DA7}" srcOrd="3" destOrd="0" presId="urn:microsoft.com/office/officeart/2005/8/layout/list1"/>
    <dgm:cxn modelId="{142CA311-E4F4-4F64-AAD3-D22A7EDDDD5C}" type="presParOf" srcId="{5C194B24-0DDB-463B-BB81-6B717BBDAC6F}" destId="{D228009C-0523-4A04-82E7-088EB5E82C80}" srcOrd="4" destOrd="0" presId="urn:microsoft.com/office/officeart/2005/8/layout/list1"/>
    <dgm:cxn modelId="{6FF97FAD-751D-490F-8777-49E5E619D5D7}" type="presParOf" srcId="{D228009C-0523-4A04-82E7-088EB5E82C80}" destId="{7DFFD7D8-04D7-4599-B0CB-97DA632F95AD}" srcOrd="0" destOrd="0" presId="urn:microsoft.com/office/officeart/2005/8/layout/list1"/>
    <dgm:cxn modelId="{60BA3FE3-9EDA-4EAF-8BC5-FB75313F270E}" type="presParOf" srcId="{D228009C-0523-4A04-82E7-088EB5E82C80}" destId="{8B7C3575-D0D5-4B20-9D20-422D1FB68783}" srcOrd="1" destOrd="0" presId="urn:microsoft.com/office/officeart/2005/8/layout/list1"/>
    <dgm:cxn modelId="{45D1379B-9BF2-4241-B7FD-9DCCE743CDA1}" type="presParOf" srcId="{5C194B24-0DDB-463B-BB81-6B717BBDAC6F}" destId="{A3331F1D-A2B6-4B0D-9B70-55D4458CDEFA}" srcOrd="5" destOrd="0" presId="urn:microsoft.com/office/officeart/2005/8/layout/list1"/>
    <dgm:cxn modelId="{9840F138-BDE6-41C6-BBFF-69FA130B3AC5}" type="presParOf" srcId="{5C194B24-0DDB-463B-BB81-6B717BBDAC6F}" destId="{83302133-BB70-4E44-ABB8-FB8E9EC8034A}" srcOrd="6" destOrd="0" presId="urn:microsoft.com/office/officeart/2005/8/layout/list1"/>
    <dgm:cxn modelId="{B1D0CB03-64CB-4E04-91EB-9D90613D8F6D}" type="presParOf" srcId="{5C194B24-0DDB-463B-BB81-6B717BBDAC6F}" destId="{4AEA98BE-FB1C-470E-B076-56F6283ABEB9}" srcOrd="7" destOrd="0" presId="urn:microsoft.com/office/officeart/2005/8/layout/list1"/>
    <dgm:cxn modelId="{002B32FD-79E1-4ED3-9B32-2A7301147CCF}" type="presParOf" srcId="{5C194B24-0DDB-463B-BB81-6B717BBDAC6F}" destId="{B9AB7895-2869-4D80-AF02-CF80CFF0BF52}" srcOrd="8" destOrd="0" presId="urn:microsoft.com/office/officeart/2005/8/layout/list1"/>
    <dgm:cxn modelId="{D0A4FF9E-8F2A-4F9A-80F5-7B40548DF9D6}" type="presParOf" srcId="{B9AB7895-2869-4D80-AF02-CF80CFF0BF52}" destId="{6D998E4C-9DCD-4768-9068-AF3C38ECA523}" srcOrd="0" destOrd="0" presId="urn:microsoft.com/office/officeart/2005/8/layout/list1"/>
    <dgm:cxn modelId="{55FA02A7-1DB2-4575-B97F-93E3D57B652E}" type="presParOf" srcId="{B9AB7895-2869-4D80-AF02-CF80CFF0BF52}" destId="{0B8D5531-2B15-4DA6-A50B-90E797310A81}" srcOrd="1" destOrd="0" presId="urn:microsoft.com/office/officeart/2005/8/layout/list1"/>
    <dgm:cxn modelId="{EAE5FAC8-7F5A-4ACE-812A-9D44B40C7D69}" type="presParOf" srcId="{5C194B24-0DDB-463B-BB81-6B717BBDAC6F}" destId="{948B2FB2-16C5-4672-AFCC-BAE8810526D6}" srcOrd="9" destOrd="0" presId="urn:microsoft.com/office/officeart/2005/8/layout/list1"/>
    <dgm:cxn modelId="{64AE4F63-AB57-4115-98CC-DE075BFD2769}" type="presParOf" srcId="{5C194B24-0DDB-463B-BB81-6B717BBDAC6F}" destId="{5DBF8E4B-3716-4D1E-AA84-FF4852D670B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57F19A-B3FE-4886-88AF-CEE24D3F3C2C}" type="doc">
      <dgm:prSet loTypeId="urn:microsoft.com/office/officeart/2005/8/layout/hList7" loCatId="list" qsTypeId="urn:microsoft.com/office/officeart/2005/8/quickstyle/simple1" qsCatId="simple" csTypeId="urn:microsoft.com/office/officeart/2005/8/colors/accent1_2" csCatId="accent1" phldr="1"/>
      <dgm:spPr/>
    </dgm:pt>
    <dgm:pt modelId="{A7C7A58D-F6B7-44FC-BD88-35D3FD010EE2}">
      <dgm:prSet custT="1"/>
      <dgm:spPr>
        <a:solidFill>
          <a:schemeClr val="accent1">
            <a:lumMod val="20000"/>
            <a:lumOff val="80000"/>
          </a:schemeClr>
        </a:solidFill>
      </dgm:spPr>
      <dgm:t>
        <a:bodyPr/>
        <a:lstStyle/>
        <a:p>
          <a:pPr algn="ctr"/>
          <a:r>
            <a:rPr lang="ar-SA" sz="3200" b="1" dirty="0" smtClean="0">
              <a:solidFill>
                <a:schemeClr val="tx1"/>
              </a:solidFill>
              <a:latin typeface="Traditional Arabic" panose="02020603050405020304" pitchFamily="18" charset="-78"/>
              <a:cs typeface="Traditional Arabic" panose="02020603050405020304" pitchFamily="18" charset="-78"/>
            </a:rPr>
            <a:t>حسم أعباء غير قابلة للحسم </a:t>
          </a:r>
          <a:endParaRPr lang="fr-FR" sz="3200" b="1" dirty="0">
            <a:solidFill>
              <a:schemeClr val="tx1"/>
            </a:solidFill>
            <a:latin typeface="Traditional Arabic" panose="02020603050405020304" pitchFamily="18" charset="-78"/>
            <a:cs typeface="Traditional Arabic" panose="02020603050405020304" pitchFamily="18" charset="-78"/>
          </a:endParaRPr>
        </a:p>
      </dgm:t>
    </dgm:pt>
    <dgm:pt modelId="{56DE4E4B-DF2F-48BE-9C60-F971AA60D343}" type="parTrans" cxnId="{4273F57D-3DAB-44DF-B4D0-284A4A6C8C41}">
      <dgm:prSet/>
      <dgm:spPr/>
      <dgm:t>
        <a:bodyPr/>
        <a:lstStyle/>
        <a:p>
          <a:endParaRPr lang="fr-FR"/>
        </a:p>
      </dgm:t>
    </dgm:pt>
    <dgm:pt modelId="{C6950ACE-8CD5-4681-B44F-D76AAE264D2C}" type="sibTrans" cxnId="{4273F57D-3DAB-44DF-B4D0-284A4A6C8C41}">
      <dgm:prSet/>
      <dgm:spPr/>
      <dgm:t>
        <a:bodyPr/>
        <a:lstStyle/>
        <a:p>
          <a:endParaRPr lang="fr-FR"/>
        </a:p>
      </dgm:t>
    </dgm:pt>
    <dgm:pt modelId="{160A100C-CAB7-473B-9B4F-C9DA2E858526}">
      <dgm:prSet custT="1"/>
      <dgm:spPr>
        <a:solidFill>
          <a:schemeClr val="accent4">
            <a:lumMod val="60000"/>
            <a:lumOff val="40000"/>
          </a:schemeClr>
        </a:solidFill>
      </dgm:spPr>
      <dgm:t>
        <a:bodyPr/>
        <a:lstStyle/>
        <a:p>
          <a:r>
            <a:rPr lang="ar-SA" sz="3200" b="1" dirty="0" smtClean="0">
              <a:solidFill>
                <a:schemeClr val="tx1"/>
              </a:solidFill>
              <a:latin typeface="Traditional Arabic" panose="02020603050405020304" pitchFamily="18" charset="-78"/>
              <a:cs typeface="Traditional Arabic" panose="02020603050405020304" pitchFamily="18" charset="-78"/>
            </a:rPr>
            <a:t>التقييم الصوري للمخزون</a:t>
          </a:r>
          <a:endParaRPr lang="fr-FR" sz="3200" b="1" dirty="0">
            <a:solidFill>
              <a:schemeClr val="tx1"/>
            </a:solidFill>
            <a:latin typeface="Traditional Arabic" panose="02020603050405020304" pitchFamily="18" charset="-78"/>
            <a:cs typeface="Traditional Arabic" panose="02020603050405020304" pitchFamily="18" charset="-78"/>
          </a:endParaRPr>
        </a:p>
      </dgm:t>
    </dgm:pt>
    <dgm:pt modelId="{51CBD024-A84A-448C-8A41-A6B9EEAC272B}" type="parTrans" cxnId="{0A0B7CF5-8959-4EDA-B908-86EDEFA9567C}">
      <dgm:prSet/>
      <dgm:spPr/>
      <dgm:t>
        <a:bodyPr/>
        <a:lstStyle/>
        <a:p>
          <a:endParaRPr lang="fr-FR"/>
        </a:p>
      </dgm:t>
    </dgm:pt>
    <dgm:pt modelId="{E6CB4D49-C97F-46D1-941F-FA8A7F005DE1}" type="sibTrans" cxnId="{0A0B7CF5-8959-4EDA-B908-86EDEFA9567C}">
      <dgm:prSet/>
      <dgm:spPr/>
      <dgm:t>
        <a:bodyPr/>
        <a:lstStyle/>
        <a:p>
          <a:endParaRPr lang="fr-FR"/>
        </a:p>
      </dgm:t>
    </dgm:pt>
    <dgm:pt modelId="{9A4011FE-167C-4C91-9A2A-DA9A80F0D842}">
      <dgm:prSet custT="1"/>
      <dgm:spPr>
        <a:solidFill>
          <a:schemeClr val="tx1">
            <a:lumMod val="50000"/>
            <a:lumOff val="50000"/>
          </a:schemeClr>
        </a:solidFill>
      </dgm:spPr>
      <dgm:t>
        <a:bodyPr/>
        <a:lstStyle/>
        <a:p>
          <a:r>
            <a:rPr lang="ar-SA" sz="3200" b="1" dirty="0" smtClean="0">
              <a:solidFill>
                <a:schemeClr val="tx1"/>
              </a:solidFill>
              <a:latin typeface="Traditional Arabic" panose="02020603050405020304" pitchFamily="18" charset="-78"/>
              <a:cs typeface="Traditional Arabic" panose="02020603050405020304" pitchFamily="18" charset="-78"/>
            </a:rPr>
            <a:t>تسديد ديون مستحقة فيما بعد</a:t>
          </a:r>
          <a:endParaRPr lang="fr-FR" sz="3200" b="1" dirty="0">
            <a:solidFill>
              <a:schemeClr val="tx1"/>
            </a:solidFill>
            <a:latin typeface="Traditional Arabic" panose="02020603050405020304" pitchFamily="18" charset="-78"/>
            <a:cs typeface="Traditional Arabic" panose="02020603050405020304" pitchFamily="18" charset="-78"/>
          </a:endParaRPr>
        </a:p>
      </dgm:t>
    </dgm:pt>
    <dgm:pt modelId="{27127D61-AE19-4C48-A613-E499A7AEF6D8}" type="parTrans" cxnId="{043E970E-B797-4CE2-9D82-D4B3DEB3B210}">
      <dgm:prSet/>
      <dgm:spPr/>
      <dgm:t>
        <a:bodyPr/>
        <a:lstStyle/>
        <a:p>
          <a:endParaRPr lang="fr-FR"/>
        </a:p>
      </dgm:t>
    </dgm:pt>
    <dgm:pt modelId="{235A1C3D-88C0-4821-B80E-2DECDC20DE71}" type="sibTrans" cxnId="{043E970E-B797-4CE2-9D82-D4B3DEB3B210}">
      <dgm:prSet/>
      <dgm:spPr/>
      <dgm:t>
        <a:bodyPr/>
        <a:lstStyle/>
        <a:p>
          <a:endParaRPr lang="fr-FR"/>
        </a:p>
      </dgm:t>
    </dgm:pt>
    <dgm:pt modelId="{67983FFC-4F9F-4363-A229-749302291CE5}" type="pres">
      <dgm:prSet presAssocID="{C757F19A-B3FE-4886-88AF-CEE24D3F3C2C}" presName="Name0" presStyleCnt="0">
        <dgm:presLayoutVars>
          <dgm:dir/>
          <dgm:resizeHandles val="exact"/>
        </dgm:presLayoutVars>
      </dgm:prSet>
      <dgm:spPr/>
    </dgm:pt>
    <dgm:pt modelId="{2C50001E-981C-4324-A18C-DBD820F09484}" type="pres">
      <dgm:prSet presAssocID="{C757F19A-B3FE-4886-88AF-CEE24D3F3C2C}" presName="fgShape" presStyleLbl="fgShp" presStyleIdx="0" presStyleCnt="1" custScaleY="88352" custLinFactNeighborX="312" custLinFactNeighborY="60595"/>
      <dgm:spPr/>
    </dgm:pt>
    <dgm:pt modelId="{2ED24A48-F31C-45EA-B226-5B1B4EBFE0B9}" type="pres">
      <dgm:prSet presAssocID="{C757F19A-B3FE-4886-88AF-CEE24D3F3C2C}" presName="linComp" presStyleCnt="0"/>
      <dgm:spPr/>
    </dgm:pt>
    <dgm:pt modelId="{A875EC6D-E7B7-45E9-AD41-A439EE2E3D97}" type="pres">
      <dgm:prSet presAssocID="{9A4011FE-167C-4C91-9A2A-DA9A80F0D842}" presName="compNode" presStyleCnt="0"/>
      <dgm:spPr/>
    </dgm:pt>
    <dgm:pt modelId="{0288E1EC-974A-4823-9D99-FCA5AD8C0800}" type="pres">
      <dgm:prSet presAssocID="{9A4011FE-167C-4C91-9A2A-DA9A80F0D842}" presName="bkgdShape" presStyleLbl="node1" presStyleIdx="0" presStyleCnt="3"/>
      <dgm:spPr/>
      <dgm:t>
        <a:bodyPr/>
        <a:lstStyle/>
        <a:p>
          <a:endParaRPr lang="fr-FR"/>
        </a:p>
      </dgm:t>
    </dgm:pt>
    <dgm:pt modelId="{5E978448-C175-45E7-8D61-E168DF1DA4CD}" type="pres">
      <dgm:prSet presAssocID="{9A4011FE-167C-4C91-9A2A-DA9A80F0D842}" presName="nodeTx" presStyleLbl="node1" presStyleIdx="0" presStyleCnt="3">
        <dgm:presLayoutVars>
          <dgm:bulletEnabled val="1"/>
        </dgm:presLayoutVars>
      </dgm:prSet>
      <dgm:spPr/>
      <dgm:t>
        <a:bodyPr/>
        <a:lstStyle/>
        <a:p>
          <a:endParaRPr lang="fr-FR"/>
        </a:p>
      </dgm:t>
    </dgm:pt>
    <dgm:pt modelId="{91ACFA70-AB5D-4C04-AC0D-6530316BF492}" type="pres">
      <dgm:prSet presAssocID="{9A4011FE-167C-4C91-9A2A-DA9A80F0D842}" presName="invisiNode" presStyleLbl="node1" presStyleIdx="0" presStyleCnt="3"/>
      <dgm:spPr/>
    </dgm:pt>
    <dgm:pt modelId="{AD9CAD28-0C32-4349-8FDF-AA1B2B18E26D}" type="pres">
      <dgm:prSet presAssocID="{9A4011FE-167C-4C91-9A2A-DA9A80F0D842}" presName="imagNode" presStyleLbl="fgImgPlace1" presStyleIdx="0" presStyleCnt="3"/>
      <dgm:spPr/>
    </dgm:pt>
    <dgm:pt modelId="{D1D97813-BDB8-449D-B314-8987CF26288F}" type="pres">
      <dgm:prSet presAssocID="{235A1C3D-88C0-4821-B80E-2DECDC20DE71}" presName="sibTrans" presStyleLbl="sibTrans2D1" presStyleIdx="0" presStyleCnt="0"/>
      <dgm:spPr/>
      <dgm:t>
        <a:bodyPr/>
        <a:lstStyle/>
        <a:p>
          <a:endParaRPr lang="fr-FR"/>
        </a:p>
      </dgm:t>
    </dgm:pt>
    <dgm:pt modelId="{035844A6-B596-4482-A19A-ACF52738FA5C}" type="pres">
      <dgm:prSet presAssocID="{160A100C-CAB7-473B-9B4F-C9DA2E858526}" presName="compNode" presStyleCnt="0"/>
      <dgm:spPr/>
    </dgm:pt>
    <dgm:pt modelId="{A80DBE6B-5B68-4DA0-9C11-B6BF41C52BDF}" type="pres">
      <dgm:prSet presAssocID="{160A100C-CAB7-473B-9B4F-C9DA2E858526}" presName="bkgdShape" presStyleLbl="node1" presStyleIdx="1" presStyleCnt="3"/>
      <dgm:spPr/>
      <dgm:t>
        <a:bodyPr/>
        <a:lstStyle/>
        <a:p>
          <a:endParaRPr lang="fr-FR"/>
        </a:p>
      </dgm:t>
    </dgm:pt>
    <dgm:pt modelId="{E562FE20-D100-41C4-A93E-20866ABFDF84}" type="pres">
      <dgm:prSet presAssocID="{160A100C-CAB7-473B-9B4F-C9DA2E858526}" presName="nodeTx" presStyleLbl="node1" presStyleIdx="1" presStyleCnt="3">
        <dgm:presLayoutVars>
          <dgm:bulletEnabled val="1"/>
        </dgm:presLayoutVars>
      </dgm:prSet>
      <dgm:spPr/>
      <dgm:t>
        <a:bodyPr/>
        <a:lstStyle/>
        <a:p>
          <a:endParaRPr lang="fr-FR"/>
        </a:p>
      </dgm:t>
    </dgm:pt>
    <dgm:pt modelId="{4A287A6F-6F7F-408C-8B59-520F89616C81}" type="pres">
      <dgm:prSet presAssocID="{160A100C-CAB7-473B-9B4F-C9DA2E858526}" presName="invisiNode" presStyleLbl="node1" presStyleIdx="1" presStyleCnt="3"/>
      <dgm:spPr/>
    </dgm:pt>
    <dgm:pt modelId="{93F4CECE-47BA-4E83-8DB3-7819D8E075D0}" type="pres">
      <dgm:prSet presAssocID="{160A100C-CAB7-473B-9B4F-C9DA2E858526}" presName="imagNode" presStyleLbl="fgImgPlace1" presStyleIdx="1" presStyleCnt="3"/>
      <dgm:spPr/>
    </dgm:pt>
    <dgm:pt modelId="{35EF0F08-8161-45EA-AAF3-E65AD4974DDD}" type="pres">
      <dgm:prSet presAssocID="{E6CB4D49-C97F-46D1-941F-FA8A7F005DE1}" presName="sibTrans" presStyleLbl="sibTrans2D1" presStyleIdx="0" presStyleCnt="0"/>
      <dgm:spPr/>
      <dgm:t>
        <a:bodyPr/>
        <a:lstStyle/>
        <a:p>
          <a:endParaRPr lang="fr-FR"/>
        </a:p>
      </dgm:t>
    </dgm:pt>
    <dgm:pt modelId="{BC2026A1-CC02-4A27-A5FB-A90FD6A0D30B}" type="pres">
      <dgm:prSet presAssocID="{A7C7A58D-F6B7-44FC-BD88-35D3FD010EE2}" presName="compNode" presStyleCnt="0"/>
      <dgm:spPr/>
    </dgm:pt>
    <dgm:pt modelId="{A9735959-AA2D-429B-8AB8-01CFFCA2B2D6}" type="pres">
      <dgm:prSet presAssocID="{A7C7A58D-F6B7-44FC-BD88-35D3FD010EE2}" presName="bkgdShape" presStyleLbl="node1" presStyleIdx="2" presStyleCnt="3"/>
      <dgm:spPr/>
      <dgm:t>
        <a:bodyPr/>
        <a:lstStyle/>
        <a:p>
          <a:endParaRPr lang="fr-FR"/>
        </a:p>
      </dgm:t>
    </dgm:pt>
    <dgm:pt modelId="{BE0FF148-B933-483D-BB71-ED1986148617}" type="pres">
      <dgm:prSet presAssocID="{A7C7A58D-F6B7-44FC-BD88-35D3FD010EE2}" presName="nodeTx" presStyleLbl="node1" presStyleIdx="2" presStyleCnt="3">
        <dgm:presLayoutVars>
          <dgm:bulletEnabled val="1"/>
        </dgm:presLayoutVars>
      </dgm:prSet>
      <dgm:spPr/>
      <dgm:t>
        <a:bodyPr/>
        <a:lstStyle/>
        <a:p>
          <a:endParaRPr lang="fr-FR"/>
        </a:p>
      </dgm:t>
    </dgm:pt>
    <dgm:pt modelId="{DF144A41-F1C0-4D4D-A49F-7F1D005CCB32}" type="pres">
      <dgm:prSet presAssocID="{A7C7A58D-F6B7-44FC-BD88-35D3FD010EE2}" presName="invisiNode" presStyleLbl="node1" presStyleIdx="2" presStyleCnt="3"/>
      <dgm:spPr/>
    </dgm:pt>
    <dgm:pt modelId="{40334D1D-392F-4D45-876B-8528F25140E8}" type="pres">
      <dgm:prSet presAssocID="{A7C7A58D-F6B7-44FC-BD88-35D3FD010EE2}" presName="imagNode" presStyleLbl="fgImgPlace1" presStyleIdx="2" presStyleCnt="3"/>
      <dgm:spPr/>
    </dgm:pt>
  </dgm:ptLst>
  <dgm:cxnLst>
    <dgm:cxn modelId="{0A0B7CF5-8959-4EDA-B908-86EDEFA9567C}" srcId="{C757F19A-B3FE-4886-88AF-CEE24D3F3C2C}" destId="{160A100C-CAB7-473B-9B4F-C9DA2E858526}" srcOrd="1" destOrd="0" parTransId="{51CBD024-A84A-448C-8A41-A6B9EEAC272B}" sibTransId="{E6CB4D49-C97F-46D1-941F-FA8A7F005DE1}"/>
    <dgm:cxn modelId="{370B3420-56D4-4432-9B36-5207892BE06E}" type="presOf" srcId="{A7C7A58D-F6B7-44FC-BD88-35D3FD010EE2}" destId="{BE0FF148-B933-483D-BB71-ED1986148617}" srcOrd="1" destOrd="0" presId="urn:microsoft.com/office/officeart/2005/8/layout/hList7"/>
    <dgm:cxn modelId="{6E27FE23-8638-435E-B4DF-6EA76CF1AF73}" type="presOf" srcId="{9A4011FE-167C-4C91-9A2A-DA9A80F0D842}" destId="{5E978448-C175-45E7-8D61-E168DF1DA4CD}" srcOrd="1" destOrd="0" presId="urn:microsoft.com/office/officeart/2005/8/layout/hList7"/>
    <dgm:cxn modelId="{EA74AFB2-30EC-4FE0-BA10-694762BCDA7D}" type="presOf" srcId="{E6CB4D49-C97F-46D1-941F-FA8A7F005DE1}" destId="{35EF0F08-8161-45EA-AAF3-E65AD4974DDD}" srcOrd="0" destOrd="0" presId="urn:microsoft.com/office/officeart/2005/8/layout/hList7"/>
    <dgm:cxn modelId="{043E970E-B797-4CE2-9D82-D4B3DEB3B210}" srcId="{C757F19A-B3FE-4886-88AF-CEE24D3F3C2C}" destId="{9A4011FE-167C-4C91-9A2A-DA9A80F0D842}" srcOrd="0" destOrd="0" parTransId="{27127D61-AE19-4C48-A613-E499A7AEF6D8}" sibTransId="{235A1C3D-88C0-4821-B80E-2DECDC20DE71}"/>
    <dgm:cxn modelId="{050D6624-0240-4E69-8346-9CD5FCE4658F}" type="presOf" srcId="{C757F19A-B3FE-4886-88AF-CEE24D3F3C2C}" destId="{67983FFC-4F9F-4363-A229-749302291CE5}" srcOrd="0" destOrd="0" presId="urn:microsoft.com/office/officeart/2005/8/layout/hList7"/>
    <dgm:cxn modelId="{331C3954-DCAD-4D11-9061-00C177191491}" type="presOf" srcId="{160A100C-CAB7-473B-9B4F-C9DA2E858526}" destId="{E562FE20-D100-41C4-A93E-20866ABFDF84}" srcOrd="1" destOrd="0" presId="urn:microsoft.com/office/officeart/2005/8/layout/hList7"/>
    <dgm:cxn modelId="{F8528D99-E489-4C1E-B9BB-EC141C91F9BD}" type="presOf" srcId="{235A1C3D-88C0-4821-B80E-2DECDC20DE71}" destId="{D1D97813-BDB8-449D-B314-8987CF26288F}" srcOrd="0" destOrd="0" presId="urn:microsoft.com/office/officeart/2005/8/layout/hList7"/>
    <dgm:cxn modelId="{EA718CB3-B1C2-4352-B2F4-A38A1E027195}" type="presOf" srcId="{A7C7A58D-F6B7-44FC-BD88-35D3FD010EE2}" destId="{A9735959-AA2D-429B-8AB8-01CFFCA2B2D6}" srcOrd="0" destOrd="0" presId="urn:microsoft.com/office/officeart/2005/8/layout/hList7"/>
    <dgm:cxn modelId="{5A447393-D270-4487-B1D0-E98087251501}" type="presOf" srcId="{160A100C-CAB7-473B-9B4F-C9DA2E858526}" destId="{A80DBE6B-5B68-4DA0-9C11-B6BF41C52BDF}" srcOrd="0" destOrd="0" presId="urn:microsoft.com/office/officeart/2005/8/layout/hList7"/>
    <dgm:cxn modelId="{4273F57D-3DAB-44DF-B4D0-284A4A6C8C41}" srcId="{C757F19A-B3FE-4886-88AF-CEE24D3F3C2C}" destId="{A7C7A58D-F6B7-44FC-BD88-35D3FD010EE2}" srcOrd="2" destOrd="0" parTransId="{56DE4E4B-DF2F-48BE-9C60-F971AA60D343}" sibTransId="{C6950ACE-8CD5-4681-B44F-D76AAE264D2C}"/>
    <dgm:cxn modelId="{51CCA8A7-8FE7-4F42-9052-9E0F9DC0389B}" type="presOf" srcId="{9A4011FE-167C-4C91-9A2A-DA9A80F0D842}" destId="{0288E1EC-974A-4823-9D99-FCA5AD8C0800}" srcOrd="0" destOrd="0" presId="urn:microsoft.com/office/officeart/2005/8/layout/hList7"/>
    <dgm:cxn modelId="{2BDF3CE5-1FD5-4683-AED1-07596EF66C5B}" type="presParOf" srcId="{67983FFC-4F9F-4363-A229-749302291CE5}" destId="{2C50001E-981C-4324-A18C-DBD820F09484}" srcOrd="0" destOrd="0" presId="urn:microsoft.com/office/officeart/2005/8/layout/hList7"/>
    <dgm:cxn modelId="{52B95BB5-2166-4770-93C9-71093AF5AAB3}" type="presParOf" srcId="{67983FFC-4F9F-4363-A229-749302291CE5}" destId="{2ED24A48-F31C-45EA-B226-5B1B4EBFE0B9}" srcOrd="1" destOrd="0" presId="urn:microsoft.com/office/officeart/2005/8/layout/hList7"/>
    <dgm:cxn modelId="{40EA10EB-3838-41EB-90FF-6EF6F94F992F}" type="presParOf" srcId="{2ED24A48-F31C-45EA-B226-5B1B4EBFE0B9}" destId="{A875EC6D-E7B7-45E9-AD41-A439EE2E3D97}" srcOrd="0" destOrd="0" presId="urn:microsoft.com/office/officeart/2005/8/layout/hList7"/>
    <dgm:cxn modelId="{D55275BA-7165-478A-9D94-B591B1175E4E}" type="presParOf" srcId="{A875EC6D-E7B7-45E9-AD41-A439EE2E3D97}" destId="{0288E1EC-974A-4823-9D99-FCA5AD8C0800}" srcOrd="0" destOrd="0" presId="urn:microsoft.com/office/officeart/2005/8/layout/hList7"/>
    <dgm:cxn modelId="{F62EFEDC-F8B1-4795-8277-7F82339C19A7}" type="presParOf" srcId="{A875EC6D-E7B7-45E9-AD41-A439EE2E3D97}" destId="{5E978448-C175-45E7-8D61-E168DF1DA4CD}" srcOrd="1" destOrd="0" presId="urn:microsoft.com/office/officeart/2005/8/layout/hList7"/>
    <dgm:cxn modelId="{7F56C937-AFA3-4F2E-B433-65969D042613}" type="presParOf" srcId="{A875EC6D-E7B7-45E9-AD41-A439EE2E3D97}" destId="{91ACFA70-AB5D-4C04-AC0D-6530316BF492}" srcOrd="2" destOrd="0" presId="urn:microsoft.com/office/officeart/2005/8/layout/hList7"/>
    <dgm:cxn modelId="{7FB7CE2B-4170-429C-B9E0-B7D2609E0254}" type="presParOf" srcId="{A875EC6D-E7B7-45E9-AD41-A439EE2E3D97}" destId="{AD9CAD28-0C32-4349-8FDF-AA1B2B18E26D}" srcOrd="3" destOrd="0" presId="urn:microsoft.com/office/officeart/2005/8/layout/hList7"/>
    <dgm:cxn modelId="{DBB1DB25-C0FC-4848-BB7C-997E0FC250F1}" type="presParOf" srcId="{2ED24A48-F31C-45EA-B226-5B1B4EBFE0B9}" destId="{D1D97813-BDB8-449D-B314-8987CF26288F}" srcOrd="1" destOrd="0" presId="urn:microsoft.com/office/officeart/2005/8/layout/hList7"/>
    <dgm:cxn modelId="{95F858CC-E769-4094-BBFA-7F283392EDBD}" type="presParOf" srcId="{2ED24A48-F31C-45EA-B226-5B1B4EBFE0B9}" destId="{035844A6-B596-4482-A19A-ACF52738FA5C}" srcOrd="2" destOrd="0" presId="urn:microsoft.com/office/officeart/2005/8/layout/hList7"/>
    <dgm:cxn modelId="{FF194A47-E1A7-4DDB-85C3-6727537EAF49}" type="presParOf" srcId="{035844A6-B596-4482-A19A-ACF52738FA5C}" destId="{A80DBE6B-5B68-4DA0-9C11-B6BF41C52BDF}" srcOrd="0" destOrd="0" presId="urn:microsoft.com/office/officeart/2005/8/layout/hList7"/>
    <dgm:cxn modelId="{E76575FF-E5B8-4731-B387-15690FE5B624}" type="presParOf" srcId="{035844A6-B596-4482-A19A-ACF52738FA5C}" destId="{E562FE20-D100-41C4-A93E-20866ABFDF84}" srcOrd="1" destOrd="0" presId="urn:microsoft.com/office/officeart/2005/8/layout/hList7"/>
    <dgm:cxn modelId="{F09F432D-627D-40C2-A371-A26A18BBB1B9}" type="presParOf" srcId="{035844A6-B596-4482-A19A-ACF52738FA5C}" destId="{4A287A6F-6F7F-408C-8B59-520F89616C81}" srcOrd="2" destOrd="0" presId="urn:microsoft.com/office/officeart/2005/8/layout/hList7"/>
    <dgm:cxn modelId="{6F310D33-DA48-4770-86B5-46B80F216C0B}" type="presParOf" srcId="{035844A6-B596-4482-A19A-ACF52738FA5C}" destId="{93F4CECE-47BA-4E83-8DB3-7819D8E075D0}" srcOrd="3" destOrd="0" presId="urn:microsoft.com/office/officeart/2005/8/layout/hList7"/>
    <dgm:cxn modelId="{5EBAB5A8-6A48-4957-8B1F-48D1172BC19A}" type="presParOf" srcId="{2ED24A48-F31C-45EA-B226-5B1B4EBFE0B9}" destId="{35EF0F08-8161-45EA-AAF3-E65AD4974DDD}" srcOrd="3" destOrd="0" presId="urn:microsoft.com/office/officeart/2005/8/layout/hList7"/>
    <dgm:cxn modelId="{FD4F559E-BC81-443C-A0C2-53B3E3E2F2E8}" type="presParOf" srcId="{2ED24A48-F31C-45EA-B226-5B1B4EBFE0B9}" destId="{BC2026A1-CC02-4A27-A5FB-A90FD6A0D30B}" srcOrd="4" destOrd="0" presId="urn:microsoft.com/office/officeart/2005/8/layout/hList7"/>
    <dgm:cxn modelId="{11361EAA-58C0-4EFE-9149-35D5D645B7F2}" type="presParOf" srcId="{BC2026A1-CC02-4A27-A5FB-A90FD6A0D30B}" destId="{A9735959-AA2D-429B-8AB8-01CFFCA2B2D6}" srcOrd="0" destOrd="0" presId="urn:microsoft.com/office/officeart/2005/8/layout/hList7"/>
    <dgm:cxn modelId="{A403B21A-F570-4446-B574-FE1ADB90214A}" type="presParOf" srcId="{BC2026A1-CC02-4A27-A5FB-A90FD6A0D30B}" destId="{BE0FF148-B933-483D-BB71-ED1986148617}" srcOrd="1" destOrd="0" presId="urn:microsoft.com/office/officeart/2005/8/layout/hList7"/>
    <dgm:cxn modelId="{C5493EE9-37E2-45C3-93F8-91B5F107533F}" type="presParOf" srcId="{BC2026A1-CC02-4A27-A5FB-A90FD6A0D30B}" destId="{DF144A41-F1C0-4D4D-A49F-7F1D005CCB32}" srcOrd="2" destOrd="0" presId="urn:microsoft.com/office/officeart/2005/8/layout/hList7"/>
    <dgm:cxn modelId="{F9F059CD-1099-4B35-8B68-C1E42C6B7662}" type="presParOf" srcId="{BC2026A1-CC02-4A27-A5FB-A90FD6A0D30B}" destId="{40334D1D-392F-4D45-876B-8528F25140E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0E341-0424-4C0D-98A9-2132CF695D92}">
      <dsp:nvSpPr>
        <dsp:cNvPr id="0" name=""/>
        <dsp:cNvSpPr/>
      </dsp:nvSpPr>
      <dsp:spPr>
        <a:xfrm>
          <a:off x="2380945" y="1632"/>
          <a:ext cx="4063767" cy="406376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sp3d extrusionH="28000" prstMaterial="matte"/>
        </a:bodyPr>
        <a:lstStyle/>
        <a:p>
          <a:pPr lvl="0" algn="ctr" defTabSz="2889250" rtl="1">
            <a:lnSpc>
              <a:spcPct val="90000"/>
            </a:lnSpc>
            <a:spcBef>
              <a:spcPct val="0"/>
            </a:spcBef>
            <a:spcAft>
              <a:spcPct val="35000"/>
            </a:spcAft>
          </a:pPr>
          <a:r>
            <a:rPr lang="ar-SA" sz="6500" b="1" i="0" kern="1200" dirty="0" smtClean="0"/>
            <a:t>أركان</a:t>
          </a:r>
          <a:r>
            <a:rPr lang="ar-DZ" sz="6500" b="1" i="0" kern="1200" dirty="0" smtClean="0"/>
            <a:t> التسيير الجبائي</a:t>
          </a:r>
          <a:endParaRPr lang="fr-FR" sz="6500" kern="1200" dirty="0"/>
        </a:p>
      </dsp:txBody>
      <dsp:txXfrm>
        <a:off x="2976070" y="596757"/>
        <a:ext cx="2873517" cy="2873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5B172-CB1A-4ED3-9FCC-B90ADBDFB3F6}">
      <dsp:nvSpPr>
        <dsp:cNvPr id="0" name=""/>
        <dsp:cNvSpPr/>
      </dsp:nvSpPr>
      <dsp:spPr>
        <a:xfrm rot="5400000">
          <a:off x="-191722" y="191722"/>
          <a:ext cx="1278152" cy="89470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الركن المادي</a:t>
          </a:r>
          <a:endParaRPr lang="fr-FR" sz="2000" kern="1200" dirty="0">
            <a:latin typeface="Traditional Arabic" panose="02020603050405020304" pitchFamily="18" charset="-78"/>
            <a:cs typeface="Traditional Arabic" panose="02020603050405020304" pitchFamily="18" charset="-78"/>
          </a:endParaRPr>
        </a:p>
      </dsp:txBody>
      <dsp:txXfrm rot="-5400000">
        <a:off x="1" y="447352"/>
        <a:ext cx="894706" cy="383446"/>
      </dsp:txXfrm>
    </dsp:sp>
    <dsp:sp modelId="{6FF9A9C6-9100-44DA-8AED-D74BDB01D8BB}">
      <dsp:nvSpPr>
        <dsp:cNvPr id="0" name=""/>
        <dsp:cNvSpPr/>
      </dsp:nvSpPr>
      <dsp:spPr>
        <a:xfrm rot="5400000">
          <a:off x="4444783" y="-3547343"/>
          <a:ext cx="830798" cy="79309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DZ" sz="2000" b="1" kern="1200" dirty="0" smtClean="0">
              <a:solidFill>
                <a:srgbClr val="00B050"/>
              </a:solidFill>
              <a:latin typeface="Traditional Arabic" panose="02020603050405020304" pitchFamily="18" charset="-78"/>
              <a:cs typeface="Traditional Arabic" panose="02020603050405020304" pitchFamily="18" charset="-78"/>
            </a:rPr>
            <a:t>كل الحركات والأفعال غير المشروعة التي يقوم بها المكلف كإخفاء بعض المبالغ الخاضعة للضريبة مثلا، وهنا المسير الجبائي لا يقوم بأفعال غير مشروعة فهو يتحرك في الهامش الذي يسمح به القانون </a:t>
          </a:r>
          <a:r>
            <a:rPr lang="ar-SA" sz="2000" b="1" kern="1200" dirty="0" smtClean="0">
              <a:solidFill>
                <a:srgbClr val="00B050"/>
              </a:solidFill>
              <a:latin typeface="Traditional Arabic" panose="02020603050405020304" pitchFamily="18" charset="-78"/>
              <a:cs typeface="Traditional Arabic" panose="02020603050405020304" pitchFamily="18" charset="-78"/>
            </a:rPr>
            <a:t>(لا يغش</a:t>
          </a:r>
          <a:r>
            <a:rPr lang="fr-FR" sz="2000" b="1" kern="1200" dirty="0" smtClean="0">
              <a:solidFill>
                <a:srgbClr val="00B050"/>
              </a:solidFill>
              <a:latin typeface="Traditional Arabic" panose="02020603050405020304" pitchFamily="18" charset="-78"/>
              <a:cs typeface="Traditional Arabic" panose="02020603050405020304" pitchFamily="18" charset="-78"/>
            </a:rPr>
            <a:t>(</a:t>
          </a:r>
          <a:endParaRPr lang="fr-FR" sz="2000" b="1" kern="1200" dirty="0">
            <a:solidFill>
              <a:srgbClr val="00B050"/>
            </a:solidFill>
            <a:latin typeface="Traditional Arabic" panose="02020603050405020304" pitchFamily="18" charset="-78"/>
            <a:cs typeface="Traditional Arabic" panose="02020603050405020304" pitchFamily="18" charset="-78"/>
          </a:endParaRPr>
        </a:p>
      </dsp:txBody>
      <dsp:txXfrm rot="-5400000">
        <a:off x="894706" y="43290"/>
        <a:ext cx="7890396" cy="749686"/>
      </dsp:txXfrm>
    </dsp:sp>
    <dsp:sp modelId="{144D8A69-B617-4C0E-A8D2-89378D52F936}">
      <dsp:nvSpPr>
        <dsp:cNvPr id="0" name=""/>
        <dsp:cNvSpPr/>
      </dsp:nvSpPr>
      <dsp:spPr>
        <a:xfrm rot="5400000">
          <a:off x="-191722" y="1282637"/>
          <a:ext cx="1278152" cy="89470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الركن المعنوي (النية)</a:t>
          </a:r>
          <a:endParaRPr lang="fr-FR" sz="2000" kern="1200" dirty="0">
            <a:latin typeface="Traditional Arabic" panose="02020603050405020304" pitchFamily="18" charset="-78"/>
            <a:cs typeface="Traditional Arabic" panose="02020603050405020304" pitchFamily="18" charset="-78"/>
          </a:endParaRPr>
        </a:p>
      </dsp:txBody>
      <dsp:txXfrm rot="-5400000">
        <a:off x="1" y="1538267"/>
        <a:ext cx="894706" cy="383446"/>
      </dsp:txXfrm>
    </dsp:sp>
    <dsp:sp modelId="{16CDDCFB-CE30-48C8-BC38-88B3DE4E4682}">
      <dsp:nvSpPr>
        <dsp:cNvPr id="0" name=""/>
        <dsp:cNvSpPr/>
      </dsp:nvSpPr>
      <dsp:spPr>
        <a:xfrm rot="5400000">
          <a:off x="4444564" y="-2458943"/>
          <a:ext cx="831235" cy="79309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DZ" sz="2000" b="1" kern="1200" dirty="0" smtClean="0">
              <a:solidFill>
                <a:schemeClr val="accent3">
                  <a:lumMod val="75000"/>
                </a:schemeClr>
              </a:solidFill>
              <a:latin typeface="Traditional Arabic" panose="02020603050405020304" pitchFamily="18" charset="-78"/>
              <a:cs typeface="Traditional Arabic" panose="02020603050405020304" pitchFamily="18" charset="-78"/>
            </a:rPr>
            <a:t>يتمثل في معرفة المكلف طبيعة الفعل الضار، ورغم ذلك تتجه إرادته لارتكابه، هنا على المسير الجبائي أن يثبت أن الهدف من تخفيض الضريبة هو المصلحة الاقتصادية للمؤسسة وبالتالي تكون النية هي عدم الإضرار</a:t>
          </a:r>
          <a:endParaRPr lang="fr-FR" sz="2000" b="1" kern="1200" dirty="0">
            <a:solidFill>
              <a:schemeClr val="accent3">
                <a:lumMod val="75000"/>
              </a:schemeClr>
            </a:solidFill>
            <a:latin typeface="Traditional Arabic" panose="02020603050405020304" pitchFamily="18" charset="-78"/>
            <a:cs typeface="Traditional Arabic" panose="02020603050405020304" pitchFamily="18" charset="-78"/>
          </a:endParaRPr>
        </a:p>
      </dsp:txBody>
      <dsp:txXfrm rot="-5400000">
        <a:off x="894706" y="1131493"/>
        <a:ext cx="7890374" cy="750079"/>
      </dsp:txXfrm>
    </dsp:sp>
    <dsp:sp modelId="{CD33AB82-D5A1-4161-B000-6DBBF5BBFBDB}">
      <dsp:nvSpPr>
        <dsp:cNvPr id="0" name=""/>
        <dsp:cNvSpPr/>
      </dsp:nvSpPr>
      <dsp:spPr>
        <a:xfrm rot="5400000">
          <a:off x="-191722" y="2514983"/>
          <a:ext cx="1278152" cy="89470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الركن</a:t>
          </a:r>
          <a:r>
            <a:rPr lang="ar-DZ" sz="1600" b="1" i="0" kern="1200" dirty="0" smtClean="0"/>
            <a:t> الشرعي</a:t>
          </a:r>
          <a:endParaRPr lang="fr-FR" sz="1600" kern="1200" dirty="0"/>
        </a:p>
      </dsp:txBody>
      <dsp:txXfrm rot="-5400000">
        <a:off x="1" y="2770613"/>
        <a:ext cx="894706" cy="383446"/>
      </dsp:txXfrm>
    </dsp:sp>
    <dsp:sp modelId="{2C72305D-EA82-4B5E-922D-3FE8B6CCE282}">
      <dsp:nvSpPr>
        <dsp:cNvPr id="0" name=""/>
        <dsp:cNvSpPr/>
      </dsp:nvSpPr>
      <dsp:spPr>
        <a:xfrm rot="5400000">
          <a:off x="4300618" y="-1226815"/>
          <a:ext cx="1119127" cy="79309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DZ" sz="2000" b="1" kern="1200" dirty="0" smtClean="0">
              <a:solidFill>
                <a:srgbClr val="0070C0"/>
              </a:solidFill>
              <a:latin typeface="Traditional Arabic" panose="02020603050405020304" pitchFamily="18" charset="-78"/>
              <a:cs typeface="Traditional Arabic" panose="02020603050405020304" pitchFamily="18" charset="-78"/>
            </a:rPr>
            <a:t>وجود نصوص قانونية تنص صراحة على أن مثل هذا التصرف يشكل مخالفة تستوجب العقوبة، وهنا بما أن المسير الجبائي يحترم القوانين </a:t>
          </a:r>
          <a:r>
            <a:rPr lang="ar-DZ" sz="2000" b="1" kern="1200" dirty="0" err="1" smtClean="0">
              <a:solidFill>
                <a:srgbClr val="0070C0"/>
              </a:solidFill>
              <a:latin typeface="Traditional Arabic" panose="02020603050405020304" pitchFamily="18" charset="-78"/>
              <a:cs typeface="Traditional Arabic" panose="02020603050405020304" pitchFamily="18" charset="-78"/>
            </a:rPr>
            <a:t>الجبائية</a:t>
          </a:r>
          <a:r>
            <a:rPr lang="ar-DZ" sz="2000" b="1" kern="1200" dirty="0" smtClean="0">
              <a:solidFill>
                <a:srgbClr val="0070C0"/>
              </a:solidFill>
              <a:latin typeface="Traditional Arabic" panose="02020603050405020304" pitchFamily="18" charset="-78"/>
              <a:cs typeface="Traditional Arabic" panose="02020603050405020304" pitchFamily="18" charset="-78"/>
            </a:rPr>
            <a:t> فإنه لا يوجد نص قانوني يجرمه.</a:t>
          </a:r>
          <a:endParaRPr lang="fr-FR" sz="2000" kern="1200" dirty="0">
            <a:solidFill>
              <a:schemeClr val="accent6">
                <a:lumMod val="75000"/>
              </a:schemeClr>
            </a:solidFill>
            <a:latin typeface="Traditional Arabic" panose="02020603050405020304" pitchFamily="18" charset="-78"/>
            <a:cs typeface="Traditional Arabic" panose="02020603050405020304" pitchFamily="18" charset="-78"/>
          </a:endParaRPr>
        </a:p>
      </dsp:txBody>
      <dsp:txXfrm rot="-5400000">
        <a:off x="894706" y="2233728"/>
        <a:ext cx="7876321" cy="1009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DDF05-5F2D-4E44-BAE2-0B27F956A2B1}">
      <dsp:nvSpPr>
        <dsp:cNvPr id="0" name=""/>
        <dsp:cNvSpPr/>
      </dsp:nvSpPr>
      <dsp:spPr>
        <a:xfrm>
          <a:off x="38976" y="717619"/>
          <a:ext cx="3402144" cy="2653604"/>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DZ" sz="2800" b="1" i="0" kern="1200" dirty="0" smtClean="0">
              <a:latin typeface="Traditional Arabic" panose="02020603050405020304" pitchFamily="18" charset="-78"/>
              <a:cs typeface="Traditional Arabic" panose="02020603050405020304" pitchFamily="18" charset="-78"/>
            </a:rPr>
            <a:t>أسس التسيير الجبائي</a:t>
          </a:r>
          <a:endParaRPr lang="fr-FR" sz="2800" kern="1200" dirty="0">
            <a:latin typeface="Traditional Arabic" panose="02020603050405020304" pitchFamily="18" charset="-78"/>
            <a:cs typeface="Traditional Arabic" panose="02020603050405020304" pitchFamily="18" charset="-78"/>
          </a:endParaRPr>
        </a:p>
      </dsp:txBody>
      <dsp:txXfrm>
        <a:off x="116697" y="795340"/>
        <a:ext cx="3246702" cy="2498162"/>
      </dsp:txXfrm>
    </dsp:sp>
    <dsp:sp modelId="{A18A4B54-8F65-4574-A866-BDEF820A45BC}">
      <dsp:nvSpPr>
        <dsp:cNvPr id="0" name=""/>
        <dsp:cNvSpPr/>
      </dsp:nvSpPr>
      <dsp:spPr>
        <a:xfrm rot="17647247">
          <a:off x="2931288" y="1237404"/>
          <a:ext cx="1724334" cy="40258"/>
        </a:xfrm>
        <a:custGeom>
          <a:avLst/>
          <a:gdLst/>
          <a:ahLst/>
          <a:cxnLst/>
          <a:rect l="0" t="0" r="0" b="0"/>
          <a:pathLst>
            <a:path>
              <a:moveTo>
                <a:pt x="0" y="20129"/>
              </a:moveTo>
              <a:lnTo>
                <a:pt x="1724334" y="201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fr-FR" sz="600" kern="1200"/>
        </a:p>
      </dsp:txBody>
      <dsp:txXfrm>
        <a:off x="3750347" y="1214425"/>
        <a:ext cx="86216" cy="86216"/>
      </dsp:txXfrm>
    </dsp:sp>
    <dsp:sp modelId="{8DD44F14-5054-4BD3-9CFF-A5571A90B547}">
      <dsp:nvSpPr>
        <dsp:cNvPr id="0" name=""/>
        <dsp:cNvSpPr/>
      </dsp:nvSpPr>
      <dsp:spPr>
        <a:xfrm>
          <a:off x="4145790" y="9727"/>
          <a:ext cx="5338331" cy="921835"/>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اختيار الطريقة الأقل تكلفة من حال استغلال نقاط الضعف أو الثغرات المتواجدة في لتشريع الجبائي</a:t>
          </a:r>
          <a:r>
            <a:rPr lang="ar-DZ" sz="1400" b="1" i="0" kern="1200" dirty="0" smtClean="0"/>
            <a:t>،</a:t>
          </a:r>
          <a:endParaRPr lang="fr-FR" sz="1400" kern="1200" dirty="0"/>
        </a:p>
      </dsp:txBody>
      <dsp:txXfrm>
        <a:off x="4172790" y="36727"/>
        <a:ext cx="5284331" cy="867835"/>
      </dsp:txXfrm>
    </dsp:sp>
    <dsp:sp modelId="{9049F6D7-A451-4E3D-85DD-253F7B0D3B0F}">
      <dsp:nvSpPr>
        <dsp:cNvPr id="0" name=""/>
        <dsp:cNvSpPr/>
      </dsp:nvSpPr>
      <dsp:spPr>
        <a:xfrm rot="19434601">
          <a:off x="3357448" y="1767459"/>
          <a:ext cx="872015" cy="40258"/>
        </a:xfrm>
        <a:custGeom>
          <a:avLst/>
          <a:gdLst/>
          <a:ahLst/>
          <a:cxnLst/>
          <a:rect l="0" t="0" r="0" b="0"/>
          <a:pathLst>
            <a:path>
              <a:moveTo>
                <a:pt x="0" y="20129"/>
              </a:moveTo>
              <a:lnTo>
                <a:pt x="872015" y="201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771655" y="1765788"/>
        <a:ext cx="43600" cy="43600"/>
      </dsp:txXfrm>
    </dsp:sp>
    <dsp:sp modelId="{9796B8AB-D51F-40E0-894E-E1E3102CED72}">
      <dsp:nvSpPr>
        <dsp:cNvPr id="0" name=""/>
        <dsp:cNvSpPr/>
      </dsp:nvSpPr>
      <dsp:spPr>
        <a:xfrm>
          <a:off x="4145790" y="1069838"/>
          <a:ext cx="5320613" cy="921835"/>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b="1" kern="1200" dirty="0" smtClean="0">
              <a:latin typeface="Traditional Arabic" panose="02020603050405020304" pitchFamily="18" charset="-78"/>
              <a:cs typeface="Traditional Arabic" panose="02020603050405020304" pitchFamily="18" charset="-78"/>
            </a:rPr>
            <a:t>يستمد التسيير الجبائي فعاليته في توظيف سياسة التحفيز الضريبي في ترشيد قرارات المسير</a:t>
          </a:r>
          <a:endParaRPr lang="fr-FR" sz="2000" b="1" kern="1200" dirty="0">
            <a:latin typeface="Traditional Arabic" panose="02020603050405020304" pitchFamily="18" charset="-78"/>
            <a:cs typeface="Traditional Arabic" panose="02020603050405020304" pitchFamily="18" charset="-78"/>
          </a:endParaRPr>
        </a:p>
      </dsp:txBody>
      <dsp:txXfrm>
        <a:off x="4172790" y="1096838"/>
        <a:ext cx="5266613" cy="867835"/>
      </dsp:txXfrm>
    </dsp:sp>
    <dsp:sp modelId="{0AEDAE2C-75F6-412C-B8A9-FD9392EDEE53}">
      <dsp:nvSpPr>
        <dsp:cNvPr id="0" name=""/>
        <dsp:cNvSpPr/>
      </dsp:nvSpPr>
      <dsp:spPr>
        <a:xfrm rot="2267537">
          <a:off x="3347596" y="2297515"/>
          <a:ext cx="891718" cy="40258"/>
        </a:xfrm>
        <a:custGeom>
          <a:avLst/>
          <a:gdLst/>
          <a:ahLst/>
          <a:cxnLst/>
          <a:rect l="0" t="0" r="0" b="0"/>
          <a:pathLst>
            <a:path>
              <a:moveTo>
                <a:pt x="0" y="20129"/>
              </a:moveTo>
              <a:lnTo>
                <a:pt x="891718" y="201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771163" y="2295351"/>
        <a:ext cx="44585" cy="44585"/>
      </dsp:txXfrm>
    </dsp:sp>
    <dsp:sp modelId="{BF67E0DD-4825-41CC-B7D2-77B3CBBCED45}">
      <dsp:nvSpPr>
        <dsp:cNvPr id="0" name=""/>
        <dsp:cNvSpPr/>
      </dsp:nvSpPr>
      <dsp:spPr>
        <a:xfrm>
          <a:off x="4145790" y="2129949"/>
          <a:ext cx="5319562" cy="921835"/>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يعتبر التهرب الضريبي المشروع ضمن الواجبات </a:t>
          </a:r>
          <a:r>
            <a:rPr lang="ar-DZ" sz="2000" b="1" i="0" kern="1200" dirty="0" err="1" smtClean="0">
              <a:latin typeface="Traditional Arabic" panose="02020603050405020304" pitchFamily="18" charset="-78"/>
              <a:cs typeface="Traditional Arabic" panose="02020603050405020304" pitchFamily="18" charset="-78"/>
            </a:rPr>
            <a:t>الجبائية</a:t>
          </a:r>
          <a:r>
            <a:rPr lang="ar-DZ" sz="2000" b="1" i="0" kern="1200" dirty="0" smtClean="0">
              <a:latin typeface="Traditional Arabic" panose="02020603050405020304" pitchFamily="18" charset="-78"/>
              <a:cs typeface="Traditional Arabic" panose="02020603050405020304" pitchFamily="18" charset="-78"/>
            </a:rPr>
            <a:t> للمسير</a:t>
          </a:r>
          <a:endParaRPr lang="fr-FR" sz="2000" kern="1200" dirty="0">
            <a:latin typeface="Traditional Arabic" panose="02020603050405020304" pitchFamily="18" charset="-78"/>
            <a:cs typeface="Traditional Arabic" panose="02020603050405020304" pitchFamily="18" charset="-78"/>
          </a:endParaRPr>
        </a:p>
      </dsp:txBody>
      <dsp:txXfrm>
        <a:off x="4172790" y="2156949"/>
        <a:ext cx="5265562" cy="867835"/>
      </dsp:txXfrm>
    </dsp:sp>
    <dsp:sp modelId="{99BB4049-B35A-4BCE-B53C-6D89C4925653}">
      <dsp:nvSpPr>
        <dsp:cNvPr id="0" name=""/>
        <dsp:cNvSpPr/>
      </dsp:nvSpPr>
      <dsp:spPr>
        <a:xfrm rot="3979004">
          <a:off x="2916304" y="2827570"/>
          <a:ext cx="1754304" cy="40258"/>
        </a:xfrm>
        <a:custGeom>
          <a:avLst/>
          <a:gdLst/>
          <a:ahLst/>
          <a:cxnLst/>
          <a:rect l="0" t="0" r="0" b="0"/>
          <a:pathLst>
            <a:path>
              <a:moveTo>
                <a:pt x="0" y="20129"/>
              </a:moveTo>
              <a:lnTo>
                <a:pt x="1754304" y="201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fr-FR" sz="600" kern="1200"/>
        </a:p>
      </dsp:txBody>
      <dsp:txXfrm>
        <a:off x="3749598" y="2803842"/>
        <a:ext cx="87715" cy="87715"/>
      </dsp:txXfrm>
    </dsp:sp>
    <dsp:sp modelId="{0952E765-00FC-4FC7-955C-2F0B9C1DCBAA}">
      <dsp:nvSpPr>
        <dsp:cNvPr id="0" name=""/>
        <dsp:cNvSpPr/>
      </dsp:nvSpPr>
      <dsp:spPr>
        <a:xfrm>
          <a:off x="4145790" y="3190060"/>
          <a:ext cx="5239952" cy="921835"/>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Traditional Arabic" panose="02020603050405020304" pitchFamily="18" charset="-78"/>
              <a:cs typeface="Traditional Arabic" panose="02020603050405020304" pitchFamily="18" charset="-78"/>
            </a:rPr>
            <a:t>التسيير الجبائي يمثل المستوى الأعلى لاستعمال الجباية، فالمسيرون لهم الحق في استخدام خبرتهم للمفاضلة بين الاختيارات </a:t>
          </a:r>
          <a:r>
            <a:rPr lang="ar-DZ" sz="2000" b="1" i="0" kern="1200" dirty="0" err="1" smtClean="0">
              <a:latin typeface="Traditional Arabic" panose="02020603050405020304" pitchFamily="18" charset="-78"/>
              <a:cs typeface="Traditional Arabic" panose="02020603050405020304" pitchFamily="18" charset="-78"/>
            </a:rPr>
            <a:t>الجبائية</a:t>
          </a:r>
          <a:r>
            <a:rPr lang="ar-DZ" sz="2000" b="1" i="0" kern="1200" dirty="0" smtClean="0">
              <a:latin typeface="Traditional Arabic" panose="02020603050405020304" pitchFamily="18" charset="-78"/>
              <a:cs typeface="Traditional Arabic" panose="02020603050405020304" pitchFamily="18" charset="-78"/>
            </a:rPr>
            <a:t> المطروحة في التشريع المعمول به</a:t>
          </a:r>
          <a:endParaRPr lang="fr-FR" sz="2000" kern="1200" dirty="0">
            <a:latin typeface="Traditional Arabic" panose="02020603050405020304" pitchFamily="18" charset="-78"/>
            <a:cs typeface="Traditional Arabic" panose="02020603050405020304" pitchFamily="18" charset="-78"/>
          </a:endParaRPr>
        </a:p>
      </dsp:txBody>
      <dsp:txXfrm>
        <a:off x="4172790" y="3217060"/>
        <a:ext cx="5185952" cy="867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9DB64-6F2F-4DB9-A7C6-D7ECC75C4C67}">
      <dsp:nvSpPr>
        <dsp:cNvPr id="0" name=""/>
        <dsp:cNvSpPr/>
      </dsp:nvSpPr>
      <dsp:spPr>
        <a:xfrm>
          <a:off x="4905570" y="820586"/>
          <a:ext cx="1553540" cy="1553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rtl="1">
            <a:lnSpc>
              <a:spcPct val="90000"/>
            </a:lnSpc>
            <a:spcBef>
              <a:spcPct val="0"/>
            </a:spcBef>
            <a:spcAft>
              <a:spcPct val="35000"/>
            </a:spcAft>
          </a:pPr>
          <a:r>
            <a:rPr lang="ar-SA" sz="4200" b="1" i="0" kern="1200" smtClean="0"/>
            <a:t>الحدود القانونية</a:t>
          </a:r>
          <a:endParaRPr lang="fr-FR" sz="4200" kern="1200"/>
        </a:p>
      </dsp:txBody>
      <dsp:txXfrm>
        <a:off x="4905570" y="820586"/>
        <a:ext cx="1553540" cy="1553540"/>
      </dsp:txXfrm>
    </dsp:sp>
    <dsp:sp modelId="{A7088B6D-FDE7-4DAC-AB1E-77C707E35C2B}">
      <dsp:nvSpPr>
        <dsp:cNvPr id="0" name=""/>
        <dsp:cNvSpPr/>
      </dsp:nvSpPr>
      <dsp:spPr>
        <a:xfrm>
          <a:off x="2815132" y="-340"/>
          <a:ext cx="3195393" cy="3195393"/>
        </a:xfrm>
        <a:prstGeom prst="circularArrow">
          <a:avLst>
            <a:gd name="adj1" fmla="val 9481"/>
            <a:gd name="adj2" fmla="val 684749"/>
            <a:gd name="adj3" fmla="val 7851781"/>
            <a:gd name="adj4" fmla="val 2263470"/>
            <a:gd name="adj5" fmla="val 11061"/>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64D0A0A-0760-4072-B8D9-7377B859C73F}">
      <dsp:nvSpPr>
        <dsp:cNvPr id="0" name=""/>
        <dsp:cNvSpPr/>
      </dsp:nvSpPr>
      <dsp:spPr>
        <a:xfrm>
          <a:off x="2366548" y="820586"/>
          <a:ext cx="1553540" cy="1553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rtl="1">
            <a:lnSpc>
              <a:spcPct val="90000"/>
            </a:lnSpc>
            <a:spcBef>
              <a:spcPct val="0"/>
            </a:spcBef>
            <a:spcAft>
              <a:spcPct val="35000"/>
            </a:spcAft>
          </a:pPr>
          <a:r>
            <a:rPr lang="ar-SA" sz="4200" b="1" i="0" kern="1200" smtClean="0"/>
            <a:t>الحدود المالية</a:t>
          </a:r>
          <a:endParaRPr lang="fr-FR" sz="4200" kern="1200"/>
        </a:p>
      </dsp:txBody>
      <dsp:txXfrm>
        <a:off x="2366548" y="820586"/>
        <a:ext cx="1553540" cy="1553540"/>
      </dsp:txXfrm>
    </dsp:sp>
    <dsp:sp modelId="{628EAF3B-CC55-4634-A93F-E960C51E7C50}">
      <dsp:nvSpPr>
        <dsp:cNvPr id="0" name=""/>
        <dsp:cNvSpPr/>
      </dsp:nvSpPr>
      <dsp:spPr>
        <a:xfrm>
          <a:off x="2815132" y="-340"/>
          <a:ext cx="3195393" cy="3195393"/>
        </a:xfrm>
        <a:prstGeom prst="circularArrow">
          <a:avLst>
            <a:gd name="adj1" fmla="val 9481"/>
            <a:gd name="adj2" fmla="val 684749"/>
            <a:gd name="adj3" fmla="val 18651781"/>
            <a:gd name="adj4" fmla="val 13063470"/>
            <a:gd name="adj5" fmla="val 11061"/>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41030-EC35-41C6-B7D9-44820CCF4FCD}">
      <dsp:nvSpPr>
        <dsp:cNvPr id="0" name=""/>
        <dsp:cNvSpPr/>
      </dsp:nvSpPr>
      <dsp:spPr>
        <a:xfrm>
          <a:off x="1991119" y="0"/>
          <a:ext cx="2935405" cy="293540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F6343-1D90-42C1-8F37-E9872FE5CAFF}">
      <dsp:nvSpPr>
        <dsp:cNvPr id="0" name=""/>
        <dsp:cNvSpPr/>
      </dsp:nvSpPr>
      <dsp:spPr>
        <a:xfrm>
          <a:off x="1424498" y="298970"/>
          <a:ext cx="5912400" cy="56713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b="1" i="0" kern="1200" dirty="0" smtClean="0"/>
            <a:t>إذا وقع بقصد الإضرار بالغير</a:t>
          </a:r>
          <a:endParaRPr lang="fr-FR" sz="1600" kern="1200" dirty="0"/>
        </a:p>
      </dsp:txBody>
      <dsp:txXfrm>
        <a:off x="1452183" y="326655"/>
        <a:ext cx="5857030" cy="511764"/>
      </dsp:txXfrm>
    </dsp:sp>
    <dsp:sp modelId="{F481C390-F204-48BD-8011-D899A823D2BA}">
      <dsp:nvSpPr>
        <dsp:cNvPr id="0" name=""/>
        <dsp:cNvSpPr/>
      </dsp:nvSpPr>
      <dsp:spPr>
        <a:xfrm>
          <a:off x="1488760" y="924899"/>
          <a:ext cx="5848138" cy="50853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ar-SA" sz="1500" b="1" i="0" kern="1200" dirty="0" smtClean="0"/>
            <a:t>إذا كان يرمي إلى الحصول على فائدة قليلة بالنظر إلى الضرر الناشئ للغير</a:t>
          </a:r>
          <a:endParaRPr lang="fr-FR" sz="1500" kern="1200" dirty="0"/>
        </a:p>
      </dsp:txBody>
      <dsp:txXfrm>
        <a:off x="1513585" y="949724"/>
        <a:ext cx="5798488" cy="458886"/>
      </dsp:txXfrm>
    </dsp:sp>
    <dsp:sp modelId="{3A2DDD6E-77DC-4DC1-B8EE-32908DF30145}">
      <dsp:nvSpPr>
        <dsp:cNvPr id="0" name=""/>
        <dsp:cNvSpPr/>
      </dsp:nvSpPr>
      <dsp:spPr>
        <a:xfrm>
          <a:off x="1488760" y="1497002"/>
          <a:ext cx="5848138" cy="50853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ar-SA" sz="1400" b="1" i="0" kern="1200" dirty="0" smtClean="0"/>
            <a:t>إذا كان الغرض منه الحصول على فائدة غير مشروعة</a:t>
          </a:r>
          <a:endParaRPr lang="fr-FR" sz="1400" kern="1200" dirty="0"/>
        </a:p>
      </dsp:txBody>
      <dsp:txXfrm>
        <a:off x="1513585" y="1521827"/>
        <a:ext cx="5798488" cy="458886"/>
      </dsp:txXfrm>
    </dsp:sp>
    <dsp:sp modelId="{D9330AAA-942B-4EBE-B436-776DB880FF3A}">
      <dsp:nvSpPr>
        <dsp:cNvPr id="0" name=""/>
        <dsp:cNvSpPr/>
      </dsp:nvSpPr>
      <dsp:spPr>
        <a:xfrm>
          <a:off x="1488760" y="2069105"/>
          <a:ext cx="5848138" cy="50853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ar-SA" sz="1400" b="1" i="0" kern="1200" dirty="0" smtClean="0"/>
            <a:t>إذا توفر فيه القصد أو النية، والفعل غير المشروع</a:t>
          </a:r>
          <a:endParaRPr lang="fr-FR" sz="1400" kern="1200" dirty="0"/>
        </a:p>
      </dsp:txBody>
      <dsp:txXfrm>
        <a:off x="1513585" y="2093930"/>
        <a:ext cx="5798488" cy="458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BFFA4-0996-45E3-9E2A-BB0825C79603}">
      <dsp:nvSpPr>
        <dsp:cNvPr id="0" name=""/>
        <dsp:cNvSpPr/>
      </dsp:nvSpPr>
      <dsp:spPr>
        <a:xfrm>
          <a:off x="0" y="254722"/>
          <a:ext cx="8824913" cy="352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1D5D5-7638-4638-82AF-9B01699C4FBE}">
      <dsp:nvSpPr>
        <dsp:cNvPr id="0" name=""/>
        <dsp:cNvSpPr/>
      </dsp:nvSpPr>
      <dsp:spPr>
        <a:xfrm>
          <a:off x="420131" y="48082"/>
          <a:ext cx="8402618" cy="413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492" tIns="0" rIns="233492" bIns="0" numCol="1" spcCol="1270" anchor="ctr" anchorCtr="0">
          <a:noAutofit/>
        </a:bodyPr>
        <a:lstStyle/>
        <a:p>
          <a:pPr lvl="0" algn="r" defTabSz="1422400" rtl="1">
            <a:lnSpc>
              <a:spcPct val="90000"/>
            </a:lnSpc>
            <a:spcBef>
              <a:spcPct val="0"/>
            </a:spcBef>
            <a:spcAft>
              <a:spcPct val="35000"/>
            </a:spcAft>
          </a:pPr>
          <a:r>
            <a:rPr lang="ar-SA" sz="3200" b="1" kern="1200" dirty="0" smtClean="0">
              <a:latin typeface="Traditional Arabic" panose="02020603050405020304" pitchFamily="18" charset="-78"/>
              <a:cs typeface="Traditional Arabic" panose="02020603050405020304" pitchFamily="18" charset="-78"/>
            </a:rPr>
            <a:t>اعتماد طريقة معينة </a:t>
          </a:r>
          <a:r>
            <a:rPr lang="ar-SA" sz="3200" b="1" kern="1200" dirty="0" err="1" smtClean="0">
              <a:latin typeface="Traditional Arabic" panose="02020603050405020304" pitchFamily="18" charset="-78"/>
              <a:cs typeface="Traditional Arabic" panose="02020603050405020304" pitchFamily="18" charset="-78"/>
            </a:rPr>
            <a:t>للإه</a:t>
          </a:r>
          <a:r>
            <a:rPr lang="ar-DZ" sz="3200" b="1" kern="1200" dirty="0" smtClean="0">
              <a:latin typeface="Traditional Arabic" panose="02020603050405020304" pitchFamily="18" charset="-78"/>
              <a:cs typeface="Traditional Arabic" panose="02020603050405020304" pitchFamily="18" charset="-78"/>
            </a:rPr>
            <a:t>ت</a:t>
          </a:r>
          <a:r>
            <a:rPr lang="ar-SA" sz="3200" b="1" kern="1200" dirty="0" smtClean="0">
              <a:latin typeface="Traditional Arabic" panose="02020603050405020304" pitchFamily="18" charset="-78"/>
              <a:cs typeface="Traditional Arabic" panose="02020603050405020304" pitchFamily="18" charset="-78"/>
            </a:rPr>
            <a:t>لاك</a:t>
          </a:r>
          <a:endParaRPr lang="fr-FR" sz="3200" b="1" kern="1200" dirty="0">
            <a:latin typeface="Traditional Arabic" panose="02020603050405020304" pitchFamily="18" charset="-78"/>
            <a:cs typeface="Traditional Arabic" panose="02020603050405020304" pitchFamily="18" charset="-78"/>
          </a:endParaRPr>
        </a:p>
      </dsp:txBody>
      <dsp:txXfrm>
        <a:off x="440306" y="68257"/>
        <a:ext cx="8362268" cy="372930"/>
      </dsp:txXfrm>
    </dsp:sp>
    <dsp:sp modelId="{83302133-BB70-4E44-ABB8-FB8E9EC8034A}">
      <dsp:nvSpPr>
        <dsp:cNvPr id="0" name=""/>
        <dsp:cNvSpPr/>
      </dsp:nvSpPr>
      <dsp:spPr>
        <a:xfrm>
          <a:off x="0" y="889762"/>
          <a:ext cx="8824913" cy="352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C3575-D0D5-4B20-9D20-422D1FB68783}">
      <dsp:nvSpPr>
        <dsp:cNvPr id="0" name=""/>
        <dsp:cNvSpPr/>
      </dsp:nvSpPr>
      <dsp:spPr>
        <a:xfrm>
          <a:off x="420131" y="683122"/>
          <a:ext cx="8402618" cy="413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492" tIns="0" rIns="233492" bIns="0" numCol="1" spcCol="1270" anchor="ctr" anchorCtr="0">
          <a:noAutofit/>
        </a:bodyPr>
        <a:lstStyle/>
        <a:p>
          <a:pPr lvl="0" algn="r" defTabSz="1422400">
            <a:lnSpc>
              <a:spcPct val="90000"/>
            </a:lnSpc>
            <a:spcBef>
              <a:spcPct val="0"/>
            </a:spcBef>
            <a:spcAft>
              <a:spcPct val="35000"/>
            </a:spcAft>
          </a:pPr>
          <a:r>
            <a:rPr lang="ar-SA" sz="3200" b="1" kern="1200" dirty="0" smtClean="0">
              <a:latin typeface="Traditional Arabic" panose="02020603050405020304" pitchFamily="18" charset="-78"/>
              <a:cs typeface="Traditional Arabic" panose="02020603050405020304" pitchFamily="18" charset="-78"/>
            </a:rPr>
            <a:t>حرية اختيار طرق تقييم المخزون</a:t>
          </a:r>
          <a:endParaRPr lang="fr-FR" sz="3200" b="1" kern="1200" dirty="0">
            <a:latin typeface="Traditional Arabic" panose="02020603050405020304" pitchFamily="18" charset="-78"/>
            <a:cs typeface="Traditional Arabic" panose="02020603050405020304" pitchFamily="18" charset="-78"/>
          </a:endParaRPr>
        </a:p>
      </dsp:txBody>
      <dsp:txXfrm>
        <a:off x="440306" y="703297"/>
        <a:ext cx="8362268" cy="372930"/>
      </dsp:txXfrm>
    </dsp:sp>
    <dsp:sp modelId="{5DBF8E4B-3716-4D1E-AA84-FF4852D670B9}">
      <dsp:nvSpPr>
        <dsp:cNvPr id="0" name=""/>
        <dsp:cNvSpPr/>
      </dsp:nvSpPr>
      <dsp:spPr>
        <a:xfrm>
          <a:off x="0" y="3015417"/>
          <a:ext cx="8824913" cy="352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8D5531-2B15-4DA6-A50B-90E797310A81}">
      <dsp:nvSpPr>
        <dsp:cNvPr id="0" name=""/>
        <dsp:cNvSpPr/>
      </dsp:nvSpPr>
      <dsp:spPr>
        <a:xfrm>
          <a:off x="419700" y="1318162"/>
          <a:ext cx="8402226" cy="190389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492" tIns="0" rIns="233492" bIns="0" numCol="1" spcCol="1270" anchor="ctr" anchorCtr="0">
          <a:noAutofit/>
        </a:bodyPr>
        <a:lstStyle/>
        <a:p>
          <a:pPr lvl="0" algn="r" defTabSz="1422400" rtl="1">
            <a:lnSpc>
              <a:spcPct val="90000"/>
            </a:lnSpc>
            <a:spcBef>
              <a:spcPct val="0"/>
            </a:spcBef>
            <a:spcAft>
              <a:spcPct val="35000"/>
            </a:spcAft>
          </a:pPr>
          <a:r>
            <a:rPr lang="ar-SA" sz="3200" b="1" kern="1200" dirty="0" smtClean="0">
              <a:latin typeface="Traditional Arabic" panose="02020603050405020304" pitchFamily="18" charset="-78"/>
              <a:cs typeface="Traditional Arabic" panose="02020603050405020304" pitchFamily="18" charset="-78"/>
            </a:rPr>
            <a:t>إعادة تقييم بعض عناصر الميزانية أو عدم القيام بذلك وهذه القرارات ملزمة للمؤسسة وللإدارة </a:t>
          </a:r>
          <a:r>
            <a:rPr lang="ar-SA" sz="3200" b="1" kern="1200" dirty="0" err="1" smtClean="0">
              <a:latin typeface="Traditional Arabic" panose="02020603050405020304" pitchFamily="18" charset="-78"/>
              <a:cs typeface="Traditional Arabic" panose="02020603050405020304" pitchFamily="18" charset="-78"/>
            </a:rPr>
            <a:t>الجبائية</a:t>
          </a:r>
          <a:r>
            <a:rPr lang="ar-SA" sz="3200" b="1" kern="1200" dirty="0" smtClean="0">
              <a:latin typeface="Traditional Arabic" panose="02020603050405020304" pitchFamily="18" charset="-78"/>
              <a:cs typeface="Traditional Arabic" panose="02020603050405020304" pitchFamily="18" charset="-78"/>
            </a:rPr>
            <a:t> معًا بناءً على مبدأ عدم التدخل في التسيير.</a:t>
          </a:r>
          <a:endParaRPr lang="fr-FR" sz="3200" b="1" kern="1200" dirty="0">
            <a:latin typeface="Traditional Arabic" panose="02020603050405020304" pitchFamily="18" charset="-78"/>
            <a:cs typeface="Traditional Arabic" panose="02020603050405020304" pitchFamily="18" charset="-78"/>
          </a:endParaRPr>
        </a:p>
      </dsp:txBody>
      <dsp:txXfrm>
        <a:off x="512640" y="1411102"/>
        <a:ext cx="8216346" cy="1718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8E1EC-974A-4823-9D99-FCA5AD8C0800}">
      <dsp:nvSpPr>
        <dsp:cNvPr id="0" name=""/>
        <dsp:cNvSpPr/>
      </dsp:nvSpPr>
      <dsp:spPr>
        <a:xfrm>
          <a:off x="1852" y="0"/>
          <a:ext cx="2882747" cy="3416300"/>
        </a:xfrm>
        <a:prstGeom prst="roundRect">
          <a:avLst>
            <a:gd name="adj" fmla="val 10000"/>
          </a:avLst>
        </a:prstGeom>
        <a:solidFill>
          <a:schemeClr val="tx1">
            <a:lumMod val="50000"/>
            <a:lumOff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SA" sz="3200" b="1" kern="1200" dirty="0" smtClean="0">
              <a:solidFill>
                <a:schemeClr val="tx1"/>
              </a:solidFill>
              <a:latin typeface="Traditional Arabic" panose="02020603050405020304" pitchFamily="18" charset="-78"/>
              <a:cs typeface="Traditional Arabic" panose="02020603050405020304" pitchFamily="18" charset="-78"/>
            </a:rPr>
            <a:t>تسديد ديون مستحقة فيما بعد</a:t>
          </a:r>
          <a:endParaRPr lang="fr-FR" sz="3200" b="1" kern="1200" dirty="0">
            <a:solidFill>
              <a:schemeClr val="tx1"/>
            </a:solidFill>
            <a:latin typeface="Traditional Arabic" panose="02020603050405020304" pitchFamily="18" charset="-78"/>
            <a:cs typeface="Traditional Arabic" panose="02020603050405020304" pitchFamily="18" charset="-78"/>
          </a:endParaRPr>
        </a:p>
      </dsp:txBody>
      <dsp:txXfrm>
        <a:off x="1852" y="1366520"/>
        <a:ext cx="2882747" cy="1366520"/>
      </dsp:txXfrm>
    </dsp:sp>
    <dsp:sp modelId="{AD9CAD28-0C32-4349-8FDF-AA1B2B18E26D}">
      <dsp:nvSpPr>
        <dsp:cNvPr id="0" name=""/>
        <dsp:cNvSpPr/>
      </dsp:nvSpPr>
      <dsp:spPr>
        <a:xfrm>
          <a:off x="874412" y="204978"/>
          <a:ext cx="1137627" cy="1137627"/>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DBE6B-5B68-4DA0-9C11-B6BF41C52BDF}">
      <dsp:nvSpPr>
        <dsp:cNvPr id="0" name=""/>
        <dsp:cNvSpPr/>
      </dsp:nvSpPr>
      <dsp:spPr>
        <a:xfrm>
          <a:off x="2971082" y="0"/>
          <a:ext cx="2882747" cy="3416300"/>
        </a:xfrm>
        <a:prstGeom prst="roundRect">
          <a:avLst>
            <a:gd name="adj" fmla="val 10000"/>
          </a:avLst>
        </a:prstGeom>
        <a:solidFill>
          <a:schemeClr val="accent4">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SA" sz="3200" b="1" kern="1200" dirty="0" smtClean="0">
              <a:solidFill>
                <a:schemeClr val="tx1"/>
              </a:solidFill>
              <a:latin typeface="Traditional Arabic" panose="02020603050405020304" pitchFamily="18" charset="-78"/>
              <a:cs typeface="Traditional Arabic" panose="02020603050405020304" pitchFamily="18" charset="-78"/>
            </a:rPr>
            <a:t>التقييم الصوري للمخزون</a:t>
          </a:r>
          <a:endParaRPr lang="fr-FR" sz="3200" b="1" kern="1200" dirty="0">
            <a:solidFill>
              <a:schemeClr val="tx1"/>
            </a:solidFill>
            <a:latin typeface="Traditional Arabic" panose="02020603050405020304" pitchFamily="18" charset="-78"/>
            <a:cs typeface="Traditional Arabic" panose="02020603050405020304" pitchFamily="18" charset="-78"/>
          </a:endParaRPr>
        </a:p>
      </dsp:txBody>
      <dsp:txXfrm>
        <a:off x="2971082" y="1366520"/>
        <a:ext cx="2882747" cy="1366520"/>
      </dsp:txXfrm>
    </dsp:sp>
    <dsp:sp modelId="{93F4CECE-47BA-4E83-8DB3-7819D8E075D0}">
      <dsp:nvSpPr>
        <dsp:cNvPr id="0" name=""/>
        <dsp:cNvSpPr/>
      </dsp:nvSpPr>
      <dsp:spPr>
        <a:xfrm>
          <a:off x="3843642" y="204978"/>
          <a:ext cx="1137627" cy="1137627"/>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35959-AA2D-429B-8AB8-01CFFCA2B2D6}">
      <dsp:nvSpPr>
        <dsp:cNvPr id="0" name=""/>
        <dsp:cNvSpPr/>
      </dsp:nvSpPr>
      <dsp:spPr>
        <a:xfrm>
          <a:off x="5940312" y="0"/>
          <a:ext cx="2882747" cy="3416300"/>
        </a:xfrm>
        <a:prstGeom prst="roundRect">
          <a:avLst>
            <a:gd name="adj" fmla="val 1000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SA" sz="3200" b="1" kern="1200" dirty="0" smtClean="0">
              <a:solidFill>
                <a:schemeClr val="tx1"/>
              </a:solidFill>
              <a:latin typeface="Traditional Arabic" panose="02020603050405020304" pitchFamily="18" charset="-78"/>
              <a:cs typeface="Traditional Arabic" panose="02020603050405020304" pitchFamily="18" charset="-78"/>
            </a:rPr>
            <a:t>حسم أعباء غير قابلة للحسم </a:t>
          </a:r>
          <a:endParaRPr lang="fr-FR" sz="3200" b="1" kern="1200" dirty="0">
            <a:solidFill>
              <a:schemeClr val="tx1"/>
            </a:solidFill>
            <a:latin typeface="Traditional Arabic" panose="02020603050405020304" pitchFamily="18" charset="-78"/>
            <a:cs typeface="Traditional Arabic" panose="02020603050405020304" pitchFamily="18" charset="-78"/>
          </a:endParaRPr>
        </a:p>
      </dsp:txBody>
      <dsp:txXfrm>
        <a:off x="5940312" y="1366520"/>
        <a:ext cx="2882747" cy="1366520"/>
      </dsp:txXfrm>
    </dsp:sp>
    <dsp:sp modelId="{40334D1D-392F-4D45-876B-8528F25140E8}">
      <dsp:nvSpPr>
        <dsp:cNvPr id="0" name=""/>
        <dsp:cNvSpPr/>
      </dsp:nvSpPr>
      <dsp:spPr>
        <a:xfrm>
          <a:off x="6812872" y="204978"/>
          <a:ext cx="1137627" cy="1137627"/>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0001E-981C-4324-A18C-DBD820F09484}">
      <dsp:nvSpPr>
        <dsp:cNvPr id="0" name=""/>
        <dsp:cNvSpPr/>
      </dsp:nvSpPr>
      <dsp:spPr>
        <a:xfrm>
          <a:off x="378327" y="2963544"/>
          <a:ext cx="8118919" cy="452755"/>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575CC-6AFE-4E03-B1A6-394C7C150EC4}" type="datetimeFigureOut">
              <a:rPr lang="fr-FR" smtClean="0"/>
              <a:t>05/04/2022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A9DAB-17DC-43C5-B5E9-0B0F82BA6448}" type="slidenum">
              <a:rPr lang="fr-FR" smtClean="0"/>
              <a:t>‹N°›</a:t>
            </a:fld>
            <a:endParaRPr lang="fr-FR"/>
          </a:p>
        </p:txBody>
      </p:sp>
    </p:spTree>
    <p:extLst>
      <p:ext uri="{BB962C8B-B14F-4D97-AF65-F5344CB8AC3E}">
        <p14:creationId xmlns:p14="http://schemas.microsoft.com/office/powerpoint/2010/main" val="1502480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4</a:t>
            </a:fld>
            <a:endParaRPr lang="fr-FR"/>
          </a:p>
        </p:txBody>
      </p:sp>
    </p:spTree>
    <p:extLst>
      <p:ext uri="{BB962C8B-B14F-4D97-AF65-F5344CB8AC3E}">
        <p14:creationId xmlns:p14="http://schemas.microsoft.com/office/powerpoint/2010/main" val="13472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ar-DZ" b="1" dirty="0" smtClean="0">
                <a:solidFill>
                  <a:srgbClr val="FF0000"/>
                </a:solidFill>
                <a:latin typeface="Traditional Arabic" panose="02020603050405020304" pitchFamily="18" charset="-78"/>
                <a:cs typeface="Traditional Arabic" panose="02020603050405020304" pitchFamily="18" charset="-78"/>
              </a:rPr>
              <a:t>التعسف في استعمال الحق</a:t>
            </a:r>
            <a:endParaRPr lang="fr-FR" b="1" dirty="0">
              <a:solidFill>
                <a:srgbClr val="FF0000"/>
              </a:solidFill>
              <a:latin typeface="Traditional Arabic" panose="02020603050405020304" pitchFamily="18" charset="-78"/>
              <a:cs typeface="Traditional Arabic" panose="02020603050405020304" pitchFamily="18" charset="-78"/>
            </a:endParaRPr>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66</a:t>
            </a:fld>
            <a:endParaRPr lang="fr-FR"/>
          </a:p>
        </p:txBody>
      </p:sp>
    </p:spTree>
    <p:extLst>
      <p:ext uri="{BB962C8B-B14F-4D97-AF65-F5344CB8AC3E}">
        <p14:creationId xmlns:p14="http://schemas.microsoft.com/office/powerpoint/2010/main" val="380092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69</a:t>
            </a:fld>
            <a:endParaRPr lang="fr-FR"/>
          </a:p>
        </p:txBody>
      </p:sp>
    </p:spTree>
    <p:extLst>
      <p:ext uri="{BB962C8B-B14F-4D97-AF65-F5344CB8AC3E}">
        <p14:creationId xmlns:p14="http://schemas.microsoft.com/office/powerpoint/2010/main" val="63833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71</a:t>
            </a:fld>
            <a:endParaRPr lang="fr-FR"/>
          </a:p>
        </p:txBody>
      </p:sp>
    </p:spTree>
    <p:extLst>
      <p:ext uri="{BB962C8B-B14F-4D97-AF65-F5344CB8AC3E}">
        <p14:creationId xmlns:p14="http://schemas.microsoft.com/office/powerpoint/2010/main" val="251961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75</a:t>
            </a:fld>
            <a:endParaRPr lang="fr-FR"/>
          </a:p>
        </p:txBody>
      </p:sp>
    </p:spTree>
    <p:extLst>
      <p:ext uri="{BB962C8B-B14F-4D97-AF65-F5344CB8AC3E}">
        <p14:creationId xmlns:p14="http://schemas.microsoft.com/office/powerpoint/2010/main" val="2043559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76</a:t>
            </a:fld>
            <a:endParaRPr lang="fr-FR"/>
          </a:p>
        </p:txBody>
      </p:sp>
    </p:spTree>
    <p:extLst>
      <p:ext uri="{BB962C8B-B14F-4D97-AF65-F5344CB8AC3E}">
        <p14:creationId xmlns:p14="http://schemas.microsoft.com/office/powerpoint/2010/main" val="276053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78</a:t>
            </a:fld>
            <a:endParaRPr lang="fr-FR"/>
          </a:p>
        </p:txBody>
      </p:sp>
    </p:spTree>
    <p:extLst>
      <p:ext uri="{BB962C8B-B14F-4D97-AF65-F5344CB8AC3E}">
        <p14:creationId xmlns:p14="http://schemas.microsoft.com/office/powerpoint/2010/main" val="69668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79</a:t>
            </a:fld>
            <a:endParaRPr lang="fr-FR"/>
          </a:p>
        </p:txBody>
      </p:sp>
    </p:spTree>
    <p:extLst>
      <p:ext uri="{BB962C8B-B14F-4D97-AF65-F5344CB8AC3E}">
        <p14:creationId xmlns:p14="http://schemas.microsoft.com/office/powerpoint/2010/main" val="36430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80</a:t>
            </a:fld>
            <a:endParaRPr lang="fr-FR"/>
          </a:p>
        </p:txBody>
      </p:sp>
    </p:spTree>
    <p:extLst>
      <p:ext uri="{BB962C8B-B14F-4D97-AF65-F5344CB8AC3E}">
        <p14:creationId xmlns:p14="http://schemas.microsoft.com/office/powerpoint/2010/main" val="313986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81</a:t>
            </a:fld>
            <a:endParaRPr lang="fr-FR"/>
          </a:p>
        </p:txBody>
      </p:sp>
    </p:spTree>
    <p:extLst>
      <p:ext uri="{BB962C8B-B14F-4D97-AF65-F5344CB8AC3E}">
        <p14:creationId xmlns:p14="http://schemas.microsoft.com/office/powerpoint/2010/main" val="4158469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ar-DZ" sz="3200" kern="1200" baseline="0" dirty="0" smtClean="0">
                <a:solidFill>
                  <a:schemeClr val="tx1"/>
                </a:solidFill>
                <a:effectLst/>
                <a:latin typeface="Traditional Arabic" panose="02020603050405020304" pitchFamily="18" charset="-78"/>
                <a:ea typeface="+mn-ea"/>
                <a:cs typeface="+mj-cs"/>
              </a:rPr>
              <a:t> </a:t>
            </a:r>
            <a:r>
              <a:rPr lang="ar-DZ" sz="3200" kern="1200" dirty="0" smtClean="0">
                <a:solidFill>
                  <a:srgbClr val="002060"/>
                </a:solidFill>
                <a:effectLst/>
                <a:latin typeface="Traditional Arabic" panose="02020603050405020304" pitchFamily="18" charset="-78"/>
                <a:ea typeface="+mn-ea"/>
                <a:cs typeface="+mj-cs"/>
              </a:rPr>
              <a:t>يلزم به المكلفون غير الخاضعين الرسم على القيمة المضافة </a:t>
            </a:r>
            <a:r>
              <a:rPr lang="en-US" sz="3200" kern="1200" dirty="0" smtClean="0">
                <a:solidFill>
                  <a:srgbClr val="002060"/>
                </a:solidFill>
                <a:effectLst/>
                <a:latin typeface="Traditional Arabic" panose="02020603050405020304" pitchFamily="18" charset="-78"/>
                <a:ea typeface="+mn-ea"/>
                <a:cs typeface="+mj-cs"/>
              </a:rPr>
              <a:t>G50A</a:t>
            </a:r>
            <a:endParaRPr lang="fr-FR" sz="3200" dirty="0">
              <a:solidFill>
                <a:srgbClr val="002060"/>
              </a:solidFill>
              <a:latin typeface="Traditional Arabic" panose="02020603050405020304" pitchFamily="18" charset="-78"/>
              <a:cs typeface="+mj-cs"/>
            </a:endParaRPr>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83</a:t>
            </a:fld>
            <a:endParaRPr lang="fr-FR"/>
          </a:p>
        </p:txBody>
      </p:sp>
    </p:spTree>
    <p:extLst>
      <p:ext uri="{BB962C8B-B14F-4D97-AF65-F5344CB8AC3E}">
        <p14:creationId xmlns:p14="http://schemas.microsoft.com/office/powerpoint/2010/main" val="194637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40</a:t>
            </a:fld>
            <a:endParaRPr lang="fr-FR"/>
          </a:p>
        </p:txBody>
      </p:sp>
    </p:spTree>
    <p:extLst>
      <p:ext uri="{BB962C8B-B14F-4D97-AF65-F5344CB8AC3E}">
        <p14:creationId xmlns:p14="http://schemas.microsoft.com/office/powerpoint/2010/main" val="168280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86</a:t>
            </a:fld>
            <a:endParaRPr lang="fr-FR"/>
          </a:p>
        </p:txBody>
      </p:sp>
    </p:spTree>
    <p:extLst>
      <p:ext uri="{BB962C8B-B14F-4D97-AF65-F5344CB8AC3E}">
        <p14:creationId xmlns:p14="http://schemas.microsoft.com/office/powerpoint/2010/main" val="3699850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88</a:t>
            </a:fld>
            <a:endParaRPr lang="fr-FR"/>
          </a:p>
        </p:txBody>
      </p:sp>
    </p:spTree>
    <p:extLst>
      <p:ext uri="{BB962C8B-B14F-4D97-AF65-F5344CB8AC3E}">
        <p14:creationId xmlns:p14="http://schemas.microsoft.com/office/powerpoint/2010/main" val="197014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89</a:t>
            </a:fld>
            <a:endParaRPr lang="fr-FR"/>
          </a:p>
        </p:txBody>
      </p:sp>
    </p:spTree>
    <p:extLst>
      <p:ext uri="{BB962C8B-B14F-4D97-AF65-F5344CB8AC3E}">
        <p14:creationId xmlns:p14="http://schemas.microsoft.com/office/powerpoint/2010/main" val="2709178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90</a:t>
            </a:fld>
            <a:endParaRPr lang="fr-FR"/>
          </a:p>
        </p:txBody>
      </p:sp>
    </p:spTree>
    <p:extLst>
      <p:ext uri="{BB962C8B-B14F-4D97-AF65-F5344CB8AC3E}">
        <p14:creationId xmlns:p14="http://schemas.microsoft.com/office/powerpoint/2010/main" val="2203673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91</a:t>
            </a:fld>
            <a:endParaRPr lang="fr-FR"/>
          </a:p>
        </p:txBody>
      </p:sp>
    </p:spTree>
    <p:extLst>
      <p:ext uri="{BB962C8B-B14F-4D97-AF65-F5344CB8AC3E}">
        <p14:creationId xmlns:p14="http://schemas.microsoft.com/office/powerpoint/2010/main" val="856925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92</a:t>
            </a:fld>
            <a:endParaRPr lang="fr-FR"/>
          </a:p>
        </p:txBody>
      </p:sp>
    </p:spTree>
    <p:extLst>
      <p:ext uri="{BB962C8B-B14F-4D97-AF65-F5344CB8AC3E}">
        <p14:creationId xmlns:p14="http://schemas.microsoft.com/office/powerpoint/2010/main" val="1686039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93</a:t>
            </a:fld>
            <a:endParaRPr lang="fr-FR"/>
          </a:p>
        </p:txBody>
      </p:sp>
    </p:spTree>
    <p:extLst>
      <p:ext uri="{BB962C8B-B14F-4D97-AF65-F5344CB8AC3E}">
        <p14:creationId xmlns:p14="http://schemas.microsoft.com/office/powerpoint/2010/main" val="2943889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94</a:t>
            </a:fld>
            <a:endParaRPr lang="fr-FR"/>
          </a:p>
        </p:txBody>
      </p:sp>
    </p:spTree>
    <p:extLst>
      <p:ext uri="{BB962C8B-B14F-4D97-AF65-F5344CB8AC3E}">
        <p14:creationId xmlns:p14="http://schemas.microsoft.com/office/powerpoint/2010/main" val="1411110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95</a:t>
            </a:fld>
            <a:endParaRPr lang="fr-FR"/>
          </a:p>
        </p:txBody>
      </p:sp>
    </p:spTree>
    <p:extLst>
      <p:ext uri="{BB962C8B-B14F-4D97-AF65-F5344CB8AC3E}">
        <p14:creationId xmlns:p14="http://schemas.microsoft.com/office/powerpoint/2010/main" val="1459447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96</a:t>
            </a:fld>
            <a:endParaRPr lang="fr-FR"/>
          </a:p>
        </p:txBody>
      </p:sp>
    </p:spTree>
    <p:extLst>
      <p:ext uri="{BB962C8B-B14F-4D97-AF65-F5344CB8AC3E}">
        <p14:creationId xmlns:p14="http://schemas.microsoft.com/office/powerpoint/2010/main" val="146074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46</a:t>
            </a:fld>
            <a:endParaRPr lang="fr-FR"/>
          </a:p>
        </p:txBody>
      </p:sp>
    </p:spTree>
    <p:extLst>
      <p:ext uri="{BB962C8B-B14F-4D97-AF65-F5344CB8AC3E}">
        <p14:creationId xmlns:p14="http://schemas.microsoft.com/office/powerpoint/2010/main" val="3789126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97</a:t>
            </a:fld>
            <a:endParaRPr lang="fr-FR"/>
          </a:p>
        </p:txBody>
      </p:sp>
    </p:spTree>
    <p:extLst>
      <p:ext uri="{BB962C8B-B14F-4D97-AF65-F5344CB8AC3E}">
        <p14:creationId xmlns:p14="http://schemas.microsoft.com/office/powerpoint/2010/main" val="2271469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ar-DZ" dirty="0" smtClean="0"/>
              <a:t>  التصريح برقم الاعمال التقديري للضريبة الجزافية الوحيدة </a:t>
            </a:r>
            <a:r>
              <a:rPr lang="fr-FR" baseline="0" dirty="0" smtClean="0"/>
              <a:t>G12</a:t>
            </a:r>
            <a:endParaRPr lang="fr-FR" dirty="0" smtClean="0"/>
          </a:p>
          <a:p>
            <a:pPr algn="ctr"/>
            <a:r>
              <a:rPr lang="ar-DZ" baseline="0" dirty="0" smtClean="0"/>
              <a:t> </a:t>
            </a:r>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99</a:t>
            </a:fld>
            <a:endParaRPr lang="fr-FR"/>
          </a:p>
        </p:txBody>
      </p:sp>
    </p:spTree>
    <p:extLst>
      <p:ext uri="{BB962C8B-B14F-4D97-AF65-F5344CB8AC3E}">
        <p14:creationId xmlns:p14="http://schemas.microsoft.com/office/powerpoint/2010/main" val="1089477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ar-DZ" baseline="0" dirty="0" smtClean="0"/>
              <a:t>التصريح برقم الاعمال التقديري للضريبة الجزافية الوحيدة بالنسبة للمكلفين الجدد   </a:t>
            </a:r>
            <a:r>
              <a:rPr lang="fr-FR" dirty="0" smtClean="0"/>
              <a:t>G12</a:t>
            </a:r>
            <a:r>
              <a:rPr lang="fr-FR" baseline="0" dirty="0" smtClean="0"/>
              <a:t> bis</a:t>
            </a:r>
            <a:r>
              <a:rPr lang="ar-DZ" baseline="0" dirty="0" smtClean="0"/>
              <a:t> </a:t>
            </a:r>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100</a:t>
            </a:fld>
            <a:endParaRPr lang="fr-FR"/>
          </a:p>
        </p:txBody>
      </p:sp>
    </p:spTree>
    <p:extLst>
      <p:ext uri="{BB962C8B-B14F-4D97-AF65-F5344CB8AC3E}">
        <p14:creationId xmlns:p14="http://schemas.microsoft.com/office/powerpoint/2010/main" val="3284937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101</a:t>
            </a:fld>
            <a:endParaRPr lang="fr-FR"/>
          </a:p>
        </p:txBody>
      </p:sp>
    </p:spTree>
    <p:extLst>
      <p:ext uri="{BB962C8B-B14F-4D97-AF65-F5344CB8AC3E}">
        <p14:creationId xmlns:p14="http://schemas.microsoft.com/office/powerpoint/2010/main" val="2259190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102</a:t>
            </a:fld>
            <a:endParaRPr lang="fr-FR"/>
          </a:p>
        </p:txBody>
      </p:sp>
    </p:spTree>
    <p:extLst>
      <p:ext uri="{BB962C8B-B14F-4D97-AF65-F5344CB8AC3E}">
        <p14:creationId xmlns:p14="http://schemas.microsoft.com/office/powerpoint/2010/main" val="358297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49</a:t>
            </a:fld>
            <a:endParaRPr lang="fr-FR"/>
          </a:p>
        </p:txBody>
      </p:sp>
    </p:spTree>
    <p:extLst>
      <p:ext uri="{BB962C8B-B14F-4D97-AF65-F5344CB8AC3E}">
        <p14:creationId xmlns:p14="http://schemas.microsoft.com/office/powerpoint/2010/main" val="378845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51</a:t>
            </a:fld>
            <a:endParaRPr lang="fr-FR"/>
          </a:p>
        </p:txBody>
      </p:sp>
    </p:spTree>
    <p:extLst>
      <p:ext uri="{BB962C8B-B14F-4D97-AF65-F5344CB8AC3E}">
        <p14:creationId xmlns:p14="http://schemas.microsoft.com/office/powerpoint/2010/main" val="256941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57</a:t>
            </a:fld>
            <a:endParaRPr lang="fr-FR"/>
          </a:p>
        </p:txBody>
      </p:sp>
    </p:spTree>
    <p:extLst>
      <p:ext uri="{BB962C8B-B14F-4D97-AF65-F5344CB8AC3E}">
        <p14:creationId xmlns:p14="http://schemas.microsoft.com/office/powerpoint/2010/main" val="66492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59</a:t>
            </a:fld>
            <a:endParaRPr lang="fr-FR"/>
          </a:p>
        </p:txBody>
      </p:sp>
    </p:spTree>
    <p:extLst>
      <p:ext uri="{BB962C8B-B14F-4D97-AF65-F5344CB8AC3E}">
        <p14:creationId xmlns:p14="http://schemas.microsoft.com/office/powerpoint/2010/main" val="367616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63</a:t>
            </a:fld>
            <a:endParaRPr lang="fr-FR"/>
          </a:p>
        </p:txBody>
      </p:sp>
    </p:spTree>
    <p:extLst>
      <p:ext uri="{BB962C8B-B14F-4D97-AF65-F5344CB8AC3E}">
        <p14:creationId xmlns:p14="http://schemas.microsoft.com/office/powerpoint/2010/main" val="137224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A9DAB-17DC-43C5-B5E9-0B0F82BA6448}" type="slidenum">
              <a:rPr lang="fr-FR" smtClean="0"/>
              <a:t>65</a:t>
            </a:fld>
            <a:endParaRPr lang="fr-FR"/>
          </a:p>
        </p:txBody>
      </p:sp>
    </p:spTree>
    <p:extLst>
      <p:ext uri="{BB962C8B-B14F-4D97-AF65-F5344CB8AC3E}">
        <p14:creationId xmlns:p14="http://schemas.microsoft.com/office/powerpoint/2010/main" val="3322960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3137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642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1459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smtClean="0"/>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0521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7731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91125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60460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60683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3073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250248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7376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219234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8271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562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91477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3864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smtClean="0"/>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56613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4/5/2022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1239639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notesSlide" Target="../notesSlides/notesSlide1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96149" y="857787"/>
            <a:ext cx="8825658" cy="1175730"/>
          </a:xfrm>
        </p:spPr>
        <p:txBody>
          <a:bodyPr>
            <a:normAutofit/>
          </a:bodyPr>
          <a:lstStyle/>
          <a:p>
            <a:pPr algn="ctr"/>
            <a:r>
              <a:rPr lang="ar-DZ" b="1" dirty="0">
                <a:solidFill>
                  <a:schemeClr val="tx1"/>
                </a:solidFill>
              </a:rPr>
              <a:t>دروس التسيير </a:t>
            </a:r>
            <a:r>
              <a:rPr lang="ar-DZ" b="1" dirty="0" smtClean="0">
                <a:solidFill>
                  <a:schemeClr val="tx1"/>
                </a:solidFill>
              </a:rPr>
              <a:t>والتدقيق </a:t>
            </a:r>
            <a:r>
              <a:rPr lang="ar-DZ" b="1" dirty="0">
                <a:solidFill>
                  <a:schemeClr val="tx1"/>
                </a:solidFill>
              </a:rPr>
              <a:t>الجبائي</a:t>
            </a:r>
            <a:endParaRPr lang="fr-FR" b="1" dirty="0">
              <a:solidFill>
                <a:schemeClr val="tx1"/>
              </a:solidFill>
            </a:endParaRPr>
          </a:p>
        </p:txBody>
      </p:sp>
      <p:sp>
        <p:nvSpPr>
          <p:cNvPr id="3" name="Sous-titre 2"/>
          <p:cNvSpPr>
            <a:spLocks noGrp="1"/>
          </p:cNvSpPr>
          <p:nvPr>
            <p:ph type="subTitle" idx="1"/>
          </p:nvPr>
        </p:nvSpPr>
        <p:spPr/>
        <p:txBody>
          <a:bodyPr>
            <a:normAutofit/>
          </a:bodyPr>
          <a:lstStyle/>
          <a:p>
            <a:pPr algn="ctr"/>
            <a:r>
              <a:rPr lang="ar-DZ" sz="2400" b="1" dirty="0" smtClean="0">
                <a:latin typeface="Traditional Arabic" panose="02020603050405020304" pitchFamily="18" charset="-78"/>
                <a:cs typeface="Traditional Arabic" panose="02020603050405020304" pitchFamily="18" charset="-78"/>
              </a:rPr>
              <a:t>موجهة لطلبة السنة الأولى ماستر اقتصاد وتسيير المؤسسات</a:t>
            </a:r>
            <a:endParaRPr lang="fr-FR" sz="2400" b="1" dirty="0">
              <a:latin typeface="Traditional Arabic" panose="02020603050405020304" pitchFamily="18" charset="-78"/>
              <a:cs typeface="Traditional Arabic" panose="02020603050405020304" pitchFamily="18" charset="-78"/>
            </a:endParaRPr>
          </a:p>
        </p:txBody>
      </p:sp>
      <p:sp>
        <p:nvSpPr>
          <p:cNvPr id="4" name="Espace réservé du contenu 2"/>
          <p:cNvSpPr txBox="1">
            <a:spLocks/>
          </p:cNvSpPr>
          <p:nvPr/>
        </p:nvSpPr>
        <p:spPr bwMode="gray">
          <a:xfrm>
            <a:off x="1154954" y="2603500"/>
            <a:ext cx="8825659" cy="34163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rtl="1"/>
            <a:r>
              <a:rPr lang="ar-DZ" sz="3600" dirty="0" smtClean="0">
                <a:solidFill>
                  <a:srgbClr val="33CC33"/>
                </a:solidFill>
                <a:latin typeface="Traditional Arabic" panose="02020603050405020304" pitchFamily="18" charset="-78"/>
                <a:cs typeface="Traditional Arabic" panose="02020603050405020304" pitchFamily="18" charset="-78"/>
              </a:rPr>
              <a:t>إعداد  الدكتور  </a:t>
            </a:r>
            <a:r>
              <a:rPr lang="ar-DZ" sz="3600" b="1" dirty="0" smtClean="0">
                <a:solidFill>
                  <a:srgbClr val="33CC33"/>
                </a:solidFill>
                <a:latin typeface="Traditional Arabic" panose="02020603050405020304" pitchFamily="18" charset="-78"/>
                <a:cs typeface="Traditional Arabic" panose="02020603050405020304" pitchFamily="18" charset="-78"/>
              </a:rPr>
              <a:t>صالح </a:t>
            </a:r>
            <a:r>
              <a:rPr lang="ar-DZ" sz="3600" b="1" dirty="0" err="1" smtClean="0">
                <a:solidFill>
                  <a:srgbClr val="33CC33"/>
                </a:solidFill>
                <a:latin typeface="Traditional Arabic" panose="02020603050405020304" pitchFamily="18" charset="-78"/>
                <a:cs typeface="Traditional Arabic" panose="02020603050405020304" pitchFamily="18" charset="-78"/>
              </a:rPr>
              <a:t>حميداتو</a:t>
            </a:r>
            <a:r>
              <a:rPr lang="ar-DZ" sz="3600" b="1" dirty="0" smtClean="0">
                <a:solidFill>
                  <a:srgbClr val="33CC33"/>
                </a:solidFill>
                <a:latin typeface="Traditional Arabic" panose="02020603050405020304" pitchFamily="18" charset="-78"/>
                <a:cs typeface="Traditional Arabic" panose="02020603050405020304" pitchFamily="18" charset="-78"/>
              </a:rPr>
              <a:t> </a:t>
            </a:r>
          </a:p>
          <a:p>
            <a:pPr algn="ctr" rtl="1"/>
            <a:r>
              <a:rPr lang="ar-DZ" sz="3600" dirty="0" smtClean="0">
                <a:solidFill>
                  <a:srgbClr val="33CC33"/>
                </a:solidFill>
                <a:latin typeface="Traditional Arabic" panose="02020603050405020304" pitchFamily="18" charset="-78"/>
                <a:cs typeface="Traditional Arabic" panose="02020603050405020304" pitchFamily="18" charset="-78"/>
              </a:rPr>
              <a:t>جامعة الشهيد حمه لخضر  - الوادي – الجزائر</a:t>
            </a:r>
          </a:p>
          <a:p>
            <a:pPr algn="ctr" rtl="1"/>
            <a:r>
              <a:rPr lang="ar-DZ" sz="3600" dirty="0" smtClean="0">
                <a:solidFill>
                  <a:srgbClr val="33CC33"/>
                </a:solidFill>
                <a:latin typeface="Traditional Arabic" panose="02020603050405020304" pitchFamily="18" charset="-78"/>
                <a:cs typeface="Traditional Arabic" panose="02020603050405020304" pitchFamily="18" charset="-78"/>
              </a:rPr>
              <a:t>الموسم الجامعي 2021/ 2022</a:t>
            </a:r>
            <a:endParaRPr lang="fr-FR" sz="3600" dirty="0">
              <a:solidFill>
                <a:srgbClr val="33CC33"/>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946145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353119" y="2525740"/>
            <a:ext cx="8825659" cy="3416300"/>
          </a:xfrm>
        </p:spPr>
        <p:txBody>
          <a:bodyPr>
            <a:normAutofit/>
          </a:bodyPr>
          <a:lstStyle/>
          <a:p>
            <a:pPr algn="ctr" rtl="1"/>
            <a:r>
              <a:rPr lang="ar-DZ" sz="2400" b="1" dirty="0">
                <a:latin typeface="Traditional Arabic" panose="02020603050405020304" pitchFamily="18" charset="-78"/>
                <a:cs typeface="Traditional Arabic" panose="02020603050405020304" pitchFamily="18" charset="-78"/>
              </a:rPr>
              <a:t>أبرز مكونات المحيط الخارجي </a:t>
            </a:r>
            <a:r>
              <a:rPr lang="ar-DZ" sz="2400" b="1" dirty="0" smtClean="0">
                <a:latin typeface="Traditional Arabic" panose="02020603050405020304" pitchFamily="18" charset="-78"/>
                <a:cs typeface="Traditional Arabic" panose="02020603050405020304" pitchFamily="18" charset="-78"/>
              </a:rPr>
              <a:t>للمؤسسة</a:t>
            </a:r>
            <a:endParaRPr lang="fr-FR" sz="2400" b="1" dirty="0">
              <a:latin typeface="Traditional Arabic" panose="02020603050405020304" pitchFamily="18" charset="-78"/>
              <a:cs typeface="Traditional Arabic" panose="02020603050405020304" pitchFamily="18" charset="-78"/>
            </a:endParaRPr>
          </a:p>
        </p:txBody>
      </p:sp>
      <p:sp>
        <p:nvSpPr>
          <p:cNvPr id="14" name="Flèche à trois pointes 13"/>
          <p:cNvSpPr/>
          <p:nvPr/>
        </p:nvSpPr>
        <p:spPr>
          <a:xfrm>
            <a:off x="1095588" y="2975214"/>
            <a:ext cx="8944389"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نذكر منها على سبيل المثال</a:t>
            </a:r>
            <a:endParaRPr lang="fr-FR" dirty="0"/>
          </a:p>
        </p:txBody>
      </p:sp>
      <p:cxnSp>
        <p:nvCxnSpPr>
          <p:cNvPr id="17" name="Connecteur droit avec flèche 16"/>
          <p:cNvCxnSpPr>
            <a:stCxn id="14" idx="2"/>
          </p:cNvCxnSpPr>
          <p:nvPr/>
        </p:nvCxnSpPr>
        <p:spPr>
          <a:xfrm>
            <a:off x="5567783" y="3719307"/>
            <a:ext cx="3891384" cy="1029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4" idx="2"/>
          </p:cNvCxnSpPr>
          <p:nvPr/>
        </p:nvCxnSpPr>
        <p:spPr>
          <a:xfrm flipH="1">
            <a:off x="5535660" y="3719307"/>
            <a:ext cx="32123" cy="1029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4" idx="2"/>
          </p:cNvCxnSpPr>
          <p:nvPr/>
        </p:nvCxnSpPr>
        <p:spPr>
          <a:xfrm flipH="1">
            <a:off x="1910687" y="3719307"/>
            <a:ext cx="3657096" cy="875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9459167" y="4748474"/>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العلاقات مع الشركاء</a:t>
            </a:r>
            <a:endParaRPr lang="fr-FR" dirty="0"/>
          </a:p>
        </p:txBody>
      </p:sp>
      <p:sp>
        <p:nvSpPr>
          <p:cNvPr id="25" name="Rectangle à coins arrondis 24"/>
          <p:cNvSpPr/>
          <p:nvPr/>
        </p:nvSpPr>
        <p:spPr>
          <a:xfrm>
            <a:off x="928591" y="4610895"/>
            <a:ext cx="9957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الضرائب</a:t>
            </a:r>
            <a:endParaRPr lang="fr-FR" dirty="0"/>
          </a:p>
        </p:txBody>
      </p:sp>
      <p:sp>
        <p:nvSpPr>
          <p:cNvPr id="26" name="Rectangle à coins arrondis 25"/>
          <p:cNvSpPr/>
          <p:nvPr/>
        </p:nvSpPr>
        <p:spPr>
          <a:xfrm>
            <a:off x="5110582" y="4748474"/>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البنوك</a:t>
            </a:r>
            <a:endParaRPr lang="fr-FR" dirty="0"/>
          </a:p>
        </p:txBody>
      </p:sp>
      <p:sp>
        <p:nvSpPr>
          <p:cNvPr id="30" name="Rectangle à coins arrondis 29"/>
          <p:cNvSpPr/>
          <p:nvPr/>
        </p:nvSpPr>
        <p:spPr>
          <a:xfrm>
            <a:off x="600501" y="5832034"/>
            <a:ext cx="2647665" cy="9085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بمجرد </a:t>
            </a:r>
            <a:r>
              <a:rPr lang="ar-DZ" dirty="0"/>
              <a:t>قيد المؤسسة لدى مصالح السجل التجاري تنشأ العلاقة مع الجباية كمتغير خارجي</a:t>
            </a:r>
            <a:endParaRPr lang="fr-FR" dirty="0"/>
          </a:p>
        </p:txBody>
      </p:sp>
      <p:cxnSp>
        <p:nvCxnSpPr>
          <p:cNvPr id="32" name="Connecteur droit 31"/>
          <p:cNvCxnSpPr/>
          <p:nvPr/>
        </p:nvCxnSpPr>
        <p:spPr>
          <a:xfrm flipH="1">
            <a:off x="1353119" y="5428561"/>
            <a:ext cx="2828" cy="3675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7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5" grpId="0" animBg="1"/>
      <p:bldP spid="26" grpId="0" animBg="1"/>
      <p:bldP spid="3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5" name="Espace réservé du contenu 4"/>
          <p:cNvSpPr>
            <a:spLocks noGrp="1"/>
          </p:cNvSpPr>
          <p:nvPr>
            <p:ph idx="1"/>
          </p:nvPr>
        </p:nvSpPr>
        <p:spPr/>
        <p:txBody>
          <a:bodyPr>
            <a:normAutofit/>
          </a:bodyPr>
          <a:lstStyle/>
          <a:p>
            <a:pPr marL="0" indent="0" algn="ctr">
              <a:buNone/>
            </a:pPr>
            <a:r>
              <a:rPr lang="fr-FR" sz="3600" b="1" dirty="0" smtClean="0">
                <a:latin typeface="Traditional Arabic" panose="02020603050405020304" pitchFamily="18" charset="-78"/>
                <a:cs typeface="Traditional Arabic" panose="02020603050405020304" pitchFamily="18" charset="-78"/>
              </a:rPr>
              <a:t>G12 BIS</a:t>
            </a:r>
            <a:endParaRPr lang="fr-FR" sz="3600" b="1" dirty="0">
              <a:latin typeface="Traditional Arabic" panose="02020603050405020304" pitchFamily="18" charset="-78"/>
              <a:cs typeface="Traditional Arabic" panose="02020603050405020304" pitchFamily="18" charset="-78"/>
            </a:endParaRPr>
          </a:p>
        </p:txBody>
      </p:sp>
      <p:pic>
        <p:nvPicPr>
          <p:cNvPr id="7" name="Image 6"/>
          <p:cNvPicPr>
            <a:picLocks noChangeAspect="1"/>
          </p:cNvPicPr>
          <p:nvPr/>
        </p:nvPicPr>
        <p:blipFill>
          <a:blip r:embed="rId3"/>
          <a:stretch>
            <a:fillRect/>
          </a:stretch>
        </p:blipFill>
        <p:spPr>
          <a:xfrm>
            <a:off x="358806" y="2342412"/>
            <a:ext cx="10437542" cy="4515588"/>
          </a:xfrm>
          <a:prstGeom prst="rect">
            <a:avLst/>
          </a:prstGeom>
        </p:spPr>
      </p:pic>
    </p:spTree>
    <p:extLst>
      <p:ext uri="{BB962C8B-B14F-4D97-AF65-F5344CB8AC3E}">
        <p14:creationId xmlns:p14="http://schemas.microsoft.com/office/powerpoint/2010/main" val="40237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3024" y="2603499"/>
            <a:ext cx="11664176" cy="4042627"/>
          </a:xfrm>
        </p:spPr>
        <p:txBody>
          <a:bodyPr/>
          <a:lstStyle/>
          <a:p>
            <a:pPr marL="0" indent="0" algn="ctr">
              <a:buNone/>
            </a:pPr>
            <a:r>
              <a:rPr lang="fr-FR" sz="4000" b="1" dirty="0" smtClean="0">
                <a:latin typeface="Traditional Arabic" panose="02020603050405020304" pitchFamily="18" charset="-78"/>
                <a:cs typeface="Traditional Arabic" panose="02020603050405020304" pitchFamily="18" charset="-78"/>
              </a:rPr>
              <a:t>G12Ter</a:t>
            </a:r>
            <a:endParaRPr lang="fr-FR" sz="4000" b="1" dirty="0">
              <a:latin typeface="Traditional Arabic" panose="02020603050405020304" pitchFamily="18" charset="-78"/>
              <a:cs typeface="Traditional Arabic" panose="02020603050405020304" pitchFamily="18" charset="-78"/>
            </a:endParaRPr>
          </a:p>
        </p:txBody>
      </p:sp>
      <p:pic>
        <p:nvPicPr>
          <p:cNvPr id="4" name="Image 3"/>
          <p:cNvPicPr>
            <a:picLocks noChangeAspect="1"/>
          </p:cNvPicPr>
          <p:nvPr/>
        </p:nvPicPr>
        <p:blipFill>
          <a:blip r:embed="rId3"/>
          <a:stretch>
            <a:fillRect/>
          </a:stretch>
        </p:blipFill>
        <p:spPr>
          <a:xfrm>
            <a:off x="223023" y="2245658"/>
            <a:ext cx="11422129" cy="4400467"/>
          </a:xfrm>
          <a:prstGeom prst="rect">
            <a:avLst/>
          </a:prstGeom>
        </p:spPr>
      </p:pic>
      <p:sp>
        <p:nvSpPr>
          <p:cNvPr id="5"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8156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3840" y="2603500"/>
            <a:ext cx="11541760" cy="4000500"/>
          </a:xfrm>
        </p:spPr>
        <p:txBody>
          <a:bodyPr>
            <a:normAutofit lnSpcReduction="10000"/>
          </a:bodyPr>
          <a:lstStyle/>
          <a:p>
            <a:pPr marL="0" indent="0" algn="ctr" rtl="1">
              <a:buNone/>
            </a:pPr>
            <a:r>
              <a:rPr lang="ar-DZ" sz="4000" b="1" smtClean="0">
                <a:latin typeface="Traditional Arabic" panose="02020603050405020304" pitchFamily="18" charset="-78"/>
                <a:cs typeface="Traditional Arabic" panose="02020603050405020304" pitchFamily="18" charset="-78"/>
              </a:rPr>
              <a:t>التزامات محاسبية  أخرى</a:t>
            </a:r>
          </a:p>
          <a:p>
            <a:pPr algn="just" rtl="1">
              <a:buFont typeface="Wingdings" panose="05000000000000000000" pitchFamily="2" charset="2"/>
              <a:buChar char="§"/>
            </a:pPr>
            <a:r>
              <a:rPr lang="ar-SA" sz="4000" b="1" smtClean="0">
                <a:latin typeface="Traditional Arabic" panose="02020603050405020304" pitchFamily="18" charset="-78"/>
                <a:cs typeface="Traditional Arabic" panose="02020603050405020304" pitchFamily="18" charset="-78"/>
              </a:rPr>
              <a:t>مسك </a:t>
            </a:r>
            <a:r>
              <a:rPr lang="ar-SA" sz="4000" b="1" smtClean="0">
                <a:solidFill>
                  <a:srgbClr val="33CC33"/>
                </a:solidFill>
                <a:latin typeface="Traditional Arabic" panose="02020603050405020304" pitchFamily="18" charset="-78"/>
                <a:cs typeface="Traditional Arabic" panose="02020603050405020304" pitchFamily="18" charset="-78"/>
              </a:rPr>
              <a:t>سجل مرقم ومؤشر </a:t>
            </a:r>
            <a:r>
              <a:rPr lang="ar-SA" sz="4000" b="1" smtClean="0">
                <a:latin typeface="Traditional Arabic" panose="02020603050405020304" pitchFamily="18" charset="-78"/>
                <a:cs typeface="Traditional Arabic" panose="02020603050405020304" pitchFamily="18" charset="-78"/>
              </a:rPr>
              <a:t>عليه من طرف المصالح الجبائية، يتضمن تلخيص سنوي وتسجل فيه </a:t>
            </a:r>
            <a:r>
              <a:rPr lang="ar-SA" sz="4000" b="1" smtClean="0">
                <a:solidFill>
                  <a:srgbClr val="33CC33"/>
                </a:solidFill>
                <a:latin typeface="Traditional Arabic" panose="02020603050405020304" pitchFamily="18" charset="-78"/>
                <a:cs typeface="Traditional Arabic" panose="02020603050405020304" pitchFamily="18" charset="-78"/>
              </a:rPr>
              <a:t>تفاصيل مشترياتهم </a:t>
            </a:r>
            <a:r>
              <a:rPr lang="ar-SA" sz="4000" b="1" smtClean="0">
                <a:latin typeface="Traditional Arabic" panose="02020603050405020304" pitchFamily="18" charset="-78"/>
                <a:cs typeface="Traditional Arabic" panose="02020603050405020304" pitchFamily="18" charset="-78"/>
              </a:rPr>
              <a:t>المدعمة بالفواتير و غيرها من المستندات الثبوتية</a:t>
            </a:r>
            <a:r>
              <a:rPr lang="ar-DZ" sz="4000" b="1" smtClean="0">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
            </a:pPr>
            <a:r>
              <a:rPr lang="ar-SA" sz="4000" b="1" smtClean="0">
                <a:latin typeface="Traditional Arabic" panose="02020603050405020304" pitchFamily="18" charset="-78"/>
                <a:cs typeface="Traditional Arabic" panose="02020603050405020304" pitchFamily="18" charset="-78"/>
              </a:rPr>
              <a:t>مسك </a:t>
            </a:r>
            <a:r>
              <a:rPr lang="ar-SA" sz="4000" b="1" smtClean="0">
                <a:solidFill>
                  <a:srgbClr val="33CC33"/>
                </a:solidFill>
                <a:latin typeface="Traditional Arabic" panose="02020603050405020304" pitchFamily="18" charset="-78"/>
                <a:cs typeface="Traditional Arabic" panose="02020603050405020304" pitchFamily="18" charset="-78"/>
              </a:rPr>
              <a:t>سجل مرقم ومؤشر </a:t>
            </a:r>
            <a:r>
              <a:rPr lang="ar-SA" sz="4000" b="1" smtClean="0">
                <a:latin typeface="Traditional Arabic" panose="02020603050405020304" pitchFamily="18" charset="-78"/>
                <a:cs typeface="Traditional Arabic" panose="02020603050405020304" pitchFamily="18" charset="-78"/>
              </a:rPr>
              <a:t>عليه يخصص لتسجيل </a:t>
            </a:r>
            <a:r>
              <a:rPr lang="ar-SA" sz="4000" b="1" smtClean="0">
                <a:solidFill>
                  <a:srgbClr val="33CC33"/>
                </a:solidFill>
                <a:latin typeface="Traditional Arabic" panose="02020603050405020304" pitchFamily="18" charset="-78"/>
                <a:cs typeface="Traditional Arabic" panose="02020603050405020304" pitchFamily="18" charset="-78"/>
              </a:rPr>
              <a:t>المبيعات</a:t>
            </a:r>
            <a:r>
              <a:rPr lang="ar-DZ" sz="4000" b="1" smtClean="0">
                <a:solidFill>
                  <a:srgbClr val="33CC33"/>
                </a:solidFill>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
            </a:pPr>
            <a:r>
              <a:rPr lang="ar-DZ" sz="4000" b="1" smtClean="0">
                <a:latin typeface="Traditional Arabic" panose="02020603050405020304" pitchFamily="18" charset="-78"/>
                <a:cs typeface="Traditional Arabic" panose="02020603050405020304" pitchFamily="18" charset="-78"/>
              </a:rPr>
              <a:t>ا</a:t>
            </a:r>
            <a:r>
              <a:rPr lang="ar-SA" sz="4000" b="1" smtClean="0">
                <a:latin typeface="Traditional Arabic" panose="02020603050405020304" pitchFamily="18" charset="-78"/>
                <a:cs typeface="Traditional Arabic" panose="02020603050405020304" pitchFamily="18" charset="-78"/>
              </a:rPr>
              <a:t>لمكلف</a:t>
            </a:r>
            <a:r>
              <a:rPr lang="ar-DZ" sz="4000" b="1" smtClean="0">
                <a:latin typeface="Traditional Arabic" panose="02020603050405020304" pitchFamily="18" charset="-78"/>
                <a:cs typeface="Traditional Arabic" panose="02020603050405020304" pitchFamily="18" charset="-78"/>
              </a:rPr>
              <a:t>و</a:t>
            </a:r>
            <a:r>
              <a:rPr lang="ar-SA" sz="4000" b="1" smtClean="0">
                <a:latin typeface="Traditional Arabic" panose="02020603050405020304" pitchFamily="18" charset="-78"/>
                <a:cs typeface="Traditional Arabic" panose="02020603050405020304" pitchFamily="18" charset="-78"/>
              </a:rPr>
              <a:t>ن الذين يمارسون نشاط تأدية الخدمات، يجب عليهم حيازة </a:t>
            </a:r>
            <a:r>
              <a:rPr lang="ar-SA" sz="4000" b="1" smtClean="0">
                <a:solidFill>
                  <a:srgbClr val="33CC33"/>
                </a:solidFill>
                <a:latin typeface="Traditional Arabic" panose="02020603050405020304" pitchFamily="18" charset="-78"/>
                <a:cs typeface="Traditional Arabic" panose="02020603050405020304" pitchFamily="18" charset="-78"/>
              </a:rPr>
              <a:t>دفتر يومي </a:t>
            </a:r>
            <a:r>
              <a:rPr lang="ar-SA" sz="4000" b="1" smtClean="0">
                <a:latin typeface="Traditional Arabic" panose="02020603050405020304" pitchFamily="18" charset="-78"/>
                <a:cs typeface="Traditional Arabic" panose="02020603050405020304" pitchFamily="18" charset="-78"/>
              </a:rPr>
              <a:t>يتم ضبطه يوما بيوم  تسجل فيه </a:t>
            </a:r>
            <a:r>
              <a:rPr lang="ar-SA" sz="4000" b="1" smtClean="0">
                <a:solidFill>
                  <a:srgbClr val="33CC33"/>
                </a:solidFill>
                <a:latin typeface="Traditional Arabic" panose="02020603050405020304" pitchFamily="18" charset="-78"/>
                <a:cs typeface="Traditional Arabic" panose="02020603050405020304" pitchFamily="18" charset="-78"/>
              </a:rPr>
              <a:t>الإيرادات والنفقات المهنية</a:t>
            </a:r>
            <a:r>
              <a:rPr lang="ar-DZ" sz="4000" b="1" smtClean="0">
                <a:solidFill>
                  <a:srgbClr val="33CC33"/>
                </a:solidFill>
                <a:latin typeface="Traditional Arabic" panose="02020603050405020304" pitchFamily="18" charset="-78"/>
                <a:cs typeface="Traditional Arabic" panose="02020603050405020304" pitchFamily="18" charset="-78"/>
              </a:rPr>
              <a:t>.</a:t>
            </a:r>
            <a:r>
              <a:rPr lang="ar-SA" sz="4000" b="1" smtClean="0">
                <a:solidFill>
                  <a:srgbClr val="33CC33"/>
                </a:solidFill>
                <a:latin typeface="Traditional Arabic" panose="02020603050405020304" pitchFamily="18" charset="-78"/>
                <a:cs typeface="Traditional Arabic" panose="02020603050405020304" pitchFamily="18" charset="-78"/>
              </a:rPr>
              <a:t> </a:t>
            </a:r>
            <a:endParaRPr lang="fr-FR" sz="4000" b="1" dirty="0">
              <a:solidFill>
                <a:srgbClr val="33CC33"/>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smtClean="0"/>
              <a:t>التسيير والتدقيق الجبائي                               </a:t>
            </a:r>
            <a:r>
              <a:rPr lang="ar-DZ" smtClean="0">
                <a:latin typeface="Aldhabi" panose="01000000000000000000" pitchFamily="2" charset="-78"/>
                <a:cs typeface="Aldhabi" panose="01000000000000000000" pitchFamily="2" charset="-78"/>
              </a:rPr>
              <a:t>د.صالح حميداتو</a:t>
            </a:r>
            <a:endParaRPr lang="fr-FR" dirty="0"/>
          </a:p>
        </p:txBody>
      </p:sp>
    </p:spTree>
    <p:extLst>
      <p:ext uri="{BB962C8B-B14F-4D97-AF65-F5344CB8AC3E}">
        <p14:creationId xmlns:p14="http://schemas.microsoft.com/office/powerpoint/2010/main" val="2321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nodeType="click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xEl>
                                              <p:pRg st="2" end="2"/>
                                            </p:txEl>
                                          </p:spTgt>
                                        </p:tgtEl>
                                        <p:attrNameLst>
                                          <p:attrName>ppt_x</p:attrName>
                                          <p:attrName>ppt_y</p:attrName>
                                        </p:attrNameLst>
                                      </p:cBhvr>
                                    </p:animMotion>
                                    <p:animRot by="1500000">
                                      <p:cBhvr>
                                        <p:cTn id="20" dur="125" fill="hold">
                                          <p:stCondLst>
                                            <p:cond delay="0"/>
                                          </p:stCondLst>
                                        </p:cTn>
                                        <p:tgtEl>
                                          <p:spTgt spid="3">
                                            <p:txEl>
                                              <p:pRg st="2" end="2"/>
                                            </p:txEl>
                                          </p:spTgt>
                                        </p:tgtEl>
                                        <p:attrNameLst>
                                          <p:attrName>r</p:attrName>
                                        </p:attrNameLst>
                                      </p:cBhvr>
                                    </p:animRot>
                                    <p:animRot by="-1500000">
                                      <p:cBhvr>
                                        <p:cTn id="21" dur="125" fill="hold">
                                          <p:stCondLst>
                                            <p:cond delay="125"/>
                                          </p:stCondLst>
                                        </p:cTn>
                                        <p:tgtEl>
                                          <p:spTgt spid="3">
                                            <p:txEl>
                                              <p:pRg st="2" end="2"/>
                                            </p:txEl>
                                          </p:spTgt>
                                        </p:tgtEl>
                                        <p:attrNameLst>
                                          <p:attrName>r</p:attrName>
                                        </p:attrNameLst>
                                      </p:cBhvr>
                                    </p:animRot>
                                    <p:animRot by="-1500000">
                                      <p:cBhvr>
                                        <p:cTn id="22" dur="125" fill="hold">
                                          <p:stCondLst>
                                            <p:cond delay="250"/>
                                          </p:stCondLst>
                                        </p:cTn>
                                        <p:tgtEl>
                                          <p:spTgt spid="3">
                                            <p:txEl>
                                              <p:pRg st="2" end="2"/>
                                            </p:txEl>
                                          </p:spTgt>
                                        </p:tgtEl>
                                        <p:attrNameLst>
                                          <p:attrName>r</p:attrName>
                                        </p:attrNameLst>
                                      </p:cBhvr>
                                    </p:animRot>
                                    <p:animRot by="1500000">
                                      <p:cBhvr>
                                        <p:cTn id="23" dur="125" fill="hold">
                                          <p:stCondLst>
                                            <p:cond delay="375"/>
                                          </p:stCondLst>
                                        </p:cTn>
                                        <p:tgtEl>
                                          <p:spTgt spid="3">
                                            <p:txEl>
                                              <p:pRg st="2" end="2"/>
                                            </p:tx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4" presetClass="emph" presetSubtype="0" fill="hold" nodeType="click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3">
                                            <p:txEl>
                                              <p:pRg st="3" end="3"/>
                                            </p:txEl>
                                          </p:spTgt>
                                        </p:tgtEl>
                                        <p:attrNameLst>
                                          <p:attrName>ppt_x</p:attrName>
                                          <p:attrName>ppt_y</p:attrName>
                                        </p:attrNameLst>
                                      </p:cBhvr>
                                    </p:animMotion>
                                    <p:animRot by="1500000">
                                      <p:cBhvr>
                                        <p:cTn id="28" dur="125" fill="hold">
                                          <p:stCondLst>
                                            <p:cond delay="0"/>
                                          </p:stCondLst>
                                        </p:cTn>
                                        <p:tgtEl>
                                          <p:spTgt spid="3">
                                            <p:txEl>
                                              <p:pRg st="3" end="3"/>
                                            </p:txEl>
                                          </p:spTgt>
                                        </p:tgtEl>
                                        <p:attrNameLst>
                                          <p:attrName>r</p:attrName>
                                        </p:attrNameLst>
                                      </p:cBhvr>
                                    </p:animRot>
                                    <p:animRot by="-1500000">
                                      <p:cBhvr>
                                        <p:cTn id="29" dur="125" fill="hold">
                                          <p:stCondLst>
                                            <p:cond delay="125"/>
                                          </p:stCondLst>
                                        </p:cTn>
                                        <p:tgtEl>
                                          <p:spTgt spid="3">
                                            <p:txEl>
                                              <p:pRg st="3" end="3"/>
                                            </p:txEl>
                                          </p:spTgt>
                                        </p:tgtEl>
                                        <p:attrNameLst>
                                          <p:attrName>r</p:attrName>
                                        </p:attrNameLst>
                                      </p:cBhvr>
                                    </p:animRot>
                                    <p:animRot by="-1500000">
                                      <p:cBhvr>
                                        <p:cTn id="30" dur="125" fill="hold">
                                          <p:stCondLst>
                                            <p:cond delay="250"/>
                                          </p:stCondLst>
                                        </p:cTn>
                                        <p:tgtEl>
                                          <p:spTgt spid="3">
                                            <p:txEl>
                                              <p:pRg st="3" end="3"/>
                                            </p:txEl>
                                          </p:spTgt>
                                        </p:tgtEl>
                                        <p:attrNameLst>
                                          <p:attrName>r</p:attrName>
                                        </p:attrNameLst>
                                      </p:cBhvr>
                                    </p:animRot>
                                    <p:animRot by="1500000">
                                      <p:cBhvr>
                                        <p:cTn id="31"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99461" y="3154829"/>
            <a:ext cx="8825659" cy="3416300"/>
          </a:xfrm>
          <a:ln>
            <a:noFill/>
          </a:ln>
          <a:effectLst>
            <a:outerShdw blurRad="50800" dist="38100" algn="l" rotWithShape="0">
              <a:prstClr val="black">
                <a:alpha val="40000"/>
              </a:prstClr>
            </a:outerShdw>
            <a:reflection blurRad="6350" stA="50000" endA="300" endPos="90000" dist="50800" dir="5400000" sy="-100000" algn="bl" rotWithShape="0"/>
          </a:effectLst>
          <a:scene3d>
            <a:camera prst="isometricOffAxis2Right"/>
            <a:lightRig rig="threePt" dir="t"/>
          </a:scene3d>
          <a:sp3d>
            <a:bevelT prst="convex"/>
          </a:sp3d>
        </p:spPr>
        <p:txBody>
          <a:bodyPr>
            <a:normAutofit/>
          </a:bodyPr>
          <a:lstStyle/>
          <a:p>
            <a:pPr marL="0" indent="0" algn="ctr" rtl="1">
              <a:buNone/>
            </a:pP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المحور الرابع</a:t>
            </a:r>
          </a:p>
          <a:p>
            <a:pPr marL="0" indent="0" algn="ctr" rtl="1">
              <a:buNone/>
            </a:pPr>
            <a:endParaRPr lang="ar-DZ" sz="4000" b="1" dirty="0">
              <a:solidFill>
                <a:schemeClr val="accent4">
                  <a:lumMod val="75000"/>
                </a:schemeClr>
              </a:solidFill>
              <a:latin typeface="Traditional Arabic" panose="02020603050405020304" pitchFamily="18" charset="-78"/>
              <a:cs typeface="Traditional Arabic" panose="02020603050405020304" pitchFamily="18" charset="-78"/>
            </a:endParaRPr>
          </a:p>
          <a:p>
            <a:pPr marL="0" indent="0" algn="ctr" rtl="1">
              <a:buNone/>
            </a:pPr>
            <a:r>
              <a:rPr lang="ar-DZ" sz="8000" b="1" dirty="0" smtClean="0">
                <a:solidFill>
                  <a:schemeClr val="accent4">
                    <a:lumMod val="75000"/>
                  </a:schemeClr>
                </a:solidFill>
                <a:latin typeface="Traditional Arabic" panose="02020603050405020304" pitchFamily="18" charset="-78"/>
                <a:cs typeface="Traditional Arabic" panose="02020603050405020304" pitchFamily="18" charset="-78"/>
              </a:rPr>
              <a:t>المراجعة </a:t>
            </a:r>
            <a:r>
              <a:rPr lang="ar-DZ" sz="8000" b="1" dirty="0" err="1" smtClean="0">
                <a:solidFill>
                  <a:schemeClr val="accent4">
                    <a:lumMod val="75000"/>
                  </a:schemeClr>
                </a:solidFill>
                <a:latin typeface="Traditional Arabic" panose="02020603050405020304" pitchFamily="18" charset="-78"/>
                <a:cs typeface="Traditional Arabic" panose="02020603050405020304" pitchFamily="18" charset="-78"/>
              </a:rPr>
              <a:t>الجبائية</a:t>
            </a:r>
            <a:endParaRPr lang="fr-FR" sz="8000" b="1" dirty="0">
              <a:solidFill>
                <a:schemeClr val="accent4">
                  <a:lumMod val="75000"/>
                </a:schemeClr>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622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9624" y="2603500"/>
            <a:ext cx="11308976" cy="3416300"/>
          </a:xfrm>
        </p:spPr>
        <p:txBody>
          <a:bodyPr>
            <a:normAutofit/>
          </a:bodyPr>
          <a:lstStyle/>
          <a:p>
            <a:pPr marL="0" indent="0" algn="ctr">
              <a:buNone/>
            </a:pPr>
            <a:r>
              <a:rPr lang="ar-DZ" sz="4000" b="1" dirty="0">
                <a:solidFill>
                  <a:srgbClr val="0070C0"/>
                </a:solidFill>
                <a:latin typeface="Traditional Arabic" panose="02020603050405020304" pitchFamily="18" charset="-78"/>
                <a:cs typeface="Traditional Arabic" panose="02020603050405020304" pitchFamily="18" charset="-78"/>
              </a:rPr>
              <a:t>تعريف المراجعة </a:t>
            </a:r>
            <a:r>
              <a:rPr lang="ar-DZ" sz="4000" b="1" dirty="0" err="1">
                <a:solidFill>
                  <a:srgbClr val="0070C0"/>
                </a:solidFill>
                <a:latin typeface="Traditional Arabic" panose="02020603050405020304" pitchFamily="18" charset="-78"/>
                <a:cs typeface="Traditional Arabic" panose="02020603050405020304" pitchFamily="18" charset="-78"/>
              </a:rPr>
              <a:t>الجبائية</a:t>
            </a:r>
            <a:r>
              <a:rPr lang="ar-DZ" sz="4000" b="1" dirty="0">
                <a:solidFill>
                  <a:srgbClr val="0070C0"/>
                </a:solidFill>
                <a:latin typeface="Traditional Arabic" panose="02020603050405020304" pitchFamily="18" charset="-78"/>
                <a:cs typeface="Traditional Arabic" panose="02020603050405020304" pitchFamily="18" charset="-78"/>
              </a:rPr>
              <a:t> </a:t>
            </a:r>
            <a:endParaRPr lang="ar-DZ" sz="4000" b="1" dirty="0" smtClean="0">
              <a:solidFill>
                <a:srgbClr val="0070C0"/>
              </a:solidFill>
              <a:latin typeface="Traditional Arabic" panose="02020603050405020304" pitchFamily="18" charset="-78"/>
              <a:cs typeface="Traditional Arabic" panose="02020603050405020304" pitchFamily="18" charset="-78"/>
            </a:endParaRPr>
          </a:p>
          <a:p>
            <a:pPr marL="0" indent="0" algn="just" rtl="1">
              <a:buNone/>
            </a:pPr>
            <a:r>
              <a:rPr lang="ar-DZ" sz="3600" dirty="0" smtClean="0">
                <a:solidFill>
                  <a:srgbClr val="0070C0"/>
                </a:solidFill>
                <a:latin typeface="Traditional Arabic" panose="02020603050405020304" pitchFamily="18" charset="-78"/>
                <a:cs typeface="Traditional Arabic" panose="02020603050405020304" pitchFamily="18" charset="-78"/>
              </a:rPr>
              <a:t>المراجعة </a:t>
            </a:r>
            <a:r>
              <a:rPr lang="ar-DZ" sz="3600" dirty="0" err="1" smtClean="0">
                <a:solidFill>
                  <a:srgbClr val="0070C0"/>
                </a:solidFill>
                <a:latin typeface="Traditional Arabic" panose="02020603050405020304" pitchFamily="18" charset="-78"/>
                <a:cs typeface="Traditional Arabic" panose="02020603050405020304" pitchFamily="18" charset="-78"/>
              </a:rPr>
              <a:t>الجبائية</a:t>
            </a:r>
            <a:r>
              <a:rPr lang="ar-DZ" sz="3600" dirty="0" smtClean="0">
                <a:latin typeface="Traditional Arabic" panose="02020603050405020304" pitchFamily="18" charset="-78"/>
                <a:cs typeface="Traditional Arabic" panose="02020603050405020304" pitchFamily="18" charset="-78"/>
              </a:rPr>
              <a:t>: هي </a:t>
            </a:r>
            <a:r>
              <a:rPr lang="ar-DZ" sz="3600" b="1" dirty="0" err="1" smtClean="0">
                <a:solidFill>
                  <a:srgbClr val="00B050"/>
                </a:solidFill>
                <a:latin typeface="Traditional Arabic" panose="02020603050405020304" pitchFamily="18" charset="-78"/>
                <a:cs typeface="Traditional Arabic" panose="02020603050405020304" pitchFamily="18" charset="-78"/>
              </a:rPr>
              <a:t>إختبار</a:t>
            </a:r>
            <a:r>
              <a:rPr lang="ar-DZ" sz="3600" b="1" dirty="0" smtClean="0">
                <a:solidFill>
                  <a:srgbClr val="00B050"/>
                </a:solidFill>
                <a:latin typeface="Traditional Arabic" panose="02020603050405020304" pitchFamily="18" charset="-78"/>
                <a:cs typeface="Traditional Arabic" panose="02020603050405020304" pitchFamily="18" charset="-78"/>
              </a:rPr>
              <a:t> </a:t>
            </a:r>
            <a:r>
              <a:rPr lang="ar-DZ" sz="3600" b="1" dirty="0" err="1">
                <a:solidFill>
                  <a:srgbClr val="00B050"/>
                </a:solidFill>
                <a:latin typeface="Traditional Arabic" panose="02020603050405020304" pitchFamily="18" charset="-78"/>
                <a:cs typeface="Traditional Arabic" panose="02020603050405020304" pitchFamily="18" charset="-78"/>
              </a:rPr>
              <a:t>إنتقادي</a:t>
            </a:r>
            <a:r>
              <a:rPr lang="ar-DZ" sz="3600" b="1" dirty="0">
                <a:solidFill>
                  <a:srgbClr val="00B050"/>
                </a:solidFill>
                <a:latin typeface="Traditional Arabic" panose="02020603050405020304" pitchFamily="18" charset="-78"/>
                <a:cs typeface="Traditional Arabic" panose="02020603050405020304" pitchFamily="18" charset="-78"/>
              </a:rPr>
              <a:t> للحالة </a:t>
            </a:r>
            <a:r>
              <a:rPr lang="ar-DZ" sz="3600" b="1" dirty="0" err="1">
                <a:solidFill>
                  <a:srgbClr val="00B050"/>
                </a:solidFill>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للمؤسسة ومدى </a:t>
            </a:r>
            <a:r>
              <a:rPr lang="ar-DZ" sz="3600" b="1" dirty="0" err="1">
                <a:solidFill>
                  <a:srgbClr val="00B050"/>
                </a:solidFill>
                <a:latin typeface="Traditional Arabic" panose="02020603050405020304" pitchFamily="18" charset="-78"/>
                <a:cs typeface="Traditional Arabic" panose="02020603050405020304" pitchFamily="18" charset="-78"/>
              </a:rPr>
              <a:t>إحترامها</a:t>
            </a:r>
            <a:r>
              <a:rPr lang="ar-DZ" sz="3600" b="1" dirty="0">
                <a:solidFill>
                  <a:srgbClr val="00B050"/>
                </a:solidFill>
                <a:latin typeface="Traditional Arabic" panose="02020603050405020304" pitchFamily="18" charset="-78"/>
                <a:cs typeface="Traditional Arabic" panose="02020603050405020304" pitchFamily="18" charset="-78"/>
              </a:rPr>
              <a:t> للقوانين </a:t>
            </a:r>
            <a:r>
              <a:rPr lang="ar-DZ" sz="3600" dirty="0">
                <a:latin typeface="Traditional Arabic" panose="02020603050405020304" pitchFamily="18" charset="-78"/>
                <a:cs typeface="Traditional Arabic" panose="02020603050405020304" pitchFamily="18" charset="-78"/>
              </a:rPr>
              <a:t>والتشريعات المعمول بها، فهي العملية التي تهتم بالتأكد والتحقق من مدى </a:t>
            </a:r>
            <a:r>
              <a:rPr lang="ar-DZ" sz="3600" b="1" dirty="0" err="1">
                <a:solidFill>
                  <a:srgbClr val="00B050"/>
                </a:solidFill>
                <a:latin typeface="Traditional Arabic" panose="02020603050405020304" pitchFamily="18" charset="-78"/>
                <a:cs typeface="Traditional Arabic" panose="02020603050405020304" pitchFamily="18" charset="-78"/>
              </a:rPr>
              <a:t>إنتظام</a:t>
            </a:r>
            <a:r>
              <a:rPr lang="ar-DZ" sz="3600" dirty="0">
                <a:latin typeface="Traditional Arabic" panose="02020603050405020304" pitchFamily="18" charset="-78"/>
                <a:cs typeface="Traditional Arabic" panose="02020603050405020304" pitchFamily="18" charset="-78"/>
              </a:rPr>
              <a:t> المؤسسة تجاه إدارة الضرائب، وكذا </a:t>
            </a:r>
            <a:r>
              <a:rPr lang="ar-DZ" sz="3600" b="1" dirty="0">
                <a:solidFill>
                  <a:srgbClr val="00B050"/>
                </a:solidFill>
                <a:latin typeface="Traditional Arabic" panose="02020603050405020304" pitchFamily="18" charset="-78"/>
                <a:cs typeface="Traditional Arabic" panose="02020603050405020304" pitchFamily="18" charset="-78"/>
              </a:rPr>
              <a:t>تطوير التسيير </a:t>
            </a:r>
            <a:r>
              <a:rPr lang="ar-DZ" sz="3600" dirty="0">
                <a:latin typeface="Traditional Arabic" panose="02020603050405020304" pitchFamily="18" charset="-78"/>
                <a:cs typeface="Traditional Arabic" panose="02020603050405020304" pitchFamily="18" charset="-78"/>
              </a:rPr>
              <a:t>الضريبي من أجل </a:t>
            </a:r>
            <a:r>
              <a:rPr lang="ar-DZ" sz="3600" dirty="0" err="1">
                <a:latin typeface="Traditional Arabic" panose="02020603050405020304" pitchFamily="18" charset="-78"/>
                <a:cs typeface="Traditional Arabic" panose="02020603050405020304" pitchFamily="18" charset="-78"/>
              </a:rPr>
              <a:t>الإقتصاد</a:t>
            </a:r>
            <a:r>
              <a:rPr lang="ar-DZ" sz="3600" dirty="0">
                <a:latin typeface="Traditional Arabic" panose="02020603050405020304" pitchFamily="18" charset="-78"/>
                <a:cs typeface="Traditional Arabic" panose="02020603050405020304" pitchFamily="18" charset="-78"/>
              </a:rPr>
              <a:t> في مبلغ </a:t>
            </a:r>
            <a:r>
              <a:rPr lang="ar-DZ" sz="3600" dirty="0" smtClean="0">
                <a:latin typeface="Traditional Arabic" panose="02020603050405020304" pitchFamily="18" charset="-78"/>
                <a:cs typeface="Traditional Arabic" panose="02020603050405020304" pitchFamily="18" charset="-78"/>
              </a:rPr>
              <a:t>الضريبة.</a:t>
            </a:r>
            <a:endParaRPr lang="ar-DZ" sz="3600" b="1" dirty="0" smtClean="0">
              <a:solidFill>
                <a:srgbClr val="0070C0"/>
              </a:solidFill>
              <a:latin typeface="Traditional Arabic" panose="02020603050405020304" pitchFamily="18" charset="-78"/>
              <a:cs typeface="Traditional Arabic" panose="02020603050405020304" pitchFamily="18" charset="-78"/>
            </a:endParaRPr>
          </a:p>
          <a:p>
            <a:pPr marL="0" indent="0" algn="ctr">
              <a:buNone/>
            </a:pPr>
            <a:endParaRPr lang="fr-FR" sz="4000" dirty="0">
              <a:solidFill>
                <a:srgbClr val="0070C0"/>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0481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7506" y="2616947"/>
            <a:ext cx="10959353" cy="3851088"/>
          </a:xfrm>
        </p:spPr>
        <p:txBody>
          <a:bodyPr>
            <a:normAutofit fontScale="85000" lnSpcReduction="20000"/>
          </a:bodyPr>
          <a:lstStyle/>
          <a:p>
            <a:pPr marL="0" indent="0" algn="ctr" rtl="1">
              <a:buNone/>
            </a:pPr>
            <a:r>
              <a:rPr lang="ar-DZ" sz="4000" b="1" dirty="0" smtClean="0">
                <a:solidFill>
                  <a:schemeClr val="accent2">
                    <a:lumMod val="75000"/>
                  </a:schemeClr>
                </a:solidFill>
                <a:latin typeface="Traditional Arabic" panose="02020603050405020304" pitchFamily="18" charset="-78"/>
                <a:cs typeface="Traditional Arabic" panose="02020603050405020304" pitchFamily="18" charset="-78"/>
              </a:rPr>
              <a:t>أهداف المراجعة </a:t>
            </a:r>
            <a:r>
              <a:rPr lang="ar-DZ" sz="4000" b="1" dirty="0" err="1" smtClean="0">
                <a:solidFill>
                  <a:schemeClr val="accent2">
                    <a:lumMod val="75000"/>
                  </a:schemeClr>
                </a:solidFill>
                <a:latin typeface="Traditional Arabic" panose="02020603050405020304" pitchFamily="18" charset="-78"/>
                <a:cs typeface="Traditional Arabic" panose="02020603050405020304" pitchFamily="18" charset="-78"/>
              </a:rPr>
              <a:t>الجبائية</a:t>
            </a:r>
            <a:endParaRPr lang="ar-DZ" sz="4000" b="1" dirty="0" smtClean="0">
              <a:solidFill>
                <a:schemeClr val="accent2">
                  <a:lumMod val="75000"/>
                </a:schemeClr>
              </a:solidFill>
              <a:latin typeface="Traditional Arabic" panose="02020603050405020304" pitchFamily="18" charset="-78"/>
              <a:cs typeface="Traditional Arabic" panose="02020603050405020304" pitchFamily="18" charset="-78"/>
            </a:endParaRPr>
          </a:p>
          <a:p>
            <a:pPr marL="742950" indent="-742950" algn="r" rtl="1">
              <a:buFont typeface="+mj-lt"/>
              <a:buAutoNum type="arabicPeriod"/>
            </a:pPr>
            <a:r>
              <a:rPr lang="ar-DZ" sz="4000" b="1" dirty="0">
                <a:solidFill>
                  <a:srgbClr val="7030A0"/>
                </a:solidFill>
                <a:latin typeface="Traditional Arabic" panose="02020603050405020304" pitchFamily="18" charset="-78"/>
                <a:cs typeface="Traditional Arabic" panose="02020603050405020304" pitchFamily="18" charset="-78"/>
              </a:rPr>
              <a:t>مراجعة الوضعية </a:t>
            </a:r>
            <a:r>
              <a:rPr lang="ar-DZ" sz="4000" b="1" dirty="0" err="1">
                <a:solidFill>
                  <a:srgbClr val="7030A0"/>
                </a:solidFill>
                <a:latin typeface="Traditional Arabic" panose="02020603050405020304" pitchFamily="18" charset="-78"/>
                <a:cs typeface="Traditional Arabic" panose="02020603050405020304" pitchFamily="18" charset="-78"/>
              </a:rPr>
              <a:t>الجبائية</a:t>
            </a:r>
            <a:r>
              <a:rPr lang="ar-DZ" sz="4000" b="1" dirty="0">
                <a:solidFill>
                  <a:srgbClr val="7030A0"/>
                </a:solidFill>
                <a:latin typeface="Traditional Arabic" panose="02020603050405020304" pitchFamily="18" charset="-78"/>
                <a:cs typeface="Traditional Arabic" panose="02020603050405020304" pitchFamily="18" charset="-78"/>
              </a:rPr>
              <a:t> للمؤسسة</a:t>
            </a:r>
            <a:r>
              <a:rPr lang="ar-DZ"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a:p>
            <a:pPr marL="742950" indent="-742950" algn="r" rtl="1">
              <a:buFont typeface="+mj-lt"/>
              <a:buAutoNum type="arabicPeriod"/>
            </a:pPr>
            <a:r>
              <a:rPr lang="ar-DZ" sz="4000" b="1" dirty="0" err="1" smtClean="0">
                <a:solidFill>
                  <a:schemeClr val="accent5">
                    <a:lumMod val="75000"/>
                  </a:schemeClr>
                </a:solidFill>
                <a:latin typeface="Traditional Arabic" panose="02020603050405020304" pitchFamily="18" charset="-78"/>
                <a:cs typeface="Traditional Arabic" panose="02020603050405020304" pitchFamily="18" charset="-78"/>
              </a:rPr>
              <a:t>إستخراج</a:t>
            </a:r>
            <a:r>
              <a:rPr lang="ar-DZ" sz="4000" b="1" dirty="0" smtClean="0">
                <a:solidFill>
                  <a:schemeClr val="accent5">
                    <a:lumMod val="75000"/>
                  </a:schemeClr>
                </a:solidFill>
                <a:latin typeface="Traditional Arabic" panose="02020603050405020304" pitchFamily="18" charset="-78"/>
                <a:cs typeface="Traditional Arabic" panose="02020603050405020304" pitchFamily="18" charset="-78"/>
              </a:rPr>
              <a:t> </a:t>
            </a:r>
            <a:r>
              <a:rPr lang="ar-DZ" sz="4000" b="1" dirty="0">
                <a:solidFill>
                  <a:schemeClr val="accent5">
                    <a:lumMod val="75000"/>
                  </a:schemeClr>
                </a:solidFill>
                <a:latin typeface="Traditional Arabic" panose="02020603050405020304" pitchFamily="18" charset="-78"/>
                <a:cs typeface="Traditional Arabic" panose="02020603050405020304" pitchFamily="18" charset="-78"/>
              </a:rPr>
              <a:t>النقائص المحتملة ذات الطابع الجبائي؛</a:t>
            </a:r>
            <a:endParaRPr lang="fr-FR" sz="4000" b="1" dirty="0">
              <a:solidFill>
                <a:schemeClr val="accent5">
                  <a:lumMod val="75000"/>
                </a:schemeClr>
              </a:solidFill>
              <a:latin typeface="Traditional Arabic" panose="02020603050405020304" pitchFamily="18" charset="-78"/>
              <a:cs typeface="Traditional Arabic" panose="02020603050405020304" pitchFamily="18" charset="-78"/>
            </a:endParaRPr>
          </a:p>
          <a:p>
            <a:pPr marL="742950" indent="-742950" algn="r" rtl="1">
              <a:buFont typeface="+mj-lt"/>
              <a:buAutoNum type="arabicPeriod"/>
            </a:pP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كشف </a:t>
            </a:r>
            <a:r>
              <a:rPr lang="ar-DZ" sz="4000" b="1" dirty="0">
                <a:solidFill>
                  <a:schemeClr val="accent4">
                    <a:lumMod val="75000"/>
                  </a:schemeClr>
                </a:solidFill>
                <a:latin typeface="Traditional Arabic" panose="02020603050405020304" pitchFamily="18" charset="-78"/>
                <a:cs typeface="Traditional Arabic" panose="02020603050405020304" pitchFamily="18" charset="-78"/>
              </a:rPr>
              <a:t>وتوضيح الإمكانيات التشريعية المقدمة في المجال الجبائي وخاصة تلك التي تسمح </a:t>
            </a:r>
            <a:r>
              <a:rPr lang="ar-DZ" sz="4000" b="1" dirty="0" err="1">
                <a:solidFill>
                  <a:schemeClr val="accent4">
                    <a:lumMod val="75000"/>
                  </a:schemeClr>
                </a:solidFill>
                <a:latin typeface="Traditional Arabic" panose="02020603050405020304" pitchFamily="18" charset="-78"/>
                <a:cs typeface="Traditional Arabic" panose="02020603050405020304" pitchFamily="18" charset="-78"/>
              </a:rPr>
              <a:t>بالإقتصاد</a:t>
            </a:r>
            <a:r>
              <a:rPr lang="ar-DZ" sz="4000" b="1" dirty="0">
                <a:solidFill>
                  <a:schemeClr val="accent4">
                    <a:lumMod val="75000"/>
                  </a:schemeClr>
                </a:solidFill>
                <a:latin typeface="Traditional Arabic" panose="02020603050405020304" pitchFamily="18" charset="-78"/>
                <a:cs typeface="Traditional Arabic" panose="02020603050405020304" pitchFamily="18" charset="-78"/>
              </a:rPr>
              <a:t> في الضريبة؛</a:t>
            </a:r>
            <a:endParaRPr lang="fr-FR" sz="4000" b="1" dirty="0">
              <a:solidFill>
                <a:schemeClr val="accent4">
                  <a:lumMod val="75000"/>
                </a:schemeClr>
              </a:solidFill>
              <a:latin typeface="Traditional Arabic" panose="02020603050405020304" pitchFamily="18" charset="-78"/>
              <a:cs typeface="Traditional Arabic" panose="02020603050405020304" pitchFamily="18" charset="-78"/>
            </a:endParaRPr>
          </a:p>
          <a:p>
            <a:pPr marL="742950" indent="-742950" algn="r" rtl="1">
              <a:buFont typeface="+mj-lt"/>
              <a:buAutoNum type="arabicPeriod"/>
            </a:pPr>
            <a:r>
              <a:rPr lang="ar-DZ" sz="4000" b="1" dirty="0" smtClean="0">
                <a:solidFill>
                  <a:schemeClr val="accent1">
                    <a:lumMod val="75000"/>
                  </a:schemeClr>
                </a:solidFill>
                <a:latin typeface="Traditional Arabic" panose="02020603050405020304" pitchFamily="18" charset="-78"/>
                <a:cs typeface="Traditional Arabic" panose="02020603050405020304" pitchFamily="18" charset="-78"/>
              </a:rPr>
              <a:t>وضع </a:t>
            </a:r>
            <a:r>
              <a:rPr lang="ar-DZ" sz="4000" b="1" dirty="0">
                <a:solidFill>
                  <a:schemeClr val="accent1">
                    <a:lumMod val="75000"/>
                  </a:schemeClr>
                </a:solidFill>
                <a:latin typeface="Traditional Arabic" panose="02020603050405020304" pitchFamily="18" charset="-78"/>
                <a:cs typeface="Traditional Arabic" panose="02020603050405020304" pitchFamily="18" charset="-78"/>
              </a:rPr>
              <a:t>تحسينات ضرورية على الإجراءات ذات النمط الجبائي؛</a:t>
            </a:r>
            <a:endParaRPr lang="fr-FR" sz="4000" b="1" dirty="0">
              <a:solidFill>
                <a:schemeClr val="accent1">
                  <a:lumMod val="75000"/>
                </a:schemeClr>
              </a:solidFill>
              <a:latin typeface="Traditional Arabic" panose="02020603050405020304" pitchFamily="18" charset="-78"/>
              <a:cs typeface="Traditional Arabic" panose="02020603050405020304" pitchFamily="18" charset="-78"/>
            </a:endParaRPr>
          </a:p>
          <a:p>
            <a:pPr marL="742950" indent="-742950" algn="r" rtl="1">
              <a:buFont typeface="+mj-lt"/>
              <a:buAutoNum type="arabicPeriod"/>
            </a:pPr>
            <a:r>
              <a:rPr lang="ar-DZ" sz="4000" b="1" dirty="0" smtClean="0">
                <a:solidFill>
                  <a:srgbClr val="FF0000"/>
                </a:solidFill>
                <a:latin typeface="Traditional Arabic" panose="02020603050405020304" pitchFamily="18" charset="-78"/>
                <a:cs typeface="Traditional Arabic" panose="02020603050405020304" pitchFamily="18" charset="-78"/>
              </a:rPr>
              <a:t>تقييم </a:t>
            </a:r>
            <a:r>
              <a:rPr lang="ar-DZ" sz="4000" b="1" dirty="0">
                <a:solidFill>
                  <a:srgbClr val="FF0000"/>
                </a:solidFill>
                <a:latin typeface="Traditional Arabic" panose="02020603050405020304" pitchFamily="18" charset="-78"/>
                <a:cs typeface="Traditional Arabic" panose="02020603050405020304" pitchFamily="18" charset="-78"/>
              </a:rPr>
              <a:t>المخاطر </a:t>
            </a:r>
            <a:r>
              <a:rPr lang="ar-DZ" sz="4000" b="1" dirty="0" err="1">
                <a:solidFill>
                  <a:srgbClr val="FF0000"/>
                </a:solidFill>
                <a:latin typeface="Traditional Arabic" panose="02020603050405020304" pitchFamily="18" charset="-78"/>
                <a:cs typeface="Traditional Arabic" panose="02020603050405020304" pitchFamily="18" charset="-78"/>
              </a:rPr>
              <a:t>الجبائية</a:t>
            </a:r>
            <a:r>
              <a:rPr lang="ar-DZ" sz="4000" b="1" dirty="0">
                <a:solidFill>
                  <a:srgbClr val="FF0000"/>
                </a:solidFill>
                <a:latin typeface="Traditional Arabic" panose="02020603050405020304" pitchFamily="18" charset="-78"/>
                <a:cs typeface="Traditional Arabic" panose="02020603050405020304" pitchFamily="18" charset="-78"/>
              </a:rPr>
              <a:t>.      </a:t>
            </a:r>
            <a:endParaRPr lang="fr-FR" sz="4000" b="1" dirty="0">
              <a:solidFill>
                <a:srgbClr val="FF0000"/>
              </a:solidFill>
              <a:latin typeface="Traditional Arabic" panose="02020603050405020304" pitchFamily="18" charset="-78"/>
              <a:cs typeface="Traditional Arabic" panose="02020603050405020304" pitchFamily="18" charset="-78"/>
            </a:endParaRPr>
          </a:p>
          <a:p>
            <a:pPr marL="0" indent="0" algn="ctr" rtl="1">
              <a:buNone/>
            </a:pPr>
            <a:endParaRPr lang="fr-FR" sz="4000" b="1" dirty="0">
              <a:solidFill>
                <a:schemeClr val="accent2">
                  <a:lumMod val="75000"/>
                </a:schemeClr>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5492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rtl="1">
              <a:buNone/>
            </a:pPr>
            <a:r>
              <a:rPr lang="ar-DZ" sz="4000" b="1" dirty="0" smtClean="0">
                <a:solidFill>
                  <a:schemeClr val="accent6">
                    <a:lumMod val="75000"/>
                  </a:schemeClr>
                </a:solidFill>
                <a:latin typeface="Traditional Arabic" panose="02020603050405020304" pitchFamily="18" charset="-78"/>
                <a:cs typeface="Traditional Arabic" panose="02020603050405020304" pitchFamily="18" charset="-78"/>
              </a:rPr>
              <a:t>أهمية المراجعة </a:t>
            </a:r>
            <a:r>
              <a:rPr lang="ar-DZ" sz="4000" b="1" dirty="0" err="1" smtClean="0">
                <a:solidFill>
                  <a:schemeClr val="accent6">
                    <a:lumMod val="75000"/>
                  </a:schemeClr>
                </a:solidFill>
                <a:latin typeface="Traditional Arabic" panose="02020603050405020304" pitchFamily="18" charset="-78"/>
                <a:cs typeface="Traditional Arabic" panose="02020603050405020304" pitchFamily="18" charset="-78"/>
              </a:rPr>
              <a:t>الجبائية</a:t>
            </a:r>
            <a:endParaRPr lang="ar-DZ" sz="40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q"/>
            </a:pPr>
            <a:r>
              <a:rPr lang="ar-DZ" sz="3200" dirty="0">
                <a:latin typeface="Traditional Arabic" panose="02020603050405020304" pitchFamily="18" charset="-78"/>
                <a:cs typeface="Traditional Arabic" panose="02020603050405020304" pitchFamily="18" charset="-78"/>
              </a:rPr>
              <a:t>المراجعة </a:t>
            </a:r>
            <a:r>
              <a:rPr lang="ar-DZ" sz="3200" dirty="0" err="1">
                <a:latin typeface="Traditional Arabic" panose="02020603050405020304" pitchFamily="18" charset="-78"/>
                <a:cs typeface="Traditional Arabic" panose="02020603050405020304" pitchFamily="18" charset="-78"/>
              </a:rPr>
              <a:t>الجبائية</a:t>
            </a:r>
            <a:r>
              <a:rPr lang="ar-DZ" sz="3200" dirty="0">
                <a:latin typeface="Traditional Arabic" panose="02020603050405020304" pitchFamily="18" charset="-78"/>
                <a:cs typeface="Traditional Arabic" panose="02020603050405020304" pitchFamily="18" charset="-78"/>
              </a:rPr>
              <a:t> تسمح </a:t>
            </a:r>
            <a:r>
              <a:rPr lang="ar-DZ" sz="3200" b="1" dirty="0" err="1">
                <a:solidFill>
                  <a:schemeClr val="accent6">
                    <a:lumMod val="75000"/>
                  </a:schemeClr>
                </a:solidFill>
                <a:latin typeface="Traditional Arabic" panose="02020603050405020304" pitchFamily="18" charset="-78"/>
                <a:cs typeface="Traditional Arabic" panose="02020603050405020304" pitchFamily="18" charset="-78"/>
              </a:rPr>
              <a:t>بإكتشاف</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 نقاط الضعف ونقاط قوة </a:t>
            </a:r>
            <a:r>
              <a:rPr lang="ar-DZ" sz="3200" dirty="0">
                <a:latin typeface="Traditional Arabic" panose="02020603050405020304" pitchFamily="18" charset="-78"/>
                <a:cs typeface="Traditional Arabic" panose="02020603050405020304" pitchFamily="18" charset="-78"/>
              </a:rPr>
              <a:t>المؤسسة من خلال إعداد </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تشخيص جبائي </a:t>
            </a:r>
            <a:r>
              <a:rPr lang="ar-DZ" sz="3200" dirty="0">
                <a:latin typeface="Traditional Arabic" panose="02020603050405020304" pitchFamily="18" charset="-78"/>
                <a:cs typeface="Traditional Arabic" panose="02020603050405020304" pitchFamily="18" charset="-78"/>
              </a:rPr>
              <a:t>لها وهذا بهدف تصحيح الأولى (نقاط الضعف) </a:t>
            </a:r>
            <a:r>
              <a:rPr lang="ar-DZ" sz="3200" dirty="0" err="1">
                <a:latin typeface="Traditional Arabic" panose="02020603050405020304" pitchFamily="18" charset="-78"/>
                <a:cs typeface="Traditional Arabic" panose="02020603050405020304" pitchFamily="18" charset="-78"/>
              </a:rPr>
              <a:t>والإستغلال</a:t>
            </a:r>
            <a:r>
              <a:rPr lang="ar-DZ" sz="3200" dirty="0">
                <a:latin typeface="Traditional Arabic" panose="02020603050405020304" pitchFamily="18" charset="-78"/>
                <a:cs typeface="Traditional Arabic" panose="02020603050405020304" pitchFamily="18" charset="-78"/>
              </a:rPr>
              <a:t> الأمثل للثانية (نقاط القوة</a:t>
            </a:r>
            <a:r>
              <a:rPr lang="ar-DZ" sz="3200"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q"/>
            </a:pPr>
            <a:r>
              <a:rPr lang="ar-DZ" sz="3200" dirty="0">
                <a:latin typeface="Traditional Arabic" panose="02020603050405020304" pitchFamily="18" charset="-78"/>
                <a:cs typeface="Traditional Arabic" panose="02020603050405020304" pitchFamily="18" charset="-78"/>
              </a:rPr>
              <a:t>المراجعة </a:t>
            </a:r>
            <a:r>
              <a:rPr lang="ar-DZ" sz="3200" dirty="0" err="1">
                <a:latin typeface="Traditional Arabic" panose="02020603050405020304" pitchFamily="18" charset="-78"/>
                <a:cs typeface="Traditional Arabic" panose="02020603050405020304" pitchFamily="18" charset="-78"/>
              </a:rPr>
              <a:t>الجبائية</a:t>
            </a:r>
            <a:r>
              <a:rPr lang="ar-DZ" sz="3200" dirty="0">
                <a:latin typeface="Traditional Arabic" panose="02020603050405020304" pitchFamily="18" charset="-78"/>
                <a:cs typeface="Traditional Arabic" panose="02020603050405020304" pitchFamily="18" charset="-78"/>
              </a:rPr>
              <a:t> تعطي للمؤسسة </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قابلية </a:t>
            </a:r>
            <a:r>
              <a:rPr lang="ar-DZ" sz="3200" b="1" dirty="0" err="1">
                <a:solidFill>
                  <a:schemeClr val="accent6">
                    <a:lumMod val="75000"/>
                  </a:schemeClr>
                </a:solidFill>
                <a:latin typeface="Traditional Arabic" panose="02020603050405020304" pitchFamily="18" charset="-78"/>
                <a:cs typeface="Traditional Arabic" panose="02020603050405020304" pitchFamily="18" charset="-78"/>
              </a:rPr>
              <a:t>إستعمال</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 الجباية لفائدتها </a:t>
            </a:r>
            <a:r>
              <a:rPr lang="ar-DZ" sz="3200" dirty="0">
                <a:latin typeface="Traditional Arabic" panose="02020603050405020304" pitchFamily="18" charset="-78"/>
                <a:cs typeface="Traditional Arabic" panose="02020603050405020304" pitchFamily="18" charset="-78"/>
              </a:rPr>
              <a:t>من خلال </a:t>
            </a:r>
            <a:r>
              <a:rPr lang="ar-DZ" sz="3200" dirty="0" err="1">
                <a:latin typeface="Traditional Arabic" panose="02020603050405020304" pitchFamily="18" charset="-78"/>
                <a:cs typeface="Traditional Arabic" panose="02020603050405020304" pitchFamily="18" charset="-78"/>
              </a:rPr>
              <a:t>إلتزامها</a:t>
            </a:r>
            <a:r>
              <a:rPr lang="ar-DZ" sz="3200" dirty="0">
                <a:latin typeface="Traditional Arabic" panose="02020603050405020304" pitchFamily="18" charset="-78"/>
                <a:cs typeface="Traditional Arabic" panose="02020603050405020304" pitchFamily="18" charset="-78"/>
              </a:rPr>
              <a:t> </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بإنقاص العبء الضريبي </a:t>
            </a:r>
            <a:r>
              <a:rPr lang="ar-DZ" sz="3200" dirty="0">
                <a:latin typeface="Traditional Arabic" panose="02020603050405020304" pitchFamily="18" charset="-78"/>
                <a:cs typeface="Traditional Arabic" panose="02020603050405020304" pitchFamily="18" charset="-78"/>
              </a:rPr>
              <a:t>إلى أقصى حد ممكن في </a:t>
            </a:r>
            <a:r>
              <a:rPr lang="ar-DZ" sz="3200" b="1" dirty="0">
                <a:solidFill>
                  <a:schemeClr val="accent6">
                    <a:lumMod val="75000"/>
                  </a:schemeClr>
                </a:solidFill>
                <a:latin typeface="Traditional Arabic" panose="02020603050405020304" pitchFamily="18" charset="-78"/>
                <a:cs typeface="Traditional Arabic" panose="02020603050405020304" pitchFamily="18" charset="-78"/>
              </a:rPr>
              <a:t>أطر </a:t>
            </a:r>
            <a:r>
              <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rPr>
              <a:t>قانونية.</a:t>
            </a:r>
          </a:p>
          <a:p>
            <a:pPr marL="0" indent="0" algn="ctr" rtl="1">
              <a:buNone/>
            </a:pPr>
            <a:endParaRPr lang="ar-DZ" sz="40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q"/>
            </a:pPr>
            <a:endParaRPr lang="fr-FR" sz="4000" b="1" dirty="0">
              <a:solidFill>
                <a:schemeClr val="accent6">
                  <a:lumMod val="75000"/>
                </a:schemeClr>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smtClean="0"/>
              <a:t>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1377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nodeType="click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xEl>
                                              <p:pRg st="2" end="2"/>
                                            </p:txEl>
                                          </p:spTgt>
                                        </p:tgtEl>
                                        <p:attrNameLst>
                                          <p:attrName>ppt_x</p:attrName>
                                          <p:attrName>ppt_y</p:attrName>
                                        </p:attrNameLst>
                                      </p:cBhvr>
                                    </p:animMotion>
                                    <p:animRot by="1500000">
                                      <p:cBhvr>
                                        <p:cTn id="20" dur="125" fill="hold">
                                          <p:stCondLst>
                                            <p:cond delay="0"/>
                                          </p:stCondLst>
                                        </p:cTn>
                                        <p:tgtEl>
                                          <p:spTgt spid="3">
                                            <p:txEl>
                                              <p:pRg st="2" end="2"/>
                                            </p:txEl>
                                          </p:spTgt>
                                        </p:tgtEl>
                                        <p:attrNameLst>
                                          <p:attrName>r</p:attrName>
                                        </p:attrNameLst>
                                      </p:cBhvr>
                                    </p:animRot>
                                    <p:animRot by="-1500000">
                                      <p:cBhvr>
                                        <p:cTn id="21" dur="125" fill="hold">
                                          <p:stCondLst>
                                            <p:cond delay="125"/>
                                          </p:stCondLst>
                                        </p:cTn>
                                        <p:tgtEl>
                                          <p:spTgt spid="3">
                                            <p:txEl>
                                              <p:pRg st="2" end="2"/>
                                            </p:txEl>
                                          </p:spTgt>
                                        </p:tgtEl>
                                        <p:attrNameLst>
                                          <p:attrName>r</p:attrName>
                                        </p:attrNameLst>
                                      </p:cBhvr>
                                    </p:animRot>
                                    <p:animRot by="-1500000">
                                      <p:cBhvr>
                                        <p:cTn id="22" dur="125" fill="hold">
                                          <p:stCondLst>
                                            <p:cond delay="250"/>
                                          </p:stCondLst>
                                        </p:cTn>
                                        <p:tgtEl>
                                          <p:spTgt spid="3">
                                            <p:txEl>
                                              <p:pRg st="2" end="2"/>
                                            </p:txEl>
                                          </p:spTgt>
                                        </p:tgtEl>
                                        <p:attrNameLst>
                                          <p:attrName>r</p:attrName>
                                        </p:attrNameLst>
                                      </p:cBhvr>
                                    </p:animRot>
                                    <p:animRot by="1500000">
                                      <p:cBhvr>
                                        <p:cTn id="23"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rtl="1">
              <a:buNone/>
            </a:pPr>
            <a:r>
              <a:rPr lang="ar-SA" sz="4000" b="1" dirty="0" smtClean="0">
                <a:latin typeface="Traditional Arabic" panose="02020603050405020304" pitchFamily="18" charset="-78"/>
                <a:cs typeface="Traditional Arabic" panose="02020603050405020304" pitchFamily="18" charset="-78"/>
              </a:rPr>
              <a:t>الكفاءات </a:t>
            </a:r>
            <a:r>
              <a:rPr lang="ar-SA" sz="4000" b="1" dirty="0">
                <a:latin typeface="Traditional Arabic" panose="02020603050405020304" pitchFamily="18" charset="-78"/>
                <a:cs typeface="Traditional Arabic" panose="02020603050405020304" pitchFamily="18" charset="-78"/>
              </a:rPr>
              <a:t>الواجب توفرها في </a:t>
            </a:r>
            <a:r>
              <a:rPr lang="ar-SA" sz="4000" b="1" dirty="0" smtClean="0">
                <a:latin typeface="Traditional Arabic" panose="02020603050405020304" pitchFamily="18" charset="-78"/>
                <a:cs typeface="Traditional Arabic" panose="02020603050405020304" pitchFamily="18" charset="-78"/>
              </a:rPr>
              <a:t>المراجع</a:t>
            </a:r>
            <a:endParaRPr lang="ar-DZ" sz="40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
            </a:pPr>
            <a:r>
              <a:rPr lang="ar-SA" sz="3200" b="1" dirty="0" err="1">
                <a:solidFill>
                  <a:srgbClr val="C00000"/>
                </a:solidFill>
                <a:latin typeface="Traditional Arabic" panose="02020603050405020304" pitchFamily="18" charset="-78"/>
                <a:cs typeface="Traditional Arabic" panose="02020603050405020304" pitchFamily="18" charset="-78"/>
              </a:rPr>
              <a:t>الإستقلالية</a:t>
            </a:r>
            <a:r>
              <a:rPr lang="ar-SA" sz="3200" b="1" dirty="0">
                <a:solidFill>
                  <a:srgbClr val="C00000"/>
                </a:solidFill>
                <a:latin typeface="Traditional Arabic" panose="02020603050405020304" pitchFamily="18" charset="-78"/>
                <a:cs typeface="Traditional Arabic" panose="02020603050405020304" pitchFamily="18" charset="-78"/>
              </a:rPr>
              <a:t>  والحياد؛ </a:t>
            </a:r>
            <a:endParaRPr lang="fr-FR" sz="3200" b="1" dirty="0">
              <a:solidFill>
                <a:srgbClr val="C00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
            </a:pPr>
            <a:r>
              <a:rPr lang="ar-DZ" sz="3200" b="1" dirty="0" smtClean="0">
                <a:latin typeface="Traditional Arabic" panose="02020603050405020304" pitchFamily="18" charset="-78"/>
                <a:cs typeface="Traditional Arabic" panose="02020603050405020304" pitchFamily="18" charset="-78"/>
              </a:rPr>
              <a:t> </a:t>
            </a:r>
            <a:r>
              <a:rPr lang="ar-DZ" sz="3200" b="1" dirty="0">
                <a:solidFill>
                  <a:srgbClr val="FF0000"/>
                </a:solidFill>
                <a:latin typeface="Traditional Arabic" panose="02020603050405020304" pitchFamily="18" charset="-78"/>
                <a:cs typeface="Traditional Arabic" panose="02020603050405020304" pitchFamily="18" charset="-78"/>
              </a:rPr>
              <a:t>الكفاءة المهنية أو الأهلية؛</a:t>
            </a:r>
            <a:endParaRPr lang="fr-FR" sz="3200" b="1" dirty="0">
              <a:solidFill>
                <a:srgbClr val="FF0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
            </a:pPr>
            <a:r>
              <a:rPr lang="ar-SA" sz="3200" b="1" dirty="0" smtClean="0">
                <a:solidFill>
                  <a:srgbClr val="FFC000"/>
                </a:solidFill>
                <a:latin typeface="Traditional Arabic" panose="02020603050405020304" pitchFamily="18" charset="-78"/>
                <a:cs typeface="Traditional Arabic" panose="02020603050405020304" pitchFamily="18" charset="-78"/>
              </a:rPr>
              <a:t> </a:t>
            </a:r>
            <a:r>
              <a:rPr lang="ar-SA" sz="3200" b="1" dirty="0">
                <a:solidFill>
                  <a:srgbClr val="FFC000"/>
                </a:solidFill>
                <a:latin typeface="Traditional Arabic" panose="02020603050405020304" pitchFamily="18" charset="-78"/>
                <a:cs typeface="Traditional Arabic" panose="02020603050405020304" pitchFamily="18" charset="-78"/>
              </a:rPr>
              <a:t>السر المهني؛ </a:t>
            </a:r>
            <a:endParaRPr lang="fr-FR" sz="3200" b="1" dirty="0">
              <a:solidFill>
                <a:srgbClr val="FFC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
            </a:pPr>
            <a:r>
              <a:rPr lang="ar-DZ" sz="3200" b="1" dirty="0" smtClean="0">
                <a:latin typeface="Traditional Arabic" panose="02020603050405020304" pitchFamily="18" charset="-78"/>
                <a:cs typeface="Traditional Arabic" panose="02020603050405020304" pitchFamily="18" charset="-78"/>
              </a:rPr>
              <a:t> </a:t>
            </a:r>
            <a:r>
              <a:rPr lang="ar-DZ" sz="3200" b="1" dirty="0">
                <a:solidFill>
                  <a:srgbClr val="92D050"/>
                </a:solidFill>
                <a:latin typeface="Traditional Arabic" panose="02020603050405020304" pitchFamily="18" charset="-78"/>
                <a:cs typeface="Traditional Arabic" panose="02020603050405020304" pitchFamily="18" charset="-78"/>
              </a:rPr>
              <a:t>بذل العناية المهنية الملائمة.</a:t>
            </a:r>
            <a:r>
              <a:rPr lang="ar-SA" sz="3200" b="1" dirty="0" smtClean="0">
                <a:solidFill>
                  <a:srgbClr val="92D050"/>
                </a:solidFill>
                <a:latin typeface="Traditional Arabic" panose="02020603050405020304" pitchFamily="18" charset="-78"/>
                <a:cs typeface="Traditional Arabic" panose="02020603050405020304" pitchFamily="18" charset="-78"/>
              </a:rPr>
              <a:t> </a:t>
            </a:r>
            <a:endParaRPr lang="fr-FR" sz="3200" b="1" dirty="0">
              <a:solidFill>
                <a:srgbClr val="92D050"/>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57710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0648" y="2603499"/>
            <a:ext cx="11026588" cy="4093135"/>
          </a:xfrm>
        </p:spPr>
        <p:txBody>
          <a:bodyPr>
            <a:normAutofit/>
          </a:bodyPr>
          <a:lstStyle/>
          <a:p>
            <a:pPr marL="0" indent="0" algn="ctr" rtl="1">
              <a:buNone/>
            </a:pPr>
            <a:r>
              <a:rPr lang="ar-DZ" sz="3600" b="1" dirty="0">
                <a:latin typeface="Traditional Arabic" panose="02020603050405020304" pitchFamily="18" charset="-78"/>
                <a:cs typeface="Traditional Arabic" panose="02020603050405020304" pitchFamily="18" charset="-78"/>
              </a:rPr>
              <a:t>مراحل سير مهمة المراجعة </a:t>
            </a:r>
            <a:r>
              <a:rPr lang="ar-DZ" sz="3600" b="1" dirty="0" err="1">
                <a:latin typeface="Traditional Arabic" panose="02020603050405020304" pitchFamily="18" charset="-78"/>
                <a:cs typeface="Traditional Arabic" panose="02020603050405020304" pitchFamily="18" charset="-78"/>
              </a:rPr>
              <a:t>الجبائية</a:t>
            </a:r>
            <a:r>
              <a:rPr lang="ar-DZ" sz="3600" b="1" dirty="0">
                <a:latin typeface="Traditional Arabic" panose="02020603050405020304" pitchFamily="18" charset="-78"/>
                <a:cs typeface="Traditional Arabic" panose="02020603050405020304" pitchFamily="18" charset="-78"/>
              </a:rPr>
              <a:t> </a:t>
            </a: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2" name="Flèche vers le bas 1"/>
          <p:cNvSpPr/>
          <p:nvPr/>
        </p:nvSpPr>
        <p:spPr>
          <a:xfrm>
            <a:off x="1761565" y="3227294"/>
            <a:ext cx="3482787" cy="1600200"/>
          </a:xfrm>
          <a:prstGeom prst="down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ar-DZ" sz="2400" b="1" dirty="0" smtClean="0">
                <a:solidFill>
                  <a:schemeClr val="accent5">
                    <a:lumMod val="50000"/>
                  </a:schemeClr>
                </a:solidFill>
                <a:latin typeface="Traditional Arabic" panose="02020603050405020304" pitchFamily="18" charset="-78"/>
                <a:cs typeface="Traditional Arabic" panose="02020603050405020304" pitchFamily="18" charset="-78"/>
              </a:rPr>
              <a:t>مرحلة التنفيذ</a:t>
            </a:r>
            <a:endParaRPr lang="fr-FR" sz="2400" b="1" dirty="0">
              <a:solidFill>
                <a:schemeClr val="accent5">
                  <a:lumMod val="50000"/>
                </a:schemeClr>
              </a:solidFill>
              <a:latin typeface="Traditional Arabic" panose="02020603050405020304" pitchFamily="18" charset="-78"/>
              <a:cs typeface="Traditional Arabic" panose="02020603050405020304" pitchFamily="18" charset="-78"/>
            </a:endParaRPr>
          </a:p>
        </p:txBody>
      </p:sp>
      <p:sp>
        <p:nvSpPr>
          <p:cNvPr id="5" name="Flèche vers le bas 4"/>
          <p:cNvSpPr/>
          <p:nvPr/>
        </p:nvSpPr>
        <p:spPr>
          <a:xfrm>
            <a:off x="7168147" y="3227294"/>
            <a:ext cx="3522264" cy="1600200"/>
          </a:xfrm>
          <a:prstGeom prst="down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ar-DZ" sz="2000" b="1" dirty="0" smtClean="0">
                <a:solidFill>
                  <a:schemeClr val="accent5">
                    <a:lumMod val="50000"/>
                  </a:schemeClr>
                </a:solidFill>
                <a:latin typeface="Traditional Arabic" panose="02020603050405020304" pitchFamily="18" charset="-78"/>
                <a:cs typeface="Traditional Arabic" panose="02020603050405020304" pitchFamily="18" charset="-78"/>
              </a:rPr>
              <a:t>مرحلة الاعداد للمهمة</a:t>
            </a:r>
            <a:endParaRPr lang="fr-FR" sz="2000" b="1" dirty="0">
              <a:solidFill>
                <a:schemeClr val="accent5">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76089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rtl="1">
              <a:buNone/>
            </a:pPr>
            <a:r>
              <a:rPr lang="ar-DZ" sz="3600" b="1" dirty="0" smtClean="0">
                <a:latin typeface="Traditional Arabic" panose="02020603050405020304" pitchFamily="18" charset="-78"/>
                <a:cs typeface="Traditional Arabic" panose="02020603050405020304" pitchFamily="18" charset="-78"/>
              </a:rPr>
              <a:t>مرحلة الاعداد لمهمة المراجعة</a:t>
            </a:r>
          </a:p>
          <a:p>
            <a:pPr marL="0" indent="0" algn="r" rtl="1">
              <a:buNone/>
            </a:pPr>
            <a:r>
              <a:rPr lang="ar-DZ" sz="3600" dirty="0" smtClean="0">
                <a:latin typeface="Traditional Arabic" panose="02020603050405020304" pitchFamily="18" charset="-78"/>
                <a:cs typeface="Traditional Arabic" panose="02020603050405020304" pitchFamily="18" charset="-78"/>
              </a:rPr>
              <a:t>تبدأ </a:t>
            </a:r>
            <a:r>
              <a:rPr lang="ar-DZ" sz="3600" b="1" u="sng" dirty="0">
                <a:solidFill>
                  <a:schemeClr val="accent4">
                    <a:lumMod val="40000"/>
                    <a:lumOff val="60000"/>
                  </a:schemeClr>
                </a:solidFill>
                <a:latin typeface="Traditional Arabic" panose="02020603050405020304" pitchFamily="18" charset="-78"/>
                <a:cs typeface="Traditional Arabic" panose="02020603050405020304" pitchFamily="18" charset="-78"/>
              </a:rPr>
              <a:t>عملية الإعداد </a:t>
            </a:r>
            <a:r>
              <a:rPr lang="ar-DZ" sz="3600" dirty="0">
                <a:latin typeface="Traditional Arabic" panose="02020603050405020304" pitchFamily="18" charset="-78"/>
                <a:cs typeface="Traditional Arabic" panose="02020603050405020304" pitchFamily="18" charset="-78"/>
              </a:rPr>
              <a:t>للمهمة </a:t>
            </a:r>
            <a:r>
              <a:rPr lang="ar-DZ" sz="3600" dirty="0" smtClean="0">
                <a:latin typeface="Traditional Arabic" panose="02020603050405020304" pitchFamily="18" charset="-78"/>
                <a:cs typeface="Traditional Arabic" panose="02020603050405020304" pitchFamily="18" charset="-78"/>
              </a:rPr>
              <a:t>ب</a:t>
            </a:r>
            <a:r>
              <a:rPr lang="ar-DZ" sz="3600" u="sng" dirty="0" smtClean="0">
                <a:solidFill>
                  <a:schemeClr val="accent4">
                    <a:lumMod val="40000"/>
                    <a:lumOff val="60000"/>
                  </a:schemeClr>
                </a:solidFill>
                <a:latin typeface="Traditional Arabic" panose="02020603050405020304" pitchFamily="18" charset="-78"/>
                <a:cs typeface="Traditional Arabic" panose="02020603050405020304" pitchFamily="18" charset="-78"/>
              </a:rPr>
              <a:t>ا</a:t>
            </a:r>
            <a:r>
              <a:rPr lang="ar-DZ" sz="3600" b="1" u="sng" dirty="0" smtClean="0">
                <a:solidFill>
                  <a:schemeClr val="accent4">
                    <a:lumMod val="40000"/>
                    <a:lumOff val="60000"/>
                  </a:schemeClr>
                </a:solidFill>
                <a:latin typeface="Traditional Arabic" panose="02020603050405020304" pitchFamily="18" charset="-78"/>
                <a:cs typeface="Traditional Arabic" panose="02020603050405020304" pitchFamily="18" charset="-78"/>
              </a:rPr>
              <a:t>لمعرفة</a:t>
            </a:r>
            <a:r>
              <a:rPr lang="ar-DZ" sz="3600" dirty="0" smtClean="0">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الجيدة للمؤسسة، وهذا </a:t>
            </a:r>
            <a:r>
              <a:rPr lang="ar-DZ" sz="3600" b="1" dirty="0">
                <a:solidFill>
                  <a:srgbClr val="FF0000"/>
                </a:solidFill>
                <a:latin typeface="Traditional Arabic" panose="02020603050405020304" pitchFamily="18" charset="-78"/>
                <a:cs typeface="Traditional Arabic" panose="02020603050405020304" pitchFamily="18" charset="-78"/>
              </a:rPr>
              <a:t>لشد </a:t>
            </a:r>
            <a:r>
              <a:rPr lang="ar-DZ" sz="3600" b="1" dirty="0" err="1">
                <a:solidFill>
                  <a:srgbClr val="FF0000"/>
                </a:solidFill>
                <a:latin typeface="Traditional Arabic" panose="02020603050405020304" pitchFamily="18" charset="-78"/>
                <a:cs typeface="Traditional Arabic" panose="02020603050405020304" pitchFamily="18" charset="-78"/>
              </a:rPr>
              <a:t>إنتباهه</a:t>
            </a:r>
            <a:r>
              <a:rPr lang="ar-DZ" sz="3600" b="1" dirty="0">
                <a:solidFill>
                  <a:srgbClr val="FF0000"/>
                </a:solidFill>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إلى بعض </a:t>
            </a:r>
            <a:r>
              <a:rPr lang="ar-DZ" sz="3600" b="1" dirty="0">
                <a:solidFill>
                  <a:srgbClr val="FF0000"/>
                </a:solidFill>
                <a:latin typeface="Traditional Arabic" panose="02020603050405020304" pitchFamily="18" charset="-78"/>
                <a:cs typeface="Traditional Arabic" panose="02020603050405020304" pitchFamily="18" charset="-78"/>
              </a:rPr>
              <a:t>المشاكل والأخطار </a:t>
            </a:r>
            <a:r>
              <a:rPr lang="ar-DZ" sz="3600" dirty="0">
                <a:latin typeface="Traditional Arabic" panose="02020603050405020304" pitchFamily="18" charset="-78"/>
                <a:cs typeface="Traditional Arabic" panose="02020603050405020304" pitchFamily="18" charset="-78"/>
              </a:rPr>
              <a:t>المحتملة، من أجل وضع تصور لتوجيه مستقبلي للأعمال، وتنقسم هذه المرحلة </a:t>
            </a:r>
            <a:r>
              <a:rPr lang="ar-DZ" sz="3600" dirty="0" smtClean="0">
                <a:latin typeface="Traditional Arabic" panose="02020603050405020304" pitchFamily="18" charset="-78"/>
                <a:cs typeface="Traditional Arabic" panose="02020603050405020304" pitchFamily="18" charset="-78"/>
              </a:rPr>
              <a:t>إلى: </a:t>
            </a:r>
            <a:endParaRPr lang="ar-DZ" sz="3600" b="1" dirty="0" smtClean="0">
              <a:latin typeface="Traditional Arabic" panose="02020603050405020304" pitchFamily="18" charset="-78"/>
              <a:cs typeface="Traditional Arabic" panose="02020603050405020304" pitchFamily="18" charset="-78"/>
            </a:endParaRPr>
          </a:p>
          <a:p>
            <a:pPr marL="0" indent="0" algn="ctr" rtl="1">
              <a:buNone/>
            </a:pPr>
            <a:endParaRPr lang="fr-FR" sz="36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6670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282891" y="2630796"/>
            <a:ext cx="10167582" cy="2050554"/>
          </a:xfrm>
        </p:spPr>
        <p:txBody>
          <a:bodyPr>
            <a:normAutofit/>
          </a:bodyPr>
          <a:lstStyle/>
          <a:p>
            <a:pPr algn="ctr" rtl="1"/>
            <a:r>
              <a:rPr lang="ar-DZ" sz="3600" b="1" dirty="0">
                <a:solidFill>
                  <a:srgbClr val="00B050"/>
                </a:solidFill>
                <a:latin typeface="Traditional Arabic" panose="02020603050405020304" pitchFamily="18" charset="-78"/>
                <a:cs typeface="Traditional Arabic" panose="02020603050405020304" pitchFamily="18" charset="-78"/>
              </a:rPr>
              <a:t>مميزات التسيير الجبائي</a:t>
            </a:r>
            <a:endParaRPr lang="fr-FR" sz="3600" dirty="0">
              <a:solidFill>
                <a:srgbClr val="00B050"/>
              </a:solidFill>
              <a:latin typeface="Traditional Arabic" panose="02020603050405020304" pitchFamily="18" charset="-78"/>
              <a:cs typeface="Traditional Arabic" panose="02020603050405020304" pitchFamily="18" charset="-78"/>
            </a:endParaRPr>
          </a:p>
        </p:txBody>
      </p:sp>
      <p:sp>
        <p:nvSpPr>
          <p:cNvPr id="4" name="Rectangle 3"/>
          <p:cNvSpPr/>
          <p:nvPr/>
        </p:nvSpPr>
        <p:spPr>
          <a:xfrm>
            <a:off x="1154954" y="3111690"/>
            <a:ext cx="10295518" cy="2862322"/>
          </a:xfrm>
          <a:prstGeom prst="rect">
            <a:avLst/>
          </a:prstGeom>
        </p:spPr>
        <p:txBody>
          <a:bodyPr wrap="square">
            <a:spAutoFit/>
          </a:bodyPr>
          <a:lstStyle/>
          <a:p>
            <a:pPr algn="just" rtl="1"/>
            <a:r>
              <a:rPr lang="ar-DZ" sz="3600" b="1" dirty="0" smtClean="0">
                <a:latin typeface="Times New Roman" panose="02020603050405020304" pitchFamily="18" charset="0"/>
                <a:ea typeface="Calibri" panose="020F0502020204030204" pitchFamily="34" charset="0"/>
                <a:cs typeface="Traditional Arabic" panose="02020603050405020304" pitchFamily="18" charset="-78"/>
              </a:rPr>
              <a:t>تعمل </a:t>
            </a:r>
            <a:r>
              <a:rPr lang="ar-DZ" sz="3600" b="1" dirty="0">
                <a:latin typeface="Times New Roman" panose="02020603050405020304" pitchFamily="18" charset="0"/>
                <a:ea typeface="Calibri" panose="020F0502020204030204" pitchFamily="34" charset="0"/>
                <a:cs typeface="Traditional Arabic" panose="02020603050405020304" pitchFamily="18" charset="-78"/>
              </a:rPr>
              <a:t>المؤسسة الاقتصادية</a:t>
            </a:r>
            <a:r>
              <a:rPr lang="ar-DZ" sz="3600" b="1" dirty="0" smtClean="0">
                <a:latin typeface="Times New Roman" panose="02020603050405020304" pitchFamily="18" charset="0"/>
                <a:ea typeface="Calibri" panose="020F0502020204030204" pitchFamily="34" charset="0"/>
                <a:cs typeface="Traditional Arabic" panose="02020603050405020304" pitchFamily="18" charset="-78"/>
              </a:rPr>
              <a:t> </a:t>
            </a:r>
            <a:r>
              <a:rPr lang="ar-DZ" sz="3600" b="1" dirty="0">
                <a:latin typeface="Times New Roman" panose="02020603050405020304" pitchFamily="18" charset="0"/>
                <a:ea typeface="Calibri" panose="020F0502020204030204" pitchFamily="34" charset="0"/>
                <a:cs typeface="Traditional Arabic" panose="02020603050405020304" pitchFamily="18" charset="-78"/>
              </a:rPr>
              <a:t>على تسخير كل طاقاتها من أجل تحقيق نتيجة إيجابية تضمن لها البقاء والمنافسة والتوسع </a:t>
            </a:r>
            <a:r>
              <a:rPr lang="ar-DZ" sz="3600" b="1" dirty="0" smtClean="0">
                <a:latin typeface="Times New Roman" panose="02020603050405020304" pitchFamily="18" charset="0"/>
                <a:ea typeface="Calibri" panose="020F0502020204030204" pitchFamily="34" charset="0"/>
                <a:cs typeface="Traditional Arabic" panose="02020603050405020304" pitchFamily="18" charset="-78"/>
              </a:rPr>
              <a:t>وذلك من خلال </a:t>
            </a:r>
            <a:r>
              <a:rPr lang="ar-DZ" sz="3600" b="1" dirty="0">
                <a:solidFill>
                  <a:srgbClr val="00B050"/>
                </a:solidFill>
                <a:latin typeface="Times New Roman" panose="02020603050405020304" pitchFamily="18" charset="0"/>
                <a:ea typeface="Calibri" panose="020F0502020204030204" pitchFamily="34" charset="0"/>
                <a:cs typeface="Traditional Arabic" panose="02020603050405020304" pitchFamily="18" charset="-78"/>
              </a:rPr>
              <a:t>إ</a:t>
            </a:r>
            <a:r>
              <a:rPr lang="ar-DZ" sz="3600" b="1" dirty="0" smtClean="0">
                <a:solidFill>
                  <a:srgbClr val="00B050"/>
                </a:solidFill>
                <a:latin typeface="Times New Roman" panose="02020603050405020304" pitchFamily="18" charset="0"/>
                <a:ea typeface="Calibri" panose="020F0502020204030204" pitchFamily="34" charset="0"/>
                <a:cs typeface="Traditional Arabic" panose="02020603050405020304" pitchFamily="18" charset="-78"/>
              </a:rPr>
              <a:t>تباع </a:t>
            </a:r>
            <a:r>
              <a:rPr lang="ar-DZ" sz="3600" b="1" dirty="0">
                <a:solidFill>
                  <a:srgbClr val="00B050"/>
                </a:solidFill>
                <a:latin typeface="Times New Roman" panose="02020603050405020304" pitchFamily="18" charset="0"/>
                <a:ea typeface="Calibri" panose="020F0502020204030204" pitchFamily="34" charset="0"/>
                <a:cs typeface="Traditional Arabic" panose="02020603050405020304" pitchFamily="18" charset="-78"/>
              </a:rPr>
              <a:t>سياسة </a:t>
            </a:r>
            <a:r>
              <a:rPr lang="ar-DZ" sz="3600" b="1" dirty="0" err="1">
                <a:solidFill>
                  <a:srgbClr val="00B050"/>
                </a:solidFill>
                <a:latin typeface="Times New Roman" panose="02020603050405020304" pitchFamily="18" charset="0"/>
                <a:ea typeface="Calibri" panose="020F0502020204030204" pitchFamily="34" charset="0"/>
                <a:cs typeface="Traditional Arabic" panose="02020603050405020304" pitchFamily="18" charset="-78"/>
              </a:rPr>
              <a:t>تسييرية</a:t>
            </a:r>
            <a:r>
              <a:rPr lang="ar-DZ" sz="3600" b="1" dirty="0">
                <a:solidFill>
                  <a:srgbClr val="00B050"/>
                </a:solidFill>
                <a:latin typeface="Times New Roman" panose="02020603050405020304" pitchFamily="18" charset="0"/>
                <a:ea typeface="Calibri" panose="020F0502020204030204" pitchFamily="34" charset="0"/>
                <a:cs typeface="Traditional Arabic" panose="02020603050405020304" pitchFamily="18" charset="-78"/>
              </a:rPr>
              <a:t> ناجعة تهدف إلى تخفيض التكاليف وترشيد النفقات</a:t>
            </a:r>
            <a:r>
              <a:rPr lang="ar-DZ" sz="3600" b="1" dirty="0">
                <a:latin typeface="Times New Roman" panose="02020603050405020304" pitchFamily="18" charset="0"/>
                <a:ea typeface="Calibri" panose="020F0502020204030204" pitchFamily="34" charset="0"/>
                <a:cs typeface="Traditional Arabic" panose="02020603050405020304" pitchFamily="18" charset="-78"/>
              </a:rPr>
              <a:t>، ومن هنا جاء التسيير الجبائي، حيث أصبح المسير الجبائي يتعامل مع الضريبة بأنها من المعطيات القابلة للتحكم والتعامل معها كإحدى أهم محددات اتخاذ القرار داخل </a:t>
            </a:r>
            <a:r>
              <a:rPr lang="ar-DZ" sz="3600" b="1" dirty="0" smtClean="0">
                <a:latin typeface="Times New Roman" panose="02020603050405020304" pitchFamily="18" charset="0"/>
                <a:ea typeface="Calibri" panose="020F0502020204030204" pitchFamily="34" charset="0"/>
                <a:cs typeface="Traditional Arabic" panose="02020603050405020304" pitchFamily="18" charset="-78"/>
              </a:rPr>
              <a:t>المؤسسة.</a:t>
            </a:r>
            <a:endParaRPr lang="fr-FR" sz="3600" b="1" dirty="0"/>
          </a:p>
        </p:txBody>
      </p:sp>
    </p:spTree>
    <p:extLst>
      <p:ext uri="{BB962C8B-B14F-4D97-AF65-F5344CB8AC3E}">
        <p14:creationId xmlns:p14="http://schemas.microsoft.com/office/powerpoint/2010/main" val="3556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4"/>
                                        </p:tgtEl>
                                        <p:attrNameLst>
                                          <p:attrName>ppt_x</p:attrName>
                                          <p:attrName>ppt_y</p:attrName>
                                        </p:attrNameLst>
                                      </p:cBhvr>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9966" y="2366682"/>
            <a:ext cx="11483788" cy="3653118"/>
          </a:xfrm>
        </p:spPr>
        <p:txBody>
          <a:bodyPr>
            <a:normAutofit fontScale="55000" lnSpcReduction="20000"/>
          </a:bodyPr>
          <a:lstStyle/>
          <a:p>
            <a:pPr marL="0" indent="0" algn="ctr" rtl="1">
              <a:buNone/>
            </a:pPr>
            <a:r>
              <a:rPr lang="ar-DZ" sz="4000" b="1" dirty="0" smtClean="0">
                <a:latin typeface="Traditional Arabic" panose="02020603050405020304" pitchFamily="18" charset="-78"/>
                <a:cs typeface="Traditional Arabic" panose="02020603050405020304" pitchFamily="18" charset="-78"/>
              </a:rPr>
              <a:t>الأعمال </a:t>
            </a:r>
            <a:r>
              <a:rPr lang="ar-DZ" sz="4000" b="1" dirty="0">
                <a:latin typeface="Traditional Arabic" panose="02020603050405020304" pitchFamily="18" charset="-78"/>
                <a:cs typeface="Traditional Arabic" panose="02020603050405020304" pitchFamily="18" charset="-78"/>
              </a:rPr>
              <a:t>التحضيرية </a:t>
            </a:r>
            <a:r>
              <a:rPr lang="ar-DZ" sz="4000" b="1" dirty="0" smtClean="0">
                <a:latin typeface="Traditional Arabic" panose="02020603050405020304" pitchFamily="18" charset="-78"/>
                <a:cs typeface="Traditional Arabic" panose="02020603050405020304" pitchFamily="18" charset="-78"/>
              </a:rPr>
              <a:t>للمهمة </a:t>
            </a:r>
          </a:p>
          <a:p>
            <a:pPr marL="0" indent="0" algn="r" rtl="1">
              <a:buNone/>
            </a:pP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يبدأ </a:t>
            </a:r>
            <a:r>
              <a:rPr lang="ar-DZ" sz="4000" b="1" dirty="0">
                <a:solidFill>
                  <a:schemeClr val="accent4">
                    <a:lumMod val="75000"/>
                  </a:schemeClr>
                </a:solidFill>
                <a:latin typeface="Traditional Arabic" panose="02020603050405020304" pitchFamily="18" charset="-78"/>
                <a:cs typeface="Traditional Arabic" panose="02020603050405020304" pitchFamily="18" charset="-78"/>
              </a:rPr>
              <a:t>المراجع أعماله بجمع المؤشرات و المعلومات العامة للمؤسسة </a:t>
            </a: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بمعرفة:</a:t>
            </a:r>
          </a:p>
          <a:p>
            <a:pPr algn="r" rtl="1">
              <a:buFont typeface="Wingdings" panose="05000000000000000000" pitchFamily="2" charset="2"/>
              <a:buChar char="ü"/>
            </a:pP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 </a:t>
            </a:r>
            <a:r>
              <a:rPr lang="ar-DZ" sz="3600" b="1" dirty="0">
                <a:latin typeface="Traditional Arabic" panose="02020603050405020304" pitchFamily="18" charset="-78"/>
                <a:cs typeface="Traditional Arabic" panose="02020603050405020304" pitchFamily="18" charset="-78"/>
              </a:rPr>
              <a:t>المكونات التي تسمح بتعريف المؤسسة</a:t>
            </a:r>
            <a:r>
              <a:rPr lang="ar-DZ" sz="3600" b="1"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ü"/>
            </a:pPr>
            <a:r>
              <a:rPr lang="ar-DZ" sz="3600" b="1" dirty="0">
                <a:latin typeface="Traditional Arabic" panose="02020603050405020304" pitchFamily="18" charset="-78"/>
                <a:cs typeface="Traditional Arabic" panose="02020603050405020304" pitchFamily="18" charset="-78"/>
              </a:rPr>
              <a:t>الأدوات التي تسمح بتسيير </a:t>
            </a:r>
            <a:r>
              <a:rPr lang="ar-DZ" sz="3600" b="1" dirty="0" smtClean="0">
                <a:latin typeface="Traditional Arabic" panose="02020603050405020304" pitchFamily="18" charset="-78"/>
                <a:cs typeface="Traditional Arabic" panose="02020603050405020304" pitchFamily="18" charset="-78"/>
              </a:rPr>
              <a:t>المؤسسة؛</a:t>
            </a:r>
          </a:p>
          <a:p>
            <a:pPr algn="r" rtl="1">
              <a:buFont typeface="Wingdings" panose="05000000000000000000" pitchFamily="2" charset="2"/>
              <a:buChar char="ü"/>
            </a:pPr>
            <a:r>
              <a:rPr lang="ar-DZ" sz="3600" b="1" dirty="0">
                <a:latin typeface="Traditional Arabic" panose="02020603050405020304" pitchFamily="18" charset="-78"/>
                <a:cs typeface="Traditional Arabic" panose="02020603050405020304" pitchFamily="18" charset="-78"/>
              </a:rPr>
              <a:t>القطاعات التي يمارس فيها نشاط المؤسسة</a:t>
            </a:r>
            <a:r>
              <a:rPr lang="ar-DZ" sz="2800" dirty="0">
                <a:latin typeface="Traditional Arabic" panose="02020603050405020304" pitchFamily="18" charset="-78"/>
                <a:cs typeface="Traditional Arabic" panose="02020603050405020304" pitchFamily="18" charset="-78"/>
              </a:rPr>
              <a:t>.</a:t>
            </a:r>
            <a:r>
              <a:rPr lang="ar-DZ" sz="2800" dirty="0"/>
              <a:t> </a:t>
            </a:r>
            <a:endParaRPr lang="ar-DZ" sz="2800" dirty="0" smtClean="0"/>
          </a:p>
          <a:p>
            <a:pPr marL="0" indent="0" algn="ctr" rtl="1">
              <a:buNone/>
            </a:pPr>
            <a:r>
              <a:rPr lang="ar-DZ" sz="5100" b="1" dirty="0" smtClean="0">
                <a:solidFill>
                  <a:srgbClr val="00B050"/>
                </a:solidFill>
                <a:latin typeface="Traditional Arabic" panose="02020603050405020304" pitchFamily="18" charset="-78"/>
                <a:cs typeface="Traditional Arabic" panose="02020603050405020304" pitchFamily="18" charset="-78"/>
              </a:rPr>
              <a:t>معرفة </a:t>
            </a:r>
            <a:r>
              <a:rPr lang="ar-DZ" sz="5100" b="1" dirty="0">
                <a:solidFill>
                  <a:srgbClr val="00B050"/>
                </a:solidFill>
                <a:latin typeface="Traditional Arabic" panose="02020603050405020304" pitchFamily="18" charset="-78"/>
                <a:cs typeface="Traditional Arabic" panose="02020603050405020304" pitchFamily="18" charset="-78"/>
              </a:rPr>
              <a:t>هذه المؤشرات يساعد على تحديد مصادر الأخطار التي تحيط بالمؤسسة سواء كانت متعلقة بنشاطها من أجل التطور أو المتعلقة بتنظيمها الإداري والمحاسبي والجبائي.</a:t>
            </a:r>
            <a:endParaRPr lang="fr-FR" sz="5100" b="1" dirty="0">
              <a:solidFill>
                <a:srgbClr val="00B050"/>
              </a:solidFill>
              <a:latin typeface="Traditional Arabic" panose="02020603050405020304" pitchFamily="18" charset="-78"/>
              <a:cs typeface="Traditional Arabic" panose="02020603050405020304" pitchFamily="18" charset="-78"/>
            </a:endParaRPr>
          </a:p>
          <a:p>
            <a:pPr marL="0" indent="0" algn="ctr" rtl="1">
              <a:buNone/>
            </a:pP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marL="0" indent="0" algn="ctr" rtl="1">
              <a:buNone/>
            </a:pPr>
            <a:r>
              <a:rPr lang="ar-DZ" sz="4000" dirty="0" smtClean="0">
                <a:latin typeface="Traditional Arabic" panose="02020603050405020304" pitchFamily="18" charset="-78"/>
                <a:cs typeface="Traditional Arabic" panose="02020603050405020304" pitchFamily="18" charset="-78"/>
              </a:rPr>
              <a:t> </a:t>
            </a:r>
            <a:endParaRPr lang="fr-FR" sz="40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13804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1" end="1"/>
                                            </p:txEl>
                                          </p:spTgt>
                                        </p:tgtEl>
                                        <p:attrNameLst>
                                          <p:attrName>ppt_x</p:attrName>
                                          <p:attrName>ppt_y</p:attrName>
                                        </p:attrNameLst>
                                      </p:cBhvr>
                                    </p:animMotion>
                                    <p:animRot by="1500000">
                                      <p:cBhvr>
                                        <p:cTn id="14" dur="125" fill="hold">
                                          <p:stCondLst>
                                            <p:cond delay="0"/>
                                          </p:stCondLst>
                                        </p:cTn>
                                        <p:tgtEl>
                                          <p:spTgt spid="3">
                                            <p:txEl>
                                              <p:pRg st="1" end="1"/>
                                            </p:txEl>
                                          </p:spTgt>
                                        </p:tgtEl>
                                        <p:attrNameLst>
                                          <p:attrName>r</p:attrName>
                                        </p:attrNameLst>
                                      </p:cBhvr>
                                    </p:animRot>
                                    <p:animRot by="-1500000">
                                      <p:cBhvr>
                                        <p:cTn id="15" dur="125" fill="hold">
                                          <p:stCondLst>
                                            <p:cond delay="125"/>
                                          </p:stCondLst>
                                        </p:cTn>
                                        <p:tgtEl>
                                          <p:spTgt spid="3">
                                            <p:txEl>
                                              <p:pRg st="1" end="1"/>
                                            </p:txEl>
                                          </p:spTgt>
                                        </p:tgtEl>
                                        <p:attrNameLst>
                                          <p:attrName>r</p:attrName>
                                        </p:attrNameLst>
                                      </p:cBhvr>
                                    </p:animRot>
                                    <p:animRot by="-1500000">
                                      <p:cBhvr>
                                        <p:cTn id="16" dur="125" fill="hold">
                                          <p:stCondLst>
                                            <p:cond delay="250"/>
                                          </p:stCondLst>
                                        </p:cTn>
                                        <p:tgtEl>
                                          <p:spTgt spid="3">
                                            <p:txEl>
                                              <p:pRg st="1" end="1"/>
                                            </p:txEl>
                                          </p:spTgt>
                                        </p:tgtEl>
                                        <p:attrNameLst>
                                          <p:attrName>r</p:attrName>
                                        </p:attrNameLst>
                                      </p:cBhvr>
                                    </p:animRot>
                                    <p:animRot by="1500000">
                                      <p:cBhvr>
                                        <p:cTn id="17" dur="125" fill="hold">
                                          <p:stCondLst>
                                            <p:cond delay="375"/>
                                          </p:stCondLst>
                                        </p:cTn>
                                        <p:tgtEl>
                                          <p:spTgt spid="3">
                                            <p:txEl>
                                              <p:pRg st="1" end="1"/>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6176" y="2603499"/>
            <a:ext cx="11268636" cy="3985559"/>
          </a:xfrm>
        </p:spPr>
        <p:txBody>
          <a:bodyPr>
            <a:normAutofit fontScale="25000" lnSpcReduction="20000"/>
          </a:bodyPr>
          <a:lstStyle/>
          <a:p>
            <a:pPr marL="0" indent="0" algn="ctr" rtl="1">
              <a:buNone/>
            </a:pPr>
            <a:r>
              <a:rPr lang="ar-DZ" sz="16000" b="1" dirty="0">
                <a:solidFill>
                  <a:schemeClr val="tx2">
                    <a:lumMod val="40000"/>
                    <a:lumOff val="60000"/>
                  </a:schemeClr>
                </a:solidFill>
                <a:latin typeface="Traditional Arabic" panose="02020603050405020304" pitchFamily="18" charset="-78"/>
                <a:cs typeface="Traditional Arabic" panose="02020603050405020304" pitchFamily="18" charset="-78"/>
              </a:rPr>
              <a:t>التخطيط والتحضير لبرنامج </a:t>
            </a:r>
            <a:r>
              <a:rPr lang="ar-DZ" sz="16000" b="1" dirty="0" smtClean="0">
                <a:solidFill>
                  <a:schemeClr val="tx2">
                    <a:lumMod val="40000"/>
                    <a:lumOff val="60000"/>
                  </a:schemeClr>
                </a:solidFill>
                <a:latin typeface="Traditional Arabic" panose="02020603050405020304" pitchFamily="18" charset="-78"/>
                <a:cs typeface="Traditional Arabic" panose="02020603050405020304" pitchFamily="18" charset="-78"/>
              </a:rPr>
              <a:t>العمل</a:t>
            </a:r>
          </a:p>
          <a:p>
            <a:pPr marL="0" indent="0" algn="r" rtl="1">
              <a:buNone/>
            </a:pPr>
            <a:r>
              <a:rPr lang="ar-DZ" sz="8000" b="1" dirty="0" smtClean="0">
                <a:latin typeface="Traditional Arabic" panose="02020603050405020304" pitchFamily="18" charset="-78"/>
                <a:cs typeface="Traditional Arabic" panose="02020603050405020304" pitchFamily="18" charset="-78"/>
              </a:rPr>
              <a:t>لتقدير </a:t>
            </a:r>
            <a:r>
              <a:rPr lang="ar-DZ" sz="8000" b="1" dirty="0">
                <a:latin typeface="Traditional Arabic" panose="02020603050405020304" pitchFamily="18" charset="-78"/>
                <a:cs typeface="Traditional Arabic" panose="02020603050405020304" pitchFamily="18" charset="-78"/>
              </a:rPr>
              <a:t>الحالة </a:t>
            </a:r>
            <a:r>
              <a:rPr lang="ar-DZ" sz="8000" b="1" dirty="0" err="1">
                <a:latin typeface="Traditional Arabic" panose="02020603050405020304" pitchFamily="18" charset="-78"/>
                <a:cs typeface="Traditional Arabic" panose="02020603050405020304" pitchFamily="18" charset="-78"/>
              </a:rPr>
              <a:t>الجبائية</a:t>
            </a:r>
            <a:r>
              <a:rPr lang="ar-DZ" sz="8000" b="1" dirty="0">
                <a:latin typeface="Traditional Arabic" panose="02020603050405020304" pitchFamily="18" charset="-78"/>
                <a:cs typeface="Traditional Arabic" panose="02020603050405020304" pitchFamily="18" charset="-78"/>
              </a:rPr>
              <a:t> </a:t>
            </a:r>
            <a:r>
              <a:rPr lang="ar-DZ" sz="8000" b="1" dirty="0" smtClean="0">
                <a:latin typeface="Traditional Arabic" panose="02020603050405020304" pitchFamily="18" charset="-78"/>
                <a:cs typeface="Traditional Arabic" panose="02020603050405020304" pitchFamily="18" charset="-78"/>
              </a:rPr>
              <a:t>للمؤسسة، يضع </a:t>
            </a:r>
            <a:r>
              <a:rPr lang="ar-DZ" sz="8000" b="1" dirty="0">
                <a:latin typeface="Traditional Arabic" panose="02020603050405020304" pitchFamily="18" charset="-78"/>
                <a:cs typeface="Traditional Arabic" panose="02020603050405020304" pitchFamily="18" charset="-78"/>
              </a:rPr>
              <a:t>المراجع مخططاً لسير مهمة المراجعة </a:t>
            </a:r>
            <a:r>
              <a:rPr lang="ar-DZ" sz="8000" b="1" dirty="0" err="1">
                <a:latin typeface="Traditional Arabic" panose="02020603050405020304" pitchFamily="18" charset="-78"/>
                <a:cs typeface="Traditional Arabic" panose="02020603050405020304" pitchFamily="18" charset="-78"/>
              </a:rPr>
              <a:t>الجبائية</a:t>
            </a:r>
            <a:r>
              <a:rPr lang="ar-DZ" sz="8000" b="1" dirty="0">
                <a:latin typeface="Traditional Arabic" panose="02020603050405020304" pitchFamily="18" charset="-78"/>
                <a:cs typeface="Traditional Arabic" panose="02020603050405020304" pitchFamily="18" charset="-78"/>
              </a:rPr>
              <a:t> والذي يحتوي على العناصر </a:t>
            </a:r>
            <a:r>
              <a:rPr lang="ar-DZ" sz="8000" b="1" dirty="0" smtClean="0">
                <a:latin typeface="Traditional Arabic" panose="02020603050405020304" pitchFamily="18" charset="-78"/>
                <a:cs typeface="Traditional Arabic" panose="02020603050405020304" pitchFamily="18" charset="-78"/>
              </a:rPr>
              <a:t>التالية:</a:t>
            </a:r>
          </a:p>
          <a:p>
            <a:pPr algn="r" rtl="1">
              <a:buFont typeface="Wingdings" panose="05000000000000000000" pitchFamily="2" charset="2"/>
              <a:buChar char="Ø"/>
            </a:pPr>
            <a:r>
              <a:rPr lang="ar-DZ" sz="8600" b="1" dirty="0">
                <a:solidFill>
                  <a:schemeClr val="accent5">
                    <a:lumMod val="75000"/>
                  </a:schemeClr>
                </a:solidFill>
                <a:latin typeface="Traditional Arabic" panose="02020603050405020304" pitchFamily="18" charset="-78"/>
                <a:cs typeface="Traditional Arabic" panose="02020603050405020304" pitchFamily="18" charset="-78"/>
              </a:rPr>
              <a:t>التعرف على المؤسسة</a:t>
            </a:r>
            <a:r>
              <a:rPr lang="ar-DZ" sz="8600" b="1" dirty="0" smtClean="0">
                <a:solidFill>
                  <a:schemeClr val="accent5">
                    <a:lumMod val="75000"/>
                  </a:schemeClr>
                </a:solidFill>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8600" b="1" dirty="0" smtClean="0">
                <a:latin typeface="Traditional Arabic" panose="02020603050405020304" pitchFamily="18" charset="-78"/>
                <a:cs typeface="Traditional Arabic" panose="02020603050405020304" pitchFamily="18" charset="-78"/>
              </a:rPr>
              <a:t> </a:t>
            </a:r>
            <a:r>
              <a:rPr lang="ar-DZ" sz="8600" b="1" dirty="0">
                <a:solidFill>
                  <a:schemeClr val="accent3">
                    <a:lumMod val="75000"/>
                  </a:schemeClr>
                </a:solidFill>
                <a:latin typeface="Traditional Arabic" panose="02020603050405020304" pitchFamily="18" charset="-78"/>
                <a:cs typeface="Traditional Arabic" panose="02020603050405020304" pitchFamily="18" charset="-78"/>
              </a:rPr>
              <a:t>التعرف على الوثائق القانونية، المحاسبية </a:t>
            </a:r>
            <a:r>
              <a:rPr lang="ar-DZ" sz="8600" b="1" dirty="0" err="1">
                <a:solidFill>
                  <a:schemeClr val="accent3">
                    <a:lumMod val="75000"/>
                  </a:schemeClr>
                </a:solidFill>
                <a:latin typeface="Traditional Arabic" panose="02020603050405020304" pitchFamily="18" charset="-78"/>
                <a:cs typeface="Traditional Arabic" panose="02020603050405020304" pitchFamily="18" charset="-78"/>
              </a:rPr>
              <a:t>والتسييرية</a:t>
            </a:r>
            <a:r>
              <a:rPr lang="ar-DZ" sz="8600" b="1" dirty="0">
                <a:solidFill>
                  <a:schemeClr val="accent3">
                    <a:lumMod val="75000"/>
                  </a:schemeClr>
                </a:solidFill>
                <a:latin typeface="Traditional Arabic" panose="02020603050405020304" pitchFamily="18" charset="-78"/>
                <a:cs typeface="Traditional Arabic" panose="02020603050405020304" pitchFamily="18" charset="-78"/>
              </a:rPr>
              <a:t> </a:t>
            </a:r>
            <a:r>
              <a:rPr lang="ar-DZ" sz="8600" b="1" dirty="0" smtClean="0">
                <a:solidFill>
                  <a:schemeClr val="accent3">
                    <a:lumMod val="75000"/>
                  </a:schemeClr>
                </a:solidFill>
                <a:latin typeface="Traditional Arabic" panose="02020603050405020304" pitchFamily="18" charset="-78"/>
                <a:cs typeface="Traditional Arabic" panose="02020603050405020304" pitchFamily="18" charset="-78"/>
              </a:rPr>
              <a:t>للمؤسسة، </a:t>
            </a:r>
            <a:r>
              <a:rPr lang="ar-DZ" sz="8600" b="1" dirty="0">
                <a:solidFill>
                  <a:schemeClr val="accent3">
                    <a:lumMod val="75000"/>
                  </a:schemeClr>
                </a:solidFill>
                <a:latin typeface="Traditional Arabic" panose="02020603050405020304" pitchFamily="18" charset="-78"/>
                <a:cs typeface="Traditional Arabic" panose="02020603050405020304" pitchFamily="18" charset="-78"/>
              </a:rPr>
              <a:t>ويتعلق الأمر بتقارير محافظي </a:t>
            </a:r>
            <a:r>
              <a:rPr lang="ar-DZ" sz="8600" b="1" dirty="0" smtClean="0">
                <a:solidFill>
                  <a:schemeClr val="accent3">
                    <a:lumMod val="75000"/>
                  </a:schemeClr>
                </a:solidFill>
                <a:latin typeface="Traditional Arabic" panose="02020603050405020304" pitchFamily="18" charset="-78"/>
                <a:cs typeface="Traditional Arabic" panose="02020603050405020304" pitchFamily="18" charset="-78"/>
              </a:rPr>
              <a:t>الحسابات، </a:t>
            </a:r>
            <a:r>
              <a:rPr lang="ar-DZ" sz="8600" b="1" dirty="0">
                <a:solidFill>
                  <a:schemeClr val="accent3">
                    <a:lumMod val="75000"/>
                  </a:schemeClr>
                </a:solidFill>
                <a:latin typeface="Traditional Arabic" panose="02020603050405020304" pitchFamily="18" charset="-78"/>
                <a:cs typeface="Traditional Arabic" panose="02020603050405020304" pitchFamily="18" charset="-78"/>
              </a:rPr>
              <a:t>وقرارات مجلس الإدارة و الجمعيات العامة؛ </a:t>
            </a:r>
            <a:endParaRPr lang="ar-DZ" sz="8600" b="1" dirty="0" smtClean="0">
              <a:solidFill>
                <a:schemeClr val="accent3">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8600" b="1" dirty="0">
                <a:solidFill>
                  <a:schemeClr val="accent1">
                    <a:lumMod val="75000"/>
                  </a:schemeClr>
                </a:solidFill>
                <a:latin typeface="Traditional Arabic" panose="02020603050405020304" pitchFamily="18" charset="-78"/>
                <a:cs typeface="Traditional Arabic" panose="02020603050405020304" pitchFamily="18" charset="-78"/>
              </a:rPr>
              <a:t>التعرف على </a:t>
            </a:r>
            <a:r>
              <a:rPr lang="ar-DZ" sz="8600" b="1" dirty="0" err="1">
                <a:solidFill>
                  <a:schemeClr val="accent1">
                    <a:lumMod val="75000"/>
                  </a:schemeClr>
                </a:solidFill>
                <a:latin typeface="Traditional Arabic" panose="02020603050405020304" pitchFamily="18" charset="-78"/>
                <a:cs typeface="Traditional Arabic" panose="02020603050405020304" pitchFamily="18" charset="-78"/>
              </a:rPr>
              <a:t>الإتفاقيات</a:t>
            </a:r>
            <a:r>
              <a:rPr lang="ar-DZ" sz="8600" b="1" dirty="0">
                <a:solidFill>
                  <a:schemeClr val="accent1">
                    <a:lumMod val="75000"/>
                  </a:schemeClr>
                </a:solidFill>
                <a:latin typeface="Traditional Arabic" panose="02020603050405020304" pitchFamily="18" charset="-78"/>
                <a:cs typeface="Traditional Arabic" panose="02020603050405020304" pitchFamily="18" charset="-78"/>
              </a:rPr>
              <a:t> الرئيسية المبرمة من طرف المؤسسة من خلال فحص عقود الإيجار، عقود التأمين، القروض، وغيرها</a:t>
            </a:r>
            <a:r>
              <a:rPr lang="ar-DZ" sz="8600" b="1" dirty="0" smtClean="0">
                <a:solidFill>
                  <a:schemeClr val="accent1">
                    <a:lumMod val="75000"/>
                  </a:schemeClr>
                </a:solidFill>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8600" b="1" dirty="0" smtClean="0">
                <a:latin typeface="Traditional Arabic" panose="02020603050405020304" pitchFamily="18" charset="-78"/>
                <a:cs typeface="Traditional Arabic" panose="02020603050405020304" pitchFamily="18" charset="-78"/>
              </a:rPr>
              <a:t> </a:t>
            </a:r>
            <a:r>
              <a:rPr lang="ar-DZ" sz="8600" b="1" dirty="0">
                <a:solidFill>
                  <a:srgbClr val="00B050"/>
                </a:solidFill>
                <a:latin typeface="Traditional Arabic" panose="02020603050405020304" pitchFamily="18" charset="-78"/>
                <a:cs typeface="Traditional Arabic" panose="02020603050405020304" pitchFamily="18" charset="-78"/>
              </a:rPr>
              <a:t>التعرف على الخصائص </a:t>
            </a:r>
            <a:r>
              <a:rPr lang="ar-DZ" sz="8600" b="1" dirty="0" err="1">
                <a:solidFill>
                  <a:srgbClr val="00B050"/>
                </a:solidFill>
                <a:latin typeface="Traditional Arabic" panose="02020603050405020304" pitchFamily="18" charset="-78"/>
                <a:cs typeface="Traditional Arabic" panose="02020603050405020304" pitchFamily="18" charset="-78"/>
              </a:rPr>
              <a:t>الجبائية</a:t>
            </a:r>
            <a:r>
              <a:rPr lang="ar-DZ" sz="8600" b="1" dirty="0">
                <a:solidFill>
                  <a:srgbClr val="00B050"/>
                </a:solidFill>
                <a:latin typeface="Traditional Arabic" panose="02020603050405020304" pitchFamily="18" charset="-78"/>
                <a:cs typeface="Traditional Arabic" panose="02020603050405020304" pitchFamily="18" charset="-78"/>
              </a:rPr>
              <a:t> للمؤسسة</a:t>
            </a:r>
            <a:r>
              <a:rPr lang="ar-DZ" sz="8600" b="1" dirty="0" smtClean="0">
                <a:solidFill>
                  <a:srgbClr val="00B050"/>
                </a:solidFill>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8600" b="1" dirty="0" smtClean="0">
                <a:latin typeface="Traditional Arabic" panose="02020603050405020304" pitchFamily="18" charset="-78"/>
                <a:cs typeface="Traditional Arabic" panose="02020603050405020304" pitchFamily="18" charset="-78"/>
              </a:rPr>
              <a:t> </a:t>
            </a:r>
            <a:r>
              <a:rPr lang="ar-DZ" sz="8600" b="1" dirty="0">
                <a:solidFill>
                  <a:schemeClr val="accent2"/>
                </a:solidFill>
                <a:latin typeface="Traditional Arabic" panose="02020603050405020304" pitchFamily="18" charset="-78"/>
                <a:cs typeface="Traditional Arabic" panose="02020603050405020304" pitchFamily="18" charset="-78"/>
              </a:rPr>
              <a:t>التعرف على علاقة المؤسسة بإدارة الضرائب. </a:t>
            </a:r>
            <a:endParaRPr lang="fr-FR" sz="8600" b="1" dirty="0">
              <a:solidFill>
                <a:schemeClr val="accent2"/>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ar-DZ" sz="4600"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fr-FR" sz="3800"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ar-DZ" sz="3200" b="1" dirty="0" smtClean="0">
              <a:latin typeface="Traditional Arabic" panose="02020603050405020304" pitchFamily="18" charset="-78"/>
              <a:cs typeface="Traditional Arabic" panose="02020603050405020304" pitchFamily="18" charset="-78"/>
            </a:endParaRPr>
          </a:p>
          <a:p>
            <a:pPr marL="0" indent="0" algn="ctr" rtl="1">
              <a:buNone/>
            </a:pPr>
            <a:r>
              <a:rPr lang="ar-DZ" sz="3200" dirty="0" smtClean="0">
                <a:latin typeface="Traditional Arabic" panose="02020603050405020304" pitchFamily="18" charset="-78"/>
                <a:cs typeface="Traditional Arabic" panose="02020603050405020304" pitchFamily="18" charset="-78"/>
              </a:rPr>
              <a:t> </a:t>
            </a:r>
            <a:endParaRPr lang="fr-FR" sz="32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5192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3412" y="2603500"/>
            <a:ext cx="11322423" cy="4052794"/>
          </a:xfrm>
        </p:spPr>
        <p:txBody>
          <a:bodyPr>
            <a:normAutofit/>
          </a:bodyPr>
          <a:lstStyle/>
          <a:p>
            <a:pPr marL="0" indent="0" algn="ctr" rtl="1">
              <a:buNone/>
            </a:pPr>
            <a:r>
              <a:rPr lang="ar-DZ" sz="4000" b="1" dirty="0" smtClean="0">
                <a:solidFill>
                  <a:schemeClr val="accent3"/>
                </a:solidFill>
                <a:latin typeface="Traditional Arabic" panose="02020603050405020304" pitchFamily="18" charset="-78"/>
                <a:cs typeface="Traditional Arabic" panose="02020603050405020304" pitchFamily="18" charset="-78"/>
              </a:rPr>
              <a:t>مرحلة </a:t>
            </a:r>
            <a:r>
              <a:rPr lang="ar-DZ" sz="4000" b="1" dirty="0">
                <a:solidFill>
                  <a:schemeClr val="accent3"/>
                </a:solidFill>
                <a:latin typeface="Traditional Arabic" panose="02020603050405020304" pitchFamily="18" charset="-78"/>
                <a:cs typeface="Traditional Arabic" panose="02020603050405020304" pitchFamily="18" charset="-78"/>
              </a:rPr>
              <a:t>تنفيذ </a:t>
            </a:r>
            <a:r>
              <a:rPr lang="ar-DZ" sz="4000" b="1" dirty="0" smtClean="0">
                <a:solidFill>
                  <a:schemeClr val="accent3"/>
                </a:solidFill>
                <a:latin typeface="Traditional Arabic" panose="02020603050405020304" pitchFamily="18" charset="-78"/>
                <a:cs typeface="Traditional Arabic" panose="02020603050405020304" pitchFamily="18" charset="-78"/>
              </a:rPr>
              <a:t>المهمة</a:t>
            </a:r>
          </a:p>
          <a:p>
            <a:pPr marL="0" indent="0" algn="ctr" rtl="1">
              <a:buNone/>
            </a:pPr>
            <a:r>
              <a:rPr lang="ar-DZ" sz="4000" b="1" dirty="0" smtClean="0">
                <a:latin typeface="Traditional Arabic" panose="02020603050405020304" pitchFamily="18" charset="-78"/>
                <a:cs typeface="Traditional Arabic" panose="02020603050405020304" pitchFamily="18" charset="-78"/>
              </a:rPr>
              <a:t> </a:t>
            </a:r>
          </a:p>
          <a:p>
            <a:pPr marL="742950" indent="-742950" algn="r" rtl="1">
              <a:buFont typeface="+mj-lt"/>
              <a:buAutoNum type="arabicPeriod"/>
            </a:pPr>
            <a:r>
              <a:rPr lang="ar-DZ" sz="4000" b="1" dirty="0" smtClean="0">
                <a:latin typeface="Traditional Arabic" panose="02020603050405020304" pitchFamily="18" charset="-78"/>
                <a:cs typeface="Traditional Arabic" panose="02020603050405020304" pitchFamily="18" charset="-78"/>
              </a:rPr>
              <a:t>تقييم </a:t>
            </a:r>
            <a:r>
              <a:rPr lang="ar-DZ" sz="4000" b="1" dirty="0" smtClean="0">
                <a:solidFill>
                  <a:schemeClr val="accent5">
                    <a:lumMod val="75000"/>
                  </a:schemeClr>
                </a:solidFill>
                <a:latin typeface="Traditional Arabic" panose="02020603050405020304" pitchFamily="18" charset="-78"/>
                <a:cs typeface="Traditional Arabic" panose="02020603050405020304" pitchFamily="18" charset="-78"/>
              </a:rPr>
              <a:t>نظام الرقابة الداخلية</a:t>
            </a:r>
          </a:p>
          <a:p>
            <a:pPr marL="742950" indent="-742950" algn="r" rtl="1">
              <a:buFont typeface="+mj-lt"/>
              <a:buAutoNum type="arabicPeriod"/>
            </a:pPr>
            <a:r>
              <a:rPr lang="ar-DZ" sz="4000" b="1" dirty="0">
                <a:latin typeface="Traditional Arabic" panose="02020603050405020304" pitchFamily="18" charset="-78"/>
                <a:cs typeface="Traditional Arabic" panose="02020603050405020304" pitchFamily="18" charset="-78"/>
              </a:rPr>
              <a:t>تنفيذ </a:t>
            </a:r>
            <a:r>
              <a:rPr lang="ar-DZ" sz="4000" b="1" dirty="0">
                <a:solidFill>
                  <a:srgbClr val="00B0F0"/>
                </a:solidFill>
                <a:latin typeface="Traditional Arabic" panose="02020603050405020304" pitchFamily="18" charset="-78"/>
                <a:cs typeface="Traditional Arabic" panose="02020603050405020304" pitchFamily="18" charset="-78"/>
              </a:rPr>
              <a:t>إجراءات التحقيق </a:t>
            </a:r>
            <a:r>
              <a:rPr lang="ar-DZ" sz="4000" b="1" dirty="0">
                <a:latin typeface="Traditional Arabic" panose="02020603050405020304" pitchFamily="18" charset="-78"/>
                <a:cs typeface="Traditional Arabic" panose="02020603050405020304" pitchFamily="18" charset="-78"/>
              </a:rPr>
              <a:t>المباشرة </a:t>
            </a:r>
            <a:endParaRPr lang="fr-FR" sz="40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2239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0" nodeType="click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2" end="2"/>
                                            </p:txEl>
                                          </p:spTgt>
                                        </p:tgtEl>
                                        <p:attrNameLst>
                                          <p:attrName>ppt_x</p:attrName>
                                          <p:attrName>ppt_y</p:attrName>
                                        </p:attrNameLst>
                                      </p:cBhvr>
                                    </p:animMotion>
                                    <p:animRot by="1500000">
                                      <p:cBhvr>
                                        <p:cTn id="17" dur="125" fill="hold">
                                          <p:stCondLst>
                                            <p:cond delay="0"/>
                                          </p:stCondLst>
                                        </p:cTn>
                                        <p:tgtEl>
                                          <p:spTgt spid="3">
                                            <p:txEl>
                                              <p:pRg st="2" end="2"/>
                                            </p:txEl>
                                          </p:spTgt>
                                        </p:tgtEl>
                                        <p:attrNameLst>
                                          <p:attrName>r</p:attrName>
                                        </p:attrNameLst>
                                      </p:cBhvr>
                                    </p:animRot>
                                    <p:animRot by="-1500000">
                                      <p:cBhvr>
                                        <p:cTn id="18" dur="125" fill="hold">
                                          <p:stCondLst>
                                            <p:cond delay="125"/>
                                          </p:stCondLst>
                                        </p:cTn>
                                        <p:tgtEl>
                                          <p:spTgt spid="3">
                                            <p:txEl>
                                              <p:pRg st="2" end="2"/>
                                            </p:txEl>
                                          </p:spTgt>
                                        </p:tgtEl>
                                        <p:attrNameLst>
                                          <p:attrName>r</p:attrName>
                                        </p:attrNameLst>
                                      </p:cBhvr>
                                    </p:animRot>
                                    <p:animRot by="-1500000">
                                      <p:cBhvr>
                                        <p:cTn id="19" dur="125" fill="hold">
                                          <p:stCondLst>
                                            <p:cond delay="250"/>
                                          </p:stCondLst>
                                        </p:cTn>
                                        <p:tgtEl>
                                          <p:spTgt spid="3">
                                            <p:txEl>
                                              <p:pRg st="2" end="2"/>
                                            </p:txEl>
                                          </p:spTgt>
                                        </p:tgtEl>
                                        <p:attrNameLst>
                                          <p:attrName>r</p:attrName>
                                        </p:attrNameLst>
                                      </p:cBhvr>
                                    </p:animRot>
                                    <p:animRot by="1500000">
                                      <p:cBhvr>
                                        <p:cTn id="20" dur="125" fill="hold">
                                          <p:stCondLst>
                                            <p:cond delay="375"/>
                                          </p:stCondLst>
                                        </p:cTn>
                                        <p:tgtEl>
                                          <p:spTgt spid="3">
                                            <p:txEl>
                                              <p:pRg st="2" end="2"/>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4" presetClass="emph" presetSubtype="0" fill="hold" grpId="0" nodeType="click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3">
                                            <p:txEl>
                                              <p:pRg st="3" end="3"/>
                                            </p:txEl>
                                          </p:spTgt>
                                        </p:tgtEl>
                                        <p:attrNameLst>
                                          <p:attrName>ppt_x</p:attrName>
                                          <p:attrName>ppt_y</p:attrName>
                                        </p:attrNameLst>
                                      </p:cBhvr>
                                    </p:animMotion>
                                    <p:animRot by="1500000">
                                      <p:cBhvr>
                                        <p:cTn id="25" dur="125" fill="hold">
                                          <p:stCondLst>
                                            <p:cond delay="0"/>
                                          </p:stCondLst>
                                        </p:cTn>
                                        <p:tgtEl>
                                          <p:spTgt spid="3">
                                            <p:txEl>
                                              <p:pRg st="3" end="3"/>
                                            </p:txEl>
                                          </p:spTgt>
                                        </p:tgtEl>
                                        <p:attrNameLst>
                                          <p:attrName>r</p:attrName>
                                        </p:attrNameLst>
                                      </p:cBhvr>
                                    </p:animRot>
                                    <p:animRot by="-1500000">
                                      <p:cBhvr>
                                        <p:cTn id="26" dur="125" fill="hold">
                                          <p:stCondLst>
                                            <p:cond delay="125"/>
                                          </p:stCondLst>
                                        </p:cTn>
                                        <p:tgtEl>
                                          <p:spTgt spid="3">
                                            <p:txEl>
                                              <p:pRg st="3" end="3"/>
                                            </p:txEl>
                                          </p:spTgt>
                                        </p:tgtEl>
                                        <p:attrNameLst>
                                          <p:attrName>r</p:attrName>
                                        </p:attrNameLst>
                                      </p:cBhvr>
                                    </p:animRot>
                                    <p:animRot by="-1500000">
                                      <p:cBhvr>
                                        <p:cTn id="27" dur="125" fill="hold">
                                          <p:stCondLst>
                                            <p:cond delay="250"/>
                                          </p:stCondLst>
                                        </p:cTn>
                                        <p:tgtEl>
                                          <p:spTgt spid="3">
                                            <p:txEl>
                                              <p:pRg st="3" end="3"/>
                                            </p:txEl>
                                          </p:spTgt>
                                        </p:tgtEl>
                                        <p:attrNameLst>
                                          <p:attrName>r</p:attrName>
                                        </p:attrNameLst>
                                      </p:cBhvr>
                                    </p:animRot>
                                    <p:animRot by="1500000">
                                      <p:cBhvr>
                                        <p:cTn id="28"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154954" y="2603499"/>
            <a:ext cx="9339544" cy="3741029"/>
          </a:xfrm>
          <a:prstGeom prst="rect">
            <a:avLst/>
          </a:prstGeom>
        </p:spPr>
      </p:pic>
      <p:sp>
        <p:nvSpPr>
          <p:cNvPr id="5"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7235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marL="0" indent="0" algn="ctr" rtl="1">
              <a:buNone/>
            </a:pPr>
            <a:r>
              <a:rPr lang="ar-DZ" sz="3600" b="1" dirty="0" smtClean="0">
                <a:solidFill>
                  <a:schemeClr val="tx2">
                    <a:lumMod val="60000"/>
                    <a:lumOff val="40000"/>
                  </a:schemeClr>
                </a:solidFill>
                <a:latin typeface="Traditional Arabic" panose="02020603050405020304" pitchFamily="18" charset="-78"/>
                <a:cs typeface="Traditional Arabic" panose="02020603050405020304" pitchFamily="18" charset="-78"/>
              </a:rPr>
              <a:t>تقييم نظام الرقابة الداخلي</a:t>
            </a:r>
          </a:p>
          <a:p>
            <a:pPr marL="0" indent="0" algn="just" rtl="1">
              <a:buNone/>
            </a:pPr>
            <a:r>
              <a:rPr lang="ar-DZ" sz="3600" dirty="0" smtClean="0">
                <a:latin typeface="Traditional Arabic" panose="02020603050405020304" pitchFamily="18" charset="-78"/>
                <a:cs typeface="Traditional Arabic" panose="02020603050405020304" pitchFamily="18" charset="-78"/>
              </a:rPr>
              <a:t>نظام </a:t>
            </a:r>
            <a:r>
              <a:rPr lang="ar-DZ" sz="3600" b="1" dirty="0">
                <a:solidFill>
                  <a:schemeClr val="accent4">
                    <a:lumMod val="75000"/>
                  </a:schemeClr>
                </a:solidFill>
                <a:latin typeface="Traditional Arabic" panose="02020603050405020304" pitchFamily="18" charset="-78"/>
                <a:cs typeface="Traditional Arabic" panose="02020603050405020304" pitchFamily="18" charset="-78"/>
              </a:rPr>
              <a:t>الرقابة الداخلية </a:t>
            </a:r>
            <a:r>
              <a:rPr lang="ar-DZ" sz="3600" dirty="0">
                <a:latin typeface="Traditional Arabic" panose="02020603050405020304" pitchFamily="18" charset="-78"/>
                <a:cs typeface="Traditional Arabic" panose="02020603050405020304" pitchFamily="18" charset="-78"/>
              </a:rPr>
              <a:t>هو مجموعة من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الضمانات التي تساعد على التحكم </a:t>
            </a:r>
            <a:r>
              <a:rPr lang="ar-DZ" sz="3600" dirty="0">
                <a:latin typeface="Traditional Arabic" panose="02020603050405020304" pitchFamily="18" charset="-78"/>
                <a:cs typeface="Traditional Arabic" panose="02020603050405020304" pitchFamily="18" charset="-78"/>
              </a:rPr>
              <a:t>في المؤسسة من أجل تحقيق الهدف المتعلق،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بضمان الحماية</a:t>
            </a:r>
            <a:r>
              <a:rPr lang="ar-DZ" sz="3600" dirty="0">
                <a:latin typeface="Traditional Arabic" panose="02020603050405020304" pitchFamily="18" charset="-78"/>
                <a:cs typeface="Traditional Arabic" panose="02020603050405020304" pitchFamily="18" charset="-78"/>
              </a:rPr>
              <a:t>،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الإبقاء على الأصول</a:t>
            </a:r>
            <a:r>
              <a:rPr lang="ar-DZ" sz="3600" dirty="0">
                <a:latin typeface="Traditional Arabic" panose="02020603050405020304" pitchFamily="18" charset="-78"/>
                <a:cs typeface="Traditional Arabic" panose="02020603050405020304" pitchFamily="18" charset="-78"/>
              </a:rPr>
              <a:t> ونوعية المعلومات وتطبيق تعليمات المديرية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وتحسين النجاعة</a:t>
            </a:r>
            <a:r>
              <a:rPr lang="ar-DZ" sz="3600" dirty="0">
                <a:latin typeface="Traditional Arabic" panose="02020603050405020304" pitchFamily="18" charset="-78"/>
                <a:cs typeface="Traditional Arabic" panose="02020603050405020304" pitchFamily="18" charset="-78"/>
              </a:rPr>
              <a:t>، ويبرز ذلك بالتنظيم وتطبيق طرق وإجراءات نشاطات المؤسسة من أجل الإبقاء على دوام العناصر </a:t>
            </a:r>
            <a:r>
              <a:rPr lang="ar-DZ" sz="3600" dirty="0" smtClean="0">
                <a:latin typeface="Traditional Arabic" panose="02020603050405020304" pitchFamily="18" charset="-78"/>
                <a:cs typeface="Traditional Arabic" panose="02020603050405020304" pitchFamily="18" charset="-78"/>
              </a:rPr>
              <a:t>السابقة</a:t>
            </a:r>
            <a:r>
              <a:rPr lang="ar-DZ" sz="3600" dirty="0" smtClean="0"/>
              <a:t>.</a:t>
            </a:r>
            <a:endParaRPr lang="fr-FR" sz="36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5871176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9320" y="2603499"/>
            <a:ext cx="11766015" cy="4138823"/>
          </a:xfrm>
        </p:spPr>
        <p:txBody>
          <a:bodyPr>
            <a:normAutofit/>
          </a:bodyPr>
          <a:lstStyle/>
          <a:p>
            <a:pPr marL="0" indent="0" algn="ctr" rtl="1">
              <a:buNone/>
            </a:pP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تنفيذ إجراءات </a:t>
            </a:r>
            <a:r>
              <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rPr>
              <a:t>التحقيق المباشرة</a:t>
            </a:r>
          </a:p>
          <a:p>
            <a:pPr marL="0" indent="0" algn="r" rtl="1">
              <a:buNone/>
            </a:pPr>
            <a:endParaRPr lang="ar-DZ" sz="3600" b="1" dirty="0" smtClean="0">
              <a:latin typeface="Traditional Arabic" panose="02020603050405020304" pitchFamily="18" charset="-78"/>
              <a:cs typeface="Traditional Arabic" panose="02020603050405020304" pitchFamily="18" charset="-78"/>
            </a:endParaRPr>
          </a:p>
          <a:p>
            <a:pPr marL="0" indent="0" algn="r" rtl="1">
              <a:buNone/>
            </a:pPr>
            <a:r>
              <a:rPr lang="ar-DZ" sz="3600" b="1" dirty="0" smtClean="0">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التحقيق المباشر هو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طلب تأكيدات </a:t>
            </a:r>
            <a:r>
              <a:rPr lang="ar-DZ" sz="3600" dirty="0">
                <a:latin typeface="Traditional Arabic" panose="02020603050405020304" pitchFamily="18" charset="-78"/>
                <a:cs typeface="Traditional Arabic" panose="02020603050405020304" pitchFamily="18" charset="-78"/>
              </a:rPr>
              <a:t>من طرف المسؤولين المكلفين بالجانب </a:t>
            </a:r>
            <a:r>
              <a:rPr lang="ar-DZ" sz="3600" dirty="0" smtClean="0">
                <a:latin typeface="Traditional Arabic" panose="02020603050405020304" pitchFamily="18" charset="-78"/>
                <a:cs typeface="Traditional Arabic" panose="02020603050405020304" pitchFamily="18" charset="-78"/>
              </a:rPr>
              <a:t>الجبائي،</a:t>
            </a:r>
            <a:r>
              <a:rPr lang="ar-DZ" sz="3600" b="1" dirty="0">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من </a:t>
            </a:r>
            <a:r>
              <a:rPr lang="ar-DZ" sz="3600" dirty="0">
                <a:latin typeface="Traditional Arabic" panose="02020603050405020304" pitchFamily="18" charset="-78"/>
                <a:cs typeface="Traditional Arabic" panose="02020603050405020304" pitchFamily="18" charset="-78"/>
              </a:rPr>
              <a:t>أجل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تكوين رأي حول صدق المعلومات </a:t>
            </a:r>
            <a:r>
              <a:rPr lang="ar-DZ" sz="3600" b="1" dirty="0" err="1">
                <a:solidFill>
                  <a:schemeClr val="accent5">
                    <a:lumMod val="75000"/>
                  </a:schemeClr>
                </a:solidFill>
                <a:latin typeface="Traditional Arabic" panose="02020603050405020304" pitchFamily="18" charset="-78"/>
                <a:cs typeface="Traditional Arabic" panose="02020603050405020304" pitchFamily="18" charset="-78"/>
              </a:rPr>
              <a:t>الجبائية</a:t>
            </a:r>
            <a:r>
              <a:rPr lang="ar-DZ" sz="3600" dirty="0">
                <a:solidFill>
                  <a:schemeClr val="accent5">
                    <a:lumMod val="75000"/>
                  </a:schemeClr>
                </a:solidFill>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المختبرة،</a:t>
            </a:r>
            <a:r>
              <a:rPr lang="ar-DZ" sz="3600" b="1" dirty="0">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والهدف من هذه الاجراءات </a:t>
            </a:r>
            <a:r>
              <a:rPr lang="ar-DZ" sz="3600" dirty="0">
                <a:latin typeface="Traditional Arabic" panose="02020603050405020304" pitchFamily="18" charset="-78"/>
                <a:cs typeface="Traditional Arabic" panose="02020603050405020304" pitchFamily="18" charset="-78"/>
              </a:rPr>
              <a:t>هو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إبداء رأي </a:t>
            </a:r>
            <a:r>
              <a:rPr lang="ar-DZ" sz="3600" dirty="0">
                <a:latin typeface="Traditional Arabic" panose="02020603050405020304" pitchFamily="18" charset="-78"/>
                <a:cs typeface="Traditional Arabic" panose="02020603050405020304" pitchFamily="18" charset="-78"/>
              </a:rPr>
              <a:t>حول مدى </a:t>
            </a:r>
            <a:r>
              <a:rPr lang="ar-DZ" sz="3600" b="1" dirty="0" err="1">
                <a:solidFill>
                  <a:schemeClr val="accent5">
                    <a:lumMod val="75000"/>
                  </a:schemeClr>
                </a:solidFill>
                <a:latin typeface="Traditional Arabic" panose="02020603050405020304" pitchFamily="18" charset="-78"/>
                <a:cs typeface="Traditional Arabic" panose="02020603050405020304" pitchFamily="18" charset="-78"/>
              </a:rPr>
              <a:t>إنضباط</a:t>
            </a:r>
            <a:r>
              <a:rPr lang="ar-DZ" sz="3600" dirty="0">
                <a:latin typeface="Traditional Arabic" panose="02020603050405020304" pitchFamily="18" charset="-78"/>
                <a:cs typeface="Traditional Arabic" panose="02020603050405020304" pitchFamily="18" charset="-78"/>
              </a:rPr>
              <a:t> المؤسسة </a:t>
            </a:r>
            <a:r>
              <a:rPr lang="ar-DZ" sz="3600" b="1" dirty="0" err="1" smtClean="0">
                <a:solidFill>
                  <a:schemeClr val="accent5">
                    <a:lumMod val="75000"/>
                  </a:schemeClr>
                </a:solidFill>
                <a:latin typeface="Traditional Arabic" panose="02020603050405020304" pitchFamily="18" charset="-78"/>
                <a:cs typeface="Traditional Arabic" panose="02020603050405020304" pitchFamily="18" charset="-78"/>
              </a:rPr>
              <a:t>وإحترامها</a:t>
            </a:r>
            <a:r>
              <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rPr>
              <a:t>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للتشريعات </a:t>
            </a:r>
            <a:r>
              <a:rPr lang="ar-DZ" sz="3600" dirty="0" err="1">
                <a:latin typeface="Traditional Arabic" panose="02020603050405020304" pitchFamily="18" charset="-78"/>
                <a:cs typeface="Traditional Arabic" panose="02020603050405020304" pitchFamily="18" charset="-78"/>
              </a:rPr>
              <a:t>الجبائية</a:t>
            </a:r>
            <a:r>
              <a:rPr lang="ar-DZ" sz="3600" dirty="0" smtClean="0">
                <a:latin typeface="Traditional Arabic" panose="02020603050405020304" pitchFamily="18" charset="-78"/>
                <a:cs typeface="Traditional Arabic" panose="02020603050405020304" pitchFamily="18" charset="-78"/>
              </a:rPr>
              <a:t>، ولهذا عليه التأكد من:</a:t>
            </a: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76142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3.95833E-6 -1.48148E-6 L 3.95833E-6 -0.07222 " pathEditMode="relative" rAng="0" ptsTypes="AA">
                                      <p:cBhvr>
                                        <p:cTn id="11" dur="25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12" dur="125" fill="hold">
                                          <p:stCondLst>
                                            <p:cond delay="0"/>
                                          </p:stCondLst>
                                        </p:cTn>
                                        <p:tgtEl>
                                          <p:spTgt spid="3">
                                            <p:txEl>
                                              <p:pRg st="2" end="2"/>
                                            </p:txEl>
                                          </p:spTgt>
                                        </p:tgtEl>
                                        <p:attrNameLst>
                                          <p:attrName>r</p:attrName>
                                        </p:attrNameLst>
                                      </p:cBhvr>
                                    </p:animRot>
                                    <p:animRot by="-1500000">
                                      <p:cBhvr>
                                        <p:cTn id="13" dur="125" fill="hold">
                                          <p:stCondLst>
                                            <p:cond delay="125"/>
                                          </p:stCondLst>
                                        </p:cTn>
                                        <p:tgtEl>
                                          <p:spTgt spid="3">
                                            <p:txEl>
                                              <p:pRg st="2" end="2"/>
                                            </p:txEl>
                                          </p:spTgt>
                                        </p:tgtEl>
                                        <p:attrNameLst>
                                          <p:attrName>r</p:attrName>
                                        </p:attrNameLst>
                                      </p:cBhvr>
                                    </p:animRot>
                                    <p:animRot by="-1500000">
                                      <p:cBhvr>
                                        <p:cTn id="14" dur="125" fill="hold">
                                          <p:stCondLst>
                                            <p:cond delay="250"/>
                                          </p:stCondLst>
                                        </p:cTn>
                                        <p:tgtEl>
                                          <p:spTgt spid="3">
                                            <p:txEl>
                                              <p:pRg st="2" end="2"/>
                                            </p:txEl>
                                          </p:spTgt>
                                        </p:tgtEl>
                                        <p:attrNameLst>
                                          <p:attrName>r</p:attrName>
                                        </p:attrNameLst>
                                      </p:cBhvr>
                                    </p:animRot>
                                    <p:animRot by="1500000">
                                      <p:cBhvr>
                                        <p:cTn id="15"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Espace réservé du contenu 3"/>
          <p:cNvPicPr>
            <a:picLocks noGrp="1" noChangeAspect="1"/>
          </p:cNvPicPr>
          <p:nvPr>
            <p:ph idx="1"/>
          </p:nvPr>
        </p:nvPicPr>
        <p:blipFill>
          <a:blip r:embed="rId2"/>
          <a:stretch>
            <a:fillRect/>
          </a:stretch>
        </p:blipFill>
        <p:spPr>
          <a:xfrm>
            <a:off x="1154954" y="2391507"/>
            <a:ext cx="9972591" cy="3545059"/>
          </a:xfrm>
          <a:prstGeom prst="rect">
            <a:avLst/>
          </a:prstGeom>
        </p:spPr>
      </p:pic>
    </p:spTree>
    <p:extLst>
      <p:ext uri="{BB962C8B-B14F-4D97-AF65-F5344CB8AC3E}">
        <p14:creationId xmlns:p14="http://schemas.microsoft.com/office/powerpoint/2010/main" val="419871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r"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التأكد من أن المؤسسة </a:t>
            </a:r>
            <a:r>
              <a:rPr lang="ar-DZ" sz="3600" b="1" dirty="0">
                <a:solidFill>
                  <a:srgbClr val="FF0000"/>
                </a:solidFill>
                <a:latin typeface="Traditional Arabic" panose="02020603050405020304" pitchFamily="18" charset="-78"/>
                <a:cs typeface="Traditional Arabic" panose="02020603050405020304" pitchFamily="18" charset="-78"/>
              </a:rPr>
              <a:t>غير معرضة لمخاطر </a:t>
            </a:r>
            <a:r>
              <a:rPr lang="ar-DZ" sz="3600" b="1" dirty="0" err="1">
                <a:solidFill>
                  <a:srgbClr val="FF0000"/>
                </a:solidFill>
                <a:latin typeface="Traditional Arabic" panose="02020603050405020304" pitchFamily="18" charset="-78"/>
                <a:cs typeface="Traditional Arabic" panose="02020603050405020304" pitchFamily="18" charset="-78"/>
              </a:rPr>
              <a:t>جبائية</a:t>
            </a:r>
            <a:r>
              <a:rPr lang="ar-DZ" sz="3600" b="1" dirty="0">
                <a:solidFill>
                  <a:srgbClr val="FF0000"/>
                </a:solidFill>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لم يتم تحديدها؛</a:t>
            </a:r>
          </a:p>
          <a:p>
            <a:pPr algn="r"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 التحقق من أن </a:t>
            </a:r>
            <a:r>
              <a:rPr lang="ar-DZ" sz="3600" b="1" dirty="0">
                <a:solidFill>
                  <a:srgbClr val="FF0000"/>
                </a:solidFill>
                <a:latin typeface="Traditional Arabic" panose="02020603050405020304" pitchFamily="18" charset="-78"/>
                <a:cs typeface="Traditional Arabic" panose="02020603050405020304" pitchFamily="18" charset="-78"/>
              </a:rPr>
              <a:t>التكلفة الضريبية في حدها الأدنى</a:t>
            </a:r>
            <a:r>
              <a:rPr lang="ar-DZ" sz="3600" dirty="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 </a:t>
            </a:r>
            <a:r>
              <a:rPr lang="ar-DZ" sz="3600" b="1" dirty="0">
                <a:solidFill>
                  <a:srgbClr val="FF0000"/>
                </a:solidFill>
                <a:latin typeface="Traditional Arabic" panose="02020603050405020304" pitchFamily="18" charset="-78"/>
                <a:cs typeface="Traditional Arabic" panose="02020603050405020304" pitchFamily="18" charset="-78"/>
              </a:rPr>
              <a:t>تحديد الخيارات </a:t>
            </a:r>
            <a:r>
              <a:rPr lang="ar-DZ" sz="3600" dirty="0">
                <a:latin typeface="Traditional Arabic" panose="02020603050405020304" pitchFamily="18" charset="-78"/>
                <a:cs typeface="Traditional Arabic" panose="02020603050405020304" pitchFamily="18" charset="-78"/>
              </a:rPr>
              <a:t>التي أقدمت عليها المؤسسة.</a:t>
            </a:r>
            <a:endParaRPr lang="fr-FR" sz="3600" dirty="0">
              <a:latin typeface="Traditional Arabic" panose="02020603050405020304" pitchFamily="18" charset="-78"/>
              <a:cs typeface="Traditional Arabic" panose="02020603050405020304" pitchFamily="18" charset="-78"/>
            </a:endParaRPr>
          </a:p>
          <a:p>
            <a:pPr algn="r" rtl="1"/>
            <a:endParaRPr lang="fr-FR" dirty="0"/>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6093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rtl="1">
              <a:buNone/>
            </a:pPr>
            <a:r>
              <a:rPr lang="ar-DZ" sz="3600" b="1" dirty="0">
                <a:latin typeface="Traditional Arabic" panose="02020603050405020304" pitchFamily="18" charset="-78"/>
                <a:cs typeface="Traditional Arabic" panose="02020603050405020304" pitchFamily="18" charset="-78"/>
              </a:rPr>
              <a:t>مراقبة قواعد المضمون </a:t>
            </a:r>
            <a:endParaRPr lang="ar-DZ" sz="3600" b="1" dirty="0" smtClean="0">
              <a:latin typeface="Traditional Arabic" panose="02020603050405020304" pitchFamily="18" charset="-78"/>
              <a:cs typeface="Traditional Arabic" panose="02020603050405020304" pitchFamily="18" charset="-78"/>
            </a:endParaRPr>
          </a:p>
          <a:p>
            <a:pPr marL="0" indent="0" algn="just" rtl="1">
              <a:buNone/>
            </a:pPr>
            <a:r>
              <a:rPr lang="ar-DZ" sz="3600" dirty="0">
                <a:latin typeface="Traditional Arabic" panose="02020603050405020304" pitchFamily="18" charset="-78"/>
                <a:cs typeface="Traditional Arabic" panose="02020603050405020304" pitchFamily="18" charset="-78"/>
              </a:rPr>
              <a:t>تشكل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الوثائق المحاسبية </a:t>
            </a:r>
            <a:r>
              <a:rPr lang="ar-DZ" sz="3600" dirty="0">
                <a:latin typeface="Traditional Arabic" panose="02020603050405020304" pitchFamily="18" charset="-78"/>
                <a:cs typeface="Traditional Arabic" panose="02020603050405020304" pitchFamily="18" charset="-78"/>
              </a:rPr>
              <a:t>الدعامة الأساسية لمعظم العمليات ذات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الأثر الجبائي</a:t>
            </a:r>
            <a:r>
              <a:rPr lang="ar-DZ" sz="3600" dirty="0">
                <a:latin typeface="Traditional Arabic" panose="02020603050405020304" pitchFamily="18" charset="-78"/>
                <a:cs typeface="Traditional Arabic" panose="02020603050405020304" pitchFamily="18" charset="-78"/>
              </a:rPr>
              <a:t>، ولهذا فإن </a:t>
            </a:r>
            <a:r>
              <a:rPr lang="ar-DZ" sz="3600" b="1" dirty="0">
                <a:solidFill>
                  <a:schemeClr val="accent4">
                    <a:lumMod val="75000"/>
                  </a:schemeClr>
                </a:solidFill>
                <a:latin typeface="Traditional Arabic" panose="02020603050405020304" pitchFamily="18" charset="-78"/>
                <a:cs typeface="Traditional Arabic" panose="02020603050405020304" pitchFamily="18" charset="-78"/>
              </a:rPr>
              <a:t>المراجعة المحاسبية </a:t>
            </a:r>
            <a:r>
              <a:rPr lang="ar-DZ" sz="3600" dirty="0">
                <a:latin typeface="Traditional Arabic" panose="02020603050405020304" pitchFamily="18" charset="-78"/>
                <a:cs typeface="Traditional Arabic" panose="02020603050405020304" pitchFamily="18" charset="-78"/>
              </a:rPr>
              <a:t>يجب أن تكون </a:t>
            </a:r>
            <a:r>
              <a:rPr lang="ar-DZ" sz="3600" b="1" dirty="0">
                <a:solidFill>
                  <a:schemeClr val="accent4">
                    <a:lumMod val="75000"/>
                  </a:schemeClr>
                </a:solidFill>
                <a:latin typeface="Traditional Arabic" panose="02020603050405020304" pitchFamily="18" charset="-78"/>
                <a:cs typeface="Traditional Arabic" panose="02020603050405020304" pitchFamily="18" charset="-78"/>
              </a:rPr>
              <a:t>وسيلة بالنسبة للمراجع الجبائي للتحقق</a:t>
            </a:r>
            <a:r>
              <a:rPr lang="ar-DZ" sz="3600" dirty="0">
                <a:latin typeface="Traditional Arabic" panose="02020603050405020304" pitchFamily="18" charset="-78"/>
                <a:cs typeface="Traditional Arabic" panose="02020603050405020304" pitchFamily="18" charset="-78"/>
              </a:rPr>
              <a:t> من درجة </a:t>
            </a:r>
            <a:r>
              <a:rPr lang="ar-DZ" sz="3600" b="1" dirty="0">
                <a:solidFill>
                  <a:schemeClr val="accent4">
                    <a:lumMod val="75000"/>
                  </a:schemeClr>
                </a:solidFill>
                <a:latin typeface="Traditional Arabic" panose="02020603050405020304" pitchFamily="18" charset="-78"/>
                <a:cs typeface="Traditional Arabic" panose="02020603050405020304" pitchFamily="18" charset="-78"/>
              </a:rPr>
              <a:t>تطابق عمليات المؤسسة </a:t>
            </a:r>
            <a:r>
              <a:rPr lang="ar-DZ" sz="3600" dirty="0">
                <a:latin typeface="Traditional Arabic" panose="02020603050405020304" pitchFamily="18" charset="-78"/>
                <a:cs typeface="Traditional Arabic" panose="02020603050405020304" pitchFamily="18" charset="-78"/>
              </a:rPr>
              <a:t>مع الأحكام </a:t>
            </a:r>
            <a:r>
              <a:rPr lang="ar-DZ" sz="3600" dirty="0" err="1">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a:t>
            </a:r>
            <a:endParaRPr lang="fr-FR" sz="3600" dirty="0">
              <a:latin typeface="Traditional Arabic" panose="02020603050405020304" pitchFamily="18" charset="-78"/>
              <a:cs typeface="Traditional Arabic" panose="02020603050405020304" pitchFamily="18" charset="-78"/>
            </a:endParaRPr>
          </a:p>
          <a:p>
            <a:pPr marL="0" indent="0" algn="r" rtl="1">
              <a:buNone/>
            </a:pP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smtClean="0"/>
              <a:t>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192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Espace réservé du contenu 3"/>
          <p:cNvPicPr>
            <a:picLocks noGrp="1" noChangeAspect="1"/>
          </p:cNvPicPr>
          <p:nvPr>
            <p:ph idx="1"/>
          </p:nvPr>
        </p:nvPicPr>
        <p:blipFill>
          <a:blip r:embed="rId2"/>
          <a:stretch>
            <a:fillRect/>
          </a:stretch>
        </p:blipFill>
        <p:spPr>
          <a:xfrm>
            <a:off x="1530714" y="2926080"/>
            <a:ext cx="8385653" cy="26400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06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09434" y="2671739"/>
            <a:ext cx="10508776" cy="3416300"/>
          </a:xfrm>
        </p:spPr>
        <p:txBody>
          <a:bodyPr>
            <a:normAutofit fontScale="92500" lnSpcReduction="20000"/>
          </a:bodyPr>
          <a:lstStyle/>
          <a:p>
            <a:pPr algn="ctr" rtl="1"/>
            <a:r>
              <a:rPr lang="ar-DZ" sz="3600" b="1" dirty="0" smtClean="0">
                <a:latin typeface="Traditional Arabic" panose="02020603050405020304" pitchFamily="18" charset="-78"/>
                <a:cs typeface="Traditional Arabic" panose="02020603050405020304" pitchFamily="18" charset="-78"/>
              </a:rPr>
              <a:t>أبعاد التسيير الجبائي</a:t>
            </a:r>
          </a:p>
          <a:p>
            <a:pPr algn="ctr"/>
            <a:endParaRPr lang="ar-DZ" sz="3600" b="1" dirty="0">
              <a:latin typeface="Traditional Arabic" panose="02020603050405020304" pitchFamily="18" charset="-78"/>
              <a:cs typeface="Traditional Arabic" panose="02020603050405020304" pitchFamily="18" charset="-78"/>
            </a:endParaRPr>
          </a:p>
          <a:p>
            <a:pPr lvl="0" algn="just" rtl="1">
              <a:lnSpc>
                <a:spcPct val="150000"/>
              </a:lnSpc>
              <a:buFont typeface="Wingdings" panose="05000000000000000000" pitchFamily="2" charset="2"/>
              <a:buChar char="Ø"/>
            </a:pPr>
            <a:r>
              <a:rPr lang="ar-SA" sz="3600" b="1" dirty="0">
                <a:solidFill>
                  <a:srgbClr val="00B050"/>
                </a:solidFill>
                <a:latin typeface="Traditional Arabic" panose="02020603050405020304" pitchFamily="18" charset="-78"/>
                <a:cs typeface="Traditional Arabic" panose="02020603050405020304" pitchFamily="18" charset="-78"/>
              </a:rPr>
              <a:t>التسيير الجبائي ينظر إليه من ناحية </a:t>
            </a:r>
            <a:r>
              <a:rPr lang="ar-SA" sz="3600" b="1" dirty="0">
                <a:solidFill>
                  <a:schemeClr val="accent5">
                    <a:lumMod val="50000"/>
                  </a:schemeClr>
                </a:solidFill>
                <a:latin typeface="Traditional Arabic" panose="02020603050405020304" pitchFamily="18" charset="-78"/>
                <a:cs typeface="Traditional Arabic" panose="02020603050405020304" pitchFamily="18" charset="-78"/>
              </a:rPr>
              <a:t>سلوك المؤسسة تجاه الالتزامات التي </a:t>
            </a:r>
            <a:r>
              <a:rPr lang="ar-SA" sz="3600" b="1" dirty="0" smtClean="0">
                <a:solidFill>
                  <a:schemeClr val="accent5">
                    <a:lumMod val="50000"/>
                  </a:schemeClr>
                </a:solidFill>
                <a:latin typeface="Traditional Arabic" panose="02020603050405020304" pitchFamily="18" charset="-78"/>
                <a:cs typeface="Traditional Arabic" panose="02020603050405020304" pitchFamily="18" charset="-78"/>
              </a:rPr>
              <a:t>تفرض</a:t>
            </a:r>
            <a:r>
              <a:rPr lang="ar-DZ" sz="3600" b="1" dirty="0" smtClean="0">
                <a:solidFill>
                  <a:schemeClr val="accent5">
                    <a:lumMod val="50000"/>
                  </a:schemeClr>
                </a:solidFill>
                <a:latin typeface="Traditional Arabic" panose="02020603050405020304" pitchFamily="18" charset="-78"/>
                <a:cs typeface="Traditional Arabic" panose="02020603050405020304" pitchFamily="18" charset="-78"/>
              </a:rPr>
              <a:t>ها</a:t>
            </a:r>
            <a:r>
              <a:rPr lang="ar-SA" sz="3600" b="1" dirty="0" smtClean="0">
                <a:solidFill>
                  <a:schemeClr val="accent5">
                    <a:lumMod val="50000"/>
                  </a:schemeClr>
                </a:solidFill>
                <a:latin typeface="Traditional Arabic" panose="02020603050405020304" pitchFamily="18" charset="-78"/>
                <a:cs typeface="Traditional Arabic" panose="02020603050405020304" pitchFamily="18" charset="-78"/>
              </a:rPr>
              <a:t> الإدارة </a:t>
            </a:r>
            <a:r>
              <a:rPr lang="ar-SA" sz="3600" b="1" dirty="0" err="1" smtClean="0">
                <a:solidFill>
                  <a:schemeClr val="accent5">
                    <a:lumMod val="50000"/>
                  </a:schemeClr>
                </a:solidFill>
                <a:latin typeface="Traditional Arabic" panose="02020603050405020304" pitchFamily="18" charset="-78"/>
                <a:cs typeface="Traditional Arabic" panose="02020603050405020304" pitchFamily="18" charset="-78"/>
              </a:rPr>
              <a:t>الجبائية</a:t>
            </a:r>
            <a:r>
              <a:rPr lang="ar-DZ" sz="3600" dirty="0" smtClean="0">
                <a:solidFill>
                  <a:schemeClr val="accent5">
                    <a:lumMod val="50000"/>
                  </a:schemeClr>
                </a:solidFill>
              </a:rPr>
              <a:t>؛</a:t>
            </a:r>
            <a:endParaRPr lang="ar-DZ" sz="3600" dirty="0">
              <a:solidFill>
                <a:schemeClr val="accent5">
                  <a:lumMod val="50000"/>
                </a:schemeClr>
              </a:solidFill>
            </a:endParaRPr>
          </a:p>
          <a:p>
            <a:pPr lvl="0" algn="just" rtl="1">
              <a:lnSpc>
                <a:spcPct val="150000"/>
              </a:lnSpc>
              <a:buFont typeface="Wingdings" panose="05000000000000000000" pitchFamily="2" charset="2"/>
              <a:buChar char="Ø"/>
            </a:pPr>
            <a:r>
              <a:rPr lang="ar-SA" sz="3500" b="1" dirty="0" smtClean="0">
                <a:solidFill>
                  <a:srgbClr val="00B050"/>
                </a:solidFill>
                <a:latin typeface="Traditional Arabic" panose="02020603050405020304" pitchFamily="18" charset="-78"/>
                <a:cs typeface="Traditional Arabic" panose="02020603050405020304" pitchFamily="18" charset="-78"/>
              </a:rPr>
              <a:t>التسيير </a:t>
            </a:r>
            <a:r>
              <a:rPr lang="ar-SA" sz="3500" b="1" dirty="0">
                <a:solidFill>
                  <a:srgbClr val="00B050"/>
                </a:solidFill>
                <a:latin typeface="Traditional Arabic" panose="02020603050405020304" pitchFamily="18" charset="-78"/>
                <a:cs typeface="Traditional Arabic" panose="02020603050405020304" pitchFamily="18" charset="-78"/>
              </a:rPr>
              <a:t>الجبائي ينظر إليه على أنه </a:t>
            </a:r>
            <a:r>
              <a:rPr lang="ar-SA" sz="3700" b="1" dirty="0">
                <a:solidFill>
                  <a:schemeClr val="accent5">
                    <a:lumMod val="50000"/>
                  </a:schemeClr>
                </a:solidFill>
                <a:latin typeface="Traditional Arabic" panose="02020603050405020304" pitchFamily="18" charset="-78"/>
                <a:cs typeface="Traditional Arabic" panose="02020603050405020304" pitchFamily="18" charset="-78"/>
              </a:rPr>
              <a:t>مجموعة</a:t>
            </a:r>
            <a:r>
              <a:rPr lang="ar-SA" sz="3500" b="1" dirty="0">
                <a:solidFill>
                  <a:schemeClr val="accent5">
                    <a:lumMod val="50000"/>
                  </a:schemeClr>
                </a:solidFill>
                <a:latin typeface="Traditional Arabic" panose="02020603050405020304" pitchFamily="18" charset="-78"/>
                <a:cs typeface="Traditional Arabic" panose="02020603050405020304" pitchFamily="18" charset="-78"/>
              </a:rPr>
              <a:t> القرارات </a:t>
            </a:r>
            <a:r>
              <a:rPr lang="ar-SA" sz="3500" b="1" dirty="0" err="1">
                <a:solidFill>
                  <a:schemeClr val="accent5">
                    <a:lumMod val="50000"/>
                  </a:schemeClr>
                </a:solidFill>
                <a:latin typeface="Traditional Arabic" panose="02020603050405020304" pitchFamily="18" charset="-78"/>
                <a:cs typeface="Traditional Arabic" panose="02020603050405020304" pitchFamily="18" charset="-78"/>
              </a:rPr>
              <a:t>الجبائية</a:t>
            </a:r>
            <a:r>
              <a:rPr lang="ar-SA" sz="3500" b="1" dirty="0">
                <a:solidFill>
                  <a:schemeClr val="accent5">
                    <a:lumMod val="50000"/>
                  </a:schemeClr>
                </a:solidFill>
                <a:latin typeface="Traditional Arabic" panose="02020603050405020304" pitchFamily="18" charset="-78"/>
                <a:cs typeface="Traditional Arabic" panose="02020603050405020304" pitchFamily="18" charset="-78"/>
              </a:rPr>
              <a:t> التي تلائم مصلحة </a:t>
            </a:r>
            <a:r>
              <a:rPr lang="ar-SA" sz="3500" b="1" dirty="0" smtClean="0">
                <a:solidFill>
                  <a:schemeClr val="accent5">
                    <a:lumMod val="50000"/>
                  </a:schemeClr>
                </a:solidFill>
                <a:latin typeface="Traditional Arabic" panose="02020603050405020304" pitchFamily="18" charset="-78"/>
                <a:cs typeface="Traditional Arabic" panose="02020603050405020304" pitchFamily="18" charset="-78"/>
              </a:rPr>
              <a:t>المؤسسة</a:t>
            </a:r>
            <a:r>
              <a:rPr lang="ar-DZ" sz="3500" b="1" dirty="0" smtClean="0">
                <a:solidFill>
                  <a:schemeClr val="accent5">
                    <a:lumMod val="50000"/>
                  </a:schemeClr>
                </a:solidFill>
                <a:latin typeface="Traditional Arabic" panose="02020603050405020304" pitchFamily="18" charset="-78"/>
                <a:cs typeface="Traditional Arabic" panose="02020603050405020304" pitchFamily="18" charset="-78"/>
              </a:rPr>
              <a:t>.</a:t>
            </a:r>
            <a:endParaRPr lang="fr-FR" sz="3500" b="1" dirty="0">
              <a:solidFill>
                <a:schemeClr val="accent5">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017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1354" y="2603500"/>
            <a:ext cx="11534660" cy="4254500"/>
          </a:xfrm>
        </p:spPr>
        <p:txBody>
          <a:bodyPr>
            <a:normAutofit lnSpcReduction="10000"/>
          </a:bodyPr>
          <a:lstStyle/>
          <a:p>
            <a:pPr marL="0" indent="0" algn="ctr" rtl="1">
              <a:buNone/>
            </a:pPr>
            <a:r>
              <a:rPr lang="ar-DZ" sz="3600" b="1" dirty="0">
                <a:latin typeface="Traditional Arabic" panose="02020603050405020304" pitchFamily="18" charset="-78"/>
                <a:cs typeface="Traditional Arabic" panose="02020603050405020304" pitchFamily="18" charset="-78"/>
              </a:rPr>
              <a:t>مراقبة </a:t>
            </a:r>
            <a:r>
              <a:rPr lang="ar-DZ" sz="3600" b="1" dirty="0" smtClean="0">
                <a:latin typeface="Traditional Arabic" panose="02020603050405020304" pitchFamily="18" charset="-78"/>
                <a:cs typeface="Traditional Arabic" panose="02020603050405020304" pitchFamily="18" charset="-78"/>
              </a:rPr>
              <a:t>القواعد </a:t>
            </a:r>
            <a:r>
              <a:rPr lang="ar-DZ" sz="3600" b="1" dirty="0">
                <a:latin typeface="Traditional Arabic" panose="02020603050405020304" pitchFamily="18" charset="-78"/>
                <a:cs typeface="Traditional Arabic" panose="02020603050405020304" pitchFamily="18" charset="-78"/>
              </a:rPr>
              <a:t>الشكلية </a:t>
            </a:r>
            <a:r>
              <a:rPr lang="ar-DZ" sz="3600" b="1" dirty="0" smtClean="0">
                <a:latin typeface="Traditional Arabic" panose="02020603050405020304" pitchFamily="18" charset="-78"/>
                <a:cs typeface="Traditional Arabic" panose="02020603050405020304" pitchFamily="18" charset="-78"/>
              </a:rPr>
              <a:t>والزمنية</a:t>
            </a:r>
          </a:p>
          <a:p>
            <a:pPr algn="just" rtl="1">
              <a:buFont typeface="Wingdings" panose="05000000000000000000" pitchFamily="2" charset="2"/>
              <a:buChar char="Ø"/>
            </a:pPr>
            <a:r>
              <a:rPr lang="ar-DZ" sz="3600" b="1" dirty="0" smtClean="0">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يلاحظ </a:t>
            </a:r>
            <a:r>
              <a:rPr lang="ar-DZ" sz="3600" dirty="0" smtClean="0">
                <a:latin typeface="Traditional Arabic" panose="02020603050405020304" pitchFamily="18" charset="-78"/>
                <a:cs typeface="Traditional Arabic" panose="02020603050405020304" pitchFamily="18" charset="-78"/>
              </a:rPr>
              <a:t>المراجع </a:t>
            </a:r>
            <a:r>
              <a:rPr lang="ar-DZ" sz="3600" dirty="0">
                <a:latin typeface="Traditional Arabic" panose="02020603050405020304" pitchFamily="18" charset="-78"/>
                <a:cs typeface="Traditional Arabic" panose="02020603050405020304" pitchFamily="18" charset="-78"/>
              </a:rPr>
              <a:t>بشكل خاص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شروط إعداد التصريحات </a:t>
            </a:r>
            <a:r>
              <a:rPr lang="ar-DZ" sz="3600" b="1" dirty="0" err="1" smtClean="0">
                <a:solidFill>
                  <a:schemeClr val="accent6">
                    <a:lumMod val="75000"/>
                  </a:schemeClr>
                </a:solidFill>
                <a:latin typeface="Traditional Arabic" panose="02020603050405020304" pitchFamily="18" charset="-78"/>
                <a:cs typeface="Traditional Arabic" panose="02020603050405020304" pitchFamily="18" charset="-78"/>
              </a:rPr>
              <a:t>الجبائية</a:t>
            </a:r>
            <a:r>
              <a:rPr lang="ar-DZ" sz="3600" dirty="0" smtClean="0">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يتحقق من أن التصريحات قد تم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إعدادها وفقا لما نص عليه القانون المعمول </a:t>
            </a: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به</a:t>
            </a:r>
            <a:r>
              <a:rPr lang="ar-DZ" sz="3600" dirty="0" smtClean="0">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يتأكد من أن المؤسسة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تحتفظ بتصريحاتها </a:t>
            </a:r>
            <a:r>
              <a:rPr lang="ar-DZ" sz="3600" dirty="0">
                <a:latin typeface="Traditional Arabic" panose="02020603050405020304" pitchFamily="18" charset="-78"/>
                <a:cs typeface="Traditional Arabic" panose="02020603050405020304" pitchFamily="18" charset="-78"/>
              </a:rPr>
              <a:t>ضمن مختلف </a:t>
            </a:r>
            <a:r>
              <a:rPr lang="ar-DZ" sz="3600" dirty="0" smtClean="0">
                <a:latin typeface="Traditional Arabic" panose="02020603050405020304" pitchFamily="18" charset="-78"/>
                <a:cs typeface="Traditional Arabic" panose="02020603050405020304" pitchFamily="18" charset="-78"/>
              </a:rPr>
              <a:t>الوثائق؛</a:t>
            </a:r>
          </a:p>
          <a:p>
            <a:pPr algn="just" rtl="1">
              <a:buFont typeface="Wingdings" panose="05000000000000000000" pitchFamily="2" charset="2"/>
              <a:buChar char="Ø"/>
            </a:pPr>
            <a:r>
              <a:rPr lang="ar-DZ" sz="3600" dirty="0" smtClean="0">
                <a:latin typeface="Traditional Arabic" panose="02020603050405020304" pitchFamily="18" charset="-78"/>
                <a:cs typeface="Traditional Arabic" panose="02020603050405020304" pitchFamily="18" charset="-78"/>
              </a:rPr>
              <a:t>يتحقق </a:t>
            </a:r>
            <a:r>
              <a:rPr lang="ar-DZ" sz="3600" dirty="0">
                <a:latin typeface="Traditional Arabic" panose="02020603050405020304" pitchFamily="18" charset="-78"/>
                <a:cs typeface="Traditional Arabic" panose="02020603050405020304" pitchFamily="18" charset="-78"/>
              </a:rPr>
              <a:t>من أن المؤسسة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كفيلة بالتبرير اللاحق للعناصر المصرح بها </a:t>
            </a:r>
            <a:r>
              <a:rPr lang="ar-DZ" sz="3600" dirty="0">
                <a:latin typeface="Traditional Arabic" panose="02020603050405020304" pitchFamily="18" charset="-78"/>
                <a:cs typeface="Traditional Arabic" panose="02020603050405020304" pitchFamily="18" charset="-78"/>
              </a:rPr>
              <a:t>في التصريحات </a:t>
            </a:r>
            <a:r>
              <a:rPr lang="ar-DZ" sz="3600" dirty="0" smtClean="0">
                <a:latin typeface="Traditional Arabic" panose="02020603050405020304" pitchFamily="18" charset="-78"/>
                <a:cs typeface="Traditional Arabic" panose="02020603050405020304" pitchFamily="18" charset="-78"/>
              </a:rPr>
              <a:t>المودعة؛</a:t>
            </a:r>
          </a:p>
          <a:p>
            <a:pPr algn="just" rtl="1">
              <a:buFont typeface="Wingdings" panose="05000000000000000000" pitchFamily="2" charset="2"/>
              <a:buChar char="Ø"/>
            </a:pPr>
            <a:r>
              <a:rPr lang="ar-DZ" sz="3600" dirty="0" smtClean="0">
                <a:latin typeface="Traditional Arabic" panose="02020603050405020304" pitchFamily="18" charset="-78"/>
                <a:cs typeface="Traditional Arabic" panose="02020603050405020304" pitchFamily="18" charset="-78"/>
              </a:rPr>
              <a:t>يتحقق من أن المؤسسة </a:t>
            </a:r>
            <a:r>
              <a:rPr lang="ar-DZ" sz="3600" dirty="0">
                <a:latin typeface="Traditional Arabic" panose="02020603050405020304" pitchFamily="18" charset="-78"/>
                <a:cs typeface="Traditional Arabic" panose="02020603050405020304" pitchFamily="18" charset="-78"/>
              </a:rPr>
              <a:t>تستعمل </a:t>
            </a:r>
            <a:r>
              <a:rPr lang="ar-DZ" sz="3600" b="1" dirty="0">
                <a:solidFill>
                  <a:schemeClr val="accent6">
                    <a:lumMod val="75000"/>
                  </a:schemeClr>
                </a:solidFill>
                <a:latin typeface="Traditional Arabic" panose="02020603050405020304" pitchFamily="18" charset="-78"/>
                <a:cs typeface="Traditional Arabic" panose="02020603050405020304" pitchFamily="18" charset="-78"/>
              </a:rPr>
              <a:t>جداول لمقارنة التطابق </a:t>
            </a:r>
            <a:r>
              <a:rPr lang="ar-DZ" sz="3600" dirty="0">
                <a:latin typeface="Traditional Arabic" panose="02020603050405020304" pitchFamily="18" charset="-78"/>
                <a:cs typeface="Traditional Arabic" panose="02020603050405020304" pitchFamily="18" charset="-78"/>
              </a:rPr>
              <a:t>بين مختلف الدفاتر والوثائق المحاسبية والتصريحات </a:t>
            </a:r>
            <a:r>
              <a:rPr lang="ar-DZ" sz="3600" dirty="0" err="1">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a:t>
            </a:r>
            <a:endParaRPr lang="ar-DZ" sz="3600" dirty="0" smtClean="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41838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0506" y="2603499"/>
            <a:ext cx="11237205" cy="4061705"/>
          </a:xfrm>
        </p:spPr>
        <p:txBody>
          <a:bodyPr>
            <a:normAutofit/>
          </a:bodyPr>
          <a:lstStyle/>
          <a:p>
            <a:pPr marL="0" indent="0" algn="ctr" rtl="1">
              <a:buNone/>
            </a:pPr>
            <a:r>
              <a:rPr lang="ar-DZ" sz="3600" b="1" dirty="0">
                <a:latin typeface="Traditional Arabic" panose="02020603050405020304" pitchFamily="18" charset="-78"/>
                <a:cs typeface="Traditional Arabic" panose="02020603050405020304" pitchFamily="18" charset="-78"/>
              </a:rPr>
              <a:t>مراقبة تطبيق </a:t>
            </a:r>
            <a:r>
              <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rPr>
              <a:t>القواعد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الزمنية </a:t>
            </a:r>
            <a:endPar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يجب أن </a:t>
            </a:r>
            <a:r>
              <a:rPr lang="ar-DZ" sz="3600" b="1" dirty="0">
                <a:solidFill>
                  <a:srgbClr val="FF0000"/>
                </a:solidFill>
                <a:latin typeface="Traditional Arabic" panose="02020603050405020304" pitchFamily="18" charset="-78"/>
                <a:cs typeface="Traditional Arabic" panose="02020603050405020304" pitchFamily="18" charset="-78"/>
              </a:rPr>
              <a:t>تحظى </a:t>
            </a:r>
            <a:r>
              <a:rPr lang="ar-DZ" sz="3600" b="1" dirty="0" err="1">
                <a:solidFill>
                  <a:srgbClr val="FF0000"/>
                </a:solidFill>
                <a:latin typeface="Traditional Arabic" panose="02020603050405020304" pitchFamily="18" charset="-78"/>
                <a:cs typeface="Traditional Arabic" panose="02020603050405020304" pitchFamily="18" charset="-78"/>
              </a:rPr>
              <a:t>بالإهتمام</a:t>
            </a:r>
            <a:r>
              <a:rPr lang="ar-DZ" sz="3600" b="1" dirty="0">
                <a:solidFill>
                  <a:srgbClr val="FF0000"/>
                </a:solidFill>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من طرف المراجع لأن مبالغ </a:t>
            </a:r>
            <a:r>
              <a:rPr lang="ar-DZ" sz="3600" b="1" dirty="0">
                <a:solidFill>
                  <a:srgbClr val="FF0000"/>
                </a:solidFill>
                <a:latin typeface="Traditional Arabic" panose="02020603050405020304" pitchFamily="18" charset="-78"/>
                <a:cs typeface="Traditional Arabic" panose="02020603050405020304" pitchFamily="18" charset="-78"/>
              </a:rPr>
              <a:t>العقوبات المترتبة عن التأخر في إيداع التصريحات </a:t>
            </a:r>
            <a:r>
              <a:rPr lang="ar-DZ" sz="3600" dirty="0">
                <a:latin typeface="Traditional Arabic" panose="02020603050405020304" pitchFamily="18" charset="-78"/>
                <a:cs typeface="Traditional Arabic" panose="02020603050405020304" pitchFamily="18" charset="-78"/>
              </a:rPr>
              <a:t>أو في </a:t>
            </a:r>
            <a:r>
              <a:rPr lang="ar-DZ" sz="3600" b="1" dirty="0">
                <a:solidFill>
                  <a:srgbClr val="FF0000"/>
                </a:solidFill>
                <a:latin typeface="Traditional Arabic" panose="02020603050405020304" pitchFamily="18" charset="-78"/>
                <a:cs typeface="Traditional Arabic" panose="02020603050405020304" pitchFamily="18" charset="-78"/>
              </a:rPr>
              <a:t>تسديد الحقوق </a:t>
            </a:r>
            <a:r>
              <a:rPr lang="ar-DZ" sz="3600" dirty="0">
                <a:latin typeface="Traditional Arabic" panose="02020603050405020304" pitchFamily="18" charset="-78"/>
                <a:cs typeface="Traditional Arabic" panose="02020603050405020304" pitchFamily="18" charset="-78"/>
              </a:rPr>
              <a:t>من الضرائب والرسوم قد تكون </a:t>
            </a:r>
            <a:r>
              <a:rPr lang="ar-DZ" sz="3600" dirty="0" smtClean="0">
                <a:latin typeface="Traditional Arabic" panose="02020603050405020304" pitchFamily="18" charset="-78"/>
                <a:cs typeface="Traditional Arabic" panose="02020603050405020304" pitchFamily="18" charset="-78"/>
              </a:rPr>
              <a:t>كبيرة؛</a:t>
            </a:r>
          </a:p>
          <a:p>
            <a:pPr algn="just" rtl="1">
              <a:buFont typeface="Wingdings" panose="05000000000000000000" pitchFamily="2" charset="2"/>
              <a:buChar char="Ø"/>
            </a:pPr>
            <a:r>
              <a:rPr lang="ar-DZ" sz="3600" dirty="0" smtClean="0">
                <a:latin typeface="Traditional Arabic" panose="02020603050405020304" pitchFamily="18" charset="-78"/>
                <a:cs typeface="Traditional Arabic" panose="02020603050405020304" pitchFamily="18" charset="-78"/>
              </a:rPr>
              <a:t>يجب أن يتحقق </a:t>
            </a:r>
            <a:r>
              <a:rPr lang="ar-DZ" sz="3600" dirty="0">
                <a:latin typeface="Traditional Arabic" panose="02020603050405020304" pitchFamily="18" charset="-78"/>
                <a:cs typeface="Traditional Arabic" panose="02020603050405020304" pitchFamily="18" charset="-78"/>
              </a:rPr>
              <a:t>من </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وجود سجل </a:t>
            </a:r>
            <a:r>
              <a:rPr lang="ar-DZ" sz="3600" b="1" dirty="0" err="1">
                <a:solidFill>
                  <a:schemeClr val="accent5">
                    <a:lumMod val="75000"/>
                  </a:schemeClr>
                </a:solidFill>
                <a:latin typeface="Traditional Arabic" panose="02020603050405020304" pitchFamily="18" charset="-78"/>
                <a:cs typeface="Traditional Arabic" panose="02020603050405020304" pitchFamily="18" charset="-78"/>
              </a:rPr>
              <a:t>للإستحقاقات</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 </a:t>
            </a:r>
            <a:r>
              <a:rPr lang="ar-DZ" sz="3600" b="1" dirty="0" err="1">
                <a:solidFill>
                  <a:schemeClr val="accent5">
                    <a:lumMod val="75000"/>
                  </a:schemeClr>
                </a:solidFill>
                <a:latin typeface="Traditional Arabic" panose="02020603050405020304" pitchFamily="18" charset="-78"/>
                <a:cs typeface="Traditional Arabic" panose="02020603050405020304" pitchFamily="18" charset="-78"/>
              </a:rPr>
              <a:t>الجبائية</a:t>
            </a: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a:t>
            </a:r>
            <a:r>
              <a:rPr lang="fr-FR" sz="3600" dirty="0">
                <a:latin typeface="Traditional Arabic" panose="02020603050405020304" pitchFamily="18" charset="-78"/>
                <a:cs typeface="Traditional Arabic" panose="02020603050405020304" pitchFamily="18" charset="-78"/>
              </a:rPr>
              <a:t>Echéancier fiscal</a:t>
            </a:r>
            <a:r>
              <a:rPr lang="ar-DZ" sz="3600" dirty="0">
                <a:latin typeface="Traditional Arabic" panose="02020603050405020304" pitchFamily="18" charset="-78"/>
                <a:cs typeface="Traditional Arabic" panose="02020603050405020304" pitchFamily="18" charset="-78"/>
              </a:rPr>
              <a:t>) ، حيث يسجل فيه مجموع </a:t>
            </a:r>
            <a:r>
              <a:rPr lang="ar-DZ" sz="3600" b="1" dirty="0" err="1">
                <a:solidFill>
                  <a:srgbClr val="00B050"/>
                </a:solidFill>
                <a:latin typeface="Traditional Arabic" panose="02020603050405020304" pitchFamily="18" charset="-78"/>
                <a:cs typeface="Traditional Arabic" panose="02020603050405020304" pitchFamily="18" charset="-78"/>
              </a:rPr>
              <a:t>إلتزامات</a:t>
            </a:r>
            <a:r>
              <a:rPr lang="ar-DZ" sz="3600" b="1" dirty="0">
                <a:solidFill>
                  <a:srgbClr val="00B050"/>
                </a:solidFill>
                <a:latin typeface="Traditional Arabic" panose="02020603050405020304" pitchFamily="18" charset="-78"/>
                <a:cs typeface="Traditional Arabic" panose="02020603050405020304" pitchFamily="18" charset="-78"/>
              </a:rPr>
              <a:t> المؤسسة </a:t>
            </a:r>
            <a:r>
              <a:rPr lang="ar-DZ" sz="3600" dirty="0" err="1">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a:t>
            </a:r>
            <a:r>
              <a:rPr lang="ar-DZ" sz="3600" b="1" dirty="0">
                <a:solidFill>
                  <a:srgbClr val="00B050"/>
                </a:solidFill>
                <a:latin typeface="Traditional Arabic" panose="02020603050405020304" pitchFamily="18" charset="-78"/>
                <a:cs typeface="Traditional Arabic" panose="02020603050405020304" pitchFamily="18" charset="-78"/>
              </a:rPr>
              <a:t>وتواريخ تسديد </a:t>
            </a:r>
            <a:r>
              <a:rPr lang="ar-DZ" sz="3600" dirty="0">
                <a:latin typeface="Traditional Arabic" panose="02020603050405020304" pitchFamily="18" charset="-78"/>
                <a:cs typeface="Traditional Arabic" panose="02020603050405020304" pitchFamily="18" charset="-78"/>
              </a:rPr>
              <a:t>مختلف الضرائب والرسوم ...الخ.</a:t>
            </a:r>
            <a:endParaRPr lang="fr-FR" sz="3600" dirty="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endParaRPr lang="fr-FR" sz="36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smtClean="0"/>
              <a:t>التسيير والتدقيق الجبائي                               </a:t>
            </a:r>
            <a:r>
              <a:rPr lang="ar-DZ" dirty="0" err="1" smtClean="0">
                <a:latin typeface="Aldhabi" panose="01000000000000000000" pitchFamily="2" charset="-78"/>
                <a:cs typeface="Aldhabi" panose="01000000000000000000" pitchFamily="2" charset="-78"/>
              </a:rPr>
              <a:t>د.صالح</a:t>
            </a:r>
            <a:r>
              <a:rPr lang="ar-DZ" dirty="0" smtClean="0">
                <a:latin typeface="Aldhabi" panose="01000000000000000000" pitchFamily="2" charset="-78"/>
                <a:cs typeface="Aldhabi" panose="01000000000000000000" pitchFamily="2" charset="-78"/>
              </a:rPr>
              <a:t> </a:t>
            </a:r>
            <a:r>
              <a:rPr lang="ar-DZ" dirty="0" err="1" smtClean="0">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6400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Espace réservé du contenu 3"/>
          <p:cNvPicPr>
            <a:picLocks noGrp="1" noChangeAspect="1"/>
          </p:cNvPicPr>
          <p:nvPr>
            <p:ph idx="1"/>
          </p:nvPr>
        </p:nvPicPr>
        <p:blipFill>
          <a:blip r:embed="rId2"/>
          <a:stretch>
            <a:fillRect/>
          </a:stretch>
        </p:blipFill>
        <p:spPr>
          <a:xfrm>
            <a:off x="1061156" y="2603499"/>
            <a:ext cx="10092265" cy="3627967"/>
          </a:xfrm>
          <a:prstGeom prst="rect">
            <a:avLst/>
          </a:prstGeom>
        </p:spPr>
      </p:pic>
    </p:spTree>
    <p:extLst>
      <p:ext uri="{BB962C8B-B14F-4D97-AF65-F5344CB8AC3E}">
        <p14:creationId xmlns:p14="http://schemas.microsoft.com/office/powerpoint/2010/main" val="109916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603499"/>
            <a:ext cx="11688896" cy="4138823"/>
          </a:xfrm>
        </p:spPr>
        <p:txBody>
          <a:bodyPr>
            <a:normAutofit fontScale="92500" lnSpcReduction="10000"/>
          </a:bodyPr>
          <a:lstStyle/>
          <a:p>
            <a:pPr marL="0" indent="0" algn="ctr" rtl="1">
              <a:buNone/>
            </a:pPr>
            <a:r>
              <a:rPr lang="ar-DZ" sz="3600" b="1" dirty="0">
                <a:solidFill>
                  <a:schemeClr val="accent6"/>
                </a:solidFill>
                <a:latin typeface="Traditional Arabic" panose="02020603050405020304" pitchFamily="18" charset="-78"/>
                <a:cs typeface="Traditional Arabic" panose="02020603050405020304" pitchFamily="18" charset="-78"/>
              </a:rPr>
              <a:t>مرحلة إعداد تقرير المراجعة </a:t>
            </a:r>
            <a:r>
              <a:rPr lang="ar-DZ" sz="3600" b="1" dirty="0" err="1" smtClean="0">
                <a:solidFill>
                  <a:schemeClr val="accent6"/>
                </a:solidFill>
                <a:latin typeface="Traditional Arabic" panose="02020603050405020304" pitchFamily="18" charset="-78"/>
                <a:cs typeface="Traditional Arabic" panose="02020603050405020304" pitchFamily="18" charset="-78"/>
              </a:rPr>
              <a:t>الجبائية</a:t>
            </a:r>
            <a:endParaRPr lang="ar-DZ" sz="3600" b="1" dirty="0" smtClean="0">
              <a:solidFill>
                <a:schemeClr val="accent6"/>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DZ" sz="3600" dirty="0" smtClean="0">
                <a:latin typeface="Traditional Arabic" panose="02020603050405020304" pitchFamily="18" charset="-78"/>
                <a:cs typeface="Traditional Arabic" panose="02020603050405020304" pitchFamily="18" charset="-78"/>
              </a:rPr>
              <a:t>يتضمن التقرير:</a:t>
            </a:r>
          </a:p>
          <a:p>
            <a:pPr algn="r" rtl="1">
              <a:buFont typeface="Wingdings" panose="05000000000000000000" pitchFamily="2" charset="2"/>
              <a:buChar char="ü"/>
            </a:pPr>
            <a:r>
              <a:rPr lang="ar-DZ" sz="3600" dirty="0" smtClean="0">
                <a:latin typeface="Traditional Arabic" panose="02020603050405020304" pitchFamily="18" charset="-78"/>
                <a:cs typeface="Traditional Arabic" panose="02020603050405020304" pitchFamily="18" charset="-78"/>
              </a:rPr>
              <a:t> </a:t>
            </a:r>
            <a:r>
              <a:rPr lang="ar-DZ" sz="3600" b="1" dirty="0" smtClean="0">
                <a:solidFill>
                  <a:srgbClr val="00B050"/>
                </a:solidFill>
                <a:latin typeface="Traditional Arabic" panose="02020603050405020304" pitchFamily="18" charset="-78"/>
                <a:cs typeface="Traditional Arabic" panose="02020603050405020304" pitchFamily="18" charset="-78"/>
              </a:rPr>
              <a:t>نتائج </a:t>
            </a:r>
            <a:r>
              <a:rPr lang="ar-DZ" sz="3600" b="1" dirty="0">
                <a:solidFill>
                  <a:srgbClr val="00B050"/>
                </a:solidFill>
                <a:latin typeface="Traditional Arabic" panose="02020603050405020304" pitchFamily="18" charset="-78"/>
                <a:cs typeface="Traditional Arabic" panose="02020603050405020304" pitchFamily="18" charset="-78"/>
              </a:rPr>
              <a:t>التحقيقات </a:t>
            </a:r>
            <a:r>
              <a:rPr lang="ar-DZ" sz="3600" dirty="0">
                <a:latin typeface="Traditional Arabic" panose="02020603050405020304" pitchFamily="18" charset="-78"/>
                <a:cs typeface="Traditional Arabic" panose="02020603050405020304" pitchFamily="18" charset="-78"/>
              </a:rPr>
              <a:t>التي قام </a:t>
            </a:r>
            <a:r>
              <a:rPr lang="ar-DZ" sz="3600" dirty="0" smtClean="0">
                <a:latin typeface="Traditional Arabic" panose="02020603050405020304" pitchFamily="18" charset="-78"/>
                <a:cs typeface="Traditional Arabic" panose="02020603050405020304" pitchFamily="18" charset="-78"/>
              </a:rPr>
              <a:t>بها؛</a:t>
            </a:r>
          </a:p>
          <a:p>
            <a:pPr algn="r" rtl="1">
              <a:buFont typeface="Wingdings" panose="05000000000000000000" pitchFamily="2" charset="2"/>
              <a:buChar char="ü"/>
            </a:pPr>
            <a:r>
              <a:rPr lang="ar-DZ" sz="3600" b="1" dirty="0">
                <a:solidFill>
                  <a:srgbClr val="00B050"/>
                </a:solidFill>
                <a:latin typeface="Traditional Arabic" panose="02020603050405020304" pitchFamily="18" charset="-78"/>
                <a:cs typeface="Traditional Arabic" panose="02020603050405020304" pitchFamily="18" charset="-78"/>
              </a:rPr>
              <a:t>توصيات</a:t>
            </a:r>
            <a:r>
              <a:rPr lang="ar-DZ" sz="3600" dirty="0">
                <a:latin typeface="Traditional Arabic" panose="02020603050405020304" pitchFamily="18" charset="-78"/>
                <a:cs typeface="Traditional Arabic" panose="02020603050405020304" pitchFamily="18" charset="-78"/>
              </a:rPr>
              <a:t> موجهة إلى مسيري المؤسسة حيث يحدد الأخطاء والعقوبات المترتبة عنها كما </a:t>
            </a:r>
            <a:r>
              <a:rPr lang="ar-DZ" sz="3600" b="1" dirty="0">
                <a:solidFill>
                  <a:srgbClr val="00B050"/>
                </a:solidFill>
                <a:latin typeface="Traditional Arabic" panose="02020603050405020304" pitchFamily="18" charset="-78"/>
                <a:cs typeface="Traditional Arabic" panose="02020603050405020304" pitchFamily="18" charset="-78"/>
              </a:rPr>
              <a:t>يقترح علاجاً </a:t>
            </a:r>
            <a:r>
              <a:rPr lang="ar-DZ" sz="3600" dirty="0" smtClean="0">
                <a:latin typeface="Traditional Arabic" panose="02020603050405020304" pitchFamily="18" charset="-78"/>
                <a:cs typeface="Traditional Arabic" panose="02020603050405020304" pitchFamily="18" charset="-78"/>
              </a:rPr>
              <a:t>لها؛</a:t>
            </a:r>
          </a:p>
          <a:p>
            <a:pPr algn="r" rtl="1">
              <a:buFont typeface="Wingdings" panose="05000000000000000000" pitchFamily="2" charset="2"/>
              <a:buChar char="ü"/>
            </a:pPr>
            <a:r>
              <a:rPr lang="ar-DZ" sz="3600" b="1" dirty="0" smtClean="0">
                <a:solidFill>
                  <a:srgbClr val="00B050"/>
                </a:solidFill>
                <a:latin typeface="Traditional Arabic" panose="02020603050405020304" pitchFamily="18" charset="-78"/>
                <a:cs typeface="Traditional Arabic" panose="02020603050405020304" pitchFamily="18" charset="-78"/>
              </a:rPr>
              <a:t>تقييم </a:t>
            </a:r>
            <a:r>
              <a:rPr lang="ar-DZ" sz="3600" b="1" dirty="0">
                <a:solidFill>
                  <a:srgbClr val="00B050"/>
                </a:solidFill>
                <a:latin typeface="Traditional Arabic" panose="02020603050405020304" pitchFamily="18" charset="-78"/>
                <a:cs typeface="Traditional Arabic" panose="02020603050405020304" pitchFamily="18" charset="-78"/>
              </a:rPr>
              <a:t>مدى </a:t>
            </a:r>
            <a:r>
              <a:rPr lang="ar-DZ" sz="3600" b="1" dirty="0" err="1">
                <a:solidFill>
                  <a:srgbClr val="00B050"/>
                </a:solidFill>
                <a:latin typeface="Traditional Arabic" panose="02020603050405020304" pitchFamily="18" charset="-78"/>
                <a:cs typeface="Traditional Arabic" panose="02020603050405020304" pitchFamily="18" charset="-78"/>
              </a:rPr>
              <a:t>الإمتثال</a:t>
            </a:r>
            <a:r>
              <a:rPr lang="ar-DZ" sz="3600" b="1" dirty="0">
                <a:solidFill>
                  <a:srgbClr val="00B050"/>
                </a:solidFill>
                <a:latin typeface="Traditional Arabic" panose="02020603050405020304" pitchFamily="18" charset="-78"/>
                <a:cs typeface="Traditional Arabic" panose="02020603050405020304" pitchFamily="18" charset="-78"/>
              </a:rPr>
              <a:t> للقواعد الضريبية </a:t>
            </a:r>
            <a:r>
              <a:rPr lang="ar-DZ" sz="3600" dirty="0">
                <a:latin typeface="Traditional Arabic" panose="02020603050405020304" pitchFamily="18" charset="-78"/>
                <a:cs typeface="Traditional Arabic" panose="02020603050405020304" pitchFamily="18" charset="-78"/>
              </a:rPr>
              <a:t>فيما يخص العمليات والقرارات المدروسة وبالتالي </a:t>
            </a:r>
            <a:r>
              <a:rPr lang="ar-DZ" sz="3600" b="1" dirty="0">
                <a:solidFill>
                  <a:srgbClr val="00B050"/>
                </a:solidFill>
                <a:latin typeface="Traditional Arabic" panose="02020603050405020304" pitchFamily="18" charset="-78"/>
                <a:cs typeface="Traditional Arabic" panose="02020603050405020304" pitchFamily="18" charset="-78"/>
              </a:rPr>
              <a:t>تقرير إعادة النظر </a:t>
            </a:r>
            <a:r>
              <a:rPr lang="ar-DZ" sz="3600" dirty="0">
                <a:latin typeface="Traditional Arabic" panose="02020603050405020304" pitchFamily="18" charset="-78"/>
                <a:cs typeface="Traditional Arabic" panose="02020603050405020304" pitchFamily="18" charset="-78"/>
              </a:rPr>
              <a:t>في النقائص، الأخطاء والمخالفات </a:t>
            </a:r>
            <a:r>
              <a:rPr lang="ar-DZ" sz="3600" dirty="0" smtClean="0">
                <a:latin typeface="Traditional Arabic" panose="02020603050405020304" pitchFamily="18" charset="-78"/>
                <a:cs typeface="Traditional Arabic" panose="02020603050405020304" pitchFamily="18" charset="-78"/>
              </a:rPr>
              <a:t>الموجودة؛</a:t>
            </a:r>
          </a:p>
          <a:p>
            <a:pPr marL="0" indent="0" algn="r" rtl="1">
              <a:buNone/>
            </a:pPr>
            <a:r>
              <a:rPr lang="ar-DZ" sz="3600" dirty="0" smtClean="0">
                <a:latin typeface="Traditional Arabic" panose="02020603050405020304" pitchFamily="18" charset="-78"/>
                <a:cs typeface="Traditional Arabic" panose="02020603050405020304" pitchFamily="18" charset="-78"/>
              </a:rPr>
              <a:t> </a:t>
            </a:r>
          </a:p>
          <a:p>
            <a:pPr algn="r" rtl="1">
              <a:buFont typeface="Wingdings" panose="05000000000000000000" pitchFamily="2" charset="2"/>
              <a:buChar char="ü"/>
            </a:pPr>
            <a:endParaRPr lang="ar-DZ" sz="3600"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2852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20000"/>
          </a:bodyPr>
          <a:lstStyle/>
          <a:p>
            <a:pPr marL="0" indent="0" algn="ctr" rtl="1">
              <a:buNone/>
            </a:pPr>
            <a:r>
              <a:rPr lang="ar-DZ" sz="3600" b="1" dirty="0">
                <a:solidFill>
                  <a:schemeClr val="accent6"/>
                </a:solidFill>
                <a:latin typeface="Traditional Arabic" panose="02020603050405020304" pitchFamily="18" charset="-78"/>
                <a:cs typeface="Traditional Arabic" panose="02020603050405020304" pitchFamily="18" charset="-78"/>
              </a:rPr>
              <a:t>خصائص تقرير المراجعة </a:t>
            </a:r>
            <a:r>
              <a:rPr lang="ar-DZ" sz="3600" b="1" dirty="0" err="1" smtClean="0">
                <a:solidFill>
                  <a:schemeClr val="accent6"/>
                </a:solidFill>
                <a:latin typeface="Traditional Arabic" panose="02020603050405020304" pitchFamily="18" charset="-78"/>
                <a:cs typeface="Traditional Arabic" panose="02020603050405020304" pitchFamily="18" charset="-78"/>
              </a:rPr>
              <a:t>الجبائية</a:t>
            </a:r>
            <a:endParaRPr lang="ar-DZ" sz="3600" b="1" dirty="0" smtClean="0">
              <a:solidFill>
                <a:schemeClr val="accent6"/>
              </a:solidFill>
              <a:latin typeface="Traditional Arabic" panose="02020603050405020304" pitchFamily="18" charset="-78"/>
              <a:cs typeface="Traditional Arabic" panose="02020603050405020304" pitchFamily="18" charset="-78"/>
            </a:endParaRPr>
          </a:p>
          <a:p>
            <a:pPr marL="0" indent="0" algn="ctr" rtl="1">
              <a:buNone/>
            </a:pPr>
            <a:r>
              <a:rPr lang="ar-DZ" sz="3600" b="1" dirty="0" smtClean="0">
                <a:solidFill>
                  <a:schemeClr val="tx1"/>
                </a:solidFill>
                <a:latin typeface="Traditional Arabic" panose="02020603050405020304" pitchFamily="18" charset="-78"/>
                <a:cs typeface="Traditional Arabic" panose="02020603050405020304" pitchFamily="18" charset="-78"/>
              </a:rPr>
              <a:t>من حيث الشكل</a:t>
            </a:r>
          </a:p>
          <a:p>
            <a:pPr algn="just" rtl="1">
              <a:buFont typeface="Wingdings" panose="05000000000000000000" pitchFamily="2" charset="2"/>
              <a:buChar char="Ø"/>
            </a:pPr>
            <a:r>
              <a:rPr lang="ar-DZ" sz="3600" b="1" dirty="0" smtClean="0">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للمراجع الجبائي الحرية الكبيرة في إعداد تقريره لأنه </a:t>
            </a:r>
            <a:r>
              <a:rPr lang="ar-DZ" sz="3600" b="1" dirty="0">
                <a:solidFill>
                  <a:schemeClr val="accent6"/>
                </a:solidFill>
                <a:latin typeface="Traditional Arabic" panose="02020603050405020304" pitchFamily="18" charset="-78"/>
                <a:cs typeface="Traditional Arabic" panose="02020603050405020304" pitchFamily="18" charset="-78"/>
              </a:rPr>
              <a:t>لا توجد معايير </a:t>
            </a:r>
            <a:r>
              <a:rPr lang="ar-DZ" sz="3600" b="1" dirty="0" smtClean="0">
                <a:solidFill>
                  <a:schemeClr val="accent6"/>
                </a:solidFill>
                <a:latin typeface="Traditional Arabic" panose="02020603050405020304" pitchFamily="18" charset="-78"/>
                <a:cs typeface="Traditional Arabic" panose="02020603050405020304" pitchFamily="18" charset="-78"/>
              </a:rPr>
              <a:t>خاصة</a:t>
            </a:r>
            <a:r>
              <a:rPr lang="ar-DZ" sz="3600" dirty="0" smtClean="0">
                <a:latin typeface="Traditional Arabic" panose="02020603050405020304" pitchFamily="18" charset="-78"/>
                <a:cs typeface="Traditional Arabic" panose="02020603050405020304" pitchFamily="18" charset="-78"/>
              </a:rPr>
              <a:t> لذلك؛</a:t>
            </a:r>
          </a:p>
          <a:p>
            <a:pPr algn="just" rtl="1">
              <a:buFont typeface="Wingdings" panose="05000000000000000000" pitchFamily="2" charset="2"/>
              <a:buChar char="Ø"/>
            </a:pPr>
            <a:r>
              <a:rPr lang="ar-DZ" sz="3600" dirty="0">
                <a:latin typeface="Traditional Arabic" panose="02020603050405020304" pitchFamily="18" charset="-78"/>
                <a:cs typeface="Traditional Arabic" panose="02020603050405020304" pitchFamily="18" charset="-78"/>
              </a:rPr>
              <a:t>يكون التقرير </a:t>
            </a:r>
            <a:r>
              <a:rPr lang="ar-DZ" sz="3600" b="1" dirty="0">
                <a:solidFill>
                  <a:schemeClr val="accent6"/>
                </a:solidFill>
                <a:latin typeface="Traditional Arabic" panose="02020603050405020304" pitchFamily="18" charset="-78"/>
                <a:cs typeface="Traditional Arabic" panose="02020603050405020304" pitchFamily="18" charset="-78"/>
              </a:rPr>
              <a:t>شفهيا أو كتابيا</a:t>
            </a:r>
            <a:r>
              <a:rPr lang="ar-DZ" sz="3600" dirty="0">
                <a:latin typeface="Traditional Arabic" panose="02020603050405020304" pitchFamily="18" charset="-78"/>
                <a:cs typeface="Traditional Arabic" panose="02020603050405020304" pitchFamily="18" charset="-78"/>
              </a:rPr>
              <a:t>، وهذا الأخير هو المفضل لأنه يعتبر </a:t>
            </a:r>
            <a:r>
              <a:rPr lang="ar-DZ" sz="3600" b="1" dirty="0">
                <a:solidFill>
                  <a:schemeClr val="accent6"/>
                </a:solidFill>
                <a:latin typeface="Traditional Arabic" panose="02020603050405020304" pitchFamily="18" charset="-78"/>
                <a:cs typeface="Traditional Arabic" panose="02020603050405020304" pitchFamily="18" charset="-78"/>
              </a:rPr>
              <a:t>وثيقة </a:t>
            </a:r>
            <a:r>
              <a:rPr lang="ar-DZ" sz="3600" b="1" dirty="0" err="1" smtClean="0">
                <a:solidFill>
                  <a:schemeClr val="accent6"/>
                </a:solidFill>
                <a:latin typeface="Traditional Arabic" panose="02020603050405020304" pitchFamily="18" charset="-78"/>
                <a:cs typeface="Traditional Arabic" panose="02020603050405020304" pitchFamily="18" charset="-78"/>
              </a:rPr>
              <a:t>إثبات</a:t>
            </a:r>
            <a:r>
              <a:rPr lang="ar-DZ" sz="3600" dirty="0" err="1" smtClean="0">
                <a:latin typeface="Traditional Arabic" panose="02020603050405020304" pitchFamily="18" charset="-78"/>
                <a:cs typeface="Traditional Arabic" panose="02020603050405020304" pitchFamily="18" charset="-78"/>
              </a:rPr>
              <a:t>،مع</a:t>
            </a:r>
            <a:r>
              <a:rPr lang="ar-DZ" sz="3600" dirty="0" smtClean="0"/>
              <a:t> </a:t>
            </a:r>
            <a:r>
              <a:rPr lang="ar-DZ" sz="3600" dirty="0">
                <a:latin typeface="Traditional Arabic" panose="02020603050405020304" pitchFamily="18" charset="-78"/>
                <a:cs typeface="Traditional Arabic" panose="02020603050405020304" pitchFamily="18" charset="-78"/>
              </a:rPr>
              <a:t>إمكانية الرجوع إليه </a:t>
            </a:r>
            <a:r>
              <a:rPr lang="ar-DZ" sz="3600" dirty="0" err="1">
                <a:latin typeface="Traditional Arabic" panose="02020603050405020304" pitchFamily="18" charset="-78"/>
                <a:cs typeface="Traditional Arabic" panose="02020603050405020304" pitchFamily="18" charset="-78"/>
              </a:rPr>
              <a:t>والإستفادة</a:t>
            </a:r>
            <a:r>
              <a:rPr lang="ar-DZ" sz="3600" dirty="0">
                <a:latin typeface="Traditional Arabic" panose="02020603050405020304" pitchFamily="18" charset="-78"/>
                <a:cs typeface="Traditional Arabic" panose="02020603050405020304" pitchFamily="18" charset="-78"/>
              </a:rPr>
              <a:t> من نتائجه من طرف الإدارة وكذلك أثناء مهمة مراجعة </a:t>
            </a:r>
            <a:r>
              <a:rPr lang="ar-DZ" sz="3600" dirty="0" err="1">
                <a:latin typeface="Traditional Arabic" panose="02020603050405020304" pitchFamily="18" charset="-78"/>
                <a:cs typeface="Traditional Arabic" panose="02020603050405020304" pitchFamily="18" charset="-78"/>
              </a:rPr>
              <a:t>جبائية</a:t>
            </a:r>
            <a:r>
              <a:rPr lang="ar-DZ" sz="3600" dirty="0">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لاحقة.</a:t>
            </a: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4902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603499"/>
            <a:ext cx="12192000" cy="4169833"/>
          </a:xfrm>
        </p:spPr>
        <p:txBody>
          <a:bodyPr>
            <a:normAutofit fontScale="85000" lnSpcReduction="20000"/>
          </a:bodyPr>
          <a:lstStyle/>
          <a:p>
            <a:pPr marL="0" indent="0" algn="ctr" rtl="1">
              <a:buNone/>
            </a:pPr>
            <a:r>
              <a:rPr lang="ar-DZ" sz="3600" b="1" dirty="0">
                <a:solidFill>
                  <a:schemeClr val="accent6"/>
                </a:solidFill>
                <a:latin typeface="Traditional Arabic" panose="02020603050405020304" pitchFamily="18" charset="-78"/>
                <a:cs typeface="Traditional Arabic" panose="02020603050405020304" pitchFamily="18" charset="-78"/>
              </a:rPr>
              <a:t>خصائص تقرير المراجعة </a:t>
            </a:r>
            <a:r>
              <a:rPr lang="ar-DZ" sz="3600" b="1" dirty="0" err="1">
                <a:solidFill>
                  <a:schemeClr val="accent6"/>
                </a:solidFill>
                <a:latin typeface="Traditional Arabic" panose="02020603050405020304" pitchFamily="18" charset="-78"/>
                <a:cs typeface="Traditional Arabic" panose="02020603050405020304" pitchFamily="18" charset="-78"/>
              </a:rPr>
              <a:t>الجبائية</a:t>
            </a:r>
            <a:endParaRPr lang="ar-DZ" sz="3600" b="1" dirty="0">
              <a:solidFill>
                <a:schemeClr val="accent6"/>
              </a:solidFill>
              <a:latin typeface="Traditional Arabic" panose="02020603050405020304" pitchFamily="18" charset="-78"/>
              <a:cs typeface="Traditional Arabic" panose="02020603050405020304" pitchFamily="18" charset="-78"/>
            </a:endParaRPr>
          </a:p>
          <a:p>
            <a:pPr marL="0" indent="0" algn="ctr" rtl="1">
              <a:buNone/>
            </a:pPr>
            <a:r>
              <a:rPr lang="ar-DZ" sz="3600" b="1" dirty="0">
                <a:solidFill>
                  <a:schemeClr val="tx1"/>
                </a:solidFill>
                <a:latin typeface="Traditional Arabic" panose="02020603050405020304" pitchFamily="18" charset="-78"/>
                <a:cs typeface="Traditional Arabic" panose="02020603050405020304" pitchFamily="18" charset="-78"/>
              </a:rPr>
              <a:t>من حيث </a:t>
            </a:r>
            <a:r>
              <a:rPr lang="ar-DZ" sz="3600" b="1" dirty="0" smtClean="0">
                <a:solidFill>
                  <a:schemeClr val="tx1"/>
                </a:solidFill>
                <a:latin typeface="Traditional Arabic" panose="02020603050405020304" pitchFamily="18" charset="-78"/>
                <a:cs typeface="Traditional Arabic" panose="02020603050405020304" pitchFamily="18" charset="-78"/>
              </a:rPr>
              <a:t>المضمون</a:t>
            </a:r>
            <a:endParaRPr lang="ar-DZ" sz="3600" b="1" dirty="0">
              <a:solidFill>
                <a:schemeClr val="tx1"/>
              </a:solidFill>
              <a:latin typeface="Traditional Arabic" panose="02020603050405020304" pitchFamily="18" charset="-78"/>
              <a:cs typeface="Traditional Arabic" panose="02020603050405020304" pitchFamily="18" charset="-78"/>
            </a:endParaRPr>
          </a:p>
          <a:p>
            <a:pPr marL="0" indent="0" algn="r" rtl="1">
              <a:buNone/>
            </a:pPr>
            <a:r>
              <a:rPr lang="ar-DZ" sz="2900" b="1" dirty="0" smtClean="0">
                <a:latin typeface="Traditional Arabic" panose="02020603050405020304" pitchFamily="18" charset="-78"/>
                <a:cs typeface="Traditional Arabic" panose="02020603050405020304" pitchFamily="18" charset="-78"/>
              </a:rPr>
              <a:t>يجب </a:t>
            </a:r>
            <a:r>
              <a:rPr lang="ar-DZ" sz="2900" b="1" dirty="0">
                <a:latin typeface="Traditional Arabic" panose="02020603050405020304" pitchFamily="18" charset="-78"/>
                <a:cs typeface="Traditional Arabic" panose="02020603050405020304" pitchFamily="18" charset="-78"/>
              </a:rPr>
              <a:t>أن </a:t>
            </a:r>
            <a:r>
              <a:rPr lang="ar-DZ" sz="2900" b="1" dirty="0" smtClean="0">
                <a:latin typeface="Traditional Arabic" panose="02020603050405020304" pitchFamily="18" charset="-78"/>
                <a:cs typeface="Traditional Arabic" panose="02020603050405020304" pitchFamily="18" charset="-78"/>
              </a:rPr>
              <a:t>يبرز التقرير </a:t>
            </a:r>
            <a:r>
              <a:rPr lang="ar-DZ" sz="2900" b="1" dirty="0">
                <a:latin typeface="Traditional Arabic" panose="02020603050405020304" pitchFamily="18" charset="-78"/>
                <a:cs typeface="Traditional Arabic" panose="02020603050405020304" pitchFamily="18" charset="-78"/>
              </a:rPr>
              <a:t>العناصر </a:t>
            </a:r>
            <a:r>
              <a:rPr lang="ar-DZ" sz="2900" b="1" dirty="0" smtClean="0">
                <a:latin typeface="Traditional Arabic" panose="02020603050405020304" pitchFamily="18" charset="-78"/>
                <a:cs typeface="Traditional Arabic" panose="02020603050405020304" pitchFamily="18" charset="-78"/>
              </a:rPr>
              <a:t>التالية:</a:t>
            </a:r>
          </a:p>
          <a:p>
            <a:pPr algn="r" rtl="1">
              <a:buFont typeface="Arial" panose="020B0604020202020204" pitchFamily="34" charset="0"/>
              <a:buChar char="•"/>
            </a:pPr>
            <a:r>
              <a:rPr lang="ar-DZ" sz="2900" b="1" dirty="0">
                <a:solidFill>
                  <a:srgbClr val="C00000"/>
                </a:solidFill>
                <a:latin typeface="Traditional Arabic" panose="02020603050405020304" pitchFamily="18" charset="-78"/>
                <a:cs typeface="Traditional Arabic" panose="02020603050405020304" pitchFamily="18" charset="-78"/>
              </a:rPr>
              <a:t>إبداء رأي حول أي عدم </a:t>
            </a:r>
            <a:r>
              <a:rPr lang="ar-DZ" sz="2900" b="1" dirty="0" err="1">
                <a:solidFill>
                  <a:srgbClr val="C00000"/>
                </a:solidFill>
                <a:latin typeface="Traditional Arabic" panose="02020603050405020304" pitchFamily="18" charset="-78"/>
                <a:cs typeface="Traditional Arabic" panose="02020603050405020304" pitchFamily="18" charset="-78"/>
              </a:rPr>
              <a:t>إنتظام</a:t>
            </a:r>
            <a:r>
              <a:rPr lang="ar-DZ" sz="2900" b="1" dirty="0">
                <a:solidFill>
                  <a:srgbClr val="C00000"/>
                </a:solidFill>
                <a:latin typeface="Traditional Arabic" panose="02020603050405020304" pitchFamily="18" charset="-78"/>
                <a:cs typeface="Traditional Arabic" panose="02020603050405020304" pitchFamily="18" charset="-78"/>
              </a:rPr>
              <a:t> مكتشف</a:t>
            </a:r>
            <a:r>
              <a:rPr lang="ar-DZ" sz="2900" b="1" dirty="0" smtClean="0">
                <a:solidFill>
                  <a:srgbClr val="C00000"/>
                </a:solidFill>
                <a:latin typeface="Traditional Arabic" panose="02020603050405020304" pitchFamily="18" charset="-78"/>
                <a:cs typeface="Traditional Arabic" panose="02020603050405020304" pitchFamily="18" charset="-78"/>
              </a:rPr>
              <a:t>؛</a:t>
            </a:r>
          </a:p>
          <a:p>
            <a:pPr algn="r" rtl="1">
              <a:buFont typeface="Arial" panose="020B0604020202020204" pitchFamily="34" charset="0"/>
              <a:buChar char="•"/>
            </a:pPr>
            <a:r>
              <a:rPr lang="ar-DZ" sz="2900" b="1" dirty="0" smtClean="0">
                <a:latin typeface="Traditional Arabic" panose="02020603050405020304" pitchFamily="18" charset="-78"/>
                <a:cs typeface="Traditional Arabic" panose="02020603050405020304" pitchFamily="18" charset="-78"/>
              </a:rPr>
              <a:t>  </a:t>
            </a:r>
            <a:r>
              <a:rPr lang="ar-DZ" sz="2900" b="1" dirty="0">
                <a:solidFill>
                  <a:srgbClr val="FF0000"/>
                </a:solidFill>
                <a:latin typeface="Traditional Arabic" panose="02020603050405020304" pitchFamily="18" charset="-78"/>
                <a:cs typeface="Traditional Arabic" panose="02020603050405020304" pitchFamily="18" charset="-78"/>
              </a:rPr>
              <a:t>تقييم الخطر الجبائي مع مراعاة العقوبات والغرامات التي تتحملها المؤسسة وتبيان مسؤولية المكلفين بالوظيفة الضريبية داخل المؤسسة؛ </a:t>
            </a:r>
            <a:endParaRPr lang="ar-DZ" sz="2900" b="1" dirty="0" smtClean="0">
              <a:solidFill>
                <a:srgbClr val="FF0000"/>
              </a:solidFill>
              <a:latin typeface="Traditional Arabic" panose="02020603050405020304" pitchFamily="18" charset="-78"/>
              <a:cs typeface="Traditional Arabic" panose="02020603050405020304" pitchFamily="18" charset="-78"/>
            </a:endParaRPr>
          </a:p>
          <a:p>
            <a:pPr algn="r" rtl="1">
              <a:buFont typeface="Arial" panose="020B0604020202020204" pitchFamily="34" charset="0"/>
              <a:buChar char="•"/>
            </a:pPr>
            <a:r>
              <a:rPr lang="ar-DZ" sz="2900" b="1" dirty="0" err="1">
                <a:solidFill>
                  <a:srgbClr val="FFC000"/>
                </a:solidFill>
                <a:latin typeface="Traditional Arabic" panose="02020603050405020304" pitchFamily="18" charset="-78"/>
                <a:cs typeface="Traditional Arabic" panose="02020603050405020304" pitchFamily="18" charset="-78"/>
              </a:rPr>
              <a:t>إقتراح</a:t>
            </a:r>
            <a:r>
              <a:rPr lang="ar-DZ" sz="2900" b="1" dirty="0">
                <a:solidFill>
                  <a:srgbClr val="FFC000"/>
                </a:solidFill>
                <a:latin typeface="Traditional Arabic" panose="02020603050405020304" pitchFamily="18" charset="-78"/>
                <a:cs typeface="Traditional Arabic" panose="02020603050405020304" pitchFamily="18" charset="-78"/>
              </a:rPr>
              <a:t> </a:t>
            </a:r>
            <a:r>
              <a:rPr lang="ar-DZ" sz="2900" b="1" dirty="0" err="1">
                <a:solidFill>
                  <a:srgbClr val="FFC000"/>
                </a:solidFill>
                <a:latin typeface="Traditional Arabic" panose="02020603050405020304" pitchFamily="18" charset="-78"/>
                <a:cs typeface="Traditional Arabic" panose="02020603050405020304" pitchFamily="18" charset="-78"/>
              </a:rPr>
              <a:t>الإمتيازات</a:t>
            </a:r>
            <a:r>
              <a:rPr lang="ar-DZ" sz="2900" b="1" dirty="0">
                <a:solidFill>
                  <a:srgbClr val="FFC000"/>
                </a:solidFill>
                <a:latin typeface="Traditional Arabic" panose="02020603050405020304" pitchFamily="18" charset="-78"/>
                <a:cs typeface="Traditional Arabic" panose="02020603050405020304" pitchFamily="18" charset="-78"/>
              </a:rPr>
              <a:t> </a:t>
            </a:r>
            <a:r>
              <a:rPr lang="ar-DZ" sz="2900" b="1" dirty="0" err="1">
                <a:solidFill>
                  <a:srgbClr val="FFC000"/>
                </a:solidFill>
                <a:latin typeface="Traditional Arabic" panose="02020603050405020304" pitchFamily="18" charset="-78"/>
                <a:cs typeface="Traditional Arabic" panose="02020603050405020304" pitchFamily="18" charset="-78"/>
              </a:rPr>
              <a:t>الجبائية</a:t>
            </a:r>
            <a:r>
              <a:rPr lang="ar-DZ" sz="2900" b="1" dirty="0">
                <a:solidFill>
                  <a:srgbClr val="FFC000"/>
                </a:solidFill>
                <a:latin typeface="Traditional Arabic" panose="02020603050405020304" pitchFamily="18" charset="-78"/>
                <a:cs typeface="Traditional Arabic" panose="02020603050405020304" pitchFamily="18" charset="-78"/>
              </a:rPr>
              <a:t> التي يمكن أن تستفيد منها المؤسسة؛ </a:t>
            </a:r>
            <a:endParaRPr lang="ar-DZ" sz="2900" b="1" dirty="0" smtClean="0">
              <a:solidFill>
                <a:srgbClr val="FFC000"/>
              </a:solidFill>
              <a:latin typeface="Traditional Arabic" panose="02020603050405020304" pitchFamily="18" charset="-78"/>
              <a:cs typeface="Traditional Arabic" panose="02020603050405020304" pitchFamily="18" charset="-78"/>
            </a:endParaRPr>
          </a:p>
          <a:p>
            <a:pPr algn="r" rtl="1">
              <a:buFont typeface="Arial" panose="020B0604020202020204" pitchFamily="34" charset="0"/>
              <a:buChar char="•"/>
            </a:pPr>
            <a:r>
              <a:rPr lang="ar-DZ" sz="2900" b="1" dirty="0">
                <a:solidFill>
                  <a:srgbClr val="492855"/>
                </a:solidFill>
                <a:latin typeface="Traditional Arabic" panose="02020603050405020304" pitchFamily="18" charset="-78"/>
                <a:cs typeface="Traditional Arabic" panose="02020603050405020304" pitchFamily="18" charset="-78"/>
              </a:rPr>
              <a:t>تقديم توصيات لإصلاح العيوب والمخالفات وتحسين التسيير الضريبي للمؤسسة</a:t>
            </a:r>
            <a:r>
              <a:rPr lang="ar-DZ" sz="2900" b="1" dirty="0" smtClean="0">
                <a:solidFill>
                  <a:srgbClr val="492855"/>
                </a:solidFill>
                <a:latin typeface="Traditional Arabic" panose="02020603050405020304" pitchFamily="18" charset="-78"/>
                <a:cs typeface="Traditional Arabic" panose="02020603050405020304" pitchFamily="18" charset="-78"/>
              </a:rPr>
              <a:t>؛</a:t>
            </a:r>
          </a:p>
          <a:p>
            <a:pPr algn="r" rtl="1">
              <a:buFont typeface="Arial" panose="020B0604020202020204" pitchFamily="34" charset="0"/>
              <a:buChar char="•"/>
            </a:pPr>
            <a:r>
              <a:rPr lang="ar-DZ" sz="2900" b="1" dirty="0" smtClean="0">
                <a:solidFill>
                  <a:srgbClr val="92D050"/>
                </a:solidFill>
                <a:latin typeface="Traditional Arabic" panose="02020603050405020304" pitchFamily="18" charset="-78"/>
                <a:cs typeface="Traditional Arabic" panose="02020603050405020304" pitchFamily="18" charset="-78"/>
              </a:rPr>
              <a:t> </a:t>
            </a:r>
            <a:r>
              <a:rPr lang="ar-DZ" sz="2900" b="1" dirty="0">
                <a:solidFill>
                  <a:srgbClr val="92D050"/>
                </a:solidFill>
                <a:latin typeface="Traditional Arabic" panose="02020603050405020304" pitchFamily="18" charset="-78"/>
                <a:cs typeface="Traditional Arabic" panose="02020603050405020304" pitchFamily="18" charset="-78"/>
              </a:rPr>
              <a:t>وصف مختلف الأعمال التي قام بها في إطار مهمته؛ </a:t>
            </a:r>
            <a:endParaRPr lang="ar-DZ" sz="2900" b="1" dirty="0" smtClean="0">
              <a:solidFill>
                <a:srgbClr val="92D050"/>
              </a:solidFill>
              <a:latin typeface="Traditional Arabic" panose="02020603050405020304" pitchFamily="18" charset="-78"/>
              <a:cs typeface="Traditional Arabic" panose="02020603050405020304" pitchFamily="18" charset="-78"/>
            </a:endParaRPr>
          </a:p>
          <a:p>
            <a:pPr algn="r" rtl="1">
              <a:buFont typeface="Arial" panose="020B0604020202020204" pitchFamily="34" charset="0"/>
              <a:buChar char="•"/>
            </a:pPr>
            <a:r>
              <a:rPr lang="ar-DZ" sz="2900" b="1" dirty="0">
                <a:solidFill>
                  <a:srgbClr val="00B0F0"/>
                </a:solidFill>
                <a:latin typeface="Traditional Arabic" panose="02020603050405020304" pitchFamily="18" charset="-78"/>
                <a:cs typeface="Traditional Arabic" panose="02020603050405020304" pitchFamily="18" charset="-78"/>
              </a:rPr>
              <a:t>تقييم الصعوبات التي واجهته وعمليات المراقبة التي لم يقم بها والتي لم يستطيع أن يقوم بها.</a:t>
            </a:r>
            <a:endParaRPr lang="fr-FR" sz="2900" b="1" dirty="0">
              <a:solidFill>
                <a:srgbClr val="00B0F0"/>
              </a:solidFill>
              <a:latin typeface="Traditional Arabic" panose="02020603050405020304" pitchFamily="18" charset="-78"/>
              <a:cs typeface="Traditional Arabic" panose="02020603050405020304" pitchFamily="18" charset="-78"/>
            </a:endParaRPr>
          </a:p>
          <a:p>
            <a:pPr algn="r" rtl="1">
              <a:buFont typeface="Arial" panose="020B0604020202020204" pitchFamily="34" charset="0"/>
              <a:buChar char="•"/>
            </a:pPr>
            <a:endParaRPr lang="fr-FR" sz="29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19329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rtl="1">
              <a:buNone/>
            </a:pPr>
            <a:r>
              <a:rPr lang="ar-DZ" sz="3600" b="1" dirty="0">
                <a:solidFill>
                  <a:srgbClr val="33CC33"/>
                </a:solidFill>
                <a:latin typeface="Traditional Arabic" panose="02020603050405020304" pitchFamily="18" charset="-78"/>
                <a:cs typeface="Traditional Arabic" panose="02020603050405020304" pitchFamily="18" charset="-78"/>
              </a:rPr>
              <a:t>توصيات المراجع الجبائي </a:t>
            </a:r>
            <a:endParaRPr lang="ar-DZ" sz="3600" b="1" dirty="0" smtClean="0">
              <a:solidFill>
                <a:srgbClr val="33CC33"/>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600" b="1" dirty="0">
                <a:solidFill>
                  <a:srgbClr val="FF0000"/>
                </a:solidFill>
                <a:latin typeface="Traditional Arabic" panose="02020603050405020304" pitchFamily="18" charset="-78"/>
                <a:cs typeface="Traditional Arabic" panose="02020603050405020304" pitchFamily="18" charset="-78"/>
              </a:rPr>
              <a:t>التوصيات ذات الطابع </a:t>
            </a:r>
            <a:r>
              <a:rPr lang="ar-DZ" sz="3600" b="1" dirty="0" smtClean="0">
                <a:solidFill>
                  <a:srgbClr val="FF0000"/>
                </a:solidFill>
                <a:latin typeface="Traditional Arabic" panose="02020603050405020304" pitchFamily="18" charset="-78"/>
                <a:cs typeface="Traditional Arabic" panose="02020603050405020304" pitchFamily="18" charset="-78"/>
              </a:rPr>
              <a:t>العلاجي</a:t>
            </a:r>
          </a:p>
          <a:p>
            <a:pPr algn="ctr" rtl="1">
              <a:buFont typeface="Wingdings" panose="05000000000000000000" pitchFamily="2" charset="2"/>
              <a:buChar char="Ø"/>
            </a:pP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التوصيات ذات الطابع </a:t>
            </a:r>
            <a:r>
              <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rPr>
              <a:t>الوقائي</a:t>
            </a:r>
            <a:endParaRPr lang="fr-FR" sz="3600" b="1" dirty="0">
              <a:solidFill>
                <a:schemeClr val="accent5">
                  <a:lumMod val="75000"/>
                </a:schemeClr>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5692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ctr" rtl="1">
              <a:buNone/>
            </a:pPr>
            <a:r>
              <a:rPr lang="ar-DZ" sz="3600" b="1" dirty="0">
                <a:solidFill>
                  <a:srgbClr val="FF0000"/>
                </a:solidFill>
                <a:latin typeface="Traditional Arabic" panose="02020603050405020304" pitchFamily="18" charset="-78"/>
                <a:cs typeface="Traditional Arabic" panose="02020603050405020304" pitchFamily="18" charset="-78"/>
              </a:rPr>
              <a:t>التوصيات ذات الطابع </a:t>
            </a:r>
            <a:r>
              <a:rPr lang="ar-DZ" sz="3600" b="1" dirty="0" smtClean="0">
                <a:solidFill>
                  <a:srgbClr val="FF0000"/>
                </a:solidFill>
                <a:latin typeface="Traditional Arabic" panose="02020603050405020304" pitchFamily="18" charset="-78"/>
                <a:cs typeface="Traditional Arabic" panose="02020603050405020304" pitchFamily="18" charset="-78"/>
              </a:rPr>
              <a:t>العلاجي</a:t>
            </a:r>
          </a:p>
          <a:p>
            <a:pPr marL="0" indent="0" algn="r" rtl="1">
              <a:buNone/>
            </a:pPr>
            <a:r>
              <a:rPr lang="ar-DZ" sz="3600" b="1" dirty="0" smtClean="0">
                <a:solidFill>
                  <a:schemeClr val="tx1"/>
                </a:solidFill>
                <a:latin typeface="Traditional Arabic" panose="02020603050405020304" pitchFamily="18" charset="-78"/>
                <a:cs typeface="Traditional Arabic" panose="02020603050405020304" pitchFamily="18" charset="-78"/>
              </a:rPr>
              <a:t>تتضمن:</a:t>
            </a:r>
          </a:p>
          <a:p>
            <a:pPr algn="r" rtl="1">
              <a:buFont typeface="Wingdings" panose="05000000000000000000" pitchFamily="2" charset="2"/>
              <a:buChar char="ü"/>
            </a:pPr>
            <a:r>
              <a:rPr lang="ar-DZ" sz="3600" dirty="0">
                <a:latin typeface="Traditional Arabic" panose="02020603050405020304" pitchFamily="18" charset="-78"/>
                <a:cs typeface="Traditional Arabic" panose="02020603050405020304" pitchFamily="18" charset="-78"/>
              </a:rPr>
              <a:t>تصحيح الأخطاء </a:t>
            </a:r>
            <a:r>
              <a:rPr lang="ar-DZ" sz="3600" dirty="0" err="1">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البحتة،</a:t>
            </a:r>
            <a:r>
              <a:rPr lang="ar-DZ" sz="3600" dirty="0"/>
              <a:t> </a:t>
            </a:r>
            <a:r>
              <a:rPr lang="ar-DZ" sz="3600" dirty="0">
                <a:latin typeface="Traditional Arabic" panose="02020603050405020304" pitchFamily="18" charset="-78"/>
                <a:cs typeface="Traditional Arabic" panose="02020603050405020304" pitchFamily="18" charset="-78"/>
              </a:rPr>
              <a:t>والقيام بإجراءات التسوية </a:t>
            </a:r>
            <a:r>
              <a:rPr lang="ar-DZ" sz="3600" dirty="0" smtClean="0">
                <a:latin typeface="Traditional Arabic" panose="02020603050405020304" pitchFamily="18" charset="-78"/>
                <a:cs typeface="Traditional Arabic" panose="02020603050405020304" pitchFamily="18" charset="-78"/>
              </a:rPr>
              <a:t>والتعديل؛</a:t>
            </a:r>
          </a:p>
          <a:p>
            <a:pPr algn="r" rtl="1">
              <a:buFont typeface="Wingdings" panose="05000000000000000000" pitchFamily="2" charset="2"/>
              <a:buChar char="ü"/>
            </a:pPr>
            <a:r>
              <a:rPr lang="ar-DZ" sz="3600" dirty="0" smtClean="0">
                <a:latin typeface="Traditional Arabic" panose="02020603050405020304" pitchFamily="18" charset="-78"/>
                <a:cs typeface="Traditional Arabic" panose="02020603050405020304" pitchFamily="18" charset="-78"/>
              </a:rPr>
              <a:t>  </a:t>
            </a:r>
            <a:r>
              <a:rPr lang="ar-DZ" sz="3600" dirty="0">
                <a:latin typeface="Traditional Arabic" panose="02020603050405020304" pitchFamily="18" charset="-78"/>
                <a:cs typeface="Traditional Arabic" panose="02020603050405020304" pitchFamily="18" charset="-78"/>
              </a:rPr>
              <a:t>تصحيح الأخطاء </a:t>
            </a:r>
            <a:r>
              <a:rPr lang="ar-DZ" sz="3600" dirty="0" err="1">
                <a:latin typeface="Traditional Arabic" panose="02020603050405020304" pitchFamily="18" charset="-78"/>
                <a:cs typeface="Traditional Arabic" panose="02020603050405020304" pitchFamily="18" charset="-78"/>
              </a:rPr>
              <a:t>الجبائية</a:t>
            </a:r>
            <a:r>
              <a:rPr lang="ar-DZ" sz="3600" dirty="0">
                <a:latin typeface="Traditional Arabic" panose="02020603050405020304" pitchFamily="18" charset="-78"/>
                <a:cs typeface="Traditional Arabic" panose="02020603050405020304" pitchFamily="18" charset="-78"/>
              </a:rPr>
              <a:t> </a:t>
            </a:r>
            <a:r>
              <a:rPr lang="ar-DZ" sz="3600" dirty="0" smtClean="0">
                <a:latin typeface="Traditional Arabic" panose="02020603050405020304" pitchFamily="18" charset="-78"/>
                <a:cs typeface="Traditional Arabic" panose="02020603050405020304" pitchFamily="18" charset="-78"/>
              </a:rPr>
              <a:t>المحاسبية. </a:t>
            </a:r>
            <a:endParaRPr lang="ar-DZ" sz="3600" b="1" dirty="0">
              <a:solidFill>
                <a:schemeClr val="tx1"/>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88500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Espace réservé du contenu 3"/>
          <p:cNvPicPr>
            <a:picLocks noGrp="1" noChangeAspect="1"/>
          </p:cNvPicPr>
          <p:nvPr>
            <p:ph idx="1"/>
          </p:nvPr>
        </p:nvPicPr>
        <p:blipFill>
          <a:blip r:embed="rId2"/>
          <a:stretch>
            <a:fillRect/>
          </a:stretch>
        </p:blipFill>
        <p:spPr>
          <a:xfrm>
            <a:off x="1693333" y="2291644"/>
            <a:ext cx="9155289" cy="4131734"/>
          </a:xfrm>
          <a:prstGeom prst="rect">
            <a:avLst/>
          </a:prstGeom>
        </p:spPr>
      </p:pic>
    </p:spTree>
    <p:extLst>
      <p:ext uri="{BB962C8B-B14F-4D97-AF65-F5344CB8AC3E}">
        <p14:creationId xmlns:p14="http://schemas.microsoft.com/office/powerpoint/2010/main" val="191937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118" y="2603499"/>
            <a:ext cx="12030419" cy="4171874"/>
          </a:xfrm>
        </p:spPr>
        <p:txBody>
          <a:bodyPr>
            <a:normAutofit fontScale="92500" lnSpcReduction="10000"/>
          </a:bodyPr>
          <a:lstStyle/>
          <a:p>
            <a:pPr marL="0" indent="0" algn="ctr" rtl="1">
              <a:buNone/>
            </a:pPr>
            <a:r>
              <a:rPr lang="ar-DZ" sz="3600" b="1" dirty="0">
                <a:solidFill>
                  <a:schemeClr val="accent5">
                    <a:lumMod val="75000"/>
                  </a:schemeClr>
                </a:solidFill>
                <a:latin typeface="Traditional Arabic" panose="02020603050405020304" pitchFamily="18" charset="-78"/>
                <a:cs typeface="Traditional Arabic" panose="02020603050405020304" pitchFamily="18" charset="-78"/>
              </a:rPr>
              <a:t>التوصيات ذات الطابع الوقائي</a:t>
            </a:r>
            <a:endParaRPr lang="fr-FR" sz="3600" b="1" dirty="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r" rtl="1">
              <a:buNone/>
            </a:pPr>
            <a:r>
              <a:rPr lang="ar-DZ" sz="3200" b="1" dirty="0" smtClean="0">
                <a:latin typeface="Traditional Arabic" panose="02020603050405020304" pitchFamily="18" charset="-78"/>
                <a:cs typeface="Traditional Arabic" panose="02020603050405020304" pitchFamily="18" charset="-78"/>
              </a:rPr>
              <a:t>تهدف إلى:</a:t>
            </a:r>
          </a:p>
          <a:p>
            <a:pPr algn="r" rtl="1">
              <a:buFont typeface="Wingdings" panose="05000000000000000000" pitchFamily="2" charset="2"/>
              <a:buChar char="Ø"/>
            </a:pPr>
            <a:r>
              <a:rPr lang="ar-DZ" sz="2800" b="1" dirty="0" smtClean="0">
                <a:latin typeface="Traditional Arabic" panose="02020603050405020304" pitchFamily="18" charset="-78"/>
                <a:cs typeface="Traditional Arabic" panose="02020603050405020304" pitchFamily="18" charset="-78"/>
              </a:rPr>
              <a:t>الفت </a:t>
            </a:r>
            <a:r>
              <a:rPr lang="ar-DZ" sz="2800" b="1" dirty="0" err="1">
                <a:latin typeface="Traditional Arabic" panose="02020603050405020304" pitchFamily="18" charset="-78"/>
                <a:cs typeface="Traditional Arabic" panose="02020603050405020304" pitchFamily="18" charset="-78"/>
              </a:rPr>
              <a:t>إنتباه</a:t>
            </a:r>
            <a:r>
              <a:rPr lang="ar-DZ" sz="2800" b="1" dirty="0">
                <a:latin typeface="Traditional Arabic" panose="02020603050405020304" pitchFamily="18" charset="-78"/>
                <a:cs typeface="Traditional Arabic" panose="02020603050405020304" pitchFamily="18" charset="-78"/>
              </a:rPr>
              <a:t> المؤسسة إلى </a:t>
            </a:r>
            <a:r>
              <a:rPr lang="ar-DZ" sz="2800" b="1" dirty="0">
                <a:solidFill>
                  <a:schemeClr val="accent5">
                    <a:lumMod val="75000"/>
                  </a:schemeClr>
                </a:solidFill>
                <a:latin typeface="Traditional Arabic" panose="02020603050405020304" pitchFamily="18" charset="-78"/>
                <a:cs typeface="Traditional Arabic" panose="02020603050405020304" pitchFamily="18" charset="-78"/>
              </a:rPr>
              <a:t>ضرورة أن تكون قادرة على تبرير وضعيتها </a:t>
            </a:r>
            <a:r>
              <a:rPr lang="ar-DZ" sz="2800" b="1" dirty="0" err="1">
                <a:solidFill>
                  <a:schemeClr val="accent5">
                    <a:lumMod val="75000"/>
                  </a:schemeClr>
                </a:solidFill>
                <a:latin typeface="Traditional Arabic" panose="02020603050405020304" pitchFamily="18" charset="-78"/>
                <a:cs typeface="Traditional Arabic" panose="02020603050405020304" pitchFamily="18" charset="-78"/>
              </a:rPr>
              <a:t>الجبائية</a:t>
            </a:r>
            <a:r>
              <a:rPr lang="ar-DZ" sz="2800" b="1" dirty="0">
                <a:solidFill>
                  <a:schemeClr val="accent5">
                    <a:lumMod val="75000"/>
                  </a:schemeClr>
                </a:solidFill>
                <a:latin typeface="Traditional Arabic" panose="02020603050405020304" pitchFamily="18" charset="-78"/>
                <a:cs typeface="Traditional Arabic" panose="02020603050405020304" pitchFamily="18" charset="-78"/>
              </a:rPr>
              <a:t> </a:t>
            </a:r>
            <a:r>
              <a:rPr lang="ar-DZ" sz="2800" b="1" dirty="0">
                <a:latin typeface="Traditional Arabic" panose="02020603050405020304" pitchFamily="18" charset="-78"/>
                <a:cs typeface="Traditional Arabic" panose="02020603050405020304" pitchFamily="18" charset="-78"/>
              </a:rPr>
              <a:t>في حالة قيام إدارة الضرائب بعملية المراقبة؛ </a:t>
            </a:r>
            <a:endParaRPr lang="fr-FR" sz="28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2800" b="1" dirty="0" smtClean="0">
                <a:latin typeface="Traditional Arabic" panose="02020603050405020304" pitchFamily="18" charset="-78"/>
                <a:cs typeface="Traditional Arabic" panose="02020603050405020304" pitchFamily="18" charset="-78"/>
              </a:rPr>
              <a:t>البحث </a:t>
            </a:r>
            <a:r>
              <a:rPr lang="ar-DZ" sz="2800" b="1" dirty="0">
                <a:latin typeface="Traditional Arabic" panose="02020603050405020304" pitchFamily="18" charset="-78"/>
                <a:cs typeface="Traditional Arabic" panose="02020603050405020304" pitchFamily="18" charset="-78"/>
              </a:rPr>
              <a:t>عن </a:t>
            </a:r>
            <a:r>
              <a:rPr lang="ar-DZ" sz="2800" b="1" dirty="0">
                <a:solidFill>
                  <a:schemeClr val="accent1">
                    <a:lumMod val="60000"/>
                    <a:lumOff val="40000"/>
                  </a:schemeClr>
                </a:solidFill>
                <a:latin typeface="Traditional Arabic" panose="02020603050405020304" pitchFamily="18" charset="-78"/>
                <a:cs typeface="Traditional Arabic" panose="02020603050405020304" pitchFamily="18" charset="-78"/>
              </a:rPr>
              <a:t>مصادر عدم </a:t>
            </a:r>
            <a:r>
              <a:rPr lang="ar-DZ" sz="2800" b="1" dirty="0" err="1">
                <a:solidFill>
                  <a:schemeClr val="accent1">
                    <a:lumMod val="60000"/>
                    <a:lumOff val="40000"/>
                  </a:schemeClr>
                </a:solidFill>
                <a:latin typeface="Traditional Arabic" panose="02020603050405020304" pitchFamily="18" charset="-78"/>
                <a:cs typeface="Traditional Arabic" panose="02020603050405020304" pitchFamily="18" charset="-78"/>
              </a:rPr>
              <a:t>الإنتظام</a:t>
            </a:r>
            <a:r>
              <a:rPr lang="ar-DZ" sz="2800" b="1" dirty="0">
                <a:solidFill>
                  <a:schemeClr val="accent1">
                    <a:lumMod val="60000"/>
                    <a:lumOff val="40000"/>
                  </a:schemeClr>
                </a:solidFill>
                <a:latin typeface="Traditional Arabic" panose="02020603050405020304" pitchFamily="18" charset="-78"/>
                <a:cs typeface="Traditional Arabic" panose="02020603050405020304" pitchFamily="18" charset="-78"/>
              </a:rPr>
              <a:t> </a:t>
            </a:r>
            <a:r>
              <a:rPr lang="ar-DZ" sz="2800" b="1" dirty="0">
                <a:latin typeface="Traditional Arabic" panose="02020603050405020304" pitchFamily="18" charset="-78"/>
                <a:cs typeface="Traditional Arabic" panose="02020603050405020304" pitchFamily="18" charset="-78"/>
              </a:rPr>
              <a:t>والقضاء عليها</a:t>
            </a:r>
            <a:r>
              <a:rPr lang="ar-DZ" sz="2800" b="1"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2800" b="1" dirty="0" smtClean="0">
                <a:latin typeface="Traditional Arabic" panose="02020603050405020304" pitchFamily="18" charset="-78"/>
                <a:cs typeface="Traditional Arabic" panose="02020603050405020304" pitchFamily="18" charset="-78"/>
              </a:rPr>
              <a:t> </a:t>
            </a:r>
            <a:r>
              <a:rPr lang="ar-DZ" sz="2800" b="1" dirty="0" err="1">
                <a:latin typeface="Traditional Arabic" panose="02020603050405020304" pitchFamily="18" charset="-78"/>
                <a:cs typeface="Traditional Arabic" panose="02020603050405020304" pitchFamily="18" charset="-78"/>
              </a:rPr>
              <a:t>إقتراح</a:t>
            </a:r>
            <a:r>
              <a:rPr lang="ar-DZ" sz="2800" b="1" dirty="0">
                <a:latin typeface="Traditional Arabic" panose="02020603050405020304" pitchFamily="18" charset="-78"/>
                <a:cs typeface="Traditional Arabic" panose="02020603050405020304" pitchFamily="18" charset="-78"/>
              </a:rPr>
              <a:t> مقاييس </a:t>
            </a:r>
            <a:r>
              <a:rPr lang="ar-DZ" sz="2800" b="1" dirty="0">
                <a:solidFill>
                  <a:srgbClr val="00B0F0"/>
                </a:solidFill>
                <a:latin typeface="Traditional Arabic" panose="02020603050405020304" pitchFamily="18" charset="-78"/>
                <a:cs typeface="Traditional Arabic" panose="02020603050405020304" pitchFamily="18" charset="-78"/>
              </a:rPr>
              <a:t>وإجراءات تجنب المؤسسة </a:t>
            </a:r>
            <a:r>
              <a:rPr lang="ar-DZ" sz="2800" b="1" dirty="0">
                <a:latin typeface="Traditional Arabic" panose="02020603050405020304" pitchFamily="18" charset="-78"/>
                <a:cs typeface="Traditional Arabic" panose="02020603050405020304" pitchFamily="18" charset="-78"/>
              </a:rPr>
              <a:t>من الوقوع في حالات عدم </a:t>
            </a:r>
            <a:r>
              <a:rPr lang="ar-DZ" sz="2800" b="1" dirty="0" err="1">
                <a:latin typeface="Traditional Arabic" panose="02020603050405020304" pitchFamily="18" charset="-78"/>
                <a:cs typeface="Traditional Arabic" panose="02020603050405020304" pitchFamily="18" charset="-78"/>
              </a:rPr>
              <a:t>الإنتظام</a:t>
            </a:r>
            <a:r>
              <a:rPr lang="ar-DZ" sz="2800" b="1" dirty="0">
                <a:latin typeface="Traditional Arabic" panose="02020603050405020304" pitchFamily="18" charset="-78"/>
                <a:cs typeface="Traditional Arabic" panose="02020603050405020304" pitchFamily="18" charset="-78"/>
              </a:rPr>
              <a:t> المكتشفة مرة أخرى</a:t>
            </a:r>
            <a:r>
              <a:rPr lang="ar-DZ" sz="2800" b="1"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2800" b="1" dirty="0" err="1">
                <a:latin typeface="Traditional Arabic" panose="02020603050405020304" pitchFamily="18" charset="-78"/>
                <a:cs typeface="Traditional Arabic" panose="02020603050405020304" pitchFamily="18" charset="-78"/>
              </a:rPr>
              <a:t>إقتراح</a:t>
            </a:r>
            <a:r>
              <a:rPr lang="ar-DZ" sz="2800" b="1" dirty="0">
                <a:latin typeface="Traditional Arabic" panose="02020603050405020304" pitchFamily="18" charset="-78"/>
                <a:cs typeface="Traditional Arabic" panose="02020603050405020304" pitchFamily="18" charset="-78"/>
              </a:rPr>
              <a:t> </a:t>
            </a:r>
            <a:r>
              <a:rPr lang="ar-DZ" sz="2800" b="1" dirty="0">
                <a:solidFill>
                  <a:schemeClr val="accent3">
                    <a:lumMod val="50000"/>
                  </a:schemeClr>
                </a:solidFill>
                <a:latin typeface="Traditional Arabic" panose="02020603050405020304" pitchFamily="18" charset="-78"/>
                <a:cs typeface="Traditional Arabic" panose="02020603050405020304" pitchFamily="18" charset="-78"/>
              </a:rPr>
              <a:t>إجراءات أمان جبائي جديدة </a:t>
            </a:r>
            <a:r>
              <a:rPr lang="ar-DZ" sz="2800" b="1" dirty="0">
                <a:latin typeface="Traditional Arabic" panose="02020603050405020304" pitchFamily="18" charset="-78"/>
                <a:cs typeface="Traditional Arabic" panose="02020603050405020304" pitchFamily="18" charset="-78"/>
              </a:rPr>
              <a:t>قد تتعلق بمعالجة النقائص الموجودة في الإجراءات القديمة أو تتعلق بإجراءات رقابة </a:t>
            </a:r>
            <a:r>
              <a:rPr lang="ar-DZ" sz="2800" b="1" dirty="0" smtClean="0">
                <a:latin typeface="Traditional Arabic" panose="02020603050405020304" pitchFamily="18" charset="-78"/>
                <a:cs typeface="Traditional Arabic" panose="02020603050405020304" pitchFamily="18" charset="-78"/>
              </a:rPr>
              <a:t>جديدة؛</a:t>
            </a:r>
          </a:p>
          <a:p>
            <a:pPr algn="r" rtl="1">
              <a:buFont typeface="Wingdings" panose="05000000000000000000" pitchFamily="2" charset="2"/>
              <a:buChar char="Ø"/>
            </a:pPr>
            <a:r>
              <a:rPr lang="ar-DZ" sz="2800" b="1" dirty="0">
                <a:latin typeface="Traditional Arabic" panose="02020603050405020304" pitchFamily="18" charset="-78"/>
                <a:cs typeface="Traditional Arabic" panose="02020603050405020304" pitchFamily="18" charset="-78"/>
              </a:rPr>
              <a:t>ضرورة </a:t>
            </a:r>
            <a:r>
              <a:rPr lang="ar-DZ" sz="2800" b="1" dirty="0" err="1">
                <a:solidFill>
                  <a:srgbClr val="00B050"/>
                </a:solidFill>
                <a:latin typeface="Traditional Arabic" panose="02020603050405020304" pitchFamily="18" charset="-78"/>
                <a:cs typeface="Traditional Arabic" panose="02020603050405020304" pitchFamily="18" charset="-78"/>
              </a:rPr>
              <a:t>إعتماد</a:t>
            </a:r>
            <a:r>
              <a:rPr lang="ar-DZ" sz="2800" b="1" dirty="0">
                <a:solidFill>
                  <a:srgbClr val="00B050"/>
                </a:solidFill>
                <a:latin typeface="Traditional Arabic" panose="02020603050405020304" pitchFamily="18" charset="-78"/>
                <a:cs typeface="Traditional Arabic" panose="02020603050405020304" pitchFamily="18" charset="-78"/>
              </a:rPr>
              <a:t> المؤسسة على خبرة المراجع في اكتشاف حالات عدم الانتظام </a:t>
            </a:r>
            <a:r>
              <a:rPr lang="ar-DZ" sz="2800" b="1" dirty="0">
                <a:latin typeface="Traditional Arabic" panose="02020603050405020304" pitchFamily="18" charset="-78"/>
                <a:cs typeface="Traditional Arabic" panose="02020603050405020304" pitchFamily="18" charset="-78"/>
              </a:rPr>
              <a:t>التي  يصعب تحديدها لإيجاد التبرير المقنع في حال خضوع المؤسسة لرقابة إدارة الضرائب.</a:t>
            </a:r>
            <a:endParaRPr lang="ar-DZ" sz="28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fr-FR" sz="3200"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fr-FR" sz="32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190921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latin typeface="Traditional Arabic" panose="02020603050405020304" pitchFamily="18" charset="-78"/>
                <a:cs typeface="Traditional Arabic" panose="02020603050405020304" pitchFamily="18" charset="-78"/>
              </a:rPr>
              <a:t>خصائص التسيير الجبائي</a:t>
            </a:r>
          </a:p>
          <a:p>
            <a:pPr algn="r" rtl="1">
              <a:buFont typeface="Wingdings" panose="05000000000000000000" pitchFamily="2" charset="2"/>
              <a:buChar char="Ø"/>
            </a:pPr>
            <a:r>
              <a:rPr lang="ar-DZ" sz="3600" b="1" dirty="0" smtClean="0">
                <a:solidFill>
                  <a:schemeClr val="accent5">
                    <a:lumMod val="50000"/>
                  </a:schemeClr>
                </a:solidFill>
                <a:latin typeface="Traditional Arabic" panose="02020603050405020304" pitchFamily="18" charset="-78"/>
                <a:cs typeface="Traditional Arabic" panose="02020603050405020304" pitchFamily="18" charset="-78"/>
              </a:rPr>
              <a:t>استعمال </a:t>
            </a:r>
            <a:r>
              <a:rPr lang="ar-DZ" sz="3600" b="1" dirty="0">
                <a:solidFill>
                  <a:schemeClr val="accent5">
                    <a:lumMod val="50000"/>
                  </a:schemeClr>
                </a:solidFill>
                <a:latin typeface="Traditional Arabic" panose="02020603050405020304" pitchFamily="18" charset="-78"/>
                <a:cs typeface="Traditional Arabic" panose="02020603050405020304" pitchFamily="18" charset="-78"/>
              </a:rPr>
              <a:t>الوسائل المشروعة </a:t>
            </a:r>
            <a:r>
              <a:rPr lang="ar-DZ" sz="3600" b="1" dirty="0" smtClean="0">
                <a:solidFill>
                  <a:schemeClr val="accent5">
                    <a:lumMod val="50000"/>
                  </a:schemeClr>
                </a:solidFill>
                <a:latin typeface="Traditional Arabic" panose="02020603050405020304" pitchFamily="18" charset="-78"/>
                <a:cs typeface="Traditional Arabic" panose="02020603050405020304" pitchFamily="18" charset="-78"/>
              </a:rPr>
              <a:t>قانونا</a:t>
            </a:r>
          </a:p>
          <a:p>
            <a:pPr rtl="1">
              <a:buFont typeface="Wingdings" panose="05000000000000000000" pitchFamily="2" charset="2"/>
              <a:buChar char="Ø"/>
            </a:pPr>
            <a:r>
              <a:rPr lang="ar-DZ" sz="3600" b="1" dirty="0" smtClean="0">
                <a:solidFill>
                  <a:schemeClr val="accent5">
                    <a:lumMod val="50000"/>
                  </a:schemeClr>
                </a:solidFill>
                <a:latin typeface="Traditional Arabic" panose="02020603050405020304" pitchFamily="18" charset="-78"/>
                <a:cs typeface="Traditional Arabic" panose="02020603050405020304" pitchFamily="18" charset="-78"/>
              </a:rPr>
              <a:t>القرار</a:t>
            </a:r>
            <a:r>
              <a:rPr lang="ar-SA" sz="3600" b="1" dirty="0" smtClean="0">
                <a:solidFill>
                  <a:schemeClr val="accent5">
                    <a:lumMod val="50000"/>
                  </a:schemeClr>
                </a:solidFill>
                <a:latin typeface="Traditional Arabic" panose="02020603050405020304" pitchFamily="18" charset="-78"/>
                <a:cs typeface="Traditional Arabic" panose="02020603050405020304" pitchFamily="18" charset="-78"/>
              </a:rPr>
              <a:t> الطوعي للتسيير الجبائي</a:t>
            </a:r>
            <a:endParaRPr lang="fr-FR" sz="3600" b="1" dirty="0">
              <a:solidFill>
                <a:schemeClr val="accent5">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9098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Espace réservé du contenu 3"/>
          <p:cNvPicPr>
            <a:picLocks noGrp="1" noChangeAspect="1"/>
          </p:cNvPicPr>
          <p:nvPr>
            <p:ph idx="1"/>
          </p:nvPr>
        </p:nvPicPr>
        <p:blipFill>
          <a:blip r:embed="rId2"/>
          <a:stretch>
            <a:fillRect/>
          </a:stretch>
        </p:blipFill>
        <p:spPr>
          <a:xfrm>
            <a:off x="1027289" y="2511846"/>
            <a:ext cx="9438735" cy="3690650"/>
          </a:xfrm>
          <a:prstGeom prst="rect">
            <a:avLst/>
          </a:prstGeom>
        </p:spPr>
      </p:pic>
    </p:spTree>
    <p:extLst>
      <p:ext uri="{BB962C8B-B14F-4D97-AF65-F5344CB8AC3E}">
        <p14:creationId xmlns:p14="http://schemas.microsoft.com/office/powerpoint/2010/main" val="372536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9644" y="2603500"/>
            <a:ext cx="11559823" cy="4254500"/>
          </a:xfrm>
        </p:spPr>
        <p:txBody>
          <a:bodyPr>
            <a:normAutofit/>
          </a:bodyPr>
          <a:lstStyle/>
          <a:p>
            <a:pPr marL="0" indent="0" algn="ctr" rtl="1">
              <a:buNone/>
            </a:pPr>
            <a:r>
              <a:rPr lang="ar-DZ" sz="3600" b="1" dirty="0">
                <a:latin typeface="Traditional Arabic" panose="02020603050405020304" pitchFamily="18" charset="-78"/>
                <a:cs typeface="Traditional Arabic" panose="02020603050405020304" pitchFamily="18" charset="-78"/>
              </a:rPr>
              <a:t>المراحل العملية للمراجعة </a:t>
            </a:r>
            <a:r>
              <a:rPr lang="ar-DZ" sz="3600" b="1" dirty="0" err="1" smtClean="0">
                <a:latin typeface="Traditional Arabic" panose="02020603050405020304" pitchFamily="18" charset="-78"/>
                <a:cs typeface="Traditional Arabic" panose="02020603050405020304" pitchFamily="18" charset="-78"/>
              </a:rPr>
              <a:t>الجبائية</a:t>
            </a:r>
            <a:endParaRPr lang="ar-DZ" sz="3600" b="1" dirty="0" smtClean="0">
              <a:latin typeface="Traditional Arabic" panose="02020603050405020304" pitchFamily="18" charset="-78"/>
              <a:cs typeface="Traditional Arabic" panose="02020603050405020304" pitchFamily="18" charset="-78"/>
            </a:endParaRPr>
          </a:p>
          <a:p>
            <a:pPr marL="0" indent="0" algn="r" rtl="1">
              <a:buNone/>
            </a:pPr>
            <a:r>
              <a:rPr lang="ar-DZ" sz="3600" dirty="0" smtClean="0">
                <a:latin typeface="Traditional Arabic" panose="02020603050405020304" pitchFamily="18" charset="-78"/>
                <a:cs typeface="Traditional Arabic" panose="02020603050405020304" pitchFamily="18" charset="-78"/>
              </a:rPr>
              <a:t>تمس عمليات البحث والتحقيق العناصر التالية:</a:t>
            </a:r>
          </a:p>
          <a:p>
            <a:pPr algn="r" rtl="1">
              <a:buFont typeface="Wingdings" panose="05000000000000000000" pitchFamily="2" charset="2"/>
              <a:buChar char="Ø"/>
            </a:pPr>
            <a:r>
              <a:rPr lang="ar-DZ" sz="3600" b="1" dirty="0">
                <a:solidFill>
                  <a:srgbClr val="00B050"/>
                </a:solidFill>
                <a:latin typeface="Traditional Arabic" panose="02020603050405020304" pitchFamily="18" charset="-78"/>
                <a:cs typeface="Traditional Arabic" panose="02020603050405020304" pitchFamily="18" charset="-78"/>
              </a:rPr>
              <a:t>الجانب الجبائي (الضرائب والرسوم)؛</a:t>
            </a:r>
            <a:endParaRPr lang="fr-FR" sz="3600" b="1" dirty="0">
              <a:solidFill>
                <a:srgbClr val="00B05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600" b="1" dirty="0" smtClean="0">
                <a:solidFill>
                  <a:srgbClr val="0070C0"/>
                </a:solidFill>
                <a:latin typeface="Traditional Arabic" panose="02020603050405020304" pitchFamily="18" charset="-78"/>
                <a:cs typeface="Traditional Arabic" panose="02020603050405020304" pitchFamily="18" charset="-78"/>
              </a:rPr>
              <a:t>الجانب </a:t>
            </a:r>
            <a:r>
              <a:rPr lang="ar-DZ" sz="3600" b="1" dirty="0">
                <a:solidFill>
                  <a:srgbClr val="0070C0"/>
                </a:solidFill>
                <a:latin typeface="Traditional Arabic" panose="02020603050405020304" pitchFamily="18" charset="-78"/>
                <a:cs typeface="Traditional Arabic" panose="02020603050405020304" pitchFamily="18" charset="-78"/>
              </a:rPr>
              <a:t>المحاسبي؛</a:t>
            </a:r>
            <a:endParaRPr lang="fr-FR" sz="3600" b="1" dirty="0">
              <a:solidFill>
                <a:srgbClr val="0070C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600" b="1" dirty="0" smtClean="0">
                <a:solidFill>
                  <a:srgbClr val="7030A0"/>
                </a:solidFill>
                <a:latin typeface="Traditional Arabic" panose="02020603050405020304" pitchFamily="18" charset="-78"/>
                <a:cs typeface="Traditional Arabic" panose="02020603050405020304" pitchFamily="18" charset="-78"/>
              </a:rPr>
              <a:t>جانب الفعّالية والخيارات </a:t>
            </a:r>
            <a:r>
              <a:rPr lang="ar-DZ" sz="3600" b="1" dirty="0" err="1" smtClean="0">
                <a:solidFill>
                  <a:srgbClr val="7030A0"/>
                </a:solidFill>
                <a:latin typeface="Traditional Arabic" panose="02020603050405020304" pitchFamily="18" charset="-78"/>
                <a:cs typeface="Traditional Arabic" panose="02020603050405020304" pitchFamily="18" charset="-78"/>
              </a:rPr>
              <a:t>الجبائية</a:t>
            </a:r>
            <a:r>
              <a:rPr lang="ar-DZ" sz="3600" b="1" dirty="0" smtClean="0">
                <a:latin typeface="Traditional Arabic" panose="02020603050405020304" pitchFamily="18" charset="-78"/>
                <a:cs typeface="Traditional Arabic" panose="02020603050405020304" pitchFamily="18" charset="-78"/>
              </a:rPr>
              <a:t>.</a:t>
            </a:r>
            <a:endParaRPr lang="fr-FR" sz="3600" b="1" dirty="0">
              <a:latin typeface="Traditional Arabic" panose="02020603050405020304" pitchFamily="18" charset="-78"/>
              <a:cs typeface="Traditional Arabic" panose="02020603050405020304" pitchFamily="18" charset="-78"/>
            </a:endParaRPr>
          </a:p>
          <a:p>
            <a:pPr marL="0" indent="0" algn="ctr" rtl="1">
              <a:buNone/>
            </a:pPr>
            <a:r>
              <a:rPr lang="ar-DZ" sz="3600" b="1" dirty="0" smtClean="0">
                <a:latin typeface="Traditional Arabic" panose="02020603050405020304" pitchFamily="18" charset="-78"/>
                <a:cs typeface="Traditional Arabic" panose="02020603050405020304" pitchFamily="18" charset="-78"/>
              </a:rPr>
              <a:t> </a:t>
            </a:r>
            <a:endParaRPr lang="fr-FR" sz="3600"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108321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151556429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4226226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485202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8964600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0124813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418778336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03595685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847609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928048" y="2426077"/>
            <a:ext cx="10740788" cy="4431923"/>
          </a:xfrm>
        </p:spPr>
        <p:txBody>
          <a:bodyPr>
            <a:normAutofit lnSpcReduction="10000"/>
          </a:bodyPr>
          <a:lstStyle/>
          <a:p>
            <a:pPr algn="ctr"/>
            <a:endParaRPr lang="ar-DZ" sz="3600" b="1" dirty="0" smtClean="0">
              <a:latin typeface="Traditional Arabic" panose="02020603050405020304" pitchFamily="18" charset="-78"/>
              <a:cs typeface="Traditional Arabic" panose="02020603050405020304" pitchFamily="18" charset="-78"/>
            </a:endParaRPr>
          </a:p>
          <a:p>
            <a:pPr marL="0" indent="0" algn="ctr">
              <a:buNone/>
            </a:pPr>
            <a:r>
              <a:rPr lang="ar-DZ" sz="3600" b="1" dirty="0" smtClean="0">
                <a:latin typeface="Traditional Arabic" panose="02020603050405020304" pitchFamily="18" charset="-78"/>
                <a:cs typeface="Traditional Arabic" panose="02020603050405020304" pitchFamily="18" charset="-78"/>
              </a:rPr>
              <a:t>التمييز بين التسيير الجبائي وكل من الغش الضريبي، والتهرب الضريبي</a:t>
            </a:r>
          </a:p>
          <a:p>
            <a:pPr marL="0" indent="0" algn="ctr">
              <a:buNone/>
            </a:pPr>
            <a:r>
              <a:rPr lang="ar-DZ" sz="2800" b="1" dirty="0" smtClean="0">
                <a:solidFill>
                  <a:srgbClr val="0070C0"/>
                </a:solidFill>
                <a:latin typeface="Traditional Arabic" panose="02020603050405020304" pitchFamily="18" charset="-78"/>
                <a:cs typeface="Traditional Arabic" panose="02020603050405020304" pitchFamily="18" charset="-78"/>
              </a:rPr>
              <a:t>الغش الضريبي هو إرادة التملص من الضريبة المستحقة فعلاً باستعمال طرق غير مشروعة</a:t>
            </a:r>
          </a:p>
          <a:p>
            <a:pPr marL="0" indent="0" algn="ctr">
              <a:buNone/>
            </a:pPr>
            <a:endParaRPr lang="ar-DZ" sz="3600" b="1" dirty="0" smtClean="0">
              <a:latin typeface="Traditional Arabic" panose="02020603050405020304" pitchFamily="18" charset="-78"/>
              <a:cs typeface="Traditional Arabic" panose="02020603050405020304" pitchFamily="18" charset="-78"/>
            </a:endParaRPr>
          </a:p>
          <a:p>
            <a:pPr marL="0" indent="0" algn="r">
              <a:buNone/>
            </a:pPr>
            <a:r>
              <a:rPr lang="ar-DZ" b="1" dirty="0" smtClean="0">
                <a:solidFill>
                  <a:srgbClr val="0070C0"/>
                </a:solidFill>
                <a:latin typeface="Traditional Arabic" panose="02020603050405020304" pitchFamily="18" charset="-78"/>
                <a:cs typeface="Traditional Arabic" panose="02020603050405020304" pitchFamily="18" charset="-78"/>
              </a:rPr>
              <a:t>                                            </a:t>
            </a:r>
          </a:p>
          <a:p>
            <a:pPr marL="0" indent="0" algn="r">
              <a:buNone/>
            </a:pPr>
            <a:r>
              <a:rPr lang="ar-DZ" b="1" dirty="0">
                <a:solidFill>
                  <a:srgbClr val="0070C0"/>
                </a:solidFill>
                <a:latin typeface="Traditional Arabic" panose="02020603050405020304" pitchFamily="18" charset="-78"/>
                <a:cs typeface="Traditional Arabic" panose="02020603050405020304" pitchFamily="18" charset="-78"/>
              </a:rPr>
              <a:t> </a:t>
            </a:r>
            <a:r>
              <a:rPr lang="ar-DZ" b="1" dirty="0" smtClean="0">
                <a:solidFill>
                  <a:srgbClr val="0070C0"/>
                </a:solidFill>
                <a:latin typeface="Traditional Arabic" panose="02020603050405020304" pitchFamily="18" charset="-78"/>
                <a:cs typeface="Traditional Arabic" panose="02020603050405020304" pitchFamily="18" charset="-78"/>
              </a:rPr>
              <a:t>                                       تضخيم التكاليف القابلة للخصم                                                                                                          </a:t>
            </a:r>
          </a:p>
          <a:p>
            <a:pPr marL="0" indent="0" algn="r">
              <a:buNone/>
            </a:pPr>
            <a:r>
              <a:rPr lang="ar-DZ" b="1" dirty="0" smtClean="0">
                <a:solidFill>
                  <a:srgbClr val="0070C0"/>
                </a:solidFill>
                <a:latin typeface="Traditional Arabic" panose="02020603050405020304" pitchFamily="18" charset="-78"/>
                <a:cs typeface="Traditional Arabic" panose="02020603050405020304" pitchFamily="18" charset="-78"/>
              </a:rPr>
              <a:t>                                        البيع </a:t>
            </a:r>
            <a:r>
              <a:rPr lang="ar-DZ" b="1" dirty="0">
                <a:solidFill>
                  <a:srgbClr val="0070C0"/>
                </a:solidFill>
                <a:latin typeface="Traditional Arabic" panose="02020603050405020304" pitchFamily="18" charset="-78"/>
                <a:cs typeface="Traditional Arabic" panose="02020603050405020304" pitchFamily="18" charset="-78"/>
              </a:rPr>
              <a:t>بدون فواتير</a:t>
            </a:r>
            <a:r>
              <a:rPr lang="ar-DZ" b="1" dirty="0" smtClean="0">
                <a:solidFill>
                  <a:srgbClr val="0070C0"/>
                </a:solidFill>
                <a:latin typeface="Traditional Arabic" panose="02020603050405020304" pitchFamily="18" charset="-78"/>
                <a:cs typeface="Traditional Arabic" panose="02020603050405020304" pitchFamily="18" charset="-78"/>
              </a:rPr>
              <a:t>                          </a:t>
            </a:r>
          </a:p>
          <a:p>
            <a:pPr marL="0" indent="0" algn="r">
              <a:buNone/>
            </a:pPr>
            <a:r>
              <a:rPr lang="ar-DZ" b="1" dirty="0" smtClean="0">
                <a:solidFill>
                  <a:srgbClr val="0070C0"/>
                </a:solidFill>
                <a:latin typeface="Traditional Arabic" panose="02020603050405020304" pitchFamily="18" charset="-78"/>
                <a:cs typeface="Traditional Arabic" panose="02020603050405020304" pitchFamily="18" charset="-78"/>
              </a:rPr>
              <a:t>                                       عدم </a:t>
            </a:r>
            <a:r>
              <a:rPr lang="ar-DZ" b="1" dirty="0">
                <a:solidFill>
                  <a:srgbClr val="0070C0"/>
                </a:solidFill>
                <a:latin typeface="Traditional Arabic" panose="02020603050405020304" pitchFamily="18" charset="-78"/>
                <a:cs typeface="Traditional Arabic" panose="02020603050405020304" pitchFamily="18" charset="-78"/>
              </a:rPr>
              <a:t>مسك محاسبة </a:t>
            </a:r>
            <a:r>
              <a:rPr lang="ar-DZ" b="1" dirty="0" smtClean="0">
                <a:solidFill>
                  <a:srgbClr val="0070C0"/>
                </a:solidFill>
                <a:latin typeface="Traditional Arabic" panose="02020603050405020304" pitchFamily="18" charset="-78"/>
                <a:cs typeface="Traditional Arabic" panose="02020603050405020304" pitchFamily="18" charset="-78"/>
              </a:rPr>
              <a:t>منتظمة                                                                                                          </a:t>
            </a:r>
          </a:p>
          <a:p>
            <a:pPr marL="0" indent="0" algn="r">
              <a:buNone/>
            </a:pPr>
            <a:r>
              <a:rPr lang="ar-DZ" b="1" dirty="0" smtClean="0">
                <a:solidFill>
                  <a:srgbClr val="0070C0"/>
                </a:solidFill>
                <a:latin typeface="Traditional Arabic" panose="02020603050405020304" pitchFamily="18" charset="-78"/>
                <a:cs typeface="Traditional Arabic" panose="02020603050405020304" pitchFamily="18" charset="-78"/>
              </a:rPr>
              <a:t>                                      عدم </a:t>
            </a:r>
            <a:r>
              <a:rPr lang="ar-DZ" b="1" dirty="0">
                <a:solidFill>
                  <a:srgbClr val="0070C0"/>
                </a:solidFill>
                <a:latin typeface="Traditional Arabic" panose="02020603050405020304" pitchFamily="18" charset="-78"/>
                <a:cs typeface="Traditional Arabic" panose="02020603050405020304" pitchFamily="18" charset="-78"/>
              </a:rPr>
              <a:t>التصريح بالقيمة </a:t>
            </a:r>
            <a:r>
              <a:rPr lang="ar-DZ" b="1" dirty="0" smtClean="0">
                <a:solidFill>
                  <a:srgbClr val="0070C0"/>
                </a:solidFill>
                <a:latin typeface="Traditional Arabic" panose="02020603050405020304" pitchFamily="18" charset="-78"/>
                <a:cs typeface="Traditional Arabic" panose="02020603050405020304" pitchFamily="18" charset="-78"/>
              </a:rPr>
              <a:t>الحقيقية للأجور                                                                                                               </a:t>
            </a:r>
            <a:endParaRPr lang="fr-FR" b="1" dirty="0">
              <a:solidFill>
                <a:srgbClr val="0070C0"/>
              </a:solidFill>
              <a:latin typeface="Traditional Arabic" panose="02020603050405020304" pitchFamily="18" charset="-78"/>
              <a:cs typeface="Traditional Arabic" panose="02020603050405020304" pitchFamily="18" charset="-78"/>
            </a:endParaRPr>
          </a:p>
        </p:txBody>
      </p:sp>
      <p:sp>
        <p:nvSpPr>
          <p:cNvPr id="6" name="Flèche vers le bas 5"/>
          <p:cNvSpPr/>
          <p:nvPr/>
        </p:nvSpPr>
        <p:spPr>
          <a:xfrm>
            <a:off x="3645444" y="4134227"/>
            <a:ext cx="3780431" cy="10099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بعض صور الغش الضريبي</a:t>
            </a:r>
            <a:endParaRPr lang="fr-FR" dirty="0"/>
          </a:p>
        </p:txBody>
      </p:sp>
    </p:spTree>
    <p:extLst>
      <p:ext uri="{BB962C8B-B14F-4D97-AF65-F5344CB8AC3E}">
        <p14:creationId xmlns:p14="http://schemas.microsoft.com/office/powerpoint/2010/main" val="24519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Effect transition="in" filter="wipe(down)">
                                      <p:cBhvr>
                                        <p:cTn id="61" dur="580">
                                          <p:stCondLst>
                                            <p:cond delay="0"/>
                                          </p:stCondLst>
                                        </p:cTn>
                                        <p:tgtEl>
                                          <p:spTgt spid="3">
                                            <p:txEl>
                                              <p:pRg st="5" end="5"/>
                                            </p:txEl>
                                          </p:spTgt>
                                        </p:tgtEl>
                                      </p:cBhvr>
                                    </p:animEffect>
                                    <p:anim calcmode="lin" valueType="num">
                                      <p:cBhvr>
                                        <p:cTn id="6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5" end="5"/>
                                            </p:txEl>
                                          </p:spTgt>
                                        </p:tgtEl>
                                      </p:cBhvr>
                                      <p:to x="100000" y="60000"/>
                                    </p:animScale>
                                    <p:animScale>
                                      <p:cBhvr>
                                        <p:cTn id="68" dur="166" decel="50000">
                                          <p:stCondLst>
                                            <p:cond delay="676"/>
                                          </p:stCondLst>
                                        </p:cTn>
                                        <p:tgtEl>
                                          <p:spTgt spid="3">
                                            <p:txEl>
                                              <p:pRg st="5" end="5"/>
                                            </p:txEl>
                                          </p:spTgt>
                                        </p:tgtEl>
                                      </p:cBhvr>
                                      <p:to x="100000" y="100000"/>
                                    </p:animScale>
                                    <p:animScale>
                                      <p:cBhvr>
                                        <p:cTn id="69" dur="26">
                                          <p:stCondLst>
                                            <p:cond delay="1312"/>
                                          </p:stCondLst>
                                        </p:cTn>
                                        <p:tgtEl>
                                          <p:spTgt spid="3">
                                            <p:txEl>
                                              <p:pRg st="5" end="5"/>
                                            </p:txEl>
                                          </p:spTgt>
                                        </p:tgtEl>
                                      </p:cBhvr>
                                      <p:to x="100000" y="80000"/>
                                    </p:animScale>
                                    <p:animScale>
                                      <p:cBhvr>
                                        <p:cTn id="70" dur="166" decel="50000">
                                          <p:stCondLst>
                                            <p:cond delay="1338"/>
                                          </p:stCondLst>
                                        </p:cTn>
                                        <p:tgtEl>
                                          <p:spTgt spid="3">
                                            <p:txEl>
                                              <p:pRg st="5" end="5"/>
                                            </p:txEl>
                                          </p:spTgt>
                                        </p:tgtEl>
                                      </p:cBhvr>
                                      <p:to x="100000" y="100000"/>
                                    </p:animScale>
                                    <p:animScale>
                                      <p:cBhvr>
                                        <p:cTn id="71" dur="26">
                                          <p:stCondLst>
                                            <p:cond delay="1642"/>
                                          </p:stCondLst>
                                        </p:cTn>
                                        <p:tgtEl>
                                          <p:spTgt spid="3">
                                            <p:txEl>
                                              <p:pRg st="5" end="5"/>
                                            </p:txEl>
                                          </p:spTgt>
                                        </p:tgtEl>
                                      </p:cBhvr>
                                      <p:to x="100000" y="90000"/>
                                    </p:animScale>
                                    <p:animScale>
                                      <p:cBhvr>
                                        <p:cTn id="72" dur="166" decel="50000">
                                          <p:stCondLst>
                                            <p:cond delay="1668"/>
                                          </p:stCondLst>
                                        </p:cTn>
                                        <p:tgtEl>
                                          <p:spTgt spid="3">
                                            <p:txEl>
                                              <p:pRg st="5" end="5"/>
                                            </p:txEl>
                                          </p:spTgt>
                                        </p:tgtEl>
                                      </p:cBhvr>
                                      <p:to x="100000" y="100000"/>
                                    </p:animScale>
                                    <p:animScale>
                                      <p:cBhvr>
                                        <p:cTn id="73" dur="26">
                                          <p:stCondLst>
                                            <p:cond delay="1808"/>
                                          </p:stCondLst>
                                        </p:cTn>
                                        <p:tgtEl>
                                          <p:spTgt spid="3">
                                            <p:txEl>
                                              <p:pRg st="5" end="5"/>
                                            </p:txEl>
                                          </p:spTgt>
                                        </p:tgtEl>
                                      </p:cBhvr>
                                      <p:to x="100000" y="95000"/>
                                    </p:animScale>
                                    <p:animScale>
                                      <p:cBhvr>
                                        <p:cTn id="74" dur="166" decel="50000">
                                          <p:stCondLst>
                                            <p:cond delay="1834"/>
                                          </p:stCondLst>
                                        </p:cTn>
                                        <p:tgtEl>
                                          <p:spTgt spid="3">
                                            <p:txEl>
                                              <p:pRg st="5" end="5"/>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wipe(down)">
                                      <p:cBhvr>
                                        <p:cTn id="79" dur="580">
                                          <p:stCondLst>
                                            <p:cond delay="0"/>
                                          </p:stCondLst>
                                        </p:cTn>
                                        <p:tgtEl>
                                          <p:spTgt spid="3">
                                            <p:txEl>
                                              <p:pRg st="6" end="6"/>
                                            </p:txEl>
                                          </p:spTgt>
                                        </p:tgtEl>
                                      </p:cBhvr>
                                    </p:animEffect>
                                    <p:anim calcmode="lin" valueType="num">
                                      <p:cBhvr>
                                        <p:cTn id="8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6" end="6"/>
                                            </p:txEl>
                                          </p:spTgt>
                                        </p:tgtEl>
                                      </p:cBhvr>
                                      <p:to x="100000" y="60000"/>
                                    </p:animScale>
                                    <p:animScale>
                                      <p:cBhvr>
                                        <p:cTn id="86" dur="166" decel="50000">
                                          <p:stCondLst>
                                            <p:cond delay="676"/>
                                          </p:stCondLst>
                                        </p:cTn>
                                        <p:tgtEl>
                                          <p:spTgt spid="3">
                                            <p:txEl>
                                              <p:pRg st="6" end="6"/>
                                            </p:txEl>
                                          </p:spTgt>
                                        </p:tgtEl>
                                      </p:cBhvr>
                                      <p:to x="100000" y="100000"/>
                                    </p:animScale>
                                    <p:animScale>
                                      <p:cBhvr>
                                        <p:cTn id="87" dur="26">
                                          <p:stCondLst>
                                            <p:cond delay="1312"/>
                                          </p:stCondLst>
                                        </p:cTn>
                                        <p:tgtEl>
                                          <p:spTgt spid="3">
                                            <p:txEl>
                                              <p:pRg st="6" end="6"/>
                                            </p:txEl>
                                          </p:spTgt>
                                        </p:tgtEl>
                                      </p:cBhvr>
                                      <p:to x="100000" y="80000"/>
                                    </p:animScale>
                                    <p:animScale>
                                      <p:cBhvr>
                                        <p:cTn id="88" dur="166" decel="50000">
                                          <p:stCondLst>
                                            <p:cond delay="1338"/>
                                          </p:stCondLst>
                                        </p:cTn>
                                        <p:tgtEl>
                                          <p:spTgt spid="3">
                                            <p:txEl>
                                              <p:pRg st="6" end="6"/>
                                            </p:txEl>
                                          </p:spTgt>
                                        </p:tgtEl>
                                      </p:cBhvr>
                                      <p:to x="100000" y="100000"/>
                                    </p:animScale>
                                    <p:animScale>
                                      <p:cBhvr>
                                        <p:cTn id="89" dur="26">
                                          <p:stCondLst>
                                            <p:cond delay="1642"/>
                                          </p:stCondLst>
                                        </p:cTn>
                                        <p:tgtEl>
                                          <p:spTgt spid="3">
                                            <p:txEl>
                                              <p:pRg st="6" end="6"/>
                                            </p:txEl>
                                          </p:spTgt>
                                        </p:tgtEl>
                                      </p:cBhvr>
                                      <p:to x="100000" y="90000"/>
                                    </p:animScale>
                                    <p:animScale>
                                      <p:cBhvr>
                                        <p:cTn id="90" dur="166" decel="50000">
                                          <p:stCondLst>
                                            <p:cond delay="1668"/>
                                          </p:stCondLst>
                                        </p:cTn>
                                        <p:tgtEl>
                                          <p:spTgt spid="3">
                                            <p:txEl>
                                              <p:pRg st="6" end="6"/>
                                            </p:txEl>
                                          </p:spTgt>
                                        </p:tgtEl>
                                      </p:cBhvr>
                                      <p:to x="100000" y="100000"/>
                                    </p:animScale>
                                    <p:animScale>
                                      <p:cBhvr>
                                        <p:cTn id="91" dur="26">
                                          <p:stCondLst>
                                            <p:cond delay="1808"/>
                                          </p:stCondLst>
                                        </p:cTn>
                                        <p:tgtEl>
                                          <p:spTgt spid="3">
                                            <p:txEl>
                                              <p:pRg st="6" end="6"/>
                                            </p:txEl>
                                          </p:spTgt>
                                        </p:tgtEl>
                                      </p:cBhvr>
                                      <p:to x="100000" y="95000"/>
                                    </p:animScale>
                                    <p:animScale>
                                      <p:cBhvr>
                                        <p:cTn id="92" dur="166" decel="50000">
                                          <p:stCondLst>
                                            <p:cond delay="1834"/>
                                          </p:stCondLst>
                                        </p:cTn>
                                        <p:tgtEl>
                                          <p:spTgt spid="3">
                                            <p:txEl>
                                              <p:pRg st="6" end="6"/>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7" end="7"/>
                                            </p:txEl>
                                          </p:spTgt>
                                        </p:tgtEl>
                                        <p:attrNameLst>
                                          <p:attrName>style.visibility</p:attrName>
                                        </p:attrNameLst>
                                      </p:cBhvr>
                                      <p:to>
                                        <p:strVal val="visible"/>
                                      </p:to>
                                    </p:set>
                                    <p:animEffect transition="in" filter="wipe(down)">
                                      <p:cBhvr>
                                        <p:cTn id="97" dur="580">
                                          <p:stCondLst>
                                            <p:cond delay="0"/>
                                          </p:stCondLst>
                                        </p:cTn>
                                        <p:tgtEl>
                                          <p:spTgt spid="3">
                                            <p:txEl>
                                              <p:pRg st="7" end="7"/>
                                            </p:txEl>
                                          </p:spTgt>
                                        </p:tgtEl>
                                      </p:cBhvr>
                                    </p:animEffect>
                                    <p:anim calcmode="lin" valueType="num">
                                      <p:cBhvr>
                                        <p:cTn id="98"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7" end="7"/>
                                            </p:txEl>
                                          </p:spTgt>
                                        </p:tgtEl>
                                      </p:cBhvr>
                                      <p:to x="100000" y="60000"/>
                                    </p:animScale>
                                    <p:animScale>
                                      <p:cBhvr>
                                        <p:cTn id="104" dur="166" decel="50000">
                                          <p:stCondLst>
                                            <p:cond delay="676"/>
                                          </p:stCondLst>
                                        </p:cTn>
                                        <p:tgtEl>
                                          <p:spTgt spid="3">
                                            <p:txEl>
                                              <p:pRg st="7" end="7"/>
                                            </p:txEl>
                                          </p:spTgt>
                                        </p:tgtEl>
                                      </p:cBhvr>
                                      <p:to x="100000" y="100000"/>
                                    </p:animScale>
                                    <p:animScale>
                                      <p:cBhvr>
                                        <p:cTn id="105" dur="26">
                                          <p:stCondLst>
                                            <p:cond delay="1312"/>
                                          </p:stCondLst>
                                        </p:cTn>
                                        <p:tgtEl>
                                          <p:spTgt spid="3">
                                            <p:txEl>
                                              <p:pRg st="7" end="7"/>
                                            </p:txEl>
                                          </p:spTgt>
                                        </p:tgtEl>
                                      </p:cBhvr>
                                      <p:to x="100000" y="80000"/>
                                    </p:animScale>
                                    <p:animScale>
                                      <p:cBhvr>
                                        <p:cTn id="106" dur="166" decel="50000">
                                          <p:stCondLst>
                                            <p:cond delay="1338"/>
                                          </p:stCondLst>
                                        </p:cTn>
                                        <p:tgtEl>
                                          <p:spTgt spid="3">
                                            <p:txEl>
                                              <p:pRg st="7" end="7"/>
                                            </p:txEl>
                                          </p:spTgt>
                                        </p:tgtEl>
                                      </p:cBhvr>
                                      <p:to x="100000" y="100000"/>
                                    </p:animScale>
                                    <p:animScale>
                                      <p:cBhvr>
                                        <p:cTn id="107" dur="26">
                                          <p:stCondLst>
                                            <p:cond delay="1642"/>
                                          </p:stCondLst>
                                        </p:cTn>
                                        <p:tgtEl>
                                          <p:spTgt spid="3">
                                            <p:txEl>
                                              <p:pRg st="7" end="7"/>
                                            </p:txEl>
                                          </p:spTgt>
                                        </p:tgtEl>
                                      </p:cBhvr>
                                      <p:to x="100000" y="90000"/>
                                    </p:animScale>
                                    <p:animScale>
                                      <p:cBhvr>
                                        <p:cTn id="108" dur="166" decel="50000">
                                          <p:stCondLst>
                                            <p:cond delay="1668"/>
                                          </p:stCondLst>
                                        </p:cTn>
                                        <p:tgtEl>
                                          <p:spTgt spid="3">
                                            <p:txEl>
                                              <p:pRg st="7" end="7"/>
                                            </p:txEl>
                                          </p:spTgt>
                                        </p:tgtEl>
                                      </p:cBhvr>
                                      <p:to x="100000" y="100000"/>
                                    </p:animScale>
                                    <p:animScale>
                                      <p:cBhvr>
                                        <p:cTn id="109" dur="26">
                                          <p:stCondLst>
                                            <p:cond delay="1808"/>
                                          </p:stCondLst>
                                        </p:cTn>
                                        <p:tgtEl>
                                          <p:spTgt spid="3">
                                            <p:txEl>
                                              <p:pRg st="7" end="7"/>
                                            </p:txEl>
                                          </p:spTgt>
                                        </p:tgtEl>
                                      </p:cBhvr>
                                      <p:to x="100000" y="95000"/>
                                    </p:animScale>
                                    <p:animScale>
                                      <p:cBhvr>
                                        <p:cTn id="110" dur="166" decel="50000">
                                          <p:stCondLst>
                                            <p:cond delay="1834"/>
                                          </p:stCondLst>
                                        </p:cTn>
                                        <p:tgtEl>
                                          <p:spTgt spid="3">
                                            <p:txEl>
                                              <p:pRg st="7" end="7"/>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8" end="8"/>
                                            </p:txEl>
                                          </p:spTgt>
                                        </p:tgtEl>
                                        <p:attrNameLst>
                                          <p:attrName>style.visibility</p:attrName>
                                        </p:attrNameLst>
                                      </p:cBhvr>
                                      <p:to>
                                        <p:strVal val="visible"/>
                                      </p:to>
                                    </p:set>
                                    <p:animEffect transition="in" filter="wipe(down)">
                                      <p:cBhvr>
                                        <p:cTn id="115" dur="580">
                                          <p:stCondLst>
                                            <p:cond delay="0"/>
                                          </p:stCondLst>
                                        </p:cTn>
                                        <p:tgtEl>
                                          <p:spTgt spid="3">
                                            <p:txEl>
                                              <p:pRg st="8" end="8"/>
                                            </p:txEl>
                                          </p:spTgt>
                                        </p:tgtEl>
                                      </p:cBhvr>
                                    </p:animEffect>
                                    <p:anim calcmode="lin" valueType="num">
                                      <p:cBhvr>
                                        <p:cTn id="11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8" end="8"/>
                                            </p:txEl>
                                          </p:spTgt>
                                        </p:tgtEl>
                                      </p:cBhvr>
                                      <p:to x="100000" y="60000"/>
                                    </p:animScale>
                                    <p:animScale>
                                      <p:cBhvr>
                                        <p:cTn id="122" dur="166" decel="50000">
                                          <p:stCondLst>
                                            <p:cond delay="676"/>
                                          </p:stCondLst>
                                        </p:cTn>
                                        <p:tgtEl>
                                          <p:spTgt spid="3">
                                            <p:txEl>
                                              <p:pRg st="8" end="8"/>
                                            </p:txEl>
                                          </p:spTgt>
                                        </p:tgtEl>
                                      </p:cBhvr>
                                      <p:to x="100000" y="100000"/>
                                    </p:animScale>
                                    <p:animScale>
                                      <p:cBhvr>
                                        <p:cTn id="123" dur="26">
                                          <p:stCondLst>
                                            <p:cond delay="1312"/>
                                          </p:stCondLst>
                                        </p:cTn>
                                        <p:tgtEl>
                                          <p:spTgt spid="3">
                                            <p:txEl>
                                              <p:pRg st="8" end="8"/>
                                            </p:txEl>
                                          </p:spTgt>
                                        </p:tgtEl>
                                      </p:cBhvr>
                                      <p:to x="100000" y="80000"/>
                                    </p:animScale>
                                    <p:animScale>
                                      <p:cBhvr>
                                        <p:cTn id="124" dur="166" decel="50000">
                                          <p:stCondLst>
                                            <p:cond delay="1338"/>
                                          </p:stCondLst>
                                        </p:cTn>
                                        <p:tgtEl>
                                          <p:spTgt spid="3">
                                            <p:txEl>
                                              <p:pRg st="8" end="8"/>
                                            </p:txEl>
                                          </p:spTgt>
                                        </p:tgtEl>
                                      </p:cBhvr>
                                      <p:to x="100000" y="100000"/>
                                    </p:animScale>
                                    <p:animScale>
                                      <p:cBhvr>
                                        <p:cTn id="125" dur="26">
                                          <p:stCondLst>
                                            <p:cond delay="1642"/>
                                          </p:stCondLst>
                                        </p:cTn>
                                        <p:tgtEl>
                                          <p:spTgt spid="3">
                                            <p:txEl>
                                              <p:pRg st="8" end="8"/>
                                            </p:txEl>
                                          </p:spTgt>
                                        </p:tgtEl>
                                      </p:cBhvr>
                                      <p:to x="100000" y="90000"/>
                                    </p:animScale>
                                    <p:animScale>
                                      <p:cBhvr>
                                        <p:cTn id="126" dur="166" decel="50000">
                                          <p:stCondLst>
                                            <p:cond delay="1668"/>
                                          </p:stCondLst>
                                        </p:cTn>
                                        <p:tgtEl>
                                          <p:spTgt spid="3">
                                            <p:txEl>
                                              <p:pRg st="8" end="8"/>
                                            </p:txEl>
                                          </p:spTgt>
                                        </p:tgtEl>
                                      </p:cBhvr>
                                      <p:to x="100000" y="100000"/>
                                    </p:animScale>
                                    <p:animScale>
                                      <p:cBhvr>
                                        <p:cTn id="127" dur="26">
                                          <p:stCondLst>
                                            <p:cond delay="1808"/>
                                          </p:stCondLst>
                                        </p:cTn>
                                        <p:tgtEl>
                                          <p:spTgt spid="3">
                                            <p:txEl>
                                              <p:pRg st="8" end="8"/>
                                            </p:txEl>
                                          </p:spTgt>
                                        </p:tgtEl>
                                      </p:cBhvr>
                                      <p:to x="100000" y="95000"/>
                                    </p:animScale>
                                    <p:animScale>
                                      <p:cBhvr>
                                        <p:cTn id="128"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0503152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8999096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3616752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11703274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13946338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55697131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50901396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2295456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93711494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187337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9558539" cy="3416300"/>
          </a:xfrm>
        </p:spPr>
        <p:txBody>
          <a:bodyPr>
            <a:normAutofit/>
          </a:bodyPr>
          <a:lstStyle/>
          <a:p>
            <a:pPr marL="0" indent="0" algn="ctr">
              <a:buNone/>
            </a:pPr>
            <a:r>
              <a:rPr lang="ar-DZ" sz="3600" b="1" dirty="0" smtClean="0">
                <a:latin typeface="Traditional Arabic" panose="02020603050405020304" pitchFamily="18" charset="-78"/>
                <a:cs typeface="Traditional Arabic" panose="02020603050405020304" pitchFamily="18" charset="-78"/>
              </a:rPr>
              <a:t>شروط الغش الضريبي</a:t>
            </a:r>
            <a:endParaRPr lang="fr-FR" sz="3600" b="1" dirty="0">
              <a:latin typeface="Traditional Arabic" panose="02020603050405020304" pitchFamily="18" charset="-78"/>
              <a:cs typeface="Traditional Arabic" panose="02020603050405020304" pitchFamily="18" charset="-78"/>
            </a:endParaRPr>
          </a:p>
        </p:txBody>
      </p:sp>
      <p:sp>
        <p:nvSpPr>
          <p:cNvPr id="8" name="Rectangle à coins arrondis 7"/>
          <p:cNvSpPr/>
          <p:nvPr/>
        </p:nvSpPr>
        <p:spPr>
          <a:xfrm>
            <a:off x="7792871" y="2961564"/>
            <a:ext cx="2552131" cy="2606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solidFill>
                  <a:srgbClr val="FFFF00"/>
                </a:solidFill>
                <a:latin typeface="Traditional Arabic" panose="02020603050405020304" pitchFamily="18" charset="-78"/>
                <a:cs typeface="Traditional Arabic" panose="02020603050405020304" pitchFamily="18" charset="-78"/>
              </a:rPr>
              <a:t>ا</a:t>
            </a:r>
            <a:r>
              <a:rPr lang="ar-DZ" sz="3200" b="1" dirty="0" smtClean="0">
                <a:solidFill>
                  <a:srgbClr val="FFFF00"/>
                </a:solidFill>
                <a:latin typeface="Traditional Arabic" panose="02020603050405020304" pitchFamily="18" charset="-78"/>
                <a:cs typeface="Traditional Arabic" panose="02020603050405020304" pitchFamily="18" charset="-78"/>
              </a:rPr>
              <a:t>لعنصر المادي </a:t>
            </a:r>
            <a:r>
              <a:rPr lang="ar-DZ" sz="3200" dirty="0" smtClean="0">
                <a:latin typeface="Traditional Arabic" panose="02020603050405020304" pitchFamily="18" charset="-78"/>
                <a:cs typeface="Traditional Arabic" panose="02020603050405020304" pitchFamily="18" charset="-78"/>
              </a:rPr>
              <a:t>تخفيض </a:t>
            </a:r>
            <a:r>
              <a:rPr lang="ar-DZ" sz="3200" dirty="0">
                <a:latin typeface="Traditional Arabic" panose="02020603050405020304" pitchFamily="18" charset="-78"/>
                <a:cs typeface="Traditional Arabic" panose="02020603050405020304" pitchFamily="18" charset="-78"/>
              </a:rPr>
              <a:t>أساس الاقتطاع الضريبي بصورة غير قانونية </a:t>
            </a:r>
            <a:endParaRPr lang="fr-FR" sz="3200" dirty="0">
              <a:latin typeface="Traditional Arabic" panose="02020603050405020304" pitchFamily="18" charset="-78"/>
              <a:cs typeface="Traditional Arabic" panose="02020603050405020304" pitchFamily="18" charset="-78"/>
            </a:endParaRPr>
          </a:p>
        </p:txBody>
      </p:sp>
      <p:sp>
        <p:nvSpPr>
          <p:cNvPr id="14" name="Rectangle à coins arrondis 13"/>
          <p:cNvSpPr/>
          <p:nvPr/>
        </p:nvSpPr>
        <p:spPr>
          <a:xfrm>
            <a:off x="1394347" y="2961564"/>
            <a:ext cx="2467970" cy="2606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smtClean="0">
                <a:solidFill>
                  <a:srgbClr val="FFFF00"/>
                </a:solidFill>
                <a:latin typeface="Traditional Arabic" panose="02020603050405020304" pitchFamily="18" charset="-78"/>
                <a:cs typeface="Traditional Arabic" panose="02020603050405020304" pitchFamily="18" charset="-78"/>
              </a:rPr>
              <a:t>العنصر المعنوي </a:t>
            </a:r>
            <a:r>
              <a:rPr lang="ar-DZ" sz="3200" dirty="0" smtClean="0">
                <a:latin typeface="Traditional Arabic" panose="02020603050405020304" pitchFamily="18" charset="-78"/>
                <a:cs typeface="Traditional Arabic" panose="02020603050405020304" pitchFamily="18" charset="-78"/>
              </a:rPr>
              <a:t>ارتكاب</a:t>
            </a:r>
            <a:r>
              <a:rPr lang="ar-DZ" sz="2800" dirty="0" smtClean="0">
                <a:latin typeface="Traditional Arabic" panose="02020603050405020304" pitchFamily="18" charset="-78"/>
                <a:cs typeface="Traditional Arabic" panose="02020603050405020304" pitchFamily="18" charset="-78"/>
              </a:rPr>
              <a:t> </a:t>
            </a:r>
            <a:r>
              <a:rPr lang="ar-DZ" sz="2800" dirty="0">
                <a:latin typeface="Traditional Arabic" panose="02020603050405020304" pitchFamily="18" charset="-78"/>
                <a:cs typeface="Traditional Arabic" panose="02020603050405020304" pitchFamily="18" charset="-78"/>
              </a:rPr>
              <a:t>الفعل من طرف المكلف بالضريبة بنية </a:t>
            </a:r>
            <a:r>
              <a:rPr lang="ar-DZ" sz="2800" dirty="0" smtClean="0">
                <a:latin typeface="Traditional Arabic" panose="02020603050405020304" pitchFamily="18" charset="-78"/>
                <a:cs typeface="Traditional Arabic" panose="02020603050405020304" pitchFamily="18" charset="-78"/>
              </a:rPr>
              <a:t>سيئة (عن وعي)</a:t>
            </a:r>
            <a:endParaRPr lang="fr-FR" sz="28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12880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latin typeface="Traditional Arabic" panose="02020603050405020304" pitchFamily="18" charset="-78"/>
                <a:cs typeface="Traditional Arabic" panose="02020603050405020304" pitchFamily="18" charset="-78"/>
              </a:rPr>
              <a:t>التهرب الضريبي</a:t>
            </a:r>
          </a:p>
          <a:p>
            <a:pPr marL="0" indent="0" algn="just" rtl="1">
              <a:buNone/>
            </a:pPr>
            <a:r>
              <a:rPr lang="ar-DZ" sz="3200" dirty="0" smtClean="0">
                <a:solidFill>
                  <a:srgbClr val="00B050"/>
                </a:solidFill>
              </a:rPr>
              <a:t>هو استغلال ثغرات ونقائص التشريع من أجل تخفيض العبء الضريبي</a:t>
            </a:r>
          </a:p>
          <a:p>
            <a:pPr algn="r"/>
            <a:endParaRPr lang="fr-FR" sz="3200"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7294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smtClean="0">
                <a:latin typeface="Traditional Arabic" panose="02020603050405020304" pitchFamily="18" charset="-78"/>
                <a:cs typeface="Traditional Arabic" panose="02020603050405020304" pitchFamily="18" charset="-78"/>
              </a:rPr>
              <a:t>التسيير الجبائي</a:t>
            </a:r>
            <a:endParaRPr lang="ar-DZ"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200" b="1" dirty="0" smtClean="0">
                <a:solidFill>
                  <a:srgbClr val="00B050"/>
                </a:solidFill>
                <a:latin typeface="Traditional Arabic" panose="02020603050405020304" pitchFamily="18" charset="-78"/>
                <a:cs typeface="Traditional Arabic" panose="02020603050405020304" pitchFamily="18" charset="-78"/>
              </a:rPr>
              <a:t>هو </a:t>
            </a:r>
            <a:r>
              <a:rPr lang="ar-SA" sz="3200" b="1" dirty="0" smtClean="0">
                <a:solidFill>
                  <a:srgbClr val="00B050"/>
                </a:solidFill>
                <a:latin typeface="Traditional Arabic" panose="02020603050405020304" pitchFamily="18" charset="-78"/>
                <a:cs typeface="Traditional Arabic" panose="02020603050405020304" pitchFamily="18" charset="-78"/>
              </a:rPr>
              <a:t>تحليل </a:t>
            </a:r>
            <a:r>
              <a:rPr lang="ar-SA" sz="3200" b="1" dirty="0">
                <a:solidFill>
                  <a:srgbClr val="00B050"/>
                </a:solidFill>
                <a:latin typeface="Traditional Arabic" panose="02020603050405020304" pitchFamily="18" charset="-78"/>
                <a:cs typeface="Traditional Arabic" panose="02020603050405020304" pitchFamily="18" charset="-78"/>
              </a:rPr>
              <a:t>التشريعات ودراستها من أجل تحسس وإيجاد مختلف </a:t>
            </a:r>
            <a:r>
              <a:rPr lang="ar-SA" sz="3200" b="1" dirty="0">
                <a:solidFill>
                  <a:schemeClr val="accent5">
                    <a:lumMod val="75000"/>
                  </a:schemeClr>
                </a:solidFill>
                <a:latin typeface="Traditional Arabic" panose="02020603050405020304" pitchFamily="18" charset="-78"/>
                <a:cs typeface="Traditional Arabic" panose="02020603050405020304" pitchFamily="18" charset="-78"/>
              </a:rPr>
              <a:t>الخيارات الممنوحة</a:t>
            </a:r>
            <a:r>
              <a:rPr lang="ar-SA" sz="3200" b="1" dirty="0">
                <a:solidFill>
                  <a:srgbClr val="00B050"/>
                </a:solidFill>
                <a:latin typeface="Traditional Arabic" panose="02020603050405020304" pitchFamily="18" charset="-78"/>
                <a:cs typeface="Traditional Arabic" panose="02020603050405020304" pitchFamily="18" charset="-78"/>
              </a:rPr>
              <a:t> من طرف المشرع. </a:t>
            </a: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b="1" dirty="0" smtClean="0">
                <a:solidFill>
                  <a:srgbClr val="00B050"/>
                </a:solidFill>
                <a:latin typeface="Traditional Arabic" panose="02020603050405020304" pitchFamily="18" charset="-78"/>
                <a:cs typeface="Traditional Arabic" panose="02020603050405020304" pitchFamily="18" charset="-78"/>
              </a:rPr>
              <a:t> </a:t>
            </a:r>
            <a:r>
              <a:rPr lang="ar-SA" sz="3200" b="1" dirty="0">
                <a:solidFill>
                  <a:srgbClr val="00B050"/>
                </a:solidFill>
                <a:latin typeface="Traditional Arabic" panose="02020603050405020304" pitchFamily="18" charset="-78"/>
                <a:cs typeface="Traditional Arabic" panose="02020603050405020304" pitchFamily="18" charset="-78"/>
              </a:rPr>
              <a:t>إيجاد هامش حركة ضمن </a:t>
            </a:r>
            <a:r>
              <a:rPr lang="ar-SA" sz="3200" b="1" dirty="0">
                <a:solidFill>
                  <a:schemeClr val="accent5">
                    <a:lumMod val="75000"/>
                  </a:schemeClr>
                </a:solidFill>
                <a:latin typeface="Traditional Arabic" panose="02020603050405020304" pitchFamily="18" charset="-78"/>
                <a:cs typeface="Traditional Arabic" panose="02020603050405020304" pitchFamily="18" charset="-78"/>
              </a:rPr>
              <a:t>الإطار </a:t>
            </a:r>
            <a:r>
              <a:rPr lang="ar-SA" sz="3200" b="1" dirty="0" smtClean="0">
                <a:solidFill>
                  <a:schemeClr val="accent5">
                    <a:lumMod val="75000"/>
                  </a:schemeClr>
                </a:solidFill>
                <a:latin typeface="Traditional Arabic" panose="02020603050405020304" pitchFamily="18" charset="-78"/>
                <a:cs typeface="Traditional Arabic" panose="02020603050405020304" pitchFamily="18" charset="-78"/>
              </a:rPr>
              <a:t>القانوني</a:t>
            </a:r>
            <a:endPar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rPr>
              <a:t>الهدف هو </a:t>
            </a:r>
            <a:r>
              <a:rPr lang="ar-DZ" sz="3200" b="1" dirty="0" err="1" smtClean="0">
                <a:solidFill>
                  <a:schemeClr val="accent5">
                    <a:lumMod val="75000"/>
                  </a:schemeClr>
                </a:solidFill>
                <a:latin typeface="Traditional Arabic" panose="02020603050405020304" pitchFamily="18" charset="-78"/>
                <a:cs typeface="Traditional Arabic" panose="02020603050405020304" pitchFamily="18" charset="-78"/>
              </a:rPr>
              <a:t>تدنئة</a:t>
            </a:r>
            <a:r>
              <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rPr>
              <a:t> العبء الضريبي</a:t>
            </a:r>
            <a:endParaRPr lang="fr-FR" sz="3200" b="1" dirty="0">
              <a:solidFill>
                <a:schemeClr val="accent5">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357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a:latin typeface="Traditional Arabic" panose="02020603050405020304" pitchFamily="18" charset="-78"/>
                <a:cs typeface="Traditional Arabic" panose="02020603050405020304" pitchFamily="18" charset="-78"/>
              </a:rPr>
              <a:t>أهداف التسيير الجبائي </a:t>
            </a:r>
            <a:r>
              <a:rPr lang="ar-SA" sz="3200" b="1" dirty="0" smtClean="0">
                <a:latin typeface="Traditional Arabic" panose="02020603050405020304" pitchFamily="18" charset="-78"/>
                <a:cs typeface="Traditional Arabic" panose="02020603050405020304" pitchFamily="18" charset="-78"/>
              </a:rPr>
              <a:t>للمؤسسات</a:t>
            </a:r>
            <a:endParaRPr lang="ar-DZ" sz="3200" b="1" dirty="0" smtClean="0">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r>
              <a:rPr lang="ar-SA" sz="3200" b="1" dirty="0">
                <a:solidFill>
                  <a:srgbClr val="00B050"/>
                </a:solidFill>
                <a:latin typeface="Traditional Arabic" panose="02020603050405020304" pitchFamily="18" charset="-78"/>
                <a:cs typeface="Traditional Arabic" panose="02020603050405020304" pitchFamily="18" charset="-78"/>
              </a:rPr>
              <a:t>تحقيق الأمن </a:t>
            </a:r>
            <a:r>
              <a:rPr lang="ar-SA" sz="3200" b="1" dirty="0" smtClean="0">
                <a:solidFill>
                  <a:srgbClr val="00B050"/>
                </a:solidFill>
                <a:latin typeface="Traditional Arabic" panose="02020603050405020304" pitchFamily="18" charset="-78"/>
                <a:cs typeface="Traditional Arabic" panose="02020603050405020304" pitchFamily="18" charset="-78"/>
              </a:rPr>
              <a:t>الجبائي</a:t>
            </a: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r>
              <a:rPr lang="ar-DZ" sz="3200" b="1" dirty="0" smtClean="0">
                <a:solidFill>
                  <a:srgbClr val="FFC000"/>
                </a:solidFill>
                <a:latin typeface="Traditional Arabic" panose="02020603050405020304" pitchFamily="18" charset="-78"/>
                <a:cs typeface="Traditional Arabic" panose="02020603050405020304" pitchFamily="18" charset="-78"/>
              </a:rPr>
              <a:t>  </a:t>
            </a:r>
            <a:r>
              <a:rPr lang="ar-SA" sz="3200" b="1" dirty="0" smtClean="0">
                <a:solidFill>
                  <a:srgbClr val="FFC000"/>
                </a:solidFill>
                <a:latin typeface="Traditional Arabic" panose="02020603050405020304" pitchFamily="18" charset="-78"/>
                <a:cs typeface="Traditional Arabic" panose="02020603050405020304" pitchFamily="18" charset="-78"/>
              </a:rPr>
              <a:t>التحكم في العبء الجبائي</a:t>
            </a:r>
            <a:endParaRPr lang="ar-DZ" sz="3200" b="1" dirty="0" smtClean="0">
              <a:solidFill>
                <a:srgbClr val="FFC000"/>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r>
              <a:rPr lang="ar-SA" sz="3200" b="1" dirty="0">
                <a:solidFill>
                  <a:schemeClr val="accent2"/>
                </a:solidFill>
                <a:latin typeface="Traditional Arabic" panose="02020603050405020304" pitchFamily="18" charset="-78"/>
                <a:cs typeface="Traditional Arabic" panose="02020603050405020304" pitchFamily="18" charset="-78"/>
              </a:rPr>
              <a:t>ضمان الفعالية </a:t>
            </a:r>
            <a:r>
              <a:rPr lang="ar-SA" sz="3200" b="1" dirty="0" err="1" smtClean="0">
                <a:solidFill>
                  <a:schemeClr val="accent2"/>
                </a:solidFill>
                <a:latin typeface="Traditional Arabic" panose="02020603050405020304" pitchFamily="18" charset="-78"/>
                <a:cs typeface="Traditional Arabic" panose="02020603050405020304" pitchFamily="18" charset="-78"/>
              </a:rPr>
              <a:t>الجبائية</a:t>
            </a:r>
            <a:endParaRPr lang="ar-DZ" sz="3200" b="1" dirty="0" smtClean="0">
              <a:solidFill>
                <a:schemeClr val="accent2"/>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r>
              <a:rPr lang="ar-SA" sz="3200" b="1" dirty="0">
                <a:latin typeface="Traditional Arabic" panose="02020603050405020304" pitchFamily="18" charset="-78"/>
                <a:cs typeface="Traditional Arabic" panose="02020603050405020304" pitchFamily="18" charset="-78"/>
              </a:rPr>
              <a:t>خدمة </a:t>
            </a:r>
            <a:r>
              <a:rPr lang="ar-SA" sz="3200" b="1" dirty="0" err="1">
                <a:latin typeface="Traditional Arabic" panose="02020603050405020304" pitchFamily="18" charset="-78"/>
                <a:cs typeface="Traditional Arabic" panose="02020603050405020304" pitchFamily="18" charset="-78"/>
              </a:rPr>
              <a:t>إستراتيجية</a:t>
            </a:r>
            <a:r>
              <a:rPr lang="ar-SA" sz="3200" b="1" dirty="0">
                <a:latin typeface="Traditional Arabic" panose="02020603050405020304" pitchFamily="18" charset="-78"/>
                <a:cs typeface="Traditional Arabic" panose="02020603050405020304" pitchFamily="18" charset="-78"/>
              </a:rPr>
              <a:t> المؤسسة</a:t>
            </a:r>
            <a:endParaRPr lang="fr-FR" sz="32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4158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fontScale="92500" lnSpcReduction="20000"/>
          </a:bodyPr>
          <a:lstStyle/>
          <a:p>
            <a:pPr algn="ctr" rtl="1"/>
            <a:r>
              <a:rPr lang="ar-SA" sz="3200" b="1" dirty="0" smtClean="0">
                <a:solidFill>
                  <a:srgbClr val="00B050"/>
                </a:solidFill>
                <a:latin typeface="Traditional Arabic" panose="02020603050405020304" pitchFamily="18" charset="-78"/>
                <a:cs typeface="Traditional Arabic" panose="02020603050405020304" pitchFamily="18" charset="-78"/>
              </a:rPr>
              <a:t>تحقيق </a:t>
            </a:r>
            <a:r>
              <a:rPr lang="ar-SA" sz="3200" b="1" dirty="0">
                <a:solidFill>
                  <a:srgbClr val="00B050"/>
                </a:solidFill>
                <a:latin typeface="Traditional Arabic" panose="02020603050405020304" pitchFamily="18" charset="-78"/>
                <a:cs typeface="Traditional Arabic" panose="02020603050405020304" pitchFamily="18" charset="-78"/>
              </a:rPr>
              <a:t>الأمن </a:t>
            </a:r>
            <a:r>
              <a:rPr lang="ar-SA" sz="3200" b="1" dirty="0" smtClean="0">
                <a:solidFill>
                  <a:srgbClr val="00B050"/>
                </a:solidFill>
                <a:latin typeface="Traditional Arabic" panose="02020603050405020304" pitchFamily="18" charset="-78"/>
                <a:cs typeface="Traditional Arabic" panose="02020603050405020304" pitchFamily="18" charset="-78"/>
              </a:rPr>
              <a:t>الجبائي</a:t>
            </a: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DZ" sz="3200" b="1" dirty="0" smtClean="0">
                <a:solidFill>
                  <a:schemeClr val="tx1"/>
                </a:solidFill>
                <a:latin typeface="Traditional Arabic" panose="02020603050405020304" pitchFamily="18" charset="-78"/>
                <a:cs typeface="Traditional Arabic" panose="02020603050405020304" pitchFamily="18" charset="-78"/>
              </a:rPr>
              <a:t>يعني أن </a:t>
            </a:r>
            <a:r>
              <a:rPr lang="ar-SA" sz="3200" b="1" dirty="0">
                <a:solidFill>
                  <a:schemeClr val="tx1"/>
                </a:solidFill>
                <a:latin typeface="Traditional Arabic" panose="02020603050405020304" pitchFamily="18" charset="-78"/>
                <a:cs typeface="Traditional Arabic" panose="02020603050405020304" pitchFamily="18" charset="-78"/>
              </a:rPr>
              <a:t>تكون</a:t>
            </a:r>
            <a:r>
              <a:rPr lang="ar-DZ" sz="3200" b="1" dirty="0" smtClean="0">
                <a:solidFill>
                  <a:schemeClr val="tx1"/>
                </a:solidFill>
                <a:latin typeface="Traditional Arabic" panose="02020603050405020304" pitchFamily="18" charset="-78"/>
                <a:cs typeface="Traditional Arabic" panose="02020603050405020304" pitchFamily="18" charset="-78"/>
              </a:rPr>
              <a:t> المؤسسة </a:t>
            </a:r>
            <a:r>
              <a:rPr lang="ar-SA" sz="3200" b="1" dirty="0" smtClean="0">
                <a:solidFill>
                  <a:schemeClr val="tx1"/>
                </a:solidFill>
                <a:latin typeface="Traditional Arabic" panose="02020603050405020304" pitchFamily="18" charset="-78"/>
                <a:cs typeface="Traditional Arabic" panose="02020603050405020304" pitchFamily="18" charset="-78"/>
              </a:rPr>
              <a:t>في </a:t>
            </a:r>
            <a:r>
              <a:rPr lang="ar-SA" sz="3200" b="1" dirty="0">
                <a:solidFill>
                  <a:srgbClr val="FF0000"/>
                </a:solidFill>
                <a:latin typeface="Traditional Arabic" panose="02020603050405020304" pitchFamily="18" charset="-78"/>
                <a:cs typeface="Traditional Arabic" panose="02020603050405020304" pitchFamily="18" charset="-78"/>
              </a:rPr>
              <a:t>وضعية قانونية </a:t>
            </a:r>
            <a:r>
              <a:rPr lang="ar-SA" sz="3200" b="1" dirty="0">
                <a:solidFill>
                  <a:schemeClr val="tx1"/>
                </a:solidFill>
                <a:latin typeface="Traditional Arabic" panose="02020603050405020304" pitchFamily="18" charset="-78"/>
                <a:cs typeface="Traditional Arabic" panose="02020603050405020304" pitchFamily="18" charset="-78"/>
              </a:rPr>
              <a:t>تجاه إدارة </a:t>
            </a:r>
            <a:r>
              <a:rPr lang="ar-SA" sz="3200" b="1" dirty="0" smtClean="0">
                <a:solidFill>
                  <a:schemeClr val="tx1"/>
                </a:solidFill>
                <a:latin typeface="Traditional Arabic" panose="02020603050405020304" pitchFamily="18" charset="-78"/>
                <a:cs typeface="Traditional Arabic" panose="02020603050405020304" pitchFamily="18" charset="-78"/>
              </a:rPr>
              <a:t>الضرائب</a:t>
            </a:r>
            <a:endParaRPr lang="ar-DZ" sz="3200" b="1" dirty="0">
              <a:solidFill>
                <a:schemeClr val="tx1"/>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SA" sz="3200" b="1" dirty="0" smtClean="0">
                <a:solidFill>
                  <a:schemeClr val="tx1"/>
                </a:solidFill>
                <a:latin typeface="Traditional Arabic" panose="02020603050405020304" pitchFamily="18" charset="-78"/>
                <a:cs typeface="Traditional Arabic" panose="02020603050405020304" pitchFamily="18" charset="-78"/>
              </a:rPr>
              <a:t>احترام </a:t>
            </a:r>
            <a:r>
              <a:rPr lang="ar-SA" sz="3200" b="1" dirty="0">
                <a:solidFill>
                  <a:schemeClr val="tx1"/>
                </a:solidFill>
                <a:latin typeface="Traditional Arabic" panose="02020603050405020304" pitchFamily="18" charset="-78"/>
                <a:cs typeface="Traditional Arabic" panose="02020603050405020304" pitchFamily="18" charset="-78"/>
              </a:rPr>
              <a:t>المؤسسة </a:t>
            </a:r>
            <a:r>
              <a:rPr lang="ar-SA" sz="3200" b="1" dirty="0">
                <a:solidFill>
                  <a:srgbClr val="FF0000"/>
                </a:solidFill>
                <a:latin typeface="Traditional Arabic" panose="02020603050405020304" pitchFamily="18" charset="-78"/>
                <a:cs typeface="Traditional Arabic" panose="02020603050405020304" pitchFamily="18" charset="-78"/>
              </a:rPr>
              <a:t>لالتزاماتها </a:t>
            </a:r>
            <a:r>
              <a:rPr lang="ar-SA" sz="3200" b="1" dirty="0" err="1" smtClean="0">
                <a:solidFill>
                  <a:srgbClr val="FF0000"/>
                </a:solidFill>
                <a:latin typeface="Traditional Arabic" panose="02020603050405020304" pitchFamily="18" charset="-78"/>
                <a:cs typeface="Traditional Arabic" panose="02020603050405020304" pitchFamily="18" charset="-78"/>
              </a:rPr>
              <a:t>الجبائية</a:t>
            </a:r>
            <a:endParaRPr lang="ar-DZ" sz="3200" b="1" dirty="0" smtClean="0">
              <a:solidFill>
                <a:srgbClr val="FF0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DZ" sz="3200" b="1" dirty="0" smtClean="0">
                <a:solidFill>
                  <a:schemeClr val="tx1"/>
                </a:solidFill>
                <a:latin typeface="Traditional Arabic" panose="02020603050405020304" pitchFamily="18" charset="-78"/>
                <a:cs typeface="Traditional Arabic" panose="02020603050405020304" pitchFamily="18" charset="-78"/>
              </a:rPr>
              <a:t>تحقيق </a:t>
            </a:r>
            <a:r>
              <a:rPr lang="ar-DZ" sz="3200" b="1" dirty="0" smtClean="0">
                <a:solidFill>
                  <a:srgbClr val="FF0000"/>
                </a:solidFill>
                <a:latin typeface="Traditional Arabic" panose="02020603050405020304" pitchFamily="18" charset="-78"/>
                <a:cs typeface="Traditional Arabic" panose="02020603050405020304" pitchFamily="18" charset="-78"/>
              </a:rPr>
              <a:t>الانتظام الضريبي</a:t>
            </a:r>
          </a:p>
          <a:p>
            <a:pPr algn="r" rtl="1">
              <a:buFont typeface="Wingdings" panose="05000000000000000000" pitchFamily="2" charset="2"/>
              <a:buChar char="v"/>
            </a:pPr>
            <a:r>
              <a:rPr lang="ar-SA" sz="3200" dirty="0" smtClean="0"/>
              <a:t> </a:t>
            </a:r>
            <a:r>
              <a:rPr lang="ar-SA" sz="3200" b="1" dirty="0">
                <a:solidFill>
                  <a:srgbClr val="00B050"/>
                </a:solidFill>
                <a:latin typeface="Traditional Arabic" panose="02020603050405020304" pitchFamily="18" charset="-78"/>
                <a:cs typeface="Traditional Arabic" panose="02020603050405020304" pitchFamily="18" charset="-78"/>
              </a:rPr>
              <a:t>تفعيل المراجعة </a:t>
            </a:r>
            <a:r>
              <a:rPr lang="ar-SA" sz="3200" b="1" dirty="0" err="1">
                <a:solidFill>
                  <a:srgbClr val="00B050"/>
                </a:solidFill>
                <a:latin typeface="Traditional Arabic" panose="02020603050405020304" pitchFamily="18" charset="-78"/>
                <a:cs typeface="Traditional Arabic" panose="02020603050405020304" pitchFamily="18" charset="-78"/>
              </a:rPr>
              <a:t>الجبائية</a:t>
            </a:r>
            <a:r>
              <a:rPr lang="ar-SA" sz="3200" b="1" dirty="0">
                <a:solidFill>
                  <a:srgbClr val="00B050"/>
                </a:solidFill>
                <a:latin typeface="Traditional Arabic" panose="02020603050405020304" pitchFamily="18" charset="-78"/>
                <a:cs typeface="Traditional Arabic" panose="02020603050405020304" pitchFamily="18" charset="-78"/>
              </a:rPr>
              <a:t> </a:t>
            </a:r>
            <a:r>
              <a:rPr lang="ar-SA" sz="3200" b="1" dirty="0">
                <a:solidFill>
                  <a:schemeClr val="tx1"/>
                </a:solidFill>
                <a:latin typeface="Traditional Arabic" panose="02020603050405020304" pitchFamily="18" charset="-78"/>
                <a:cs typeface="Traditional Arabic" panose="02020603050405020304" pitchFamily="18" charset="-78"/>
              </a:rPr>
              <a:t>باعتبارها أداة من أدوات التسيير الجبائي حيث تسمح </a:t>
            </a:r>
            <a:r>
              <a:rPr lang="ar-SA" sz="3200" b="1" dirty="0">
                <a:solidFill>
                  <a:srgbClr val="FF0000"/>
                </a:solidFill>
                <a:latin typeface="Traditional Arabic" panose="02020603050405020304" pitchFamily="18" charset="-78"/>
                <a:cs typeface="Traditional Arabic" panose="02020603050405020304" pitchFamily="18" charset="-78"/>
              </a:rPr>
              <a:t>بتشخيص الالتزامات </a:t>
            </a:r>
            <a:r>
              <a:rPr lang="ar-SA" sz="3200" b="1" dirty="0" err="1">
                <a:solidFill>
                  <a:schemeClr val="tx1"/>
                </a:solidFill>
                <a:latin typeface="Traditional Arabic" panose="02020603050405020304" pitchFamily="18" charset="-78"/>
                <a:cs typeface="Traditional Arabic" panose="02020603050405020304" pitchFamily="18" charset="-78"/>
              </a:rPr>
              <a:t>الجبائية</a:t>
            </a:r>
            <a:r>
              <a:rPr lang="ar-SA" sz="3200" b="1" dirty="0">
                <a:solidFill>
                  <a:schemeClr val="tx1"/>
                </a:solidFill>
                <a:latin typeface="Traditional Arabic" panose="02020603050405020304" pitchFamily="18" charset="-78"/>
                <a:cs typeface="Traditional Arabic" panose="02020603050405020304" pitchFamily="18" charset="-78"/>
              </a:rPr>
              <a:t> للمؤسسة، </a:t>
            </a:r>
            <a:r>
              <a:rPr lang="ar-SA" sz="3200" b="1" dirty="0">
                <a:solidFill>
                  <a:srgbClr val="FF0000"/>
                </a:solidFill>
                <a:latin typeface="Traditional Arabic" panose="02020603050405020304" pitchFamily="18" charset="-78"/>
                <a:cs typeface="Traditional Arabic" panose="02020603050405020304" pitchFamily="18" charset="-78"/>
              </a:rPr>
              <a:t>وتخفيض العبء الضريبي</a:t>
            </a:r>
            <a:r>
              <a:rPr lang="ar-SA" sz="3200" b="1" dirty="0">
                <a:solidFill>
                  <a:schemeClr val="tx1"/>
                </a:solidFill>
                <a:latin typeface="Traditional Arabic" panose="02020603050405020304" pitchFamily="18" charset="-78"/>
                <a:cs typeface="Traditional Arabic" panose="02020603050405020304" pitchFamily="18" charset="-78"/>
              </a:rPr>
              <a:t>، وجعل التسيير أحسن أداء وأكثر فاعلية</a:t>
            </a:r>
            <a:r>
              <a:rPr lang="ar-SA" sz="3200" dirty="0"/>
              <a:t>.</a:t>
            </a:r>
            <a:endParaRPr lang="fr-FR" sz="3200" dirty="0"/>
          </a:p>
          <a:p>
            <a:pPr algn="ctr" rtl="1"/>
            <a:endParaRPr lang="ar-DZ" sz="3200" dirty="0" smtClean="0">
              <a:solidFill>
                <a:schemeClr val="tx1"/>
              </a:solidFill>
              <a:latin typeface="Traditional Arabic" panose="02020603050405020304" pitchFamily="18" charset="-78"/>
              <a:cs typeface="Traditional Arabic" panose="02020603050405020304" pitchFamily="18" charset="-78"/>
            </a:endParaRPr>
          </a:p>
          <a:p>
            <a:pPr algn="ctr" rtl="1"/>
            <a:endParaRPr lang="ar-DZ" sz="3200" dirty="0" smtClean="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422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marL="0" indent="0" algn="ctr" rtl="1">
              <a:buNone/>
            </a:pPr>
            <a:endParaRPr lang="fr-FR" sz="3600" dirty="0" smtClean="0">
              <a:latin typeface="Traditional Arabic" panose="02020603050405020304" pitchFamily="18" charset="-78"/>
              <a:cs typeface="Traditional Arabic" panose="02020603050405020304" pitchFamily="18" charset="-78"/>
            </a:endParaRPr>
          </a:p>
          <a:p>
            <a:pPr marL="0" indent="0" algn="ctr" rtl="1">
              <a:buNone/>
            </a:pPr>
            <a:r>
              <a:rPr lang="ar-DZ" sz="3600" b="1" dirty="0" smtClean="0">
                <a:solidFill>
                  <a:schemeClr val="accent5">
                    <a:lumMod val="75000"/>
                  </a:schemeClr>
                </a:solidFill>
                <a:latin typeface="Traditional Arabic" panose="02020603050405020304" pitchFamily="18" charset="-78"/>
                <a:cs typeface="Traditional Arabic" panose="02020603050405020304" pitchFamily="18" charset="-78"/>
              </a:rPr>
              <a:t>إعداد  الدكتور  </a:t>
            </a:r>
            <a:r>
              <a:rPr lang="ar-DZ" sz="3600" b="1" dirty="0" smtClean="0">
                <a:solidFill>
                  <a:srgbClr val="C00000"/>
                </a:solidFill>
                <a:latin typeface="Traditional Arabic" panose="02020603050405020304" pitchFamily="18" charset="-78"/>
                <a:cs typeface="Traditional Arabic" panose="02020603050405020304" pitchFamily="18" charset="-78"/>
              </a:rPr>
              <a:t>صالح </a:t>
            </a:r>
            <a:r>
              <a:rPr lang="ar-DZ" sz="3600" b="1" dirty="0" err="1" smtClean="0">
                <a:solidFill>
                  <a:srgbClr val="C00000"/>
                </a:solidFill>
                <a:latin typeface="Traditional Arabic" panose="02020603050405020304" pitchFamily="18" charset="-78"/>
                <a:cs typeface="Traditional Arabic" panose="02020603050405020304" pitchFamily="18" charset="-78"/>
              </a:rPr>
              <a:t>حميداتو</a:t>
            </a:r>
            <a:r>
              <a:rPr lang="ar-DZ" sz="3600" b="1" dirty="0" smtClean="0">
                <a:solidFill>
                  <a:srgbClr val="C00000"/>
                </a:solidFill>
                <a:latin typeface="Traditional Arabic" panose="02020603050405020304" pitchFamily="18" charset="-78"/>
                <a:cs typeface="Traditional Arabic" panose="02020603050405020304" pitchFamily="18" charset="-78"/>
              </a:rPr>
              <a:t> </a:t>
            </a:r>
          </a:p>
          <a:p>
            <a:pPr marL="0" indent="0" algn="ctr" rtl="1">
              <a:buNone/>
            </a:pPr>
            <a:r>
              <a:rPr lang="ar-DZ" sz="3600" b="1" dirty="0" smtClean="0">
                <a:solidFill>
                  <a:srgbClr val="00B050"/>
                </a:solidFill>
                <a:latin typeface="Traditional Arabic" panose="02020603050405020304" pitchFamily="18" charset="-78"/>
                <a:cs typeface="Traditional Arabic" panose="02020603050405020304" pitchFamily="18" charset="-78"/>
              </a:rPr>
              <a:t>جامعة الشهيد حمه لخضر  - الوادي – الجزائر</a:t>
            </a:r>
          </a:p>
          <a:p>
            <a:pPr marL="0" indent="0" algn="ctr" rtl="1">
              <a:buNone/>
            </a:pPr>
            <a:r>
              <a:rPr lang="ar-DZ" sz="3600" b="1" dirty="0" smtClean="0">
                <a:solidFill>
                  <a:srgbClr val="C00000"/>
                </a:solidFill>
                <a:latin typeface="Traditional Arabic" panose="02020603050405020304" pitchFamily="18" charset="-78"/>
                <a:cs typeface="Traditional Arabic" panose="02020603050405020304" pitchFamily="18" charset="-78"/>
              </a:rPr>
              <a:t>الموسم الجامعي 2021/ 2022</a:t>
            </a:r>
            <a:endParaRPr lang="fr-FR" sz="3600" b="1" dirty="0">
              <a:solidFill>
                <a:srgbClr val="C0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0810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lstStyle/>
          <a:p>
            <a:pPr marL="342900" lvl="2" indent="-342900" algn="ctr" rtl="1"/>
            <a:r>
              <a:rPr lang="ar-SA" sz="3200" b="1" dirty="0">
                <a:solidFill>
                  <a:srgbClr val="FFC000"/>
                </a:solidFill>
                <a:latin typeface="Traditional Arabic" panose="02020603050405020304" pitchFamily="18" charset="-78"/>
                <a:cs typeface="Traditional Arabic" panose="02020603050405020304" pitchFamily="18" charset="-78"/>
              </a:rPr>
              <a:t>التحكم في العبء الجبائي </a:t>
            </a:r>
            <a:endParaRPr lang="fr-FR" sz="3200" dirty="0">
              <a:solidFill>
                <a:srgbClr val="FFC000"/>
              </a:solidFill>
              <a:latin typeface="Traditional Arabic" panose="02020603050405020304" pitchFamily="18" charset="-78"/>
              <a:cs typeface="Traditional Arabic" panose="02020603050405020304" pitchFamily="18" charset="-78"/>
            </a:endParaRPr>
          </a:p>
          <a:p>
            <a:pPr algn="ctr" rtl="1"/>
            <a:r>
              <a:rPr lang="ar-DZ" sz="3200" dirty="0" smtClean="0">
                <a:latin typeface="Traditional Arabic" panose="02020603050405020304" pitchFamily="18" charset="-78"/>
                <a:cs typeface="Traditional Arabic" panose="02020603050405020304" pitchFamily="18" charset="-78"/>
              </a:rPr>
              <a:t> </a:t>
            </a:r>
            <a:r>
              <a:rPr lang="ar-DZ" sz="3200" b="1" dirty="0" smtClean="0">
                <a:latin typeface="Traditional Arabic" panose="02020603050405020304" pitchFamily="18" charset="-78"/>
                <a:cs typeface="Traditional Arabic" panose="02020603050405020304" pitchFamily="18" charset="-78"/>
              </a:rPr>
              <a:t>أولا- </a:t>
            </a:r>
            <a:r>
              <a:rPr lang="ar-SA" sz="3200" b="1" dirty="0" smtClean="0">
                <a:latin typeface="Traditional Arabic" panose="02020603050405020304" pitchFamily="18" charset="-78"/>
                <a:cs typeface="Traditional Arabic" panose="02020603050405020304" pitchFamily="18" charset="-78"/>
              </a:rPr>
              <a:t>العبء </a:t>
            </a:r>
            <a:r>
              <a:rPr lang="ar-SA" sz="3200" b="1" dirty="0">
                <a:latin typeface="Traditional Arabic" panose="02020603050405020304" pitchFamily="18" charset="-78"/>
                <a:cs typeface="Traditional Arabic" panose="02020603050405020304" pitchFamily="18" charset="-78"/>
              </a:rPr>
              <a:t>الجبائي </a:t>
            </a:r>
            <a:r>
              <a:rPr lang="ar-SA" sz="3200" b="1" dirty="0" smtClean="0">
                <a:latin typeface="Traditional Arabic" panose="02020603050405020304" pitchFamily="18" charset="-78"/>
                <a:cs typeface="Traditional Arabic" panose="02020603050405020304" pitchFamily="18" charset="-78"/>
              </a:rPr>
              <a:t>المطلق</a:t>
            </a:r>
            <a:endParaRPr lang="ar-DZ" b="1" dirty="0" smtClean="0"/>
          </a:p>
          <a:p>
            <a:pPr algn="ctr" rtl="1">
              <a:buFont typeface="Wingdings" panose="05000000000000000000" pitchFamily="2" charset="2"/>
              <a:buChar char="Ø"/>
            </a:pPr>
            <a:r>
              <a:rPr lang="ar-SA" dirty="0" smtClean="0"/>
              <a:t> </a:t>
            </a:r>
            <a:r>
              <a:rPr lang="ar-DZ" b="1" dirty="0" smtClean="0">
                <a:solidFill>
                  <a:schemeClr val="accent1"/>
                </a:solidFill>
              </a:rPr>
              <a:t>(</a:t>
            </a:r>
            <a:r>
              <a:rPr lang="ar-SA" b="1" dirty="0">
                <a:solidFill>
                  <a:schemeClr val="accent1"/>
                </a:solidFill>
              </a:rPr>
              <a:t>كمية الأموال التي تحملها الممول الفعلي للضريبة خلال فترة معينة</a:t>
            </a:r>
            <a:r>
              <a:rPr lang="ar-DZ" b="1" dirty="0" smtClean="0">
                <a:solidFill>
                  <a:schemeClr val="accent1"/>
                </a:solidFill>
              </a:rPr>
              <a:t>)</a:t>
            </a:r>
          </a:p>
          <a:p>
            <a:pPr marL="0" indent="0" algn="ctr">
              <a:buNone/>
            </a:pPr>
            <a:r>
              <a:rPr lang="ar-SA" sz="28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العبء الجبائي المطلق = الحصيلة الضريبية التي تحملها القطاع فعلا / عدد أفراد القطاع</a:t>
            </a:r>
            <a:endParaRPr lang="fr-FR" sz="2800" b="1" dirty="0">
              <a:solidFill>
                <a:schemeClr val="accent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9500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lstStyle/>
          <a:p>
            <a:pPr algn="ctr" rtl="1"/>
            <a:r>
              <a:rPr lang="ar-DZ" sz="3200" b="1" dirty="0" smtClean="0">
                <a:latin typeface="Traditional Arabic" panose="02020603050405020304" pitchFamily="18" charset="-78"/>
                <a:cs typeface="Traditional Arabic" panose="02020603050405020304" pitchFamily="18" charset="-78"/>
              </a:rPr>
              <a:t>ثانيا- </a:t>
            </a:r>
            <a:r>
              <a:rPr lang="ar-SA" sz="3200" b="1" dirty="0">
                <a:latin typeface="Traditional Arabic" panose="02020603050405020304" pitchFamily="18" charset="-78"/>
                <a:cs typeface="Traditional Arabic" panose="02020603050405020304" pitchFamily="18" charset="-78"/>
              </a:rPr>
              <a:t>العبء الجبائي </a:t>
            </a:r>
            <a:r>
              <a:rPr lang="ar-DZ" sz="3200" b="1" dirty="0" smtClean="0">
                <a:latin typeface="Traditional Arabic" panose="02020603050405020304" pitchFamily="18" charset="-78"/>
                <a:cs typeface="Traditional Arabic" panose="02020603050405020304" pitchFamily="18" charset="-78"/>
              </a:rPr>
              <a:t>النسبي</a:t>
            </a:r>
          </a:p>
          <a:p>
            <a:pPr algn="ctr" rtl="1"/>
            <a:endParaRPr lang="ar-DZ" sz="3200" b="1" dirty="0">
              <a:latin typeface="Traditional Arabic" panose="02020603050405020304" pitchFamily="18" charset="-78"/>
              <a:cs typeface="Traditional Arabic" panose="02020603050405020304" pitchFamily="18" charset="-78"/>
            </a:endParaRPr>
          </a:p>
          <a:p>
            <a:pPr algn="r" rtl="1"/>
            <a:r>
              <a:rPr lang="ar-SA" sz="3200" b="1" dirty="0">
                <a:solidFill>
                  <a:schemeClr val="accent3">
                    <a:lumMod val="75000"/>
                  </a:schemeClr>
                </a:solidFill>
                <a:latin typeface="Traditional Arabic" panose="02020603050405020304" pitchFamily="18" charset="-78"/>
                <a:cs typeface="Traditional Arabic" panose="02020603050405020304" pitchFamily="18" charset="-78"/>
              </a:rPr>
              <a:t>هو عبارة عن العبء الجبائي المطلق </a:t>
            </a:r>
            <a:r>
              <a:rPr lang="ar-SA" sz="3200" b="1" dirty="0" smtClean="0">
                <a:solidFill>
                  <a:schemeClr val="accent3">
                    <a:lumMod val="75000"/>
                  </a:schemeClr>
                </a:solidFill>
                <a:latin typeface="Traditional Arabic" panose="02020603050405020304" pitchFamily="18" charset="-78"/>
                <a:cs typeface="Traditional Arabic" panose="02020603050405020304" pitchFamily="18" charset="-78"/>
              </a:rPr>
              <a:t>منسوبا </a:t>
            </a:r>
            <a:r>
              <a:rPr lang="ar-SA" sz="3200" b="1" dirty="0">
                <a:solidFill>
                  <a:schemeClr val="accent3">
                    <a:lumMod val="75000"/>
                  </a:schemeClr>
                </a:solidFill>
                <a:latin typeface="Traditional Arabic" panose="02020603050405020304" pitchFamily="18" charset="-78"/>
                <a:cs typeface="Traditional Arabic" panose="02020603050405020304" pitchFamily="18" charset="-78"/>
              </a:rPr>
              <a:t>إلى المقدرة </a:t>
            </a:r>
            <a:r>
              <a:rPr lang="ar-SA" sz="3200" b="1" dirty="0" err="1">
                <a:solidFill>
                  <a:schemeClr val="accent3">
                    <a:lumMod val="75000"/>
                  </a:schemeClr>
                </a:solidFill>
                <a:latin typeface="Traditional Arabic" panose="02020603050405020304" pitchFamily="18" charset="-78"/>
                <a:cs typeface="Traditional Arabic" panose="02020603050405020304" pitchFamily="18" charset="-78"/>
              </a:rPr>
              <a:t>التكلفية</a:t>
            </a:r>
            <a:r>
              <a:rPr lang="ar-SA" sz="3200" b="1" dirty="0">
                <a:solidFill>
                  <a:schemeClr val="accent3">
                    <a:lumMod val="75000"/>
                  </a:schemeClr>
                </a:solidFill>
                <a:latin typeface="Traditional Arabic" panose="02020603050405020304" pitchFamily="18" charset="-78"/>
                <a:cs typeface="Traditional Arabic" panose="02020603050405020304" pitchFamily="18" charset="-78"/>
              </a:rPr>
              <a:t> </a:t>
            </a:r>
            <a:r>
              <a:rPr lang="ar-SA" sz="3200" b="1" dirty="0" smtClean="0">
                <a:solidFill>
                  <a:schemeClr val="accent3">
                    <a:lumMod val="75000"/>
                  </a:schemeClr>
                </a:solidFill>
                <a:latin typeface="Traditional Arabic" panose="02020603050405020304" pitchFamily="18" charset="-78"/>
                <a:cs typeface="Traditional Arabic" panose="02020603050405020304" pitchFamily="18" charset="-78"/>
              </a:rPr>
              <a:t>للممول</a:t>
            </a:r>
            <a:endParaRPr lang="ar-DZ" sz="3200" b="1" dirty="0" smtClean="0">
              <a:solidFill>
                <a:schemeClr val="accent3">
                  <a:lumMod val="75000"/>
                </a:schemeClr>
              </a:solidFill>
              <a:latin typeface="Traditional Arabic" panose="02020603050405020304" pitchFamily="18" charset="-78"/>
              <a:cs typeface="Traditional Arabic" panose="02020603050405020304" pitchFamily="18" charset="-78"/>
            </a:endParaRPr>
          </a:p>
          <a:p>
            <a:pPr algn="r" rtl="1"/>
            <a:endParaRPr lang="ar-DZ" sz="3200" b="1" dirty="0" smtClean="0">
              <a:solidFill>
                <a:schemeClr val="accent3">
                  <a:lumMod val="75000"/>
                </a:schemeClr>
              </a:solidFill>
              <a:latin typeface="Traditional Arabic" panose="02020603050405020304" pitchFamily="18" charset="-78"/>
              <a:cs typeface="Traditional Arabic" panose="02020603050405020304" pitchFamily="18" charset="-78"/>
            </a:endParaRPr>
          </a:p>
          <a:p>
            <a:pPr algn="r" rtl="1"/>
            <a:r>
              <a:rPr lang="ar-SA" sz="3200" b="1" dirty="0">
                <a:solidFill>
                  <a:srgbClr val="00B050"/>
                </a:solidFill>
                <a:latin typeface="Traditional Arabic" panose="02020603050405020304" pitchFamily="18" charset="-78"/>
                <a:cs typeface="Traditional Arabic" panose="02020603050405020304" pitchFamily="18" charset="-78"/>
              </a:rPr>
              <a:t>العبء الجبائي النسبي = العبء الجبائي المطلق / المقدرة </a:t>
            </a:r>
            <a:r>
              <a:rPr lang="ar-SA" sz="3200" b="1" dirty="0" err="1">
                <a:solidFill>
                  <a:srgbClr val="00B050"/>
                </a:solidFill>
                <a:latin typeface="Traditional Arabic" panose="02020603050405020304" pitchFamily="18" charset="-78"/>
                <a:cs typeface="Traditional Arabic" panose="02020603050405020304" pitchFamily="18" charset="-78"/>
              </a:rPr>
              <a:t>التكلفية</a:t>
            </a:r>
            <a:r>
              <a:rPr lang="ar-SA" sz="3200" b="1" dirty="0">
                <a:solidFill>
                  <a:srgbClr val="00B050"/>
                </a:solidFill>
                <a:latin typeface="Traditional Arabic" panose="02020603050405020304" pitchFamily="18" charset="-78"/>
                <a:cs typeface="Traditional Arabic" panose="02020603050405020304" pitchFamily="18" charset="-78"/>
              </a:rPr>
              <a:t> للممول</a:t>
            </a:r>
            <a:endParaRPr lang="fr-FR" sz="32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904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3.75E-6 3.33333E-6 L 3.75E-6 -0.07223 " pathEditMode="relative" rAng="0" ptsTypes="AA">
                                      <p:cBhvr>
                                        <p:cTn id="14" dur="25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15" dur="125" fill="hold">
                                          <p:stCondLst>
                                            <p:cond delay="0"/>
                                          </p:stCondLst>
                                        </p:cTn>
                                        <p:tgtEl>
                                          <p:spTgt spid="3">
                                            <p:txEl>
                                              <p:pRg st="2" end="2"/>
                                            </p:txEl>
                                          </p:spTgt>
                                        </p:tgtEl>
                                        <p:attrNameLst>
                                          <p:attrName>r</p:attrName>
                                        </p:attrNameLst>
                                      </p:cBhvr>
                                    </p:animRot>
                                    <p:animRot by="-1500000">
                                      <p:cBhvr>
                                        <p:cTn id="16" dur="125" fill="hold">
                                          <p:stCondLst>
                                            <p:cond delay="125"/>
                                          </p:stCondLst>
                                        </p:cTn>
                                        <p:tgtEl>
                                          <p:spTgt spid="3">
                                            <p:txEl>
                                              <p:pRg st="2" end="2"/>
                                            </p:txEl>
                                          </p:spTgt>
                                        </p:tgtEl>
                                        <p:attrNameLst>
                                          <p:attrName>r</p:attrName>
                                        </p:attrNameLst>
                                      </p:cBhvr>
                                    </p:animRot>
                                    <p:animRot by="-1500000">
                                      <p:cBhvr>
                                        <p:cTn id="17" dur="125" fill="hold">
                                          <p:stCondLst>
                                            <p:cond delay="250"/>
                                          </p:stCondLst>
                                        </p:cTn>
                                        <p:tgtEl>
                                          <p:spTgt spid="3">
                                            <p:txEl>
                                              <p:pRg st="2" end="2"/>
                                            </p:txEl>
                                          </p:spTgt>
                                        </p:tgtEl>
                                        <p:attrNameLst>
                                          <p:attrName>r</p:attrName>
                                        </p:attrNameLst>
                                      </p:cBhvr>
                                    </p:animRot>
                                    <p:animRot by="1500000">
                                      <p:cBhvr>
                                        <p:cTn id="18" dur="125" fill="hold">
                                          <p:stCondLst>
                                            <p:cond delay="375"/>
                                          </p:stCondLst>
                                        </p:cTn>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fontScale="92500" lnSpcReduction="20000"/>
          </a:bodyPr>
          <a:lstStyle/>
          <a:p>
            <a:pPr algn="ctr" rtl="1"/>
            <a:r>
              <a:rPr lang="ar-SA" sz="3200" b="1" dirty="0">
                <a:solidFill>
                  <a:schemeClr val="accent3">
                    <a:lumMod val="75000"/>
                  </a:schemeClr>
                </a:solidFill>
                <a:latin typeface="Traditional Arabic" panose="02020603050405020304" pitchFamily="18" charset="-78"/>
                <a:cs typeface="Traditional Arabic" panose="02020603050405020304" pitchFamily="18" charset="-78"/>
              </a:rPr>
              <a:t>الفعّالية </a:t>
            </a:r>
            <a:r>
              <a:rPr lang="ar-SA" sz="3200" b="1" dirty="0" err="1" smtClean="0">
                <a:solidFill>
                  <a:schemeClr val="accent3">
                    <a:lumMod val="75000"/>
                  </a:schemeClr>
                </a:solidFill>
                <a:latin typeface="Traditional Arabic" panose="02020603050405020304" pitchFamily="18" charset="-78"/>
                <a:cs typeface="Traditional Arabic" panose="02020603050405020304" pitchFamily="18" charset="-78"/>
              </a:rPr>
              <a:t>الجبائية</a:t>
            </a:r>
            <a:endParaRPr lang="ar-DZ" sz="3200" b="1" dirty="0" smtClean="0">
              <a:solidFill>
                <a:schemeClr val="accent3">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q"/>
            </a:pPr>
            <a:r>
              <a:rPr lang="ar-SA" sz="3200" b="1" dirty="0">
                <a:solidFill>
                  <a:schemeClr val="tx2">
                    <a:lumMod val="75000"/>
                  </a:schemeClr>
                </a:solidFill>
                <a:latin typeface="Traditional Arabic" panose="02020603050405020304" pitchFamily="18" charset="-78"/>
                <a:cs typeface="Traditional Arabic" panose="02020603050405020304" pitchFamily="18" charset="-78"/>
              </a:rPr>
              <a:t>يقصد بها </a:t>
            </a:r>
            <a:r>
              <a:rPr lang="ar-SA" sz="3200" b="1" dirty="0" smtClean="0">
                <a:solidFill>
                  <a:schemeClr val="tx2">
                    <a:lumMod val="75000"/>
                  </a:schemeClr>
                </a:solidFill>
                <a:latin typeface="Traditional Arabic" panose="02020603050405020304" pitchFamily="18" charset="-78"/>
                <a:cs typeface="Traditional Arabic" panose="02020603050405020304" pitchFamily="18" charset="-78"/>
              </a:rPr>
              <a:t>استعداد </a:t>
            </a:r>
            <a:r>
              <a:rPr lang="ar-SA" sz="3200" b="1" dirty="0">
                <a:solidFill>
                  <a:schemeClr val="tx2">
                    <a:lumMod val="75000"/>
                  </a:schemeClr>
                </a:solidFill>
                <a:latin typeface="Traditional Arabic" panose="02020603050405020304" pitchFamily="18" charset="-78"/>
                <a:cs typeface="Traditional Arabic" panose="02020603050405020304" pitchFamily="18" charset="-78"/>
              </a:rPr>
              <a:t>المؤسسة </a:t>
            </a:r>
            <a:r>
              <a:rPr lang="ar-SA" sz="3200" b="1" dirty="0" smtClean="0">
                <a:solidFill>
                  <a:schemeClr val="tx2">
                    <a:lumMod val="75000"/>
                  </a:schemeClr>
                </a:solidFill>
                <a:latin typeface="Traditional Arabic" panose="02020603050405020304" pitchFamily="18" charset="-78"/>
                <a:cs typeface="Traditional Arabic" panose="02020603050405020304" pitchFamily="18" charset="-78"/>
              </a:rPr>
              <a:t>لاستغلال </a:t>
            </a:r>
            <a:r>
              <a:rPr lang="ar-SA" sz="3200" b="1" dirty="0">
                <a:solidFill>
                  <a:schemeClr val="tx2">
                    <a:lumMod val="75000"/>
                  </a:schemeClr>
                </a:solidFill>
                <a:latin typeface="Traditional Arabic" panose="02020603050405020304" pitchFamily="18" charset="-78"/>
                <a:cs typeface="Traditional Arabic" panose="02020603050405020304" pitchFamily="18" charset="-78"/>
              </a:rPr>
              <a:t>الفرص والمزايا الضريبية التي يمنحها القانون والتحكم </a:t>
            </a:r>
            <a:r>
              <a:rPr lang="ar-SA" sz="3200" b="1" dirty="0" smtClean="0">
                <a:solidFill>
                  <a:schemeClr val="tx2">
                    <a:lumMod val="75000"/>
                  </a:schemeClr>
                </a:solidFill>
                <a:latin typeface="Traditional Arabic" panose="02020603050405020304" pitchFamily="18" charset="-78"/>
                <a:cs typeface="Traditional Arabic" panose="02020603050405020304" pitchFamily="18" charset="-78"/>
              </a:rPr>
              <a:t>فيها</a:t>
            </a:r>
            <a:endParaRPr lang="ar-DZ" sz="3200" b="1" dirty="0" smtClean="0">
              <a:solidFill>
                <a:schemeClr val="tx2">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q"/>
            </a:pPr>
            <a:r>
              <a:rPr lang="ar-DZ" sz="3500" dirty="0" smtClean="0">
                <a:latin typeface="Traditional Arabic" panose="02020603050405020304" pitchFamily="18" charset="-78"/>
                <a:cs typeface="Traditional Arabic" panose="02020603050405020304" pitchFamily="18" charset="-78"/>
              </a:rPr>
              <a:t>إن </a:t>
            </a:r>
            <a:r>
              <a:rPr lang="ar-SA" sz="3500" dirty="0" smtClean="0">
                <a:latin typeface="Traditional Arabic" panose="02020603050405020304" pitchFamily="18" charset="-78"/>
                <a:cs typeface="Traditional Arabic" panose="02020603050405020304" pitchFamily="18" charset="-78"/>
              </a:rPr>
              <a:t>تحقيق </a:t>
            </a:r>
            <a:r>
              <a:rPr lang="ar-SA" sz="3500" b="1" dirty="0">
                <a:solidFill>
                  <a:srgbClr val="FFC000"/>
                </a:solidFill>
                <a:latin typeface="Traditional Arabic" panose="02020603050405020304" pitchFamily="18" charset="-78"/>
                <a:cs typeface="Traditional Arabic" panose="02020603050405020304" pitchFamily="18" charset="-78"/>
              </a:rPr>
              <a:t>الفعالية </a:t>
            </a:r>
            <a:r>
              <a:rPr lang="ar-SA" sz="3500" b="1" dirty="0" err="1">
                <a:solidFill>
                  <a:srgbClr val="FFC000"/>
                </a:solidFill>
                <a:latin typeface="Traditional Arabic" panose="02020603050405020304" pitchFamily="18" charset="-78"/>
                <a:cs typeface="Traditional Arabic" panose="02020603050405020304" pitchFamily="18" charset="-78"/>
              </a:rPr>
              <a:t>الجبائية</a:t>
            </a:r>
            <a:r>
              <a:rPr lang="ar-SA" sz="3500" b="1" dirty="0">
                <a:solidFill>
                  <a:srgbClr val="FFC000"/>
                </a:solidFill>
                <a:latin typeface="Traditional Arabic" panose="02020603050405020304" pitchFamily="18" charset="-78"/>
                <a:cs typeface="Traditional Arabic" panose="02020603050405020304" pitchFamily="18" charset="-78"/>
              </a:rPr>
              <a:t> </a:t>
            </a:r>
            <a:r>
              <a:rPr lang="ar-SA" sz="3500" dirty="0">
                <a:latin typeface="Traditional Arabic" panose="02020603050405020304" pitchFamily="18" charset="-78"/>
                <a:cs typeface="Traditional Arabic" panose="02020603050405020304" pitchFamily="18" charset="-78"/>
              </a:rPr>
              <a:t>مرتبط بمدى </a:t>
            </a:r>
            <a:r>
              <a:rPr lang="ar-SA" sz="3500" b="1" dirty="0">
                <a:solidFill>
                  <a:srgbClr val="FFC000"/>
                </a:solidFill>
                <a:latin typeface="Traditional Arabic" panose="02020603050405020304" pitchFamily="18" charset="-78"/>
                <a:cs typeface="Traditional Arabic" panose="02020603050405020304" pitchFamily="18" charset="-78"/>
              </a:rPr>
              <a:t>إدراك المؤسسة</a:t>
            </a:r>
            <a:r>
              <a:rPr lang="ar-SA" sz="3500" dirty="0">
                <a:latin typeface="Traditional Arabic" panose="02020603050405020304" pitchFamily="18" charset="-78"/>
                <a:cs typeface="Traditional Arabic" panose="02020603050405020304" pitchFamily="18" charset="-78"/>
              </a:rPr>
              <a:t>، وتمتع مسيريها الجبائيين </a:t>
            </a:r>
            <a:r>
              <a:rPr lang="ar-SA" sz="3500" b="1" dirty="0">
                <a:solidFill>
                  <a:srgbClr val="FFC000"/>
                </a:solidFill>
                <a:latin typeface="Traditional Arabic" panose="02020603050405020304" pitchFamily="18" charset="-78"/>
                <a:cs typeface="Traditional Arabic" panose="02020603050405020304" pitchFamily="18" charset="-78"/>
              </a:rPr>
              <a:t>بأفق واسع</a:t>
            </a:r>
            <a:r>
              <a:rPr lang="ar-SA" sz="3500" dirty="0">
                <a:solidFill>
                  <a:srgbClr val="FFC000"/>
                </a:solidFill>
                <a:latin typeface="Traditional Arabic" panose="02020603050405020304" pitchFamily="18" charset="-78"/>
                <a:cs typeface="Traditional Arabic" panose="02020603050405020304" pitchFamily="18" charset="-78"/>
              </a:rPr>
              <a:t>، </a:t>
            </a:r>
            <a:r>
              <a:rPr lang="ar-SA" sz="3500" b="1" dirty="0">
                <a:solidFill>
                  <a:srgbClr val="FFC000"/>
                </a:solidFill>
                <a:latin typeface="Traditional Arabic" panose="02020603050405020304" pitchFamily="18" charset="-78"/>
                <a:cs typeface="Traditional Arabic" panose="02020603050405020304" pitchFamily="18" charset="-78"/>
              </a:rPr>
              <a:t>ودراية كبيرة </a:t>
            </a:r>
            <a:r>
              <a:rPr lang="ar-SA" sz="3500" dirty="0">
                <a:latin typeface="Traditional Arabic" panose="02020603050405020304" pitchFamily="18" charset="-78"/>
                <a:cs typeface="Traditional Arabic" panose="02020603050405020304" pitchFamily="18" charset="-78"/>
              </a:rPr>
              <a:t>تسمح لهم بإدراك أنه </a:t>
            </a:r>
            <a:r>
              <a:rPr lang="ar-SA" sz="3500" dirty="0">
                <a:solidFill>
                  <a:schemeClr val="tx2"/>
                </a:solidFill>
                <a:latin typeface="Traditional Arabic" panose="02020603050405020304" pitchFamily="18" charset="-78"/>
                <a:cs typeface="Traditional Arabic" panose="02020603050405020304" pitchFamily="18" charset="-78"/>
              </a:rPr>
              <a:t>يمكن</a:t>
            </a:r>
            <a:r>
              <a:rPr lang="ar-SA" sz="3500" dirty="0">
                <a:solidFill>
                  <a:srgbClr val="00B050"/>
                </a:solidFill>
                <a:latin typeface="Traditional Arabic" panose="02020603050405020304" pitchFamily="18" charset="-78"/>
                <a:cs typeface="Traditional Arabic" panose="02020603050405020304" pitchFamily="18" charset="-78"/>
              </a:rPr>
              <a:t> </a:t>
            </a:r>
            <a:r>
              <a:rPr lang="ar-SA" sz="3500" b="1" dirty="0">
                <a:solidFill>
                  <a:srgbClr val="00B050"/>
                </a:solidFill>
                <a:latin typeface="Traditional Arabic" panose="02020603050405020304" pitchFamily="18" charset="-78"/>
                <a:cs typeface="Traditional Arabic" panose="02020603050405020304" pitchFamily="18" charset="-78"/>
              </a:rPr>
              <a:t>تحقيق هدف جبائي </a:t>
            </a:r>
            <a:r>
              <a:rPr lang="ar-SA" sz="3500" dirty="0">
                <a:latin typeface="Traditional Arabic" panose="02020603050405020304" pitchFamily="18" charset="-78"/>
                <a:cs typeface="Traditional Arabic" panose="02020603050405020304" pitchFamily="18" charset="-78"/>
              </a:rPr>
              <a:t>بواسطة </a:t>
            </a:r>
            <a:r>
              <a:rPr lang="ar-SA" sz="3500" b="1" dirty="0">
                <a:solidFill>
                  <a:srgbClr val="00B050"/>
                </a:solidFill>
                <a:latin typeface="Traditional Arabic" panose="02020603050405020304" pitchFamily="18" charset="-78"/>
                <a:cs typeface="Traditional Arabic" panose="02020603050405020304" pitchFamily="18" charset="-78"/>
              </a:rPr>
              <a:t>خيارات قانونية </a:t>
            </a:r>
            <a:r>
              <a:rPr lang="ar-SA" sz="3500" dirty="0">
                <a:latin typeface="Traditional Arabic" panose="02020603050405020304" pitchFamily="18" charset="-78"/>
                <a:cs typeface="Traditional Arabic" panose="02020603050405020304" pitchFamily="18" charset="-78"/>
              </a:rPr>
              <a:t>لها أثار </a:t>
            </a:r>
            <a:r>
              <a:rPr lang="ar-SA" sz="3500" dirty="0" err="1">
                <a:latin typeface="Traditional Arabic" panose="02020603050405020304" pitchFamily="18" charset="-78"/>
                <a:cs typeface="Traditional Arabic" panose="02020603050405020304" pitchFamily="18" charset="-78"/>
              </a:rPr>
              <a:t>جبائية</a:t>
            </a:r>
            <a:r>
              <a:rPr lang="ar-SA" sz="3500" dirty="0">
                <a:latin typeface="Traditional Arabic" panose="02020603050405020304" pitchFamily="18" charset="-78"/>
                <a:cs typeface="Traditional Arabic" panose="02020603050405020304" pitchFamily="18" charset="-78"/>
              </a:rPr>
              <a:t> وإمكانية ممارسة الخيارات الضريبية الأكثر نفعاً من أجل تعديل العبء الضريبي الذي تتحمله </a:t>
            </a:r>
            <a:r>
              <a:rPr lang="ar-SA" sz="3500" b="1" dirty="0">
                <a:solidFill>
                  <a:srgbClr val="00B050"/>
                </a:solidFill>
                <a:latin typeface="Traditional Arabic" panose="02020603050405020304" pitchFamily="18" charset="-78"/>
                <a:cs typeface="Traditional Arabic" panose="02020603050405020304" pitchFamily="18" charset="-78"/>
              </a:rPr>
              <a:t>دون الإخلال بقواعد التشريع الضريبي </a:t>
            </a:r>
            <a:r>
              <a:rPr lang="ar-SA" sz="3500" dirty="0">
                <a:latin typeface="Traditional Arabic" panose="02020603050405020304" pitchFamily="18" charset="-78"/>
                <a:cs typeface="Traditional Arabic" panose="02020603050405020304" pitchFamily="18" charset="-78"/>
              </a:rPr>
              <a:t>المعمول </a:t>
            </a:r>
            <a:endParaRPr lang="ar-DZ" sz="3500" b="1" dirty="0" smtClean="0">
              <a:solidFill>
                <a:schemeClr val="tx2">
                  <a:lumMod val="75000"/>
                </a:schemeClr>
              </a:solidFill>
              <a:latin typeface="Traditional Arabic" panose="02020603050405020304" pitchFamily="18" charset="-78"/>
              <a:cs typeface="Traditional Arabic" panose="02020603050405020304" pitchFamily="18" charset="-78"/>
            </a:endParaRPr>
          </a:p>
          <a:p>
            <a:pPr algn="r" rtl="1"/>
            <a:endParaRPr lang="ar-DZ" sz="3200" b="1" dirty="0" smtClean="0">
              <a:solidFill>
                <a:schemeClr val="tx2">
                  <a:lumMod val="75000"/>
                </a:schemeClr>
              </a:solidFill>
              <a:latin typeface="Traditional Arabic" panose="02020603050405020304" pitchFamily="18" charset="-78"/>
              <a:cs typeface="Traditional Arabic" panose="02020603050405020304" pitchFamily="18" charset="-78"/>
            </a:endParaRPr>
          </a:p>
          <a:p>
            <a:pPr algn="r" rtl="1"/>
            <a:endParaRPr lang="fr-FR" sz="3200" b="1" dirty="0">
              <a:solidFill>
                <a:schemeClr val="tx2">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1987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3">
                                            <p:txEl>
                                              <p:pRg st="2" end="2"/>
                                            </p:txEl>
                                          </p:spTgt>
                                        </p:tgtEl>
                                        <p:attrNameLst>
                                          <p:attrName>ppt_x</p:attrName>
                                          <p:attrName>ppt_y</p:attrName>
                                        </p:attrNameLst>
                                      </p:cBhvr>
                                    </p:animMotion>
                                    <p:animRot by="1500000">
                                      <p:cBhvr>
                                        <p:cTn id="23" dur="125" fill="hold">
                                          <p:stCondLst>
                                            <p:cond delay="0"/>
                                          </p:stCondLst>
                                        </p:cTn>
                                        <p:tgtEl>
                                          <p:spTgt spid="3">
                                            <p:txEl>
                                              <p:pRg st="2" end="2"/>
                                            </p:txEl>
                                          </p:spTgt>
                                        </p:tgtEl>
                                        <p:attrNameLst>
                                          <p:attrName>r</p:attrName>
                                        </p:attrNameLst>
                                      </p:cBhvr>
                                    </p:animRot>
                                    <p:animRot by="-1500000">
                                      <p:cBhvr>
                                        <p:cTn id="24" dur="125" fill="hold">
                                          <p:stCondLst>
                                            <p:cond delay="125"/>
                                          </p:stCondLst>
                                        </p:cTn>
                                        <p:tgtEl>
                                          <p:spTgt spid="3">
                                            <p:txEl>
                                              <p:pRg st="2" end="2"/>
                                            </p:txEl>
                                          </p:spTgt>
                                        </p:tgtEl>
                                        <p:attrNameLst>
                                          <p:attrName>r</p:attrName>
                                        </p:attrNameLst>
                                      </p:cBhvr>
                                    </p:animRot>
                                    <p:animRot by="-1500000">
                                      <p:cBhvr>
                                        <p:cTn id="25" dur="125" fill="hold">
                                          <p:stCondLst>
                                            <p:cond delay="250"/>
                                          </p:stCondLst>
                                        </p:cTn>
                                        <p:tgtEl>
                                          <p:spTgt spid="3">
                                            <p:txEl>
                                              <p:pRg st="2" end="2"/>
                                            </p:txEl>
                                          </p:spTgt>
                                        </p:tgtEl>
                                        <p:attrNameLst>
                                          <p:attrName>r</p:attrName>
                                        </p:attrNameLst>
                                      </p:cBhvr>
                                    </p:animRot>
                                    <p:animRot by="1500000">
                                      <p:cBhvr>
                                        <p:cTn id="26"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1897039"/>
            <a:ext cx="8825659" cy="4960961"/>
          </a:xfrm>
        </p:spPr>
        <p:txBody>
          <a:bodyPr>
            <a:normAutofit fontScale="92500" lnSpcReduction="20000"/>
          </a:bodyPr>
          <a:lstStyle/>
          <a:p>
            <a:pPr marL="342900" lvl="2" indent="-342900" algn="ctr" rtl="1"/>
            <a:r>
              <a:rPr lang="ar-SA" sz="3200" b="1" dirty="0">
                <a:solidFill>
                  <a:srgbClr val="C00000"/>
                </a:solidFill>
                <a:latin typeface="Traditional Arabic" panose="02020603050405020304" pitchFamily="18" charset="-78"/>
                <a:cs typeface="Traditional Arabic" panose="02020603050405020304" pitchFamily="18" charset="-78"/>
              </a:rPr>
              <a:t>خدمة </a:t>
            </a:r>
            <a:r>
              <a:rPr lang="ar-SA" sz="3200" b="1" dirty="0" smtClean="0">
                <a:solidFill>
                  <a:srgbClr val="C00000"/>
                </a:solidFill>
                <a:latin typeface="Traditional Arabic" panose="02020603050405020304" pitchFamily="18" charset="-78"/>
                <a:cs typeface="Traditional Arabic" panose="02020603050405020304" pitchFamily="18" charset="-78"/>
              </a:rPr>
              <a:t>استراتيجية المؤسسة</a:t>
            </a:r>
            <a:endParaRPr lang="fr-FR" sz="3200" dirty="0">
              <a:solidFill>
                <a:srgbClr val="C00000"/>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
            </a:pPr>
            <a:r>
              <a:rPr lang="ar-SA" sz="3200" dirty="0">
                <a:latin typeface="Traditional Arabic" panose="02020603050405020304" pitchFamily="18" charset="-78"/>
                <a:cs typeface="Traditional Arabic" panose="02020603050405020304" pitchFamily="18" charset="-78"/>
              </a:rPr>
              <a:t>إن </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التسيير الجبائي </a:t>
            </a:r>
            <a:r>
              <a:rPr lang="ar-SA" sz="3200" dirty="0">
                <a:latin typeface="Traditional Arabic" panose="02020603050405020304" pitchFamily="18" charset="-78"/>
                <a:cs typeface="Traditional Arabic" panose="02020603050405020304" pitchFamily="18" charset="-78"/>
              </a:rPr>
              <a:t>هو جزء من نظام التسيير العام للمؤسسة، يجب أن </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يحدد أهدافه تبعاً للأهداف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الاستراتيجية للمؤسسة</a:t>
            </a:r>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
            </a:pP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المعطيات </a:t>
            </a:r>
            <a:r>
              <a:rPr lang="ar-SA" sz="3200" b="1" dirty="0" err="1">
                <a:solidFill>
                  <a:schemeClr val="accent6">
                    <a:lumMod val="75000"/>
                  </a:schemeClr>
                </a:solidFill>
                <a:latin typeface="Traditional Arabic" panose="02020603050405020304" pitchFamily="18" charset="-78"/>
                <a:cs typeface="Traditional Arabic" panose="02020603050405020304" pitchFamily="18" charset="-78"/>
              </a:rPr>
              <a:t>الجبائية</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 </a:t>
            </a:r>
            <a:r>
              <a:rPr lang="ar-SA" sz="3200" dirty="0">
                <a:latin typeface="Traditional Arabic" panose="02020603050405020304" pitchFamily="18" charset="-78"/>
                <a:cs typeface="Traditional Arabic" panose="02020603050405020304" pitchFamily="18" charset="-78"/>
              </a:rPr>
              <a:t>تتدخل في تحديد الخيارات </a:t>
            </a:r>
            <a:r>
              <a:rPr lang="ar-SA" sz="3200" dirty="0" smtClean="0">
                <a:latin typeface="Traditional Arabic" panose="02020603050405020304" pitchFamily="18" charset="-78"/>
                <a:cs typeface="Traditional Arabic" panose="02020603050405020304" pitchFamily="18" charset="-78"/>
              </a:rPr>
              <a:t>الاستراتيجية </a:t>
            </a:r>
            <a:r>
              <a:rPr lang="ar-SA" sz="3200" dirty="0">
                <a:latin typeface="Traditional Arabic" panose="02020603050405020304" pitchFamily="18" charset="-78"/>
                <a:cs typeface="Traditional Arabic" panose="02020603050405020304" pitchFamily="18" charset="-78"/>
              </a:rPr>
              <a:t>للمؤسسة، بحيث </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تؤخذ كإحدى محددات اتخاذ القرار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الاستراتيجي</a:t>
            </a:r>
            <a:r>
              <a:rPr lang="ar-SA" sz="3200" dirty="0" smtClean="0">
                <a:latin typeface="Traditional Arabic" panose="02020603050405020304" pitchFamily="18" charset="-78"/>
                <a:cs typeface="Traditional Arabic" panose="02020603050405020304" pitchFamily="18" charset="-78"/>
              </a:rPr>
              <a:t>، </a:t>
            </a:r>
            <a:r>
              <a:rPr lang="ar-SA" sz="3200" dirty="0">
                <a:latin typeface="Traditional Arabic" panose="02020603050405020304" pitchFamily="18" charset="-78"/>
                <a:cs typeface="Traditional Arabic" panose="02020603050405020304" pitchFamily="18" charset="-78"/>
              </a:rPr>
              <a:t>ويتجلى ذلك من خلال:</a:t>
            </a:r>
            <a:endParaRPr lang="fr-FR" sz="3200" dirty="0">
              <a:latin typeface="Traditional Arabic" panose="02020603050405020304" pitchFamily="18" charset="-78"/>
              <a:cs typeface="Traditional Arabic" panose="02020603050405020304" pitchFamily="18" charset="-78"/>
            </a:endParaRPr>
          </a:p>
          <a:p>
            <a:pPr lvl="0" algn="just" rtl="1">
              <a:buFont typeface="Wingdings" panose="05000000000000000000" pitchFamily="2" charset="2"/>
              <a:buChar char="§"/>
            </a:pPr>
            <a:r>
              <a:rPr lang="ar-SA" sz="3200" b="1" dirty="0">
                <a:solidFill>
                  <a:srgbClr val="C00000"/>
                </a:solidFill>
                <a:latin typeface="Traditional Arabic" panose="02020603050405020304" pitchFamily="18" charset="-78"/>
                <a:cs typeface="Traditional Arabic" panose="02020603050405020304" pitchFamily="18" charset="-78"/>
              </a:rPr>
              <a:t>الدور الذي تلعبه الجباية في اختيار الشكل القانوني للمؤسسة نتيجة اختلاف الأحكام </a:t>
            </a:r>
            <a:r>
              <a:rPr lang="ar-SA" sz="3200" b="1" dirty="0" err="1">
                <a:solidFill>
                  <a:srgbClr val="C00000"/>
                </a:solidFill>
                <a:latin typeface="Traditional Arabic" panose="02020603050405020304" pitchFamily="18" charset="-78"/>
                <a:cs typeface="Traditional Arabic" panose="02020603050405020304" pitchFamily="18" charset="-78"/>
              </a:rPr>
              <a:t>الجبائية</a:t>
            </a:r>
            <a:r>
              <a:rPr lang="ar-SA" sz="3200" b="1" dirty="0">
                <a:solidFill>
                  <a:srgbClr val="C00000"/>
                </a:solidFill>
                <a:latin typeface="Traditional Arabic" panose="02020603050405020304" pitchFamily="18" charset="-78"/>
                <a:cs typeface="Traditional Arabic" panose="02020603050405020304" pitchFamily="18" charset="-78"/>
              </a:rPr>
              <a:t> التي تطبق على كل </a:t>
            </a:r>
            <a:r>
              <a:rPr lang="ar-SA" sz="3200" b="1" dirty="0" smtClean="0">
                <a:solidFill>
                  <a:srgbClr val="C00000"/>
                </a:solidFill>
                <a:latin typeface="Traditional Arabic" panose="02020603050405020304" pitchFamily="18" charset="-78"/>
                <a:cs typeface="Traditional Arabic" panose="02020603050405020304" pitchFamily="18" charset="-78"/>
              </a:rPr>
              <a:t>منها</a:t>
            </a:r>
            <a:endParaRPr lang="ar-DZ" sz="3200" b="1" dirty="0" smtClean="0">
              <a:solidFill>
                <a:srgbClr val="C00000"/>
              </a:solidFill>
              <a:latin typeface="Traditional Arabic" panose="02020603050405020304" pitchFamily="18" charset="-78"/>
              <a:cs typeface="Traditional Arabic" panose="02020603050405020304" pitchFamily="18" charset="-78"/>
            </a:endParaRPr>
          </a:p>
          <a:p>
            <a:pPr lvl="0" algn="just" rtl="1">
              <a:buFont typeface="Wingdings" panose="05000000000000000000" pitchFamily="2" charset="2"/>
              <a:buChar char="§"/>
            </a:pP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الدور الذي تلعبه الجباية في اختيار المكان الجغرافي للنشاط، داخل الدولة الواحدة أو بين الدول نتيجة اختلاف الامتيازات والتحفيزات </a:t>
            </a:r>
            <a:r>
              <a:rPr lang="ar-SA" sz="3200" b="1" dirty="0" err="1">
                <a:solidFill>
                  <a:schemeClr val="accent6">
                    <a:lumMod val="75000"/>
                  </a:schemeClr>
                </a:solidFill>
                <a:latin typeface="Traditional Arabic" panose="02020603050405020304" pitchFamily="18" charset="-78"/>
                <a:cs typeface="Traditional Arabic" panose="02020603050405020304" pitchFamily="18" charset="-78"/>
              </a:rPr>
              <a:t>الجبائية</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الممنوحة</a:t>
            </a:r>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lvl="0" algn="just" rtl="1">
              <a:buFont typeface="Wingdings" panose="05000000000000000000" pitchFamily="2" charset="2"/>
              <a:buChar char="§"/>
            </a:pPr>
            <a:r>
              <a:rPr lang="ar-SA" sz="3500" b="1" dirty="0">
                <a:solidFill>
                  <a:srgbClr val="002060"/>
                </a:solidFill>
                <a:latin typeface="Traditional Arabic" panose="02020603050405020304" pitchFamily="18" charset="-78"/>
                <a:cs typeface="Traditional Arabic" panose="02020603050405020304" pitchFamily="18" charset="-78"/>
              </a:rPr>
              <a:t>تحديد خيارات النمو مثل أشكال التمويل ومدى تأثير العامل الجبائي في صناعة قرار التمويل</a:t>
            </a:r>
            <a:endParaRPr lang="ar-DZ" sz="3500" b="1" dirty="0" smtClean="0">
              <a:solidFill>
                <a:srgbClr val="002060"/>
              </a:solidFill>
              <a:latin typeface="Traditional Arabic" panose="02020603050405020304" pitchFamily="18" charset="-78"/>
              <a:cs typeface="Traditional Arabic" panose="02020603050405020304" pitchFamily="18" charset="-78"/>
            </a:endParaRPr>
          </a:p>
          <a:p>
            <a:pPr lvl="0" algn="r" rtl="1"/>
            <a:endParaRPr lang="ar-DZ" sz="2400"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lvl="0" algn="r" rtl="1"/>
            <a:endParaRPr lang="ar-DZ" sz="2400"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lvl="0" algn="r" rtl="1"/>
            <a:endParaRPr lang="ar-DZ" sz="2400" dirty="0" smtClean="0">
              <a:solidFill>
                <a:srgbClr val="C00000"/>
              </a:solidFill>
              <a:latin typeface="Traditional Arabic" panose="02020603050405020304" pitchFamily="18" charset="-78"/>
              <a:cs typeface="Traditional Arabic" panose="02020603050405020304" pitchFamily="18" charset="-78"/>
            </a:endParaRPr>
          </a:p>
          <a:p>
            <a:pPr lvl="0" algn="r" rtl="1"/>
            <a:endParaRPr lang="fr-FR" sz="2400" dirty="0">
              <a:solidFill>
                <a:srgbClr val="C00000"/>
              </a:solidFill>
              <a:latin typeface="Traditional Arabic" panose="02020603050405020304" pitchFamily="18" charset="-78"/>
              <a:cs typeface="Traditional Arabic" panose="02020603050405020304" pitchFamily="18" charset="-78"/>
            </a:endParaRPr>
          </a:p>
          <a:p>
            <a:pPr algn="r" rtl="1"/>
            <a:endParaRPr lang="fr-FR" dirty="0">
              <a:solidFill>
                <a:srgbClr val="FF0000"/>
              </a:solidFill>
            </a:endParaRPr>
          </a:p>
        </p:txBody>
      </p:sp>
    </p:spTree>
    <p:extLst>
      <p:ext uri="{BB962C8B-B14F-4D97-AF65-F5344CB8AC3E}">
        <p14:creationId xmlns:p14="http://schemas.microsoft.com/office/powerpoint/2010/main" val="20867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346023" y="2210937"/>
            <a:ext cx="8825659" cy="3795215"/>
          </a:xfrm>
        </p:spPr>
        <p:txBody>
          <a:bodyPr/>
          <a:lstStyle/>
          <a:p>
            <a:pPr algn="r" rtl="1"/>
            <a:endParaRPr lang="ar-DZ" sz="2800" b="1" dirty="0" smtClean="0">
              <a:latin typeface="Traditional Arabic" panose="02020603050405020304" pitchFamily="18" charset="-78"/>
              <a:cs typeface="Traditional Arabic" panose="02020603050405020304" pitchFamily="18" charset="-78"/>
            </a:endParaRPr>
          </a:p>
          <a:p>
            <a:pPr algn="r" rtl="1"/>
            <a:r>
              <a:rPr lang="ar-SA" sz="2800" b="1" dirty="0" smtClean="0">
                <a:latin typeface="Traditional Arabic" panose="02020603050405020304" pitchFamily="18" charset="-78"/>
                <a:cs typeface="Traditional Arabic" panose="02020603050405020304" pitchFamily="18" charset="-78"/>
              </a:rPr>
              <a:t>من </a:t>
            </a:r>
            <a:r>
              <a:rPr lang="ar-SA" sz="2800" b="1" dirty="0">
                <a:latin typeface="Traditional Arabic" panose="02020603050405020304" pitchFamily="18" charset="-78"/>
                <a:cs typeface="Traditional Arabic" panose="02020603050405020304" pitchFamily="18" charset="-78"/>
              </a:rPr>
              <a:t>خلال </a:t>
            </a:r>
            <a:r>
              <a:rPr lang="ar-SA" sz="2800" b="1" dirty="0">
                <a:solidFill>
                  <a:srgbClr val="FF0000"/>
                </a:solidFill>
                <a:latin typeface="Traditional Arabic" panose="02020603050405020304" pitchFamily="18" charset="-78"/>
                <a:cs typeface="Traditional Arabic" panose="02020603050405020304" pitchFamily="18" charset="-78"/>
              </a:rPr>
              <a:t>العلاقة بين الجباية والاستراتيجية </a:t>
            </a:r>
            <a:r>
              <a:rPr lang="ar-SA" sz="2800" b="1" dirty="0">
                <a:latin typeface="Traditional Arabic" panose="02020603050405020304" pitchFamily="18" charset="-78"/>
                <a:cs typeface="Traditional Arabic" panose="02020603050405020304" pitchFamily="18" charset="-78"/>
              </a:rPr>
              <a:t>فإن </a:t>
            </a:r>
            <a:r>
              <a:rPr lang="ar-SA" sz="2800" b="1" dirty="0">
                <a:solidFill>
                  <a:srgbClr val="7030A0"/>
                </a:solidFill>
                <a:latin typeface="Traditional Arabic" panose="02020603050405020304" pitchFamily="18" charset="-78"/>
                <a:cs typeface="Traditional Arabic" panose="02020603050405020304" pitchFamily="18" charset="-78"/>
              </a:rPr>
              <a:t>القرارات</a:t>
            </a:r>
            <a:r>
              <a:rPr lang="ar-SA" sz="2800" b="1" dirty="0">
                <a:latin typeface="Traditional Arabic" panose="02020603050405020304" pitchFamily="18" charset="-78"/>
                <a:cs typeface="Traditional Arabic" panose="02020603050405020304" pitchFamily="18" charset="-78"/>
              </a:rPr>
              <a:t> التي تتخذها المؤسسة، كالاستثمار، التوظيف، رفع رقم الأعمال...وغيرها </a:t>
            </a:r>
            <a:r>
              <a:rPr lang="ar-SA" sz="2800" b="1" dirty="0">
                <a:solidFill>
                  <a:srgbClr val="7030A0"/>
                </a:solidFill>
                <a:latin typeface="Traditional Arabic" panose="02020603050405020304" pitchFamily="18" charset="-78"/>
                <a:cs typeface="Traditional Arabic" panose="02020603050405020304" pitchFamily="18" charset="-78"/>
              </a:rPr>
              <a:t>مرتبط بالنظام الجبائي </a:t>
            </a:r>
            <a:r>
              <a:rPr lang="ar-SA" sz="2800" b="1" dirty="0">
                <a:latin typeface="Traditional Arabic" panose="02020603050405020304" pitchFamily="18" charset="-78"/>
                <a:cs typeface="Traditional Arabic" panose="02020603050405020304" pitchFamily="18" charset="-78"/>
              </a:rPr>
              <a:t>الذي تعمل </a:t>
            </a:r>
            <a:r>
              <a:rPr lang="ar-SA" sz="2800" b="1" dirty="0" smtClean="0">
                <a:latin typeface="Traditional Arabic" panose="02020603050405020304" pitchFamily="18" charset="-78"/>
                <a:cs typeface="Traditional Arabic" panose="02020603050405020304" pitchFamily="18" charset="-78"/>
              </a:rPr>
              <a:t>فيه</a:t>
            </a:r>
            <a:endParaRPr lang="ar-DZ" sz="2800" b="1" dirty="0">
              <a:latin typeface="Traditional Arabic" panose="02020603050405020304" pitchFamily="18" charset="-78"/>
              <a:cs typeface="Traditional Arabic" panose="02020603050405020304" pitchFamily="18" charset="-78"/>
            </a:endParaRPr>
          </a:p>
          <a:p>
            <a:pPr algn="r" rtl="1"/>
            <a:endParaRPr lang="ar-DZ" sz="2800" b="1" dirty="0" smtClean="0">
              <a:latin typeface="Traditional Arabic" panose="02020603050405020304" pitchFamily="18" charset="-78"/>
              <a:cs typeface="Traditional Arabic" panose="02020603050405020304" pitchFamily="18" charset="-78"/>
            </a:endParaRPr>
          </a:p>
          <a:p>
            <a:pPr algn="r" rtl="1"/>
            <a:r>
              <a:rPr lang="ar-SA" sz="2800" b="1" dirty="0" smtClean="0">
                <a:solidFill>
                  <a:srgbClr val="00B050"/>
                </a:solidFill>
                <a:latin typeface="Traditional Arabic" panose="02020603050405020304" pitchFamily="18" charset="-78"/>
                <a:cs typeface="Traditional Arabic" panose="02020603050405020304" pitchFamily="18" charset="-78"/>
              </a:rPr>
              <a:t>الضريبة </a:t>
            </a:r>
            <a:r>
              <a:rPr lang="ar-SA" sz="2800" b="1" dirty="0">
                <a:solidFill>
                  <a:srgbClr val="00B050"/>
                </a:solidFill>
                <a:latin typeface="Traditional Arabic" panose="02020603050405020304" pitchFamily="18" charset="-78"/>
                <a:cs typeface="Traditional Arabic" panose="02020603050405020304" pitchFamily="18" charset="-78"/>
              </a:rPr>
              <a:t>تستعمل لخدمة أهداف المؤسسة </a:t>
            </a:r>
            <a:r>
              <a:rPr lang="ar-SA" sz="2800" b="1" dirty="0">
                <a:latin typeface="Traditional Arabic" panose="02020603050405020304" pitchFamily="18" charset="-78"/>
                <a:cs typeface="Traditional Arabic" panose="02020603050405020304" pitchFamily="18" charset="-78"/>
              </a:rPr>
              <a:t>كما يمكن أن تتحول إلى </a:t>
            </a:r>
            <a:r>
              <a:rPr lang="ar-SA" sz="2800" b="1" dirty="0">
                <a:solidFill>
                  <a:srgbClr val="00B050"/>
                </a:solidFill>
                <a:latin typeface="Traditional Arabic" panose="02020603050405020304" pitchFamily="18" charset="-78"/>
                <a:cs typeface="Traditional Arabic" panose="02020603050405020304" pitchFamily="18" charset="-78"/>
              </a:rPr>
              <a:t>متغير فعال في تحديد </a:t>
            </a:r>
            <a:r>
              <a:rPr lang="ar-SA" sz="2800" b="1" dirty="0" err="1">
                <a:solidFill>
                  <a:srgbClr val="00B050"/>
                </a:solidFill>
                <a:latin typeface="Traditional Arabic" panose="02020603050405020304" pitchFamily="18" charset="-78"/>
                <a:cs typeface="Traditional Arabic" panose="02020603050405020304" pitchFamily="18" charset="-78"/>
              </a:rPr>
              <a:t>إستراتيجيتها</a:t>
            </a:r>
            <a:r>
              <a:rPr lang="ar-SA" sz="2800" b="1" dirty="0" smtClean="0">
                <a:solidFill>
                  <a:srgbClr val="00B050"/>
                </a:solidFill>
                <a:latin typeface="Traditional Arabic" panose="02020603050405020304" pitchFamily="18" charset="-78"/>
                <a:cs typeface="Traditional Arabic" panose="02020603050405020304" pitchFamily="18" charset="-78"/>
              </a:rPr>
              <a:t>.</a:t>
            </a:r>
            <a:endParaRPr lang="fr-FR" dirty="0"/>
          </a:p>
        </p:txBody>
      </p:sp>
    </p:spTree>
    <p:extLst>
      <p:ext uri="{BB962C8B-B14F-4D97-AF65-F5344CB8AC3E}">
        <p14:creationId xmlns:p14="http://schemas.microsoft.com/office/powerpoint/2010/main" val="42592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184440358"/>
              </p:ext>
            </p:extLst>
          </p:nvPr>
        </p:nvGraphicFramePr>
        <p:xfrm>
          <a:off x="1154954" y="2606721"/>
          <a:ext cx="8825659" cy="406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6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501208102"/>
              </p:ext>
            </p:extLst>
          </p:nvPr>
        </p:nvGraphicFramePr>
        <p:xfrm>
          <a:off x="1154954" y="2415654"/>
          <a:ext cx="8825659" cy="360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74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0987637"/>
              </p:ext>
            </p:extLst>
          </p:nvPr>
        </p:nvGraphicFramePr>
        <p:xfrm>
          <a:off x="1154954" y="2361063"/>
          <a:ext cx="9490300" cy="4121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814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3729061"/>
          </a:xfr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normAutofit/>
          </a:bodyPr>
          <a:lstStyle/>
          <a:p>
            <a:pPr algn="ctr" rtl="1"/>
            <a:r>
              <a:rPr lang="ar-SA" sz="3200" b="1" dirty="0">
                <a:solidFill>
                  <a:schemeClr val="accent6"/>
                </a:solidFill>
                <a:latin typeface="Traditional Arabic" panose="02020603050405020304" pitchFamily="18" charset="-78"/>
                <a:cs typeface="Traditional Arabic" panose="02020603050405020304" pitchFamily="18" charset="-78"/>
              </a:rPr>
              <a:t>مبادئ وحدود التسيير </a:t>
            </a:r>
            <a:r>
              <a:rPr lang="ar-SA" sz="3200" b="1" dirty="0" smtClean="0">
                <a:solidFill>
                  <a:schemeClr val="accent6"/>
                </a:solidFill>
                <a:latin typeface="Traditional Arabic" panose="02020603050405020304" pitchFamily="18" charset="-78"/>
                <a:cs typeface="Traditional Arabic" panose="02020603050405020304" pitchFamily="18" charset="-78"/>
              </a:rPr>
              <a:t>الجبائي</a:t>
            </a:r>
            <a:endParaRPr lang="ar-DZ" sz="3200" b="1" dirty="0" smtClean="0">
              <a:solidFill>
                <a:schemeClr val="accent6"/>
              </a:solidFill>
              <a:latin typeface="Traditional Arabic" panose="02020603050405020304" pitchFamily="18" charset="-78"/>
              <a:cs typeface="Traditional Arabic" panose="02020603050405020304" pitchFamily="18" charset="-78"/>
            </a:endParaRPr>
          </a:p>
          <a:p>
            <a:pPr algn="ctr" rtl="1"/>
            <a:endParaRPr lang="ar-DZ" sz="3200" b="1" dirty="0">
              <a:solidFill>
                <a:schemeClr val="accent6"/>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r>
              <a:rPr lang="ar-DZ" sz="3200" b="1" dirty="0" smtClean="0">
                <a:solidFill>
                  <a:srgbClr val="FF0000"/>
                </a:solidFill>
                <a:latin typeface="Traditional Arabic" panose="02020603050405020304" pitchFamily="18" charset="-78"/>
                <a:cs typeface="Traditional Arabic" panose="02020603050405020304" pitchFamily="18" charset="-78"/>
              </a:rPr>
              <a:t>مبادئ التسيير الجبائي</a:t>
            </a:r>
          </a:p>
          <a:p>
            <a:pPr algn="ctr" rtl="1">
              <a:buFont typeface="Wingdings" panose="05000000000000000000" pitchFamily="2" charset="2"/>
              <a:buChar char="Ø"/>
            </a:pPr>
            <a:r>
              <a:rPr lang="ar-DZ" sz="3200" b="1" dirty="0" smtClean="0">
                <a:solidFill>
                  <a:srgbClr val="FF0000"/>
                </a:solidFill>
                <a:latin typeface="Traditional Arabic" panose="02020603050405020304" pitchFamily="18" charset="-78"/>
                <a:cs typeface="Traditional Arabic" panose="02020603050405020304" pitchFamily="18" charset="-78"/>
              </a:rPr>
              <a:t>حدود التسيير الجبائي</a:t>
            </a:r>
          </a:p>
          <a:p>
            <a:pPr algn="ctr" rtl="1"/>
            <a:endParaRPr lang="ar-DZ" sz="2800" b="1" dirty="0" smtClean="0">
              <a:solidFill>
                <a:schemeClr val="accent6"/>
              </a:solidFill>
              <a:latin typeface="Traditional Arabic" panose="02020603050405020304" pitchFamily="18" charset="-78"/>
              <a:cs typeface="Traditional Arabic" panose="02020603050405020304" pitchFamily="18" charset="-78"/>
            </a:endParaRPr>
          </a:p>
          <a:p>
            <a:pPr algn="ctr" rtl="1"/>
            <a:endParaRPr lang="fr-FR" sz="3200" dirty="0">
              <a:solidFill>
                <a:schemeClr val="accent6"/>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8734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2" end="2"/>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2200512"/>
          </a:xfrm>
          <a:solidFill>
            <a:schemeClr val="accent4">
              <a:lumMod val="60000"/>
              <a:lumOff val="40000"/>
            </a:schemeClr>
          </a:solidFill>
          <a:ln>
            <a:solidFill>
              <a:srgbClr val="92D050"/>
            </a:solidFill>
          </a:ln>
        </p:spPr>
        <p:txBody>
          <a:bodyPr>
            <a:normAutofit/>
          </a:bodyPr>
          <a:lstStyle/>
          <a:p>
            <a:pPr algn="ctr" rtl="1"/>
            <a:r>
              <a:rPr lang="ar-SA" sz="3200" b="1" dirty="0">
                <a:solidFill>
                  <a:schemeClr val="accent6"/>
                </a:solidFill>
                <a:latin typeface="Traditional Arabic" panose="02020603050405020304" pitchFamily="18" charset="-78"/>
                <a:cs typeface="Traditional Arabic" panose="02020603050405020304" pitchFamily="18" charset="-78"/>
              </a:rPr>
              <a:t>مبادئ التسيير الجبائي</a:t>
            </a:r>
            <a:endParaRPr lang="ar-DZ" sz="3200" b="1" dirty="0">
              <a:solidFill>
                <a:schemeClr val="accent6"/>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q"/>
            </a:pPr>
            <a:r>
              <a:rPr lang="ar-DZ" sz="3200" b="1" dirty="0" smtClean="0">
                <a:solidFill>
                  <a:schemeClr val="accent6"/>
                </a:solidFill>
                <a:latin typeface="Traditional Arabic" panose="02020603050405020304" pitchFamily="18" charset="-78"/>
                <a:cs typeface="Traditional Arabic" panose="02020603050405020304" pitchFamily="18" charset="-78"/>
              </a:rPr>
              <a:t>مبدأ الحرية في التسيير </a:t>
            </a:r>
          </a:p>
          <a:p>
            <a:pPr algn="r" rtl="1">
              <a:buFont typeface="Wingdings" panose="05000000000000000000" pitchFamily="2" charset="2"/>
              <a:buChar char="q"/>
            </a:pPr>
            <a:r>
              <a:rPr lang="ar-DZ" sz="3200" b="1" dirty="0" smtClean="0">
                <a:solidFill>
                  <a:schemeClr val="accent6"/>
                </a:solidFill>
                <a:latin typeface="Traditional Arabic" panose="02020603050405020304" pitchFamily="18" charset="-78"/>
                <a:cs typeface="Traditional Arabic" panose="02020603050405020304" pitchFamily="18" charset="-78"/>
              </a:rPr>
              <a:t>مبدأ عدم التدخل في التسيير</a:t>
            </a:r>
          </a:p>
        </p:txBody>
      </p:sp>
    </p:spTree>
    <p:extLst>
      <p:ext uri="{BB962C8B-B14F-4D97-AF65-F5344CB8AC3E}">
        <p14:creationId xmlns:p14="http://schemas.microsoft.com/office/powerpoint/2010/main" val="25473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1" end="1"/>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endParaRPr lang="ar-DZ" sz="4400" b="1" dirty="0" smtClean="0">
              <a:latin typeface="Traditional Arabic" panose="02020603050405020304" pitchFamily="18" charset="-78"/>
              <a:cs typeface="Traditional Arabic" panose="02020603050405020304" pitchFamily="18" charset="-78"/>
            </a:endParaRPr>
          </a:p>
          <a:p>
            <a:pPr marL="0" indent="0" algn="ctr" rtl="1">
              <a:buNone/>
            </a:pPr>
            <a:r>
              <a:rPr lang="ar-DZ" sz="4400" b="1" dirty="0">
                <a:solidFill>
                  <a:schemeClr val="accent5">
                    <a:lumMod val="75000"/>
                  </a:schemeClr>
                </a:solidFill>
                <a:latin typeface="Traditional Arabic" panose="02020603050405020304" pitchFamily="18" charset="-78"/>
                <a:cs typeface="Traditional Arabic" panose="02020603050405020304" pitchFamily="18" charset="-78"/>
              </a:rPr>
              <a:t>المحور الأول</a:t>
            </a:r>
            <a:endParaRPr lang="ar-DZ" sz="4400" b="1" dirty="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ctr" rtl="1">
              <a:buNone/>
            </a:pPr>
            <a:r>
              <a:rPr lang="ar-DZ" sz="4400" b="1" dirty="0" smtClean="0">
                <a:latin typeface="Traditional Arabic" panose="02020603050405020304" pitchFamily="18" charset="-78"/>
                <a:cs typeface="Traditional Arabic" panose="02020603050405020304" pitchFamily="18" charset="-78"/>
              </a:rPr>
              <a:t>مفاهيم </a:t>
            </a:r>
            <a:r>
              <a:rPr lang="ar-DZ" sz="4400" b="1" dirty="0">
                <a:latin typeface="Traditional Arabic" panose="02020603050405020304" pitchFamily="18" charset="-78"/>
                <a:cs typeface="Traditional Arabic" panose="02020603050405020304" pitchFamily="18" charset="-78"/>
              </a:rPr>
              <a:t>أساسية حول التسيير </a:t>
            </a:r>
            <a:r>
              <a:rPr lang="ar-DZ" sz="4400" b="1" dirty="0" smtClean="0">
                <a:latin typeface="Traditional Arabic" panose="02020603050405020304" pitchFamily="18" charset="-78"/>
                <a:cs typeface="Traditional Arabic" panose="02020603050405020304" pitchFamily="18" charset="-78"/>
              </a:rPr>
              <a:t>الجبائي</a:t>
            </a:r>
          </a:p>
          <a:p>
            <a:pPr marL="0" indent="0" algn="ctr" rtl="1">
              <a:buNone/>
            </a:pPr>
            <a:endParaRPr lang="fr-FR" sz="44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87214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xEl>
                                              <p:pRg st="2" end="2"/>
                                            </p:txEl>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latin typeface="Traditional Arabic" panose="02020603050405020304" pitchFamily="18" charset="-78"/>
                <a:cs typeface="Traditional Arabic" panose="02020603050405020304" pitchFamily="18" charset="-78"/>
              </a:rPr>
              <a:t>حدود التسيير الجبائي</a:t>
            </a:r>
          </a:p>
          <a:p>
            <a:pPr algn="ctr" rtl="1"/>
            <a:endParaRPr lang="ar-DZ" sz="32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b="1" dirty="0">
                <a:solidFill>
                  <a:srgbClr val="FF0000"/>
                </a:solidFill>
                <a:latin typeface="Traditional Arabic" panose="02020603050405020304" pitchFamily="18" charset="-78"/>
                <a:cs typeface="Traditional Arabic" panose="02020603050405020304" pitchFamily="18" charset="-78"/>
              </a:rPr>
              <a:t>رغم الحرية التي أقرها المشرع للمؤسسة في تسيير حياتها إلا أنه يجب أن يتم في ظل التقيد ببعض الحدود </a:t>
            </a:r>
            <a:r>
              <a:rPr lang="ar-DZ" sz="3200" b="1" dirty="0" smtClean="0">
                <a:solidFill>
                  <a:srgbClr val="FF0000"/>
                </a:solidFill>
                <a:latin typeface="Traditional Arabic" panose="02020603050405020304" pitchFamily="18" charset="-78"/>
                <a:cs typeface="Traditional Arabic" panose="02020603050405020304" pitchFamily="18" charset="-78"/>
              </a:rPr>
              <a:t>وهي:</a:t>
            </a:r>
            <a:endParaRPr lang="fr-FR" sz="3200" b="1"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8273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a:t>التسيير والتدقيق الجبائي                               </a:t>
            </a:r>
            <a:r>
              <a:rPr lang="ar-DZ">
                <a:latin typeface="Aldhabi" panose="01000000000000000000" pitchFamily="2" charset="-78"/>
                <a:cs typeface="Aldhabi" panose="01000000000000000000" pitchFamily="2" charset="-78"/>
              </a:rPr>
              <a:t>د.صالح حميداتو</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343091235"/>
              </p:ext>
            </p:extLst>
          </p:nvPr>
        </p:nvGraphicFramePr>
        <p:xfrm>
          <a:off x="1154954" y="2825086"/>
          <a:ext cx="8825659" cy="3194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493827" y="2234400"/>
            <a:ext cx="4107975" cy="584775"/>
          </a:xfrm>
          <a:prstGeom prst="rect">
            <a:avLst/>
          </a:prstGeom>
        </p:spPr>
        <p:txBody>
          <a:bodyPr wrap="square">
            <a:spAutoFit/>
          </a:bodyPr>
          <a:lstStyle/>
          <a:p>
            <a:pPr algn="ctr" rtl="1"/>
            <a:r>
              <a:rPr lang="ar-DZ" sz="3200" b="1" dirty="0">
                <a:solidFill>
                  <a:schemeClr val="accent5">
                    <a:lumMod val="75000"/>
                  </a:schemeClr>
                </a:solidFill>
                <a:latin typeface="Traditional Arabic" panose="02020603050405020304" pitchFamily="18" charset="-78"/>
                <a:cs typeface="Traditional Arabic" panose="02020603050405020304" pitchFamily="18" charset="-78"/>
              </a:rPr>
              <a:t>حدود التسيير الجبائي</a:t>
            </a:r>
          </a:p>
        </p:txBody>
      </p:sp>
    </p:spTree>
    <p:extLst>
      <p:ext uri="{BB962C8B-B14F-4D97-AF65-F5344CB8AC3E}">
        <p14:creationId xmlns:p14="http://schemas.microsoft.com/office/powerpoint/2010/main" val="13744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2801013"/>
          </a:xfrm>
        </p:spPr>
        <p:txBody>
          <a:bodyPr>
            <a:normAutofit/>
          </a:bodyPr>
          <a:lstStyle/>
          <a:p>
            <a:pPr algn="ctr" rtl="1"/>
            <a:r>
              <a:rPr lang="ar-SA" sz="3200" b="1" dirty="0">
                <a:solidFill>
                  <a:schemeClr val="accent5">
                    <a:lumMod val="75000"/>
                  </a:schemeClr>
                </a:solidFill>
                <a:latin typeface="Traditional Arabic" panose="02020603050405020304" pitchFamily="18" charset="-78"/>
                <a:cs typeface="Traditional Arabic" panose="02020603050405020304" pitchFamily="18" charset="-78"/>
              </a:rPr>
              <a:t>الحدود </a:t>
            </a:r>
            <a:r>
              <a:rPr lang="ar-SA" sz="3200" b="1" dirty="0" smtClean="0">
                <a:solidFill>
                  <a:schemeClr val="accent5">
                    <a:lumMod val="75000"/>
                  </a:schemeClr>
                </a:solidFill>
                <a:latin typeface="Traditional Arabic" panose="02020603050405020304" pitchFamily="18" charset="-78"/>
                <a:cs typeface="Traditional Arabic" panose="02020603050405020304" pitchFamily="18" charset="-78"/>
              </a:rPr>
              <a:t>القانونية</a:t>
            </a:r>
            <a:endPar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v"/>
            </a:pPr>
            <a:r>
              <a:rPr lang="ar-SA" sz="3200" b="1" dirty="0">
                <a:latin typeface="Traditional Arabic" panose="02020603050405020304" pitchFamily="18" charset="-78"/>
                <a:cs typeface="Traditional Arabic" panose="02020603050405020304" pitchFamily="18" charset="-78"/>
              </a:rPr>
              <a:t>أعطى المشرع </a:t>
            </a:r>
            <a:r>
              <a:rPr lang="ar-SA" sz="3200" b="1" dirty="0">
                <a:solidFill>
                  <a:srgbClr val="00B050"/>
                </a:solidFill>
                <a:latin typeface="Traditional Arabic" panose="02020603050405020304" pitchFamily="18" charset="-78"/>
                <a:cs typeface="Traditional Arabic" panose="02020603050405020304" pitchFamily="18" charset="-78"/>
              </a:rPr>
              <a:t>كامل الحرية للمؤسسة </a:t>
            </a:r>
            <a:r>
              <a:rPr lang="ar-SA" sz="3200" b="1" dirty="0">
                <a:latin typeface="Traditional Arabic" panose="02020603050405020304" pitchFamily="18" charset="-78"/>
                <a:cs typeface="Traditional Arabic" panose="02020603050405020304" pitchFamily="18" charset="-78"/>
              </a:rPr>
              <a:t>في تسيير حياتها في ظل </a:t>
            </a:r>
            <a:r>
              <a:rPr lang="ar-SA" sz="3200" b="1" dirty="0">
                <a:solidFill>
                  <a:srgbClr val="00B050"/>
                </a:solidFill>
                <a:latin typeface="Traditional Arabic" panose="02020603050405020304" pitchFamily="18" charset="-78"/>
                <a:cs typeface="Traditional Arabic" panose="02020603050405020304" pitchFamily="18" charset="-78"/>
              </a:rPr>
              <a:t>احترام القواعد القانونية</a:t>
            </a:r>
            <a:r>
              <a:rPr lang="ar-SA" sz="3200" b="1" dirty="0">
                <a:latin typeface="Traditional Arabic" panose="02020603050405020304" pitchFamily="18" charset="-78"/>
                <a:cs typeface="Traditional Arabic" panose="02020603050405020304" pitchFamily="18" charset="-78"/>
              </a:rPr>
              <a:t> المعمول بها، فعدم احترام التشريعات </a:t>
            </a:r>
            <a:r>
              <a:rPr lang="ar-SA" sz="3200" b="1" dirty="0" err="1">
                <a:latin typeface="Traditional Arabic" panose="02020603050405020304" pitchFamily="18" charset="-78"/>
                <a:cs typeface="Traditional Arabic" panose="02020603050405020304" pitchFamily="18" charset="-78"/>
              </a:rPr>
              <a:t>الجبائية</a:t>
            </a:r>
            <a:r>
              <a:rPr lang="ar-SA" sz="3200" b="1" dirty="0">
                <a:latin typeface="Traditional Arabic" panose="02020603050405020304" pitchFamily="18" charset="-78"/>
                <a:cs typeface="Traditional Arabic" panose="02020603050405020304" pitchFamily="18" charset="-78"/>
              </a:rPr>
              <a:t> في تسيير المؤسسة يعتبر </a:t>
            </a:r>
            <a:r>
              <a:rPr lang="ar-SA" sz="3200" b="1" dirty="0">
                <a:solidFill>
                  <a:srgbClr val="FF0000"/>
                </a:solidFill>
                <a:latin typeface="Traditional Arabic" panose="02020603050405020304" pitchFamily="18" charset="-78"/>
                <a:cs typeface="Traditional Arabic" panose="02020603050405020304" pitchFamily="18" charset="-78"/>
              </a:rPr>
              <a:t>تعسفاً قانونياً</a:t>
            </a:r>
            <a:r>
              <a:rPr lang="ar-SA" sz="3200" dirty="0"/>
              <a:t>.</a:t>
            </a:r>
            <a:endParaRPr lang="fr-FR" sz="3200" dirty="0"/>
          </a:p>
          <a:p>
            <a:pPr algn="ctr" rtl="1"/>
            <a:endParaRPr lang="fr-FR" sz="3200" dirty="0">
              <a:solidFill>
                <a:schemeClr val="accent5">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994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733166671"/>
              </p:ext>
            </p:extLst>
          </p:nvPr>
        </p:nvGraphicFramePr>
        <p:xfrm>
          <a:off x="1154954" y="3084394"/>
          <a:ext cx="8825659" cy="2935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703630" y="2442949"/>
            <a:ext cx="3788218" cy="461665"/>
          </a:xfrm>
          <a:prstGeom prst="rect">
            <a:avLst/>
          </a:prstGeom>
        </p:spPr>
        <p:txBody>
          <a:bodyPr wrap="none">
            <a:spAutoFit/>
          </a:bodyPr>
          <a:lstStyle/>
          <a:p>
            <a:pPr algn="ctr"/>
            <a:r>
              <a:rPr lang="ar-SA" sz="24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يعتبر استعمال </a:t>
            </a:r>
            <a:r>
              <a:rPr lang="ar-DZ" sz="2400" b="1" dirty="0" smtClean="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ال</a:t>
            </a:r>
            <a:r>
              <a:rPr lang="ar-SA" sz="2400" b="1" dirty="0" smtClean="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حق </a:t>
            </a:r>
            <a:r>
              <a:rPr lang="ar-SA" sz="24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تعسفاً في الأحوال التالية</a:t>
            </a:r>
            <a:endParaRPr lang="fr-FR" sz="2400" b="1" dirty="0">
              <a:solidFill>
                <a:srgbClr val="FF0000"/>
              </a:solidFill>
            </a:endParaRPr>
          </a:p>
        </p:txBody>
      </p:sp>
    </p:spTree>
    <p:extLst>
      <p:ext uri="{BB962C8B-B14F-4D97-AF65-F5344CB8AC3E}">
        <p14:creationId xmlns:p14="http://schemas.microsoft.com/office/powerpoint/2010/main" val="339319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6" name="Espace réservé du contenu 5"/>
          <p:cNvSpPr>
            <a:spLocks noGrp="1"/>
          </p:cNvSpPr>
          <p:nvPr>
            <p:ph idx="1"/>
          </p:nvPr>
        </p:nvSpPr>
        <p:spPr>
          <a:xfrm>
            <a:off x="895768" y="2198132"/>
            <a:ext cx="8825659" cy="4228218"/>
          </a:xfrm>
        </p:spPr>
        <p:txBody>
          <a:bodyPr>
            <a:normAutofit/>
          </a:bodyPr>
          <a:lstStyle/>
          <a:p>
            <a:pPr lvl="0" algn="r" rtl="1"/>
            <a:endParaRPr lang="fr-FR" dirty="0"/>
          </a:p>
        </p:txBody>
      </p:sp>
      <p:sp>
        <p:nvSpPr>
          <p:cNvPr id="8" name="Rectangle 7"/>
          <p:cNvSpPr/>
          <p:nvPr/>
        </p:nvSpPr>
        <p:spPr>
          <a:xfrm>
            <a:off x="4189863" y="1828800"/>
            <a:ext cx="3630304" cy="369332"/>
          </a:xfrm>
          <a:prstGeom prst="rect">
            <a:avLst/>
          </a:prstGeom>
        </p:spPr>
        <p:txBody>
          <a:bodyPr wrap="square">
            <a:spAutoFit/>
          </a:bodyPr>
          <a:lstStyle/>
          <a:p>
            <a:r>
              <a:rPr lang="ar-SA" b="1" dirty="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أبرز مظاهر </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الت</a:t>
            </a:r>
            <a:r>
              <a:rPr lang="ar-DZ"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ع</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سف الت</a:t>
            </a:r>
            <a:r>
              <a:rPr lang="ar-DZ"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ي</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 يجب </a:t>
            </a:r>
            <a:r>
              <a:rPr lang="ar-SA" b="1" dirty="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أن يتجنبها المسير</a:t>
            </a:r>
            <a:endParaRPr lang="fr-FR" b="1" dirty="0">
              <a:solidFill>
                <a:schemeClr val="bg1"/>
              </a:solidFill>
            </a:endParaRPr>
          </a:p>
        </p:txBody>
      </p:sp>
      <p:sp>
        <p:nvSpPr>
          <p:cNvPr id="11" name="Rectangle à coins arrondis 10"/>
          <p:cNvSpPr/>
          <p:nvPr/>
        </p:nvSpPr>
        <p:spPr>
          <a:xfrm>
            <a:off x="9498843" y="2334188"/>
            <a:ext cx="2060811" cy="1608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تشويه الطبيعة الحقيقية للعمليات كتخفيض قيم العقود والصفقات</a:t>
            </a:r>
            <a:r>
              <a:rPr lang="ar-DZ" dirty="0">
                <a:latin typeface="Traditional Arabic" panose="02020603050405020304" pitchFamily="18" charset="-78"/>
                <a:cs typeface="Traditional Arabic" panose="02020603050405020304" pitchFamily="18" charset="-78"/>
              </a:rPr>
              <a:t> </a:t>
            </a:r>
          </a:p>
        </p:txBody>
      </p:sp>
      <p:sp>
        <p:nvSpPr>
          <p:cNvPr id="12" name="Rectangle à coins arrondis 11"/>
          <p:cNvSpPr/>
          <p:nvPr/>
        </p:nvSpPr>
        <p:spPr>
          <a:xfrm>
            <a:off x="9721427" y="4171668"/>
            <a:ext cx="1838227" cy="1819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التصرفات الوهمية كتظاهر المؤسسة بالقيام بعمليات خالية من كل حقيقة، مثل تزييف العقود والفواتير والمؤسسات الوهمية</a:t>
            </a:r>
            <a:endParaRPr lang="fr-FR" dirty="0">
              <a:latin typeface="Traditional Arabic" panose="02020603050405020304" pitchFamily="18" charset="-78"/>
              <a:cs typeface="Traditional Arabic" panose="02020603050405020304" pitchFamily="18" charset="-78"/>
            </a:endParaRPr>
          </a:p>
        </p:txBody>
      </p:sp>
      <p:sp>
        <p:nvSpPr>
          <p:cNvPr id="13" name="Rectangle à coins arrondis 12"/>
          <p:cNvSpPr/>
          <p:nvPr/>
        </p:nvSpPr>
        <p:spPr>
          <a:xfrm>
            <a:off x="6664327" y="4469642"/>
            <a:ext cx="2834516" cy="1521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التسيير من خلال عدم التوافق بين الفعل والعقد المقدم للإدارة، والعقد المنجز بين المؤسسة وباقي الأطراف مثل التصريح بمعاملة عقارية في شكل هبة رغم أنها تمت في شكل بيع</a:t>
            </a:r>
            <a:endParaRPr lang="fr-FR" dirty="0">
              <a:latin typeface="Traditional Arabic" panose="02020603050405020304" pitchFamily="18" charset="-78"/>
              <a:cs typeface="Traditional Arabic" panose="02020603050405020304" pitchFamily="18" charset="-78"/>
            </a:endParaRPr>
          </a:p>
        </p:txBody>
      </p:sp>
      <p:sp>
        <p:nvSpPr>
          <p:cNvPr id="14" name="Rectangle à coins arrondis 13"/>
          <p:cNvSpPr/>
          <p:nvPr/>
        </p:nvSpPr>
        <p:spPr>
          <a:xfrm>
            <a:off x="805219" y="2346300"/>
            <a:ext cx="2370836" cy="1679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إخفاء الطبيعة الحقيقة للعملية عن طريق تعاقدات صورية هدفها تجنب أو تخفيض العبء الضريبي</a:t>
            </a:r>
            <a:endParaRPr lang="ar-DZ" dirty="0">
              <a:latin typeface="Traditional Arabic" panose="02020603050405020304" pitchFamily="18" charset="-78"/>
              <a:cs typeface="Traditional Arabic" panose="02020603050405020304" pitchFamily="18" charset="-78"/>
            </a:endParaRPr>
          </a:p>
        </p:txBody>
      </p:sp>
      <p:sp>
        <p:nvSpPr>
          <p:cNvPr id="15" name="Rectangle à coins arrondis 14"/>
          <p:cNvSpPr/>
          <p:nvPr/>
        </p:nvSpPr>
        <p:spPr>
          <a:xfrm>
            <a:off x="3176054" y="4469643"/>
            <a:ext cx="3265689" cy="152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استعمال أشخاص أو مؤسسات وسيطة لإخفاء المكلف الحقيقي</a:t>
            </a:r>
            <a:endParaRPr lang="fr-FR" dirty="0">
              <a:latin typeface="Traditional Arabic" panose="02020603050405020304" pitchFamily="18" charset="-78"/>
              <a:cs typeface="Traditional Arabic" panose="02020603050405020304" pitchFamily="18" charset="-78"/>
            </a:endParaRPr>
          </a:p>
        </p:txBody>
      </p:sp>
      <p:sp>
        <p:nvSpPr>
          <p:cNvPr id="16" name="Rectangle à coins arrondis 15"/>
          <p:cNvSpPr/>
          <p:nvPr/>
        </p:nvSpPr>
        <p:spPr>
          <a:xfrm>
            <a:off x="682613" y="4255513"/>
            <a:ext cx="2270858" cy="17358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latin typeface="Traditional Arabic" panose="02020603050405020304" pitchFamily="18" charset="-78"/>
                <a:cs typeface="Traditional Arabic" panose="02020603050405020304" pitchFamily="18" charset="-78"/>
              </a:rPr>
              <a:t>تحقيق الهدف الضريبي الصرف، فمجرد انعدام أي هدف غير التملص من /أو تخفيض الضريبة، يحق لإدارة الضرائب أن تؤهل التصرف لأن يكون تعسفاً في استعمال الحق</a:t>
            </a:r>
            <a:endParaRPr lang="fr-FR" dirty="0"/>
          </a:p>
        </p:txBody>
      </p:sp>
      <p:cxnSp>
        <p:nvCxnSpPr>
          <p:cNvPr id="18" name="Connecteur droit avec flèche 17"/>
          <p:cNvCxnSpPr>
            <a:stCxn id="6" idx="0"/>
          </p:cNvCxnSpPr>
          <p:nvPr/>
        </p:nvCxnSpPr>
        <p:spPr>
          <a:xfrm>
            <a:off x="5308598" y="2198132"/>
            <a:ext cx="4190245" cy="695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6" idx="0"/>
            <a:endCxn id="6" idx="3"/>
          </p:cNvCxnSpPr>
          <p:nvPr/>
        </p:nvCxnSpPr>
        <p:spPr>
          <a:xfrm>
            <a:off x="5308598" y="2198132"/>
            <a:ext cx="4412829" cy="2114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6" idx="0"/>
          </p:cNvCxnSpPr>
          <p:nvPr/>
        </p:nvCxnSpPr>
        <p:spPr>
          <a:xfrm>
            <a:off x="5308598" y="2198132"/>
            <a:ext cx="2347796" cy="2271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5221883" y="2198132"/>
            <a:ext cx="86714" cy="2228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6" idx="0"/>
          </p:cNvCxnSpPr>
          <p:nvPr/>
        </p:nvCxnSpPr>
        <p:spPr>
          <a:xfrm flipH="1">
            <a:off x="2953472" y="2198132"/>
            <a:ext cx="2355126" cy="2135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3247747" y="2240820"/>
            <a:ext cx="2114954" cy="642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2"/>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1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16"/>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77673" y="2603500"/>
            <a:ext cx="11150221" cy="3416300"/>
          </a:xfrm>
        </p:spPr>
        <p:txBody>
          <a:bodyPr>
            <a:normAutofit/>
          </a:bodyPr>
          <a:lstStyle/>
          <a:p>
            <a:pPr algn="ctr" rtl="1"/>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الحدود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المالية</a:t>
            </a:r>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ctr" rtl="1"/>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ctr" rtl="1"/>
            <a:endParaRPr lang="fr-FR" sz="3200" dirty="0">
              <a:solidFill>
                <a:schemeClr val="accent6">
                  <a:lumMod val="75000"/>
                </a:schemeClr>
              </a:solidFill>
              <a:latin typeface="Traditional Arabic" panose="02020603050405020304" pitchFamily="18" charset="-78"/>
              <a:cs typeface="Traditional Arabic" panose="02020603050405020304" pitchFamily="18" charset="-78"/>
            </a:endParaRPr>
          </a:p>
        </p:txBody>
      </p:sp>
      <p:sp>
        <p:nvSpPr>
          <p:cNvPr id="4" name="Rectangle 3"/>
          <p:cNvSpPr/>
          <p:nvPr/>
        </p:nvSpPr>
        <p:spPr>
          <a:xfrm>
            <a:off x="477673" y="2745736"/>
            <a:ext cx="11013742" cy="2994666"/>
          </a:xfrm>
          <a:prstGeom prst="rect">
            <a:avLst/>
          </a:prstGeom>
        </p:spPr>
        <p:txBody>
          <a:bodyPr wrap="square">
            <a:spAutoFit/>
          </a:bodyPr>
          <a:lstStyle/>
          <a:p>
            <a:pPr indent="449580" algn="just" rtl="1">
              <a:lnSpc>
                <a:spcPct val="115000"/>
              </a:lnSpc>
              <a:spcAft>
                <a:spcPts val="0"/>
              </a:spcAft>
            </a:pPr>
            <a:endParaRPr lang="ar-DZ" dirty="0" smtClean="0">
              <a:latin typeface="Times New Roman" panose="02020603050405020304" pitchFamily="18" charset="0"/>
              <a:ea typeface="Calibri" panose="020F0502020204030204" pitchFamily="34" charset="0"/>
              <a:cs typeface="Traditional Arabic" panose="02020603050405020304" pitchFamily="18" charset="-78"/>
            </a:endParaRPr>
          </a:p>
          <a:p>
            <a:pPr indent="449580" algn="just" rtl="1">
              <a:lnSpc>
                <a:spcPct val="115000"/>
              </a:lnSpc>
              <a:spcAft>
                <a:spcPts val="0"/>
              </a:spcAft>
            </a:pPr>
            <a:endParaRPr lang="ar-DZ" dirty="0">
              <a:latin typeface="Times New Roman" panose="02020603050405020304" pitchFamily="18" charset="0"/>
              <a:ea typeface="Calibri" panose="020F0502020204030204" pitchFamily="34" charset="0"/>
              <a:cs typeface="Traditional Arabic" panose="02020603050405020304" pitchFamily="18" charset="-78"/>
            </a:endParaRPr>
          </a:p>
          <a:p>
            <a:pPr indent="449580" algn="just" rtl="1">
              <a:lnSpc>
                <a:spcPct val="115000"/>
              </a:lnSpc>
              <a:spcAft>
                <a:spcPts val="0"/>
              </a:spcAft>
            </a:pPr>
            <a:r>
              <a:rPr lang="ar-SA" sz="3200" b="1" u="sng" dirty="0" smtClean="0">
                <a:solidFill>
                  <a:schemeClr val="tx1">
                    <a:lumMod val="95000"/>
                    <a:lumOff val="5000"/>
                  </a:schemeClr>
                </a:solidFill>
                <a:latin typeface="Times New Roman" panose="02020603050405020304" pitchFamily="18" charset="0"/>
                <a:ea typeface="Calibri" panose="020F0502020204030204" pitchFamily="34" charset="0"/>
                <a:cs typeface="Traditional Arabic" panose="02020603050405020304" pitchFamily="18" charset="-78"/>
              </a:rPr>
              <a:t>التصرف </a:t>
            </a:r>
            <a:r>
              <a:rPr lang="ar-SA" sz="3200" b="1" u="sng" dirty="0">
                <a:solidFill>
                  <a:schemeClr val="tx1">
                    <a:lumMod val="95000"/>
                    <a:lumOff val="5000"/>
                  </a:schemeClr>
                </a:solidFill>
                <a:latin typeface="Times New Roman" panose="02020603050405020304" pitchFamily="18" charset="0"/>
                <a:ea typeface="Calibri" panose="020F0502020204030204" pitchFamily="34" charset="0"/>
                <a:cs typeface="Traditional Arabic" panose="02020603050405020304" pitchFamily="18" charset="-78"/>
              </a:rPr>
              <a:t>غير العادي في التسيير </a:t>
            </a:r>
            <a:r>
              <a:rPr lang="ar-SA" sz="3200" dirty="0">
                <a:latin typeface="Times New Roman" panose="02020603050405020304" pitchFamily="18" charset="0"/>
                <a:ea typeface="Calibri" panose="020F0502020204030204" pitchFamily="34" charset="0"/>
                <a:cs typeface="Traditional Arabic" panose="02020603050405020304" pitchFamily="18" charset="-78"/>
              </a:rPr>
              <a:t>هو ذلك الذي يكون </a:t>
            </a:r>
            <a:r>
              <a:rPr lang="ar-SA" sz="32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ضد مصالح المؤسسة </a:t>
            </a:r>
            <a:r>
              <a:rPr lang="ar-SA" sz="3200" dirty="0">
                <a:latin typeface="Times New Roman" panose="02020603050405020304" pitchFamily="18" charset="0"/>
                <a:ea typeface="Calibri" panose="020F0502020204030204" pitchFamily="34" charset="0"/>
                <a:cs typeface="Traditional Arabic" panose="02020603050405020304" pitchFamily="18" charset="-78"/>
              </a:rPr>
              <a:t>والذي </a:t>
            </a:r>
            <a:r>
              <a:rPr lang="ar-SA" sz="32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لا يقدم أي مقابل </a:t>
            </a:r>
            <a:r>
              <a:rPr lang="ar-SA" sz="3200" dirty="0">
                <a:latin typeface="Times New Roman" panose="02020603050405020304" pitchFamily="18" charset="0"/>
                <a:ea typeface="Calibri" panose="020F0502020204030204" pitchFamily="34" charset="0"/>
                <a:cs typeface="Traditional Arabic" panose="02020603050405020304" pitchFamily="18" charset="-78"/>
              </a:rPr>
              <a:t>مباشر أو غير مباشر، مادي أو غير مادي لمؤسسة هدفها تحقيق الربح، وهو فعل </a:t>
            </a:r>
            <a:r>
              <a:rPr lang="ar-SA" sz="32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لا يشكل خرقا للالتزامات </a:t>
            </a:r>
            <a:r>
              <a:rPr lang="ar-SA" sz="3200" b="1" dirty="0" err="1">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الجبائية</a:t>
            </a:r>
            <a:r>
              <a:rPr lang="ar-SA" sz="32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 </a:t>
            </a:r>
            <a:r>
              <a:rPr lang="ar-SA" sz="3200" dirty="0">
                <a:latin typeface="Times New Roman" panose="02020603050405020304" pitchFamily="18" charset="0"/>
                <a:ea typeface="Calibri" panose="020F0502020204030204" pitchFamily="34" charset="0"/>
                <a:cs typeface="Traditional Arabic" panose="02020603050405020304" pitchFamily="18" charset="-78"/>
              </a:rPr>
              <a:t>للمؤسسة وعليه فإن النظر في هذا التصرف يكون على المستوى الاقتصادي وليس القانوني.</a:t>
            </a:r>
            <a:endParaRPr lang="fr-FR"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6537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lnSpcReduction="10000"/>
          </a:bodyPr>
          <a:lstStyle/>
          <a:p>
            <a:pPr algn="ctr" rtl="1"/>
            <a:r>
              <a:rPr lang="ar-SA" sz="3200" b="1" dirty="0">
                <a:latin typeface="Traditional Arabic" panose="02020603050405020304" pitchFamily="18" charset="-78"/>
                <a:cs typeface="Traditional Arabic" panose="02020603050405020304" pitchFamily="18" charset="-78"/>
              </a:rPr>
              <a:t>ومن بين الأفعال غير العادية في </a:t>
            </a:r>
            <a:r>
              <a:rPr lang="ar-SA" sz="3200" b="1" dirty="0" smtClean="0">
                <a:latin typeface="Traditional Arabic" panose="02020603050405020304" pitchFamily="18" charset="-78"/>
                <a:cs typeface="Traditional Arabic" panose="02020603050405020304" pitchFamily="18" charset="-78"/>
              </a:rPr>
              <a:t>التسيير</a:t>
            </a:r>
            <a:endParaRPr lang="ar-DZ"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dirty="0">
                <a:solidFill>
                  <a:srgbClr val="FFC000"/>
                </a:solidFill>
                <a:latin typeface="Traditional Arabic" panose="02020603050405020304" pitchFamily="18" charset="-78"/>
                <a:cs typeface="Traditional Arabic" panose="02020603050405020304" pitchFamily="18" charset="-78"/>
              </a:rPr>
              <a:t>تقديم قروض للمسيرين بدون </a:t>
            </a:r>
            <a:r>
              <a:rPr lang="ar-SA" sz="3200" dirty="0" smtClean="0">
                <a:solidFill>
                  <a:srgbClr val="FFC000"/>
                </a:solidFill>
                <a:latin typeface="Traditional Arabic" panose="02020603050405020304" pitchFamily="18" charset="-78"/>
                <a:cs typeface="Traditional Arabic" panose="02020603050405020304" pitchFamily="18" charset="-78"/>
              </a:rPr>
              <a:t>فوائد</a:t>
            </a:r>
            <a:r>
              <a:rPr lang="ar-DZ" sz="3200" dirty="0">
                <a:solidFill>
                  <a:srgbClr val="FFC000"/>
                </a:solidFill>
                <a:latin typeface="Traditional Arabic" panose="02020603050405020304" pitchFamily="18" charset="-78"/>
                <a:cs typeface="Traditional Arabic" panose="02020603050405020304" pitchFamily="18" charset="-78"/>
              </a:rPr>
              <a:t>؛</a:t>
            </a:r>
            <a:endParaRPr lang="ar-DZ" sz="3200" dirty="0" smtClean="0">
              <a:solidFill>
                <a:srgbClr val="FFC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dirty="0">
                <a:solidFill>
                  <a:schemeClr val="accent1">
                    <a:lumMod val="60000"/>
                    <a:lumOff val="40000"/>
                  </a:schemeClr>
                </a:solidFill>
                <a:latin typeface="Traditional Arabic" panose="02020603050405020304" pitchFamily="18" charset="-78"/>
                <a:cs typeface="Traditional Arabic" panose="02020603050405020304" pitchFamily="18" charset="-78"/>
              </a:rPr>
              <a:t>تحمل المؤسسة لأعباء خاصة </a:t>
            </a:r>
            <a:r>
              <a:rPr lang="ar-SA" sz="3200"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للمسي</a:t>
            </a:r>
            <a:r>
              <a:rPr lang="ar-DZ" sz="3200"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ر؛</a:t>
            </a:r>
          </a:p>
          <a:p>
            <a:pPr algn="r" rtl="1">
              <a:buFont typeface="Wingdings" panose="05000000000000000000" pitchFamily="2" charset="2"/>
              <a:buChar char="Ø"/>
            </a:pPr>
            <a:r>
              <a:rPr lang="ar-SA" sz="3200" dirty="0">
                <a:solidFill>
                  <a:srgbClr val="00B050"/>
                </a:solidFill>
                <a:latin typeface="Traditional Arabic" panose="02020603050405020304" pitchFamily="18" charset="-78"/>
                <a:cs typeface="Traditional Arabic" panose="02020603050405020304" pitchFamily="18" charset="-78"/>
              </a:rPr>
              <a:t>التنازل عن عقارات للمسيرين بأسعار منخفضة عن الأسعار </a:t>
            </a:r>
            <a:r>
              <a:rPr lang="ar-SA" sz="3200" dirty="0" smtClean="0">
                <a:solidFill>
                  <a:srgbClr val="00B050"/>
                </a:solidFill>
                <a:latin typeface="Traditional Arabic" panose="02020603050405020304" pitchFamily="18" charset="-78"/>
                <a:cs typeface="Traditional Arabic" panose="02020603050405020304" pitchFamily="18" charset="-78"/>
              </a:rPr>
              <a:t>الحقيقية</a:t>
            </a:r>
            <a:r>
              <a:rPr lang="ar-DZ" sz="3200" dirty="0" smtClean="0">
                <a:solidFill>
                  <a:srgbClr val="00B050"/>
                </a:solidFill>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SA" sz="3200" dirty="0">
                <a:solidFill>
                  <a:srgbClr val="0070C0"/>
                </a:solidFill>
                <a:latin typeface="Traditional Arabic" panose="02020603050405020304" pitchFamily="18" charset="-78"/>
                <a:cs typeface="Traditional Arabic" panose="02020603050405020304" pitchFamily="18" charset="-78"/>
              </a:rPr>
              <a:t>التنازل عن حقوق تجاه مؤسسات ليست لها علاقة تجارية دائمة مع المؤسسة، والسبب الوحيد لذلك قد يكون وجود نفس الشركاء أو المسيرين في </a:t>
            </a:r>
            <a:r>
              <a:rPr lang="ar-SA" sz="3200" dirty="0" smtClean="0">
                <a:solidFill>
                  <a:srgbClr val="0070C0"/>
                </a:solidFill>
                <a:latin typeface="Traditional Arabic" panose="02020603050405020304" pitchFamily="18" charset="-78"/>
                <a:cs typeface="Traditional Arabic" panose="02020603050405020304" pitchFamily="18" charset="-78"/>
              </a:rPr>
              <a:t>المؤسستين</a:t>
            </a:r>
            <a:r>
              <a:rPr lang="ar-DZ" sz="3200" dirty="0" smtClean="0">
                <a:solidFill>
                  <a:srgbClr val="0070C0"/>
                </a:solidFill>
                <a:latin typeface="Traditional Arabic" panose="02020603050405020304" pitchFamily="18" charset="-78"/>
                <a:cs typeface="Traditional Arabic" panose="02020603050405020304" pitchFamily="18" charset="-78"/>
              </a:rPr>
              <a:t>؛</a:t>
            </a:r>
            <a:endParaRPr lang="ar-DZ" sz="3200" b="1" dirty="0">
              <a:solidFill>
                <a:srgbClr val="0070C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746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3" end="3"/>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1600" dirty="0" smtClean="0">
                <a:solidFill>
                  <a:schemeClr val="accent2">
                    <a:lumMod val="40000"/>
                    <a:lumOff val="60000"/>
                  </a:schemeClr>
                </a:solidFill>
              </a:rPr>
              <a:t/>
            </a:r>
            <a:br>
              <a:rPr lang="fr-FR" sz="1600" dirty="0" smtClean="0">
                <a:solidFill>
                  <a:schemeClr val="accent2">
                    <a:lumMod val="40000"/>
                    <a:lumOff val="60000"/>
                  </a:schemeClr>
                </a:solidFill>
              </a:rPr>
            </a:br>
            <a:r>
              <a:rPr lang="fr-FR" sz="1600" dirty="0">
                <a:solidFill>
                  <a:schemeClr val="accent2">
                    <a:lumMod val="40000"/>
                    <a:lumOff val="60000"/>
                  </a:schemeClr>
                </a:solidFill>
              </a:rPr>
              <a:t/>
            </a:r>
            <a:br>
              <a:rPr lang="fr-FR" sz="1600" dirty="0">
                <a:solidFill>
                  <a:schemeClr val="accent2">
                    <a:lumMod val="40000"/>
                    <a:lumOff val="60000"/>
                  </a:schemeClr>
                </a:solidFill>
              </a:rPr>
            </a:br>
            <a:r>
              <a:rPr lang="fr-FR" sz="1600" dirty="0" smtClean="0">
                <a:solidFill>
                  <a:schemeClr val="accent2">
                    <a:lumMod val="40000"/>
                    <a:lumOff val="60000"/>
                  </a:schemeClr>
                </a:solidFill>
              </a:rPr>
              <a:t/>
            </a:r>
            <a:br>
              <a:rPr lang="fr-FR" sz="1600" dirty="0" smtClean="0">
                <a:solidFill>
                  <a:schemeClr val="accent2">
                    <a:lumMod val="40000"/>
                    <a:lumOff val="60000"/>
                  </a:schemeClr>
                </a:solidFill>
              </a:rPr>
            </a:br>
            <a:r>
              <a:rPr lang="fr-FR" sz="1600" dirty="0">
                <a:solidFill>
                  <a:schemeClr val="accent2">
                    <a:lumMod val="40000"/>
                    <a:lumOff val="60000"/>
                  </a:schemeClr>
                </a:solidFill>
              </a:rPr>
              <a:t/>
            </a:r>
            <a:br>
              <a:rPr lang="fr-FR" sz="1600" dirty="0">
                <a:solidFill>
                  <a:schemeClr val="accent2">
                    <a:lumMod val="40000"/>
                    <a:lumOff val="60000"/>
                  </a:schemeClr>
                </a:solidFill>
              </a:rPr>
            </a:br>
            <a:r>
              <a:rPr lang="fr-FR" sz="1600" dirty="0" smtClean="0">
                <a:solidFill>
                  <a:schemeClr val="accent2">
                    <a:lumMod val="40000"/>
                    <a:lumOff val="60000"/>
                  </a:schemeClr>
                </a:solidFill>
              </a:rPr>
              <a:t/>
            </a:r>
            <a:br>
              <a:rPr lang="fr-FR" sz="1600" dirty="0" smtClean="0">
                <a:solidFill>
                  <a:schemeClr val="accent2">
                    <a:lumMod val="40000"/>
                    <a:lumOff val="60000"/>
                  </a:schemeClr>
                </a:solidFill>
              </a:rPr>
            </a:br>
            <a:r>
              <a:rPr lang="ar-DZ" dirty="0"/>
              <a:t>التسيير والتدقيق الجبائي                               </a:t>
            </a:r>
            <a:r>
              <a:rPr lang="ar-DZ" sz="3200" dirty="0" err="1">
                <a:latin typeface="Aldhabi" panose="01000000000000000000" pitchFamily="2" charset="-78"/>
                <a:cs typeface="Aldhabi" panose="01000000000000000000" pitchFamily="2" charset="-78"/>
              </a:rPr>
              <a:t>د.صالح</a:t>
            </a:r>
            <a:r>
              <a:rPr lang="ar-DZ" sz="3200" dirty="0">
                <a:latin typeface="Aldhabi" panose="01000000000000000000" pitchFamily="2" charset="-78"/>
                <a:cs typeface="Aldhabi" panose="01000000000000000000" pitchFamily="2" charset="-78"/>
              </a:rPr>
              <a:t> </a:t>
            </a:r>
            <a:r>
              <a:rPr lang="ar-DZ" sz="3200" dirty="0" err="1">
                <a:latin typeface="Aldhabi" panose="01000000000000000000" pitchFamily="2" charset="-78"/>
                <a:cs typeface="Aldhabi" panose="01000000000000000000" pitchFamily="2" charset="-78"/>
              </a:rPr>
              <a:t>حميداتو</a:t>
            </a:r>
            <a:r>
              <a:rPr lang="fr-FR" sz="1600" dirty="0">
                <a:solidFill>
                  <a:schemeClr val="accent2">
                    <a:lumMod val="40000"/>
                    <a:lumOff val="60000"/>
                  </a:schemeClr>
                </a:solidFill>
              </a:rPr>
              <a:t/>
            </a:r>
            <a:br>
              <a:rPr lang="fr-FR" sz="1600" dirty="0">
                <a:solidFill>
                  <a:schemeClr val="accent2">
                    <a:lumMod val="40000"/>
                    <a:lumOff val="60000"/>
                  </a:schemeClr>
                </a:solidFill>
              </a:rPr>
            </a:br>
            <a:r>
              <a:rPr lang="fr-FR" sz="1600" dirty="0" smtClean="0">
                <a:solidFill>
                  <a:schemeClr val="accent2">
                    <a:lumMod val="40000"/>
                    <a:lumOff val="60000"/>
                  </a:schemeClr>
                </a:solidFill>
              </a:rPr>
              <a:t/>
            </a:r>
            <a:br>
              <a:rPr lang="fr-FR" sz="1600" dirty="0" smtClean="0">
                <a:solidFill>
                  <a:schemeClr val="accent2">
                    <a:lumMod val="40000"/>
                    <a:lumOff val="60000"/>
                  </a:schemeClr>
                </a:solidFill>
              </a:rPr>
            </a:br>
            <a:r>
              <a:rPr lang="fr-FR" sz="1600" dirty="0">
                <a:solidFill>
                  <a:schemeClr val="accent2">
                    <a:lumMod val="40000"/>
                    <a:lumOff val="60000"/>
                  </a:schemeClr>
                </a:solidFill>
              </a:rPr>
              <a:t/>
            </a:r>
            <a:br>
              <a:rPr lang="fr-FR" sz="1600" dirty="0">
                <a:solidFill>
                  <a:schemeClr val="accent2">
                    <a:lumMod val="40000"/>
                    <a:lumOff val="60000"/>
                  </a:schemeClr>
                </a:solidFill>
              </a:rPr>
            </a:br>
            <a:r>
              <a:rPr lang="fr-FR" sz="1600" dirty="0" smtClean="0">
                <a:solidFill>
                  <a:schemeClr val="accent2">
                    <a:lumMod val="40000"/>
                    <a:lumOff val="60000"/>
                  </a:schemeClr>
                </a:solidFill>
              </a:rPr>
              <a:t/>
            </a:r>
            <a:br>
              <a:rPr lang="fr-FR" sz="1600" dirty="0" smtClean="0">
                <a:solidFill>
                  <a:schemeClr val="accent2">
                    <a:lumMod val="40000"/>
                    <a:lumOff val="60000"/>
                  </a:schemeClr>
                </a:solidFill>
              </a:rPr>
            </a:br>
            <a:r>
              <a:rPr lang="ar-DZ" sz="2400" b="1" dirty="0" smtClean="0">
                <a:solidFill>
                  <a:schemeClr val="tx1"/>
                </a:solidFill>
              </a:rPr>
              <a:t>المحور الثاني</a:t>
            </a:r>
            <a:endParaRPr lang="fr-FR" sz="2400" b="1" dirty="0">
              <a:solidFill>
                <a:schemeClr val="tx1"/>
              </a:solidFill>
            </a:endParaRPr>
          </a:p>
        </p:txBody>
      </p:sp>
      <p:sp>
        <p:nvSpPr>
          <p:cNvPr id="3" name="Espace réservé du contenu 2"/>
          <p:cNvSpPr>
            <a:spLocks noGrp="1"/>
          </p:cNvSpPr>
          <p:nvPr>
            <p:ph idx="1"/>
          </p:nvPr>
        </p:nvSpPr>
        <p:spPr>
          <a:xfrm>
            <a:off x="1154954" y="2886418"/>
            <a:ext cx="9012945" cy="3133381"/>
          </a:xfrm>
        </p:spPr>
        <p:txBody>
          <a:bodyPr>
            <a:normAutofit/>
          </a:bodyPr>
          <a:lstStyle/>
          <a:p>
            <a:pPr marL="0" indent="0" algn="ctr" rtl="1">
              <a:buNone/>
            </a:pPr>
            <a:endParaRPr lang="ar-DZ" sz="4800" b="1" dirty="0" smtClean="0">
              <a:latin typeface="Traditional Arabic" panose="02020603050405020304" pitchFamily="18" charset="-78"/>
              <a:cs typeface="Traditional Arabic" panose="02020603050405020304" pitchFamily="18" charset="-78"/>
            </a:endParaRPr>
          </a:p>
          <a:p>
            <a:pPr algn="ctr" rtl="1"/>
            <a:endParaRPr lang="ar-DZ" sz="4800" b="1" dirty="0">
              <a:latin typeface="Traditional Arabic" panose="02020603050405020304" pitchFamily="18" charset="-78"/>
              <a:cs typeface="Traditional Arabic" panose="02020603050405020304" pitchFamily="18" charset="-78"/>
            </a:endParaRPr>
          </a:p>
        </p:txBody>
      </p:sp>
      <p:sp>
        <p:nvSpPr>
          <p:cNvPr id="5" name="Pensées 4"/>
          <p:cNvSpPr/>
          <p:nvPr/>
        </p:nvSpPr>
        <p:spPr>
          <a:xfrm>
            <a:off x="1446260" y="2997200"/>
            <a:ext cx="8243046" cy="2628900"/>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400" b="1" dirty="0" smtClean="0">
                <a:latin typeface="Traditional Arabic" panose="02020603050405020304" pitchFamily="18" charset="-78"/>
                <a:cs typeface="Traditional Arabic" panose="02020603050405020304" pitchFamily="18" charset="-78"/>
              </a:rPr>
              <a:t>المخاطر </a:t>
            </a:r>
            <a:r>
              <a:rPr lang="ar-DZ" sz="4400" b="1" dirty="0" err="1" smtClean="0">
                <a:latin typeface="Traditional Arabic" panose="02020603050405020304" pitchFamily="18" charset="-78"/>
                <a:cs typeface="Traditional Arabic" panose="02020603050405020304" pitchFamily="18" charset="-78"/>
              </a:rPr>
              <a:t>الجبائية</a:t>
            </a:r>
            <a:endParaRPr lang="fr-FR" sz="44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49265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037230" y="2603500"/>
            <a:ext cx="10276764" cy="3416300"/>
          </a:xfrm>
        </p:spPr>
        <p:txBody>
          <a:bodyPr>
            <a:normAutofit/>
          </a:bodyPr>
          <a:lstStyle/>
          <a:p>
            <a:pPr algn="ctr" rtl="1"/>
            <a:r>
              <a:rPr lang="ar-DZ" sz="3200" b="1" dirty="0" smtClean="0">
                <a:solidFill>
                  <a:srgbClr val="FF0000"/>
                </a:solidFill>
                <a:latin typeface="Traditional Arabic" panose="02020603050405020304" pitchFamily="18" charset="-78"/>
                <a:cs typeface="Traditional Arabic" panose="02020603050405020304" pitchFamily="18" charset="-78"/>
              </a:rPr>
              <a:t>المخاطر </a:t>
            </a:r>
            <a:r>
              <a:rPr lang="ar-DZ" sz="3200" b="1" dirty="0" err="1" smtClean="0">
                <a:solidFill>
                  <a:srgbClr val="FF0000"/>
                </a:solidFill>
                <a:latin typeface="Traditional Arabic" panose="02020603050405020304" pitchFamily="18" charset="-78"/>
                <a:cs typeface="Traditional Arabic" panose="02020603050405020304" pitchFamily="18" charset="-78"/>
              </a:rPr>
              <a:t>الجبائية</a:t>
            </a:r>
            <a:endParaRPr lang="ar-DZ" sz="3200" b="1" dirty="0" smtClean="0">
              <a:solidFill>
                <a:srgbClr val="FF0000"/>
              </a:solidFill>
              <a:latin typeface="Traditional Arabic" panose="02020603050405020304" pitchFamily="18" charset="-78"/>
              <a:cs typeface="Traditional Arabic" panose="02020603050405020304" pitchFamily="18" charset="-78"/>
            </a:endParaRPr>
          </a:p>
          <a:p>
            <a:pPr marL="0" indent="0" algn="just" rtl="1">
              <a:lnSpc>
                <a:spcPct val="150000"/>
              </a:lnSpc>
              <a:buNone/>
            </a:pPr>
            <a:r>
              <a:rPr lang="ar-SA" sz="3200" dirty="0">
                <a:ea typeface="Calibri" panose="020F0502020204030204" pitchFamily="34" charset="0"/>
                <a:cs typeface="Traditional Arabic" panose="02020603050405020304" pitchFamily="18" charset="-78"/>
              </a:rPr>
              <a:t>يتعلق الخطر الجبائي </a:t>
            </a:r>
            <a:r>
              <a:rPr lang="ar-SA" sz="3200" b="1" u="sng" dirty="0">
                <a:solidFill>
                  <a:srgbClr val="00B050"/>
                </a:solidFill>
                <a:effectLst>
                  <a:outerShdw blurRad="38100" dist="38100" dir="2700000" algn="tl">
                    <a:srgbClr val="000000">
                      <a:alpha val="43137"/>
                    </a:srgbClr>
                  </a:outerShdw>
                </a:effectLst>
                <a:ea typeface="Calibri" panose="020F0502020204030204" pitchFamily="34" charset="0"/>
                <a:cs typeface="Traditional Arabic" panose="02020603050405020304" pitchFamily="18" charset="-78"/>
              </a:rPr>
              <a:t>بسلوك المؤسسة تجاه الإدارة </a:t>
            </a:r>
            <a:r>
              <a:rPr lang="ar-SA" sz="3200" b="1" u="sng" dirty="0" err="1" smtClean="0">
                <a:solidFill>
                  <a:srgbClr val="00B050"/>
                </a:solidFill>
                <a:effectLst>
                  <a:outerShdw blurRad="38100" dist="38100" dir="2700000" algn="tl">
                    <a:srgbClr val="000000">
                      <a:alpha val="43137"/>
                    </a:srgbClr>
                  </a:outerShdw>
                </a:effectLst>
                <a:ea typeface="Calibri" panose="020F0502020204030204" pitchFamily="34" charset="0"/>
                <a:cs typeface="Traditional Arabic" panose="02020603050405020304" pitchFamily="18" charset="-78"/>
              </a:rPr>
              <a:t>الجبائية</a:t>
            </a:r>
            <a:r>
              <a:rPr lang="ar-SA" sz="3200" dirty="0" smtClean="0">
                <a:ea typeface="Calibri" panose="020F0502020204030204" pitchFamily="34" charset="0"/>
                <a:cs typeface="Traditional Arabic" panose="02020603050405020304" pitchFamily="18" charset="-78"/>
              </a:rPr>
              <a:t>،</a:t>
            </a:r>
            <a:r>
              <a:rPr lang="ar-DZ" sz="3200" dirty="0" smtClean="0">
                <a:ea typeface="Calibri" panose="020F0502020204030204" pitchFamily="34" charset="0"/>
                <a:cs typeface="Traditional Arabic" panose="02020603050405020304" pitchFamily="18" charset="-78"/>
              </a:rPr>
              <a:t> </a:t>
            </a:r>
            <a:r>
              <a:rPr lang="ar-SA" sz="3200" dirty="0" smtClean="0">
                <a:ea typeface="Calibri" panose="020F0502020204030204" pitchFamily="34" charset="0"/>
                <a:cs typeface="Traditional Arabic" panose="02020603050405020304" pitchFamily="18" charset="-78"/>
              </a:rPr>
              <a:t>فهو </a:t>
            </a:r>
            <a:r>
              <a:rPr lang="ar-SA" sz="3200" dirty="0">
                <a:ea typeface="Calibri" panose="020F0502020204030204" pitchFamily="34" charset="0"/>
                <a:cs typeface="Traditional Arabic" panose="02020603050405020304" pitchFamily="18" charset="-78"/>
              </a:rPr>
              <a:t>يتولد من عدم تقيد المؤسسة بالالتزامات </a:t>
            </a:r>
            <a:r>
              <a:rPr lang="ar-SA" sz="3200" dirty="0" err="1">
                <a:ea typeface="Calibri" panose="020F0502020204030204" pitchFamily="34" charset="0"/>
                <a:cs typeface="Traditional Arabic" panose="02020603050405020304" pitchFamily="18" charset="-78"/>
              </a:rPr>
              <a:t>الجبائية</a:t>
            </a:r>
            <a:r>
              <a:rPr lang="ar-SA" sz="3200" dirty="0">
                <a:ea typeface="Calibri" panose="020F0502020204030204" pitchFamily="34" charset="0"/>
                <a:cs typeface="Traditional Arabic" panose="02020603050405020304" pitchFamily="18" charset="-78"/>
              </a:rPr>
              <a:t> التي يحددها التشريع الجبائي، أو من عدم الفهم الجيد أو سوء ترجمة نصوص التشريع الجبائي، أو بغرض الغش والتهرب </a:t>
            </a:r>
            <a:r>
              <a:rPr lang="ar-SA" sz="3200" dirty="0" smtClean="0">
                <a:ea typeface="Calibri" panose="020F0502020204030204" pitchFamily="34" charset="0"/>
                <a:cs typeface="Traditional Arabic" panose="02020603050405020304" pitchFamily="18" charset="-78"/>
              </a:rPr>
              <a:t>الجبائي</a:t>
            </a:r>
            <a:r>
              <a:rPr lang="ar-DZ" sz="3200" dirty="0">
                <a:ea typeface="Calibri" panose="020F0502020204030204" pitchFamily="34" charset="0"/>
                <a:cs typeface="Traditional Arabic" panose="02020603050405020304" pitchFamily="18" charset="-78"/>
              </a:rPr>
              <a:t>.</a:t>
            </a:r>
            <a:endParaRPr lang="ar-DZ" sz="3200" b="1" dirty="0" smtClean="0">
              <a:solidFill>
                <a:srgbClr val="FF0000"/>
              </a:solidFill>
              <a:latin typeface="Traditional Arabic" panose="02020603050405020304" pitchFamily="18" charset="-78"/>
              <a:cs typeface="Traditional Arabic" panose="02020603050405020304" pitchFamily="18" charset="-78"/>
            </a:endParaRPr>
          </a:p>
        </p:txBody>
      </p:sp>
      <p:sp>
        <p:nvSpPr>
          <p:cNvPr id="4" name="Rectangle 3"/>
          <p:cNvSpPr/>
          <p:nvPr/>
        </p:nvSpPr>
        <p:spPr>
          <a:xfrm>
            <a:off x="313900" y="3244334"/>
            <a:ext cx="11000094" cy="369332"/>
          </a:xfrm>
          <a:prstGeom prst="rect">
            <a:avLst/>
          </a:prstGeom>
        </p:spPr>
        <p:txBody>
          <a:bodyPr wrap="square">
            <a:spAutoFit/>
          </a:bodyPr>
          <a:lstStyle/>
          <a:p>
            <a:pPr algn="r" rtl="1"/>
            <a:endParaRPr lang="fr-FR" dirty="0"/>
          </a:p>
        </p:txBody>
      </p:sp>
    </p:spTree>
    <p:extLst>
      <p:ext uri="{BB962C8B-B14F-4D97-AF65-F5344CB8AC3E}">
        <p14:creationId xmlns:p14="http://schemas.microsoft.com/office/powerpoint/2010/main" val="42126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fontScale="85000" lnSpcReduction="20000"/>
          </a:bodyPr>
          <a:lstStyle/>
          <a:p>
            <a:pPr algn="ctr" rtl="1"/>
            <a:r>
              <a:rPr lang="ar-DZ" sz="3200" b="1" dirty="0" smtClean="0">
                <a:solidFill>
                  <a:srgbClr val="FF0000"/>
                </a:solidFill>
                <a:latin typeface="Traditional Arabic" panose="02020603050405020304" pitchFamily="18" charset="-78"/>
                <a:cs typeface="Traditional Arabic" panose="02020603050405020304" pitchFamily="18" charset="-78"/>
              </a:rPr>
              <a:t>تعريف الخطر الجبائي</a:t>
            </a:r>
          </a:p>
          <a:p>
            <a:pPr marL="0" indent="0" algn="just" rtl="1">
              <a:lnSpc>
                <a:spcPct val="150000"/>
              </a:lnSpc>
              <a:buNone/>
            </a:pPr>
            <a:r>
              <a:rPr lang="ar-SA" sz="3500" b="1" dirty="0" smtClean="0">
                <a:latin typeface="Traditional Arabic" panose="02020603050405020304" pitchFamily="18" charset="-78"/>
                <a:cs typeface="Traditional Arabic" panose="02020603050405020304" pitchFamily="18" charset="-78"/>
              </a:rPr>
              <a:t>الخطر </a:t>
            </a:r>
            <a:r>
              <a:rPr lang="ar-SA" sz="3500" b="1" dirty="0">
                <a:latin typeface="Traditional Arabic" panose="02020603050405020304" pitchFamily="18" charset="-78"/>
                <a:cs typeface="Traditional Arabic" panose="02020603050405020304" pitchFamily="18" charset="-78"/>
              </a:rPr>
              <a:t>الجبائي </a:t>
            </a:r>
            <a:r>
              <a:rPr lang="ar-DZ" sz="3500" b="1" dirty="0" smtClean="0">
                <a:latin typeface="Traditional Arabic" panose="02020603050405020304" pitchFamily="18" charset="-78"/>
                <a:cs typeface="Traditional Arabic" panose="02020603050405020304" pitchFamily="18" charset="-78"/>
              </a:rPr>
              <a:t>هو </a:t>
            </a:r>
            <a:r>
              <a:rPr lang="ar-SA" sz="3500" b="1" dirty="0" smtClean="0">
                <a:latin typeface="Traditional Arabic" panose="02020603050405020304" pitchFamily="18" charset="-78"/>
                <a:cs typeface="Traditional Arabic" panose="02020603050405020304" pitchFamily="18" charset="-78"/>
              </a:rPr>
              <a:t>تلك </a:t>
            </a:r>
            <a:r>
              <a:rPr lang="ar-SA" sz="3500" b="1" u="sng" dirty="0">
                <a:solidFill>
                  <a:srgbClr val="BCD42C"/>
                </a:solidFill>
                <a:latin typeface="Traditional Arabic" panose="02020603050405020304" pitchFamily="18" charset="-78"/>
                <a:cs typeface="Traditional Arabic" panose="02020603050405020304" pitchFamily="18" charset="-78"/>
              </a:rPr>
              <a:t>الأعباء الإضافية </a:t>
            </a:r>
            <a:r>
              <a:rPr lang="ar-SA" sz="3500" b="1" dirty="0">
                <a:latin typeface="Traditional Arabic" panose="02020603050405020304" pitchFamily="18" charset="-78"/>
                <a:cs typeface="Traditional Arabic" panose="02020603050405020304" pitchFamily="18" charset="-78"/>
              </a:rPr>
              <a:t>التي تتحملها المؤسسة بسبب </a:t>
            </a:r>
            <a:r>
              <a:rPr lang="ar-SA" sz="3500" b="1" u="sng" dirty="0">
                <a:solidFill>
                  <a:srgbClr val="FFFF00"/>
                </a:solidFill>
                <a:latin typeface="Traditional Arabic" panose="02020603050405020304" pitchFamily="18" charset="-78"/>
                <a:cs typeface="Traditional Arabic" panose="02020603050405020304" pitchFamily="18" charset="-78"/>
              </a:rPr>
              <a:t>عدم احترامها للقواعد الضريبة</a:t>
            </a:r>
            <a:r>
              <a:rPr lang="ar-SA" sz="3500" b="1" dirty="0">
                <a:latin typeface="Traditional Arabic" panose="02020603050405020304" pitchFamily="18" charset="-78"/>
                <a:cs typeface="Traditional Arabic" panose="02020603050405020304" pitchFamily="18" charset="-78"/>
              </a:rPr>
              <a:t>، وتتمثل هذه الأعباء في العقوبات والغرامات </a:t>
            </a:r>
            <a:r>
              <a:rPr lang="ar-SA" sz="3500" b="1" dirty="0" smtClean="0">
                <a:latin typeface="Traditional Arabic" panose="02020603050405020304" pitchFamily="18" charset="-78"/>
                <a:cs typeface="Traditional Arabic" panose="02020603050405020304" pitchFamily="18" charset="-78"/>
              </a:rPr>
              <a:t>عموما</a:t>
            </a:r>
            <a:r>
              <a:rPr lang="ar-DZ" sz="3500" b="1" dirty="0" smtClean="0">
                <a:latin typeface="Traditional Arabic" panose="02020603050405020304" pitchFamily="18" charset="-78"/>
                <a:cs typeface="Traditional Arabic" panose="02020603050405020304" pitchFamily="18" charset="-78"/>
              </a:rPr>
              <a:t>.</a:t>
            </a:r>
          </a:p>
          <a:p>
            <a:pPr marL="0" indent="0" algn="just" rtl="1">
              <a:lnSpc>
                <a:spcPct val="170000"/>
              </a:lnSpc>
              <a:buNone/>
            </a:pPr>
            <a:r>
              <a:rPr lang="ar-SA" sz="3500" b="1" dirty="0" smtClean="0">
                <a:latin typeface="Traditional Arabic" panose="02020603050405020304" pitchFamily="18" charset="-78"/>
                <a:cs typeface="Traditional Arabic" panose="02020603050405020304" pitchFamily="18" charset="-78"/>
              </a:rPr>
              <a:t> </a:t>
            </a:r>
            <a:r>
              <a:rPr lang="ar-SA" sz="3500" b="1" dirty="0">
                <a:solidFill>
                  <a:schemeClr val="accent6">
                    <a:lumMod val="75000"/>
                  </a:schemeClr>
                </a:solidFill>
                <a:latin typeface="Traditional Arabic" panose="02020603050405020304" pitchFamily="18" charset="-78"/>
                <a:cs typeface="Traditional Arabic" panose="02020603050405020304" pitchFamily="18" charset="-78"/>
              </a:rPr>
              <a:t>ينشأ الخطر الضريبي نتيجة </a:t>
            </a:r>
            <a:r>
              <a:rPr lang="ar-SA" sz="3500" b="1" u="sng" dirty="0">
                <a:solidFill>
                  <a:srgbClr val="FF0000"/>
                </a:solidFill>
                <a:latin typeface="Traditional Arabic" panose="02020603050405020304" pitchFamily="18" charset="-78"/>
                <a:cs typeface="Traditional Arabic" panose="02020603050405020304" pitchFamily="18" charset="-78"/>
              </a:rPr>
              <a:t>عدم احترام التشريع الجبائي </a:t>
            </a:r>
            <a:r>
              <a:rPr lang="ar-SA" sz="3500" b="1" dirty="0">
                <a:solidFill>
                  <a:schemeClr val="accent6">
                    <a:lumMod val="75000"/>
                  </a:schemeClr>
                </a:solidFill>
                <a:latin typeface="Traditional Arabic" panose="02020603050405020304" pitchFamily="18" charset="-78"/>
                <a:cs typeface="Traditional Arabic" panose="02020603050405020304" pitchFamily="18" charset="-78"/>
              </a:rPr>
              <a:t>أو بسبب </a:t>
            </a:r>
            <a:r>
              <a:rPr lang="ar-SA" sz="3500" b="1" u="sng" dirty="0">
                <a:solidFill>
                  <a:srgbClr val="FF0000"/>
                </a:solidFill>
                <a:latin typeface="Traditional Arabic" panose="02020603050405020304" pitchFamily="18" charset="-78"/>
                <a:cs typeface="Traditional Arabic" panose="02020603050405020304" pitchFamily="18" charset="-78"/>
              </a:rPr>
              <a:t>التعقيد والغموض في النظام </a:t>
            </a:r>
            <a:r>
              <a:rPr lang="ar-SA" sz="3500" b="1" u="sng" dirty="0" smtClean="0">
                <a:solidFill>
                  <a:srgbClr val="FF0000"/>
                </a:solidFill>
                <a:latin typeface="Traditional Arabic" panose="02020603050405020304" pitchFamily="18" charset="-78"/>
                <a:cs typeface="Traditional Arabic" panose="02020603050405020304" pitchFamily="18" charset="-78"/>
              </a:rPr>
              <a:t>الضريبي</a:t>
            </a:r>
            <a:r>
              <a:rPr lang="ar-DZ" sz="3500" b="1" u="sng" dirty="0" smtClean="0">
                <a:solidFill>
                  <a:srgbClr val="FF0000"/>
                </a:solidFill>
                <a:latin typeface="Traditional Arabic" panose="02020603050405020304" pitchFamily="18" charset="-78"/>
                <a:cs typeface="Traditional Arabic" panose="02020603050405020304" pitchFamily="18" charset="-78"/>
              </a:rPr>
              <a:t>.</a:t>
            </a:r>
            <a:endParaRPr lang="fr-FR" sz="3500" b="1" u="sng"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7297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609600" y="2603500"/>
            <a:ext cx="10503877" cy="3416300"/>
          </a:xfrm>
        </p:spPr>
        <p:txBody>
          <a:bodyPr>
            <a:normAutofit fontScale="92500"/>
          </a:bodyPr>
          <a:lstStyle/>
          <a:p>
            <a:pPr marL="0" indent="0" algn="ctr">
              <a:buNone/>
            </a:pPr>
            <a:r>
              <a:rPr lang="ar-SA" sz="3500" b="1" dirty="0" smtClean="0">
                <a:solidFill>
                  <a:srgbClr val="00B0F0"/>
                </a:solidFill>
                <a:latin typeface="Traditional Arabic" panose="02020603050405020304" pitchFamily="18" charset="-78"/>
                <a:cs typeface="Traditional Arabic" panose="02020603050405020304" pitchFamily="18" charset="-78"/>
              </a:rPr>
              <a:t>مفهوم </a:t>
            </a:r>
            <a:r>
              <a:rPr lang="ar-SA" sz="3500" b="1" dirty="0">
                <a:solidFill>
                  <a:srgbClr val="00B0F0"/>
                </a:solidFill>
                <a:latin typeface="Traditional Arabic" panose="02020603050405020304" pitchFamily="18" charset="-78"/>
                <a:cs typeface="Traditional Arabic" panose="02020603050405020304" pitchFamily="18" charset="-78"/>
              </a:rPr>
              <a:t>وضرورة </a:t>
            </a:r>
            <a:r>
              <a:rPr lang="ar-SA" sz="3500" b="1" dirty="0" smtClean="0">
                <a:solidFill>
                  <a:srgbClr val="00B0F0"/>
                </a:solidFill>
                <a:latin typeface="Traditional Arabic" panose="02020603050405020304" pitchFamily="18" charset="-78"/>
                <a:cs typeface="Traditional Arabic" panose="02020603050405020304" pitchFamily="18" charset="-78"/>
              </a:rPr>
              <a:t>التسيير</a:t>
            </a:r>
            <a:r>
              <a:rPr lang="ar-DZ" sz="3500" b="1" dirty="0">
                <a:solidFill>
                  <a:srgbClr val="00B0F0"/>
                </a:solidFill>
                <a:latin typeface="Traditional Arabic" panose="02020603050405020304" pitchFamily="18" charset="-78"/>
                <a:cs typeface="Traditional Arabic" panose="02020603050405020304" pitchFamily="18" charset="-78"/>
              </a:rPr>
              <a:t> </a:t>
            </a:r>
            <a:r>
              <a:rPr lang="ar-DZ" sz="3500" b="1" dirty="0" smtClean="0">
                <a:solidFill>
                  <a:srgbClr val="00B0F0"/>
                </a:solidFill>
                <a:latin typeface="Traditional Arabic" panose="02020603050405020304" pitchFamily="18" charset="-78"/>
                <a:cs typeface="Traditional Arabic" panose="02020603050405020304" pitchFamily="18" charset="-78"/>
              </a:rPr>
              <a:t>الجبائي</a:t>
            </a:r>
          </a:p>
          <a:p>
            <a:pPr marL="0" indent="0" algn="r">
              <a:buNone/>
            </a:pPr>
            <a:r>
              <a:rPr lang="ar-DZ" b="1" dirty="0" smtClean="0"/>
              <a:t/>
            </a:r>
            <a:br>
              <a:rPr lang="ar-DZ" b="1" dirty="0" smtClean="0"/>
            </a:br>
            <a:r>
              <a:rPr lang="ar-SA" sz="3500" b="1" dirty="0" smtClean="0">
                <a:solidFill>
                  <a:srgbClr val="FF0000"/>
                </a:solidFill>
                <a:latin typeface="Traditional Arabic" panose="02020603050405020304" pitchFamily="18" charset="-78"/>
                <a:cs typeface="Traditional Arabic" panose="02020603050405020304" pitchFamily="18" charset="-78"/>
              </a:rPr>
              <a:t>مفهوم </a:t>
            </a:r>
            <a:r>
              <a:rPr lang="ar-SA" sz="3500" b="1" dirty="0">
                <a:solidFill>
                  <a:srgbClr val="FF0000"/>
                </a:solidFill>
                <a:latin typeface="Traditional Arabic" panose="02020603050405020304" pitchFamily="18" charset="-78"/>
                <a:cs typeface="Traditional Arabic" panose="02020603050405020304" pitchFamily="18" charset="-78"/>
              </a:rPr>
              <a:t>التسيير </a:t>
            </a:r>
            <a:r>
              <a:rPr lang="ar-SA" sz="3500" b="1" dirty="0" smtClean="0">
                <a:solidFill>
                  <a:srgbClr val="FF0000"/>
                </a:solidFill>
                <a:latin typeface="Traditional Arabic" panose="02020603050405020304" pitchFamily="18" charset="-78"/>
                <a:cs typeface="Traditional Arabic" panose="02020603050405020304" pitchFamily="18" charset="-78"/>
              </a:rPr>
              <a:t>الجبائي</a:t>
            </a:r>
            <a:endParaRPr lang="ar-DZ" sz="3500" b="1" dirty="0" smtClean="0">
              <a:solidFill>
                <a:srgbClr val="FF0000"/>
              </a:solidFill>
              <a:latin typeface="Traditional Arabic" panose="02020603050405020304" pitchFamily="18" charset="-78"/>
              <a:cs typeface="Traditional Arabic" panose="02020603050405020304" pitchFamily="18" charset="-78"/>
            </a:endParaRPr>
          </a:p>
          <a:p>
            <a:pPr marL="0" indent="0" algn="just" rtl="1">
              <a:buNone/>
            </a:pPr>
            <a:r>
              <a:rPr lang="ar-SA" sz="2800" b="1" dirty="0" smtClean="0">
                <a:latin typeface="Traditional Arabic" panose="02020603050405020304" pitchFamily="18" charset="-78"/>
                <a:cs typeface="Traditional Arabic" panose="02020603050405020304" pitchFamily="18" charset="-78"/>
              </a:rPr>
              <a:t>التسيير </a:t>
            </a:r>
            <a:r>
              <a:rPr lang="ar-SA" sz="2800" b="1" dirty="0">
                <a:latin typeface="Traditional Arabic" panose="02020603050405020304" pitchFamily="18" charset="-78"/>
                <a:cs typeface="Traditional Arabic" panose="02020603050405020304" pitchFamily="18" charset="-78"/>
              </a:rPr>
              <a:t>الجبائي أحد فروع التسيير المالي ويقصد به </a:t>
            </a:r>
            <a:r>
              <a:rPr lang="ar-SA" sz="3200" b="1" dirty="0">
                <a:solidFill>
                  <a:srgbClr val="00B0F0"/>
                </a:solidFill>
                <a:latin typeface="Traditional Arabic" panose="02020603050405020304" pitchFamily="18" charset="-78"/>
                <a:cs typeface="Traditional Arabic" panose="02020603050405020304" pitchFamily="18" charset="-78"/>
              </a:rPr>
              <a:t>إدراج العامل الجبائي في </a:t>
            </a:r>
            <a:r>
              <a:rPr lang="ar-SA" sz="3200" b="1" dirty="0" err="1">
                <a:solidFill>
                  <a:srgbClr val="00B0F0"/>
                </a:solidFill>
                <a:latin typeface="Traditional Arabic" panose="02020603050405020304" pitchFamily="18" charset="-78"/>
                <a:cs typeface="Traditional Arabic" panose="02020603050405020304" pitchFamily="18" charset="-78"/>
              </a:rPr>
              <a:t>إتخاذ</a:t>
            </a:r>
            <a:r>
              <a:rPr lang="ar-SA" sz="3200" b="1" dirty="0">
                <a:solidFill>
                  <a:srgbClr val="00B0F0"/>
                </a:solidFill>
                <a:latin typeface="Traditional Arabic" panose="02020603050405020304" pitchFamily="18" charset="-78"/>
                <a:cs typeface="Traditional Arabic" panose="02020603050405020304" pitchFamily="18" charset="-78"/>
              </a:rPr>
              <a:t> القرار</a:t>
            </a:r>
            <a:r>
              <a:rPr lang="ar-SA" sz="2800" b="1" dirty="0">
                <a:latin typeface="Traditional Arabic" panose="02020603050405020304" pitchFamily="18" charset="-78"/>
                <a:cs typeface="Traditional Arabic" panose="02020603050405020304" pitchFamily="18" charset="-78"/>
              </a:rPr>
              <a:t>، وذلك بهدف تمكين المؤسسة من </a:t>
            </a:r>
            <a:r>
              <a:rPr lang="ar-SA" sz="3200" b="1" dirty="0">
                <a:solidFill>
                  <a:srgbClr val="00B050"/>
                </a:solidFill>
                <a:latin typeface="Traditional Arabic" panose="02020603050405020304" pitchFamily="18" charset="-78"/>
                <a:cs typeface="Traditional Arabic" panose="02020603050405020304" pitchFamily="18" charset="-78"/>
              </a:rPr>
              <a:t>الاستفادة من المزايا التي يطرحها التشريع الجبائي وتقليص الأعباء الضريبية </a:t>
            </a:r>
            <a:r>
              <a:rPr lang="ar-SA" sz="2800" b="1" dirty="0">
                <a:latin typeface="Traditional Arabic" panose="02020603050405020304" pitchFamily="18" charset="-78"/>
                <a:cs typeface="Traditional Arabic" panose="02020603050405020304" pitchFamily="18" charset="-78"/>
              </a:rPr>
              <a:t>إلى حدها الأدنى وذلك من خلال قدرتها على </a:t>
            </a:r>
            <a:r>
              <a:rPr lang="ar-SA" sz="2800" b="1" dirty="0" err="1">
                <a:latin typeface="Traditional Arabic" panose="02020603050405020304" pitchFamily="18" charset="-78"/>
                <a:cs typeface="Traditional Arabic" panose="02020603050405020304" pitchFamily="18" charset="-78"/>
              </a:rPr>
              <a:t>إستغلال</a:t>
            </a:r>
            <a:r>
              <a:rPr lang="ar-SA" sz="2800" b="1" dirty="0">
                <a:latin typeface="Traditional Arabic" panose="02020603050405020304" pitchFamily="18" charset="-78"/>
                <a:cs typeface="Traditional Arabic" panose="02020603050405020304" pitchFamily="18" charset="-78"/>
              </a:rPr>
              <a:t> الفرص والمزايا الضريبية التي يمنحها القانون والتحكم فيها، وكذلك البحث عن أحسن الطرق والخيارات </a:t>
            </a:r>
            <a:r>
              <a:rPr lang="ar-SA" sz="2800" b="1" dirty="0" err="1">
                <a:latin typeface="Traditional Arabic" panose="02020603050405020304" pitchFamily="18" charset="-78"/>
                <a:cs typeface="Traditional Arabic" panose="02020603050405020304" pitchFamily="18" charset="-78"/>
              </a:rPr>
              <a:t>الجبائية</a:t>
            </a:r>
            <a:r>
              <a:rPr lang="ar-SA" sz="2800" b="1" dirty="0">
                <a:latin typeface="Traditional Arabic" panose="02020603050405020304" pitchFamily="18" charset="-78"/>
                <a:cs typeface="Traditional Arabic" panose="02020603050405020304" pitchFamily="18" charset="-78"/>
              </a:rPr>
              <a:t> وتوظيفها لفائدة المؤسسة </a:t>
            </a:r>
            <a:r>
              <a:rPr lang="ar-SA" sz="3200" b="1" dirty="0">
                <a:solidFill>
                  <a:srgbClr val="00B050"/>
                </a:solidFill>
                <a:latin typeface="Traditional Arabic" panose="02020603050405020304" pitchFamily="18" charset="-78"/>
                <a:cs typeface="Traditional Arabic" panose="02020603050405020304" pitchFamily="18" charset="-78"/>
              </a:rPr>
              <a:t>في ظل </a:t>
            </a:r>
            <a:r>
              <a:rPr lang="ar-SA" sz="3200" b="1" dirty="0" err="1">
                <a:solidFill>
                  <a:srgbClr val="00B050"/>
                </a:solidFill>
                <a:latin typeface="Traditional Arabic" panose="02020603050405020304" pitchFamily="18" charset="-78"/>
                <a:cs typeface="Traditional Arabic" panose="02020603050405020304" pitchFamily="18" charset="-78"/>
              </a:rPr>
              <a:t>الإلتزام</a:t>
            </a:r>
            <a:r>
              <a:rPr lang="ar-SA" sz="3200" b="1" dirty="0">
                <a:solidFill>
                  <a:srgbClr val="00B050"/>
                </a:solidFill>
                <a:latin typeface="Traditional Arabic" panose="02020603050405020304" pitchFamily="18" charset="-78"/>
                <a:cs typeface="Traditional Arabic" panose="02020603050405020304" pitchFamily="18" charset="-78"/>
              </a:rPr>
              <a:t> بقواعد التشريع الجبائي</a:t>
            </a:r>
            <a:r>
              <a:rPr lang="ar-SA" sz="3200" b="1" baseline="30000" dirty="0">
                <a:solidFill>
                  <a:srgbClr val="00B050"/>
                </a:solidFill>
                <a:latin typeface="Traditional Arabic" panose="02020603050405020304" pitchFamily="18" charset="-78"/>
                <a:cs typeface="Traditional Arabic" panose="02020603050405020304" pitchFamily="18" charset="-78"/>
              </a:rPr>
              <a:t> </a:t>
            </a:r>
            <a:endParaRPr lang="fr-FR" sz="32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705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2374710" y="2603499"/>
            <a:ext cx="8038533" cy="4254501"/>
          </a:xfrm>
        </p:spPr>
        <p:txBody>
          <a:bodyPr>
            <a:normAutofit fontScale="92500" lnSpcReduction="20000"/>
          </a:bodyPr>
          <a:lstStyle/>
          <a:p>
            <a:pPr algn="ctr" rtl="1"/>
            <a:r>
              <a:rPr lang="ar-SA" sz="3200" b="1" dirty="0">
                <a:solidFill>
                  <a:schemeClr val="accent5">
                    <a:lumMod val="75000"/>
                  </a:schemeClr>
                </a:solidFill>
                <a:latin typeface="Traditional Arabic" panose="02020603050405020304" pitchFamily="18" charset="-78"/>
                <a:cs typeface="Traditional Arabic" panose="02020603050405020304" pitchFamily="18" charset="-78"/>
              </a:rPr>
              <a:t>تسيير المخاطر </a:t>
            </a:r>
            <a:r>
              <a:rPr lang="ar-SA" sz="3200" b="1" dirty="0" err="1" smtClean="0">
                <a:solidFill>
                  <a:schemeClr val="accent5">
                    <a:lumMod val="75000"/>
                  </a:schemeClr>
                </a:solidFill>
                <a:latin typeface="Traditional Arabic" panose="02020603050405020304" pitchFamily="18" charset="-78"/>
                <a:cs typeface="Traditional Arabic" panose="02020603050405020304" pitchFamily="18" charset="-78"/>
              </a:rPr>
              <a:t>الجبائية</a:t>
            </a:r>
            <a:endPar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v"/>
            </a:pPr>
            <a:r>
              <a:rPr lang="ar-SA" sz="3200" b="1" dirty="0">
                <a:latin typeface="Traditional Arabic" panose="02020603050405020304" pitchFamily="18" charset="-78"/>
                <a:cs typeface="Traditional Arabic" panose="02020603050405020304" pitchFamily="18" charset="-78"/>
              </a:rPr>
              <a:t>إن تسيير الخطر الجبائي يهدف إلى </a:t>
            </a:r>
            <a:r>
              <a:rPr lang="ar-SA" sz="3200" b="1" dirty="0">
                <a:solidFill>
                  <a:srgbClr val="00B050"/>
                </a:solidFill>
                <a:latin typeface="Traditional Arabic" panose="02020603050405020304" pitchFamily="18" charset="-78"/>
                <a:cs typeface="Traditional Arabic" panose="02020603050405020304" pitchFamily="18" charset="-78"/>
              </a:rPr>
              <a:t>تحديد الاحتياطات </a:t>
            </a:r>
            <a:r>
              <a:rPr lang="ar-SA" sz="3200" b="1" dirty="0">
                <a:latin typeface="Traditional Arabic" panose="02020603050405020304" pitchFamily="18" charset="-78"/>
                <a:cs typeface="Traditional Arabic" panose="02020603050405020304" pitchFamily="18" charset="-78"/>
              </a:rPr>
              <a:t>اللازمة </a:t>
            </a:r>
            <a:r>
              <a:rPr lang="ar-SA" sz="3200" b="1" dirty="0">
                <a:solidFill>
                  <a:schemeClr val="accent4">
                    <a:lumMod val="75000"/>
                  </a:schemeClr>
                </a:solidFill>
                <a:latin typeface="Traditional Arabic" panose="02020603050405020304" pitchFamily="18" charset="-78"/>
                <a:cs typeface="Traditional Arabic" panose="02020603050405020304" pitchFamily="18" charset="-78"/>
              </a:rPr>
              <a:t>لتفادي هذا الخطر</a:t>
            </a:r>
            <a:r>
              <a:rPr lang="ar-SA" sz="3200" b="1" dirty="0">
                <a:latin typeface="Traditional Arabic" panose="02020603050405020304" pitchFamily="18" charset="-78"/>
                <a:cs typeface="Traditional Arabic" panose="02020603050405020304" pitchFamily="18" charset="-78"/>
              </a:rPr>
              <a:t> وتتمثل في اتخاذ الإجراءات الوقائية التالية:</a:t>
            </a:r>
            <a:endParaRPr lang="fr-FR" sz="3200" b="1" dirty="0">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r>
              <a:rPr lang="ar-SA" sz="2800" b="1" dirty="0">
                <a:latin typeface="Traditional Arabic" panose="02020603050405020304" pitchFamily="18" charset="-78"/>
                <a:cs typeface="Traditional Arabic" panose="02020603050405020304" pitchFamily="18" charset="-78"/>
              </a:rPr>
              <a:t>احترام القواعد </a:t>
            </a:r>
            <a:r>
              <a:rPr lang="ar-SA" sz="2800" b="1" dirty="0" err="1">
                <a:latin typeface="Traditional Arabic" panose="02020603050405020304" pitchFamily="18" charset="-78"/>
                <a:cs typeface="Traditional Arabic" panose="02020603050405020304" pitchFamily="18" charset="-78"/>
              </a:rPr>
              <a:t>الجبائية</a:t>
            </a:r>
            <a:r>
              <a:rPr lang="ar-SA" sz="2800" b="1" dirty="0">
                <a:latin typeface="Traditional Arabic" panose="02020603050405020304" pitchFamily="18" charset="-78"/>
                <a:cs typeface="Traditional Arabic" panose="02020603050405020304" pitchFamily="18" charset="-78"/>
              </a:rPr>
              <a:t> المتعلقة بالتصريح واحترام آجال الدفع؛</a:t>
            </a:r>
            <a:endParaRPr lang="fr-FR" sz="2800" b="1" dirty="0">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r>
              <a:rPr lang="ar-SA" sz="2800" b="1" dirty="0">
                <a:latin typeface="Traditional Arabic" panose="02020603050405020304" pitchFamily="18" charset="-78"/>
                <a:cs typeface="Traditional Arabic" panose="02020603050405020304" pitchFamily="18" charset="-78"/>
              </a:rPr>
              <a:t>أن توكل مهمة التسيير الجبائي لمختص يلم بالقواعد الضريبة وإنشاء خلية </a:t>
            </a:r>
            <a:r>
              <a:rPr lang="ar-SA" sz="2800" b="1" dirty="0" err="1">
                <a:latin typeface="Traditional Arabic" panose="02020603050405020304" pitchFamily="18" charset="-78"/>
                <a:cs typeface="Traditional Arabic" panose="02020603050405020304" pitchFamily="18" charset="-78"/>
              </a:rPr>
              <a:t>جبائية</a:t>
            </a:r>
            <a:r>
              <a:rPr lang="ar-SA" sz="2800" b="1" dirty="0">
                <a:latin typeface="Traditional Arabic" panose="02020603050405020304" pitchFamily="18" charset="-78"/>
                <a:cs typeface="Traditional Arabic" panose="02020603050405020304" pitchFamily="18" charset="-78"/>
              </a:rPr>
              <a:t> مكلفة بالتحسين الدائم للتسيير الجبائي </a:t>
            </a:r>
            <a:r>
              <a:rPr lang="ar-SA" sz="2800" b="1" dirty="0" smtClean="0">
                <a:latin typeface="Traditional Arabic" panose="02020603050405020304" pitchFamily="18" charset="-78"/>
                <a:cs typeface="Traditional Arabic" panose="02020603050405020304" pitchFamily="18" charset="-78"/>
              </a:rPr>
              <a:t>واستغلال </a:t>
            </a:r>
            <a:r>
              <a:rPr lang="ar-SA" sz="2800" b="1" dirty="0">
                <a:latin typeface="Traditional Arabic" panose="02020603050405020304" pitchFamily="18" charset="-78"/>
                <a:cs typeface="Traditional Arabic" panose="02020603050405020304" pitchFamily="18" charset="-78"/>
              </a:rPr>
              <a:t>الإمكانيات المتاحة في ميدان الجباية</a:t>
            </a:r>
            <a:r>
              <a:rPr lang="ar-SA" sz="2800" b="1" dirty="0" smtClean="0">
                <a:latin typeface="Traditional Arabic" panose="02020603050405020304" pitchFamily="18" charset="-78"/>
                <a:cs typeface="Traditional Arabic" panose="02020603050405020304" pitchFamily="18" charset="-78"/>
              </a:rPr>
              <a:t>؛</a:t>
            </a:r>
            <a:endParaRPr lang="ar-DZ" sz="28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2800" b="1" dirty="0">
                <a:latin typeface="Traditional Arabic" panose="02020603050405020304" pitchFamily="18" charset="-78"/>
                <a:cs typeface="Traditional Arabic" panose="02020603050405020304" pitchFamily="18" charset="-78"/>
              </a:rPr>
              <a:t>القيام بإجراءات المراقبة </a:t>
            </a:r>
            <a:r>
              <a:rPr lang="ar-SA" sz="2800" b="1" dirty="0" err="1">
                <a:latin typeface="Traditional Arabic" panose="02020603050405020304" pitchFamily="18" charset="-78"/>
                <a:cs typeface="Traditional Arabic" panose="02020603050405020304" pitchFamily="18" charset="-78"/>
              </a:rPr>
              <a:t>الجبائية</a:t>
            </a:r>
            <a:r>
              <a:rPr lang="ar-SA" sz="2800" b="1" dirty="0">
                <a:latin typeface="Traditional Arabic" panose="02020603050405020304" pitchFamily="18" charset="-78"/>
                <a:cs typeface="Traditional Arabic" panose="02020603050405020304" pitchFamily="18" charset="-78"/>
              </a:rPr>
              <a:t> الداخلية وتطوير مهمة المراجعة </a:t>
            </a:r>
            <a:r>
              <a:rPr lang="ar-SA" sz="2800" b="1" dirty="0" err="1">
                <a:latin typeface="Traditional Arabic" panose="02020603050405020304" pitchFamily="18" charset="-78"/>
                <a:cs typeface="Traditional Arabic" panose="02020603050405020304" pitchFamily="18" charset="-78"/>
              </a:rPr>
              <a:t>الجبائية</a:t>
            </a:r>
            <a:r>
              <a:rPr lang="ar-SA" sz="2800" b="1" dirty="0" smtClean="0">
                <a:latin typeface="Traditional Arabic" panose="02020603050405020304" pitchFamily="18" charset="-78"/>
                <a:cs typeface="Traditional Arabic" panose="02020603050405020304" pitchFamily="18" charset="-78"/>
              </a:rPr>
              <a:t>؛</a:t>
            </a:r>
            <a:endParaRPr lang="ar-DZ" sz="2800" b="1" dirty="0" smtClean="0">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r>
              <a:rPr lang="ar-SA" sz="2800" b="1" dirty="0">
                <a:latin typeface="Traditional Arabic" panose="02020603050405020304" pitchFamily="18" charset="-78"/>
                <a:cs typeface="Traditional Arabic" panose="02020603050405020304" pitchFamily="18" charset="-78"/>
              </a:rPr>
              <a:t>إنشاء قاعدة بيانات تسمح بمعالجة المعلومات وإطلاع المسيرين على المستجدات في المجال الجبائي.</a:t>
            </a:r>
            <a:endParaRPr lang="fr-FR" sz="28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fr-FR" sz="2800" dirty="0">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endParaRPr lang="ar-DZ" sz="2800" dirty="0" smtClean="0">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endParaRPr lang="fr-FR" sz="2800" dirty="0">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Ø"/>
            </a:pPr>
            <a:endParaRPr lang="fr-FR" sz="3200" dirty="0">
              <a:solidFill>
                <a:schemeClr val="accent5">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624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3" end="3"/>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4" end="4"/>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مصادر الخطر الجبائي في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المؤسسة</a:t>
            </a:r>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r" rtl="1"/>
            <a:r>
              <a:rPr lang="ar-SA" sz="3200" b="1" dirty="0" smtClean="0">
                <a:solidFill>
                  <a:schemeClr val="tx2">
                    <a:lumMod val="50000"/>
                  </a:schemeClr>
                </a:solidFill>
                <a:latin typeface="Traditional Arabic" panose="02020603050405020304" pitchFamily="18" charset="-78"/>
                <a:cs typeface="Traditional Arabic" panose="02020603050405020304" pitchFamily="18" charset="-78"/>
              </a:rPr>
              <a:t>إن </a:t>
            </a:r>
            <a:r>
              <a:rPr lang="ar-SA" sz="3200" b="1" dirty="0">
                <a:solidFill>
                  <a:schemeClr val="tx2">
                    <a:lumMod val="50000"/>
                  </a:schemeClr>
                </a:solidFill>
                <a:latin typeface="Traditional Arabic" panose="02020603050405020304" pitchFamily="18" charset="-78"/>
                <a:cs typeface="Traditional Arabic" panose="02020603050405020304" pitchFamily="18" charset="-78"/>
              </a:rPr>
              <a:t>تعاطي المؤسسة الجزائرية مع الجباية تعترضه عدة صعوبات تتلخص إجمالا في عنصرين اثنين:</a:t>
            </a:r>
            <a:endParaRPr lang="fr-FR" sz="3200" b="1" dirty="0">
              <a:solidFill>
                <a:schemeClr val="tx2">
                  <a:lumMod val="50000"/>
                </a:schemeClr>
              </a:solidFill>
              <a:latin typeface="Traditional Arabic" panose="02020603050405020304" pitchFamily="18" charset="-78"/>
              <a:cs typeface="Traditional Arabic" panose="02020603050405020304" pitchFamily="18" charset="-78"/>
            </a:endParaRPr>
          </a:p>
          <a:p>
            <a:pPr lvl="0" algn="r" rtl="1">
              <a:buFont typeface="Wingdings" panose="05000000000000000000" pitchFamily="2" charset="2"/>
              <a:buChar char="Ø"/>
            </a:pPr>
            <a:r>
              <a:rPr lang="ar-SA" sz="2800" dirty="0">
                <a:solidFill>
                  <a:srgbClr val="0070C0"/>
                </a:solidFill>
                <a:latin typeface="Traditional Arabic" panose="02020603050405020304" pitchFamily="18" charset="-78"/>
                <a:cs typeface="Traditional Arabic" panose="02020603050405020304" pitchFamily="18" charset="-78"/>
              </a:rPr>
              <a:t>ضعف التسيير الجبائي للمؤسسات؛</a:t>
            </a:r>
            <a:endParaRPr lang="fr-FR" sz="2800" dirty="0">
              <a:solidFill>
                <a:srgbClr val="0070C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2800" dirty="0">
                <a:solidFill>
                  <a:srgbClr val="0070C0"/>
                </a:solidFill>
                <a:latin typeface="Traditional Arabic" panose="02020603050405020304" pitchFamily="18" charset="-78"/>
                <a:cs typeface="Traditional Arabic" panose="02020603050405020304" pitchFamily="18" charset="-78"/>
              </a:rPr>
              <a:t>تعقد النظام </a:t>
            </a:r>
            <a:r>
              <a:rPr lang="ar-SA" sz="2800" dirty="0" smtClean="0">
                <a:solidFill>
                  <a:srgbClr val="0070C0"/>
                </a:solidFill>
                <a:latin typeface="Traditional Arabic" panose="02020603050405020304" pitchFamily="18" charset="-78"/>
                <a:cs typeface="Traditional Arabic" panose="02020603050405020304" pitchFamily="18" charset="-78"/>
              </a:rPr>
              <a:t>الجبائي</a:t>
            </a:r>
            <a:r>
              <a:rPr lang="ar-DZ" sz="2800" dirty="0" smtClean="0">
                <a:solidFill>
                  <a:srgbClr val="0070C0"/>
                </a:solidFill>
                <a:latin typeface="Traditional Arabic" panose="02020603050405020304" pitchFamily="18" charset="-78"/>
                <a:cs typeface="Traditional Arabic" panose="02020603050405020304" pitchFamily="18" charset="-78"/>
              </a:rPr>
              <a:t>.</a:t>
            </a:r>
          </a:p>
          <a:p>
            <a:pPr marL="0" indent="0" algn="r" rtl="1">
              <a:buNone/>
            </a:pPr>
            <a:endParaRPr lang="fr-FR" sz="3200" dirty="0">
              <a:solidFill>
                <a:schemeClr val="accent6">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8976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
                                            <p:txEl>
                                              <p:pRg st="2" end="2"/>
                                            </p:txEl>
                                          </p:spTgt>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a:solidFill>
                  <a:srgbClr val="0070C0"/>
                </a:solidFill>
                <a:latin typeface="Traditional Arabic" panose="02020603050405020304" pitchFamily="18" charset="-78"/>
                <a:cs typeface="Traditional Arabic" panose="02020603050405020304" pitchFamily="18" charset="-78"/>
              </a:rPr>
              <a:t>أسباب ناجمة عن ضعف تسيير </a:t>
            </a:r>
            <a:r>
              <a:rPr lang="ar-SA" sz="3200" b="1" dirty="0" smtClean="0">
                <a:solidFill>
                  <a:srgbClr val="0070C0"/>
                </a:solidFill>
                <a:latin typeface="Traditional Arabic" panose="02020603050405020304" pitchFamily="18" charset="-78"/>
                <a:cs typeface="Traditional Arabic" panose="02020603050405020304" pitchFamily="18" charset="-78"/>
              </a:rPr>
              <a:t>المؤسسة</a:t>
            </a:r>
            <a:endParaRPr lang="ar-DZ" sz="3200" b="1" dirty="0" smtClean="0">
              <a:solidFill>
                <a:srgbClr val="0070C0"/>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v"/>
            </a:pPr>
            <a:r>
              <a:rPr lang="ar-DZ" sz="2400" b="1" dirty="0" smtClean="0">
                <a:latin typeface="Traditional Arabic" panose="02020603050405020304" pitchFamily="18" charset="-78"/>
                <a:cs typeface="Traditional Arabic" panose="02020603050405020304" pitchFamily="18" charset="-78"/>
              </a:rPr>
              <a:t>إن </a:t>
            </a:r>
            <a:r>
              <a:rPr lang="ar-SA" sz="2400" b="1" dirty="0" smtClean="0">
                <a:latin typeface="Traditional Arabic" panose="02020603050405020304" pitchFamily="18" charset="-78"/>
                <a:cs typeface="Traditional Arabic" panose="02020603050405020304" pitchFamily="18" charset="-78"/>
              </a:rPr>
              <a:t>عدم </a:t>
            </a:r>
            <a:r>
              <a:rPr lang="ar-SA" sz="2400" b="1" dirty="0">
                <a:latin typeface="Traditional Arabic" panose="02020603050405020304" pitchFamily="18" charset="-78"/>
                <a:cs typeface="Traditional Arabic" panose="02020603050405020304" pitchFamily="18" charset="-78"/>
              </a:rPr>
              <a:t>التحكم في التسيير الجبائي يشكل بطبيعة الحال أهم المخاطر </a:t>
            </a:r>
            <a:r>
              <a:rPr lang="ar-SA" sz="2400" b="1" dirty="0" err="1">
                <a:latin typeface="Traditional Arabic" panose="02020603050405020304" pitchFamily="18" charset="-78"/>
                <a:cs typeface="Traditional Arabic" panose="02020603050405020304" pitchFamily="18" charset="-78"/>
              </a:rPr>
              <a:t>الجبائية</a:t>
            </a:r>
            <a:r>
              <a:rPr lang="ar-SA" sz="2400" b="1" dirty="0">
                <a:latin typeface="Traditional Arabic" panose="02020603050405020304" pitchFamily="18" charset="-78"/>
                <a:cs typeface="Traditional Arabic" panose="02020603050405020304" pitchFamily="18" charset="-78"/>
              </a:rPr>
              <a:t> التي تعترض المؤسسة الجزائرية وذلك لعدة أسباب</a:t>
            </a:r>
            <a:r>
              <a:rPr lang="ar-SA" sz="2400" b="1" dirty="0" smtClean="0">
                <a:latin typeface="Traditional Arabic" panose="02020603050405020304" pitchFamily="18" charset="-78"/>
                <a:cs typeface="Traditional Arabic" panose="02020603050405020304" pitchFamily="18" charset="-78"/>
              </a:rPr>
              <a:t>:</a:t>
            </a:r>
            <a:endParaRPr lang="ar-DZ" sz="2400" b="1" dirty="0" smtClean="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r>
              <a:rPr lang="ar-SA" sz="2400" b="1" dirty="0">
                <a:solidFill>
                  <a:schemeClr val="accent4">
                    <a:lumMod val="75000"/>
                  </a:schemeClr>
                </a:solidFill>
                <a:latin typeface="Traditional Arabic" panose="02020603050405020304" pitchFamily="18" charset="-78"/>
                <a:cs typeface="Traditional Arabic" panose="02020603050405020304" pitchFamily="18" charset="-78"/>
              </a:rPr>
              <a:t>عدم المتابعة المستمرة للجانب الجبائي في </a:t>
            </a:r>
            <a:r>
              <a:rPr lang="ar-SA" sz="2400" b="1" dirty="0" smtClean="0">
                <a:solidFill>
                  <a:schemeClr val="accent4">
                    <a:lumMod val="75000"/>
                  </a:schemeClr>
                </a:solidFill>
                <a:latin typeface="Traditional Arabic" panose="02020603050405020304" pitchFamily="18" charset="-78"/>
                <a:cs typeface="Traditional Arabic" panose="02020603050405020304" pitchFamily="18" charset="-78"/>
              </a:rPr>
              <a:t>المؤسسة</a:t>
            </a:r>
            <a:r>
              <a:rPr lang="ar-DZ" sz="2400" b="1" dirty="0" smtClean="0">
                <a:solidFill>
                  <a:schemeClr val="accent4">
                    <a:lumMod val="75000"/>
                  </a:schemeClr>
                </a:solidFill>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Ø"/>
            </a:pPr>
            <a:r>
              <a:rPr lang="ar-SA" sz="2400" b="1" dirty="0">
                <a:solidFill>
                  <a:srgbClr val="00B050"/>
                </a:solidFill>
                <a:latin typeface="Traditional Arabic" panose="02020603050405020304" pitchFamily="18" charset="-78"/>
                <a:cs typeface="Traditional Arabic" panose="02020603050405020304" pitchFamily="18" charset="-78"/>
              </a:rPr>
              <a:t>نتيجة المكانة غير اللائقة التي تحتلها الجباية ضمن أولويات المؤسسة </a:t>
            </a:r>
            <a:r>
              <a:rPr lang="ar-SA" sz="2400" b="1" dirty="0" smtClean="0">
                <a:solidFill>
                  <a:srgbClr val="00B050"/>
                </a:solidFill>
                <a:latin typeface="Traditional Arabic" panose="02020603050405020304" pitchFamily="18" charset="-78"/>
                <a:cs typeface="Traditional Arabic" panose="02020603050405020304" pitchFamily="18" charset="-78"/>
              </a:rPr>
              <a:t>الجزائرية</a:t>
            </a:r>
            <a:r>
              <a:rPr lang="ar-DZ" sz="2400" b="1" dirty="0" smtClean="0">
                <a:solidFill>
                  <a:srgbClr val="00B050"/>
                </a:solidFill>
                <a:latin typeface="Traditional Arabic" panose="02020603050405020304" pitchFamily="18" charset="-78"/>
                <a:cs typeface="Traditional Arabic" panose="02020603050405020304" pitchFamily="18" charset="-78"/>
              </a:rPr>
              <a:t>؛</a:t>
            </a:r>
            <a:endParaRPr lang="fr-FR" sz="2400" b="1" dirty="0">
              <a:solidFill>
                <a:srgbClr val="00B050"/>
              </a:solidFill>
              <a:latin typeface="Traditional Arabic" panose="02020603050405020304" pitchFamily="18" charset="-78"/>
              <a:cs typeface="Traditional Arabic" panose="02020603050405020304" pitchFamily="18" charset="-78"/>
            </a:endParaRPr>
          </a:p>
          <a:p>
            <a:pPr algn="ctr" rtl="1"/>
            <a:endParaRPr lang="fr-FR" sz="3200" dirty="0">
              <a:solidFill>
                <a:srgbClr val="0070C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833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
                                            <p:txEl>
                                              <p:pRg st="2" end="2"/>
                                            </p:txEl>
                                          </p:spTgt>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4254500"/>
          </a:xfrm>
        </p:spPr>
        <p:txBody>
          <a:bodyPr>
            <a:normAutofit lnSpcReduction="10000"/>
          </a:bodyPr>
          <a:lstStyle/>
          <a:p>
            <a:pPr algn="ctr" rtl="1"/>
            <a:r>
              <a:rPr lang="ar-SA" sz="3200" b="1" dirty="0">
                <a:latin typeface="Traditional Arabic" panose="02020603050405020304" pitchFamily="18" charset="-78"/>
                <a:cs typeface="Traditional Arabic" panose="02020603050405020304" pitchFamily="18" charset="-78"/>
              </a:rPr>
              <a:t>أسباب ناجمة عن التشريع </a:t>
            </a:r>
            <a:r>
              <a:rPr lang="ar-SA" sz="3200" b="1" dirty="0" smtClean="0">
                <a:latin typeface="Traditional Arabic" panose="02020603050405020304" pitchFamily="18" charset="-78"/>
                <a:cs typeface="Traditional Arabic" panose="02020603050405020304" pitchFamily="18" charset="-78"/>
              </a:rPr>
              <a:t>الجبائي</a:t>
            </a:r>
            <a:endParaRPr lang="fr-FR"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200" dirty="0" smtClean="0">
                <a:latin typeface="Traditional Arabic" panose="02020603050405020304" pitchFamily="18" charset="-78"/>
                <a:cs typeface="Traditional Arabic" panose="02020603050405020304" pitchFamily="18" charset="-78"/>
              </a:rPr>
              <a:t>يعتبر </a:t>
            </a:r>
            <a:r>
              <a:rPr lang="ar-SA" sz="3200" b="1" dirty="0" smtClean="0">
                <a:solidFill>
                  <a:schemeClr val="tx2"/>
                </a:solidFill>
                <a:latin typeface="Traditional Arabic" panose="02020603050405020304" pitchFamily="18" charset="-78"/>
                <a:cs typeface="Traditional Arabic" panose="02020603050405020304" pitchFamily="18" charset="-78"/>
              </a:rPr>
              <a:t>التشريع </a:t>
            </a:r>
            <a:r>
              <a:rPr lang="ar-DZ" sz="3200" b="1" dirty="0" smtClean="0">
                <a:solidFill>
                  <a:schemeClr val="tx2"/>
                </a:solidFill>
                <a:latin typeface="Traditional Arabic" panose="02020603050405020304" pitchFamily="18" charset="-78"/>
                <a:cs typeface="Traditional Arabic" panose="02020603050405020304" pitchFamily="18" charset="-78"/>
              </a:rPr>
              <a:t>الجبائي</a:t>
            </a:r>
            <a:r>
              <a:rPr lang="ar-SA" sz="3200" b="1" dirty="0" smtClean="0">
                <a:solidFill>
                  <a:schemeClr val="tx2"/>
                </a:solidFill>
                <a:latin typeface="Traditional Arabic" panose="02020603050405020304" pitchFamily="18" charset="-78"/>
                <a:cs typeface="Traditional Arabic" panose="02020603050405020304" pitchFamily="18" charset="-78"/>
              </a:rPr>
              <a:t> مصدر</a:t>
            </a:r>
            <a:r>
              <a:rPr lang="ar-DZ" sz="3200" b="1" dirty="0" smtClean="0">
                <a:solidFill>
                  <a:schemeClr val="tx2"/>
                </a:solidFill>
                <a:latin typeface="Traditional Arabic" panose="02020603050405020304" pitchFamily="18" charset="-78"/>
                <a:cs typeface="Traditional Arabic" panose="02020603050405020304" pitchFamily="18" charset="-78"/>
              </a:rPr>
              <a:t>ا</a:t>
            </a:r>
            <a:r>
              <a:rPr lang="ar-SA" sz="3200" b="1" dirty="0" smtClean="0">
                <a:solidFill>
                  <a:schemeClr val="tx2"/>
                </a:solidFill>
                <a:latin typeface="Traditional Arabic" panose="02020603050405020304" pitchFamily="18" charset="-78"/>
                <a:cs typeface="Traditional Arabic" panose="02020603050405020304" pitchFamily="18" charset="-78"/>
              </a:rPr>
              <a:t> </a:t>
            </a:r>
            <a:r>
              <a:rPr lang="ar-DZ" sz="3200" b="1" dirty="0" err="1" smtClean="0">
                <a:solidFill>
                  <a:schemeClr val="tx2"/>
                </a:solidFill>
                <a:latin typeface="Traditional Arabic" panose="02020603050405020304" pitchFamily="18" charset="-78"/>
                <a:cs typeface="Traditional Arabic" panose="02020603050405020304" pitchFamily="18" charset="-78"/>
              </a:rPr>
              <a:t>لل</a:t>
            </a:r>
            <a:r>
              <a:rPr lang="ar-SA" sz="3200" b="1" dirty="0" smtClean="0">
                <a:solidFill>
                  <a:schemeClr val="tx2"/>
                </a:solidFill>
                <a:latin typeface="Traditional Arabic" panose="02020603050405020304" pitchFamily="18" charset="-78"/>
                <a:cs typeface="Traditional Arabic" panose="02020603050405020304" pitchFamily="18" charset="-78"/>
              </a:rPr>
              <a:t>مخاطر </a:t>
            </a:r>
            <a:r>
              <a:rPr lang="ar-SA" sz="3200" b="1" dirty="0" err="1">
                <a:solidFill>
                  <a:schemeClr val="tx2"/>
                </a:solidFill>
                <a:latin typeface="Traditional Arabic" panose="02020603050405020304" pitchFamily="18" charset="-78"/>
                <a:cs typeface="Traditional Arabic" panose="02020603050405020304" pitchFamily="18" charset="-78"/>
              </a:rPr>
              <a:t>الجبائية</a:t>
            </a:r>
            <a:r>
              <a:rPr lang="ar-SA" sz="3200" b="1" dirty="0">
                <a:solidFill>
                  <a:schemeClr val="tx2"/>
                </a:solidFill>
                <a:latin typeface="Traditional Arabic" panose="02020603050405020304" pitchFamily="18" charset="-78"/>
                <a:cs typeface="Traditional Arabic" panose="02020603050405020304" pitchFamily="18" charset="-78"/>
              </a:rPr>
              <a:t> </a:t>
            </a:r>
            <a:r>
              <a:rPr lang="ar-SA" sz="3200" dirty="0">
                <a:latin typeface="Traditional Arabic" panose="02020603050405020304" pitchFamily="18" charset="-78"/>
                <a:cs typeface="Traditional Arabic" panose="02020603050405020304" pitchFamily="18" charset="-78"/>
              </a:rPr>
              <a:t>على المؤسسة الاقتصادية ويتجلى ذلك من خلال</a:t>
            </a:r>
            <a:r>
              <a:rPr lang="ar-SA" sz="3200" dirty="0" smtClean="0">
                <a:latin typeface="Traditional Arabic" panose="02020603050405020304" pitchFamily="18" charset="-78"/>
                <a:cs typeface="Traditional Arabic" panose="02020603050405020304" pitchFamily="18" charset="-78"/>
              </a:rPr>
              <a:t>:</a:t>
            </a:r>
            <a:endParaRPr lang="ar-DZ" sz="3200" dirty="0" smtClean="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ü"/>
            </a:pPr>
            <a:r>
              <a:rPr lang="ar-SA" sz="2800" b="1" dirty="0">
                <a:solidFill>
                  <a:srgbClr val="00B050"/>
                </a:solidFill>
                <a:latin typeface="Traditional Arabic" panose="02020603050405020304" pitchFamily="18" charset="-78"/>
                <a:cs typeface="Traditional Arabic" panose="02020603050405020304" pitchFamily="18" charset="-78"/>
              </a:rPr>
              <a:t>التعديلات المستمرة </a:t>
            </a:r>
            <a:r>
              <a:rPr lang="ar-SA" sz="2800" b="1" dirty="0">
                <a:solidFill>
                  <a:srgbClr val="7030A0"/>
                </a:solidFill>
                <a:latin typeface="Traditional Arabic" panose="02020603050405020304" pitchFamily="18" charset="-78"/>
                <a:cs typeface="Traditional Arabic" panose="02020603050405020304" pitchFamily="18" charset="-78"/>
              </a:rPr>
              <a:t>في التشريع الجبائي تؤثر سلبا على تسيير جباية المؤسسة، </a:t>
            </a:r>
            <a:r>
              <a:rPr lang="ar-DZ" sz="2800" b="1" dirty="0" smtClean="0">
                <a:solidFill>
                  <a:srgbClr val="7030A0"/>
                </a:solidFill>
                <a:latin typeface="Traditional Arabic" panose="02020603050405020304" pitchFamily="18" charset="-78"/>
                <a:cs typeface="Traditional Arabic" panose="02020603050405020304" pitchFamily="18" charset="-78"/>
              </a:rPr>
              <a:t>حيث </a:t>
            </a:r>
            <a:r>
              <a:rPr lang="ar-SA" sz="2800" b="1" dirty="0" smtClean="0">
                <a:solidFill>
                  <a:srgbClr val="7030A0"/>
                </a:solidFill>
                <a:latin typeface="Traditional Arabic" panose="02020603050405020304" pitchFamily="18" charset="-78"/>
                <a:cs typeface="Traditional Arabic" panose="02020603050405020304" pitchFamily="18" charset="-78"/>
              </a:rPr>
              <a:t>يصعب </a:t>
            </a:r>
            <a:r>
              <a:rPr lang="ar-SA" sz="2800" b="1" dirty="0">
                <a:solidFill>
                  <a:srgbClr val="7030A0"/>
                </a:solidFill>
                <a:latin typeface="Traditional Arabic" panose="02020603050405020304" pitchFamily="18" charset="-78"/>
                <a:cs typeface="Traditional Arabic" panose="02020603050405020304" pitchFamily="18" charset="-78"/>
              </a:rPr>
              <a:t>رصدها ومتابعتها سواء من قبل مسيري المؤسسات وحتى موظفي الإدارة </a:t>
            </a:r>
            <a:r>
              <a:rPr lang="ar-SA" sz="2800" b="1" dirty="0" err="1" smtClean="0">
                <a:solidFill>
                  <a:srgbClr val="7030A0"/>
                </a:solidFill>
                <a:latin typeface="Traditional Arabic" panose="02020603050405020304" pitchFamily="18" charset="-78"/>
                <a:cs typeface="Traditional Arabic" panose="02020603050405020304" pitchFamily="18" charset="-78"/>
              </a:rPr>
              <a:t>الجبائية</a:t>
            </a:r>
            <a:r>
              <a:rPr lang="ar-DZ" sz="2800" b="1" dirty="0" smtClean="0">
                <a:solidFill>
                  <a:srgbClr val="7030A0"/>
                </a:solidFill>
                <a:latin typeface="Traditional Arabic" panose="02020603050405020304" pitchFamily="18" charset="-78"/>
                <a:cs typeface="Traditional Arabic" panose="02020603050405020304" pitchFamily="18" charset="-78"/>
              </a:rPr>
              <a:t>؛</a:t>
            </a:r>
          </a:p>
          <a:p>
            <a:pPr lvl="0" algn="just" rtl="1">
              <a:buFont typeface="Wingdings" panose="05000000000000000000" pitchFamily="2" charset="2"/>
              <a:buChar char="ü"/>
            </a:pPr>
            <a:r>
              <a:rPr lang="ar-SA" sz="2800" b="1" dirty="0">
                <a:solidFill>
                  <a:srgbClr val="00B050"/>
                </a:solidFill>
                <a:latin typeface="Traditional Arabic" panose="02020603050405020304" pitchFamily="18" charset="-78"/>
                <a:cs typeface="Traditional Arabic" panose="02020603050405020304" pitchFamily="18" charset="-78"/>
              </a:rPr>
              <a:t>تعدد الضرائب وارتفاع العبء </a:t>
            </a:r>
            <a:r>
              <a:rPr lang="ar-SA" sz="2800" b="1" dirty="0">
                <a:latin typeface="Traditional Arabic" panose="02020603050405020304" pitchFamily="18" charset="-78"/>
                <a:cs typeface="Traditional Arabic" panose="02020603050405020304" pitchFamily="18" charset="-78"/>
              </a:rPr>
              <a:t>الضريبي تؤدي بالمؤسسة إلى سلك </a:t>
            </a:r>
            <a:r>
              <a:rPr lang="ar-SA" sz="2800" b="1" dirty="0">
                <a:solidFill>
                  <a:srgbClr val="FF0000"/>
                </a:solidFill>
                <a:latin typeface="Traditional Arabic" panose="02020603050405020304" pitchFamily="18" charset="-78"/>
                <a:cs typeface="Traditional Arabic" panose="02020603050405020304" pitchFamily="18" charset="-78"/>
              </a:rPr>
              <a:t>طرق غير قانونية </a:t>
            </a:r>
            <a:r>
              <a:rPr lang="ar-SA" sz="2800" b="1" dirty="0">
                <a:latin typeface="Traditional Arabic" panose="02020603050405020304" pitchFamily="18" charset="-78"/>
                <a:cs typeface="Traditional Arabic" panose="02020603050405020304" pitchFamily="18" charset="-78"/>
              </a:rPr>
              <a:t>لتفادي دفع </a:t>
            </a:r>
            <a:r>
              <a:rPr lang="ar-SA" sz="2800" b="1" dirty="0" smtClean="0">
                <a:latin typeface="Traditional Arabic" panose="02020603050405020304" pitchFamily="18" charset="-78"/>
                <a:cs typeface="Traditional Arabic" panose="02020603050405020304" pitchFamily="18" charset="-78"/>
              </a:rPr>
              <a:t>الضريبة</a:t>
            </a:r>
            <a:endParaRPr lang="ar-DZ" sz="2800" b="1" dirty="0" smtClean="0">
              <a:latin typeface="Traditional Arabic" panose="02020603050405020304" pitchFamily="18" charset="-78"/>
              <a:cs typeface="Traditional Arabic" panose="02020603050405020304" pitchFamily="18" charset="-78"/>
            </a:endParaRPr>
          </a:p>
          <a:p>
            <a:pPr lvl="0" algn="just" rtl="1">
              <a:buFont typeface="Wingdings" panose="05000000000000000000" pitchFamily="2" charset="2"/>
              <a:buChar char="ü"/>
            </a:pPr>
            <a:r>
              <a:rPr lang="ar-SA" sz="2800" b="1" dirty="0" smtClean="0">
                <a:solidFill>
                  <a:srgbClr val="FF0000"/>
                </a:solidFill>
                <a:latin typeface="Traditional Arabic" panose="02020603050405020304" pitchFamily="18" charset="-78"/>
                <a:cs typeface="Traditional Arabic" panose="02020603050405020304" pitchFamily="18" charset="-78"/>
              </a:rPr>
              <a:t>غياب </a:t>
            </a:r>
            <a:r>
              <a:rPr lang="ar-SA" sz="2800" b="1" dirty="0">
                <a:solidFill>
                  <a:srgbClr val="FF0000"/>
                </a:solidFill>
                <a:latin typeface="Traditional Arabic" panose="02020603050405020304" pitchFamily="18" charset="-78"/>
                <a:cs typeface="Traditional Arabic" panose="02020603050405020304" pitchFamily="18" charset="-78"/>
              </a:rPr>
              <a:t>الحوار </a:t>
            </a:r>
            <a:r>
              <a:rPr lang="ar-SA" sz="2800" b="1" dirty="0">
                <a:latin typeface="Traditional Arabic" panose="02020603050405020304" pitchFamily="18" charset="-78"/>
                <a:cs typeface="Traditional Arabic" panose="02020603050405020304" pitchFamily="18" charset="-78"/>
              </a:rPr>
              <a:t>بين الإدارة </a:t>
            </a:r>
            <a:r>
              <a:rPr lang="ar-SA" sz="2800" b="1" dirty="0" err="1">
                <a:latin typeface="Traditional Arabic" panose="02020603050405020304" pitchFamily="18" charset="-78"/>
                <a:cs typeface="Traditional Arabic" panose="02020603050405020304" pitchFamily="18" charset="-78"/>
              </a:rPr>
              <a:t>الجبائية</a:t>
            </a:r>
            <a:r>
              <a:rPr lang="ar-SA" sz="2800" b="1" dirty="0">
                <a:latin typeface="Traditional Arabic" panose="02020603050405020304" pitchFamily="18" charset="-78"/>
                <a:cs typeface="Traditional Arabic" panose="02020603050405020304" pitchFamily="18" charset="-78"/>
              </a:rPr>
              <a:t> والمؤسسة، مما يجعل الإدارة </a:t>
            </a:r>
            <a:r>
              <a:rPr lang="ar-SA" sz="2800" b="1" dirty="0">
                <a:solidFill>
                  <a:srgbClr val="FF0000"/>
                </a:solidFill>
                <a:latin typeface="Traditional Arabic" panose="02020603050405020304" pitchFamily="18" charset="-78"/>
                <a:cs typeface="Traditional Arabic" panose="02020603050405020304" pitchFamily="18" charset="-78"/>
              </a:rPr>
              <a:t>خصماً</a:t>
            </a:r>
            <a:r>
              <a:rPr lang="ar-SA" sz="2800" b="1" dirty="0">
                <a:latin typeface="Traditional Arabic" panose="02020603050405020304" pitchFamily="18" charset="-78"/>
                <a:cs typeface="Traditional Arabic" panose="02020603050405020304" pitchFamily="18" charset="-78"/>
              </a:rPr>
              <a:t> للمؤسسة بدل أن تكون </a:t>
            </a:r>
            <a:r>
              <a:rPr lang="ar-SA" sz="2800" b="1" dirty="0">
                <a:solidFill>
                  <a:srgbClr val="33CC33"/>
                </a:solidFill>
                <a:latin typeface="Traditional Arabic" panose="02020603050405020304" pitchFamily="18" charset="-78"/>
                <a:cs typeface="Traditional Arabic" panose="02020603050405020304" pitchFamily="18" charset="-78"/>
              </a:rPr>
              <a:t>المستشار والمساعد </a:t>
            </a:r>
            <a:r>
              <a:rPr lang="ar-SA" sz="2800" b="1" dirty="0">
                <a:latin typeface="Traditional Arabic" panose="02020603050405020304" pitchFamily="18" charset="-78"/>
                <a:cs typeface="Traditional Arabic" panose="02020603050405020304" pitchFamily="18" charset="-78"/>
              </a:rPr>
              <a:t>لها.</a:t>
            </a:r>
            <a:endParaRPr lang="fr-FR" sz="2800" b="1" dirty="0">
              <a:latin typeface="Traditional Arabic" panose="02020603050405020304" pitchFamily="18" charset="-78"/>
              <a:cs typeface="Traditional Arabic" panose="02020603050405020304" pitchFamily="18" charset="-78"/>
            </a:endParaRPr>
          </a:p>
          <a:p>
            <a:pPr marL="0" indent="0" algn="just" rtl="1">
              <a:buNone/>
            </a:pPr>
            <a:endParaRPr lang="ar-DZ" sz="2800" b="1" dirty="0" smtClean="0">
              <a:solidFill>
                <a:srgbClr val="7030A0"/>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ü"/>
            </a:pPr>
            <a:endParaRPr lang="fr-FR" sz="2800" b="1" dirty="0" smtClean="0">
              <a:solidFill>
                <a:srgbClr val="7030A0"/>
              </a:solidFill>
              <a:latin typeface="Traditional Arabic" panose="02020603050405020304" pitchFamily="18" charset="-78"/>
              <a:cs typeface="Traditional Arabic" panose="02020603050405020304" pitchFamily="18" charset="-78"/>
            </a:endParaRPr>
          </a:p>
          <a:p>
            <a:pPr algn="r" rtl="1"/>
            <a:endParaRPr lang="fr-FR" sz="32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7917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80">
                                          <p:stCondLst>
                                            <p:cond delay="0"/>
                                          </p:stCondLst>
                                        </p:cTn>
                                        <p:tgtEl>
                                          <p:spTgt spid="3">
                                            <p:txEl>
                                              <p:pRg st="3" end="3"/>
                                            </p:txEl>
                                          </p:spTgt>
                                        </p:tgtEl>
                                      </p:cBhvr>
                                    </p:animEffect>
                                    <p:anim calcmode="lin" valueType="num">
                                      <p:cBhvr>
                                        <p:cTn id="25"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3" end="3"/>
                                            </p:txEl>
                                          </p:spTgt>
                                        </p:tgtEl>
                                      </p:cBhvr>
                                      <p:to x="100000" y="60000"/>
                                    </p:animScale>
                                    <p:animScale>
                                      <p:cBhvr>
                                        <p:cTn id="31" dur="166" decel="50000">
                                          <p:stCondLst>
                                            <p:cond delay="676"/>
                                          </p:stCondLst>
                                        </p:cTn>
                                        <p:tgtEl>
                                          <p:spTgt spid="3">
                                            <p:txEl>
                                              <p:pRg st="3" end="3"/>
                                            </p:txEl>
                                          </p:spTgt>
                                        </p:tgtEl>
                                      </p:cBhvr>
                                      <p:to x="100000" y="100000"/>
                                    </p:animScale>
                                    <p:animScale>
                                      <p:cBhvr>
                                        <p:cTn id="32" dur="26">
                                          <p:stCondLst>
                                            <p:cond delay="1312"/>
                                          </p:stCondLst>
                                        </p:cTn>
                                        <p:tgtEl>
                                          <p:spTgt spid="3">
                                            <p:txEl>
                                              <p:pRg st="3" end="3"/>
                                            </p:txEl>
                                          </p:spTgt>
                                        </p:tgtEl>
                                      </p:cBhvr>
                                      <p:to x="100000" y="80000"/>
                                    </p:animScale>
                                    <p:animScale>
                                      <p:cBhvr>
                                        <p:cTn id="33" dur="166" decel="50000">
                                          <p:stCondLst>
                                            <p:cond delay="1338"/>
                                          </p:stCondLst>
                                        </p:cTn>
                                        <p:tgtEl>
                                          <p:spTgt spid="3">
                                            <p:txEl>
                                              <p:pRg st="3" end="3"/>
                                            </p:txEl>
                                          </p:spTgt>
                                        </p:tgtEl>
                                      </p:cBhvr>
                                      <p:to x="100000" y="100000"/>
                                    </p:animScale>
                                    <p:animScale>
                                      <p:cBhvr>
                                        <p:cTn id="34" dur="26">
                                          <p:stCondLst>
                                            <p:cond delay="1642"/>
                                          </p:stCondLst>
                                        </p:cTn>
                                        <p:tgtEl>
                                          <p:spTgt spid="3">
                                            <p:txEl>
                                              <p:pRg st="3" end="3"/>
                                            </p:txEl>
                                          </p:spTgt>
                                        </p:tgtEl>
                                      </p:cBhvr>
                                      <p:to x="100000" y="90000"/>
                                    </p:animScale>
                                    <p:animScale>
                                      <p:cBhvr>
                                        <p:cTn id="35" dur="166" decel="50000">
                                          <p:stCondLst>
                                            <p:cond delay="1668"/>
                                          </p:stCondLst>
                                        </p:cTn>
                                        <p:tgtEl>
                                          <p:spTgt spid="3">
                                            <p:txEl>
                                              <p:pRg st="3" end="3"/>
                                            </p:txEl>
                                          </p:spTgt>
                                        </p:tgtEl>
                                      </p:cBhvr>
                                      <p:to x="100000" y="100000"/>
                                    </p:animScale>
                                    <p:animScale>
                                      <p:cBhvr>
                                        <p:cTn id="36" dur="26">
                                          <p:stCondLst>
                                            <p:cond delay="1808"/>
                                          </p:stCondLst>
                                        </p:cTn>
                                        <p:tgtEl>
                                          <p:spTgt spid="3">
                                            <p:txEl>
                                              <p:pRg st="3" end="3"/>
                                            </p:txEl>
                                          </p:spTgt>
                                        </p:tgtEl>
                                      </p:cBhvr>
                                      <p:to x="100000" y="95000"/>
                                    </p:animScale>
                                    <p:animScale>
                                      <p:cBhvr>
                                        <p:cTn id="37" dur="166" decel="50000">
                                          <p:stCondLst>
                                            <p:cond delay="1834"/>
                                          </p:stCondLst>
                                        </p:cTn>
                                        <p:tgtEl>
                                          <p:spTgt spid="3">
                                            <p:txEl>
                                              <p:pRg st="3" end="3"/>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10063506" cy="3416300"/>
          </a:xfrm>
        </p:spPr>
        <p:txBody>
          <a:bodyPr>
            <a:normAutofit/>
          </a:bodyPr>
          <a:lstStyle/>
          <a:p>
            <a:pPr algn="ctr" rtl="1"/>
            <a:r>
              <a:rPr lang="ar-DZ" sz="3200" b="1" dirty="0">
                <a:latin typeface="Traditional Arabic" panose="02020603050405020304" pitchFamily="18" charset="-78"/>
                <a:cs typeface="Traditional Arabic" panose="02020603050405020304" pitchFamily="18" charset="-78"/>
              </a:rPr>
              <a:t>أنواع المخاطر </a:t>
            </a:r>
            <a:r>
              <a:rPr lang="ar-DZ" sz="3200" b="1" dirty="0" err="1" smtClean="0">
                <a:latin typeface="Traditional Arabic" panose="02020603050405020304" pitchFamily="18" charset="-78"/>
                <a:cs typeface="Traditional Arabic" panose="02020603050405020304" pitchFamily="18" charset="-78"/>
              </a:rPr>
              <a:t>الجبائية</a:t>
            </a:r>
            <a:endParaRPr lang="ar-DZ" sz="3200" b="1" dirty="0" smtClean="0">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v"/>
            </a:pPr>
            <a:endParaRPr lang="fr-FR" sz="3200" dirty="0">
              <a:latin typeface="Traditional Arabic" panose="02020603050405020304" pitchFamily="18" charset="-78"/>
              <a:cs typeface="Traditional Arabic" panose="02020603050405020304" pitchFamily="18" charset="-78"/>
            </a:endParaRPr>
          </a:p>
        </p:txBody>
      </p:sp>
      <p:sp>
        <p:nvSpPr>
          <p:cNvPr id="4" name="Rectangle 3"/>
          <p:cNvSpPr/>
          <p:nvPr/>
        </p:nvSpPr>
        <p:spPr>
          <a:xfrm>
            <a:off x="982639" y="3064285"/>
            <a:ext cx="10235821" cy="2357568"/>
          </a:xfrm>
          <a:prstGeom prst="rect">
            <a:avLst/>
          </a:prstGeom>
        </p:spPr>
        <p:txBody>
          <a:bodyPr wrap="square">
            <a:spAutoFit/>
          </a:bodyPr>
          <a:lstStyle/>
          <a:p>
            <a:pPr algn="justLow" rtl="1">
              <a:lnSpc>
                <a:spcPct val="115000"/>
              </a:lnSpc>
              <a:spcAft>
                <a:spcPts val="0"/>
              </a:spcAft>
              <a:tabLst>
                <a:tab pos="364490" algn="l"/>
              </a:tabLst>
            </a:pPr>
            <a:r>
              <a:rPr lang="ar-DZ" sz="3200" dirty="0">
                <a:latin typeface="Calibri" panose="020F0502020204030204" pitchFamily="34" charset="0"/>
                <a:ea typeface="Calibri" panose="020F0502020204030204" pitchFamily="34" charset="0"/>
                <a:cs typeface="Traditional Arabic" panose="02020603050405020304" pitchFamily="18" charset="-78"/>
              </a:rPr>
              <a:t>تهدف المراجعة </a:t>
            </a:r>
            <a:r>
              <a:rPr lang="ar-DZ" sz="3200" dirty="0" err="1">
                <a:latin typeface="Calibri" panose="020F0502020204030204" pitchFamily="34" charset="0"/>
                <a:ea typeface="Calibri" panose="020F0502020204030204" pitchFamily="34" charset="0"/>
                <a:cs typeface="Traditional Arabic" panose="02020603050405020304" pitchFamily="18" charset="-78"/>
              </a:rPr>
              <a:t>الجبائية</a:t>
            </a:r>
            <a:r>
              <a:rPr lang="ar-DZ" sz="3200" dirty="0">
                <a:latin typeface="Calibri" panose="020F0502020204030204" pitchFamily="34" charset="0"/>
                <a:ea typeface="Calibri" panose="020F0502020204030204" pitchFamily="34" charset="0"/>
                <a:cs typeface="Traditional Arabic" panose="02020603050405020304" pitchFamily="18" charset="-78"/>
              </a:rPr>
              <a:t> للمؤسسة إلى تحقيق الانتظام الجبائي وكذا الفعالية </a:t>
            </a:r>
            <a:r>
              <a:rPr lang="ar-DZ" sz="3200" dirty="0" err="1">
                <a:latin typeface="Calibri" panose="020F0502020204030204" pitchFamily="34" charset="0"/>
                <a:ea typeface="Calibri" panose="020F0502020204030204" pitchFamily="34" charset="0"/>
                <a:cs typeface="Traditional Arabic" panose="02020603050405020304" pitchFamily="18" charset="-78"/>
              </a:rPr>
              <a:t>الجبائية</a:t>
            </a:r>
            <a:r>
              <a:rPr lang="ar-DZ" sz="3200" dirty="0">
                <a:latin typeface="Calibri" panose="020F0502020204030204" pitchFamily="34" charset="0"/>
                <a:ea typeface="Calibri" panose="020F0502020204030204" pitchFamily="34" charset="0"/>
                <a:cs typeface="Traditional Arabic" panose="02020603050405020304" pitchFamily="18" charset="-78"/>
              </a:rPr>
              <a:t>، وعليه يمكننا تقسيم أنواع المخاطر </a:t>
            </a:r>
            <a:r>
              <a:rPr lang="ar-DZ" sz="3200" dirty="0" err="1">
                <a:latin typeface="Calibri" panose="020F0502020204030204" pitchFamily="34" charset="0"/>
                <a:ea typeface="Calibri" panose="020F0502020204030204" pitchFamily="34" charset="0"/>
                <a:cs typeface="Traditional Arabic" panose="02020603050405020304" pitchFamily="18" charset="-78"/>
              </a:rPr>
              <a:t>الجبائية</a:t>
            </a:r>
            <a:r>
              <a:rPr lang="ar-DZ" sz="3200" dirty="0">
                <a:latin typeface="Calibri" panose="020F0502020204030204" pitchFamily="34" charset="0"/>
                <a:ea typeface="Calibri" panose="020F0502020204030204" pitchFamily="34" charset="0"/>
                <a:cs typeface="Traditional Arabic" panose="02020603050405020304" pitchFamily="18" charset="-78"/>
              </a:rPr>
              <a:t> إلى</a:t>
            </a:r>
            <a:r>
              <a:rPr lang="ar-DZ" sz="3200" dirty="0" smtClean="0">
                <a:latin typeface="Calibri" panose="020F0502020204030204" pitchFamily="34" charset="0"/>
                <a:ea typeface="Calibri" panose="020F0502020204030204" pitchFamily="34" charset="0"/>
                <a:cs typeface="Traditional Arabic" panose="02020603050405020304" pitchFamily="18" charset="-78"/>
              </a:rPr>
              <a:t>:</a:t>
            </a:r>
          </a:p>
          <a:p>
            <a:pPr marL="457200" lvl="0" indent="-457200" algn="justLow" rtl="1">
              <a:lnSpc>
                <a:spcPct val="115000"/>
              </a:lnSpc>
              <a:buFont typeface="Wingdings" panose="05000000000000000000" pitchFamily="2" charset="2"/>
              <a:buChar char="ü"/>
              <a:tabLst>
                <a:tab pos="364490" algn="l"/>
              </a:tabLst>
            </a:pPr>
            <a:r>
              <a:rPr lang="ar-DZ" sz="3200" b="1" dirty="0">
                <a:solidFill>
                  <a:srgbClr val="00B050"/>
                </a:solidFill>
                <a:latin typeface="Traditional Arabic" panose="02020603050405020304" pitchFamily="18" charset="-78"/>
                <a:cs typeface="Traditional Arabic" panose="02020603050405020304" pitchFamily="18" charset="-78"/>
              </a:rPr>
              <a:t>مخاطر عدم الانتظام الضريبي؛</a:t>
            </a:r>
            <a:endParaRPr lang="fr-FR" sz="3200" b="1" dirty="0">
              <a:solidFill>
                <a:srgbClr val="00B050"/>
              </a:solidFill>
              <a:latin typeface="Traditional Arabic" panose="02020603050405020304" pitchFamily="18" charset="-78"/>
              <a:cs typeface="Traditional Arabic" panose="02020603050405020304" pitchFamily="18" charset="-78"/>
            </a:endParaRPr>
          </a:p>
          <a:p>
            <a:pPr marL="457200" indent="-457200" algn="justLow" rtl="1">
              <a:lnSpc>
                <a:spcPct val="115000"/>
              </a:lnSpc>
              <a:spcAft>
                <a:spcPts val="0"/>
              </a:spcAft>
              <a:buFont typeface="Wingdings" panose="05000000000000000000" pitchFamily="2" charset="2"/>
              <a:buChar char="ü"/>
              <a:tabLst>
                <a:tab pos="364490" algn="l"/>
              </a:tabLst>
            </a:pPr>
            <a:r>
              <a:rPr lang="ar-DZ" sz="3200" b="1" dirty="0">
                <a:solidFill>
                  <a:srgbClr val="00B050"/>
                </a:solidFill>
                <a:latin typeface="Traditional Arabic" panose="02020603050405020304" pitchFamily="18" charset="-78"/>
                <a:cs typeface="Traditional Arabic" panose="02020603050405020304" pitchFamily="18" charset="-78"/>
              </a:rPr>
              <a:t>مخاطر الاختيارات الضريبية الخاطئة</a:t>
            </a:r>
            <a:r>
              <a:rPr lang="ar-DZ" sz="3200" dirty="0">
                <a:solidFill>
                  <a:srgbClr val="00B050"/>
                </a:solidFill>
                <a:latin typeface="Traditional Arabic" panose="02020603050405020304" pitchFamily="18" charset="-78"/>
                <a:cs typeface="Traditional Arabic" panose="02020603050405020304" pitchFamily="18" charset="-78"/>
              </a:rPr>
              <a:t>.</a:t>
            </a:r>
            <a:endParaRPr lang="fr-FR" sz="3200" dirty="0">
              <a:solidFill>
                <a:srgbClr val="00B050"/>
              </a:solidFill>
              <a:effectLst/>
              <a:latin typeface="Traditional Arabic" panose="02020603050405020304" pitchFamily="18" charset="-78"/>
              <a:ea typeface="Calibri" panose="020F0502020204030204" pitchFamily="34" charset="0"/>
              <a:cs typeface="Traditional Arabic" panose="02020603050405020304" pitchFamily="18" charset="-78"/>
            </a:endParaRPr>
          </a:p>
        </p:txBody>
      </p:sp>
    </p:spTree>
    <p:extLst>
      <p:ext uri="{BB962C8B-B14F-4D97-AF65-F5344CB8AC3E}">
        <p14:creationId xmlns:p14="http://schemas.microsoft.com/office/powerpoint/2010/main" val="30125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4">
                                            <p:txEl>
                                              <p:pRg st="1" end="1"/>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4">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a:solidFill>
                  <a:srgbClr val="00B050"/>
                </a:solidFill>
                <a:latin typeface="Traditional Arabic" panose="02020603050405020304" pitchFamily="18" charset="-78"/>
                <a:cs typeface="Traditional Arabic" panose="02020603050405020304" pitchFamily="18" charset="-78"/>
              </a:rPr>
              <a:t>مخاطر عدم الانتظام </a:t>
            </a:r>
            <a:r>
              <a:rPr lang="ar-DZ" sz="3200" b="1" dirty="0" smtClean="0">
                <a:solidFill>
                  <a:srgbClr val="00B050"/>
                </a:solidFill>
                <a:latin typeface="Traditional Arabic" panose="02020603050405020304" pitchFamily="18" charset="-78"/>
                <a:cs typeface="Traditional Arabic" panose="02020603050405020304" pitchFamily="18" charset="-78"/>
              </a:rPr>
              <a:t>الضريبي</a:t>
            </a:r>
          </a:p>
          <a:p>
            <a:pPr marL="0" indent="0" algn="just" rtl="1">
              <a:buNone/>
            </a:pPr>
            <a:r>
              <a:rPr lang="ar-DZ" sz="2800" b="1" dirty="0">
                <a:latin typeface="Traditional Arabic" panose="02020603050405020304" pitchFamily="18" charset="-78"/>
                <a:cs typeface="Traditional Arabic" panose="02020603050405020304" pitchFamily="18" charset="-78"/>
              </a:rPr>
              <a:t>إن النظام الضريبي الجزائري </a:t>
            </a:r>
            <a:r>
              <a:rPr lang="ar-DZ" sz="2800" b="1" u="sng" dirty="0">
                <a:solidFill>
                  <a:srgbClr val="00B050"/>
                </a:solidFill>
                <a:latin typeface="Traditional Arabic" panose="02020603050405020304" pitchFamily="18" charset="-78"/>
                <a:cs typeface="Traditional Arabic" panose="02020603050405020304" pitchFamily="18" charset="-78"/>
              </a:rPr>
              <a:t>نظام تصريحي</a:t>
            </a:r>
            <a:r>
              <a:rPr lang="ar-DZ" sz="2800" b="1" dirty="0">
                <a:latin typeface="Traditional Arabic" panose="02020603050405020304" pitchFamily="18" charset="-78"/>
                <a:cs typeface="Traditional Arabic" panose="02020603050405020304" pitchFamily="18" charset="-78"/>
              </a:rPr>
              <a:t>، أوجب للمؤسسات التزامات </a:t>
            </a:r>
            <a:r>
              <a:rPr lang="ar-DZ" sz="2800" b="1" dirty="0" err="1">
                <a:latin typeface="Traditional Arabic" panose="02020603050405020304" pitchFamily="18" charset="-78"/>
                <a:cs typeface="Traditional Arabic" panose="02020603050405020304" pitchFamily="18" charset="-78"/>
              </a:rPr>
              <a:t>جبائية</a:t>
            </a:r>
            <a:r>
              <a:rPr lang="ar-DZ" sz="2800" b="1" dirty="0">
                <a:latin typeface="Traditional Arabic" panose="02020603050405020304" pitchFamily="18" charset="-78"/>
                <a:cs typeface="Traditional Arabic" panose="02020603050405020304" pitchFamily="18" charset="-78"/>
              </a:rPr>
              <a:t> محددة وفقا لرزنامة زمنية محددة وإجراءات </a:t>
            </a:r>
            <a:r>
              <a:rPr lang="ar-DZ" sz="2800" b="1" dirty="0" err="1">
                <a:latin typeface="Traditional Arabic" panose="02020603050405020304" pitchFamily="18" charset="-78"/>
                <a:cs typeface="Traditional Arabic" panose="02020603050405020304" pitchFamily="18" charset="-78"/>
              </a:rPr>
              <a:t>جبائية</a:t>
            </a:r>
            <a:r>
              <a:rPr lang="ar-DZ" sz="2800" b="1" dirty="0">
                <a:latin typeface="Traditional Arabic" panose="02020603050405020304" pitchFamily="18" charset="-78"/>
                <a:cs typeface="Traditional Arabic" panose="02020603050405020304" pitchFamily="18" charset="-78"/>
              </a:rPr>
              <a:t> معلومة مسبقا، إن هذه </a:t>
            </a:r>
            <a:r>
              <a:rPr lang="ar-DZ" sz="2800" b="1" u="sng" dirty="0">
                <a:solidFill>
                  <a:srgbClr val="FFC000"/>
                </a:solidFill>
                <a:latin typeface="Traditional Arabic" panose="02020603050405020304" pitchFamily="18" charset="-78"/>
                <a:cs typeface="Traditional Arabic" panose="02020603050405020304" pitchFamily="18" charset="-78"/>
              </a:rPr>
              <a:t>الالتزامات المتعددة </a:t>
            </a:r>
            <a:r>
              <a:rPr lang="ar-DZ" sz="2800" b="1" dirty="0">
                <a:latin typeface="Traditional Arabic" panose="02020603050405020304" pitchFamily="18" charset="-78"/>
                <a:cs typeface="Traditional Arabic" panose="02020603050405020304" pitchFamily="18" charset="-78"/>
              </a:rPr>
              <a:t>قد تضع المؤسسة </a:t>
            </a:r>
            <a:r>
              <a:rPr lang="ar-DZ" sz="2800" b="1" u="sng" dirty="0">
                <a:solidFill>
                  <a:srgbClr val="FF0000"/>
                </a:solidFill>
                <a:latin typeface="Traditional Arabic" panose="02020603050405020304" pitchFamily="18" charset="-78"/>
                <a:cs typeface="Traditional Arabic" panose="02020603050405020304" pitchFamily="18" charset="-78"/>
              </a:rPr>
              <a:t>موضع خطر جبائي </a:t>
            </a:r>
            <a:r>
              <a:rPr lang="ar-DZ" sz="2800" b="1" dirty="0">
                <a:latin typeface="Traditional Arabic" panose="02020603050405020304" pitchFamily="18" charset="-78"/>
                <a:cs typeface="Traditional Arabic" panose="02020603050405020304" pitchFamily="18" charset="-78"/>
              </a:rPr>
              <a:t>يتمثل في تحملها تكاليف إضافية نتيجة </a:t>
            </a:r>
            <a:r>
              <a:rPr lang="ar-DZ" sz="2800" b="1" dirty="0">
                <a:solidFill>
                  <a:srgbClr val="FF0000"/>
                </a:solidFill>
                <a:latin typeface="Traditional Arabic" panose="02020603050405020304" pitchFamily="18" charset="-78"/>
                <a:cs typeface="Traditional Arabic" panose="02020603050405020304" pitchFamily="18" charset="-78"/>
              </a:rPr>
              <a:t>عدم التزامها </a:t>
            </a:r>
            <a:r>
              <a:rPr lang="ar-DZ" sz="2800" b="1" dirty="0">
                <a:latin typeface="Traditional Arabic" panose="02020603050405020304" pitchFamily="18" charset="-78"/>
                <a:cs typeface="Traditional Arabic" panose="02020603050405020304" pitchFamily="18" charset="-78"/>
              </a:rPr>
              <a:t>بالقواعد </a:t>
            </a:r>
            <a:r>
              <a:rPr lang="ar-DZ" sz="2800" b="1" dirty="0" err="1">
                <a:latin typeface="Traditional Arabic" panose="02020603050405020304" pitchFamily="18" charset="-78"/>
                <a:cs typeface="Traditional Arabic" panose="02020603050405020304" pitchFamily="18" charset="-78"/>
              </a:rPr>
              <a:t>الجبائية</a:t>
            </a:r>
            <a:r>
              <a:rPr lang="ar-DZ" sz="2800" b="1" dirty="0">
                <a:latin typeface="Traditional Arabic" panose="02020603050405020304" pitchFamily="18" charset="-78"/>
                <a:cs typeface="Traditional Arabic" panose="02020603050405020304" pitchFamily="18" charset="-78"/>
              </a:rPr>
              <a:t> أو </a:t>
            </a:r>
            <a:r>
              <a:rPr lang="ar-DZ" sz="2800" b="1" dirty="0">
                <a:solidFill>
                  <a:srgbClr val="FF0000"/>
                </a:solidFill>
                <a:latin typeface="Traditional Arabic" panose="02020603050405020304" pitchFamily="18" charset="-78"/>
                <a:cs typeface="Traditional Arabic" panose="02020603050405020304" pitchFamily="18" charset="-78"/>
              </a:rPr>
              <a:t>عدم إيفاءها </a:t>
            </a:r>
            <a:r>
              <a:rPr lang="ar-DZ" sz="2800" b="1" dirty="0">
                <a:latin typeface="Traditional Arabic" panose="02020603050405020304" pitchFamily="18" charset="-78"/>
                <a:cs typeface="Traditional Arabic" panose="02020603050405020304" pitchFamily="18" charset="-78"/>
              </a:rPr>
              <a:t>لشروط الاستفادة من امتيازات </a:t>
            </a:r>
            <a:r>
              <a:rPr lang="ar-DZ" sz="2800" b="1" dirty="0" err="1">
                <a:latin typeface="Traditional Arabic" panose="02020603050405020304" pitchFamily="18" charset="-78"/>
                <a:cs typeface="Traditional Arabic" panose="02020603050405020304" pitchFamily="18" charset="-78"/>
              </a:rPr>
              <a:t>جبائية</a:t>
            </a:r>
            <a:r>
              <a:rPr lang="ar-DZ" sz="2800" b="1" dirty="0">
                <a:latin typeface="Traditional Arabic" panose="02020603050405020304" pitchFamily="18" charset="-78"/>
                <a:cs typeface="Traditional Arabic" panose="02020603050405020304" pitchFamily="18" charset="-78"/>
              </a:rPr>
              <a:t> منتقاة وأهم وضعيات هذا الخطر هي:</a:t>
            </a:r>
            <a:endParaRPr lang="fr-FR" sz="2800" b="1" dirty="0">
              <a:latin typeface="Traditional Arabic" panose="02020603050405020304" pitchFamily="18" charset="-78"/>
              <a:cs typeface="Traditional Arabic" panose="02020603050405020304" pitchFamily="18" charset="-78"/>
            </a:endParaRPr>
          </a:p>
          <a:p>
            <a:pPr marL="0" indent="0" algn="ctr" rtl="1">
              <a:buNone/>
            </a:pPr>
            <a:endParaRPr lang="fr-FR" sz="2800"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251132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fontScale="62500" lnSpcReduction="20000"/>
          </a:bodyPr>
          <a:lstStyle/>
          <a:p>
            <a:pPr lvl="0" algn="just" rtl="1">
              <a:lnSpc>
                <a:spcPct val="150000"/>
              </a:lnSpc>
              <a:buFont typeface="Wingdings" panose="05000000000000000000" pitchFamily="2" charset="2"/>
              <a:buChar char="Ø"/>
            </a:pPr>
            <a:r>
              <a:rPr lang="ar-DZ" sz="3800" b="1" dirty="0">
                <a:solidFill>
                  <a:srgbClr val="FF0000"/>
                </a:solidFill>
                <a:latin typeface="Traditional Arabic" panose="02020603050405020304" pitchFamily="18" charset="-78"/>
                <a:cs typeface="Traditional Arabic" panose="02020603050405020304" pitchFamily="18" charset="-78"/>
              </a:rPr>
              <a:t>الامتناع أو التأخير في إيداع </a:t>
            </a:r>
            <a:r>
              <a:rPr lang="ar-DZ" sz="3800" b="1" dirty="0" smtClean="0">
                <a:solidFill>
                  <a:srgbClr val="FF0000"/>
                </a:solidFill>
                <a:latin typeface="Traditional Arabic" panose="02020603050405020304" pitchFamily="18" charset="-78"/>
                <a:cs typeface="Traditional Arabic" panose="02020603050405020304" pitchFamily="18" charset="-78"/>
              </a:rPr>
              <a:t>التصريحات: </a:t>
            </a:r>
            <a:r>
              <a:rPr lang="ar-DZ" sz="3800" b="1" dirty="0" smtClean="0">
                <a:latin typeface="Traditional Arabic" panose="02020603050405020304" pitchFamily="18" charset="-78"/>
                <a:cs typeface="Traditional Arabic" panose="02020603050405020304" pitchFamily="18" charset="-78"/>
              </a:rPr>
              <a:t>حيث </a:t>
            </a:r>
            <a:r>
              <a:rPr lang="ar-DZ" sz="3800" b="1" dirty="0">
                <a:latin typeface="Traditional Arabic" panose="02020603050405020304" pitchFamily="18" charset="-78"/>
                <a:cs typeface="Traditional Arabic" panose="02020603050405020304" pitchFamily="18" charset="-78"/>
              </a:rPr>
              <a:t>تلجأ المصالح </a:t>
            </a:r>
            <a:r>
              <a:rPr lang="ar-DZ" sz="3800" b="1" dirty="0" err="1">
                <a:latin typeface="Traditional Arabic" panose="02020603050405020304" pitchFamily="18" charset="-78"/>
                <a:cs typeface="Traditional Arabic" panose="02020603050405020304" pitchFamily="18" charset="-78"/>
              </a:rPr>
              <a:t>الجبائية</a:t>
            </a:r>
            <a:r>
              <a:rPr lang="ar-DZ" sz="3800" b="1" dirty="0">
                <a:latin typeface="Traditional Arabic" panose="02020603050405020304" pitchFamily="18" charset="-78"/>
                <a:cs typeface="Traditional Arabic" panose="02020603050405020304" pitchFamily="18" charset="-78"/>
              </a:rPr>
              <a:t> إلى تقدير الأسس بطريقة تلقائية مع تطبيق عقوبات مالية محددة؛</a:t>
            </a:r>
            <a:endParaRPr lang="fr-FR" sz="3800" b="1" dirty="0">
              <a:latin typeface="Traditional Arabic" panose="02020603050405020304" pitchFamily="18" charset="-78"/>
              <a:cs typeface="Traditional Arabic" panose="02020603050405020304" pitchFamily="18" charset="-78"/>
            </a:endParaRPr>
          </a:p>
          <a:p>
            <a:pPr algn="just" rtl="1">
              <a:lnSpc>
                <a:spcPct val="150000"/>
              </a:lnSpc>
              <a:buFont typeface="Wingdings" panose="05000000000000000000" pitchFamily="2" charset="2"/>
              <a:buChar char="Ø"/>
            </a:pPr>
            <a:r>
              <a:rPr lang="ar-DZ" sz="3800" b="1" dirty="0" smtClean="0">
                <a:latin typeface="Traditional Arabic" panose="02020603050405020304" pitchFamily="18" charset="-78"/>
                <a:cs typeface="Traditional Arabic" panose="02020603050405020304" pitchFamily="18" charset="-78"/>
              </a:rPr>
              <a:t> </a:t>
            </a:r>
            <a:r>
              <a:rPr lang="ar-DZ" sz="3800" b="1" dirty="0">
                <a:solidFill>
                  <a:srgbClr val="FF0000"/>
                </a:solidFill>
                <a:latin typeface="Traditional Arabic" panose="02020603050405020304" pitchFamily="18" charset="-78"/>
                <a:cs typeface="Traditional Arabic" panose="02020603050405020304" pitchFamily="18" charset="-78"/>
              </a:rPr>
              <a:t>الغش في التصريح</a:t>
            </a:r>
            <a:r>
              <a:rPr lang="ar-DZ" sz="3800" b="1" dirty="0">
                <a:latin typeface="Traditional Arabic" panose="02020603050405020304" pitchFamily="18" charset="-78"/>
                <a:cs typeface="Traditional Arabic" panose="02020603050405020304" pitchFamily="18" charset="-78"/>
              </a:rPr>
              <a:t>: حيث يتم تعديل الأوعية </a:t>
            </a:r>
            <a:r>
              <a:rPr lang="ar-DZ" sz="3800" b="1" dirty="0" err="1">
                <a:latin typeface="Traditional Arabic" panose="02020603050405020304" pitchFamily="18" charset="-78"/>
                <a:cs typeface="Traditional Arabic" panose="02020603050405020304" pitchFamily="18" charset="-78"/>
              </a:rPr>
              <a:t>الجبائية</a:t>
            </a:r>
            <a:r>
              <a:rPr lang="ar-DZ" sz="3800" b="1" dirty="0">
                <a:latin typeface="Traditional Arabic" panose="02020603050405020304" pitchFamily="18" charset="-78"/>
                <a:cs typeface="Traditional Arabic" panose="02020603050405020304" pitchFamily="18" charset="-78"/>
              </a:rPr>
              <a:t> مع تطبيق العقوبات</a:t>
            </a:r>
            <a:r>
              <a:rPr lang="ar-DZ" sz="3800" b="1" dirty="0" smtClean="0">
                <a:latin typeface="Traditional Arabic" panose="02020603050405020304" pitchFamily="18" charset="-78"/>
                <a:cs typeface="Traditional Arabic" panose="02020603050405020304" pitchFamily="18" charset="-78"/>
              </a:rPr>
              <a:t>؛</a:t>
            </a:r>
          </a:p>
          <a:p>
            <a:pPr algn="just" rtl="1">
              <a:lnSpc>
                <a:spcPct val="150000"/>
              </a:lnSpc>
              <a:buFont typeface="Wingdings" panose="05000000000000000000" pitchFamily="2" charset="2"/>
              <a:buChar char="Ø"/>
            </a:pPr>
            <a:r>
              <a:rPr lang="ar-DZ" sz="3800" b="1" dirty="0">
                <a:solidFill>
                  <a:srgbClr val="FF0000"/>
                </a:solidFill>
                <a:latin typeface="Traditional Arabic" panose="02020603050405020304" pitchFamily="18" charset="-78"/>
                <a:cs typeface="Traditional Arabic" panose="02020603050405020304" pitchFamily="18" charset="-78"/>
              </a:rPr>
              <a:t>عدم مراقبة الاختيارات </a:t>
            </a:r>
            <a:r>
              <a:rPr lang="ar-DZ" sz="3800" b="1" dirty="0" err="1">
                <a:solidFill>
                  <a:srgbClr val="FF0000"/>
                </a:solidFill>
                <a:latin typeface="Traditional Arabic" panose="02020603050405020304" pitchFamily="18" charset="-78"/>
                <a:cs typeface="Traditional Arabic" panose="02020603050405020304" pitchFamily="18" charset="-78"/>
              </a:rPr>
              <a:t>الجبائية</a:t>
            </a:r>
            <a:r>
              <a:rPr lang="ar-DZ" sz="3800" b="1" dirty="0">
                <a:latin typeface="Traditional Arabic" panose="02020603050405020304" pitchFamily="18" charset="-78"/>
                <a:cs typeface="Traditional Arabic" panose="02020603050405020304" pitchFamily="18" charset="-78"/>
              </a:rPr>
              <a:t>: إن انتقاء المؤسسة لاختيار جبائي ما بهدف الحصول على مزاياه المالية لتدعيم قدرتها التمويلية قد يتحول إلى مصدر للخطر </a:t>
            </a:r>
            <a:r>
              <a:rPr lang="ar-DZ" sz="3800" b="1" dirty="0" smtClean="0">
                <a:latin typeface="Traditional Arabic" panose="02020603050405020304" pitchFamily="18" charset="-78"/>
                <a:cs typeface="Traditional Arabic" panose="02020603050405020304" pitchFamily="18" charset="-78"/>
              </a:rPr>
              <a:t>الجبائي وذلك </a:t>
            </a:r>
            <a:r>
              <a:rPr lang="ar-DZ" sz="3800" b="1" dirty="0">
                <a:latin typeface="Traditional Arabic" panose="02020603050405020304" pitchFamily="18" charset="-78"/>
                <a:cs typeface="Traditional Arabic" panose="02020603050405020304" pitchFamily="18" charset="-78"/>
              </a:rPr>
              <a:t>عند عدم توفر شروط الاستفادة من هذه الخيارات أو توقف المؤسسة في مرحلة ما عن تحقيق الشروط الضرورية للحصول </a:t>
            </a:r>
            <a:r>
              <a:rPr lang="ar-DZ" sz="3800" b="1" dirty="0" smtClean="0">
                <a:latin typeface="Traditional Arabic" panose="02020603050405020304" pitchFamily="18" charset="-78"/>
                <a:cs typeface="Traditional Arabic" panose="02020603050405020304" pitchFamily="18" charset="-78"/>
              </a:rPr>
              <a:t>عليه.</a:t>
            </a:r>
          </a:p>
          <a:p>
            <a:pPr algn="just" rtl="1">
              <a:lnSpc>
                <a:spcPct val="150000"/>
              </a:lnSpc>
              <a:buFont typeface="Wingdings" panose="05000000000000000000" pitchFamily="2" charset="2"/>
              <a:buChar char="Ø"/>
            </a:pPr>
            <a:endParaRPr lang="fr-FR" sz="28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6995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2" end="2"/>
                                            </p:txEl>
                                          </p:spTgt>
                                        </p:tgtEl>
                                        <p:attrNameLst>
                                          <p:attrName>ppt_x</p:attrName>
                                          <p:attrName>ppt_y</p:attrName>
                                        </p:attrNameLst>
                                      </p:cBhvr>
                                    </p:animMotion>
                                    <p:animRot by="1500000">
                                      <p:cBhvr>
                                        <p:cTn id="19" dur="125" fill="hold">
                                          <p:stCondLst>
                                            <p:cond delay="0"/>
                                          </p:stCondLst>
                                        </p:cTn>
                                        <p:tgtEl>
                                          <p:spTgt spid="3">
                                            <p:txEl>
                                              <p:pRg st="2" end="2"/>
                                            </p:txEl>
                                          </p:spTgt>
                                        </p:tgtEl>
                                        <p:attrNameLst>
                                          <p:attrName>r</p:attrName>
                                        </p:attrNameLst>
                                      </p:cBhvr>
                                    </p:animRot>
                                    <p:animRot by="-1500000">
                                      <p:cBhvr>
                                        <p:cTn id="20" dur="125" fill="hold">
                                          <p:stCondLst>
                                            <p:cond delay="125"/>
                                          </p:stCondLst>
                                        </p:cTn>
                                        <p:tgtEl>
                                          <p:spTgt spid="3">
                                            <p:txEl>
                                              <p:pRg st="2" end="2"/>
                                            </p:txEl>
                                          </p:spTgt>
                                        </p:tgtEl>
                                        <p:attrNameLst>
                                          <p:attrName>r</p:attrName>
                                        </p:attrNameLst>
                                      </p:cBhvr>
                                    </p:animRot>
                                    <p:animRot by="-1500000">
                                      <p:cBhvr>
                                        <p:cTn id="21" dur="125" fill="hold">
                                          <p:stCondLst>
                                            <p:cond delay="250"/>
                                          </p:stCondLst>
                                        </p:cTn>
                                        <p:tgtEl>
                                          <p:spTgt spid="3">
                                            <p:txEl>
                                              <p:pRg st="2" end="2"/>
                                            </p:txEl>
                                          </p:spTgt>
                                        </p:tgtEl>
                                        <p:attrNameLst>
                                          <p:attrName>r</p:attrName>
                                        </p:attrNameLst>
                                      </p:cBhvr>
                                    </p:animRot>
                                    <p:animRot by="1500000">
                                      <p:cBhvr>
                                        <p:cTn id="22"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lstStyle/>
          <a:p>
            <a:pPr algn="ctr" rtl="1"/>
            <a:r>
              <a:rPr lang="ar-DZ" sz="3200" b="1" dirty="0">
                <a:latin typeface="Traditional Arabic" panose="02020603050405020304" pitchFamily="18" charset="-78"/>
                <a:cs typeface="Traditional Arabic" panose="02020603050405020304" pitchFamily="18" charset="-78"/>
              </a:rPr>
              <a:t>مخاطر الاختيارات الضريبة الخاطئة</a:t>
            </a:r>
            <a:r>
              <a:rPr lang="ar-DZ" b="1" dirty="0"/>
              <a:t>: </a:t>
            </a:r>
            <a:endParaRPr lang="fr-FR" dirty="0"/>
          </a:p>
          <a:p>
            <a:pPr marL="0" indent="0" algn="r" rtl="1">
              <a:buNone/>
            </a:pPr>
            <a:r>
              <a:rPr lang="ar-DZ" dirty="0"/>
              <a:t>	</a:t>
            </a:r>
            <a:r>
              <a:rPr lang="ar-DZ" sz="3200" dirty="0">
                <a:latin typeface="Traditional Arabic" panose="02020603050405020304" pitchFamily="18" charset="-78"/>
                <a:cs typeface="Traditional Arabic" panose="02020603050405020304" pitchFamily="18" charset="-78"/>
              </a:rPr>
              <a:t>تسعى المؤسسة إلى </a:t>
            </a:r>
            <a:r>
              <a:rPr lang="ar-DZ" sz="3200" b="1" dirty="0">
                <a:solidFill>
                  <a:srgbClr val="C00000"/>
                </a:solidFill>
                <a:latin typeface="Traditional Arabic" panose="02020603050405020304" pitchFamily="18" charset="-78"/>
                <a:cs typeface="Traditional Arabic" panose="02020603050405020304" pitchFamily="18" charset="-78"/>
              </a:rPr>
              <a:t>الاستفادة من المزايا والخيارات </a:t>
            </a:r>
            <a:r>
              <a:rPr lang="ar-DZ" sz="3200" dirty="0">
                <a:latin typeface="Traditional Arabic" panose="02020603050405020304" pitchFamily="18" charset="-78"/>
                <a:cs typeface="Traditional Arabic" panose="02020603050405020304" pitchFamily="18" charset="-78"/>
              </a:rPr>
              <a:t>التي يطرحها التشريع الجبائي وذلك بغية </a:t>
            </a:r>
            <a:r>
              <a:rPr lang="ar-DZ" sz="3200" b="1" dirty="0" err="1">
                <a:solidFill>
                  <a:srgbClr val="00B050"/>
                </a:solidFill>
                <a:latin typeface="Traditional Arabic" panose="02020603050405020304" pitchFamily="18" charset="-78"/>
                <a:cs typeface="Traditional Arabic" panose="02020603050405020304" pitchFamily="18" charset="-78"/>
              </a:rPr>
              <a:t>تدنئة</a:t>
            </a:r>
            <a:r>
              <a:rPr lang="ar-DZ" sz="3200" b="1" dirty="0">
                <a:solidFill>
                  <a:srgbClr val="00B050"/>
                </a:solidFill>
                <a:latin typeface="Traditional Arabic" panose="02020603050405020304" pitchFamily="18" charset="-78"/>
                <a:cs typeface="Traditional Arabic" panose="02020603050405020304" pitchFamily="18" charset="-78"/>
              </a:rPr>
              <a:t> الأعباء الضريبية </a:t>
            </a:r>
            <a:r>
              <a:rPr lang="ar-DZ" sz="3200" dirty="0">
                <a:latin typeface="Traditional Arabic" panose="02020603050405020304" pitchFamily="18" charset="-78"/>
                <a:cs typeface="Traditional Arabic" panose="02020603050405020304" pitchFamily="18" charset="-78"/>
              </a:rPr>
              <a:t>ولكن لتحقيق هذا الهدف </a:t>
            </a:r>
            <a:r>
              <a:rPr lang="ar-DZ" sz="3200" dirty="0" smtClean="0">
                <a:latin typeface="Traditional Arabic" panose="02020603050405020304" pitchFamily="18" charset="-78"/>
                <a:cs typeface="Traditional Arabic" panose="02020603050405020304" pitchFamily="18" charset="-78"/>
              </a:rPr>
              <a:t>قد تعترض </a:t>
            </a:r>
            <a:r>
              <a:rPr lang="ar-DZ" sz="3200" dirty="0">
                <a:latin typeface="Traditional Arabic" panose="02020603050405020304" pitchFamily="18" charset="-78"/>
                <a:cs typeface="Traditional Arabic" panose="02020603050405020304" pitchFamily="18" charset="-78"/>
              </a:rPr>
              <a:t>المؤسسة عدة مخاطر </a:t>
            </a:r>
            <a:r>
              <a:rPr lang="ar-DZ" sz="3200" dirty="0" smtClean="0">
                <a:latin typeface="Traditional Arabic" panose="02020603050405020304" pitchFamily="18" charset="-78"/>
                <a:cs typeface="Traditional Arabic" panose="02020603050405020304" pitchFamily="18" charset="-78"/>
              </a:rPr>
              <a:t>منها:</a:t>
            </a:r>
          </a:p>
          <a:p>
            <a:pPr algn="r" rtl="1">
              <a:buFont typeface="Wingdings" panose="05000000000000000000" pitchFamily="2" charset="2"/>
              <a:buChar char="ü"/>
            </a:pPr>
            <a:r>
              <a:rPr lang="ar-DZ" sz="3200" dirty="0" smtClean="0">
                <a:latin typeface="Traditional Arabic" panose="02020603050405020304" pitchFamily="18" charset="-78"/>
                <a:cs typeface="Traditional Arabic" panose="02020603050405020304" pitchFamily="18" charset="-78"/>
              </a:rPr>
              <a:t>عدم الإيفاء بشروط الاستفادة من هذه الامتيازات.</a:t>
            </a:r>
            <a:endParaRPr lang="fr-FR" sz="32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6329322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4000" b="1" dirty="0">
                <a:latin typeface="Traditional Arabic" panose="02020603050405020304" pitchFamily="18" charset="-78"/>
                <a:cs typeface="Traditional Arabic" panose="02020603050405020304" pitchFamily="18" charset="-78"/>
              </a:rPr>
              <a:t>مظاهر </a:t>
            </a:r>
            <a:r>
              <a:rPr lang="ar-SA" sz="4000" b="1" dirty="0" smtClean="0">
                <a:solidFill>
                  <a:srgbClr val="FF0000"/>
                </a:solidFill>
                <a:latin typeface="Traditional Arabic" panose="02020603050405020304" pitchFamily="18" charset="-78"/>
                <a:cs typeface="Traditional Arabic" panose="02020603050405020304" pitchFamily="18" charset="-78"/>
              </a:rPr>
              <a:t>المخاطر</a:t>
            </a:r>
            <a:r>
              <a:rPr lang="ar-SA" sz="4000" b="1" dirty="0" smtClean="0">
                <a:latin typeface="Traditional Arabic" panose="02020603050405020304" pitchFamily="18" charset="-78"/>
                <a:cs typeface="Traditional Arabic" panose="02020603050405020304" pitchFamily="18" charset="-78"/>
              </a:rPr>
              <a:t> </a:t>
            </a:r>
            <a:r>
              <a:rPr lang="ar-SA" sz="4000" b="1" dirty="0" err="1">
                <a:latin typeface="Traditional Arabic" panose="02020603050405020304" pitchFamily="18" charset="-78"/>
                <a:cs typeface="Traditional Arabic" panose="02020603050405020304" pitchFamily="18" charset="-78"/>
              </a:rPr>
              <a:t>الجبائية</a:t>
            </a:r>
            <a:r>
              <a:rPr lang="ar-SA" sz="4000" b="1" dirty="0">
                <a:latin typeface="Traditional Arabic" panose="02020603050405020304" pitchFamily="18" charset="-78"/>
                <a:cs typeface="Traditional Arabic" panose="02020603050405020304" pitchFamily="18" charset="-78"/>
              </a:rPr>
              <a:t> في </a:t>
            </a:r>
            <a:r>
              <a:rPr lang="ar-SA" sz="4000" b="1" dirty="0" smtClean="0">
                <a:latin typeface="Traditional Arabic" panose="02020603050405020304" pitchFamily="18" charset="-78"/>
                <a:cs typeface="Traditional Arabic" panose="02020603050405020304" pitchFamily="18" charset="-78"/>
              </a:rPr>
              <a:t>المؤسسة</a:t>
            </a:r>
            <a:endParaRPr lang="fr-FR" sz="4000" b="1" dirty="0" smtClean="0">
              <a:latin typeface="Traditional Arabic" panose="02020603050405020304" pitchFamily="18" charset="-78"/>
              <a:cs typeface="Traditional Arabic" panose="02020603050405020304" pitchFamily="18" charset="-78"/>
            </a:endParaRPr>
          </a:p>
          <a:p>
            <a:pPr algn="ctr" rtl="1"/>
            <a:endParaRPr lang="fr-FR" sz="3200" b="1" dirty="0"/>
          </a:p>
          <a:p>
            <a:pPr marL="514350" lvl="0" indent="-514350" algn="r" rtl="1">
              <a:buFont typeface="+mj-lt"/>
              <a:buAutoNum type="arabicPeriod"/>
            </a:pPr>
            <a:r>
              <a:rPr lang="ar-SA" sz="3200" b="1" dirty="0" smtClean="0">
                <a:solidFill>
                  <a:srgbClr val="FF0000"/>
                </a:solidFill>
                <a:latin typeface="Traditional Arabic" panose="02020603050405020304" pitchFamily="18" charset="-78"/>
                <a:cs typeface="Traditional Arabic" panose="02020603050405020304" pitchFamily="18" charset="-78"/>
              </a:rPr>
              <a:t>المخاطر الأولية؛</a:t>
            </a:r>
            <a:endParaRPr lang="fr-FR" sz="3200" b="1" dirty="0" smtClean="0">
              <a:solidFill>
                <a:srgbClr val="FF0000"/>
              </a:solidFill>
              <a:latin typeface="Traditional Arabic" panose="02020603050405020304" pitchFamily="18" charset="-78"/>
              <a:cs typeface="Traditional Arabic" panose="02020603050405020304" pitchFamily="18" charset="-78"/>
            </a:endParaRPr>
          </a:p>
          <a:p>
            <a:pPr marL="514350" lvl="0" indent="-514350" algn="r" rtl="1">
              <a:buFont typeface="+mj-lt"/>
              <a:buAutoNum type="arabicPeriod"/>
            </a:pPr>
            <a:r>
              <a:rPr lang="ar-SA" sz="3200" b="1" dirty="0" smtClean="0">
                <a:solidFill>
                  <a:srgbClr val="C00000"/>
                </a:solidFill>
                <a:latin typeface="Traditional Arabic" panose="02020603050405020304" pitchFamily="18" charset="-78"/>
                <a:cs typeface="Traditional Arabic" panose="02020603050405020304" pitchFamily="18" charset="-78"/>
              </a:rPr>
              <a:t>مخاطر </a:t>
            </a:r>
            <a:r>
              <a:rPr lang="ar-SA" sz="3200" b="1" dirty="0" err="1" smtClean="0">
                <a:solidFill>
                  <a:srgbClr val="C00000"/>
                </a:solidFill>
                <a:latin typeface="Traditional Arabic" panose="02020603050405020304" pitchFamily="18" charset="-78"/>
                <a:cs typeface="Traditional Arabic" panose="02020603050405020304" pitchFamily="18" charset="-78"/>
              </a:rPr>
              <a:t>تسييرية</a:t>
            </a:r>
            <a:r>
              <a:rPr lang="ar-SA" sz="3200" b="1" dirty="0" smtClean="0">
                <a:solidFill>
                  <a:srgbClr val="C00000"/>
                </a:solidFill>
                <a:latin typeface="Traditional Arabic" panose="02020603050405020304" pitchFamily="18" charset="-78"/>
                <a:cs typeface="Traditional Arabic" panose="02020603050405020304" pitchFamily="18" charset="-78"/>
              </a:rPr>
              <a:t> أخرى</a:t>
            </a:r>
            <a:r>
              <a:rPr lang="ar-SA" sz="3200" b="1" dirty="0" smtClean="0">
                <a:solidFill>
                  <a:srgbClr val="C00000"/>
                </a:solidFill>
              </a:rPr>
              <a:t>.</a:t>
            </a:r>
            <a:endParaRPr lang="fr-FR" sz="3200" b="1" dirty="0">
              <a:solidFill>
                <a:srgbClr val="C00000"/>
              </a:solidFill>
            </a:endParaRPr>
          </a:p>
        </p:txBody>
      </p:sp>
    </p:spTree>
    <p:extLst>
      <p:ext uri="{BB962C8B-B14F-4D97-AF65-F5344CB8AC3E}">
        <p14:creationId xmlns:p14="http://schemas.microsoft.com/office/powerpoint/2010/main" val="27344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lnSpcReduction="10000"/>
          </a:bodyPr>
          <a:lstStyle/>
          <a:p>
            <a:pPr algn="ctr" rtl="1"/>
            <a:r>
              <a:rPr lang="ar-SA" sz="3200" b="1" dirty="0">
                <a:solidFill>
                  <a:srgbClr val="FF0000"/>
                </a:solidFill>
                <a:latin typeface="Traditional Arabic" panose="02020603050405020304" pitchFamily="18" charset="-78"/>
                <a:cs typeface="Traditional Arabic" panose="02020603050405020304" pitchFamily="18" charset="-78"/>
              </a:rPr>
              <a:t>المخاطر </a:t>
            </a:r>
            <a:r>
              <a:rPr lang="ar-SA" sz="3200" b="1" dirty="0" smtClean="0">
                <a:solidFill>
                  <a:srgbClr val="FF0000"/>
                </a:solidFill>
                <a:latin typeface="Traditional Arabic" panose="02020603050405020304" pitchFamily="18" charset="-78"/>
                <a:cs typeface="Traditional Arabic" panose="02020603050405020304" pitchFamily="18" charset="-78"/>
              </a:rPr>
              <a:t>الأولية</a:t>
            </a:r>
            <a:endParaRPr lang="fr-FR" sz="3200" b="1" dirty="0" smtClean="0">
              <a:solidFill>
                <a:srgbClr val="FF0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r>
              <a:rPr lang="ar-SA" sz="3200" b="1" dirty="0">
                <a:latin typeface="Traditional Arabic" panose="02020603050405020304" pitchFamily="18" charset="-78"/>
                <a:cs typeface="Traditional Arabic" panose="02020603050405020304" pitchFamily="18" charset="-78"/>
              </a:rPr>
              <a:t>وهي المخاطر الناجمة عن </a:t>
            </a:r>
            <a:r>
              <a:rPr lang="ar-SA" sz="3200" b="1" dirty="0">
                <a:solidFill>
                  <a:srgbClr val="FF0000"/>
                </a:solidFill>
                <a:latin typeface="Traditional Arabic" panose="02020603050405020304" pitchFamily="18" charset="-78"/>
                <a:cs typeface="Traditional Arabic" panose="02020603050405020304" pitchFamily="18" charset="-78"/>
              </a:rPr>
              <a:t>الأخطاء المادية</a:t>
            </a:r>
            <a:r>
              <a:rPr lang="ar-SA" sz="3200" b="1" dirty="0">
                <a:latin typeface="Traditional Arabic" panose="02020603050405020304" pitchFamily="18" charset="-78"/>
                <a:cs typeface="Traditional Arabic" panose="02020603050405020304" pitchFamily="18" charset="-78"/>
              </a:rPr>
              <a:t>، والتي تقلصت بفضل استخدام الإعلام </a:t>
            </a:r>
            <a:r>
              <a:rPr lang="ar-SA" sz="3200" b="1" dirty="0" smtClean="0">
                <a:latin typeface="Traditional Arabic" panose="02020603050405020304" pitchFamily="18" charset="-78"/>
                <a:cs typeface="Traditional Arabic" panose="02020603050405020304" pitchFamily="18" charset="-78"/>
              </a:rPr>
              <a:t>الآلي</a:t>
            </a:r>
            <a:r>
              <a:rPr lang="ar-DZ" sz="3200" b="1" dirty="0">
                <a:latin typeface="Traditional Arabic" panose="02020603050405020304" pitchFamily="18" charset="-78"/>
                <a:cs typeface="Traditional Arabic" panose="02020603050405020304" pitchFamily="18" charset="-78"/>
              </a:rPr>
              <a:t>؛</a:t>
            </a:r>
            <a:r>
              <a:rPr lang="ar-SA" sz="3200" b="1" dirty="0" smtClean="0"/>
              <a:t> </a:t>
            </a:r>
            <a:endParaRPr lang="fr-FR" sz="3200" b="1" dirty="0" smtClean="0"/>
          </a:p>
          <a:p>
            <a:pPr algn="r" rtl="1">
              <a:buFont typeface="Wingdings" panose="05000000000000000000" pitchFamily="2" charset="2"/>
              <a:buChar char="ü"/>
            </a:pPr>
            <a:r>
              <a:rPr lang="ar-SA" sz="3500" b="1" dirty="0" smtClean="0">
                <a:latin typeface="Traditional Arabic" panose="02020603050405020304" pitchFamily="18" charset="-78"/>
                <a:cs typeface="Traditional Arabic" panose="02020603050405020304" pitchFamily="18" charset="-78"/>
              </a:rPr>
              <a:t>المخاطر </a:t>
            </a:r>
            <a:r>
              <a:rPr lang="ar-SA" sz="3500" b="1" dirty="0">
                <a:latin typeface="Traditional Arabic" panose="02020603050405020304" pitchFamily="18" charset="-78"/>
                <a:cs typeface="Traditional Arabic" panose="02020603050405020304" pitchFamily="18" charset="-78"/>
              </a:rPr>
              <a:t>الناجمة عن </a:t>
            </a:r>
            <a:r>
              <a:rPr lang="ar-SA" sz="3500" b="1" dirty="0">
                <a:solidFill>
                  <a:srgbClr val="FF0000"/>
                </a:solidFill>
                <a:latin typeface="Traditional Arabic" panose="02020603050405020304" pitchFamily="18" charset="-78"/>
                <a:cs typeface="Traditional Arabic" panose="02020603050405020304" pitchFamily="18" charset="-78"/>
              </a:rPr>
              <a:t>خيارات </a:t>
            </a:r>
            <a:r>
              <a:rPr lang="ar-SA" sz="3500" b="1" dirty="0" err="1">
                <a:solidFill>
                  <a:srgbClr val="FF0000"/>
                </a:solidFill>
                <a:latin typeface="Traditional Arabic" panose="02020603050405020304" pitchFamily="18" charset="-78"/>
                <a:cs typeface="Traditional Arabic" panose="02020603050405020304" pitchFamily="18" charset="-78"/>
              </a:rPr>
              <a:t>جبائية</a:t>
            </a:r>
            <a:r>
              <a:rPr lang="ar-SA" sz="3500" b="1" dirty="0">
                <a:solidFill>
                  <a:srgbClr val="FF0000"/>
                </a:solidFill>
                <a:latin typeface="Traditional Arabic" panose="02020603050405020304" pitchFamily="18" charset="-78"/>
                <a:cs typeface="Traditional Arabic" panose="02020603050405020304" pitchFamily="18" charset="-78"/>
              </a:rPr>
              <a:t> غير </a:t>
            </a:r>
            <a:r>
              <a:rPr lang="ar-SA" sz="3500" b="1" dirty="0" smtClean="0">
                <a:solidFill>
                  <a:srgbClr val="FF0000"/>
                </a:solidFill>
                <a:latin typeface="Traditional Arabic" panose="02020603050405020304" pitchFamily="18" charset="-78"/>
                <a:cs typeface="Traditional Arabic" panose="02020603050405020304" pitchFamily="18" charset="-78"/>
              </a:rPr>
              <a:t>ملائمة</a:t>
            </a:r>
            <a:r>
              <a:rPr lang="ar-DZ" sz="3500" dirty="0">
                <a:latin typeface="Traditional Arabic" panose="02020603050405020304" pitchFamily="18" charset="-78"/>
                <a:cs typeface="Traditional Arabic" panose="02020603050405020304" pitchFamily="18" charset="-78"/>
              </a:rPr>
              <a:t>؛</a:t>
            </a:r>
            <a:r>
              <a:rPr lang="ar-SA" sz="3500" dirty="0" smtClean="0">
                <a:latin typeface="Traditional Arabic" panose="02020603050405020304" pitchFamily="18" charset="-78"/>
                <a:cs typeface="Traditional Arabic" panose="02020603050405020304" pitchFamily="18" charset="-78"/>
              </a:rPr>
              <a:t> </a:t>
            </a:r>
            <a:endParaRPr lang="fr-FR" sz="3500"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r>
              <a:rPr lang="ar-SA" sz="3500" dirty="0" smtClean="0">
                <a:latin typeface="Traditional Arabic" panose="02020603050405020304" pitchFamily="18" charset="-78"/>
                <a:cs typeface="Traditional Arabic" panose="02020603050405020304" pitchFamily="18" charset="-78"/>
              </a:rPr>
              <a:t> </a:t>
            </a:r>
            <a:r>
              <a:rPr lang="ar-SA" sz="3500" b="1" dirty="0">
                <a:solidFill>
                  <a:srgbClr val="FF0000"/>
                </a:solidFill>
                <a:latin typeface="Traditional Arabic" panose="02020603050405020304" pitchFamily="18" charset="-78"/>
                <a:cs typeface="Traditional Arabic" panose="02020603050405020304" pitchFamily="18" charset="-78"/>
              </a:rPr>
              <a:t>عدم الوفاء </a:t>
            </a:r>
            <a:r>
              <a:rPr lang="ar-SA" sz="3500" b="1" dirty="0">
                <a:latin typeface="Traditional Arabic" panose="02020603050405020304" pitchFamily="18" charset="-78"/>
                <a:cs typeface="Traditional Arabic" panose="02020603050405020304" pitchFamily="18" charset="-78"/>
              </a:rPr>
              <a:t>بشروط امتيازات </a:t>
            </a:r>
            <a:r>
              <a:rPr lang="ar-SA" sz="3500" b="1" dirty="0" smtClean="0">
                <a:latin typeface="Traditional Arabic" panose="02020603050405020304" pitchFamily="18" charset="-78"/>
                <a:cs typeface="Traditional Arabic" panose="02020603050405020304" pitchFamily="18" charset="-78"/>
              </a:rPr>
              <a:t>معينة</a:t>
            </a:r>
            <a:r>
              <a:rPr lang="ar-DZ" sz="3500" b="1" dirty="0" smtClean="0">
                <a:latin typeface="Traditional Arabic" panose="02020603050405020304" pitchFamily="18" charset="-78"/>
                <a:cs typeface="Traditional Arabic" panose="02020603050405020304" pitchFamily="18" charset="-78"/>
              </a:rPr>
              <a:t>؛</a:t>
            </a:r>
            <a:endParaRPr lang="fr-FR" sz="35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r>
              <a:rPr lang="ar-SA" sz="3500" b="1" dirty="0" smtClean="0">
                <a:latin typeface="Traditional Arabic" panose="02020603050405020304" pitchFamily="18" charset="-78"/>
                <a:cs typeface="Traditional Arabic" panose="02020603050405020304" pitchFamily="18" charset="-78"/>
              </a:rPr>
              <a:t>الأخطاء </a:t>
            </a:r>
            <a:r>
              <a:rPr lang="ar-SA" sz="3500" b="1" dirty="0">
                <a:latin typeface="Traditional Arabic" panose="02020603050405020304" pitchFamily="18" charset="-78"/>
                <a:cs typeface="Traditional Arabic" panose="02020603050405020304" pitchFamily="18" charset="-78"/>
              </a:rPr>
              <a:t>الناجمة عن </a:t>
            </a:r>
            <a:r>
              <a:rPr lang="ar-SA" sz="3500" b="1" dirty="0">
                <a:solidFill>
                  <a:srgbClr val="FF0000"/>
                </a:solidFill>
                <a:latin typeface="Traditional Arabic" panose="02020603050405020304" pitchFamily="18" charset="-78"/>
                <a:cs typeface="Traditional Arabic" panose="02020603050405020304" pitchFamily="18" charset="-78"/>
              </a:rPr>
              <a:t>تفسيرات خاطئة </a:t>
            </a:r>
            <a:r>
              <a:rPr lang="ar-SA" sz="3500" b="1" dirty="0">
                <a:latin typeface="Traditional Arabic" panose="02020603050405020304" pitchFamily="18" charset="-78"/>
                <a:cs typeface="Traditional Arabic" panose="02020603050405020304" pitchFamily="18" charset="-78"/>
              </a:rPr>
              <a:t>للقانون الجبائي.</a:t>
            </a:r>
            <a:endParaRPr lang="fr-FR" sz="35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fr-FR" sz="3200"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ar-SA" sz="3200" dirty="0" smtClean="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195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50376" y="2603499"/>
            <a:ext cx="11136573" cy="3703515"/>
          </a:xfrm>
        </p:spPr>
        <p:txBody>
          <a:bodyPr>
            <a:normAutofit/>
          </a:bodyPr>
          <a:lstStyle/>
          <a:p>
            <a:pPr algn="ctr" rtl="1"/>
            <a:r>
              <a:rPr lang="ar-DZ" sz="3600" b="1" dirty="0" smtClean="0">
                <a:solidFill>
                  <a:srgbClr val="FF0000"/>
                </a:solidFill>
                <a:latin typeface="Traditional Arabic" panose="02020603050405020304" pitchFamily="18" charset="-78"/>
                <a:cs typeface="Traditional Arabic" panose="02020603050405020304" pitchFamily="18" charset="-78"/>
              </a:rPr>
              <a:t>تعريف </a:t>
            </a:r>
            <a:r>
              <a:rPr lang="ar-SA" sz="3600" b="1" dirty="0" smtClean="0">
                <a:solidFill>
                  <a:srgbClr val="FF0000"/>
                </a:solidFill>
                <a:latin typeface="Traditional Arabic" panose="02020603050405020304" pitchFamily="18" charset="-78"/>
                <a:cs typeface="Traditional Arabic" panose="02020603050405020304" pitchFamily="18" charset="-78"/>
              </a:rPr>
              <a:t>كريستين </a:t>
            </a:r>
            <a:r>
              <a:rPr lang="ar-SA" sz="3600" b="1" dirty="0">
                <a:solidFill>
                  <a:srgbClr val="FF0000"/>
                </a:solidFill>
                <a:latin typeface="Traditional Arabic" panose="02020603050405020304" pitchFamily="18" charset="-78"/>
                <a:cs typeface="Traditional Arabic" panose="02020603050405020304" pitchFamily="18" charset="-78"/>
              </a:rPr>
              <a:t>كولي</a:t>
            </a:r>
            <a:r>
              <a:rPr lang="ar-DZ" sz="3600" b="1" dirty="0">
                <a:solidFill>
                  <a:srgbClr val="FF0000"/>
                </a:solidFill>
                <a:latin typeface="Traditional Arabic" panose="02020603050405020304" pitchFamily="18" charset="-78"/>
                <a:cs typeface="Traditional Arabic" panose="02020603050405020304" pitchFamily="18" charset="-78"/>
              </a:rPr>
              <a:t>ت</a:t>
            </a:r>
            <a:r>
              <a:rPr lang="ar-SA" sz="3600" b="1" dirty="0">
                <a:solidFill>
                  <a:srgbClr val="FF0000"/>
                </a:solidFill>
                <a:latin typeface="Traditional Arabic" panose="02020603050405020304" pitchFamily="18" charset="-78"/>
                <a:cs typeface="Traditional Arabic" panose="02020603050405020304" pitchFamily="18" charset="-78"/>
              </a:rPr>
              <a:t> (</a:t>
            </a:r>
            <a:r>
              <a:rPr lang="fr-FR" sz="3600" b="1" dirty="0">
                <a:solidFill>
                  <a:srgbClr val="FF0000"/>
                </a:solidFill>
                <a:latin typeface="Traditional Arabic" panose="02020603050405020304" pitchFamily="18" charset="-78"/>
                <a:cs typeface="Traditional Arabic" panose="02020603050405020304" pitchFamily="18" charset="-78"/>
              </a:rPr>
              <a:t>Christine Collette</a:t>
            </a:r>
            <a:r>
              <a:rPr lang="ar-SA" sz="3600" b="1" dirty="0">
                <a:solidFill>
                  <a:srgbClr val="FF0000"/>
                </a:solidFill>
                <a:latin typeface="Traditional Arabic" panose="02020603050405020304" pitchFamily="18" charset="-78"/>
                <a:cs typeface="Traditional Arabic" panose="02020603050405020304" pitchFamily="18" charset="-78"/>
              </a:rPr>
              <a:t>) </a:t>
            </a:r>
            <a:r>
              <a:rPr lang="ar-DZ" sz="3600" b="1" dirty="0" smtClean="0">
                <a:latin typeface="Traditional Arabic" panose="02020603050405020304" pitchFamily="18" charset="-78"/>
                <a:cs typeface="Traditional Arabic" panose="02020603050405020304" pitchFamily="18" charset="-78"/>
              </a:rPr>
              <a:t>للتسيير الجبائي :</a:t>
            </a:r>
          </a:p>
          <a:p>
            <a:pPr marL="0" indent="0" algn="just" rtl="1">
              <a:lnSpc>
                <a:spcPct val="150000"/>
              </a:lnSpc>
              <a:buNone/>
            </a:pPr>
            <a:r>
              <a:rPr lang="ar-SA" sz="3600" dirty="0" smtClean="0">
                <a:latin typeface="Traditional Arabic" panose="02020603050405020304" pitchFamily="18" charset="-78"/>
                <a:cs typeface="Traditional Arabic" panose="02020603050405020304" pitchFamily="18" charset="-78"/>
              </a:rPr>
              <a:t>"</a:t>
            </a:r>
            <a:r>
              <a:rPr lang="ar-SA" sz="3600" b="1" dirty="0">
                <a:latin typeface="Traditional Arabic" panose="02020603050405020304" pitchFamily="18" charset="-78"/>
                <a:cs typeface="Traditional Arabic" panose="02020603050405020304" pitchFamily="18" charset="-78"/>
              </a:rPr>
              <a:t>إن تسيير الضريبة يعني أن الضريبة التي هي بمثابة </a:t>
            </a:r>
            <a:r>
              <a:rPr lang="ar-SA" sz="3600" b="1" dirty="0" err="1">
                <a:solidFill>
                  <a:srgbClr val="00B050"/>
                </a:solidFill>
                <a:latin typeface="Traditional Arabic" panose="02020603050405020304" pitchFamily="18" charset="-78"/>
                <a:cs typeface="Traditional Arabic" panose="02020603050405020304" pitchFamily="18" charset="-78"/>
              </a:rPr>
              <a:t>إلتزام</a:t>
            </a:r>
            <a:r>
              <a:rPr lang="ar-SA" sz="3600" b="1" dirty="0">
                <a:solidFill>
                  <a:srgbClr val="00B050"/>
                </a:solidFill>
                <a:latin typeface="Traditional Arabic" panose="02020603050405020304" pitchFamily="18" charset="-78"/>
                <a:cs typeface="Traditional Arabic" panose="02020603050405020304" pitchFamily="18" charset="-78"/>
              </a:rPr>
              <a:t> قانوني </a:t>
            </a:r>
            <a:r>
              <a:rPr lang="ar-SA" sz="3600" b="1" dirty="0" smtClean="0">
                <a:solidFill>
                  <a:srgbClr val="00B050"/>
                </a:solidFill>
                <a:latin typeface="Traditional Arabic" panose="02020603050405020304" pitchFamily="18" charset="-78"/>
                <a:cs typeface="Traditional Arabic" panose="02020603050405020304" pitchFamily="18" charset="-78"/>
              </a:rPr>
              <a:t>للمؤسسة</a:t>
            </a:r>
            <a:r>
              <a:rPr lang="ar-SA" sz="3600" b="1" dirty="0" smtClean="0">
                <a:latin typeface="Traditional Arabic" panose="02020603050405020304" pitchFamily="18" charset="-78"/>
                <a:cs typeface="Traditional Arabic" panose="02020603050405020304" pitchFamily="18" charset="-78"/>
              </a:rPr>
              <a:t> </a:t>
            </a:r>
            <a:r>
              <a:rPr lang="ar-SA" sz="3600" b="1" dirty="0">
                <a:latin typeface="Traditional Arabic" panose="02020603050405020304" pitchFamily="18" charset="-78"/>
                <a:cs typeface="Traditional Arabic" panose="02020603050405020304" pitchFamily="18" charset="-78"/>
              </a:rPr>
              <a:t>يمكن أن تستخدم لصالح المؤسسة وأن تصبح </a:t>
            </a:r>
            <a:r>
              <a:rPr lang="ar-SA" sz="3600" b="1" dirty="0">
                <a:solidFill>
                  <a:srgbClr val="00B050"/>
                </a:solidFill>
                <a:latin typeface="Traditional Arabic" panose="02020603050405020304" pitchFamily="18" charset="-78"/>
                <a:cs typeface="Traditional Arabic" panose="02020603050405020304" pitchFamily="18" charset="-78"/>
              </a:rPr>
              <a:t>متغيراً فعالاً في استراتيجيتها </a:t>
            </a:r>
            <a:r>
              <a:rPr lang="ar-SA" sz="3600" b="1" dirty="0">
                <a:latin typeface="Traditional Arabic" panose="02020603050405020304" pitchFamily="18" charset="-78"/>
                <a:cs typeface="Traditional Arabic" panose="02020603050405020304" pitchFamily="18" charset="-78"/>
              </a:rPr>
              <a:t>بدلاً من السلبية تجاه الجباية، يطرح الاستعمال الفعال والذكي لها</a:t>
            </a:r>
            <a:r>
              <a:rPr lang="ar-SA" sz="3600" b="1" dirty="0" smtClean="0">
                <a:latin typeface="Traditional Arabic" panose="02020603050405020304" pitchFamily="18" charset="-78"/>
                <a:cs typeface="Traditional Arabic" panose="02020603050405020304" pitchFamily="18" charset="-78"/>
              </a:rPr>
              <a:t>"</a:t>
            </a:r>
            <a:endParaRPr lang="ar-DZ" sz="3600" b="1" dirty="0" smtClean="0">
              <a:latin typeface="Traditional Arabic" panose="02020603050405020304" pitchFamily="18" charset="-78"/>
              <a:cs typeface="Traditional Arabic" panose="02020603050405020304" pitchFamily="18" charset="-78"/>
            </a:endParaRPr>
          </a:p>
          <a:p>
            <a:pPr marL="0" indent="0" algn="just" rtl="1">
              <a:lnSpc>
                <a:spcPct val="150000"/>
              </a:lnSpc>
              <a:buNone/>
            </a:pPr>
            <a:endParaRPr lang="ar-DZ" sz="3600" dirty="0" smtClean="0">
              <a:latin typeface="Traditional Arabic" panose="02020603050405020304" pitchFamily="18" charset="-78"/>
              <a:cs typeface="Traditional Arabic" panose="02020603050405020304" pitchFamily="18" charset="-78"/>
            </a:endParaRPr>
          </a:p>
          <a:p>
            <a:pPr algn="r" rtl="1"/>
            <a:endParaRPr lang="ar-DZ" sz="3600" dirty="0">
              <a:latin typeface="Traditional Arabic" panose="02020603050405020304" pitchFamily="18" charset="-78"/>
              <a:cs typeface="Traditional Arabic" panose="02020603050405020304" pitchFamily="18" charset="-78"/>
            </a:endParaRPr>
          </a:p>
          <a:p>
            <a:pPr lvl="8" algn="ctr" rtl="1"/>
            <a:endParaRPr lang="ar-DZ" dirty="0" smtClean="0">
              <a:latin typeface="Traditional Arabic" panose="02020603050405020304" pitchFamily="18" charset="-78"/>
              <a:cs typeface="Traditional Arabic" panose="02020603050405020304" pitchFamily="18" charset="-78"/>
            </a:endParaRPr>
          </a:p>
          <a:p>
            <a:pPr algn="r" rtl="1"/>
            <a:endParaRPr lang="ar-DZ" dirty="0"/>
          </a:p>
          <a:p>
            <a:pPr algn="r" rtl="1"/>
            <a:endParaRPr lang="fr-FR" dirty="0"/>
          </a:p>
        </p:txBody>
      </p:sp>
    </p:spTree>
    <p:extLst>
      <p:ext uri="{BB962C8B-B14F-4D97-AF65-F5344CB8AC3E}">
        <p14:creationId xmlns:p14="http://schemas.microsoft.com/office/powerpoint/2010/main" val="31042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2.5E-6 4.44444E-6 L -2.5E-6 -0.07223 " pathEditMode="relative" rAng="0" ptsTypes="AA">
                                      <p:cBhvr>
                                        <p:cTn id="11"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4000" b="1" dirty="0">
                <a:solidFill>
                  <a:srgbClr val="FF0000"/>
                </a:solidFill>
                <a:latin typeface="Traditional Arabic" panose="02020603050405020304" pitchFamily="18" charset="-78"/>
                <a:cs typeface="Traditional Arabic" panose="02020603050405020304" pitchFamily="18" charset="-78"/>
              </a:rPr>
              <a:t>الأخطاء </a:t>
            </a:r>
            <a:r>
              <a:rPr lang="ar-SA" sz="4000" b="1" dirty="0" smtClean="0">
                <a:solidFill>
                  <a:srgbClr val="FF0000"/>
                </a:solidFill>
                <a:latin typeface="Traditional Arabic" panose="02020603050405020304" pitchFamily="18" charset="-78"/>
                <a:cs typeface="Traditional Arabic" panose="02020603050405020304" pitchFamily="18" charset="-78"/>
              </a:rPr>
              <a:t>المحاسبية</a:t>
            </a:r>
            <a:endParaRPr lang="ar-DZ" sz="4000" b="1" dirty="0" smtClean="0">
              <a:solidFill>
                <a:srgbClr val="FF000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
            </a:pPr>
            <a:r>
              <a:rPr lang="ar-SA" sz="3200" b="1" dirty="0">
                <a:latin typeface="Traditional Arabic" panose="02020603050405020304" pitchFamily="18" charset="-78"/>
                <a:cs typeface="Traditional Arabic" panose="02020603050405020304" pitchFamily="18" charset="-78"/>
              </a:rPr>
              <a:t>تظهر أهم </a:t>
            </a:r>
            <a:r>
              <a:rPr lang="ar-SA" sz="3200" b="1" u="sng" dirty="0">
                <a:solidFill>
                  <a:srgbClr val="FF0000"/>
                </a:solidFill>
                <a:latin typeface="Traditional Arabic" panose="02020603050405020304" pitchFamily="18" charset="-78"/>
                <a:cs typeface="Traditional Arabic" panose="02020603050405020304" pitchFamily="18" charset="-78"/>
              </a:rPr>
              <a:t>الأخطاء </a:t>
            </a:r>
            <a:r>
              <a:rPr lang="ar-SA" sz="3200" b="1" u="sng" dirty="0" smtClean="0">
                <a:solidFill>
                  <a:srgbClr val="FF0000"/>
                </a:solidFill>
                <a:latin typeface="Traditional Arabic" panose="02020603050405020304" pitchFamily="18" charset="-78"/>
                <a:cs typeface="Traditional Arabic" panose="02020603050405020304" pitchFamily="18" charset="-78"/>
              </a:rPr>
              <a:t>المحاسبية</a:t>
            </a:r>
            <a:r>
              <a:rPr lang="ar-DZ" sz="3200" b="1"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SA" sz="3200" dirty="0" smtClean="0"/>
              <a:t> </a:t>
            </a:r>
            <a:r>
              <a:rPr lang="ar-SA" sz="3200" b="1" dirty="0">
                <a:solidFill>
                  <a:srgbClr val="00B050"/>
                </a:solidFill>
                <a:latin typeface="Traditional Arabic" panose="02020603050405020304" pitchFamily="18" charset="-78"/>
                <a:cs typeface="Traditional Arabic" panose="02020603050405020304" pitchFamily="18" charset="-78"/>
              </a:rPr>
              <a:t>على مستوى </a:t>
            </a:r>
            <a:r>
              <a:rPr lang="ar-SA" sz="3200" b="1" dirty="0" smtClean="0">
                <a:solidFill>
                  <a:srgbClr val="00B050"/>
                </a:solidFill>
                <a:latin typeface="Traditional Arabic" panose="02020603050405020304" pitchFamily="18" charset="-78"/>
                <a:cs typeface="Traditional Arabic" panose="02020603050405020304" pitchFamily="18" charset="-78"/>
              </a:rPr>
              <a:t>الميزانية</a:t>
            </a:r>
            <a:r>
              <a:rPr lang="ar-DZ" sz="3200" b="1" dirty="0">
                <a:latin typeface="Traditional Arabic" panose="02020603050405020304" pitchFamily="18" charset="-78"/>
                <a:cs typeface="Traditional Arabic" panose="02020603050405020304" pitchFamily="18" charset="-78"/>
              </a:rPr>
              <a:t>؛</a:t>
            </a:r>
            <a:endParaRPr lang="ar-DZ"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200" b="1" dirty="0" smtClean="0">
                <a:solidFill>
                  <a:schemeClr val="accent6">
                    <a:lumMod val="50000"/>
                  </a:schemeClr>
                </a:solidFill>
                <a:latin typeface="Traditional Arabic" panose="02020603050405020304" pitchFamily="18" charset="-78"/>
                <a:cs typeface="Traditional Arabic" panose="02020603050405020304" pitchFamily="18" charset="-78"/>
              </a:rPr>
              <a:t>على مستوى </a:t>
            </a:r>
            <a:r>
              <a:rPr lang="ar-SA" sz="3200" b="1" dirty="0" smtClean="0">
                <a:solidFill>
                  <a:schemeClr val="accent6">
                    <a:lumMod val="50000"/>
                  </a:schemeClr>
                </a:solidFill>
                <a:latin typeface="Traditional Arabic" panose="02020603050405020304" pitchFamily="18" charset="-78"/>
                <a:cs typeface="Traditional Arabic" panose="02020603050405020304" pitchFamily="18" charset="-78"/>
              </a:rPr>
              <a:t>جدول حسابات النتائج</a:t>
            </a:r>
            <a:r>
              <a:rPr lang="ar-DZ" sz="3200" dirty="0" smtClean="0">
                <a:solidFill>
                  <a:schemeClr val="accent6">
                    <a:lumMod val="50000"/>
                  </a:schemeClr>
                </a:solidFill>
                <a:latin typeface="Traditional Arabic" panose="02020603050405020304" pitchFamily="18" charset="-78"/>
                <a:cs typeface="Traditional Arabic" panose="02020603050405020304" pitchFamily="18" charset="-78"/>
              </a:rPr>
              <a:t>؛</a:t>
            </a:r>
            <a:r>
              <a:rPr lang="ar-SA" sz="3200" dirty="0" smtClean="0">
                <a:solidFill>
                  <a:schemeClr val="accent6">
                    <a:lumMod val="50000"/>
                  </a:schemeClr>
                </a:solidFill>
                <a:latin typeface="Traditional Arabic" panose="02020603050405020304" pitchFamily="18" charset="-78"/>
                <a:cs typeface="Traditional Arabic" panose="02020603050405020304" pitchFamily="18" charset="-78"/>
              </a:rPr>
              <a:t> </a:t>
            </a:r>
            <a:endParaRPr lang="ar-DZ" sz="3200" dirty="0" smtClean="0">
              <a:solidFill>
                <a:schemeClr val="accent6">
                  <a:lumMod val="50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b="1" dirty="0" smtClean="0">
                <a:solidFill>
                  <a:srgbClr val="002060"/>
                </a:solidFill>
                <a:latin typeface="Traditional Arabic" panose="02020603050405020304" pitchFamily="18" charset="-78"/>
                <a:cs typeface="Traditional Arabic" panose="02020603050405020304" pitchFamily="18" charset="-78"/>
              </a:rPr>
              <a:t>ترجع </a:t>
            </a:r>
            <a:r>
              <a:rPr lang="ar-SA" sz="3200" b="1" dirty="0">
                <a:solidFill>
                  <a:srgbClr val="002060"/>
                </a:solidFill>
                <a:latin typeface="Traditional Arabic" panose="02020603050405020304" pitchFamily="18" charset="-78"/>
                <a:cs typeface="Traditional Arabic" panose="02020603050405020304" pitchFamily="18" charset="-78"/>
              </a:rPr>
              <a:t>لعناصر مختلفة</a:t>
            </a:r>
            <a:r>
              <a:rPr lang="ar-SA" sz="3200" b="1" dirty="0">
                <a:latin typeface="Traditional Arabic" panose="02020603050405020304" pitchFamily="18" charset="-78"/>
                <a:cs typeface="Traditional Arabic" panose="02020603050405020304" pitchFamily="18" charset="-78"/>
              </a:rPr>
              <a:t>.</a:t>
            </a:r>
            <a:endParaRPr lang="fr-FR" sz="3200" b="1"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9847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4000" b="1" dirty="0">
                <a:solidFill>
                  <a:srgbClr val="00B050"/>
                </a:solidFill>
                <a:latin typeface="Traditional Arabic" panose="02020603050405020304" pitchFamily="18" charset="-78"/>
                <a:cs typeface="Traditional Arabic" panose="02020603050405020304" pitchFamily="18" charset="-78"/>
              </a:rPr>
              <a:t>المخاطر الناجمة عن أخطاء في الميزانية</a:t>
            </a:r>
            <a:endParaRPr lang="fr-FR" sz="4000" dirty="0">
              <a:solidFill>
                <a:srgbClr val="00B050"/>
              </a:solidFill>
              <a:latin typeface="Traditional Arabic" panose="02020603050405020304" pitchFamily="18" charset="-78"/>
              <a:cs typeface="Traditional Arabic" panose="02020603050405020304" pitchFamily="18" charset="-78"/>
            </a:endParaRPr>
          </a:p>
        </p:txBody>
      </p:sp>
      <p:sp>
        <p:nvSpPr>
          <p:cNvPr id="4" name="Ellipse 3"/>
          <p:cNvSpPr/>
          <p:nvPr/>
        </p:nvSpPr>
        <p:spPr>
          <a:xfrm>
            <a:off x="1856097" y="3125338"/>
            <a:ext cx="9021170" cy="289446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2">
                    <a:lumMod val="50000"/>
                  </a:schemeClr>
                </a:solidFill>
                <a:latin typeface="Traditional Arabic" panose="02020603050405020304" pitchFamily="18" charset="-78"/>
                <a:cs typeface="Traditional Arabic" panose="02020603050405020304" pitchFamily="18" charset="-78"/>
              </a:rPr>
              <a:t>الأخطاء التي تحدث في احتساب بعض أصول </a:t>
            </a:r>
            <a:r>
              <a:rPr lang="ar-SA" sz="2800" b="1" dirty="0" smtClean="0">
                <a:solidFill>
                  <a:schemeClr val="tx2">
                    <a:lumMod val="50000"/>
                  </a:schemeClr>
                </a:solidFill>
                <a:latin typeface="Traditional Arabic" panose="02020603050405020304" pitchFamily="18" charset="-78"/>
                <a:cs typeface="Traditional Arabic" panose="02020603050405020304" pitchFamily="18" charset="-78"/>
              </a:rPr>
              <a:t>الميزانية</a:t>
            </a:r>
            <a:endParaRPr lang="fr-FR" sz="2800" b="1" dirty="0" smtClean="0">
              <a:solidFill>
                <a:schemeClr val="tx2">
                  <a:lumMod val="50000"/>
                </a:schemeClr>
              </a:solidFill>
              <a:latin typeface="Traditional Arabic" panose="02020603050405020304" pitchFamily="18" charset="-78"/>
              <a:cs typeface="Traditional Arabic" panose="02020603050405020304" pitchFamily="18" charset="-78"/>
            </a:endParaRPr>
          </a:p>
          <a:p>
            <a:pPr algn="ctr"/>
            <a:endParaRPr lang="fr-FR" sz="2800" b="1" dirty="0">
              <a:solidFill>
                <a:schemeClr val="tx2">
                  <a:lumMod val="50000"/>
                </a:schemeClr>
              </a:solidFill>
              <a:latin typeface="Traditional Arabic" panose="02020603050405020304" pitchFamily="18" charset="-78"/>
              <a:cs typeface="Traditional Arabic" panose="02020603050405020304" pitchFamily="18" charset="-78"/>
            </a:endParaRPr>
          </a:p>
        </p:txBody>
      </p:sp>
      <p:sp>
        <p:nvSpPr>
          <p:cNvPr id="5" name="Ellipse 4"/>
          <p:cNvSpPr/>
          <p:nvPr/>
        </p:nvSpPr>
        <p:spPr>
          <a:xfrm>
            <a:off x="2008497" y="3427367"/>
            <a:ext cx="9021170" cy="289446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b="1" dirty="0">
                <a:solidFill>
                  <a:schemeClr val="tx2">
                    <a:lumMod val="50000"/>
                  </a:schemeClr>
                </a:solidFill>
                <a:latin typeface="Traditional Arabic" panose="02020603050405020304" pitchFamily="18" charset="-78"/>
                <a:cs typeface="Traditional Arabic" panose="02020603050405020304" pitchFamily="18" charset="-78"/>
              </a:rPr>
              <a:t>الأخطاء التي تحدث في احتساب بعض أصول </a:t>
            </a:r>
            <a:r>
              <a:rPr lang="ar-SA" sz="3600" b="1" dirty="0" smtClean="0">
                <a:solidFill>
                  <a:schemeClr val="tx2">
                    <a:lumMod val="50000"/>
                  </a:schemeClr>
                </a:solidFill>
                <a:latin typeface="Traditional Arabic" panose="02020603050405020304" pitchFamily="18" charset="-78"/>
                <a:cs typeface="Traditional Arabic" panose="02020603050405020304" pitchFamily="18" charset="-78"/>
              </a:rPr>
              <a:t>الميزانية</a:t>
            </a:r>
            <a:endParaRPr lang="fr-FR" sz="3600" b="1" dirty="0" smtClean="0">
              <a:solidFill>
                <a:schemeClr val="tx2">
                  <a:lumMod val="50000"/>
                </a:schemeClr>
              </a:solidFill>
              <a:latin typeface="Traditional Arabic" panose="02020603050405020304" pitchFamily="18" charset="-78"/>
              <a:cs typeface="Traditional Arabic" panose="02020603050405020304" pitchFamily="18" charset="-78"/>
            </a:endParaRPr>
          </a:p>
          <a:p>
            <a:pPr algn="ctr"/>
            <a:r>
              <a:rPr lang="ar-SA" sz="3600" b="1" dirty="0">
                <a:solidFill>
                  <a:srgbClr val="002060"/>
                </a:solidFill>
                <a:latin typeface="Traditional Arabic" panose="02020603050405020304" pitchFamily="18" charset="-78"/>
                <a:cs typeface="Traditional Arabic" panose="02020603050405020304" pitchFamily="18" charset="-78"/>
              </a:rPr>
              <a:t>في حين أن التكاليف المتعلقة بها مسجلة في جدول حسابات </a:t>
            </a:r>
            <a:r>
              <a:rPr lang="ar-SA" sz="2800" b="1" dirty="0">
                <a:solidFill>
                  <a:srgbClr val="002060"/>
                </a:solidFill>
                <a:latin typeface="Traditional Arabic" panose="02020603050405020304" pitchFamily="18" charset="-78"/>
                <a:cs typeface="Traditional Arabic" panose="02020603050405020304" pitchFamily="18" charset="-78"/>
              </a:rPr>
              <a:t>النتائج</a:t>
            </a:r>
            <a:endParaRPr lang="fr-FR" sz="2800" b="1"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623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lvl="0" algn="ctr" rtl="1"/>
            <a:r>
              <a:rPr lang="ar-SA" sz="3200" b="1" dirty="0">
                <a:solidFill>
                  <a:srgbClr val="C00000"/>
                </a:solidFill>
                <a:latin typeface="Traditional Arabic" panose="02020603050405020304" pitchFamily="18" charset="-78"/>
                <a:cs typeface="Traditional Arabic" panose="02020603050405020304" pitchFamily="18" charset="-78"/>
              </a:rPr>
              <a:t>الأخطاء التي تحدث في </a:t>
            </a:r>
            <a:r>
              <a:rPr lang="ar-SA" sz="3200" b="1" dirty="0" err="1">
                <a:solidFill>
                  <a:srgbClr val="C00000"/>
                </a:solidFill>
                <a:latin typeface="Traditional Arabic" panose="02020603050405020304" pitchFamily="18" charset="-78"/>
                <a:cs typeface="Traditional Arabic" panose="02020603050405020304" pitchFamily="18" charset="-78"/>
              </a:rPr>
              <a:t>الإهتلاكات</a:t>
            </a:r>
            <a:r>
              <a:rPr lang="ar-SA" sz="3200" b="1" dirty="0">
                <a:solidFill>
                  <a:srgbClr val="C00000"/>
                </a:solidFill>
                <a:latin typeface="Traditional Arabic" panose="02020603050405020304" pitchFamily="18" charset="-78"/>
                <a:cs typeface="Traditional Arabic" panose="02020603050405020304" pitchFamily="18" charset="-78"/>
              </a:rPr>
              <a:t> </a:t>
            </a:r>
            <a:endParaRPr lang="fr-FR" sz="3200" b="1" dirty="0">
              <a:solidFill>
                <a:srgbClr val="C00000"/>
              </a:solidFill>
              <a:latin typeface="Traditional Arabic" panose="02020603050405020304" pitchFamily="18" charset="-78"/>
              <a:cs typeface="Traditional Arabic" panose="02020603050405020304" pitchFamily="18" charset="-78"/>
            </a:endParaRPr>
          </a:p>
        </p:txBody>
      </p:sp>
      <p:sp>
        <p:nvSpPr>
          <p:cNvPr id="4" name="Ellipse 3"/>
          <p:cNvSpPr/>
          <p:nvPr/>
        </p:nvSpPr>
        <p:spPr>
          <a:xfrm>
            <a:off x="1433015" y="3035584"/>
            <a:ext cx="7656394" cy="255213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ar-SA" sz="2400" b="1" dirty="0">
                <a:solidFill>
                  <a:srgbClr val="FFFF00"/>
                </a:solidFill>
                <a:latin typeface="Traditional Arabic" panose="02020603050405020304" pitchFamily="18" charset="-78"/>
                <a:cs typeface="Traditional Arabic" panose="02020603050405020304" pitchFamily="18" charset="-78"/>
              </a:rPr>
              <a:t>الأخطاء التي تحدث في </a:t>
            </a:r>
            <a:r>
              <a:rPr lang="ar-SA" sz="2400" b="1" dirty="0" err="1">
                <a:solidFill>
                  <a:srgbClr val="FFFF00"/>
                </a:solidFill>
                <a:latin typeface="Traditional Arabic" panose="02020603050405020304" pitchFamily="18" charset="-78"/>
                <a:cs typeface="Traditional Arabic" panose="02020603050405020304" pitchFamily="18" charset="-78"/>
              </a:rPr>
              <a:t>الإهتلاكات</a:t>
            </a:r>
            <a:r>
              <a:rPr lang="ar-SA" sz="2400" b="1" dirty="0">
                <a:solidFill>
                  <a:srgbClr val="FFFF00"/>
                </a:solidFill>
                <a:latin typeface="Traditional Arabic" panose="02020603050405020304" pitchFamily="18" charset="-78"/>
                <a:cs typeface="Traditional Arabic" panose="02020603050405020304" pitchFamily="18" charset="-78"/>
              </a:rPr>
              <a:t> </a:t>
            </a:r>
            <a:endParaRPr lang="fr-FR" sz="2400" b="1" dirty="0" smtClean="0">
              <a:solidFill>
                <a:srgbClr val="FFFF00"/>
              </a:solidFill>
              <a:latin typeface="Traditional Arabic" panose="02020603050405020304" pitchFamily="18" charset="-78"/>
              <a:cs typeface="Traditional Arabic" panose="02020603050405020304" pitchFamily="18" charset="-78"/>
            </a:endParaRPr>
          </a:p>
          <a:p>
            <a:pPr lvl="0" algn="just" rtl="1"/>
            <a:r>
              <a:rPr lang="ar-SA" sz="2800" b="1" dirty="0" smtClean="0">
                <a:solidFill>
                  <a:schemeClr val="tx1"/>
                </a:solidFill>
                <a:latin typeface="Traditional Arabic" panose="02020603050405020304" pitchFamily="18" charset="-78"/>
                <a:cs typeface="Traditional Arabic" panose="02020603050405020304" pitchFamily="18" charset="-78"/>
              </a:rPr>
              <a:t>كأن </a:t>
            </a:r>
            <a:r>
              <a:rPr lang="ar-SA" sz="2800" b="1" dirty="0">
                <a:solidFill>
                  <a:schemeClr val="tx1"/>
                </a:solidFill>
                <a:latin typeface="Traditional Arabic" panose="02020603050405020304" pitchFamily="18" charset="-78"/>
                <a:cs typeface="Traditional Arabic" panose="02020603050405020304" pitchFamily="18" charset="-78"/>
              </a:rPr>
              <a:t>يتم دمج </a:t>
            </a:r>
            <a:r>
              <a:rPr lang="ar-SA" sz="2800" b="1" dirty="0" smtClean="0">
                <a:solidFill>
                  <a:schemeClr val="tx1"/>
                </a:solidFill>
                <a:latin typeface="Traditional Arabic" panose="02020603050405020304" pitchFamily="18" charset="-78"/>
                <a:cs typeface="Traditional Arabic" panose="02020603050405020304" pitchFamily="18" charset="-78"/>
              </a:rPr>
              <a:t>اهتلاك </a:t>
            </a:r>
            <a:r>
              <a:rPr lang="ar-SA" sz="2800" b="1" dirty="0">
                <a:solidFill>
                  <a:schemeClr val="tx1"/>
                </a:solidFill>
                <a:latin typeface="Traditional Arabic" panose="02020603050405020304" pitchFamily="18" charset="-78"/>
                <a:cs typeface="Traditional Arabic" panose="02020603050405020304" pitchFamily="18" charset="-78"/>
              </a:rPr>
              <a:t>معدات تم تأجيرها إلى مؤسسات أخرى (تغليب الواقع الاقتصادي عن الواقع القانوني) أو اعتماد طريقة معينة </a:t>
            </a:r>
            <a:r>
              <a:rPr lang="ar-SA" sz="2800" b="1" dirty="0" err="1" smtClean="0">
                <a:solidFill>
                  <a:schemeClr val="tx1"/>
                </a:solidFill>
                <a:latin typeface="Traditional Arabic" panose="02020603050405020304" pitchFamily="18" charset="-78"/>
                <a:cs typeface="Traditional Arabic" panose="02020603050405020304" pitchFamily="18" charset="-78"/>
              </a:rPr>
              <a:t>للإه</a:t>
            </a:r>
            <a:r>
              <a:rPr lang="ar-DZ" sz="2800" b="1" dirty="0" smtClean="0">
                <a:solidFill>
                  <a:schemeClr val="tx1"/>
                </a:solidFill>
                <a:latin typeface="Traditional Arabic" panose="02020603050405020304" pitchFamily="18" charset="-78"/>
                <a:cs typeface="Traditional Arabic" panose="02020603050405020304" pitchFamily="18" charset="-78"/>
              </a:rPr>
              <a:t>ت</a:t>
            </a:r>
            <a:r>
              <a:rPr lang="ar-SA" sz="2800" b="1" dirty="0" smtClean="0">
                <a:solidFill>
                  <a:schemeClr val="tx1"/>
                </a:solidFill>
                <a:latin typeface="Traditional Arabic" panose="02020603050405020304" pitchFamily="18" charset="-78"/>
                <a:cs typeface="Traditional Arabic" panose="02020603050405020304" pitchFamily="18" charset="-78"/>
              </a:rPr>
              <a:t>لاك </a:t>
            </a:r>
            <a:r>
              <a:rPr lang="ar-SA" sz="2800" b="1" dirty="0">
                <a:solidFill>
                  <a:schemeClr val="tx1"/>
                </a:solidFill>
                <a:latin typeface="Traditional Arabic" panose="02020603050405020304" pitchFamily="18" charset="-78"/>
                <a:cs typeface="Traditional Arabic" panose="02020603050405020304" pitchFamily="18" charset="-78"/>
              </a:rPr>
              <a:t>مع عدم توفر الشروط لتبني هذا النوع من </a:t>
            </a:r>
            <a:r>
              <a:rPr lang="ar-SA" sz="2800" b="1" dirty="0" smtClean="0">
                <a:solidFill>
                  <a:schemeClr val="tx1"/>
                </a:solidFill>
                <a:latin typeface="Traditional Arabic" panose="02020603050405020304" pitchFamily="18" charset="-78"/>
                <a:cs typeface="Traditional Arabic" panose="02020603050405020304" pitchFamily="18" charset="-78"/>
              </a:rPr>
              <a:t>الإهتلاك</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555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600" b="1" dirty="0" smtClean="0">
                <a:latin typeface="Traditional Arabic" panose="02020603050405020304" pitchFamily="18" charset="-78"/>
                <a:cs typeface="Traditional Arabic" panose="02020603050405020304" pitchFamily="18" charset="-78"/>
              </a:rPr>
              <a:t>أخطاء متعلقة بالمخزون</a:t>
            </a:r>
            <a:endParaRPr lang="fr-FR" sz="3600" b="1" dirty="0">
              <a:latin typeface="Traditional Arabic" panose="02020603050405020304" pitchFamily="18" charset="-78"/>
              <a:cs typeface="Traditional Arabic" panose="02020603050405020304" pitchFamily="18" charset="-78"/>
            </a:endParaRPr>
          </a:p>
        </p:txBody>
      </p:sp>
      <p:sp>
        <p:nvSpPr>
          <p:cNvPr id="4" name="Ellipse 3"/>
          <p:cNvSpPr/>
          <p:nvPr/>
        </p:nvSpPr>
        <p:spPr>
          <a:xfrm>
            <a:off x="1787353" y="3199357"/>
            <a:ext cx="7560860" cy="2224585"/>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Traditional Arabic" panose="02020603050405020304" pitchFamily="18" charset="-78"/>
                <a:cs typeface="Traditional Arabic" panose="02020603050405020304" pitchFamily="18" charset="-78"/>
              </a:rPr>
              <a:t>أخطاء متعلقة بتقييم المخزون مما يؤدي إلى الرفع من قيمته</a:t>
            </a:r>
            <a:endParaRPr lang="fr-FR" sz="32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273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solidFill>
                  <a:schemeClr val="accent6">
                    <a:lumMod val="50000"/>
                  </a:schemeClr>
                </a:solidFill>
                <a:latin typeface="Traditional Arabic" panose="02020603050405020304" pitchFamily="18" charset="-78"/>
                <a:cs typeface="Traditional Arabic" panose="02020603050405020304" pitchFamily="18" charset="-78"/>
              </a:rPr>
              <a:t> المخاطر الناتجة عن أخطاء على </a:t>
            </a:r>
            <a:r>
              <a:rPr lang="ar-DZ" sz="3200" b="1" dirty="0">
                <a:solidFill>
                  <a:schemeClr val="accent6">
                    <a:lumMod val="50000"/>
                  </a:schemeClr>
                </a:solidFill>
                <a:latin typeface="Traditional Arabic" panose="02020603050405020304" pitchFamily="18" charset="-78"/>
                <a:cs typeface="Traditional Arabic" panose="02020603050405020304" pitchFamily="18" charset="-78"/>
              </a:rPr>
              <a:t>مستوى </a:t>
            </a:r>
            <a:r>
              <a:rPr lang="ar-SA" sz="3200" b="1" dirty="0">
                <a:solidFill>
                  <a:schemeClr val="accent6">
                    <a:lumMod val="50000"/>
                  </a:schemeClr>
                </a:solidFill>
                <a:latin typeface="Traditional Arabic" panose="02020603050405020304" pitchFamily="18" charset="-78"/>
                <a:cs typeface="Traditional Arabic" panose="02020603050405020304" pitchFamily="18" charset="-78"/>
              </a:rPr>
              <a:t>جدول حسابات النتائج</a:t>
            </a:r>
            <a:endParaRPr lang="fr-FR" sz="3200" dirty="0"/>
          </a:p>
        </p:txBody>
      </p:sp>
      <p:sp>
        <p:nvSpPr>
          <p:cNvPr id="5" name="Organigramme : Multidocument 4"/>
          <p:cNvSpPr/>
          <p:nvPr/>
        </p:nvSpPr>
        <p:spPr>
          <a:xfrm>
            <a:off x="982639" y="3152633"/>
            <a:ext cx="9512489" cy="3562066"/>
          </a:xfrm>
          <a:prstGeom prst="flowChartMulti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accent2">
                    <a:lumMod val="50000"/>
                  </a:schemeClr>
                </a:solidFill>
                <a:latin typeface="Traditional Arabic" panose="02020603050405020304" pitchFamily="18" charset="-78"/>
                <a:cs typeface="Traditional Arabic" panose="02020603050405020304" pitchFamily="18" charset="-78"/>
              </a:rPr>
              <a:t>إن تحديد النتيجة </a:t>
            </a:r>
            <a:r>
              <a:rPr lang="ar-SA" sz="3200" b="1" dirty="0" err="1">
                <a:solidFill>
                  <a:schemeClr val="accent2">
                    <a:lumMod val="50000"/>
                  </a:schemeClr>
                </a:solidFill>
                <a:latin typeface="Traditional Arabic" panose="02020603050405020304" pitchFamily="18" charset="-78"/>
                <a:cs typeface="Traditional Arabic" panose="02020603050405020304" pitchFamily="18" charset="-78"/>
              </a:rPr>
              <a:t>الجبائية</a:t>
            </a:r>
            <a:r>
              <a:rPr lang="ar-SA" sz="3200" b="1" dirty="0">
                <a:solidFill>
                  <a:schemeClr val="accent2">
                    <a:lumMod val="50000"/>
                  </a:schemeClr>
                </a:solidFill>
                <a:latin typeface="Traditional Arabic" panose="02020603050405020304" pitchFamily="18" charset="-78"/>
                <a:cs typeface="Traditional Arabic" panose="02020603050405020304" pitchFamily="18" charset="-78"/>
              </a:rPr>
              <a:t> يتم من خلال النتيجة المحاسبية بعد إضافة بعض الأعباء غير القابلة للخصم، وتخفيض بعض النواتج غير الخاضعة للضريبة، فعملية الإضافة والتخفيض قد تشكل مصدر خطأ في تحديد النتيجة </a:t>
            </a:r>
            <a:r>
              <a:rPr lang="ar-SA" sz="3200" b="1" dirty="0" err="1">
                <a:solidFill>
                  <a:schemeClr val="accent2">
                    <a:lumMod val="50000"/>
                  </a:schemeClr>
                </a:solidFill>
                <a:latin typeface="Traditional Arabic" panose="02020603050405020304" pitchFamily="18" charset="-78"/>
                <a:cs typeface="Traditional Arabic" panose="02020603050405020304" pitchFamily="18" charset="-78"/>
              </a:rPr>
              <a:t>الجبائية</a:t>
            </a:r>
            <a:r>
              <a:rPr lang="ar-SA" sz="3200" b="1" dirty="0">
                <a:solidFill>
                  <a:schemeClr val="accent2">
                    <a:lumMod val="50000"/>
                  </a:schemeClr>
                </a:solidFill>
                <a:latin typeface="Traditional Arabic" panose="02020603050405020304" pitchFamily="18" charset="-78"/>
                <a:cs typeface="Traditional Arabic" panose="02020603050405020304" pitchFamily="18" charset="-78"/>
              </a:rPr>
              <a:t>.</a:t>
            </a:r>
            <a:endParaRPr lang="fr-FR" sz="32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5134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smtClean="0">
                <a:solidFill>
                  <a:srgbClr val="002060"/>
                </a:solidFill>
                <a:latin typeface="Traditional Arabic" panose="02020603050405020304" pitchFamily="18" charset="-78"/>
                <a:cs typeface="Traditional Arabic" panose="02020603050405020304" pitchFamily="18" charset="-78"/>
              </a:rPr>
              <a:t>المخاطر </a:t>
            </a:r>
            <a:r>
              <a:rPr lang="ar-SA" sz="3200" b="1" dirty="0">
                <a:solidFill>
                  <a:srgbClr val="002060"/>
                </a:solidFill>
                <a:latin typeface="Traditional Arabic" panose="02020603050405020304" pitchFamily="18" charset="-78"/>
                <a:cs typeface="Traditional Arabic" panose="02020603050405020304" pitchFamily="18" charset="-78"/>
              </a:rPr>
              <a:t>التي تحدث نتيجة العناصر </a:t>
            </a:r>
            <a:r>
              <a:rPr lang="ar-SA" sz="3200" b="1" dirty="0" smtClean="0">
                <a:solidFill>
                  <a:srgbClr val="002060"/>
                </a:solidFill>
                <a:latin typeface="Traditional Arabic" panose="02020603050405020304" pitchFamily="18" charset="-78"/>
                <a:cs typeface="Traditional Arabic" panose="02020603050405020304" pitchFamily="18" charset="-78"/>
              </a:rPr>
              <a:t>الأخرى</a:t>
            </a:r>
            <a:endParaRPr lang="ar-DZ" sz="3200" b="1" dirty="0" smtClean="0">
              <a:solidFill>
                <a:srgbClr val="002060"/>
              </a:solidFill>
              <a:latin typeface="Traditional Arabic" panose="02020603050405020304" pitchFamily="18" charset="-78"/>
              <a:cs typeface="Traditional Arabic" panose="02020603050405020304" pitchFamily="18" charset="-78"/>
            </a:endParaRPr>
          </a:p>
          <a:p>
            <a:pPr marL="0" indent="0" algn="ctr" rtl="1">
              <a:buNone/>
            </a:pPr>
            <a:r>
              <a:rPr lang="ar-SA" sz="3200" b="1" dirty="0">
                <a:solidFill>
                  <a:srgbClr val="00B050"/>
                </a:solidFill>
                <a:latin typeface="Traditional Arabic" panose="02020603050405020304" pitchFamily="18" charset="-78"/>
                <a:cs typeface="Traditional Arabic" panose="02020603050405020304" pitchFamily="18" charset="-78"/>
              </a:rPr>
              <a:t>الرسم على القيمة المضافة</a:t>
            </a:r>
            <a:endParaRPr lang="fr-FR" sz="3200" b="1" dirty="0">
              <a:solidFill>
                <a:srgbClr val="00B050"/>
              </a:solidFill>
              <a:latin typeface="Traditional Arabic" panose="02020603050405020304" pitchFamily="18" charset="-78"/>
              <a:cs typeface="Traditional Arabic" panose="02020603050405020304" pitchFamily="18" charset="-78"/>
            </a:endParaRPr>
          </a:p>
        </p:txBody>
      </p:sp>
      <p:sp>
        <p:nvSpPr>
          <p:cNvPr id="4" name="Nuage 3"/>
          <p:cNvSpPr/>
          <p:nvPr/>
        </p:nvSpPr>
        <p:spPr>
          <a:xfrm>
            <a:off x="545910" y="3630304"/>
            <a:ext cx="9434703" cy="286603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مراقبة الرسم على القيمة المضافة يتوقف على التدقيق الجيد للنظام الجبائي المطبق مع الأخذ بعين الاعتبار حدود رقم الأعمال من جهة، ومن جهة أخرى مراقبة تصريحات المؤسسة (مراقبة المعدلات </a:t>
            </a:r>
            <a:r>
              <a:rPr lang="ar-SA" sz="2800" b="1" dirty="0" err="1">
                <a:solidFill>
                  <a:schemeClr val="accent5">
                    <a:lumMod val="50000"/>
                  </a:schemeClr>
                </a:solidFill>
                <a:latin typeface="Traditional Arabic" panose="02020603050405020304" pitchFamily="18" charset="-78"/>
                <a:cs typeface="Traditional Arabic" panose="02020603050405020304" pitchFamily="18" charset="-78"/>
              </a:rPr>
              <a:t>الإسترجاعات</a:t>
            </a:r>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 و </a:t>
            </a:r>
            <a:r>
              <a:rPr lang="ar-SA" sz="2800" b="1" dirty="0" err="1">
                <a:solidFill>
                  <a:schemeClr val="accent5">
                    <a:lumMod val="50000"/>
                  </a:schemeClr>
                </a:solidFill>
                <a:latin typeface="Traditional Arabic" panose="02020603050405020304" pitchFamily="18" charset="-78"/>
                <a:cs typeface="Traditional Arabic" panose="02020603050405020304" pitchFamily="18" charset="-78"/>
              </a:rPr>
              <a:t>الحسومات،..إلخ</a:t>
            </a:r>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 لأن تصريحات المؤسسة من أهم مصادر الخطر الدائم في المؤسسة</a:t>
            </a:r>
            <a:endParaRPr lang="fr-FR" sz="2800" b="1" dirty="0">
              <a:solidFill>
                <a:schemeClr val="accent5">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234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a:solidFill>
                  <a:srgbClr val="00B050"/>
                </a:solidFill>
                <a:latin typeface="Traditional Arabic" panose="02020603050405020304" pitchFamily="18" charset="-78"/>
                <a:cs typeface="Traditional Arabic" panose="02020603050405020304" pitchFamily="18" charset="-78"/>
              </a:rPr>
              <a:t>حالة المؤسسة </a:t>
            </a:r>
            <a:r>
              <a:rPr lang="ar-SA" sz="3200" b="1" dirty="0" smtClean="0">
                <a:solidFill>
                  <a:srgbClr val="00B050"/>
                </a:solidFill>
                <a:latin typeface="Traditional Arabic" panose="02020603050405020304" pitchFamily="18" charset="-78"/>
                <a:cs typeface="Traditional Arabic" panose="02020603050405020304" pitchFamily="18" charset="-78"/>
              </a:rPr>
              <a:t>الجديدة</a:t>
            </a: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marL="0" indent="0" algn="r" rtl="1">
              <a:buNone/>
            </a:pPr>
            <a:r>
              <a:rPr lang="ar-SA" sz="3200" b="1" dirty="0">
                <a:latin typeface="Traditional Arabic" panose="02020603050405020304" pitchFamily="18" charset="-78"/>
                <a:cs typeface="Traditional Arabic" panose="02020603050405020304" pitchFamily="18" charset="-78"/>
              </a:rPr>
              <a:t>تعترض المؤسسة حديثة </a:t>
            </a:r>
            <a:r>
              <a:rPr lang="ar-SA" sz="3200" b="1" dirty="0" smtClean="0">
                <a:latin typeface="Traditional Arabic" panose="02020603050405020304" pitchFamily="18" charset="-78"/>
                <a:cs typeface="Traditional Arabic" panose="02020603050405020304" pitchFamily="18" charset="-78"/>
              </a:rPr>
              <a:t>النشأة </a:t>
            </a:r>
            <a:r>
              <a:rPr lang="ar-SA" sz="3200" b="1" dirty="0">
                <a:latin typeface="Traditional Arabic" panose="02020603050405020304" pitchFamily="18" charset="-78"/>
                <a:cs typeface="Traditional Arabic" panose="02020603050405020304" pitchFamily="18" charset="-78"/>
              </a:rPr>
              <a:t>عدة صعوبات تجعلها عرضة </a:t>
            </a:r>
            <a:r>
              <a:rPr lang="ar-SA" sz="3200" b="1" dirty="0" smtClean="0">
                <a:latin typeface="Traditional Arabic" panose="02020603050405020304" pitchFamily="18" charset="-78"/>
                <a:cs typeface="Traditional Arabic" panose="02020603050405020304" pitchFamily="18" charset="-78"/>
              </a:rPr>
              <a:t>للخطر </a:t>
            </a:r>
            <a:r>
              <a:rPr lang="ar-SA" sz="3200" b="1" dirty="0">
                <a:latin typeface="Traditional Arabic" panose="02020603050405020304" pitchFamily="18" charset="-78"/>
                <a:cs typeface="Traditional Arabic" panose="02020603050405020304" pitchFamily="18" charset="-78"/>
              </a:rPr>
              <a:t>الجبائي </a:t>
            </a:r>
            <a:r>
              <a:rPr lang="ar-SA" sz="3200" b="1" dirty="0" smtClean="0">
                <a:latin typeface="Traditional Arabic" panose="02020603050405020304" pitchFamily="18" charset="-78"/>
                <a:cs typeface="Traditional Arabic" panose="02020603050405020304" pitchFamily="18" charset="-78"/>
              </a:rPr>
              <a:t>أهمها</a:t>
            </a:r>
            <a:r>
              <a:rPr lang="ar-DZ" sz="3200" b="1" dirty="0" smtClean="0">
                <a:latin typeface="Traditional Arabic" panose="02020603050405020304" pitchFamily="18" charset="-78"/>
                <a:cs typeface="Traditional Arabic" panose="02020603050405020304" pitchFamily="18" charset="-78"/>
              </a:rPr>
              <a:t>:</a:t>
            </a:r>
            <a:endParaRPr lang="fr-FR" sz="3200" b="1" dirty="0">
              <a:solidFill>
                <a:srgbClr val="00B050"/>
              </a:solidFill>
              <a:latin typeface="Traditional Arabic" panose="02020603050405020304" pitchFamily="18" charset="-78"/>
              <a:cs typeface="Traditional Arabic" panose="02020603050405020304" pitchFamily="18" charset="-78"/>
            </a:endParaRPr>
          </a:p>
        </p:txBody>
      </p:sp>
      <p:sp>
        <p:nvSpPr>
          <p:cNvPr id="4" name="Rectangle à coins arrondis 3"/>
          <p:cNvSpPr/>
          <p:nvPr/>
        </p:nvSpPr>
        <p:spPr>
          <a:xfrm>
            <a:off x="8161361" y="4026090"/>
            <a:ext cx="3234519" cy="152854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400" b="1" dirty="0" smtClean="0">
                <a:solidFill>
                  <a:schemeClr val="tx1"/>
                </a:solidFill>
                <a:latin typeface="Traditional Arabic" panose="02020603050405020304" pitchFamily="18" charset="-78"/>
                <a:cs typeface="Traditional Arabic" panose="02020603050405020304" pitchFamily="18" charset="-78"/>
              </a:rPr>
              <a:t>قد </a:t>
            </a:r>
            <a:r>
              <a:rPr lang="ar-SA" sz="2400" b="1" dirty="0">
                <a:solidFill>
                  <a:schemeClr val="tx1"/>
                </a:solidFill>
                <a:latin typeface="Traditional Arabic" panose="02020603050405020304" pitchFamily="18" charset="-78"/>
                <a:cs typeface="Traditional Arabic" panose="02020603050405020304" pitchFamily="18" charset="-78"/>
              </a:rPr>
              <a:t>لا تتوفر على الشروط التي تمكنها من الاستفادة من بعض الإعفاءات المنصوص عليها في التشريع الجبائي</a:t>
            </a:r>
            <a:endParaRPr lang="fr-FR" sz="2400" b="1" dirty="0">
              <a:solidFill>
                <a:schemeClr val="tx1"/>
              </a:solidFill>
              <a:latin typeface="Traditional Arabic" panose="02020603050405020304" pitchFamily="18" charset="-78"/>
              <a:cs typeface="Traditional Arabic" panose="02020603050405020304" pitchFamily="18" charset="-78"/>
            </a:endParaRPr>
          </a:p>
        </p:txBody>
      </p:sp>
      <p:sp>
        <p:nvSpPr>
          <p:cNvPr id="6" name="Rectangle à coins arrondis 5"/>
          <p:cNvSpPr/>
          <p:nvPr/>
        </p:nvSpPr>
        <p:spPr>
          <a:xfrm>
            <a:off x="4503761" y="4148919"/>
            <a:ext cx="3521123" cy="14057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800" b="1" dirty="0">
                <a:solidFill>
                  <a:schemeClr val="tx1"/>
                </a:solidFill>
                <a:latin typeface="Traditional Arabic" panose="02020603050405020304" pitchFamily="18" charset="-78"/>
                <a:cs typeface="Traditional Arabic" panose="02020603050405020304" pitchFamily="18" charset="-78"/>
              </a:rPr>
              <a:t>قلة الخبرة في مجال التسيير الجبائي نظراً لحداثة العلاقة مع الإدارة </a:t>
            </a:r>
            <a:r>
              <a:rPr lang="ar-SA" sz="2800" b="1" dirty="0" err="1">
                <a:solidFill>
                  <a:schemeClr val="tx1"/>
                </a:solidFill>
                <a:latin typeface="Traditional Arabic" panose="02020603050405020304" pitchFamily="18" charset="-78"/>
                <a:cs typeface="Traditional Arabic" panose="02020603050405020304" pitchFamily="18" charset="-78"/>
              </a:rPr>
              <a:t>الجبائية</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7" name="Rectangle à coins arrondis 6"/>
          <p:cNvSpPr/>
          <p:nvPr/>
        </p:nvSpPr>
        <p:spPr>
          <a:xfrm>
            <a:off x="750628" y="4148918"/>
            <a:ext cx="3616656" cy="14057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sz="2000" b="1" dirty="0">
                <a:solidFill>
                  <a:schemeClr val="tx1"/>
                </a:solidFill>
                <a:latin typeface="Traditional Arabic" panose="02020603050405020304" pitchFamily="18" charset="-78"/>
                <a:cs typeface="Traditional Arabic" panose="02020603050405020304" pitchFamily="18" charset="-78"/>
              </a:rPr>
              <a:t>اهتمام الإدارة </a:t>
            </a:r>
            <a:r>
              <a:rPr lang="ar-SA" sz="2000" b="1" dirty="0" err="1">
                <a:solidFill>
                  <a:schemeClr val="tx1"/>
                </a:solidFill>
                <a:latin typeface="Traditional Arabic" panose="02020603050405020304" pitchFamily="18" charset="-78"/>
                <a:cs typeface="Traditional Arabic" panose="02020603050405020304" pitchFamily="18" charset="-78"/>
              </a:rPr>
              <a:t>الجبائية</a:t>
            </a:r>
            <a:r>
              <a:rPr lang="ar-SA" sz="2000" b="1" dirty="0">
                <a:solidFill>
                  <a:schemeClr val="tx1"/>
                </a:solidFill>
                <a:latin typeface="Traditional Arabic" panose="02020603050405020304" pitchFamily="18" charset="-78"/>
                <a:cs typeface="Traditional Arabic" panose="02020603050405020304" pitchFamily="18" charset="-78"/>
              </a:rPr>
              <a:t> بالمؤسسات القديمة النشأة </a:t>
            </a:r>
            <a:r>
              <a:rPr lang="ar-DZ" sz="2000" b="1" dirty="0" smtClean="0">
                <a:solidFill>
                  <a:schemeClr val="tx1"/>
                </a:solidFill>
                <a:latin typeface="Traditional Arabic" panose="02020603050405020304" pitchFamily="18" charset="-78"/>
                <a:cs typeface="Traditional Arabic" panose="02020603050405020304" pitchFamily="18" charset="-78"/>
              </a:rPr>
              <a:t>مما قد</a:t>
            </a:r>
            <a:r>
              <a:rPr lang="ar-SA" sz="2000" b="1" dirty="0" smtClean="0">
                <a:solidFill>
                  <a:schemeClr val="tx1"/>
                </a:solidFill>
                <a:latin typeface="Traditional Arabic" panose="02020603050405020304" pitchFamily="18" charset="-78"/>
                <a:cs typeface="Traditional Arabic" panose="02020603050405020304" pitchFamily="18" charset="-78"/>
              </a:rPr>
              <a:t> يوقع</a:t>
            </a:r>
            <a:r>
              <a:rPr lang="ar-DZ" sz="2000" b="1" dirty="0" smtClean="0">
                <a:solidFill>
                  <a:schemeClr val="tx1"/>
                </a:solidFill>
                <a:latin typeface="Traditional Arabic" panose="02020603050405020304" pitchFamily="18" charset="-78"/>
                <a:cs typeface="Traditional Arabic" panose="02020603050405020304" pitchFamily="18" charset="-78"/>
              </a:rPr>
              <a:t>المؤسسات الحديثة </a:t>
            </a:r>
            <a:r>
              <a:rPr lang="ar-SA" sz="2000" b="1" dirty="0" smtClean="0">
                <a:solidFill>
                  <a:schemeClr val="tx1"/>
                </a:solidFill>
                <a:latin typeface="Traditional Arabic" panose="02020603050405020304" pitchFamily="18" charset="-78"/>
                <a:cs typeface="Traditional Arabic" panose="02020603050405020304" pitchFamily="18" charset="-78"/>
              </a:rPr>
              <a:t> </a:t>
            </a:r>
            <a:r>
              <a:rPr lang="ar-SA" sz="2000" b="1" dirty="0">
                <a:solidFill>
                  <a:schemeClr val="tx1"/>
                </a:solidFill>
                <a:latin typeface="Traditional Arabic" panose="02020603050405020304" pitchFamily="18" charset="-78"/>
                <a:cs typeface="Traditional Arabic" panose="02020603050405020304" pitchFamily="18" charset="-78"/>
              </a:rPr>
              <a:t>في ارتكاب أخطاء </a:t>
            </a:r>
            <a:r>
              <a:rPr lang="ar-SA" sz="2000" b="1" dirty="0" err="1">
                <a:solidFill>
                  <a:schemeClr val="tx1"/>
                </a:solidFill>
                <a:latin typeface="Traditional Arabic" panose="02020603050405020304" pitchFamily="18" charset="-78"/>
                <a:cs typeface="Traditional Arabic" panose="02020603050405020304" pitchFamily="18" charset="-78"/>
              </a:rPr>
              <a:t>جبائية</a:t>
            </a:r>
            <a:r>
              <a:rPr lang="ar-SA" sz="2000" b="1" dirty="0">
                <a:solidFill>
                  <a:schemeClr val="tx1"/>
                </a:solidFill>
                <a:latin typeface="Traditional Arabic" panose="02020603050405020304" pitchFamily="18" charset="-78"/>
                <a:cs typeface="Traditional Arabic" panose="02020603050405020304" pitchFamily="18" charset="-78"/>
              </a:rPr>
              <a:t> أو تعمدها ذلك للحصول على منافع </a:t>
            </a:r>
            <a:r>
              <a:rPr lang="ar-SA" sz="2000" b="1" dirty="0" smtClean="0">
                <a:solidFill>
                  <a:schemeClr val="tx1"/>
                </a:solidFill>
                <a:latin typeface="Traditional Arabic" panose="02020603050405020304" pitchFamily="18" charset="-78"/>
                <a:cs typeface="Traditional Arabic" panose="02020603050405020304" pitchFamily="18" charset="-78"/>
              </a:rPr>
              <a:t>مادية</a:t>
            </a:r>
            <a:r>
              <a:rPr lang="ar-DZ" sz="2000" b="1" dirty="0" smtClean="0">
                <a:solidFill>
                  <a:schemeClr val="tx1"/>
                </a:solidFill>
                <a:latin typeface="Traditional Arabic" panose="02020603050405020304" pitchFamily="18" charset="-78"/>
                <a:cs typeface="Traditional Arabic" panose="02020603050405020304" pitchFamily="18" charset="-78"/>
              </a:rPr>
              <a:t> </a:t>
            </a:r>
            <a:r>
              <a:rPr lang="ar-SA" sz="2000" b="1" dirty="0" smtClean="0">
                <a:solidFill>
                  <a:schemeClr val="tx1"/>
                </a:solidFill>
                <a:latin typeface="Traditional Arabic" panose="02020603050405020304" pitchFamily="18" charset="-78"/>
                <a:cs typeface="Traditional Arabic" panose="02020603050405020304" pitchFamily="18" charset="-78"/>
              </a:rPr>
              <a:t>.</a:t>
            </a:r>
            <a:endParaRPr lang="fr-FR" sz="20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65988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600" b="1" dirty="0">
                <a:solidFill>
                  <a:srgbClr val="00B050"/>
                </a:solidFill>
                <a:latin typeface="Traditional Arabic" panose="02020603050405020304" pitchFamily="18" charset="-78"/>
                <a:cs typeface="Traditional Arabic" panose="02020603050405020304" pitchFamily="18" charset="-78"/>
              </a:rPr>
              <a:t>الخطأ في القرار </a:t>
            </a:r>
            <a:r>
              <a:rPr lang="ar-SA" sz="3600" b="1" dirty="0" err="1" smtClean="0">
                <a:solidFill>
                  <a:srgbClr val="00B050"/>
                </a:solidFill>
                <a:latin typeface="Traditional Arabic" panose="02020603050405020304" pitchFamily="18" charset="-78"/>
                <a:cs typeface="Traditional Arabic" panose="02020603050405020304" pitchFamily="18" charset="-78"/>
              </a:rPr>
              <a:t>التسييري</a:t>
            </a:r>
            <a:endParaRPr lang="ar-DZ" sz="3600" b="1" dirty="0" smtClean="0">
              <a:solidFill>
                <a:srgbClr val="00B050"/>
              </a:solidFill>
              <a:latin typeface="Traditional Arabic" panose="02020603050405020304" pitchFamily="18" charset="-78"/>
              <a:cs typeface="Traditional Arabic" panose="02020603050405020304" pitchFamily="18" charset="-78"/>
            </a:endParaRPr>
          </a:p>
          <a:p>
            <a:pPr marL="0" indent="0" algn="ctr" rtl="1">
              <a:buNone/>
            </a:pP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marL="0" indent="0" algn="just" rtl="1">
              <a:buNone/>
            </a:pPr>
            <a:r>
              <a:rPr lang="ar-SA" sz="4000" b="1" dirty="0">
                <a:solidFill>
                  <a:srgbClr val="00B050"/>
                </a:solidFill>
                <a:latin typeface="Traditional Arabic" panose="02020603050405020304" pitchFamily="18" charset="-78"/>
                <a:cs typeface="Traditional Arabic" panose="02020603050405020304" pitchFamily="18" charset="-78"/>
              </a:rPr>
              <a:t>القرار </a:t>
            </a:r>
            <a:r>
              <a:rPr lang="ar-SA" sz="4000" b="1" dirty="0" err="1">
                <a:solidFill>
                  <a:srgbClr val="00B050"/>
                </a:solidFill>
                <a:latin typeface="Traditional Arabic" panose="02020603050405020304" pitchFamily="18" charset="-78"/>
                <a:cs typeface="Traditional Arabic" panose="02020603050405020304" pitchFamily="18" charset="-78"/>
              </a:rPr>
              <a:t>التسييري</a:t>
            </a:r>
            <a:r>
              <a:rPr lang="ar-SA" sz="4000" b="1" dirty="0">
                <a:solidFill>
                  <a:srgbClr val="00B050"/>
                </a:solidFill>
                <a:latin typeface="Traditional Arabic" panose="02020603050405020304" pitchFamily="18" charset="-78"/>
                <a:cs typeface="Traditional Arabic" panose="02020603050405020304" pitchFamily="18" charset="-78"/>
              </a:rPr>
              <a:t> </a:t>
            </a:r>
            <a:r>
              <a:rPr lang="ar-SA" sz="4000" dirty="0">
                <a:latin typeface="Traditional Arabic" panose="02020603050405020304" pitchFamily="18" charset="-78"/>
                <a:cs typeface="Traditional Arabic" panose="02020603050405020304" pitchFamily="18" charset="-78"/>
              </a:rPr>
              <a:t>هو القرار الذي يتخذه المسير قصد </a:t>
            </a:r>
            <a:r>
              <a:rPr lang="ar-SA" sz="4000" b="1" dirty="0">
                <a:solidFill>
                  <a:srgbClr val="0070C0"/>
                </a:solidFill>
                <a:latin typeface="Traditional Arabic" panose="02020603050405020304" pitchFamily="18" charset="-78"/>
                <a:cs typeface="Traditional Arabic" panose="02020603050405020304" pitchFamily="18" charset="-78"/>
              </a:rPr>
              <a:t>اختيار بديل جبائي </a:t>
            </a:r>
            <a:r>
              <a:rPr lang="ar-SA" sz="4000" dirty="0">
                <a:latin typeface="Traditional Arabic" panose="02020603050405020304" pitchFamily="18" charset="-78"/>
                <a:cs typeface="Traditional Arabic" panose="02020603050405020304" pitchFamily="18" charset="-78"/>
              </a:rPr>
              <a:t>من البدائل المتاحة. وباعتباره قرارًا بشريا فقد </a:t>
            </a:r>
            <a:r>
              <a:rPr lang="ar-SA" sz="4000" b="1" dirty="0">
                <a:solidFill>
                  <a:srgbClr val="33CC33"/>
                </a:solidFill>
                <a:latin typeface="Traditional Arabic" panose="02020603050405020304" pitchFamily="18" charset="-78"/>
                <a:cs typeface="Traditional Arabic" panose="02020603050405020304" pitchFamily="18" charset="-78"/>
              </a:rPr>
              <a:t>يحتمل الصواب </a:t>
            </a:r>
            <a:r>
              <a:rPr lang="ar-SA" sz="4000" dirty="0">
                <a:latin typeface="Traditional Arabic" panose="02020603050405020304" pitchFamily="18" charset="-78"/>
                <a:cs typeface="Traditional Arabic" panose="02020603050405020304" pitchFamily="18" charset="-78"/>
              </a:rPr>
              <a:t>من الناحية القانونية، وقد </a:t>
            </a:r>
            <a:r>
              <a:rPr lang="ar-SA" sz="4000" b="1" dirty="0">
                <a:solidFill>
                  <a:srgbClr val="FF0000"/>
                </a:solidFill>
                <a:latin typeface="Traditional Arabic" panose="02020603050405020304" pitchFamily="18" charset="-78"/>
                <a:cs typeface="Traditional Arabic" panose="02020603050405020304" pitchFamily="18" charset="-78"/>
              </a:rPr>
              <a:t>يحتمل الخطأ </a:t>
            </a:r>
            <a:r>
              <a:rPr lang="ar-SA" sz="4000" dirty="0" smtClean="0">
                <a:latin typeface="Traditional Arabic" panose="02020603050405020304" pitchFamily="18" charset="-78"/>
                <a:cs typeface="Traditional Arabic" panose="02020603050405020304" pitchFamily="18" charset="-78"/>
              </a:rPr>
              <a:t>كذلك</a:t>
            </a:r>
            <a:r>
              <a:rPr lang="ar-DZ" sz="4000" dirty="0" smtClean="0">
                <a:latin typeface="Traditional Arabic" panose="02020603050405020304" pitchFamily="18" charset="-78"/>
                <a:cs typeface="Traditional Arabic" panose="02020603050405020304" pitchFamily="18" charset="-78"/>
              </a:rPr>
              <a:t>.</a:t>
            </a:r>
            <a:endParaRPr lang="fr-FR" sz="4000"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109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a:t>التسيير والتدقيق الجبائي                               </a:t>
            </a:r>
            <a:r>
              <a:rPr lang="ar-DZ">
                <a:latin typeface="Aldhabi" panose="01000000000000000000" pitchFamily="2" charset="-78"/>
                <a:cs typeface="Aldhabi" panose="01000000000000000000" pitchFamily="2" charset="-78"/>
              </a:rPr>
              <a:t>د.صالح 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solidFill>
                  <a:srgbClr val="0070C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أنواع القرار </a:t>
            </a:r>
            <a:r>
              <a:rPr lang="ar-DZ" sz="3200" b="1" dirty="0" err="1" smtClean="0">
                <a:solidFill>
                  <a:srgbClr val="0070C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التسييري</a:t>
            </a:r>
            <a:endParaRPr lang="fr-FR" sz="3200" b="1" dirty="0">
              <a:solidFill>
                <a:srgbClr val="0070C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4" name="Flèche vers le bas 3"/>
          <p:cNvSpPr/>
          <p:nvPr/>
        </p:nvSpPr>
        <p:spPr>
          <a:xfrm rot="19233649">
            <a:off x="6079269" y="3250609"/>
            <a:ext cx="2485747" cy="28325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smtClean="0">
                <a:solidFill>
                  <a:schemeClr val="tx1"/>
                </a:solidFill>
                <a:latin typeface="Traditional Arabic" panose="02020603050405020304" pitchFamily="18" charset="-78"/>
                <a:cs typeface="Traditional Arabic" panose="02020603050405020304" pitchFamily="18" charset="-78"/>
              </a:rPr>
              <a:t>القرار </a:t>
            </a:r>
            <a:r>
              <a:rPr lang="ar-SA" sz="2800" b="1" dirty="0" err="1">
                <a:solidFill>
                  <a:schemeClr val="tx1"/>
                </a:solidFill>
                <a:latin typeface="Traditional Arabic" panose="02020603050405020304" pitchFamily="18" charset="-78"/>
                <a:cs typeface="Traditional Arabic" panose="02020603050405020304" pitchFamily="18" charset="-78"/>
              </a:rPr>
              <a:t>التسييري</a:t>
            </a:r>
            <a:r>
              <a:rPr lang="ar-SA" sz="2800" b="1" dirty="0">
                <a:solidFill>
                  <a:schemeClr val="tx1"/>
                </a:solidFill>
                <a:latin typeface="Traditional Arabic" panose="02020603050405020304" pitchFamily="18" charset="-78"/>
                <a:cs typeface="Traditional Arabic" panose="02020603050405020304" pitchFamily="18" charset="-78"/>
              </a:rPr>
              <a:t> غير القانوني</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5" name="Flèche vers le bas 4"/>
          <p:cNvSpPr/>
          <p:nvPr/>
        </p:nvSpPr>
        <p:spPr>
          <a:xfrm rot="2936803">
            <a:off x="1322345" y="3180340"/>
            <a:ext cx="2448444" cy="306720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smtClean="0">
                <a:latin typeface="Traditional Arabic" panose="02020603050405020304" pitchFamily="18" charset="-78"/>
                <a:cs typeface="Traditional Arabic" panose="02020603050405020304" pitchFamily="18" charset="-78"/>
              </a:rPr>
              <a:t>القرار </a:t>
            </a:r>
            <a:r>
              <a:rPr lang="ar-SA" sz="2800" b="1" dirty="0" err="1">
                <a:latin typeface="Traditional Arabic" panose="02020603050405020304" pitchFamily="18" charset="-78"/>
                <a:cs typeface="Traditional Arabic" panose="02020603050405020304" pitchFamily="18" charset="-78"/>
              </a:rPr>
              <a:t>التسييري</a:t>
            </a:r>
            <a:r>
              <a:rPr lang="ar-SA" sz="2800" b="1" dirty="0">
                <a:latin typeface="Traditional Arabic" panose="02020603050405020304" pitchFamily="18" charset="-78"/>
                <a:cs typeface="Traditional Arabic" panose="02020603050405020304" pitchFamily="18" charset="-78"/>
              </a:rPr>
              <a:t> القانوني</a:t>
            </a:r>
            <a:endParaRPr lang="fr-FR" sz="28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94223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4" name="Espace réservé du contenu 3"/>
          <p:cNvSpPr>
            <a:spLocks noGrp="1"/>
          </p:cNvSpPr>
          <p:nvPr>
            <p:ph idx="1"/>
          </p:nvPr>
        </p:nvSpPr>
        <p:spPr>
          <a:xfrm>
            <a:off x="1154954" y="2274241"/>
            <a:ext cx="10172688" cy="3278661"/>
          </a:xfrm>
          <a:prstGeom prst="downArrow">
            <a:avLst/>
          </a:prstGeom>
          <a:solidFill>
            <a:srgbClr val="FF0000"/>
          </a:solidFill>
          <a:ln>
            <a:noFill/>
          </a:ln>
          <a:effectLst>
            <a:outerShdw blurRad="127000" dist="38100" dir="2700000" algn="ctr">
              <a:srgbClr val="000000">
                <a:alpha val="45000"/>
              </a:srgbClr>
            </a:outerShdw>
          </a:effectLst>
          <a:scene3d>
            <a:camera prst="perspectiveLef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rtl="1">
              <a:buNone/>
            </a:pPr>
            <a:r>
              <a:rPr lang="ar-SA" sz="3600" b="1" dirty="0" smtClean="0">
                <a:solidFill>
                  <a:schemeClr val="bg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rPr>
              <a:t>القرار </a:t>
            </a:r>
            <a:r>
              <a:rPr lang="ar-SA" sz="3600" b="1" dirty="0" err="1">
                <a:solidFill>
                  <a:schemeClr val="bg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rPr>
              <a:t>التسييري</a:t>
            </a:r>
            <a:r>
              <a:rPr lang="ar-SA" sz="3600" b="1" dirty="0">
                <a:solidFill>
                  <a:schemeClr val="bg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rPr>
              <a:t> </a:t>
            </a:r>
            <a:r>
              <a:rPr lang="ar-SA" sz="3600" b="1" dirty="0" smtClean="0">
                <a:solidFill>
                  <a:schemeClr val="bg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rPr>
              <a:t>القانون</a:t>
            </a:r>
            <a:r>
              <a:rPr lang="ar-DZ" sz="3600" b="1" dirty="0" smtClean="0">
                <a:solidFill>
                  <a:schemeClr val="bg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rPr>
              <a:t>ي</a:t>
            </a:r>
          </a:p>
          <a:p>
            <a:pPr marL="0" indent="0" algn="ctr" rtl="1">
              <a:buNone/>
            </a:pPr>
            <a:endParaRPr lang="ar-DZ" sz="2800" b="1" dirty="0">
              <a:solidFill>
                <a:schemeClr val="tx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endParaRPr>
          </a:p>
          <a:p>
            <a:pPr marL="0" indent="0" algn="ctr" rtl="1">
              <a:buNone/>
            </a:pPr>
            <a:endParaRPr lang="fr-FR" sz="2800" b="1" dirty="0">
              <a:solidFill>
                <a:schemeClr val="tx1"/>
              </a:solidFill>
              <a:effectLst>
                <a:reflection blurRad="6350" stA="55000" endA="300" endPos="45500" dir="5400000" sy="-100000" algn="bl" rotWithShape="0"/>
              </a:effectLst>
              <a:latin typeface="Traditional Arabic" panose="02020603050405020304" pitchFamily="18" charset="-78"/>
              <a:cs typeface="Traditional Arabic" panose="02020603050405020304" pitchFamily="18" charset="-78"/>
            </a:endParaRPr>
          </a:p>
        </p:txBody>
      </p:sp>
      <p:sp>
        <p:nvSpPr>
          <p:cNvPr id="5" name="Rectangle 4"/>
          <p:cNvSpPr/>
          <p:nvPr/>
        </p:nvSpPr>
        <p:spPr>
          <a:xfrm>
            <a:off x="4172989" y="3244334"/>
            <a:ext cx="4522124" cy="1200329"/>
          </a:xfrm>
          <a:prstGeom prst="rect">
            <a:avLst/>
          </a:prstGeom>
        </p:spPr>
        <p:txBody>
          <a:bodyPr wrap="square">
            <a:spAutoFit/>
          </a:bodyPr>
          <a:lstStyle/>
          <a:p>
            <a:pPr algn="ctr"/>
            <a:r>
              <a:rPr lang="ar-SA" sz="2400" b="1" dirty="0" smtClean="0">
                <a:latin typeface="Traditional Arabic" panose="02020603050405020304" pitchFamily="18" charset="-78"/>
                <a:cs typeface="Traditional Arabic" panose="02020603050405020304" pitchFamily="18" charset="-78"/>
              </a:rPr>
              <a:t>أتاح </a:t>
            </a:r>
            <a:r>
              <a:rPr lang="ar-SA" sz="2400" b="1" dirty="0">
                <a:latin typeface="Traditional Arabic" panose="02020603050405020304" pitchFamily="18" charset="-78"/>
                <a:cs typeface="Traditional Arabic" panose="02020603050405020304" pitchFamily="18" charset="-78"/>
              </a:rPr>
              <a:t>التشريع الجبائي عدة خيارات قانونية يعمل المسير الجبائي على استغلالها، فالقرار </a:t>
            </a:r>
            <a:r>
              <a:rPr lang="ar-SA" sz="2400" b="1" dirty="0" err="1">
                <a:latin typeface="Traditional Arabic" panose="02020603050405020304" pitchFamily="18" charset="-78"/>
                <a:cs typeface="Traditional Arabic" panose="02020603050405020304" pitchFamily="18" charset="-78"/>
              </a:rPr>
              <a:t>التسييري</a:t>
            </a:r>
            <a:r>
              <a:rPr lang="ar-SA" sz="2400" b="1" dirty="0">
                <a:latin typeface="Traditional Arabic" panose="02020603050405020304" pitchFamily="18" charset="-78"/>
                <a:cs typeface="Traditional Arabic" panose="02020603050405020304" pitchFamily="18" charset="-78"/>
              </a:rPr>
              <a:t> القانوني هو قرار من مجموعة الخيارات </a:t>
            </a:r>
            <a:r>
              <a:rPr lang="ar-SA" sz="2400" b="1" dirty="0" err="1">
                <a:latin typeface="Traditional Arabic" panose="02020603050405020304" pitchFamily="18" charset="-78"/>
                <a:cs typeface="Traditional Arabic" panose="02020603050405020304" pitchFamily="18" charset="-78"/>
              </a:rPr>
              <a:t>الجبائية</a:t>
            </a:r>
            <a:r>
              <a:rPr lang="ar-SA" sz="2400" b="1" dirty="0">
                <a:latin typeface="Traditional Arabic" panose="02020603050405020304" pitchFamily="18" charset="-78"/>
                <a:cs typeface="Traditional Arabic" panose="02020603050405020304" pitchFamily="18" charset="-78"/>
              </a:rPr>
              <a:t> المتاحة</a:t>
            </a:r>
            <a:endParaRPr lang="fr-FR" sz="24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6636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heel(1)">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lstStyle/>
          <a:p>
            <a:pPr algn="ctr" rtl="1"/>
            <a:r>
              <a:rPr lang="ar-DZ" sz="3600" b="1" dirty="0" smtClean="0">
                <a:latin typeface="Traditional Arabic" panose="02020603050405020304" pitchFamily="18" charset="-78"/>
                <a:cs typeface="Traditional Arabic" panose="02020603050405020304" pitchFamily="18" charset="-78"/>
              </a:rPr>
              <a:t>أبعاد التسيير الجبائي</a:t>
            </a:r>
            <a:endParaRPr lang="fr-FR" sz="3600" b="1" dirty="0">
              <a:latin typeface="Traditional Arabic" panose="02020603050405020304" pitchFamily="18" charset="-78"/>
              <a:cs typeface="Traditional Arabic" panose="02020603050405020304" pitchFamily="18" charset="-78"/>
            </a:endParaRPr>
          </a:p>
          <a:p>
            <a:endParaRPr lang="fr-FR" dirty="0"/>
          </a:p>
        </p:txBody>
      </p:sp>
      <p:sp>
        <p:nvSpPr>
          <p:cNvPr id="8" name="Flèche à trois pointes 7"/>
          <p:cNvSpPr/>
          <p:nvPr/>
        </p:nvSpPr>
        <p:spPr>
          <a:xfrm>
            <a:off x="2442950" y="3461258"/>
            <a:ext cx="7014949"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DZ" dirty="0" smtClean="0"/>
              <a:t>البعد الأول                                                                           البعد الثاني</a:t>
            </a:r>
            <a:endParaRPr lang="fr-FR" dirty="0"/>
          </a:p>
        </p:txBody>
      </p:sp>
      <p:sp>
        <p:nvSpPr>
          <p:cNvPr id="9" name="Ellipse 8"/>
          <p:cNvSpPr/>
          <p:nvPr/>
        </p:nvSpPr>
        <p:spPr>
          <a:xfrm>
            <a:off x="1154954" y="4068106"/>
            <a:ext cx="1929440" cy="23296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dirty="0"/>
              <a:t>التسيير الجبائي ينظر إليه على أنه مجموعة القرارات </a:t>
            </a:r>
            <a:r>
              <a:rPr lang="ar-SA" dirty="0" err="1"/>
              <a:t>الجبائية</a:t>
            </a:r>
            <a:r>
              <a:rPr lang="ar-SA" dirty="0"/>
              <a:t> التي تلائم مصلحة المؤسسة</a:t>
            </a:r>
            <a:endParaRPr lang="fr-FR" dirty="0"/>
          </a:p>
        </p:txBody>
      </p:sp>
      <p:sp>
        <p:nvSpPr>
          <p:cNvPr id="10" name="Ellipse 9"/>
          <p:cNvSpPr/>
          <p:nvPr/>
        </p:nvSpPr>
        <p:spPr>
          <a:xfrm>
            <a:off x="8890007" y="4000910"/>
            <a:ext cx="2052720" cy="23296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dirty="0"/>
              <a:t>التسيير الجبائي ينظر إليه من ناحية سلوك المؤسسة تجاه الالتزامات التي </a:t>
            </a:r>
            <a:r>
              <a:rPr lang="ar-SA" dirty="0" smtClean="0"/>
              <a:t>تفرض</a:t>
            </a:r>
            <a:r>
              <a:rPr lang="ar-DZ" dirty="0" smtClean="0"/>
              <a:t>ها</a:t>
            </a:r>
            <a:r>
              <a:rPr lang="ar-DZ" dirty="0"/>
              <a:t> </a:t>
            </a:r>
            <a:r>
              <a:rPr lang="ar-DZ" dirty="0" err="1" smtClean="0"/>
              <a:t>الإ</a:t>
            </a:r>
            <a:r>
              <a:rPr lang="ar-SA" dirty="0" smtClean="0"/>
              <a:t>دارة </a:t>
            </a:r>
            <a:r>
              <a:rPr lang="ar-SA" dirty="0" err="1"/>
              <a:t>الجبائية</a:t>
            </a:r>
            <a:r>
              <a:rPr lang="ar-SA" dirty="0"/>
              <a:t>.</a:t>
            </a:r>
            <a:endParaRPr lang="fr-FR" dirty="0"/>
          </a:p>
        </p:txBody>
      </p:sp>
    </p:spTree>
    <p:extLst>
      <p:ext uri="{BB962C8B-B14F-4D97-AF65-F5344CB8AC3E}">
        <p14:creationId xmlns:p14="http://schemas.microsoft.com/office/powerpoint/2010/main" val="37609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20" name="Espace réservé du contenu 19"/>
          <p:cNvGraphicFramePr>
            <a:graphicFrameLocks noGrp="1"/>
          </p:cNvGraphicFramePr>
          <p:nvPr>
            <p:ph idx="1"/>
            <p:extLst>
              <p:ext uri="{D42A27DB-BD31-4B8C-83A1-F6EECF244321}">
                <p14:modId xmlns:p14="http://schemas.microsoft.com/office/powerpoint/2010/main" val="1468042660"/>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196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4" name="Espace réservé du contenu 3"/>
          <p:cNvSpPr>
            <a:spLocks noGrp="1"/>
          </p:cNvSpPr>
          <p:nvPr>
            <p:ph idx="1"/>
          </p:nvPr>
        </p:nvSpPr>
        <p:spPr>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ar-SA" sz="2800" b="1" dirty="0" smtClean="0">
                <a:latin typeface="Traditional Arabic" panose="02020603050405020304" pitchFamily="18" charset="-78"/>
                <a:cs typeface="Traditional Arabic" panose="02020603050405020304" pitchFamily="18" charset="-78"/>
              </a:rPr>
              <a:t>القرار </a:t>
            </a:r>
            <a:r>
              <a:rPr lang="ar-SA" sz="2800" b="1" dirty="0" err="1">
                <a:latin typeface="Traditional Arabic" panose="02020603050405020304" pitchFamily="18" charset="-78"/>
                <a:cs typeface="Traditional Arabic" panose="02020603050405020304" pitchFamily="18" charset="-78"/>
              </a:rPr>
              <a:t>التسييري</a:t>
            </a:r>
            <a:r>
              <a:rPr lang="ar-SA" sz="2800" b="1" dirty="0">
                <a:latin typeface="Traditional Arabic" panose="02020603050405020304" pitchFamily="18" charset="-78"/>
                <a:cs typeface="Traditional Arabic" panose="02020603050405020304" pitchFamily="18" charset="-78"/>
              </a:rPr>
              <a:t> </a:t>
            </a:r>
            <a:r>
              <a:rPr lang="ar-DZ" sz="2800" b="1" dirty="0" smtClean="0">
                <a:latin typeface="Traditional Arabic" panose="02020603050405020304" pitchFamily="18" charset="-78"/>
                <a:cs typeface="Traditional Arabic" panose="02020603050405020304" pitchFamily="18" charset="-78"/>
              </a:rPr>
              <a:t>غير </a:t>
            </a:r>
            <a:r>
              <a:rPr lang="ar-SA" sz="2800" b="1" dirty="0" smtClean="0">
                <a:latin typeface="Traditional Arabic" panose="02020603050405020304" pitchFamily="18" charset="-78"/>
                <a:cs typeface="Traditional Arabic" panose="02020603050405020304" pitchFamily="18" charset="-78"/>
              </a:rPr>
              <a:t>القانوني</a:t>
            </a:r>
            <a:endParaRPr lang="ar-DZ" sz="2800" b="1" dirty="0" smtClean="0">
              <a:latin typeface="Traditional Arabic" panose="02020603050405020304" pitchFamily="18" charset="-78"/>
              <a:cs typeface="Traditional Arabic" panose="02020603050405020304" pitchFamily="18" charset="-78"/>
            </a:endParaRPr>
          </a:p>
          <a:p>
            <a:pPr marL="0" indent="0" algn="ctr">
              <a:buNone/>
            </a:pPr>
            <a:r>
              <a:rPr lang="ar-SA" sz="2800" b="1" dirty="0">
                <a:solidFill>
                  <a:schemeClr val="tx1"/>
                </a:solidFill>
                <a:latin typeface="Traditional Arabic" panose="02020603050405020304" pitchFamily="18" charset="-78"/>
                <a:cs typeface="Traditional Arabic" panose="02020603050405020304" pitchFamily="18" charset="-78"/>
              </a:rPr>
              <a:t>وهو القرار </a:t>
            </a:r>
            <a:r>
              <a:rPr lang="ar-SA" sz="2800" b="1" dirty="0" err="1">
                <a:solidFill>
                  <a:schemeClr val="tx1"/>
                </a:solidFill>
                <a:latin typeface="Traditional Arabic" panose="02020603050405020304" pitchFamily="18" charset="-78"/>
                <a:cs typeface="Traditional Arabic" panose="02020603050405020304" pitchFamily="18" charset="-78"/>
              </a:rPr>
              <a:t>التسييري</a:t>
            </a:r>
            <a:r>
              <a:rPr lang="ar-SA" sz="2800" b="1" dirty="0">
                <a:solidFill>
                  <a:schemeClr val="tx1"/>
                </a:solidFill>
                <a:latin typeface="Traditional Arabic" panose="02020603050405020304" pitchFamily="18" charset="-78"/>
                <a:cs typeface="Traditional Arabic" panose="02020603050405020304" pitchFamily="18" charset="-78"/>
              </a:rPr>
              <a:t> الذي يتعارض مع نصوص التشريع الجبائي </a:t>
            </a:r>
            <a:r>
              <a:rPr lang="ar-SA" sz="2800" b="1" dirty="0" smtClean="0">
                <a:solidFill>
                  <a:schemeClr val="tx1"/>
                </a:solidFill>
                <a:latin typeface="Traditional Arabic" panose="02020603050405020304" pitchFamily="18" charset="-78"/>
                <a:cs typeface="Traditional Arabic" panose="02020603050405020304" pitchFamily="18" charset="-78"/>
              </a:rPr>
              <a:t>مثل</a:t>
            </a:r>
            <a:r>
              <a:rPr lang="ar-DZ" sz="2800" b="1" dirty="0" smtClean="0">
                <a:solidFill>
                  <a:schemeClr val="tx1"/>
                </a:solidFill>
                <a:latin typeface="Traditional Arabic" panose="02020603050405020304" pitchFamily="18" charset="-78"/>
                <a:cs typeface="Traditional Arabic" panose="02020603050405020304" pitchFamily="18" charset="-78"/>
              </a:rPr>
              <a:t>...</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5127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04049691"/>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938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900954" y="2565400"/>
            <a:ext cx="8825659" cy="3416300"/>
          </a:xfrm>
        </p:spPr>
        <p:txBody>
          <a:bodyPr>
            <a:normAutofit/>
          </a:bodyPr>
          <a:lstStyle/>
          <a:p>
            <a:pPr algn="ctr" rtl="1"/>
            <a:r>
              <a:rPr lang="ar-SA" sz="3200" b="1" dirty="0" smtClean="0">
                <a:latin typeface="Traditional Arabic" panose="02020603050405020304" pitchFamily="18" charset="-78"/>
                <a:cs typeface="Traditional Arabic" panose="02020603050405020304" pitchFamily="18" charset="-78"/>
              </a:rPr>
              <a:t>مخاطر </a:t>
            </a:r>
            <a:r>
              <a:rPr lang="ar-SA" sz="3200" b="1" dirty="0" err="1" smtClean="0">
                <a:latin typeface="Traditional Arabic" panose="02020603050405020304" pitchFamily="18" charset="-78"/>
                <a:cs typeface="Traditional Arabic" panose="02020603050405020304" pitchFamily="18" charset="-78"/>
              </a:rPr>
              <a:t>تسييرية</a:t>
            </a:r>
            <a:r>
              <a:rPr lang="ar-SA" sz="3200" b="1" dirty="0" smtClean="0">
                <a:latin typeface="Traditional Arabic" panose="02020603050405020304" pitchFamily="18" charset="-78"/>
                <a:cs typeface="Traditional Arabic" panose="02020603050405020304" pitchFamily="18" charset="-78"/>
              </a:rPr>
              <a:t> أخرى</a:t>
            </a:r>
            <a:endParaRPr lang="fr-FR" sz="3200" b="1" dirty="0" smtClean="0">
              <a:latin typeface="Traditional Arabic" panose="02020603050405020304" pitchFamily="18" charset="-78"/>
              <a:cs typeface="Traditional Arabic" panose="02020603050405020304" pitchFamily="18" charset="-78"/>
            </a:endParaRPr>
          </a:p>
          <a:p>
            <a:pPr algn="ctr" rtl="1"/>
            <a:endParaRPr lang="fr-FR" sz="3200" b="1" dirty="0">
              <a:latin typeface="Traditional Arabic" panose="02020603050405020304" pitchFamily="18" charset="-78"/>
              <a:cs typeface="Traditional Arabic" panose="02020603050405020304" pitchFamily="18" charset="-78"/>
            </a:endParaRPr>
          </a:p>
          <a:p>
            <a:pPr marL="0" indent="0" algn="r" rtl="1">
              <a:buNone/>
            </a:pPr>
            <a:r>
              <a:rPr lang="ar-SA" sz="3200" b="1" dirty="0">
                <a:latin typeface="Traditional Arabic" panose="02020603050405020304" pitchFamily="18" charset="-78"/>
                <a:cs typeface="Traditional Arabic" panose="02020603050405020304" pitchFamily="18" charset="-78"/>
              </a:rPr>
              <a:t>مظاهر أخرى للمخاطر </a:t>
            </a:r>
            <a:r>
              <a:rPr lang="ar-SA" sz="3200" b="1" dirty="0" err="1">
                <a:latin typeface="Traditional Arabic" panose="02020603050405020304" pitchFamily="18" charset="-78"/>
                <a:cs typeface="Traditional Arabic" panose="02020603050405020304" pitchFamily="18" charset="-78"/>
              </a:rPr>
              <a:t>الجبائية</a:t>
            </a:r>
            <a:r>
              <a:rPr lang="ar-SA" sz="3200" b="1" dirty="0">
                <a:latin typeface="Traditional Arabic" panose="02020603050405020304" pitchFamily="18" charset="-78"/>
                <a:cs typeface="Traditional Arabic" panose="02020603050405020304" pitchFamily="18" charset="-78"/>
              </a:rPr>
              <a:t> تتمثل في:</a:t>
            </a:r>
            <a:endParaRPr lang="fr-FR" sz="3200" b="1" dirty="0">
              <a:latin typeface="Traditional Arabic" panose="02020603050405020304" pitchFamily="18" charset="-78"/>
              <a:cs typeface="Traditional Arabic" panose="02020603050405020304" pitchFamily="18" charset="-78"/>
            </a:endParaRPr>
          </a:p>
          <a:p>
            <a:pPr marL="0" lvl="0" indent="0" algn="r" rtl="1">
              <a:buNone/>
            </a:pPr>
            <a:r>
              <a:rPr lang="ar-SA" sz="3200" b="1" dirty="0">
                <a:solidFill>
                  <a:schemeClr val="accent4">
                    <a:lumMod val="75000"/>
                  </a:schemeClr>
                </a:solidFill>
                <a:latin typeface="Traditional Arabic" panose="02020603050405020304" pitchFamily="18" charset="-78"/>
                <a:cs typeface="Traditional Arabic" panose="02020603050405020304" pitchFamily="18" charset="-78"/>
              </a:rPr>
              <a:t>نظرية الفعل غير العادي في التسيير</a:t>
            </a:r>
            <a:r>
              <a:rPr lang="ar-SA" sz="3200" dirty="0">
                <a:latin typeface="Traditional Arabic" panose="02020603050405020304" pitchFamily="18" charset="-78"/>
                <a:cs typeface="Traditional Arabic" panose="02020603050405020304" pitchFamily="18" charset="-78"/>
              </a:rPr>
              <a:t>؛ </a:t>
            </a:r>
            <a:endParaRPr lang="fr-FR" sz="3200" dirty="0">
              <a:latin typeface="Traditional Arabic" panose="02020603050405020304" pitchFamily="18" charset="-78"/>
              <a:cs typeface="Traditional Arabic" panose="02020603050405020304" pitchFamily="18" charset="-78"/>
            </a:endParaRPr>
          </a:p>
          <a:p>
            <a:pPr marL="0" lvl="0" indent="0" algn="r" rtl="1">
              <a:buNone/>
            </a:pP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التعسف في استعمال الحق.</a:t>
            </a:r>
            <a:endParaRPr lang="fr-FR" sz="3200" b="1" dirty="0">
              <a:solidFill>
                <a:schemeClr val="accent6">
                  <a:lumMod val="75000"/>
                </a:schemeClr>
              </a:solidFill>
              <a:latin typeface="Traditional Arabic" panose="02020603050405020304" pitchFamily="18" charset="-78"/>
              <a:cs typeface="Traditional Arabic" panose="02020603050405020304" pitchFamily="18" charset="-78"/>
            </a:endParaRPr>
          </a:p>
          <a:p>
            <a:pPr marL="0" indent="0" algn="ctr" rtl="1">
              <a:buNone/>
            </a:pPr>
            <a:endParaRPr lang="fr-FR" sz="3200" b="1" dirty="0" smtClean="0">
              <a:latin typeface="Traditional Arabic" panose="02020603050405020304" pitchFamily="18" charset="-78"/>
              <a:cs typeface="Traditional Arabic" panose="02020603050405020304" pitchFamily="18" charset="-78"/>
            </a:endParaRPr>
          </a:p>
          <a:p>
            <a:pPr marL="0" indent="0" algn="ctr" rtl="1">
              <a:buNone/>
            </a:pPr>
            <a:endParaRPr lang="fr-FR" sz="32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491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3200" b="1" dirty="0">
                <a:solidFill>
                  <a:schemeClr val="accent4">
                    <a:lumMod val="75000"/>
                  </a:schemeClr>
                </a:solidFill>
                <a:latin typeface="Traditional Arabic" panose="02020603050405020304" pitchFamily="18" charset="-78"/>
                <a:cs typeface="Traditional Arabic" panose="02020603050405020304" pitchFamily="18" charset="-78"/>
              </a:rPr>
              <a:t>نظرية الفعل غير العادي في </a:t>
            </a:r>
            <a:r>
              <a:rPr lang="ar-SA" sz="3200" b="1" dirty="0" err="1" smtClean="0">
                <a:solidFill>
                  <a:schemeClr val="accent4">
                    <a:lumMod val="75000"/>
                  </a:schemeClr>
                </a:solidFill>
                <a:latin typeface="Traditional Arabic" panose="02020603050405020304" pitchFamily="18" charset="-78"/>
                <a:cs typeface="Traditional Arabic" panose="02020603050405020304" pitchFamily="18" charset="-78"/>
              </a:rPr>
              <a:t>التسيي</a:t>
            </a:r>
            <a:r>
              <a:rPr lang="ar-DZ" sz="3200" b="1" dirty="0" smtClean="0">
                <a:solidFill>
                  <a:schemeClr val="accent4">
                    <a:lumMod val="75000"/>
                  </a:schemeClr>
                </a:solidFill>
                <a:latin typeface="Traditional Arabic" panose="02020603050405020304" pitchFamily="18" charset="-78"/>
                <a:cs typeface="Traditional Arabic" panose="02020603050405020304" pitchFamily="18" charset="-78"/>
              </a:rPr>
              <a:t>ر</a:t>
            </a:r>
            <a:endParaRPr lang="fr-FR" sz="3200" b="1" dirty="0" smtClean="0">
              <a:solidFill>
                <a:schemeClr val="accent4">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SA" sz="3200" b="1" dirty="0">
                <a:latin typeface="Traditional Arabic" panose="02020603050405020304" pitchFamily="18" charset="-78"/>
                <a:cs typeface="Traditional Arabic" panose="02020603050405020304" pitchFamily="18" charset="-78"/>
              </a:rPr>
              <a:t>الفعل </a:t>
            </a:r>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غير العادي في التسيير </a:t>
            </a:r>
            <a:r>
              <a:rPr lang="ar-SA" sz="3200" b="1" dirty="0">
                <a:latin typeface="Traditional Arabic" panose="02020603050405020304" pitchFamily="18" charset="-78"/>
                <a:cs typeface="Traditional Arabic" panose="02020603050405020304" pitchFamily="18" charset="-78"/>
              </a:rPr>
              <a:t>هو ذلك الفعل الذي </a:t>
            </a:r>
            <a:r>
              <a:rPr lang="ar-SA" sz="3200" b="1" dirty="0">
                <a:solidFill>
                  <a:schemeClr val="accent3">
                    <a:lumMod val="75000"/>
                  </a:schemeClr>
                </a:solidFill>
                <a:latin typeface="Traditional Arabic" panose="02020603050405020304" pitchFamily="18" charset="-78"/>
                <a:cs typeface="Traditional Arabic" panose="02020603050405020304" pitchFamily="18" charset="-78"/>
              </a:rPr>
              <a:t>لا يحقق مصالح المؤسسة </a:t>
            </a:r>
            <a:r>
              <a:rPr lang="ar-SA" sz="3200" b="1" dirty="0">
                <a:latin typeface="Traditional Arabic" panose="02020603050405020304" pitchFamily="18" charset="-78"/>
                <a:cs typeface="Traditional Arabic" panose="02020603050405020304" pitchFamily="18" charset="-78"/>
              </a:rPr>
              <a:t>ولا يقدم مقابلا للمؤسسة هدفها </a:t>
            </a:r>
            <a:r>
              <a:rPr lang="ar-SA" sz="3200" b="1" dirty="0" smtClean="0">
                <a:latin typeface="Traditional Arabic" panose="02020603050405020304" pitchFamily="18" charset="-78"/>
                <a:cs typeface="Traditional Arabic" panose="02020603050405020304" pitchFamily="18" charset="-78"/>
              </a:rPr>
              <a:t>الربح</a:t>
            </a:r>
            <a:r>
              <a:rPr lang="fr-FR" sz="3200" b="1" dirty="0" smtClean="0">
                <a:latin typeface="Traditional Arabic" panose="02020603050405020304" pitchFamily="18" charset="-78"/>
                <a:cs typeface="Traditional Arabic" panose="02020603050405020304" pitchFamily="18" charset="-78"/>
              </a:rPr>
              <a:t>.</a:t>
            </a:r>
            <a:endParaRPr lang="fr-FR" sz="3200" b="1" dirty="0">
              <a:solidFill>
                <a:schemeClr val="accent4">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v"/>
            </a:pPr>
            <a:r>
              <a:rPr lang="ar-SA" sz="3200" b="1" dirty="0">
                <a:latin typeface="Traditional Arabic" panose="02020603050405020304" pitchFamily="18" charset="-78"/>
                <a:cs typeface="Traditional Arabic" panose="02020603050405020304" pitchFamily="18" charset="-78"/>
              </a:rPr>
              <a:t>وحسب نظرية الفعل غير العادي في التسيير فإن الإدارة </a:t>
            </a:r>
            <a:r>
              <a:rPr lang="ar-SA" sz="3200" b="1" dirty="0" err="1">
                <a:latin typeface="Traditional Arabic" panose="02020603050405020304" pitchFamily="18" charset="-78"/>
                <a:cs typeface="Traditional Arabic" panose="02020603050405020304" pitchFamily="18" charset="-78"/>
              </a:rPr>
              <a:t>الجبائية</a:t>
            </a:r>
            <a:r>
              <a:rPr lang="ar-SA" sz="3200" b="1" dirty="0">
                <a:latin typeface="Traditional Arabic" panose="02020603050405020304" pitchFamily="18" charset="-78"/>
                <a:cs typeface="Traditional Arabic" panose="02020603050405020304" pitchFamily="18" charset="-78"/>
              </a:rPr>
              <a:t> </a:t>
            </a:r>
            <a:r>
              <a:rPr lang="ar-SA" sz="3200" b="1" dirty="0">
                <a:solidFill>
                  <a:srgbClr val="FF0000"/>
                </a:solidFill>
                <a:latin typeface="Traditional Arabic" panose="02020603050405020304" pitchFamily="18" charset="-78"/>
                <a:cs typeface="Traditional Arabic" panose="02020603050405020304" pitchFamily="18" charset="-78"/>
              </a:rPr>
              <a:t>قد ترفض دمج </a:t>
            </a:r>
            <a:r>
              <a:rPr lang="ar-SA" sz="3200" b="1" dirty="0">
                <a:latin typeface="Traditional Arabic" panose="02020603050405020304" pitchFamily="18" charset="-78"/>
                <a:cs typeface="Traditional Arabic" panose="02020603050405020304" pitchFamily="18" charset="-78"/>
              </a:rPr>
              <a:t>بعض الأعباء أثناء تحديدها للوعاء الضريبي، مما يشكل إحدى </a:t>
            </a:r>
            <a:r>
              <a:rPr lang="ar-SA" sz="3200" b="1" dirty="0">
                <a:solidFill>
                  <a:srgbClr val="33CC33"/>
                </a:solidFill>
                <a:latin typeface="Traditional Arabic" panose="02020603050405020304" pitchFamily="18" charset="-78"/>
                <a:cs typeface="Traditional Arabic" panose="02020603050405020304" pitchFamily="18" charset="-78"/>
              </a:rPr>
              <a:t>مظاهر الخطر الجبائي داخل المؤسسة</a:t>
            </a:r>
            <a:r>
              <a:rPr lang="ar-SA" sz="3200" dirty="0">
                <a:latin typeface="Traditional Arabic" panose="02020603050405020304" pitchFamily="18" charset="-78"/>
                <a:cs typeface="Traditional Arabic" panose="02020603050405020304" pitchFamily="18" charset="-78"/>
              </a:rPr>
              <a:t>.</a:t>
            </a:r>
            <a:endParaRPr lang="fr-FR" sz="3200" b="1" dirty="0" smtClean="0">
              <a:solidFill>
                <a:schemeClr val="accent4">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935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4165600"/>
          </a:xfrm>
        </p:spPr>
        <p:txBody>
          <a:bodyPr>
            <a:normAutofit fontScale="92500"/>
          </a:bodyPr>
          <a:lstStyle/>
          <a:p>
            <a:pPr algn="ctr" rtl="1"/>
            <a:r>
              <a:rPr lang="ar-SA" sz="3200" b="1" dirty="0">
                <a:solidFill>
                  <a:schemeClr val="accent6">
                    <a:lumMod val="75000"/>
                  </a:schemeClr>
                </a:solidFill>
                <a:latin typeface="Traditional Arabic" panose="02020603050405020304" pitchFamily="18" charset="-78"/>
                <a:cs typeface="Traditional Arabic" panose="02020603050405020304" pitchFamily="18" charset="-78"/>
              </a:rPr>
              <a:t>التعسف في استعمال </a:t>
            </a:r>
            <a:r>
              <a:rPr lang="ar-SA" sz="3200" b="1" dirty="0" smtClean="0">
                <a:solidFill>
                  <a:schemeClr val="accent6">
                    <a:lumMod val="75000"/>
                  </a:schemeClr>
                </a:solidFill>
                <a:latin typeface="Traditional Arabic" panose="02020603050405020304" pitchFamily="18" charset="-78"/>
                <a:cs typeface="Traditional Arabic" panose="02020603050405020304" pitchFamily="18" charset="-78"/>
              </a:rPr>
              <a:t>الحق</a:t>
            </a:r>
            <a:endParaRPr lang="ar-DZ" sz="3200" b="1" dirty="0" smtClean="0">
              <a:solidFill>
                <a:schemeClr val="accent6">
                  <a:lumMod val="75000"/>
                </a:schemeClr>
              </a:solidFill>
              <a:latin typeface="Traditional Arabic" panose="02020603050405020304" pitchFamily="18" charset="-78"/>
              <a:cs typeface="Traditional Arabic" panose="02020603050405020304" pitchFamily="18" charset="-78"/>
            </a:endParaRPr>
          </a:p>
          <a:p>
            <a:pPr algn="ctr" rtl="1"/>
            <a:endParaRPr lang="ar-DZ" sz="3200" b="1" dirty="0">
              <a:solidFill>
                <a:schemeClr val="accent6">
                  <a:lumMod val="75000"/>
                </a:schemeClr>
              </a:solidFill>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
            </a:pPr>
            <a:r>
              <a:rPr lang="ar-SA" sz="3200" dirty="0">
                <a:latin typeface="Traditional Arabic" panose="02020603050405020304" pitchFamily="18" charset="-78"/>
                <a:cs typeface="Traditional Arabic" panose="02020603050405020304" pitchFamily="18" charset="-78"/>
              </a:rPr>
              <a:t>تكيف الإدارة </a:t>
            </a:r>
            <a:r>
              <a:rPr lang="ar-SA" sz="3200" dirty="0" err="1">
                <a:latin typeface="Traditional Arabic" panose="02020603050405020304" pitchFamily="18" charset="-78"/>
                <a:cs typeface="Traditional Arabic" panose="02020603050405020304" pitchFamily="18" charset="-78"/>
              </a:rPr>
              <a:t>الجبائية</a:t>
            </a:r>
            <a:r>
              <a:rPr lang="ar-SA" sz="3200" dirty="0">
                <a:latin typeface="Traditional Arabic" panose="02020603050405020304" pitchFamily="18" charset="-78"/>
                <a:cs typeface="Traditional Arabic" panose="02020603050405020304" pitchFamily="18" charset="-78"/>
              </a:rPr>
              <a:t> بعض العمليات على أنها </a:t>
            </a:r>
            <a:r>
              <a:rPr lang="ar-SA" sz="3200" b="1" dirty="0">
                <a:solidFill>
                  <a:srgbClr val="33CC33"/>
                </a:solidFill>
                <a:latin typeface="Traditional Arabic" panose="02020603050405020304" pitchFamily="18" charset="-78"/>
                <a:cs typeface="Traditional Arabic" panose="02020603050405020304" pitchFamily="18" charset="-78"/>
              </a:rPr>
              <a:t>تعسف في استعمال الحق </a:t>
            </a:r>
            <a:r>
              <a:rPr lang="ar-SA" sz="3200" dirty="0">
                <a:latin typeface="Traditional Arabic" panose="02020603050405020304" pitchFamily="18" charset="-78"/>
                <a:cs typeface="Traditional Arabic" panose="02020603050405020304" pitchFamily="18" charset="-78"/>
              </a:rPr>
              <a:t>إذا كانت تهدف إلى </a:t>
            </a:r>
            <a:r>
              <a:rPr lang="ar-SA" sz="3200" b="1" dirty="0">
                <a:solidFill>
                  <a:srgbClr val="33CC33"/>
                </a:solidFill>
                <a:latin typeface="Traditional Arabic" panose="02020603050405020304" pitchFamily="18" charset="-78"/>
                <a:cs typeface="Traditional Arabic" panose="02020603050405020304" pitchFamily="18" charset="-78"/>
              </a:rPr>
              <a:t>تجنب أو تخفيض الضريبة </a:t>
            </a:r>
            <a:r>
              <a:rPr lang="ar-SA" sz="3200" dirty="0">
                <a:latin typeface="Traditional Arabic" panose="02020603050405020304" pitchFamily="18" charset="-78"/>
                <a:cs typeface="Traditional Arabic" panose="02020603050405020304" pitchFamily="18" charset="-78"/>
              </a:rPr>
              <a:t>وذلك باللجوء إلى </a:t>
            </a:r>
            <a:r>
              <a:rPr lang="ar-SA" sz="3200" b="1" dirty="0">
                <a:solidFill>
                  <a:srgbClr val="FF0000"/>
                </a:solidFill>
                <a:latin typeface="Traditional Arabic" panose="02020603050405020304" pitchFamily="18" charset="-78"/>
                <a:cs typeface="Traditional Arabic" panose="02020603050405020304" pitchFamily="18" charset="-78"/>
              </a:rPr>
              <a:t>إخفاء الطبيعة الحقيقية للعملية</a:t>
            </a:r>
            <a:r>
              <a:rPr lang="ar-SA" sz="3200" dirty="0">
                <a:latin typeface="Traditional Arabic" panose="02020603050405020304" pitchFamily="18" charset="-78"/>
                <a:cs typeface="Traditional Arabic" panose="02020603050405020304" pitchFamily="18" charset="-78"/>
              </a:rPr>
              <a:t> وتهدف فقط لتجنب الضريبة دون وجود فائدة </a:t>
            </a:r>
            <a:r>
              <a:rPr lang="ar-SA" sz="3200" dirty="0" smtClean="0">
                <a:latin typeface="Traditional Arabic" panose="02020603050405020304" pitchFamily="18" charset="-78"/>
                <a:cs typeface="Traditional Arabic" panose="02020603050405020304" pitchFamily="18" charset="-78"/>
              </a:rPr>
              <a:t>اقتصادية للمؤسسة</a:t>
            </a:r>
            <a:r>
              <a:rPr lang="ar-DZ" sz="3200" dirty="0" smtClean="0">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
            </a:pPr>
            <a:r>
              <a:rPr lang="ar-DZ" sz="3200" dirty="0">
                <a:latin typeface="Traditional Arabic" panose="02020603050405020304" pitchFamily="18" charset="-78"/>
                <a:cs typeface="Traditional Arabic" panose="02020603050405020304" pitchFamily="18" charset="-78"/>
              </a:rPr>
              <a:t> </a:t>
            </a:r>
            <a:r>
              <a:rPr lang="ar-DZ" sz="3200" dirty="0" smtClean="0">
                <a:latin typeface="Traditional Arabic" panose="02020603050405020304" pitchFamily="18" charset="-78"/>
                <a:cs typeface="Traditional Arabic" panose="02020603050405020304" pitchFamily="18" charset="-78"/>
              </a:rPr>
              <a:t>إن </a:t>
            </a:r>
            <a:r>
              <a:rPr lang="ar-SA" sz="3200" b="1" dirty="0" smtClean="0">
                <a:solidFill>
                  <a:srgbClr val="FF0000"/>
                </a:solidFill>
                <a:latin typeface="Traditional Arabic" panose="02020603050405020304" pitchFamily="18" charset="-78"/>
                <a:cs typeface="Traditional Arabic" panose="02020603050405020304" pitchFamily="18" charset="-78"/>
              </a:rPr>
              <a:t>تهديد </a:t>
            </a:r>
            <a:r>
              <a:rPr lang="ar-SA" sz="3200" b="1" dirty="0">
                <a:solidFill>
                  <a:srgbClr val="FF0000"/>
                </a:solidFill>
                <a:latin typeface="Traditional Arabic" panose="02020603050405020304" pitchFamily="18" charset="-78"/>
                <a:cs typeface="Traditional Arabic" panose="02020603050405020304" pitchFamily="18" charset="-78"/>
              </a:rPr>
              <a:t>الإدارة </a:t>
            </a:r>
            <a:r>
              <a:rPr lang="ar-SA" sz="3200" b="1" dirty="0" err="1">
                <a:solidFill>
                  <a:srgbClr val="FF0000"/>
                </a:solidFill>
                <a:latin typeface="Traditional Arabic" panose="02020603050405020304" pitchFamily="18" charset="-78"/>
                <a:cs typeface="Traditional Arabic" panose="02020603050405020304" pitchFamily="18" charset="-78"/>
              </a:rPr>
              <a:t>الجبائية</a:t>
            </a:r>
            <a:r>
              <a:rPr lang="ar-SA" sz="3200" b="1" dirty="0">
                <a:solidFill>
                  <a:srgbClr val="FF0000"/>
                </a:solidFill>
                <a:latin typeface="Traditional Arabic" panose="02020603050405020304" pitchFamily="18" charset="-78"/>
                <a:cs typeface="Traditional Arabic" panose="02020603050405020304" pitchFamily="18" charset="-78"/>
              </a:rPr>
              <a:t> </a:t>
            </a:r>
            <a:r>
              <a:rPr lang="ar-SA" sz="3200" b="1" dirty="0">
                <a:solidFill>
                  <a:srgbClr val="33CC33"/>
                </a:solidFill>
                <a:latin typeface="Traditional Arabic" panose="02020603050405020304" pitchFamily="18" charset="-78"/>
                <a:cs typeface="Traditional Arabic" panose="02020603050405020304" pitchFamily="18" charset="-78"/>
              </a:rPr>
              <a:t>بتكييف بعض العمليات </a:t>
            </a:r>
            <a:r>
              <a:rPr lang="ar-SA" sz="3200" dirty="0">
                <a:latin typeface="Traditional Arabic" panose="02020603050405020304" pitchFamily="18" charset="-78"/>
                <a:cs typeface="Traditional Arabic" panose="02020603050405020304" pitchFamily="18" charset="-78"/>
              </a:rPr>
              <a:t>على أنها تعسفاً في استعمال الحق تعتبر خطوة رادعة لبعض </a:t>
            </a:r>
            <a:r>
              <a:rPr lang="ar-SA" sz="3200" dirty="0" smtClean="0">
                <a:latin typeface="Traditional Arabic" panose="02020603050405020304" pitchFamily="18" charset="-78"/>
                <a:cs typeface="Traditional Arabic" panose="02020603050405020304" pitchFamily="18" charset="-78"/>
              </a:rPr>
              <a:t>المؤسسات</a:t>
            </a:r>
            <a:r>
              <a:rPr lang="ar-SA" sz="3200" dirty="0"/>
              <a:t> </a:t>
            </a:r>
            <a:r>
              <a:rPr lang="ar-SA" sz="3200" dirty="0">
                <a:latin typeface="Traditional Arabic" panose="02020603050405020304" pitchFamily="18" charset="-78"/>
                <a:cs typeface="Traditional Arabic" panose="02020603050405020304" pitchFamily="18" charset="-78"/>
              </a:rPr>
              <a:t>التي تسعى </a:t>
            </a:r>
            <a:r>
              <a:rPr lang="ar-SA" sz="3200" b="1" dirty="0">
                <a:solidFill>
                  <a:srgbClr val="33CC33"/>
                </a:solidFill>
                <a:latin typeface="Traditional Arabic" panose="02020603050405020304" pitchFamily="18" charset="-78"/>
                <a:cs typeface="Traditional Arabic" panose="02020603050405020304" pitchFamily="18" charset="-78"/>
              </a:rPr>
              <a:t>لتفضيل العائد الجبائي </a:t>
            </a:r>
            <a:r>
              <a:rPr lang="ar-SA" sz="3200" dirty="0">
                <a:latin typeface="Traditional Arabic" panose="02020603050405020304" pitchFamily="18" charset="-78"/>
                <a:cs typeface="Traditional Arabic" panose="02020603050405020304" pitchFamily="18" charset="-78"/>
              </a:rPr>
              <a:t>عن العائد الاقتصادي</a:t>
            </a:r>
            <a:r>
              <a:rPr lang="ar-DZ" sz="3200" dirty="0" smtClean="0">
                <a:latin typeface="Traditional Arabic" panose="02020603050405020304" pitchFamily="18" charset="-78"/>
                <a:cs typeface="Traditional Arabic" panose="02020603050405020304" pitchFamily="18" charset="-78"/>
              </a:rPr>
              <a:t> .</a:t>
            </a:r>
            <a:endParaRPr lang="fr-FR" sz="32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8251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a:t>التسيير والتدقيق الجبائي                               </a:t>
            </a:r>
            <a:r>
              <a:rPr lang="ar-DZ">
                <a:latin typeface="Aldhabi" panose="01000000000000000000" pitchFamily="2" charset="-78"/>
                <a:cs typeface="Aldhabi" panose="01000000000000000000" pitchFamily="2" charset="-78"/>
              </a:rPr>
              <a:t>د.صالح حميداتو</a:t>
            </a:r>
            <a:endParaRPr lang="fr-FR" dirty="0"/>
          </a:p>
        </p:txBody>
      </p:sp>
      <p:pic>
        <p:nvPicPr>
          <p:cNvPr id="1026" name="Picture 2" descr="فتح الصورة"/>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98517" y="2477194"/>
            <a:ext cx="10224654" cy="429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697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090708" y="2405061"/>
            <a:ext cx="8825659" cy="3733800"/>
          </a:xfrm>
          <a:solidFill>
            <a:schemeClr val="accent5">
              <a:lumMod val="60000"/>
              <a:lumOff val="40000"/>
            </a:schemeClr>
          </a:solidFill>
        </p:spPr>
        <p:txBody>
          <a:bodyPr/>
          <a:lstStyle/>
          <a:p>
            <a:pPr algn="r" rtl="1"/>
            <a:endParaRPr lang="ar-DZ" sz="3200" b="1" dirty="0" smtClean="0">
              <a:solidFill>
                <a:schemeClr val="accent6">
                  <a:lumMod val="50000"/>
                </a:schemeClr>
              </a:solidFill>
              <a:latin typeface="Traditional Arabic" panose="02020603050405020304" pitchFamily="18" charset="-78"/>
              <a:cs typeface="Traditional Arabic" panose="02020603050405020304" pitchFamily="18" charset="-78"/>
            </a:endParaRPr>
          </a:p>
          <a:p>
            <a:pPr lvl="2" algn="ctr" rtl="1"/>
            <a:r>
              <a:rPr lang="ar-DZ" sz="2800" b="1" dirty="0" err="1" smtClean="0">
                <a:solidFill>
                  <a:schemeClr val="accent6">
                    <a:lumMod val="50000"/>
                  </a:schemeClr>
                </a:solidFill>
                <a:latin typeface="Traditional Arabic" panose="02020603050405020304" pitchFamily="18" charset="-78"/>
                <a:cs typeface="Traditional Arabic" panose="02020603050405020304" pitchFamily="18" charset="-78"/>
              </a:rPr>
              <a:t>ممي</a:t>
            </a:r>
            <a:r>
              <a:rPr lang="ar-SA" sz="2800" b="1" dirty="0" smtClean="0">
                <a:solidFill>
                  <a:schemeClr val="accent6">
                    <a:lumMod val="50000"/>
                  </a:schemeClr>
                </a:solidFill>
                <a:latin typeface="Traditional Arabic" panose="02020603050405020304" pitchFamily="18" charset="-78"/>
                <a:cs typeface="Traditional Arabic" panose="02020603050405020304" pitchFamily="18" charset="-78"/>
              </a:rPr>
              <a:t>ز</a:t>
            </a:r>
            <a:r>
              <a:rPr lang="ar-DZ" sz="2800" b="1" dirty="0" smtClean="0">
                <a:solidFill>
                  <a:schemeClr val="accent6">
                    <a:lumMod val="50000"/>
                  </a:schemeClr>
                </a:solidFill>
                <a:latin typeface="Traditional Arabic" panose="02020603050405020304" pitchFamily="18" charset="-78"/>
                <a:cs typeface="Traditional Arabic" panose="02020603050405020304" pitchFamily="18" charset="-78"/>
              </a:rPr>
              <a:t>ات</a:t>
            </a:r>
            <a:r>
              <a:rPr lang="ar-SA" sz="2800" b="1" dirty="0" smtClean="0">
                <a:solidFill>
                  <a:schemeClr val="accent6">
                    <a:lumMod val="50000"/>
                  </a:schemeClr>
                </a:solidFill>
                <a:latin typeface="Traditional Arabic" panose="02020603050405020304" pitchFamily="18" charset="-78"/>
                <a:cs typeface="Traditional Arabic" panose="02020603050405020304" pitchFamily="18" charset="-78"/>
              </a:rPr>
              <a:t> التعسف في استعمال الحق</a:t>
            </a:r>
            <a:endParaRPr lang="fr-FR" dirty="0" smtClean="0"/>
          </a:p>
          <a:p>
            <a:pPr marL="914400" lvl="2" indent="0" algn="r" rtl="1">
              <a:buNone/>
            </a:pPr>
            <a:endParaRPr lang="ar-DZ" sz="2800" b="1" dirty="0">
              <a:solidFill>
                <a:schemeClr val="accent6">
                  <a:lumMod val="50000"/>
                </a:schemeClr>
              </a:solidFill>
              <a:latin typeface="Traditional Arabic" panose="02020603050405020304" pitchFamily="18" charset="-78"/>
              <a:cs typeface="Traditional Arabic" panose="02020603050405020304" pitchFamily="18" charset="-78"/>
            </a:endParaRPr>
          </a:p>
        </p:txBody>
      </p:sp>
      <p:sp>
        <p:nvSpPr>
          <p:cNvPr id="14" name="Ellipse 13"/>
          <p:cNvSpPr/>
          <p:nvPr/>
        </p:nvSpPr>
        <p:spPr>
          <a:xfrm>
            <a:off x="5249394" y="3365500"/>
            <a:ext cx="1688354" cy="1508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sz="2400" b="1" dirty="0">
                <a:latin typeface="Traditional Arabic" panose="02020603050405020304" pitchFamily="18" charset="-78"/>
                <a:cs typeface="Traditional Arabic" panose="02020603050405020304" pitchFamily="18" charset="-78"/>
              </a:rPr>
              <a:t>إخفاء المحتوى الحقيقي للعملية</a:t>
            </a:r>
            <a:endParaRPr lang="fr-FR" sz="2400" b="1" dirty="0">
              <a:latin typeface="Traditional Arabic" panose="02020603050405020304" pitchFamily="18" charset="-78"/>
              <a:cs typeface="Traditional Arabic" panose="02020603050405020304" pitchFamily="18" charset="-78"/>
            </a:endParaRPr>
          </a:p>
        </p:txBody>
      </p:sp>
      <p:sp>
        <p:nvSpPr>
          <p:cNvPr id="15" name="Ellipse 14"/>
          <p:cNvSpPr/>
          <p:nvPr/>
        </p:nvSpPr>
        <p:spPr>
          <a:xfrm>
            <a:off x="2612183" y="3398837"/>
            <a:ext cx="1714500" cy="144144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sz="2400" b="1" dirty="0">
                <a:latin typeface="Traditional Arabic" panose="02020603050405020304" pitchFamily="18" charset="-78"/>
                <a:cs typeface="Traditional Arabic" panose="02020603050405020304" pitchFamily="18" charset="-78"/>
              </a:rPr>
              <a:t>تحقيق سوى الهدف الضريبي</a:t>
            </a:r>
            <a:endParaRPr lang="fr-FR" sz="2400" b="1" dirty="0">
              <a:latin typeface="Traditional Arabic" panose="02020603050405020304" pitchFamily="18" charset="-78"/>
              <a:cs typeface="Traditional Arabic" panose="02020603050405020304" pitchFamily="18" charset="-78"/>
            </a:endParaRPr>
          </a:p>
        </p:txBody>
      </p:sp>
      <p:cxnSp>
        <p:nvCxnSpPr>
          <p:cNvPr id="20" name="Connecteur droit avec flèche 19"/>
          <p:cNvCxnSpPr/>
          <p:nvPr/>
        </p:nvCxnSpPr>
        <p:spPr>
          <a:xfrm>
            <a:off x="6937748" y="4271961"/>
            <a:ext cx="1291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6989949" y="3391299"/>
            <a:ext cx="1239651" cy="888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6937748" y="4271961"/>
            <a:ext cx="1291852" cy="78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7950199" y="2800350"/>
            <a:ext cx="196616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latin typeface="Traditional Arabic" panose="02020603050405020304" pitchFamily="18" charset="-78"/>
                <a:cs typeface="Traditional Arabic" panose="02020603050405020304" pitchFamily="18" charset="-78"/>
              </a:rPr>
              <a:t>الإخفاء بإجراء صوري</a:t>
            </a:r>
            <a:endParaRPr lang="fr-FR" b="1" dirty="0">
              <a:latin typeface="Traditional Arabic" panose="02020603050405020304" pitchFamily="18" charset="-78"/>
              <a:cs typeface="Traditional Arabic" panose="02020603050405020304" pitchFamily="18" charset="-78"/>
            </a:endParaRPr>
          </a:p>
        </p:txBody>
      </p:sp>
      <p:sp>
        <p:nvSpPr>
          <p:cNvPr id="28" name="Ellipse 27"/>
          <p:cNvSpPr/>
          <p:nvPr/>
        </p:nvSpPr>
        <p:spPr>
          <a:xfrm>
            <a:off x="7950200" y="3760786"/>
            <a:ext cx="19661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latin typeface="Traditional Arabic" panose="02020603050405020304" pitchFamily="18" charset="-78"/>
                <a:cs typeface="Traditional Arabic" panose="02020603050405020304" pitchFamily="18" charset="-78"/>
              </a:rPr>
              <a:t>الإخفاء بالتدليس</a:t>
            </a:r>
            <a:endParaRPr lang="fr-FR" b="1" dirty="0">
              <a:latin typeface="Traditional Arabic" panose="02020603050405020304" pitchFamily="18" charset="-78"/>
              <a:cs typeface="Traditional Arabic" panose="02020603050405020304" pitchFamily="18" charset="-78"/>
            </a:endParaRPr>
          </a:p>
        </p:txBody>
      </p:sp>
      <p:sp>
        <p:nvSpPr>
          <p:cNvPr id="29" name="Ellipse 28"/>
          <p:cNvSpPr/>
          <p:nvPr/>
        </p:nvSpPr>
        <p:spPr>
          <a:xfrm rot="153504">
            <a:off x="7949096" y="4742115"/>
            <a:ext cx="194634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b="1" dirty="0">
                <a:latin typeface="Traditional Arabic" panose="02020603050405020304" pitchFamily="18" charset="-78"/>
                <a:cs typeface="Traditional Arabic" panose="02020603050405020304" pitchFamily="18" charset="-78"/>
              </a:rPr>
              <a:t>الإخفا</a:t>
            </a:r>
            <a:r>
              <a:rPr lang="ar-SA" dirty="0">
                <a:latin typeface="Traditional Arabic" panose="02020603050405020304" pitchFamily="18" charset="-78"/>
                <a:cs typeface="Traditional Arabic" panose="02020603050405020304" pitchFamily="18" charset="-78"/>
              </a:rPr>
              <a:t>ء </a:t>
            </a:r>
            <a:r>
              <a:rPr lang="ar-SA" b="1" dirty="0">
                <a:latin typeface="Traditional Arabic" panose="02020603050405020304" pitchFamily="18" charset="-78"/>
                <a:cs typeface="Traditional Arabic" panose="02020603050405020304" pitchFamily="18" charset="-78"/>
              </a:rPr>
              <a:t>بتوسيط أشخاص من أجل التغطية عن المكلف الحقيقي</a:t>
            </a:r>
            <a:endParaRPr lang="fr-FR"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530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fade">
                                      <p:cBhvr>
                                        <p:cTn id="32" dur="1000"/>
                                        <p:tgtEl>
                                          <p:spTgt spid="3">
                                            <p:bg/>
                                          </p:spTgt>
                                        </p:tgtEl>
                                      </p:cBhvr>
                                    </p:animEffect>
                                    <p:anim calcmode="lin" valueType="num">
                                      <p:cBhvr>
                                        <p:cTn id="33" dur="1000" fill="hold"/>
                                        <p:tgtEl>
                                          <p:spTgt spid="3">
                                            <p:bg/>
                                          </p:spTgt>
                                        </p:tgtEl>
                                        <p:attrNameLst>
                                          <p:attrName>ppt_x</p:attrName>
                                        </p:attrNameLst>
                                      </p:cBhvr>
                                      <p:tavLst>
                                        <p:tav tm="0">
                                          <p:val>
                                            <p:strVal val="#ppt_x"/>
                                          </p:val>
                                        </p:tav>
                                        <p:tav tm="100000">
                                          <p:val>
                                            <p:strVal val="#ppt_x"/>
                                          </p:val>
                                        </p:tav>
                                      </p:tavLst>
                                    </p:anim>
                                    <p:anim calcmode="lin" valueType="num">
                                      <p:cBhvr>
                                        <p:cTn id="34" dur="1000" fill="hold"/>
                                        <p:tgtEl>
                                          <p:spTgt spid="3">
                                            <p:bg/>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4" grpId="0" animBg="1"/>
      <p:bldP spid="15" grpId="0" animBg="1"/>
      <p:bldP spid="27" grpId="0" animBg="1"/>
      <p:bldP spid="28" grpId="0" animBg="1"/>
      <p:bldP spid="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marL="0" indent="0" algn="ctr">
              <a:buNone/>
            </a:pPr>
            <a:r>
              <a:rPr lang="ar-DZ" sz="4800" b="1" dirty="0" smtClean="0">
                <a:latin typeface="Traditional Arabic" panose="02020603050405020304" pitchFamily="18" charset="-78"/>
                <a:cs typeface="Traditional Arabic" panose="02020603050405020304" pitchFamily="18" charset="-78"/>
              </a:rPr>
              <a:t>المحور الثالث</a:t>
            </a:r>
          </a:p>
          <a:p>
            <a:pPr marL="0" indent="0" algn="ctr">
              <a:buNone/>
            </a:pPr>
            <a:endParaRPr lang="fr-FR" sz="4800" b="1" dirty="0">
              <a:latin typeface="Traditional Arabic" panose="02020603050405020304" pitchFamily="18" charset="-78"/>
              <a:cs typeface="Traditional Arabic" panose="02020603050405020304" pitchFamily="18" charset="-78"/>
            </a:endParaRPr>
          </a:p>
        </p:txBody>
      </p:sp>
      <p:sp>
        <p:nvSpPr>
          <p:cNvPr id="5" name="Organigramme : Bande perforée 4"/>
          <p:cNvSpPr/>
          <p:nvPr/>
        </p:nvSpPr>
        <p:spPr>
          <a:xfrm>
            <a:off x="2222500" y="3378200"/>
            <a:ext cx="5829300" cy="2641600"/>
          </a:xfrm>
          <a:prstGeom prst="flowChartPunchedTape">
            <a:avLst/>
          </a:prstGeom>
          <a:solidFill>
            <a:schemeClr val="accent6">
              <a:lumMod val="40000"/>
              <a:lumOff val="60000"/>
            </a:schemeClr>
          </a:solidFill>
          <a:ln>
            <a:solidFill>
              <a:schemeClr val="tx1"/>
            </a:solidFill>
          </a:ln>
          <a:effectLst>
            <a:glow rad="228600">
              <a:schemeClr val="accent6">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b="1" dirty="0" smtClean="0">
                <a:solidFill>
                  <a:schemeClr val="accent2">
                    <a:lumMod val="75000"/>
                  </a:schemeClr>
                </a:solidFill>
                <a:latin typeface="Traditional Arabic" panose="02020603050405020304" pitchFamily="18" charset="-78"/>
                <a:cs typeface="Traditional Arabic" panose="02020603050405020304" pitchFamily="18" charset="-78"/>
              </a:rPr>
              <a:t>التصريحات </a:t>
            </a:r>
            <a:r>
              <a:rPr lang="ar-DZ" sz="4000" b="1" dirty="0" err="1" smtClean="0">
                <a:solidFill>
                  <a:schemeClr val="accent2">
                    <a:lumMod val="75000"/>
                  </a:schemeClr>
                </a:solidFill>
                <a:latin typeface="Traditional Arabic" panose="02020603050405020304" pitchFamily="18" charset="-78"/>
                <a:cs typeface="Traditional Arabic" panose="02020603050405020304" pitchFamily="18" charset="-78"/>
              </a:rPr>
              <a:t>الجبائية</a:t>
            </a:r>
            <a:endParaRPr lang="fr-FR" sz="4000" b="1" dirty="0">
              <a:solidFill>
                <a:schemeClr val="accent2">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68159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lnSpcReduction="10000"/>
          </a:bodyPr>
          <a:lstStyle/>
          <a:p>
            <a:pPr marL="0" indent="0" algn="ctr">
              <a:buNone/>
            </a:pPr>
            <a:r>
              <a:rPr lang="ar-SA" sz="3600" b="1" dirty="0">
                <a:solidFill>
                  <a:schemeClr val="accent4">
                    <a:lumMod val="75000"/>
                  </a:schemeClr>
                </a:solidFill>
                <a:latin typeface="Traditional Arabic" panose="02020603050405020304" pitchFamily="18" charset="-78"/>
                <a:cs typeface="Traditional Arabic" panose="02020603050405020304" pitchFamily="18" charset="-78"/>
              </a:rPr>
              <a:t>تعريف</a:t>
            </a:r>
            <a:r>
              <a:rPr lang="ar-SA" sz="3600" b="1" dirty="0">
                <a:solidFill>
                  <a:schemeClr val="accent1"/>
                </a:solidFill>
                <a:latin typeface="Traditional Arabic" panose="02020603050405020304" pitchFamily="18" charset="-78"/>
                <a:cs typeface="Traditional Arabic" panose="02020603050405020304" pitchFamily="18" charset="-78"/>
              </a:rPr>
              <a:t> وأهمية </a:t>
            </a:r>
            <a:r>
              <a:rPr lang="ar-SA" sz="3600" b="1" dirty="0">
                <a:solidFill>
                  <a:schemeClr val="accent5">
                    <a:lumMod val="75000"/>
                  </a:schemeClr>
                </a:solidFill>
                <a:latin typeface="Traditional Arabic" panose="02020603050405020304" pitchFamily="18" charset="-78"/>
                <a:cs typeface="Traditional Arabic" panose="02020603050405020304" pitchFamily="18" charset="-78"/>
              </a:rPr>
              <a:t>التصريحات </a:t>
            </a:r>
            <a:r>
              <a:rPr lang="ar-SA" sz="3600" b="1" dirty="0" err="1">
                <a:solidFill>
                  <a:schemeClr val="accent5">
                    <a:lumMod val="75000"/>
                  </a:schemeClr>
                </a:solidFill>
                <a:latin typeface="Traditional Arabic" panose="02020603050405020304" pitchFamily="18" charset="-78"/>
                <a:cs typeface="Traditional Arabic" panose="02020603050405020304" pitchFamily="18" charset="-78"/>
              </a:rPr>
              <a:t>الجبائية</a:t>
            </a:r>
            <a:r>
              <a:rPr lang="ar-SA" sz="3600" b="1" dirty="0">
                <a:solidFill>
                  <a:schemeClr val="accent5">
                    <a:lumMod val="75000"/>
                  </a:schemeClr>
                </a:solidFill>
                <a:latin typeface="Traditional Arabic" panose="02020603050405020304" pitchFamily="18" charset="-78"/>
                <a:cs typeface="Traditional Arabic" panose="02020603050405020304" pitchFamily="18" charset="-78"/>
              </a:rPr>
              <a:t> </a:t>
            </a:r>
            <a:endParaRPr lang="fr-FR" sz="36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r">
              <a:buNone/>
            </a:pPr>
            <a:r>
              <a:rPr lang="ar-DZ" sz="2800" b="1" dirty="0">
                <a:solidFill>
                  <a:schemeClr val="accent4">
                    <a:lumMod val="75000"/>
                  </a:schemeClr>
                </a:solidFill>
                <a:latin typeface="Traditional Arabic" panose="02020603050405020304" pitchFamily="18" charset="-78"/>
                <a:cs typeface="Traditional Arabic" panose="02020603050405020304" pitchFamily="18" charset="-78"/>
              </a:rPr>
              <a:t>تعريف التصريحات </a:t>
            </a:r>
            <a:r>
              <a:rPr lang="ar-DZ" sz="2800" b="1" dirty="0" err="1" smtClean="0">
                <a:solidFill>
                  <a:schemeClr val="accent4">
                    <a:lumMod val="75000"/>
                  </a:schemeClr>
                </a:solidFill>
                <a:latin typeface="Traditional Arabic" panose="02020603050405020304" pitchFamily="18" charset="-78"/>
                <a:cs typeface="Traditional Arabic" panose="02020603050405020304" pitchFamily="18" charset="-78"/>
              </a:rPr>
              <a:t>الجبائية</a:t>
            </a:r>
            <a:r>
              <a:rPr lang="ar-DZ" sz="2800" b="1" dirty="0">
                <a:solidFill>
                  <a:schemeClr val="accent5">
                    <a:lumMod val="75000"/>
                  </a:schemeClr>
                </a:solidFill>
                <a:latin typeface="Traditional Arabic" panose="02020603050405020304" pitchFamily="18" charset="-78"/>
                <a:cs typeface="Traditional Arabic" panose="02020603050405020304" pitchFamily="18" charset="-78"/>
              </a:rPr>
              <a:t>:</a:t>
            </a:r>
            <a:endParaRPr lang="fr-FR" sz="28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r">
              <a:buNone/>
            </a:pPr>
            <a:r>
              <a:rPr lang="ar-DZ" sz="3600" dirty="0">
                <a:latin typeface="Traditional Arabic" panose="02020603050405020304" pitchFamily="18" charset="-78"/>
                <a:cs typeface="Traditional Arabic" panose="02020603050405020304" pitchFamily="18" charset="-78"/>
              </a:rPr>
              <a:t>هي عبارة عن </a:t>
            </a:r>
            <a:r>
              <a:rPr lang="ar-DZ" sz="3600" b="1" dirty="0">
                <a:solidFill>
                  <a:srgbClr val="FFC000"/>
                </a:solidFill>
                <a:latin typeface="Traditional Arabic" panose="02020603050405020304" pitchFamily="18" charset="-78"/>
                <a:cs typeface="Traditional Arabic" panose="02020603050405020304" pitchFamily="18" charset="-78"/>
              </a:rPr>
              <a:t>وثائق يستلمها المكلف من إدارة الضرائب </a:t>
            </a:r>
            <a:r>
              <a:rPr lang="ar-DZ" sz="3600" b="1" dirty="0">
                <a:solidFill>
                  <a:srgbClr val="00B0F0"/>
                </a:solidFill>
                <a:latin typeface="Traditional Arabic" panose="02020603050405020304" pitchFamily="18" charset="-78"/>
                <a:cs typeface="Traditional Arabic" panose="02020603050405020304" pitchFamily="18" charset="-78"/>
              </a:rPr>
              <a:t>من أجل التصريح فيها برقم أعماله أو أرباحه أو تكاليفه</a:t>
            </a:r>
            <a:r>
              <a:rPr lang="ar-DZ" sz="3600" dirty="0">
                <a:latin typeface="Traditional Arabic" panose="02020603050405020304" pitchFamily="18" charset="-78"/>
                <a:cs typeface="Traditional Arabic" panose="02020603050405020304" pitchFamily="18" charset="-78"/>
              </a:rPr>
              <a:t>...الخ، ثم يقوم بإرجاعها لمصلحة الضرائب كدليل إثبات تستعين به هذه الأخيرة لتحديد مبلغ الضريبة المناسب </a:t>
            </a:r>
            <a:r>
              <a:rPr lang="ar-DZ" sz="3600" dirty="0" smtClean="0">
                <a:latin typeface="Traditional Arabic" panose="02020603050405020304" pitchFamily="18" charset="-78"/>
                <a:cs typeface="Traditional Arabic" panose="02020603050405020304" pitchFamily="18" charset="-78"/>
              </a:rPr>
              <a:t>للمكلف.</a:t>
            </a:r>
            <a:endParaRPr lang="fr-FR" sz="36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123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9454431" cy="3416300"/>
          </a:xfrm>
        </p:spPr>
        <p:txBody>
          <a:bodyPr>
            <a:normAutofit/>
          </a:bodyPr>
          <a:lstStyle/>
          <a:p>
            <a:pPr marL="0" indent="0" algn="ctr">
              <a:buNone/>
            </a:pPr>
            <a:r>
              <a:rPr lang="ar-DZ" sz="3600" b="1" dirty="0" smtClean="0">
                <a:latin typeface="Traditional Arabic" panose="02020603050405020304" pitchFamily="18" charset="-78"/>
                <a:cs typeface="Traditional Arabic" panose="02020603050405020304" pitchFamily="18" charset="-78"/>
              </a:rPr>
              <a:t>مميزات التسيير الجبائي الفعال</a:t>
            </a:r>
            <a:endParaRPr lang="fr-FR" sz="3600" b="1" dirty="0">
              <a:ln w="22225">
                <a:solidFill>
                  <a:schemeClr val="accent2"/>
                </a:solidFill>
                <a:prstDash val="solid"/>
              </a:ln>
              <a:solidFill>
                <a:schemeClr val="accent2">
                  <a:lumMod val="40000"/>
                  <a:lumOff val="60000"/>
                </a:schemeClr>
              </a:solidFill>
              <a:latin typeface="Traditional Arabic" panose="02020603050405020304" pitchFamily="18" charset="-78"/>
              <a:cs typeface="Traditional Arabic" panose="02020603050405020304" pitchFamily="18" charset="-78"/>
            </a:endParaRPr>
          </a:p>
        </p:txBody>
      </p:sp>
      <p:sp>
        <p:nvSpPr>
          <p:cNvPr id="4" name="Rectangle à coins arrondis 3"/>
          <p:cNvSpPr/>
          <p:nvPr/>
        </p:nvSpPr>
        <p:spPr>
          <a:xfrm>
            <a:off x="8264769" y="3587262"/>
            <a:ext cx="2215662" cy="1969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تقليص الأعباء </a:t>
            </a:r>
            <a:r>
              <a:rPr lang="ar-DZ" dirty="0" err="1"/>
              <a:t>الجبائية</a:t>
            </a:r>
            <a:r>
              <a:rPr lang="ar-DZ" dirty="0"/>
              <a:t> إلى حدها الأدنى</a:t>
            </a:r>
            <a:endParaRPr lang="fr-FR" dirty="0"/>
          </a:p>
        </p:txBody>
      </p:sp>
      <p:sp>
        <p:nvSpPr>
          <p:cNvPr id="5" name="Rectangle à coins arrondis 4"/>
          <p:cNvSpPr/>
          <p:nvPr/>
        </p:nvSpPr>
        <p:spPr>
          <a:xfrm>
            <a:off x="1547906" y="3587262"/>
            <a:ext cx="2308985" cy="1969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استغلال الخيارات والامتيازات التي يقرها المشرع الجبائي</a:t>
            </a:r>
            <a:endParaRPr lang="fr-FR" dirty="0"/>
          </a:p>
        </p:txBody>
      </p:sp>
      <p:sp>
        <p:nvSpPr>
          <p:cNvPr id="6" name="Rectangle à coins arrondis 5"/>
          <p:cNvSpPr/>
          <p:nvPr/>
        </p:nvSpPr>
        <p:spPr>
          <a:xfrm>
            <a:off x="5090182" y="3587262"/>
            <a:ext cx="2260187" cy="1969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عدم استخدام طرق خارجة عن القانون</a:t>
            </a:r>
            <a:endParaRPr lang="fr-FR" dirty="0"/>
          </a:p>
        </p:txBody>
      </p:sp>
    </p:spTree>
    <p:extLst>
      <p:ext uri="{BB962C8B-B14F-4D97-AF65-F5344CB8AC3E}">
        <p14:creationId xmlns:p14="http://schemas.microsoft.com/office/powerpoint/2010/main" val="2755616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marL="0" indent="0" algn="ctr" rtl="1">
              <a:buNone/>
            </a:pPr>
            <a:r>
              <a:rPr lang="ar-DZ" sz="4800" b="1" dirty="0" smtClean="0">
                <a:solidFill>
                  <a:srgbClr val="00B050"/>
                </a:solidFill>
                <a:latin typeface="Traditional Arabic" panose="02020603050405020304" pitchFamily="18" charset="-78"/>
                <a:cs typeface="Traditional Arabic" panose="02020603050405020304" pitchFamily="18" charset="-78"/>
              </a:rPr>
              <a:t>أهمية </a:t>
            </a:r>
            <a:r>
              <a:rPr lang="ar-DZ" sz="4800" b="1" dirty="0">
                <a:solidFill>
                  <a:srgbClr val="00B050"/>
                </a:solidFill>
                <a:latin typeface="Traditional Arabic" panose="02020603050405020304" pitchFamily="18" charset="-78"/>
                <a:cs typeface="Traditional Arabic" panose="02020603050405020304" pitchFamily="18" charset="-78"/>
              </a:rPr>
              <a:t>التصريحات </a:t>
            </a:r>
            <a:r>
              <a:rPr lang="ar-DZ" sz="4800" b="1" dirty="0" err="1" smtClean="0">
                <a:solidFill>
                  <a:srgbClr val="00B050"/>
                </a:solidFill>
                <a:latin typeface="Traditional Arabic" panose="02020603050405020304" pitchFamily="18" charset="-78"/>
                <a:cs typeface="Traditional Arabic" panose="02020603050405020304" pitchFamily="18" charset="-78"/>
              </a:rPr>
              <a:t>الجبائية</a:t>
            </a:r>
            <a:endParaRPr lang="fr-FR" sz="4800" b="1" dirty="0" smtClean="0">
              <a:solidFill>
                <a:srgbClr val="00B050"/>
              </a:solidFill>
              <a:latin typeface="Traditional Arabic" panose="02020603050405020304" pitchFamily="18" charset="-78"/>
              <a:cs typeface="Traditional Arabic" panose="02020603050405020304" pitchFamily="18" charset="-78"/>
            </a:endParaRPr>
          </a:p>
          <a:p>
            <a:pPr marL="0" indent="0" algn="ctr" rtl="1">
              <a:buNone/>
            </a:pPr>
            <a:endParaRPr lang="fr-FR" sz="4800" dirty="0">
              <a:solidFill>
                <a:srgbClr val="00B050"/>
              </a:solidFill>
              <a:latin typeface="Traditional Arabic" panose="02020603050405020304" pitchFamily="18" charset="-78"/>
              <a:cs typeface="Traditional Arabic" panose="02020603050405020304" pitchFamily="18" charset="-78"/>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33" y="3505200"/>
            <a:ext cx="2527299" cy="2514600"/>
          </a:xfrm>
          <a:prstGeom prst="rect">
            <a:avLst/>
          </a:prstGeom>
        </p:spPr>
      </p:pic>
    </p:spTree>
    <p:extLst>
      <p:ext uri="{BB962C8B-B14F-4D97-AF65-F5344CB8AC3E}">
        <p14:creationId xmlns:p14="http://schemas.microsoft.com/office/powerpoint/2010/main" val="15601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marL="0" indent="0" algn="ctr">
              <a:buNone/>
            </a:pPr>
            <a:r>
              <a:rPr lang="ar-DZ" sz="3200" b="1" dirty="0" smtClean="0">
                <a:solidFill>
                  <a:srgbClr val="00B050"/>
                </a:solidFill>
                <a:latin typeface="Traditional Arabic" panose="02020603050405020304" pitchFamily="18" charset="-78"/>
                <a:cs typeface="Traditional Arabic" panose="02020603050405020304" pitchFamily="18" charset="-78"/>
              </a:rPr>
              <a:t>أهمية التصريحات </a:t>
            </a:r>
            <a:r>
              <a:rPr lang="ar-DZ" sz="3200" b="1" dirty="0" err="1" smtClean="0">
                <a:solidFill>
                  <a:srgbClr val="00B050"/>
                </a:solidFill>
                <a:latin typeface="Traditional Arabic" panose="02020603050405020304" pitchFamily="18" charset="-78"/>
                <a:cs typeface="Traditional Arabic" panose="02020603050405020304" pitchFamily="18" charset="-78"/>
              </a:rPr>
              <a:t>الجبائية</a:t>
            </a:r>
            <a:r>
              <a:rPr lang="ar-DZ" sz="3200" b="1" dirty="0" smtClean="0">
                <a:solidFill>
                  <a:srgbClr val="00B050"/>
                </a:solidFill>
                <a:latin typeface="Traditional Arabic" panose="02020603050405020304" pitchFamily="18" charset="-78"/>
                <a:cs typeface="Traditional Arabic" panose="02020603050405020304" pitchFamily="18" charset="-78"/>
              </a:rPr>
              <a:t> بالنسبة للمكلف</a:t>
            </a:r>
          </a:p>
          <a:p>
            <a:pPr algn="r" rtl="1">
              <a:buFont typeface="Wingdings" panose="05000000000000000000" pitchFamily="2" charset="2"/>
              <a:buChar char="ü"/>
            </a:pPr>
            <a:r>
              <a:rPr lang="ar-DZ" sz="3200" b="1" dirty="0" smtClean="0">
                <a:latin typeface="Traditional Arabic" panose="02020603050405020304" pitchFamily="18" charset="-78"/>
                <a:cs typeface="Traditional Arabic" panose="02020603050405020304" pitchFamily="18" charset="-78"/>
              </a:rPr>
              <a:t>تنمي </a:t>
            </a:r>
            <a:r>
              <a:rPr lang="ar-DZ" sz="3200" b="1" dirty="0">
                <a:latin typeface="Traditional Arabic" panose="02020603050405020304" pitchFamily="18" charset="-78"/>
                <a:cs typeface="Traditional Arabic" panose="02020603050405020304" pitchFamily="18" charset="-78"/>
              </a:rPr>
              <a:t>له </a:t>
            </a:r>
            <a:r>
              <a:rPr lang="ar-DZ" sz="3200" b="1" u="sng" dirty="0">
                <a:solidFill>
                  <a:srgbClr val="00B050"/>
                </a:solidFill>
                <a:latin typeface="Traditional Arabic" panose="02020603050405020304" pitchFamily="18" charset="-78"/>
                <a:cs typeface="Traditional Arabic" panose="02020603050405020304" pitchFamily="18" charset="-78"/>
              </a:rPr>
              <a:t>الشعور بالمشاركة في تحديد قيمة الضريبة </a:t>
            </a:r>
            <a:r>
              <a:rPr lang="ar-DZ" sz="3200" b="1" dirty="0">
                <a:latin typeface="Traditional Arabic" panose="02020603050405020304" pitchFamily="18" charset="-78"/>
                <a:cs typeface="Traditional Arabic" panose="02020603050405020304" pitchFamily="18" charset="-78"/>
              </a:rPr>
              <a:t>المستحقة </a:t>
            </a:r>
            <a:r>
              <a:rPr lang="ar-DZ" sz="3200" b="1" dirty="0" smtClean="0">
                <a:latin typeface="Traditional Arabic" panose="02020603050405020304" pitchFamily="18" charset="-78"/>
                <a:cs typeface="Traditional Arabic" panose="02020603050405020304" pitchFamily="18" charset="-78"/>
              </a:rPr>
              <a:t>عليه؛ </a:t>
            </a:r>
            <a:endParaRPr lang="ar-DZ" sz="3200" b="1" dirty="0" smtClean="0">
              <a:solidFill>
                <a:srgbClr val="00B050"/>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r>
              <a:rPr lang="ar-DZ" sz="3200" b="1" dirty="0" smtClean="0">
                <a:solidFill>
                  <a:srgbClr val="00B050"/>
                </a:solidFill>
                <a:latin typeface="Traditional Arabic" panose="02020603050405020304" pitchFamily="18" charset="-78"/>
                <a:cs typeface="Traditional Arabic" panose="02020603050405020304" pitchFamily="18" charset="-78"/>
              </a:rPr>
              <a:t> </a:t>
            </a:r>
            <a:r>
              <a:rPr lang="ar-DZ" sz="3200" b="1" dirty="0">
                <a:latin typeface="Traditional Arabic" panose="02020603050405020304" pitchFamily="18" charset="-78"/>
                <a:cs typeface="Traditional Arabic" panose="02020603050405020304" pitchFamily="18" charset="-78"/>
              </a:rPr>
              <a:t>يضمن أسلوب التصريح </a:t>
            </a:r>
            <a:r>
              <a:rPr lang="ar-DZ" sz="3200" b="1" u="sng" dirty="0">
                <a:solidFill>
                  <a:srgbClr val="00B050"/>
                </a:solidFill>
                <a:latin typeface="Traditional Arabic" panose="02020603050405020304" pitchFamily="18" charset="-78"/>
                <a:cs typeface="Traditional Arabic" panose="02020603050405020304" pitchFamily="18" charset="-78"/>
              </a:rPr>
              <a:t>العدالة بالنسبة للعبء الضريبي على المكلف</a:t>
            </a:r>
            <a:r>
              <a:rPr lang="ar-DZ" sz="3200" b="1" dirty="0">
                <a:latin typeface="Traditional Arabic" panose="02020603050405020304" pitchFamily="18" charset="-78"/>
                <a:cs typeface="Traditional Arabic" panose="02020603050405020304" pitchFamily="18" charset="-78"/>
              </a:rPr>
              <a:t>، باعتبار أنه أدرى بوضعية السيولة الخاصة به وتترجم درجة الوعي </a:t>
            </a:r>
            <a:r>
              <a:rPr lang="ar-DZ" sz="3200" b="1" dirty="0" smtClean="0">
                <a:latin typeface="Traditional Arabic" panose="02020603050405020304" pitchFamily="18" charset="-78"/>
                <a:cs typeface="Traditional Arabic" panose="02020603050405020304" pitchFamily="18" charset="-78"/>
              </a:rPr>
              <a:t>الضريبي.</a:t>
            </a:r>
            <a:endParaRPr lang="fr-FR" sz="32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164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rPr>
              <a:t>أهمية </a:t>
            </a:r>
            <a:r>
              <a:rPr lang="ar-DZ" sz="3200" b="1" dirty="0">
                <a:solidFill>
                  <a:schemeClr val="accent5">
                    <a:lumMod val="75000"/>
                  </a:schemeClr>
                </a:solidFill>
                <a:latin typeface="Traditional Arabic" panose="02020603050405020304" pitchFamily="18" charset="-78"/>
                <a:cs typeface="Traditional Arabic" panose="02020603050405020304" pitchFamily="18" charset="-78"/>
              </a:rPr>
              <a:t>التصريحات </a:t>
            </a:r>
            <a:r>
              <a:rPr lang="ar-DZ" sz="3200" b="1" dirty="0" err="1">
                <a:solidFill>
                  <a:schemeClr val="accent5">
                    <a:lumMod val="75000"/>
                  </a:schemeClr>
                </a:solidFill>
                <a:latin typeface="Traditional Arabic" panose="02020603050405020304" pitchFamily="18" charset="-78"/>
                <a:cs typeface="Traditional Arabic" panose="02020603050405020304" pitchFamily="18" charset="-78"/>
              </a:rPr>
              <a:t>الجبائية</a:t>
            </a:r>
            <a:r>
              <a:rPr lang="ar-DZ" sz="3200" b="1" dirty="0">
                <a:solidFill>
                  <a:schemeClr val="accent5">
                    <a:lumMod val="75000"/>
                  </a:schemeClr>
                </a:solidFill>
                <a:latin typeface="Traditional Arabic" panose="02020603050405020304" pitchFamily="18" charset="-78"/>
                <a:cs typeface="Traditional Arabic" panose="02020603050405020304" pitchFamily="18" charset="-78"/>
              </a:rPr>
              <a:t> بالنسبة </a:t>
            </a:r>
            <a:r>
              <a:rPr lang="ar-DZ" sz="3200" b="1" dirty="0" smtClean="0">
                <a:solidFill>
                  <a:schemeClr val="accent5">
                    <a:lumMod val="75000"/>
                  </a:schemeClr>
                </a:solidFill>
                <a:latin typeface="Traditional Arabic" panose="02020603050405020304" pitchFamily="18" charset="-78"/>
                <a:cs typeface="Traditional Arabic" panose="02020603050405020304" pitchFamily="18" charset="-78"/>
              </a:rPr>
              <a:t>للإدارة</a:t>
            </a:r>
          </a:p>
          <a:p>
            <a:pPr marL="0" indent="0" algn="ctr" rtl="1">
              <a:buNone/>
            </a:pPr>
            <a:endParaRPr lang="ar-DZ"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DZ" sz="3600" b="1" dirty="0">
                <a:latin typeface="Traditional Arabic" panose="02020603050405020304" pitchFamily="18" charset="-78"/>
                <a:cs typeface="Traditional Arabic" panose="02020603050405020304" pitchFamily="18" charset="-78"/>
              </a:rPr>
              <a:t>نظام التصريح </a:t>
            </a:r>
            <a:r>
              <a:rPr lang="ar-DZ" sz="3600" b="1" dirty="0">
                <a:solidFill>
                  <a:srgbClr val="00B050"/>
                </a:solidFill>
                <a:latin typeface="Traditional Arabic" panose="02020603050405020304" pitchFamily="18" charset="-78"/>
                <a:cs typeface="Traditional Arabic" panose="02020603050405020304" pitchFamily="18" charset="-78"/>
              </a:rPr>
              <a:t>أداة اتصال </a:t>
            </a:r>
            <a:r>
              <a:rPr lang="ar-DZ" sz="3600" b="1" dirty="0">
                <a:latin typeface="Traditional Arabic" panose="02020603050405020304" pitchFamily="18" charset="-78"/>
                <a:cs typeface="Traditional Arabic" panose="02020603050405020304" pitchFamily="18" charset="-78"/>
              </a:rPr>
              <a:t>بين </a:t>
            </a:r>
            <a:r>
              <a:rPr lang="ar-DZ" sz="3600" b="1" dirty="0" smtClean="0">
                <a:latin typeface="Traditional Arabic" panose="02020603050405020304" pitchFamily="18" charset="-78"/>
                <a:cs typeface="Traditional Arabic" panose="02020603050405020304" pitchFamily="18" charset="-78"/>
              </a:rPr>
              <a:t>المكلفين </a:t>
            </a:r>
            <a:r>
              <a:rPr lang="ar-DZ" sz="3600" b="1" dirty="0">
                <a:latin typeface="Traditional Arabic" panose="02020603050405020304" pitchFamily="18" charset="-78"/>
                <a:cs typeface="Traditional Arabic" panose="02020603050405020304" pitchFamily="18" charset="-78"/>
              </a:rPr>
              <a:t>بالضريبة وادارة </a:t>
            </a:r>
            <a:r>
              <a:rPr lang="ar-DZ" sz="3600" b="1" dirty="0" smtClean="0">
                <a:latin typeface="Traditional Arabic" panose="02020603050405020304" pitchFamily="18" charset="-78"/>
                <a:cs typeface="Traditional Arabic" panose="02020603050405020304" pitchFamily="18" charset="-78"/>
              </a:rPr>
              <a:t>الضرائب</a:t>
            </a:r>
          </a:p>
          <a:p>
            <a:pPr algn="r" rtl="1">
              <a:buFont typeface="Wingdings" panose="05000000000000000000" pitchFamily="2" charset="2"/>
              <a:buChar char="Ø"/>
            </a:pPr>
            <a:r>
              <a:rPr lang="ar-DZ" sz="3600" b="1" dirty="0" smtClean="0">
                <a:solidFill>
                  <a:srgbClr val="00B0F0"/>
                </a:solidFill>
                <a:latin typeface="Traditional Arabic" panose="02020603050405020304" pitchFamily="18" charset="-78"/>
                <a:cs typeface="Traditional Arabic" panose="02020603050405020304" pitchFamily="18" charset="-78"/>
              </a:rPr>
              <a:t>نظام التصريح تمكين </a:t>
            </a:r>
            <a:r>
              <a:rPr lang="ar-DZ" sz="3600" b="1" dirty="0">
                <a:solidFill>
                  <a:srgbClr val="00B0F0"/>
                </a:solidFill>
                <a:latin typeface="Traditional Arabic" panose="02020603050405020304" pitchFamily="18" charset="-78"/>
                <a:cs typeface="Traditional Arabic" panose="02020603050405020304" pitchFamily="18" charset="-78"/>
              </a:rPr>
              <a:t>الإدارة من ممارسة </a:t>
            </a:r>
            <a:r>
              <a:rPr lang="ar-DZ" sz="3600" b="1" dirty="0" smtClean="0">
                <a:solidFill>
                  <a:srgbClr val="00B0F0"/>
                </a:solidFill>
                <a:latin typeface="Traditional Arabic" panose="02020603050405020304" pitchFamily="18" charset="-78"/>
                <a:cs typeface="Traditional Arabic" panose="02020603050405020304" pitchFamily="18" charset="-78"/>
              </a:rPr>
              <a:t>المراجعة </a:t>
            </a:r>
            <a:r>
              <a:rPr lang="ar-DZ" sz="3600" b="1" dirty="0">
                <a:latin typeface="Traditional Arabic" panose="02020603050405020304" pitchFamily="18" charset="-78"/>
                <a:cs typeface="Traditional Arabic" panose="02020603050405020304" pitchFamily="18" charset="-78"/>
              </a:rPr>
              <a:t>على جميع </a:t>
            </a:r>
            <a:r>
              <a:rPr lang="ar-DZ" sz="3600" b="1" dirty="0" smtClean="0">
                <a:latin typeface="Traditional Arabic" panose="02020603050405020304" pitchFamily="18" charset="-78"/>
                <a:cs typeface="Traditional Arabic" panose="02020603050405020304" pitchFamily="18" charset="-78"/>
              </a:rPr>
              <a:t>النشاطات</a:t>
            </a:r>
          </a:p>
          <a:p>
            <a:pPr algn="r" rtl="1">
              <a:buFont typeface="Wingdings" panose="05000000000000000000" pitchFamily="2" charset="2"/>
              <a:buChar char="Ø"/>
            </a:pPr>
            <a:r>
              <a:rPr lang="ar-DZ" sz="3600" b="1" dirty="0" smtClean="0">
                <a:latin typeface="Traditional Arabic" panose="02020603050405020304" pitchFamily="18" charset="-78"/>
                <a:cs typeface="Traditional Arabic" panose="02020603050405020304" pitchFamily="18" charset="-78"/>
              </a:rPr>
              <a:t>نظام التصريح يبني على </a:t>
            </a:r>
            <a:r>
              <a:rPr lang="ar-DZ" sz="3600" b="1" dirty="0">
                <a:solidFill>
                  <a:srgbClr val="FFFF00"/>
                </a:solidFill>
                <a:latin typeface="Traditional Arabic" panose="02020603050405020304" pitchFamily="18" charset="-78"/>
                <a:cs typeface="Traditional Arabic" panose="02020603050405020304" pitchFamily="18" charset="-78"/>
              </a:rPr>
              <a:t>الثقة المتبادلة بين الإدارة والمكلفين</a:t>
            </a:r>
            <a:endParaRPr lang="fr-FR" sz="3600" b="1"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315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2364772" y="7011640"/>
            <a:ext cx="7683540" cy="2134817"/>
          </a:xfrm>
        </p:spPr>
        <p:txBody>
          <a:bodyPr>
            <a:normAutofit/>
          </a:bodyPr>
          <a:lstStyle/>
          <a:p>
            <a:pPr algn="ctr" rtl="1"/>
            <a:r>
              <a:rPr lang="ar-SA" sz="3200" b="1" dirty="0">
                <a:latin typeface="Traditional Arabic" panose="02020603050405020304" pitchFamily="18" charset="-78"/>
                <a:cs typeface="Traditional Arabic" panose="02020603050405020304" pitchFamily="18" charset="-78"/>
              </a:rPr>
              <a:t>أنواع التصريحات </a:t>
            </a:r>
            <a:r>
              <a:rPr lang="ar-SA" sz="3200" b="1" dirty="0" smtClean="0">
                <a:latin typeface="Traditional Arabic" panose="02020603050405020304" pitchFamily="18" charset="-78"/>
                <a:cs typeface="Traditional Arabic" panose="02020603050405020304" pitchFamily="18" charset="-78"/>
              </a:rPr>
              <a:t>الضريبية </a:t>
            </a:r>
            <a:r>
              <a:rPr lang="ar-SA" sz="3200" b="1" dirty="0">
                <a:latin typeface="Traditional Arabic" panose="02020603050405020304" pitchFamily="18" charset="-78"/>
                <a:cs typeface="Traditional Arabic" panose="02020603050405020304" pitchFamily="18" charset="-78"/>
              </a:rPr>
              <a:t>حسب المشرع الجبائي </a:t>
            </a:r>
            <a:r>
              <a:rPr lang="ar-SA" sz="3200" b="1" dirty="0" smtClean="0">
                <a:latin typeface="Traditional Arabic" panose="02020603050405020304" pitchFamily="18" charset="-78"/>
                <a:cs typeface="Traditional Arabic" panose="02020603050405020304" pitchFamily="18" charset="-78"/>
              </a:rPr>
              <a:t>الجزائري</a:t>
            </a:r>
            <a:endParaRPr lang="ar-DZ" sz="3200" b="1" dirty="0" smtClean="0">
              <a:latin typeface="Traditional Arabic" panose="02020603050405020304" pitchFamily="18" charset="-78"/>
              <a:cs typeface="Traditional Arabic" panose="02020603050405020304" pitchFamily="18" charset="-78"/>
            </a:endParaRPr>
          </a:p>
          <a:p>
            <a:pPr algn="ctr" rtl="1"/>
            <a:endParaRPr lang="fr-FR" sz="3200" dirty="0">
              <a:latin typeface="Traditional Arabic" panose="02020603050405020304" pitchFamily="18" charset="-78"/>
              <a:cs typeface="Traditional Arabic" panose="02020603050405020304" pitchFamily="18" charset="-78"/>
            </a:endParaRPr>
          </a:p>
        </p:txBody>
      </p:sp>
      <p:pic>
        <p:nvPicPr>
          <p:cNvPr id="1026" name="Picture 2" descr="https://cdn.aljazair1.dz/wp-content/uploads/2020/11/%D8%A7%D9%84%D8%B6%D8%B1%D8%A7%D8%A6%D8%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2839" y="2536723"/>
            <a:ext cx="3406876" cy="2875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774" y="2536723"/>
            <a:ext cx="3746091" cy="2875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elbilad.net/storage/images/article/d_af36a7fde894be59c3ed1f0accb788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44" y="2433484"/>
            <a:ext cx="3613355" cy="297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2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additive="base">
                                        <p:cTn id="14" dur="500" fill="hold"/>
                                        <p:tgtEl>
                                          <p:spTgt spid="1030"/>
                                        </p:tgtEl>
                                        <p:attrNameLst>
                                          <p:attrName>ppt_x</p:attrName>
                                        </p:attrNameLst>
                                      </p:cBhvr>
                                      <p:tavLst>
                                        <p:tav tm="0">
                                          <p:val>
                                            <p:strVal val="#ppt_x"/>
                                          </p:val>
                                        </p:tav>
                                        <p:tav tm="100000">
                                          <p:val>
                                            <p:strVal val="#ppt_x"/>
                                          </p:val>
                                        </p:tav>
                                      </p:tavLst>
                                    </p:anim>
                                    <p:anim calcmode="lin" valueType="num">
                                      <p:cBhvr additive="base">
                                        <p:cTn id="15"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500" fill="hold"/>
                                        <p:tgtEl>
                                          <p:spTgt spid="1028"/>
                                        </p:tgtEl>
                                        <p:attrNameLst>
                                          <p:attrName>ppt_w</p:attrName>
                                        </p:attrNameLst>
                                      </p:cBhvr>
                                      <p:tavLst>
                                        <p:tav tm="0">
                                          <p:val>
                                            <p:fltVal val="0"/>
                                          </p:val>
                                        </p:tav>
                                        <p:tav tm="100000">
                                          <p:val>
                                            <p:strVal val="#ppt_w"/>
                                          </p:val>
                                        </p:tav>
                                      </p:tavLst>
                                    </p:anim>
                                    <p:anim calcmode="lin" valueType="num">
                                      <p:cBhvr>
                                        <p:cTn id="21" dur="500" fill="hold"/>
                                        <p:tgtEl>
                                          <p:spTgt spid="1028"/>
                                        </p:tgtEl>
                                        <p:attrNameLst>
                                          <p:attrName>ppt_h</p:attrName>
                                        </p:attrNameLst>
                                      </p:cBhvr>
                                      <p:tavLst>
                                        <p:tav tm="0">
                                          <p:val>
                                            <p:fltVal val="0"/>
                                          </p:val>
                                        </p:tav>
                                        <p:tav tm="100000">
                                          <p:val>
                                            <p:strVal val="#ppt_h"/>
                                          </p:val>
                                        </p:tav>
                                      </p:tavLst>
                                    </p:anim>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a:bodyPr>
          <a:lstStyle/>
          <a:p>
            <a:pPr algn="ctr" rtl="1"/>
            <a:r>
              <a:rPr lang="ar-SA" sz="4000" b="1" dirty="0">
                <a:solidFill>
                  <a:schemeClr val="accent5">
                    <a:lumMod val="75000"/>
                  </a:schemeClr>
                </a:solidFill>
                <a:latin typeface="Traditional Arabic" panose="02020603050405020304" pitchFamily="18" charset="-78"/>
                <a:cs typeface="Traditional Arabic" panose="02020603050405020304" pitchFamily="18" charset="-78"/>
              </a:rPr>
              <a:t>أنواع التصريحات الضريبية حسب المشرع الجبائي </a:t>
            </a:r>
            <a:r>
              <a:rPr lang="ar-SA" sz="4000" b="1" dirty="0" smtClean="0">
                <a:solidFill>
                  <a:schemeClr val="accent5">
                    <a:lumMod val="75000"/>
                  </a:schemeClr>
                </a:solidFill>
                <a:latin typeface="Traditional Arabic" panose="02020603050405020304" pitchFamily="18" charset="-78"/>
                <a:cs typeface="Traditional Arabic" panose="02020603050405020304" pitchFamily="18" charset="-78"/>
              </a:rPr>
              <a:t>الجزائري</a:t>
            </a:r>
            <a:endParaRPr lang="ar-DZ" sz="4000" b="1" dirty="0" smtClean="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r" rtl="1">
              <a:buNone/>
            </a:pPr>
            <a:r>
              <a:rPr lang="ar-SA" sz="3600" b="1" dirty="0">
                <a:latin typeface="Traditional Arabic" panose="02020603050405020304" pitchFamily="18" charset="-78"/>
                <a:cs typeface="Traditional Arabic" panose="02020603050405020304" pitchFamily="18" charset="-78"/>
              </a:rPr>
              <a:t>أقر المشرع الجزائري </a:t>
            </a:r>
            <a:r>
              <a:rPr lang="ar-SA" sz="3600" b="1" dirty="0">
                <a:solidFill>
                  <a:schemeClr val="accent5">
                    <a:lumMod val="75000"/>
                  </a:schemeClr>
                </a:solidFill>
                <a:latin typeface="Traditional Arabic" panose="02020603050405020304" pitchFamily="18" charset="-78"/>
                <a:cs typeface="Traditional Arabic" panose="02020603050405020304" pitchFamily="18" charset="-78"/>
              </a:rPr>
              <a:t>عدة تصريحات </a:t>
            </a:r>
            <a:r>
              <a:rPr lang="ar-SA" sz="3600" b="1" dirty="0">
                <a:latin typeface="Traditional Arabic" panose="02020603050405020304" pitchFamily="18" charset="-78"/>
                <a:cs typeface="Traditional Arabic" panose="02020603050405020304" pitchFamily="18" charset="-78"/>
              </a:rPr>
              <a:t>وألزم المكلفين بالضريبة </a:t>
            </a:r>
            <a:r>
              <a:rPr lang="ar-SA" sz="3600" b="1" dirty="0">
                <a:solidFill>
                  <a:schemeClr val="accent2"/>
                </a:solidFill>
                <a:latin typeface="Traditional Arabic" panose="02020603050405020304" pitchFamily="18" charset="-78"/>
                <a:cs typeface="Traditional Arabic" panose="02020603050405020304" pitchFamily="18" charset="-78"/>
              </a:rPr>
              <a:t>بالالتزام بإيداعها </a:t>
            </a:r>
            <a:r>
              <a:rPr lang="ar-SA" sz="3600" b="1" dirty="0">
                <a:latin typeface="Traditional Arabic" panose="02020603050405020304" pitchFamily="18" charset="-78"/>
                <a:cs typeface="Traditional Arabic" panose="02020603050405020304" pitchFamily="18" charset="-78"/>
              </a:rPr>
              <a:t>في </a:t>
            </a:r>
            <a:r>
              <a:rPr lang="ar-SA" sz="3600" b="1" dirty="0">
                <a:solidFill>
                  <a:srgbClr val="00B050"/>
                </a:solidFill>
                <a:latin typeface="Traditional Arabic" panose="02020603050405020304" pitchFamily="18" charset="-78"/>
                <a:cs typeface="Traditional Arabic" panose="02020603050405020304" pitchFamily="18" charset="-78"/>
              </a:rPr>
              <a:t>الآجال المحددة </a:t>
            </a:r>
            <a:r>
              <a:rPr lang="ar-SA" sz="3600" b="1" dirty="0">
                <a:latin typeface="Traditional Arabic" panose="02020603050405020304" pitchFamily="18" charset="-78"/>
                <a:cs typeface="Traditional Arabic" panose="02020603050405020304" pitchFamily="18" charset="-78"/>
              </a:rPr>
              <a:t>وبالكيفية المناسبة، وذلك بمراعاة </a:t>
            </a:r>
            <a:r>
              <a:rPr lang="ar-SA" sz="3600" b="1" dirty="0">
                <a:solidFill>
                  <a:srgbClr val="00B050"/>
                </a:solidFill>
                <a:latin typeface="Traditional Arabic" panose="02020603050405020304" pitchFamily="18" charset="-78"/>
                <a:cs typeface="Traditional Arabic" panose="02020603050405020304" pitchFamily="18" charset="-78"/>
              </a:rPr>
              <a:t>تاريخ</a:t>
            </a:r>
            <a:r>
              <a:rPr lang="ar-SA" sz="3600" b="1" dirty="0">
                <a:latin typeface="Traditional Arabic" panose="02020603050405020304" pitchFamily="18" charset="-78"/>
                <a:cs typeface="Traditional Arabic" panose="02020603050405020304" pitchFamily="18" charset="-78"/>
              </a:rPr>
              <a:t> الإيداع و</a:t>
            </a:r>
            <a:r>
              <a:rPr lang="ar-SA" sz="3600" b="1" dirty="0">
                <a:solidFill>
                  <a:srgbClr val="00B050"/>
                </a:solidFill>
                <a:latin typeface="Traditional Arabic" panose="02020603050405020304" pitchFamily="18" charset="-78"/>
                <a:cs typeface="Traditional Arabic" panose="02020603050405020304" pitchFamily="18" charset="-78"/>
              </a:rPr>
              <a:t>مكان</a:t>
            </a:r>
            <a:r>
              <a:rPr lang="ar-SA" sz="3600" b="1" dirty="0">
                <a:latin typeface="Traditional Arabic" panose="02020603050405020304" pitchFamily="18" charset="-78"/>
                <a:cs typeface="Traditional Arabic" panose="02020603050405020304" pitchFamily="18" charset="-78"/>
              </a:rPr>
              <a:t> الإيداع و </a:t>
            </a:r>
            <a:r>
              <a:rPr lang="ar-SA" sz="3600" b="1" dirty="0">
                <a:solidFill>
                  <a:srgbClr val="00B050"/>
                </a:solidFill>
                <a:latin typeface="Traditional Arabic" panose="02020603050405020304" pitchFamily="18" charset="-78"/>
                <a:cs typeface="Traditional Arabic" panose="02020603050405020304" pitchFamily="18" charset="-78"/>
              </a:rPr>
              <a:t>إجراءات حساب </a:t>
            </a:r>
            <a:r>
              <a:rPr lang="ar-SA" sz="3600" b="1" dirty="0">
                <a:latin typeface="Traditional Arabic" panose="02020603050405020304" pitchFamily="18" charset="-78"/>
                <a:cs typeface="Traditional Arabic" panose="02020603050405020304" pitchFamily="18" charset="-78"/>
              </a:rPr>
              <a:t>الأوعية الضريبية </a:t>
            </a:r>
            <a:r>
              <a:rPr lang="ar-SA" sz="3600" b="1" dirty="0">
                <a:solidFill>
                  <a:srgbClr val="00B050"/>
                </a:solidFill>
                <a:latin typeface="Traditional Arabic" panose="02020603050405020304" pitchFamily="18" charset="-78"/>
                <a:cs typeface="Traditional Arabic" panose="02020603050405020304" pitchFamily="18" charset="-78"/>
              </a:rPr>
              <a:t>وتطبيق المعدلات </a:t>
            </a:r>
            <a:r>
              <a:rPr lang="ar-SA" sz="3600" b="1" dirty="0">
                <a:latin typeface="Traditional Arabic" panose="02020603050405020304" pitchFamily="18" charset="-78"/>
                <a:cs typeface="Traditional Arabic" panose="02020603050405020304" pitchFamily="18" charset="-78"/>
              </a:rPr>
              <a:t>المناسبة</a:t>
            </a:r>
            <a:endParaRPr lang="fr-FR" sz="3600" b="1" dirty="0">
              <a:solidFill>
                <a:schemeClr val="accent5">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871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144684"/>
            <a:ext cx="8825659" cy="3875116"/>
          </a:xfrm>
        </p:spPr>
        <p:txBody>
          <a:bodyPr>
            <a:normAutofit/>
          </a:bodyPr>
          <a:lstStyle/>
          <a:p>
            <a:pPr algn="ctr" rtl="1"/>
            <a:r>
              <a:rPr lang="ar-DZ" sz="3200" b="1" dirty="0" smtClean="0">
                <a:solidFill>
                  <a:schemeClr val="accent4">
                    <a:lumMod val="75000"/>
                  </a:schemeClr>
                </a:solidFill>
                <a:latin typeface="Traditional Arabic" panose="02020603050405020304" pitchFamily="18" charset="-78"/>
                <a:cs typeface="Traditional Arabic" panose="02020603050405020304" pitchFamily="18" charset="-78"/>
              </a:rPr>
              <a:t>التصريح بالوجود</a:t>
            </a:r>
          </a:p>
          <a:p>
            <a:pPr marL="0" indent="0" algn="ctr" rtl="1">
              <a:buNone/>
            </a:pPr>
            <a:endParaRPr lang="fr-FR" sz="3200" b="1" dirty="0">
              <a:solidFill>
                <a:schemeClr val="accent4">
                  <a:lumMod val="75000"/>
                </a:schemeClr>
              </a:solidFill>
              <a:latin typeface="Traditional Arabic" panose="02020603050405020304" pitchFamily="18" charset="-78"/>
              <a:cs typeface="Traditional Arabic" panose="02020603050405020304" pitchFamily="18" charset="-78"/>
            </a:endParaRPr>
          </a:p>
        </p:txBody>
      </p:sp>
      <p:pic>
        <p:nvPicPr>
          <p:cNvPr id="2050" name="Picture 2" descr="Photo de ‎منتدى المقتصدية الجزائر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2" y="3042458"/>
            <a:ext cx="10158153" cy="362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4830" y="973668"/>
            <a:ext cx="8761413" cy="706964"/>
          </a:xfrm>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65513" y="2885440"/>
            <a:ext cx="11438311" cy="3648364"/>
          </a:xfrm>
        </p:spPr>
        <p:txBody>
          <a:bodyPr>
            <a:normAutofit fontScale="92500" lnSpcReduction="10000"/>
          </a:bodyPr>
          <a:lstStyle/>
          <a:p>
            <a:pPr marL="0" indent="0" algn="ctr" rtl="1">
              <a:buNone/>
            </a:pPr>
            <a:r>
              <a:rPr lang="ar-DZ" sz="4300" b="1" dirty="0" smtClean="0">
                <a:solidFill>
                  <a:srgbClr val="00B050"/>
                </a:solidFill>
                <a:latin typeface="Traditional Arabic" panose="02020603050405020304" pitchFamily="18" charset="-78"/>
                <a:cs typeface="Traditional Arabic" panose="02020603050405020304" pitchFamily="18" charset="-78"/>
              </a:rPr>
              <a:t>التصريح بالوجود</a:t>
            </a:r>
            <a:endParaRPr lang="fr-FR" sz="4300" b="1" dirty="0">
              <a:solidFill>
                <a:srgbClr val="00B050"/>
              </a:solidFill>
              <a:latin typeface="Traditional Arabic" panose="02020603050405020304" pitchFamily="18" charset="-78"/>
              <a:cs typeface="Traditional Arabic" panose="02020603050405020304" pitchFamily="18" charset="-78"/>
            </a:endParaRPr>
          </a:p>
          <a:p>
            <a:pPr marL="0" indent="0" algn="just" rtl="1">
              <a:buNone/>
            </a:pPr>
            <a:r>
              <a:rPr lang="ar-SA" sz="3200" b="1" dirty="0" smtClean="0">
                <a:latin typeface="Traditional Arabic" panose="02020603050405020304" pitchFamily="18" charset="-78"/>
                <a:cs typeface="Traditional Arabic" panose="02020603050405020304" pitchFamily="18" charset="-78"/>
              </a:rPr>
              <a:t>يلتزم </a:t>
            </a:r>
            <a:r>
              <a:rPr lang="ar-SA" sz="3200" b="1" dirty="0">
                <a:latin typeface="Traditional Arabic" panose="02020603050405020304" pitchFamily="18" charset="-78"/>
                <a:cs typeface="Traditional Arabic" panose="02020603050405020304" pitchFamily="18" charset="-78"/>
              </a:rPr>
              <a:t>المكلفون بالضريبة الخاضعون للضريبة على الدخل الإجمالي أو الضريبة على أرباح الشركات بإيداع </a:t>
            </a:r>
            <a:r>
              <a:rPr lang="ar-SA" sz="3200" b="1" dirty="0">
                <a:solidFill>
                  <a:srgbClr val="0070C0"/>
                </a:solidFill>
                <a:latin typeface="Traditional Arabic" panose="02020603050405020304" pitchFamily="18" charset="-78"/>
                <a:cs typeface="Traditional Arabic" panose="02020603050405020304" pitchFamily="18" charset="-78"/>
              </a:rPr>
              <a:t>تصريح نموذج (</a:t>
            </a:r>
            <a:r>
              <a:rPr lang="en-US" sz="3200" b="1" dirty="0">
                <a:solidFill>
                  <a:srgbClr val="0070C0"/>
                </a:solidFill>
                <a:latin typeface="Traditional Arabic" panose="02020603050405020304" pitchFamily="18" charset="-78"/>
                <a:cs typeface="Traditional Arabic" panose="02020603050405020304" pitchFamily="18" charset="-78"/>
              </a:rPr>
              <a:t>G08</a:t>
            </a:r>
            <a:r>
              <a:rPr lang="ar-SA" sz="3200" b="1" dirty="0" smtClean="0">
                <a:solidFill>
                  <a:srgbClr val="0070C0"/>
                </a:solidFill>
                <a:latin typeface="Traditional Arabic" panose="02020603050405020304" pitchFamily="18" charset="-78"/>
                <a:cs typeface="Traditional Arabic" panose="02020603050405020304" pitchFamily="18" charset="-78"/>
              </a:rPr>
              <a:t>)</a:t>
            </a:r>
            <a:r>
              <a:rPr lang="ar-DZ" sz="3200" b="1" dirty="0" smtClean="0">
                <a:solidFill>
                  <a:srgbClr val="0070C0"/>
                </a:solidFill>
                <a:latin typeface="Traditional Arabic" panose="02020603050405020304" pitchFamily="18" charset="-78"/>
                <a:cs typeface="Traditional Arabic" panose="02020603050405020304" pitchFamily="18" charset="-78"/>
              </a:rPr>
              <a:t> </a:t>
            </a:r>
            <a:r>
              <a:rPr lang="ar-DZ" sz="3200" b="1" dirty="0" smtClean="0">
                <a:latin typeface="Traditional Arabic" panose="02020603050405020304" pitchFamily="18" charset="-78"/>
                <a:cs typeface="Traditional Arabic" panose="02020603050405020304" pitchFamily="18" charset="-78"/>
              </a:rPr>
              <a:t>الذي </a:t>
            </a:r>
            <a:r>
              <a:rPr lang="ar-DZ" sz="3200" b="1" dirty="0">
                <a:latin typeface="Traditional Arabic" panose="02020603050405020304" pitchFamily="18" charset="-78"/>
                <a:cs typeface="Traditional Arabic" panose="02020603050405020304" pitchFamily="18" charset="-78"/>
              </a:rPr>
              <a:t>يقر من خلاله الشخص الطبيعي أو المعنوي بأنه أصبح مكلفا بالضريبة، ويمكنه الاطلاع ومعرفة التزاماته </a:t>
            </a:r>
            <a:r>
              <a:rPr lang="ar-DZ" sz="3200" b="1" dirty="0" err="1">
                <a:latin typeface="Traditional Arabic" panose="02020603050405020304" pitchFamily="18" charset="-78"/>
                <a:cs typeface="Traditional Arabic" panose="02020603050405020304" pitchFamily="18" charset="-78"/>
              </a:rPr>
              <a:t>الجبائية</a:t>
            </a:r>
            <a:r>
              <a:rPr lang="ar-DZ" sz="3200" b="1" dirty="0" smtClean="0">
                <a:latin typeface="Traditional Arabic" panose="02020603050405020304" pitchFamily="18" charset="-78"/>
                <a:cs typeface="Traditional Arabic" panose="02020603050405020304" pitchFamily="18" charset="-78"/>
              </a:rPr>
              <a:t>.</a:t>
            </a:r>
            <a:endParaRPr lang="fr-FR"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DZ" sz="3500" b="1" dirty="0">
                <a:latin typeface="Traditional Arabic" panose="02020603050405020304" pitchFamily="18" charset="-78"/>
                <a:cs typeface="Traditional Arabic" panose="02020603050405020304" pitchFamily="18" charset="-78"/>
              </a:rPr>
              <a:t>يجب إيداع هذا التصريح </a:t>
            </a:r>
            <a:r>
              <a:rPr lang="ar-DZ" sz="3500" b="1" dirty="0">
                <a:solidFill>
                  <a:schemeClr val="accent3"/>
                </a:solidFill>
                <a:latin typeface="Traditional Arabic" panose="02020603050405020304" pitchFamily="18" charset="-78"/>
                <a:cs typeface="Traditional Arabic" panose="02020603050405020304" pitchFamily="18" charset="-78"/>
              </a:rPr>
              <a:t>في الأيام الثلاثين الأولى </a:t>
            </a:r>
            <a:r>
              <a:rPr lang="ar-DZ" sz="3500" b="1" dirty="0">
                <a:latin typeface="Traditional Arabic" panose="02020603050405020304" pitchFamily="18" charset="-78"/>
                <a:cs typeface="Traditional Arabic" panose="02020603050405020304" pitchFamily="18" charset="-78"/>
              </a:rPr>
              <a:t>الموالية لتاريخ بداية النشاط </a:t>
            </a:r>
            <a:r>
              <a:rPr lang="ar-DZ" sz="3500" b="1" dirty="0" smtClean="0">
                <a:latin typeface="Traditional Arabic" panose="02020603050405020304" pitchFamily="18" charset="-78"/>
                <a:cs typeface="Traditional Arabic" panose="02020603050405020304" pitchFamily="18" charset="-78"/>
              </a:rPr>
              <a:t>لدى</a:t>
            </a:r>
            <a:r>
              <a:rPr lang="fr-FR" sz="3500" b="1" dirty="0" smtClean="0">
                <a:latin typeface="Traditional Arabic" panose="02020603050405020304" pitchFamily="18" charset="-78"/>
                <a:cs typeface="Traditional Arabic" panose="02020603050405020304" pitchFamily="18" charset="-78"/>
              </a:rPr>
              <a:t> </a:t>
            </a:r>
            <a:r>
              <a:rPr lang="ar-DZ" sz="3500" b="1" dirty="0" smtClean="0">
                <a:latin typeface="Traditional Arabic" panose="02020603050405020304" pitchFamily="18" charset="-78"/>
                <a:cs typeface="Traditional Arabic" panose="02020603050405020304" pitchFamily="18" charset="-78"/>
              </a:rPr>
              <a:t> المركز الجواري للضرائب أو </a:t>
            </a:r>
            <a:r>
              <a:rPr lang="ar-DZ" sz="3500" b="1" dirty="0">
                <a:latin typeface="Traditional Arabic" panose="02020603050405020304" pitchFamily="18" charset="-78"/>
                <a:cs typeface="Traditional Arabic" panose="02020603050405020304" pitchFamily="18" charset="-78"/>
              </a:rPr>
              <a:t>مركز الضرائب المختص </a:t>
            </a:r>
            <a:r>
              <a:rPr lang="ar-DZ" sz="3500" b="1" dirty="0" smtClean="0">
                <a:latin typeface="Traditional Arabic" panose="02020603050405020304" pitchFamily="18" charset="-78"/>
                <a:cs typeface="Traditional Arabic" panose="02020603050405020304" pitchFamily="18" charset="-78"/>
              </a:rPr>
              <a:t>إقليميا، او مديرية كبريات المؤسسات.</a:t>
            </a:r>
            <a:endParaRPr lang="fr-FR" sz="35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v"/>
            </a:pPr>
            <a:r>
              <a:rPr lang="ar-DZ" sz="3500" b="1" dirty="0">
                <a:latin typeface="Traditional Arabic" panose="02020603050405020304" pitchFamily="18" charset="-78"/>
                <a:cs typeface="Traditional Arabic" panose="02020603050405020304" pitchFamily="18" charset="-78"/>
              </a:rPr>
              <a:t>إن الإخلال بهذا الالتزام يعرض صاحبه </a:t>
            </a:r>
            <a:r>
              <a:rPr lang="ar-DZ" sz="3500" b="1" dirty="0">
                <a:solidFill>
                  <a:srgbClr val="FF0000"/>
                </a:solidFill>
                <a:latin typeface="Traditional Arabic" panose="02020603050405020304" pitchFamily="18" charset="-78"/>
                <a:cs typeface="Traditional Arabic" panose="02020603050405020304" pitchFamily="18" charset="-78"/>
              </a:rPr>
              <a:t>لغرامة </a:t>
            </a:r>
            <a:r>
              <a:rPr lang="ar-DZ" sz="3500" b="1" dirty="0" err="1">
                <a:solidFill>
                  <a:srgbClr val="FF0000"/>
                </a:solidFill>
                <a:latin typeface="Traditional Arabic" panose="02020603050405020304" pitchFamily="18" charset="-78"/>
                <a:cs typeface="Traditional Arabic" panose="02020603050405020304" pitchFamily="18" charset="-78"/>
              </a:rPr>
              <a:t>جبائية</a:t>
            </a:r>
            <a:r>
              <a:rPr lang="ar-DZ" sz="3500" b="1" dirty="0">
                <a:solidFill>
                  <a:srgbClr val="FF0000"/>
                </a:solidFill>
                <a:latin typeface="Traditional Arabic" panose="02020603050405020304" pitchFamily="18" charset="-78"/>
                <a:cs typeface="Traditional Arabic" panose="02020603050405020304" pitchFamily="18" charset="-78"/>
              </a:rPr>
              <a:t> مقدارها 30.000 دج</a:t>
            </a:r>
            <a:r>
              <a:rPr lang="ar-DZ" sz="3200" dirty="0"/>
              <a:t>.</a:t>
            </a:r>
            <a:endParaRPr lang="fr-FR" sz="3200" dirty="0"/>
          </a:p>
          <a:p>
            <a:pPr algn="just" rtl="1">
              <a:buFont typeface="Wingdings" panose="05000000000000000000" pitchFamily="2" charset="2"/>
              <a:buChar char="v"/>
            </a:pPr>
            <a:endParaRPr lang="fr-FR" sz="3200" b="1" dirty="0">
              <a:latin typeface="Traditional Arabic" panose="02020603050405020304" pitchFamily="18" charset="-78"/>
              <a:cs typeface="Traditional Arabic" panose="02020603050405020304" pitchFamily="18" charset="-78"/>
            </a:endParaRPr>
          </a:p>
          <a:p>
            <a:pPr algn="just" rtl="1"/>
            <a:endParaRPr lang="fr-FR" dirty="0"/>
          </a:p>
        </p:txBody>
      </p:sp>
    </p:spTree>
    <p:extLst>
      <p:ext uri="{BB962C8B-B14F-4D97-AF65-F5344CB8AC3E}">
        <p14:creationId xmlns:p14="http://schemas.microsoft.com/office/powerpoint/2010/main" val="8597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0" end="0"/>
                                            </p:txEl>
                                          </p:spTgt>
                                        </p:tgtEl>
                                      </p:cBhvr>
                                      <p:by x="150000" y="150000"/>
                                    </p:animScale>
                                  </p:childTnLst>
                                </p:cTn>
                              </p:par>
                              <p:par>
                                <p:cTn id="15" presetID="34" presetClass="emph" presetSubtype="0" fill="hold"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2" end="2"/>
                                            </p:txEl>
                                          </p:spTgt>
                                        </p:tgtEl>
                                        <p:attrNameLst>
                                          <p:attrName>ppt_x</p:attrName>
                                          <p:attrName>ppt_y</p:attrName>
                                        </p:attrNameLst>
                                      </p:cBhvr>
                                    </p:animMotion>
                                    <p:animRot by="1500000">
                                      <p:cBhvr>
                                        <p:cTn id="17" dur="125" fill="hold">
                                          <p:stCondLst>
                                            <p:cond delay="0"/>
                                          </p:stCondLst>
                                        </p:cTn>
                                        <p:tgtEl>
                                          <p:spTgt spid="3">
                                            <p:txEl>
                                              <p:pRg st="2" end="2"/>
                                            </p:txEl>
                                          </p:spTgt>
                                        </p:tgtEl>
                                        <p:attrNameLst>
                                          <p:attrName>r</p:attrName>
                                        </p:attrNameLst>
                                      </p:cBhvr>
                                    </p:animRot>
                                    <p:animRot by="-1500000">
                                      <p:cBhvr>
                                        <p:cTn id="18" dur="125" fill="hold">
                                          <p:stCondLst>
                                            <p:cond delay="125"/>
                                          </p:stCondLst>
                                        </p:cTn>
                                        <p:tgtEl>
                                          <p:spTgt spid="3">
                                            <p:txEl>
                                              <p:pRg st="2" end="2"/>
                                            </p:txEl>
                                          </p:spTgt>
                                        </p:tgtEl>
                                        <p:attrNameLst>
                                          <p:attrName>r</p:attrName>
                                        </p:attrNameLst>
                                      </p:cBhvr>
                                    </p:animRot>
                                    <p:animRot by="-1500000">
                                      <p:cBhvr>
                                        <p:cTn id="19" dur="125" fill="hold">
                                          <p:stCondLst>
                                            <p:cond delay="250"/>
                                          </p:stCondLst>
                                        </p:cTn>
                                        <p:tgtEl>
                                          <p:spTgt spid="3">
                                            <p:txEl>
                                              <p:pRg st="2" end="2"/>
                                            </p:txEl>
                                          </p:spTgt>
                                        </p:tgtEl>
                                        <p:attrNameLst>
                                          <p:attrName>r</p:attrName>
                                        </p:attrNameLst>
                                      </p:cBhvr>
                                    </p:animRot>
                                    <p:animRot by="1500000">
                                      <p:cBhvr>
                                        <p:cTn id="20" dur="125" fill="hold">
                                          <p:stCondLst>
                                            <p:cond delay="375"/>
                                          </p:stCondLst>
                                        </p:cTn>
                                        <p:tgtEl>
                                          <p:spTgt spid="3">
                                            <p:txEl>
                                              <p:pRg st="2" end="2"/>
                                            </p:txEl>
                                          </p:spTgt>
                                        </p:tgtEl>
                                        <p:attrNameLst>
                                          <p:attrName>r</p:attrName>
                                        </p:attrNameLst>
                                      </p:cBhvr>
                                    </p:animRot>
                                  </p:childTnLst>
                                </p:cTn>
                              </p:par>
                              <p:par>
                                <p:cTn id="21" presetID="34" presetClass="emph" presetSubtype="0" fill="hold"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3">
                                            <p:txEl>
                                              <p:pRg st="3" end="3"/>
                                            </p:txEl>
                                          </p:spTgt>
                                        </p:tgtEl>
                                        <p:attrNameLst>
                                          <p:attrName>ppt_x</p:attrName>
                                          <p:attrName>ppt_y</p:attrName>
                                        </p:attrNameLst>
                                      </p:cBhvr>
                                    </p:animMotion>
                                    <p:animRot by="1500000">
                                      <p:cBhvr>
                                        <p:cTn id="23" dur="125" fill="hold">
                                          <p:stCondLst>
                                            <p:cond delay="0"/>
                                          </p:stCondLst>
                                        </p:cTn>
                                        <p:tgtEl>
                                          <p:spTgt spid="3">
                                            <p:txEl>
                                              <p:pRg st="3" end="3"/>
                                            </p:txEl>
                                          </p:spTgt>
                                        </p:tgtEl>
                                        <p:attrNameLst>
                                          <p:attrName>r</p:attrName>
                                        </p:attrNameLst>
                                      </p:cBhvr>
                                    </p:animRot>
                                    <p:animRot by="-1500000">
                                      <p:cBhvr>
                                        <p:cTn id="24" dur="125" fill="hold">
                                          <p:stCondLst>
                                            <p:cond delay="125"/>
                                          </p:stCondLst>
                                        </p:cTn>
                                        <p:tgtEl>
                                          <p:spTgt spid="3">
                                            <p:txEl>
                                              <p:pRg st="3" end="3"/>
                                            </p:txEl>
                                          </p:spTgt>
                                        </p:tgtEl>
                                        <p:attrNameLst>
                                          <p:attrName>r</p:attrName>
                                        </p:attrNameLst>
                                      </p:cBhvr>
                                    </p:animRot>
                                    <p:animRot by="-1500000">
                                      <p:cBhvr>
                                        <p:cTn id="25" dur="125" fill="hold">
                                          <p:stCondLst>
                                            <p:cond delay="250"/>
                                          </p:stCondLst>
                                        </p:cTn>
                                        <p:tgtEl>
                                          <p:spTgt spid="3">
                                            <p:txEl>
                                              <p:pRg st="3" end="3"/>
                                            </p:txEl>
                                          </p:spTgt>
                                        </p:tgtEl>
                                        <p:attrNameLst>
                                          <p:attrName>r</p:attrName>
                                        </p:attrNameLst>
                                      </p:cBhvr>
                                    </p:animRot>
                                    <p:animRot by="1500000">
                                      <p:cBhvr>
                                        <p:cTn id="26"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a:t>
            </a:r>
            <a:r>
              <a:rPr lang="ar-DZ" dirty="0" smtClean="0"/>
              <a:t>الجبائي                               </a:t>
            </a:r>
            <a:r>
              <a:rPr lang="ar-DZ" dirty="0" err="1" smtClean="0">
                <a:latin typeface="Aldhabi" panose="01000000000000000000" pitchFamily="2" charset="-78"/>
                <a:cs typeface="Aldhabi" panose="01000000000000000000" pitchFamily="2" charset="-78"/>
              </a:rPr>
              <a:t>د.صالح</a:t>
            </a:r>
            <a:r>
              <a:rPr lang="ar-DZ" dirty="0" smtClean="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a:t>
            </a:r>
            <a:r>
              <a:rPr lang="ar-DZ" dirty="0" err="1" smtClean="0">
                <a:latin typeface="Aldhabi" panose="01000000000000000000" pitchFamily="2" charset="-78"/>
                <a:cs typeface="Aldhabi" panose="01000000000000000000" pitchFamily="2" charset="-78"/>
              </a:rPr>
              <a:t>ميداتو</a:t>
            </a:r>
            <a:endParaRPr lang="fr-FR" dirty="0">
              <a:latin typeface="Aldhabi" panose="01000000000000000000" pitchFamily="2" charset="-78"/>
              <a:cs typeface="Aldhabi" panose="01000000000000000000" pitchFamily="2" charset="-78"/>
            </a:endParaRPr>
          </a:p>
        </p:txBody>
      </p:sp>
      <p:sp>
        <p:nvSpPr>
          <p:cNvPr id="3" name="Espace réservé du contenu 2"/>
          <p:cNvSpPr>
            <a:spLocks noGrp="1"/>
          </p:cNvSpPr>
          <p:nvPr>
            <p:ph idx="1"/>
          </p:nvPr>
        </p:nvSpPr>
        <p:spPr>
          <a:xfrm>
            <a:off x="532015" y="2603500"/>
            <a:ext cx="10656915" cy="3416300"/>
          </a:xfrm>
        </p:spPr>
        <p:txBody>
          <a:bodyPr>
            <a:normAutofit fontScale="92500" lnSpcReduction="10000"/>
          </a:bodyPr>
          <a:lstStyle/>
          <a:p>
            <a:pPr algn="ctr" rtl="1"/>
            <a:r>
              <a:rPr lang="ar-SA" sz="4000" b="1" dirty="0">
                <a:solidFill>
                  <a:srgbClr val="00B050"/>
                </a:solidFill>
                <a:latin typeface="Traditional Arabic" panose="02020603050405020304" pitchFamily="18" charset="-78"/>
                <a:cs typeface="Traditional Arabic" panose="02020603050405020304" pitchFamily="18" charset="-78"/>
              </a:rPr>
              <a:t>التصريحات </a:t>
            </a:r>
            <a:r>
              <a:rPr lang="ar-SA" sz="4000" b="1" dirty="0" smtClean="0">
                <a:solidFill>
                  <a:srgbClr val="00B050"/>
                </a:solidFill>
                <a:latin typeface="Traditional Arabic" panose="02020603050405020304" pitchFamily="18" charset="-78"/>
                <a:cs typeface="Traditional Arabic" panose="02020603050405020304" pitchFamily="18" charset="-78"/>
              </a:rPr>
              <a:t>الشهرية</a:t>
            </a:r>
            <a:endParaRPr lang="ar-DZ" sz="4000" b="1" dirty="0" smtClean="0">
              <a:solidFill>
                <a:srgbClr val="00B050"/>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
            </a:pPr>
            <a:r>
              <a:rPr lang="fr-FR" sz="6000" b="1" dirty="0" smtClean="0">
                <a:solidFill>
                  <a:srgbClr val="00B050"/>
                </a:solidFill>
                <a:latin typeface="Traditional Arabic" panose="02020603050405020304" pitchFamily="18" charset="-78"/>
                <a:cs typeface="Traditional Arabic" panose="02020603050405020304" pitchFamily="18" charset="-78"/>
              </a:rPr>
              <a:t>G50</a:t>
            </a:r>
          </a:p>
          <a:p>
            <a:pPr algn="ctr" rtl="1">
              <a:buFont typeface="Wingdings" panose="05000000000000000000" pitchFamily="2" charset="2"/>
              <a:buChar char="§"/>
            </a:pPr>
            <a:endParaRPr lang="fr-FR" sz="6000" b="1" dirty="0" smtClean="0">
              <a:solidFill>
                <a:srgbClr val="00B050"/>
              </a:solidFill>
              <a:latin typeface="Traditional Arabic" panose="02020603050405020304" pitchFamily="18" charset="-78"/>
              <a:cs typeface="Traditional Arabic" panose="02020603050405020304" pitchFamily="18" charset="-78"/>
            </a:endParaRPr>
          </a:p>
          <a:p>
            <a:pPr algn="ctr" rtl="1">
              <a:buFont typeface="Wingdings" panose="05000000000000000000" pitchFamily="2" charset="2"/>
              <a:buChar char="§"/>
            </a:pPr>
            <a:r>
              <a:rPr lang="fr-FR" sz="5400" b="1" dirty="0" smtClean="0">
                <a:solidFill>
                  <a:srgbClr val="00B050"/>
                </a:solidFill>
                <a:latin typeface="Traditional Arabic" panose="02020603050405020304" pitchFamily="18" charset="-78"/>
                <a:cs typeface="Traditional Arabic" panose="02020603050405020304" pitchFamily="18" charset="-78"/>
              </a:rPr>
              <a:t>G50A</a:t>
            </a:r>
            <a:endParaRPr lang="fr-FR" sz="5400"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008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xEl>
                                              <p:pRg st="1" end="1"/>
                                            </p:txEl>
                                          </p:spTgt>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527253228"/>
              </p:ext>
            </p:extLst>
          </p:nvPr>
        </p:nvGraphicFramePr>
        <p:xfrm>
          <a:off x="-1" y="2227810"/>
          <a:ext cx="12192001" cy="5232851"/>
        </p:xfrm>
        <a:graphic>
          <a:graphicData uri="http://schemas.openxmlformats.org/drawingml/2006/table">
            <a:tbl>
              <a:tblPr rtl="1"/>
              <a:tblGrid>
                <a:gridCol w="3680973"/>
                <a:gridCol w="8511028"/>
              </a:tblGrid>
              <a:tr h="1368387">
                <a:tc>
                  <a:txBody>
                    <a:bodyPr/>
                    <a:lstStyle/>
                    <a:p>
                      <a:pPr algn="ctr" rtl="1"/>
                      <a:r>
                        <a:rPr lang="ar-DZ" sz="1800" b="1" dirty="0">
                          <a:effectLst/>
                          <a:latin typeface="Traditional Arabic" panose="02020603050405020304" pitchFamily="18" charset="-78"/>
                          <a:cs typeface="Traditional Arabic" panose="02020603050405020304" pitchFamily="18" charset="-78"/>
                        </a:rPr>
                        <a:t> </a:t>
                      </a:r>
                      <a:r>
                        <a:rPr lang="ar-DZ" sz="2800" b="1" dirty="0">
                          <a:effectLst/>
                          <a:latin typeface="Traditional Arabic" panose="02020603050405020304" pitchFamily="18" charset="-78"/>
                          <a:cs typeface="Traditional Arabic" panose="02020603050405020304" pitchFamily="18" charset="-78"/>
                        </a:rPr>
                        <a:t>طبيعة</a:t>
                      </a:r>
                      <a:r>
                        <a:rPr lang="ar-DZ" sz="1800" b="1" dirty="0">
                          <a:effectLst/>
                          <a:latin typeface="Traditional Arabic" panose="02020603050405020304" pitchFamily="18" charset="-78"/>
                          <a:cs typeface="Traditional Arabic" panose="02020603050405020304" pitchFamily="18" charset="-78"/>
                        </a:rPr>
                        <a:t> الضريبة</a:t>
                      </a:r>
                    </a:p>
                  </a:txBody>
                  <a:tcPr marL="24842" marR="24842" marT="24842" marB="24842">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1"/>
                      <a:r>
                        <a:rPr lang="ar-DZ" sz="1800" b="1" dirty="0">
                          <a:effectLst/>
                          <a:latin typeface="Traditional Arabic" panose="02020603050405020304" pitchFamily="18" charset="-78"/>
                          <a:cs typeface="Traditional Arabic" panose="02020603050405020304" pitchFamily="18" charset="-78"/>
                        </a:rPr>
                        <a:t> الضريبة على الدخل الإجمالي / الأرباح الصناعية والتجارية للنظام الحقيقي، الأقساط المؤقتة</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الضريبة على أرباح الشركات - الأقساط المؤقتة</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الضريبة على الدخل الإجمالي / مداخيل رؤوس الأموال المنقولة – الاقتطاع من المصدر</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الضريبة على الدخل الإجمالي / المرتبات والأجور - الاقتطاع من المصدر</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الرسم على النشاط المهني / الأقساط المؤقتة الرسم على القيمة المضافة</a:t>
                      </a:r>
                    </a:p>
                  </a:txBody>
                  <a:tcPr marL="24842" marR="24842" marT="24842" marB="24842">
                    <a:lnL>
                      <a:noFill/>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88201">
                <a:tc>
                  <a:txBody>
                    <a:bodyPr/>
                    <a:lstStyle/>
                    <a:p>
                      <a:pPr algn="ctr" rtl="1"/>
                      <a:r>
                        <a:rPr lang="ar-DZ" sz="1800" b="1" dirty="0">
                          <a:effectLst/>
                          <a:latin typeface="Traditional Arabic" panose="02020603050405020304" pitchFamily="18" charset="-78"/>
                          <a:cs typeface="Traditional Arabic" panose="02020603050405020304" pitchFamily="18" charset="-78"/>
                        </a:rPr>
                        <a:t> مكان إيداع التصريح</a:t>
                      </a:r>
                    </a:p>
                  </a:txBody>
                  <a:tcPr marL="24842" marR="24842" marT="24842" marB="24842">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1"/>
                      <a:r>
                        <a:rPr lang="ar-DZ" sz="1800" b="1" dirty="0">
                          <a:effectLst/>
                          <a:latin typeface="Traditional Arabic" panose="02020603050405020304" pitchFamily="18" charset="-78"/>
                          <a:cs typeface="Traditional Arabic" panose="02020603050405020304" pitchFamily="18" charset="-78"/>
                        </a:rPr>
                        <a:t> قباضة الضرائب المتواجدة في مكان ممارسة </a:t>
                      </a:r>
                      <a:r>
                        <a:rPr lang="ar-DZ" sz="1800" b="1" dirty="0" smtClean="0">
                          <a:effectLst/>
                          <a:latin typeface="Traditional Arabic" panose="02020603050405020304" pitchFamily="18" charset="-78"/>
                          <a:cs typeface="Traditional Arabic" panose="02020603050405020304" pitchFamily="18" charset="-78"/>
                        </a:rPr>
                        <a:t>النشاط.( مركز الضرائب- المركز الجواري للضرائب- مديرية كبريات المؤسسات)</a:t>
                      </a:r>
                      <a:endParaRPr lang="ar-DZ" sz="1800" b="1" dirty="0">
                        <a:effectLst/>
                        <a:latin typeface="Traditional Arabic" panose="02020603050405020304" pitchFamily="18" charset="-78"/>
                        <a:cs typeface="Traditional Arabic" panose="02020603050405020304" pitchFamily="18" charset="-78"/>
                      </a:endParaRPr>
                    </a:p>
                  </a:txBody>
                  <a:tcPr marL="24842" marR="24842" marT="24842" marB="24842" anchor="ctr">
                    <a:lnL>
                      <a:noFill/>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88201">
                <a:tc>
                  <a:txBody>
                    <a:bodyPr/>
                    <a:lstStyle/>
                    <a:p>
                      <a:pPr algn="ctr" rtl="1"/>
                      <a:r>
                        <a:rPr lang="ar-DZ" sz="1800" b="1">
                          <a:effectLst/>
                          <a:latin typeface="Traditional Arabic" panose="02020603050405020304" pitchFamily="18" charset="-78"/>
                          <a:cs typeface="Traditional Arabic" panose="02020603050405020304" pitchFamily="18" charset="-78"/>
                        </a:rPr>
                        <a:t> آخر أجل للإيداع</a:t>
                      </a:r>
                    </a:p>
                  </a:txBody>
                  <a:tcPr marL="24842" marR="24842" marT="24842" marB="24842">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1"/>
                      <a:r>
                        <a:rPr lang="ar-DZ" sz="1800" b="1" dirty="0">
                          <a:effectLst/>
                          <a:latin typeface="Traditional Arabic" panose="02020603050405020304" pitchFamily="18" charset="-78"/>
                          <a:cs typeface="Traditional Arabic" panose="02020603050405020304" pitchFamily="18" charset="-78"/>
                        </a:rPr>
                        <a:t> في العشرين (20) يوما الأولى من الشهر</a:t>
                      </a:r>
                    </a:p>
                  </a:txBody>
                  <a:tcPr marL="24842" marR="24842" marT="24842" marB="24842" anchor="ctr">
                    <a:lnL>
                      <a:noFill/>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104276">
                <a:tc>
                  <a:txBody>
                    <a:bodyPr/>
                    <a:lstStyle/>
                    <a:p>
                      <a:pPr algn="ctr" rtl="1"/>
                      <a:r>
                        <a:rPr lang="ar-DZ" sz="1800" b="1">
                          <a:effectLst/>
                          <a:latin typeface="Traditional Arabic" panose="02020603050405020304" pitchFamily="18" charset="-78"/>
                          <a:cs typeface="Traditional Arabic" panose="02020603050405020304" pitchFamily="18" charset="-78"/>
                        </a:rPr>
                        <a:t> المطبوعة المستعملة</a:t>
                      </a:r>
                    </a:p>
                  </a:txBody>
                  <a:tcPr marL="24842" marR="24842" marT="24842" marB="24842">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1"/>
                      <a:r>
                        <a:rPr lang="ar-DZ" sz="1800" b="1" dirty="0">
                          <a:effectLst/>
                          <a:latin typeface="Traditional Arabic" panose="02020603050405020304" pitchFamily="18" charset="-78"/>
                          <a:cs typeface="Traditional Arabic" panose="02020603050405020304" pitchFamily="18" charset="-78"/>
                        </a:rPr>
                        <a:t>-    سلسلة ج رقم 50 (</a:t>
                      </a:r>
                      <a:r>
                        <a:rPr lang="fr-FR" sz="1800" b="1" dirty="0">
                          <a:effectLst/>
                          <a:latin typeface="Traditional Arabic" panose="02020603050405020304" pitchFamily="18" charset="-78"/>
                          <a:cs typeface="Traditional Arabic" panose="02020603050405020304" pitchFamily="18" charset="-78"/>
                        </a:rPr>
                        <a:t>Gn°50) (</a:t>
                      </a:r>
                      <a:r>
                        <a:rPr lang="ar-DZ" sz="1800" b="1" dirty="0">
                          <a:effectLst/>
                          <a:latin typeface="Traditional Arabic" panose="02020603050405020304" pitchFamily="18" charset="-78"/>
                          <a:cs typeface="Traditional Arabic" panose="02020603050405020304" pitchFamily="18" charset="-78"/>
                        </a:rPr>
                        <a:t>اللون الأزرق) النظام الحقيقي</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سلسلة ج رقم 50 أ (</a:t>
                      </a:r>
                      <a:r>
                        <a:rPr lang="fr-FR" sz="1800" b="1" dirty="0">
                          <a:effectLst/>
                          <a:latin typeface="Traditional Arabic" panose="02020603050405020304" pitchFamily="18" charset="-78"/>
                          <a:cs typeface="Traditional Arabic" panose="02020603050405020304" pitchFamily="18" charset="-78"/>
                        </a:rPr>
                        <a:t>Gn°50A) (</a:t>
                      </a:r>
                      <a:r>
                        <a:rPr lang="ar-DZ" sz="1800" b="1" dirty="0">
                          <a:effectLst/>
                          <a:latin typeface="Traditional Arabic" panose="02020603050405020304" pitchFamily="18" charset="-78"/>
                          <a:cs typeface="Traditional Arabic" panose="02020603050405020304" pitchFamily="18" charset="-78"/>
                        </a:rPr>
                        <a:t>اللون البني) الإدارات العمومية</a:t>
                      </a:r>
                      <a:br>
                        <a:rPr lang="ar-DZ" sz="1800" b="1" dirty="0">
                          <a:effectLst/>
                          <a:latin typeface="Traditional Arabic" panose="02020603050405020304" pitchFamily="18" charset="-78"/>
                          <a:cs typeface="Traditional Arabic" panose="02020603050405020304" pitchFamily="18" charset="-78"/>
                        </a:rPr>
                      </a:br>
                      <a:r>
                        <a:rPr lang="ar-DZ" sz="1800" b="1" dirty="0">
                          <a:effectLst/>
                          <a:latin typeface="Traditional Arabic" panose="02020603050405020304" pitchFamily="18" charset="-78"/>
                          <a:cs typeface="Traditional Arabic" panose="02020603050405020304" pitchFamily="18" charset="-78"/>
                        </a:rPr>
                        <a:t/>
                      </a:r>
                      <a:br>
                        <a:rPr lang="ar-DZ" sz="1800" b="1" dirty="0">
                          <a:effectLst/>
                          <a:latin typeface="Traditional Arabic" panose="02020603050405020304" pitchFamily="18" charset="-78"/>
                          <a:cs typeface="Traditional Arabic" panose="02020603050405020304" pitchFamily="18" charset="-78"/>
                        </a:rPr>
                      </a:br>
                      <a:endParaRPr lang="ar-DZ" sz="1800" b="1" dirty="0">
                        <a:effectLst/>
                        <a:latin typeface="Traditional Arabic" panose="02020603050405020304" pitchFamily="18" charset="-78"/>
                        <a:cs typeface="Traditional Arabic" panose="02020603050405020304" pitchFamily="18" charset="-78"/>
                      </a:endParaRPr>
                    </a:p>
                  </a:txBody>
                  <a:tcPr marL="24842" marR="24842" marT="24842" marB="24842" anchor="ctr">
                    <a:lnL>
                      <a:noFill/>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88201">
                <a:tc>
                  <a:txBody>
                    <a:bodyPr/>
                    <a:lstStyle/>
                    <a:p>
                      <a:pPr algn="ctr" rtl="1"/>
                      <a:r>
                        <a:rPr lang="ar-DZ" sz="1800" b="1">
                          <a:effectLst/>
                          <a:latin typeface="Traditional Arabic" panose="02020603050405020304" pitchFamily="18" charset="-78"/>
                          <a:cs typeface="Traditional Arabic" panose="02020603050405020304" pitchFamily="18" charset="-78"/>
                        </a:rPr>
                        <a:t> الأشخاص الواجب عليهم إكتتاب التصريح</a:t>
                      </a:r>
                    </a:p>
                  </a:txBody>
                  <a:tcPr marL="24842" marR="24842" marT="24842" marB="24842">
                    <a:lnL>
                      <a:noFill/>
                    </a:lnL>
                    <a:lnR>
                      <a:noFill/>
                    </a:lnR>
                    <a:lnT w="9525" cap="flat" cmpd="sng" algn="ctr">
                      <a:solidFill>
                        <a:srgbClr val="CCCCCC"/>
                      </a:solidFill>
                      <a:prstDash val="solid"/>
                      <a:round/>
                      <a:headEnd type="none" w="med" len="med"/>
                      <a:tailEnd type="none" w="med" len="med"/>
                    </a:lnT>
                    <a:lnB>
                      <a:noFill/>
                    </a:lnB>
                    <a:solidFill>
                      <a:srgbClr val="FBF8E9"/>
                    </a:solidFill>
                  </a:tcPr>
                </a:tc>
                <a:tc>
                  <a:txBody>
                    <a:bodyPr/>
                    <a:lstStyle/>
                    <a:p>
                      <a:pPr algn="r" rtl="1"/>
                      <a:r>
                        <a:rPr lang="ar-DZ" sz="1800" b="1" dirty="0">
                          <a:effectLst/>
                          <a:latin typeface="Traditional Arabic" panose="02020603050405020304" pitchFamily="18" charset="-78"/>
                          <a:cs typeface="Traditional Arabic" panose="02020603050405020304" pitchFamily="18" charset="-78"/>
                        </a:rPr>
                        <a:t> كل مكلف بالضريبة تابع للنظام الحقيقي</a:t>
                      </a:r>
                    </a:p>
                  </a:txBody>
                  <a:tcPr marL="24842" marR="24842" marT="24842" marB="24842" anchor="ctr">
                    <a:lnL>
                      <a:noFill/>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a:noFill/>
                    </a:lnB>
                    <a:solidFill>
                      <a:srgbClr val="FBF8E9"/>
                    </a:solidFill>
                  </a:tcPr>
                </a:tc>
              </a:tr>
            </a:tbl>
          </a:graphicData>
        </a:graphic>
      </p:graphicFrame>
    </p:spTree>
    <p:extLst>
      <p:ext uri="{BB962C8B-B14F-4D97-AF65-F5344CB8AC3E}">
        <p14:creationId xmlns:p14="http://schemas.microsoft.com/office/powerpoint/2010/main" val="32297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098" name="Picture 2" descr="التسجيل المحاسبي للتصريح الشهري G5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68291" y="2011680"/>
            <a:ext cx="5303519" cy="4372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t 3"/>
          <p:cNvGraphicFramePr>
            <a:graphicFrameLocks noChangeAspect="1"/>
          </p:cNvGraphicFramePr>
          <p:nvPr>
            <p:extLst>
              <p:ext uri="{D42A27DB-BD31-4B8C-83A1-F6EECF244321}">
                <p14:modId xmlns:p14="http://schemas.microsoft.com/office/powerpoint/2010/main" val="1448196233"/>
              </p:ext>
            </p:extLst>
          </p:nvPr>
        </p:nvGraphicFramePr>
        <p:xfrm>
          <a:off x="92076" y="2011680"/>
          <a:ext cx="5743460" cy="4372495"/>
        </p:xfrm>
        <a:graphic>
          <a:graphicData uri="http://schemas.openxmlformats.org/presentationml/2006/ole">
            <mc:AlternateContent xmlns:mc="http://schemas.openxmlformats.org/markup-compatibility/2006">
              <mc:Choice xmlns:v="urn:schemas-microsoft-com:vml" Requires="v">
                <p:oleObj spid="_x0000_s4150" name="Acrobat Document" r:id="rId5" imgW="8372520" imgH="6210360" progId="AcroExch.Document.2015">
                  <p:embed/>
                </p:oleObj>
              </mc:Choice>
              <mc:Fallback>
                <p:oleObj name="Acrobat Document" r:id="rId5" imgW="8372520" imgH="6210360" progId="AcroExch.Document.2015">
                  <p:embed/>
                  <p:pic>
                    <p:nvPicPr>
                      <p:cNvPr id="0" name=""/>
                      <p:cNvPicPr/>
                      <p:nvPr/>
                    </p:nvPicPr>
                    <p:blipFill>
                      <a:blip r:embed="rId6"/>
                      <a:stretch>
                        <a:fillRect/>
                      </a:stretch>
                    </p:blipFill>
                    <p:spPr>
                      <a:xfrm>
                        <a:off x="92076" y="2011680"/>
                        <a:ext cx="5743460" cy="4372495"/>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4187044414"/>
              </p:ext>
            </p:extLst>
          </p:nvPr>
        </p:nvGraphicFramePr>
        <p:xfrm>
          <a:off x="92076" y="2011680"/>
          <a:ext cx="5976215" cy="4290694"/>
        </p:xfrm>
        <a:graphic>
          <a:graphicData uri="http://schemas.openxmlformats.org/presentationml/2006/ole">
            <mc:AlternateContent xmlns:mc="http://schemas.openxmlformats.org/markup-compatibility/2006">
              <mc:Choice xmlns:v="urn:schemas-microsoft-com:vml" Requires="v">
                <p:oleObj spid="_x0000_s4151" name="Acrobat Document" r:id="rId7" imgW="8372229" imgH="6209948" progId="AcroExch.Document.2015">
                  <p:embed/>
                </p:oleObj>
              </mc:Choice>
              <mc:Fallback>
                <p:oleObj name="Acrobat Document" r:id="rId7" imgW="8372229" imgH="6209948" progId="AcroExch.Document.2015">
                  <p:embed/>
                  <p:pic>
                    <p:nvPicPr>
                      <p:cNvPr id="0" name=""/>
                      <p:cNvPicPr/>
                      <p:nvPr/>
                    </p:nvPicPr>
                    <p:blipFill>
                      <a:blip r:embed="rId8"/>
                      <a:stretch>
                        <a:fillRect/>
                      </a:stretch>
                    </p:blipFill>
                    <p:spPr>
                      <a:xfrm>
                        <a:off x="92076" y="2011680"/>
                        <a:ext cx="5976215" cy="4290694"/>
                      </a:xfrm>
                      <a:prstGeom prst="rect">
                        <a:avLst/>
                      </a:prstGeom>
                    </p:spPr>
                  </p:pic>
                </p:oleObj>
              </mc:Fallback>
            </mc:AlternateContent>
          </a:graphicData>
        </a:graphic>
      </p:graphicFrame>
    </p:spTree>
    <p:extLst>
      <p:ext uri="{BB962C8B-B14F-4D97-AF65-F5344CB8AC3E}">
        <p14:creationId xmlns:p14="http://schemas.microsoft.com/office/powerpoint/2010/main" val="13921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9642000" cy="3416300"/>
          </a:xfrm>
        </p:spPr>
        <p:txBody>
          <a:bodyPr/>
          <a:lstStyle/>
          <a:p>
            <a:pPr algn="ctr" rtl="1"/>
            <a:r>
              <a:rPr lang="ar-DZ" sz="2400" b="1" dirty="0" smtClean="0">
                <a:latin typeface="Traditional Arabic" panose="02020603050405020304" pitchFamily="18" charset="-78"/>
                <a:cs typeface="Traditional Arabic" panose="02020603050405020304" pitchFamily="18" charset="-78"/>
              </a:rPr>
              <a:t>2-  ضرورة </a:t>
            </a:r>
            <a:r>
              <a:rPr lang="ar-DZ" sz="2400" b="1" dirty="0">
                <a:latin typeface="Traditional Arabic" panose="02020603050405020304" pitchFamily="18" charset="-78"/>
                <a:cs typeface="Traditional Arabic" panose="02020603050405020304" pitchFamily="18" charset="-78"/>
              </a:rPr>
              <a:t>التسيير الجبائي للمؤسسة </a:t>
            </a:r>
            <a:r>
              <a:rPr lang="ar-DZ" sz="2400" b="1" dirty="0" smtClean="0">
                <a:latin typeface="Traditional Arabic" panose="02020603050405020304" pitchFamily="18" charset="-78"/>
                <a:cs typeface="Traditional Arabic" panose="02020603050405020304" pitchFamily="18" charset="-78"/>
              </a:rPr>
              <a:t>الاقتصادية</a:t>
            </a:r>
            <a:endParaRPr lang="fr-FR" sz="2400" b="1" dirty="0">
              <a:latin typeface="Traditional Arabic" panose="02020603050405020304" pitchFamily="18" charset="-78"/>
              <a:cs typeface="Traditional Arabic" panose="02020603050405020304" pitchFamily="18" charset="-78"/>
            </a:endParaRPr>
          </a:p>
          <a:p>
            <a:endParaRPr lang="fr-FR" dirty="0"/>
          </a:p>
        </p:txBody>
      </p:sp>
      <p:sp>
        <p:nvSpPr>
          <p:cNvPr id="4" name="Rectangle 3"/>
          <p:cNvSpPr/>
          <p:nvPr/>
        </p:nvSpPr>
        <p:spPr>
          <a:xfrm>
            <a:off x="1019908" y="3105835"/>
            <a:ext cx="9777046" cy="2400657"/>
          </a:xfrm>
          <a:prstGeom prst="rect">
            <a:avLst/>
          </a:prstGeom>
        </p:spPr>
        <p:txBody>
          <a:bodyPr wrap="square">
            <a:spAutoFit/>
          </a:bodyPr>
          <a:lstStyle/>
          <a:p>
            <a:pPr algn="r"/>
            <a:r>
              <a:rPr lang="ar-DZ" sz="2400" b="1" dirty="0">
                <a:latin typeface="Times New Roman" panose="02020603050405020304" pitchFamily="18" charset="0"/>
                <a:ea typeface="Calibri" panose="020F0502020204030204" pitchFamily="34" charset="0"/>
                <a:cs typeface="Traditional Arabic" panose="02020603050405020304" pitchFamily="18" charset="-78"/>
              </a:rPr>
              <a:t>إن استمرار ونمو المؤسسة الاقتصادية مرهون </a:t>
            </a:r>
            <a:r>
              <a:rPr lang="ar-DZ" sz="2400" b="1" dirty="0">
                <a:solidFill>
                  <a:srgbClr val="FF0000"/>
                </a:solidFill>
                <a:latin typeface="Times New Roman" panose="02020603050405020304" pitchFamily="18" charset="0"/>
                <a:ea typeface="Calibri" panose="020F0502020204030204" pitchFamily="34" charset="0"/>
                <a:cs typeface="Traditional Arabic" panose="02020603050405020304" pitchFamily="18" charset="-78"/>
              </a:rPr>
              <a:t>بقدرة وكفاءة المسير في صنع القرارات المهمة </a:t>
            </a:r>
            <a:r>
              <a:rPr lang="ar-DZ" sz="2400" b="1" dirty="0">
                <a:latin typeface="Times New Roman" panose="02020603050405020304" pitchFamily="18" charset="0"/>
                <a:ea typeface="Calibri" panose="020F0502020204030204" pitchFamily="34" charset="0"/>
                <a:cs typeface="Traditional Arabic" panose="02020603050405020304" pitchFamily="18" charset="-78"/>
              </a:rPr>
              <a:t>خاصة فيما يتعلق بالقرارات التمويلية، والتي يتوقف عليها تعظيم العوائد </a:t>
            </a:r>
            <a:r>
              <a:rPr lang="ar-DZ" sz="2400" b="1" dirty="0" err="1">
                <a:latin typeface="Times New Roman" panose="02020603050405020304" pitchFamily="18" charset="0"/>
                <a:ea typeface="Calibri" panose="020F0502020204030204" pitchFamily="34" charset="0"/>
                <a:cs typeface="Traditional Arabic" panose="02020603050405020304" pitchFamily="18" charset="-78"/>
              </a:rPr>
              <a:t>وتدنئة</a:t>
            </a:r>
            <a:r>
              <a:rPr lang="ar-DZ" sz="2400" b="1" dirty="0">
                <a:latin typeface="Times New Roman" panose="02020603050405020304" pitchFamily="18" charset="0"/>
                <a:ea typeface="Calibri" panose="020F0502020204030204" pitchFamily="34" charset="0"/>
                <a:cs typeface="Traditional Arabic" panose="02020603050405020304" pitchFamily="18" charset="-78"/>
              </a:rPr>
              <a:t> التكاليف إلى أدنى قدر </a:t>
            </a:r>
            <a:r>
              <a:rPr lang="ar-DZ" sz="2400" b="1" dirty="0" smtClean="0">
                <a:latin typeface="Times New Roman" panose="02020603050405020304" pitchFamily="18" charset="0"/>
                <a:ea typeface="Calibri" panose="020F0502020204030204" pitchFamily="34" charset="0"/>
                <a:cs typeface="Traditional Arabic" panose="02020603050405020304" pitchFamily="18" charset="-78"/>
              </a:rPr>
              <a:t>ممكن.</a:t>
            </a:r>
          </a:p>
          <a:p>
            <a:pPr algn="r"/>
            <a:endParaRPr lang="ar-DZ" b="1" dirty="0">
              <a:latin typeface="Times New Roman" panose="02020603050405020304" pitchFamily="18" charset="0"/>
              <a:cs typeface="Traditional Arabic" panose="02020603050405020304" pitchFamily="18" charset="-78"/>
            </a:endParaRPr>
          </a:p>
          <a:p>
            <a:pPr algn="r"/>
            <a:endParaRPr lang="ar-DZ" b="1" dirty="0" smtClean="0">
              <a:latin typeface="Times New Roman" panose="02020603050405020304" pitchFamily="18" charset="0"/>
              <a:cs typeface="Traditional Arabic" panose="02020603050405020304" pitchFamily="18" charset="-78"/>
            </a:endParaRPr>
          </a:p>
          <a:p>
            <a:pPr algn="r"/>
            <a:r>
              <a:rPr lang="ar-DZ" dirty="0" smtClean="0"/>
              <a:t> </a:t>
            </a:r>
            <a:r>
              <a:rPr lang="ar-DZ" sz="2400" b="1" dirty="0" smtClean="0">
                <a:latin typeface="Traditional Arabic" panose="02020603050405020304" pitchFamily="18" charset="-78"/>
                <a:cs typeface="Traditional Arabic" panose="02020603050405020304" pitchFamily="18" charset="-78"/>
              </a:rPr>
              <a:t>ولتحقيق هذا يجب أن يدرك </a:t>
            </a:r>
            <a:r>
              <a:rPr lang="ar-DZ" sz="2400" b="1" dirty="0">
                <a:latin typeface="Traditional Arabic" panose="02020603050405020304" pitchFamily="18" charset="-78"/>
                <a:cs typeface="Traditional Arabic" panose="02020603050405020304" pitchFamily="18" charset="-78"/>
              </a:rPr>
              <a:t>المسير جميع العوامل المؤثرة على صنع هذه القرارات وتمت الإحاطة </a:t>
            </a:r>
            <a:r>
              <a:rPr lang="ar-DZ" sz="2400" b="1" dirty="0">
                <a:solidFill>
                  <a:srgbClr val="00B050"/>
                </a:solidFill>
                <a:latin typeface="Traditional Arabic" panose="02020603050405020304" pitchFamily="18" charset="-78"/>
                <a:cs typeface="Traditional Arabic" panose="02020603050405020304" pitchFamily="18" charset="-78"/>
              </a:rPr>
              <a:t>بمحيط المؤسسة بمكوناته الداخلية والخارجية</a:t>
            </a:r>
            <a:r>
              <a:rPr lang="ar-DZ" dirty="0">
                <a:solidFill>
                  <a:srgbClr val="00B050"/>
                </a:solidFill>
              </a:rPr>
              <a:t>.</a:t>
            </a:r>
            <a:endParaRPr lang="ar-DZ" b="1" dirty="0" smtClean="0">
              <a:solidFill>
                <a:srgbClr val="00B050"/>
              </a:solidFill>
              <a:latin typeface="Times New Roman" panose="02020603050405020304" pitchFamily="18" charset="0"/>
              <a:ea typeface="Calibri" panose="020F0502020204030204" pitchFamily="34" charset="0"/>
              <a:cs typeface="Traditional Arabic" panose="02020603050405020304" pitchFamily="18" charset="-78"/>
            </a:endParaRPr>
          </a:p>
          <a:p>
            <a:pPr algn="r"/>
            <a:endParaRPr lang="fr-FR" b="1" dirty="0"/>
          </a:p>
        </p:txBody>
      </p:sp>
    </p:spTree>
    <p:extLst>
      <p:ext uri="{BB962C8B-B14F-4D97-AF65-F5344CB8AC3E}">
        <p14:creationId xmlns:p14="http://schemas.microsoft.com/office/powerpoint/2010/main" val="329713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241993" y="2153920"/>
            <a:ext cx="11320087" cy="4511040"/>
          </a:xfrm>
        </p:spPr>
        <p:txBody>
          <a:bodyPr>
            <a:normAutofit fontScale="92500" lnSpcReduction="20000"/>
          </a:bodyPr>
          <a:lstStyle/>
          <a:p>
            <a:pPr marL="0" indent="0" algn="ctr">
              <a:buNone/>
            </a:pPr>
            <a:endParaRPr lang="fr-FR" sz="3200" dirty="0">
              <a:latin typeface="Traditional Arabic" panose="02020603050405020304" pitchFamily="18" charset="-78"/>
              <a:cs typeface="Traditional Arabic" panose="02020603050405020304" pitchFamily="18" charset="-78"/>
            </a:endParaRPr>
          </a:p>
          <a:p>
            <a:pPr marL="0" indent="0" algn="r">
              <a:buNone/>
            </a:pPr>
            <a:r>
              <a:rPr lang="ar-SA" sz="4000" b="1" dirty="0" smtClean="0">
                <a:latin typeface="Traditional Arabic" panose="02020603050405020304" pitchFamily="18" charset="-78"/>
                <a:cs typeface="Traditional Arabic" panose="02020603050405020304" pitchFamily="18" charset="-78"/>
              </a:rPr>
              <a:t>ألزم </a:t>
            </a:r>
            <a:r>
              <a:rPr lang="ar-SA" sz="4000" b="1" dirty="0">
                <a:latin typeface="Traditional Arabic" panose="02020603050405020304" pitchFamily="18" charset="-78"/>
                <a:cs typeface="Traditional Arabic" panose="02020603050405020304" pitchFamily="18" charset="-78"/>
              </a:rPr>
              <a:t>المشرع الجزائري المكلفين </a:t>
            </a:r>
            <a:r>
              <a:rPr lang="ar-DZ" sz="4000" b="1" dirty="0" err="1" smtClean="0">
                <a:latin typeface="Traditional Arabic" panose="02020603050405020304" pitchFamily="18" charset="-78"/>
                <a:cs typeface="Traditional Arabic" panose="02020603050405020304" pitchFamily="18" charset="-78"/>
              </a:rPr>
              <a:t>بأ</a:t>
            </a:r>
            <a:r>
              <a:rPr lang="ar-SA" sz="4000" b="1" dirty="0" smtClean="0">
                <a:latin typeface="Traditional Arabic" panose="02020603050405020304" pitchFamily="18" charset="-78"/>
                <a:cs typeface="Traditional Arabic" panose="02020603050405020304" pitchFamily="18" charset="-78"/>
              </a:rPr>
              <a:t>ن </a:t>
            </a:r>
            <a:r>
              <a:rPr lang="ar-SA" sz="4000" b="1" dirty="0" err="1">
                <a:latin typeface="Traditional Arabic" panose="02020603050405020304" pitchFamily="18" charset="-78"/>
                <a:cs typeface="Traditional Arabic" panose="02020603050405020304" pitchFamily="18" charset="-78"/>
              </a:rPr>
              <a:t>يكتتبوا</a:t>
            </a:r>
            <a:r>
              <a:rPr lang="ar-SA" sz="4000" b="1" dirty="0">
                <a:latin typeface="Traditional Arabic" panose="02020603050405020304" pitchFamily="18" charset="-78"/>
                <a:cs typeface="Traditional Arabic" panose="02020603050405020304" pitchFamily="18" charset="-78"/>
              </a:rPr>
              <a:t> تصريحا </a:t>
            </a:r>
            <a:r>
              <a:rPr lang="ar-SA" sz="4000" b="1" dirty="0" smtClean="0">
                <a:latin typeface="Traditional Arabic" panose="02020603050405020304" pitchFamily="18" charset="-78"/>
                <a:cs typeface="Traditional Arabic" panose="02020603050405020304" pitchFamily="18" charset="-78"/>
              </a:rPr>
              <a:t>ش</a:t>
            </a:r>
            <a:r>
              <a:rPr lang="ar-DZ" sz="4000" b="1" dirty="0" smtClean="0">
                <a:latin typeface="Traditional Arabic" panose="02020603050405020304" pitchFamily="18" charset="-78"/>
                <a:cs typeface="Traditional Arabic" panose="02020603050405020304" pitchFamily="18" charset="-78"/>
              </a:rPr>
              <a:t>هريا نموذج  ج50 قبل </a:t>
            </a:r>
            <a:r>
              <a:rPr lang="ar-DZ" sz="4000" b="1" dirty="0">
                <a:solidFill>
                  <a:schemeClr val="accent5">
                    <a:lumMod val="75000"/>
                  </a:schemeClr>
                </a:solidFill>
                <a:latin typeface="Traditional Arabic" panose="02020603050405020304" pitchFamily="18" charset="-78"/>
                <a:cs typeface="Traditional Arabic" panose="02020603050405020304" pitchFamily="18" charset="-78"/>
              </a:rPr>
              <a:t>اليوم العشرين الموالية للشهر </a:t>
            </a:r>
            <a:r>
              <a:rPr lang="ar-DZ" sz="4000" b="1" dirty="0" smtClean="0">
                <a:solidFill>
                  <a:schemeClr val="accent5">
                    <a:lumMod val="75000"/>
                  </a:schemeClr>
                </a:solidFill>
                <a:latin typeface="Traditional Arabic" panose="02020603050405020304" pitchFamily="18" charset="-78"/>
                <a:cs typeface="Traditional Arabic" panose="02020603050405020304" pitchFamily="18" charset="-78"/>
              </a:rPr>
              <a:t>المعني</a:t>
            </a:r>
            <a:r>
              <a:rPr lang="ar-DZ" sz="4000" dirty="0" smtClean="0">
                <a:solidFill>
                  <a:schemeClr val="accent5">
                    <a:lumMod val="75000"/>
                  </a:schemeClr>
                </a:solidFill>
                <a:latin typeface="Traditional Arabic" panose="02020603050405020304" pitchFamily="18" charset="-78"/>
                <a:cs typeface="Traditional Arabic" panose="02020603050405020304" pitchFamily="18" charset="-78"/>
              </a:rPr>
              <a:t>. </a:t>
            </a:r>
          </a:p>
          <a:p>
            <a:pPr marL="0" indent="0" algn="r">
              <a:buNone/>
            </a:pPr>
            <a:r>
              <a:rPr lang="ar-DZ" sz="4000" b="1" dirty="0" smtClean="0">
                <a:latin typeface="Traditional Arabic" panose="02020603050405020304" pitchFamily="18" charset="-78"/>
                <a:cs typeface="Traditional Arabic" panose="02020603050405020304" pitchFamily="18" charset="-78"/>
              </a:rPr>
              <a:t>يلتزم </a:t>
            </a:r>
            <a:r>
              <a:rPr lang="ar-DZ" sz="4000" b="1" dirty="0">
                <a:latin typeface="Traditional Arabic" panose="02020603050405020304" pitchFamily="18" charset="-78"/>
                <a:cs typeface="Traditional Arabic" panose="02020603050405020304" pitchFamily="18" charset="-78"/>
              </a:rPr>
              <a:t>المكلفون بالضريبة </a:t>
            </a:r>
            <a:r>
              <a:rPr lang="ar-DZ" sz="4000" b="1" dirty="0">
                <a:solidFill>
                  <a:srgbClr val="00B050"/>
                </a:solidFill>
                <a:latin typeface="Traditional Arabic" panose="02020603050405020304" pitchFamily="18" charset="-78"/>
                <a:cs typeface="Traditional Arabic" panose="02020603050405020304" pitchFamily="18" charset="-78"/>
              </a:rPr>
              <a:t>الخاضعون لنظام الربح الحقيقي </a:t>
            </a:r>
            <a:r>
              <a:rPr lang="ar-DZ" sz="4000" b="1" dirty="0">
                <a:solidFill>
                  <a:srgbClr val="FFC000"/>
                </a:solidFill>
                <a:latin typeface="Traditional Arabic" panose="02020603050405020304" pitchFamily="18" charset="-78"/>
                <a:cs typeface="Traditional Arabic" panose="02020603050405020304" pitchFamily="18" charset="-78"/>
              </a:rPr>
              <a:t>والنظام العام للرسم على القيمة المضافة،</a:t>
            </a:r>
            <a:r>
              <a:rPr lang="ar-DZ" sz="4000" b="1" dirty="0">
                <a:latin typeface="Traditional Arabic" panose="02020603050405020304" pitchFamily="18" charset="-78"/>
                <a:cs typeface="Traditional Arabic" panose="02020603050405020304" pitchFamily="18" charset="-78"/>
              </a:rPr>
              <a:t> وكذا </a:t>
            </a:r>
            <a:r>
              <a:rPr lang="ar-DZ" sz="4000" b="1" dirty="0">
                <a:solidFill>
                  <a:schemeClr val="accent2">
                    <a:lumMod val="75000"/>
                  </a:schemeClr>
                </a:solidFill>
                <a:latin typeface="Traditional Arabic" panose="02020603050405020304" pitchFamily="18" charset="-78"/>
                <a:cs typeface="Traditional Arabic" panose="02020603050405020304" pitchFamily="18" charset="-78"/>
              </a:rPr>
              <a:t>أصحاب المهن الحرة المعنيين </a:t>
            </a:r>
            <a:r>
              <a:rPr lang="ar-DZ" sz="4000" b="1" dirty="0">
                <a:latin typeface="Traditional Arabic" panose="02020603050405020304" pitchFamily="18" charset="-78"/>
                <a:cs typeface="Traditional Arabic" panose="02020603050405020304" pitchFamily="18" charset="-78"/>
              </a:rPr>
              <a:t>بدفع الضرائب والرسوم فورا أو عن طريق الاقتطاع من المصدر، </a:t>
            </a:r>
            <a:r>
              <a:rPr lang="ar-DZ" sz="4000" b="1" dirty="0">
                <a:solidFill>
                  <a:srgbClr val="00B050"/>
                </a:solidFill>
                <a:latin typeface="Traditional Arabic" panose="02020603050405020304" pitchFamily="18" charset="-78"/>
                <a:cs typeface="Traditional Arabic" panose="02020603050405020304" pitchFamily="18" charset="-78"/>
              </a:rPr>
              <a:t>بإيداع هذا التصريح </a:t>
            </a:r>
            <a:r>
              <a:rPr lang="ar-DZ" sz="4000" b="1" dirty="0">
                <a:latin typeface="Traditional Arabic" panose="02020603050405020304" pitchFamily="18" charset="-78"/>
                <a:cs typeface="Traditional Arabic" panose="02020603050405020304" pitchFamily="18" charset="-78"/>
              </a:rPr>
              <a:t>لدي قباضة الضرائب المختصة ودفع المبالغ </a:t>
            </a:r>
            <a:r>
              <a:rPr lang="ar-DZ" sz="4000" b="1" dirty="0" smtClean="0">
                <a:latin typeface="Traditional Arabic" panose="02020603050405020304" pitchFamily="18" charset="-78"/>
                <a:cs typeface="Traditional Arabic" panose="02020603050405020304" pitchFamily="18" charset="-78"/>
              </a:rPr>
              <a:t>المقابلة.</a:t>
            </a:r>
            <a:endParaRPr lang="fr-FR" sz="4000" b="1" dirty="0" smtClean="0">
              <a:latin typeface="Traditional Arabic" panose="02020603050405020304" pitchFamily="18" charset="-78"/>
              <a:cs typeface="Traditional Arabic" panose="02020603050405020304" pitchFamily="18" charset="-78"/>
            </a:endParaRPr>
          </a:p>
          <a:p>
            <a:pPr marL="0" indent="0" algn="ctr">
              <a:buNone/>
            </a:pPr>
            <a:r>
              <a:rPr lang="fr-FR" sz="6500" b="1" dirty="0" smtClean="0">
                <a:solidFill>
                  <a:srgbClr val="00B050"/>
                </a:solidFill>
                <a:latin typeface="Traditional Arabic" panose="02020603050405020304" pitchFamily="18" charset="-78"/>
                <a:cs typeface="Traditional Arabic" panose="02020603050405020304" pitchFamily="18" charset="-78"/>
              </a:rPr>
              <a:t>G50</a:t>
            </a:r>
            <a:endParaRPr lang="fr-FR" sz="65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51170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82880" y="2296160"/>
            <a:ext cx="11704320" cy="4409440"/>
          </a:xfrm>
        </p:spPr>
        <p:txBody>
          <a:bodyPr>
            <a:normAutofit fontScale="85000" lnSpcReduction="10000"/>
          </a:bodyPr>
          <a:lstStyle/>
          <a:p>
            <a:pPr marL="0" indent="0" algn="ctr" rtl="1">
              <a:buNone/>
            </a:pPr>
            <a:r>
              <a:rPr lang="fr-FR" sz="3600" b="1" dirty="0" smtClean="0">
                <a:solidFill>
                  <a:srgbClr val="00B050"/>
                </a:solidFill>
                <a:latin typeface="Traditional Arabic" panose="02020603050405020304" pitchFamily="18" charset="-78"/>
                <a:cs typeface="Traditional Arabic" panose="02020603050405020304" pitchFamily="18" charset="-78"/>
              </a:rPr>
              <a:t>G50</a:t>
            </a:r>
          </a:p>
          <a:p>
            <a:pPr algn="r" rtl="1">
              <a:buFont typeface="Wingdings" panose="05000000000000000000" pitchFamily="2" charset="2"/>
              <a:buChar char="Ø"/>
            </a:pPr>
            <a:r>
              <a:rPr lang="ar-DZ" sz="4000" b="1" dirty="0">
                <a:solidFill>
                  <a:srgbClr val="FF0000"/>
                </a:solidFill>
                <a:latin typeface="Traditional Arabic" panose="02020603050405020304" pitchFamily="18" charset="-78"/>
                <a:cs typeface="Traditional Arabic" panose="02020603050405020304" pitchFamily="18" charset="-78"/>
              </a:rPr>
              <a:t>تطبق عقوبة 10</a:t>
            </a:r>
            <a:r>
              <a:rPr lang="fr-FR" sz="4000" b="1" dirty="0">
                <a:solidFill>
                  <a:srgbClr val="FF0000"/>
                </a:solidFill>
                <a:latin typeface="Traditional Arabic" panose="02020603050405020304" pitchFamily="18" charset="-78"/>
                <a:cs typeface="Traditional Arabic" panose="02020603050405020304" pitchFamily="18" charset="-78"/>
              </a:rPr>
              <a:t>%</a:t>
            </a:r>
            <a:r>
              <a:rPr lang="ar-SA" sz="4000" b="1" dirty="0">
                <a:latin typeface="Traditional Arabic" panose="02020603050405020304" pitchFamily="18" charset="-78"/>
                <a:cs typeface="Traditional Arabic" panose="02020603050405020304" pitchFamily="18" charset="-78"/>
              </a:rPr>
              <a:t> من الحقوق المستحقة في حالات الإيداع المتأخر لهذا التصريح، ترفع هذه العقوبة إلى</a:t>
            </a:r>
            <a:r>
              <a:rPr lang="ar-SA" sz="4000" b="1" dirty="0">
                <a:solidFill>
                  <a:srgbClr val="FF0000"/>
                </a:solidFill>
                <a:latin typeface="Traditional Arabic" panose="02020603050405020304" pitchFamily="18" charset="-78"/>
                <a:cs typeface="Traditional Arabic" panose="02020603050405020304" pitchFamily="18" charset="-78"/>
              </a:rPr>
              <a:t> 25</a:t>
            </a:r>
            <a:r>
              <a:rPr lang="fr-FR" sz="4000" b="1" dirty="0">
                <a:solidFill>
                  <a:srgbClr val="FF0000"/>
                </a:solidFill>
                <a:latin typeface="Traditional Arabic" panose="02020603050405020304" pitchFamily="18" charset="-78"/>
                <a:cs typeface="Traditional Arabic" panose="02020603050405020304" pitchFamily="18" charset="-78"/>
              </a:rPr>
              <a:t>%</a:t>
            </a:r>
            <a:r>
              <a:rPr lang="ar-SA" sz="4000" b="1" dirty="0">
                <a:latin typeface="Traditional Arabic" panose="02020603050405020304" pitchFamily="18" charset="-78"/>
                <a:cs typeface="Traditional Arabic" panose="02020603050405020304" pitchFamily="18" charset="-78"/>
              </a:rPr>
              <a:t> بعد إخطار المكلف بتسوية وضعيته خلال شهر واحد.</a:t>
            </a:r>
            <a:endParaRPr lang="fr-FR" sz="40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4000" b="1" dirty="0">
                <a:latin typeface="Traditional Arabic" panose="02020603050405020304" pitchFamily="18" charset="-78"/>
                <a:cs typeface="Traditional Arabic" panose="02020603050405020304" pitchFamily="18" charset="-78"/>
              </a:rPr>
              <a:t>إن الامتناع عن التصريح بالضريبة بعد انقضاء هذا الأجل يستوجب الفرض التلقائي للضريبة بتطبيق العقوبة </a:t>
            </a:r>
            <a:r>
              <a:rPr lang="ar-SA" sz="4000" b="1" dirty="0" err="1">
                <a:latin typeface="Traditional Arabic" panose="02020603050405020304" pitchFamily="18" charset="-78"/>
                <a:cs typeface="Traditional Arabic" panose="02020603050405020304" pitchFamily="18" charset="-78"/>
              </a:rPr>
              <a:t>الجبائية</a:t>
            </a:r>
            <a:r>
              <a:rPr lang="ar-SA" sz="4000" b="1" dirty="0">
                <a:latin typeface="Traditional Arabic" panose="02020603050405020304" pitchFamily="18" charset="-78"/>
                <a:cs typeface="Traditional Arabic" panose="02020603050405020304" pitchFamily="18" charset="-78"/>
              </a:rPr>
              <a:t> المذكورة أعلاه 25</a:t>
            </a:r>
            <a:r>
              <a:rPr lang="fr-FR" sz="4000" b="1" dirty="0">
                <a:latin typeface="Traditional Arabic" panose="02020603050405020304" pitchFamily="18" charset="-78"/>
                <a:cs typeface="Traditional Arabic" panose="02020603050405020304" pitchFamily="18" charset="-78"/>
              </a:rPr>
              <a:t>%</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4000" b="1" dirty="0">
                <a:latin typeface="Traditional Arabic" panose="02020603050405020304" pitchFamily="18" charset="-78"/>
                <a:cs typeface="Traditional Arabic" panose="02020603050405020304" pitchFamily="18" charset="-78"/>
              </a:rPr>
              <a:t>كما يترتب عن التسديد المتأخر للحقوق والرسوم </a:t>
            </a:r>
            <a:r>
              <a:rPr lang="ar-SA" sz="4000" b="1" dirty="0">
                <a:solidFill>
                  <a:srgbClr val="C00000"/>
                </a:solidFill>
                <a:latin typeface="Traditional Arabic" panose="02020603050405020304" pitchFamily="18" charset="-78"/>
                <a:cs typeface="Traditional Arabic" panose="02020603050405020304" pitchFamily="18" charset="-78"/>
              </a:rPr>
              <a:t>دفع عقوبة </a:t>
            </a:r>
            <a:r>
              <a:rPr lang="ar-SA" sz="4000" b="1" dirty="0" err="1">
                <a:solidFill>
                  <a:srgbClr val="C00000"/>
                </a:solidFill>
                <a:latin typeface="Traditional Arabic" panose="02020603050405020304" pitchFamily="18" charset="-78"/>
                <a:cs typeface="Traditional Arabic" panose="02020603050405020304" pitchFamily="18" charset="-78"/>
              </a:rPr>
              <a:t>جبائية</a:t>
            </a:r>
            <a:r>
              <a:rPr lang="ar-SA" sz="4000" b="1" dirty="0">
                <a:solidFill>
                  <a:srgbClr val="C00000"/>
                </a:solidFill>
                <a:latin typeface="Traditional Arabic" panose="02020603050405020304" pitchFamily="18" charset="-78"/>
                <a:cs typeface="Traditional Arabic" panose="02020603050405020304" pitchFamily="18" charset="-78"/>
              </a:rPr>
              <a:t> قدرها 10</a:t>
            </a:r>
            <a:r>
              <a:rPr lang="fr-FR" sz="4000" b="1" dirty="0">
                <a:solidFill>
                  <a:srgbClr val="C00000"/>
                </a:solidFill>
                <a:latin typeface="Traditional Arabic" panose="02020603050405020304" pitchFamily="18" charset="-78"/>
                <a:cs typeface="Traditional Arabic" panose="02020603050405020304" pitchFamily="18" charset="-78"/>
              </a:rPr>
              <a:t>%</a:t>
            </a:r>
            <a:r>
              <a:rPr lang="ar-SA" sz="4000" b="1" dirty="0">
                <a:solidFill>
                  <a:srgbClr val="C00000"/>
                </a:solidFill>
                <a:latin typeface="Traditional Arabic" panose="02020603050405020304" pitchFamily="18" charset="-78"/>
                <a:cs typeface="Traditional Arabic" panose="02020603050405020304" pitchFamily="18" charset="-78"/>
              </a:rPr>
              <a:t>، </a:t>
            </a:r>
            <a:r>
              <a:rPr lang="ar-SA" sz="4000" b="1" dirty="0">
                <a:latin typeface="Traditional Arabic" panose="02020603050405020304" pitchFamily="18" charset="-78"/>
                <a:cs typeface="Traditional Arabic" panose="02020603050405020304" pitchFamily="18" charset="-78"/>
              </a:rPr>
              <a:t>وفيما يخص الرسوم على رقم الأعمال تطبق غرامة إلزامية نسبتها</a:t>
            </a:r>
            <a:r>
              <a:rPr lang="ar-SA" sz="4000" b="1" dirty="0">
                <a:solidFill>
                  <a:srgbClr val="C00000"/>
                </a:solidFill>
                <a:latin typeface="Traditional Arabic" panose="02020603050405020304" pitchFamily="18" charset="-78"/>
                <a:cs typeface="Traditional Arabic" panose="02020603050405020304" pitchFamily="18" charset="-78"/>
              </a:rPr>
              <a:t>3</a:t>
            </a:r>
            <a:r>
              <a:rPr lang="fr-FR" sz="4000" b="1" dirty="0">
                <a:solidFill>
                  <a:srgbClr val="C00000"/>
                </a:solidFill>
                <a:latin typeface="Traditional Arabic" panose="02020603050405020304" pitchFamily="18" charset="-78"/>
                <a:cs typeface="Traditional Arabic" panose="02020603050405020304" pitchFamily="18" charset="-78"/>
              </a:rPr>
              <a:t>%</a:t>
            </a:r>
            <a:r>
              <a:rPr lang="ar-SA" sz="4000" b="1" dirty="0">
                <a:solidFill>
                  <a:srgbClr val="C00000"/>
                </a:solidFill>
                <a:latin typeface="Traditional Arabic" panose="02020603050405020304" pitchFamily="18" charset="-78"/>
                <a:cs typeface="Traditional Arabic" panose="02020603050405020304" pitchFamily="18" charset="-78"/>
              </a:rPr>
              <a:t>عن كل شهر تأخير </a:t>
            </a:r>
            <a:r>
              <a:rPr lang="ar-SA" sz="4000" b="1" dirty="0">
                <a:latin typeface="Traditional Arabic" panose="02020603050405020304" pitchFamily="18" charset="-78"/>
                <a:cs typeface="Traditional Arabic" panose="02020603050405020304" pitchFamily="18" charset="-78"/>
              </a:rPr>
              <a:t>أو جزء من الشهر دون أن يتعدى هذا الإلزام المجموع مع عقوبة 10</a:t>
            </a:r>
            <a:r>
              <a:rPr lang="fr-FR" sz="4000" b="1" dirty="0">
                <a:latin typeface="Traditional Arabic" panose="02020603050405020304" pitchFamily="18" charset="-78"/>
                <a:cs typeface="Traditional Arabic" panose="02020603050405020304" pitchFamily="18" charset="-78"/>
              </a:rPr>
              <a:t>%</a:t>
            </a:r>
            <a:r>
              <a:rPr lang="ar-SA" sz="4000" b="1" dirty="0">
                <a:latin typeface="Traditional Arabic" panose="02020603050405020304" pitchFamily="18" charset="-78"/>
                <a:cs typeface="Traditional Arabic" panose="02020603050405020304" pitchFamily="18" charset="-78"/>
              </a:rPr>
              <a:t> المنصوص عليه أعلاه </a:t>
            </a:r>
            <a:r>
              <a:rPr lang="ar-SA" sz="4000" b="1" dirty="0">
                <a:solidFill>
                  <a:srgbClr val="C00000"/>
                </a:solidFill>
                <a:latin typeface="Traditional Arabic" panose="02020603050405020304" pitchFamily="18" charset="-78"/>
                <a:cs typeface="Traditional Arabic" panose="02020603050405020304" pitchFamily="18" charset="-78"/>
              </a:rPr>
              <a:t>نسبة 25</a:t>
            </a:r>
            <a:r>
              <a:rPr lang="fr-FR" sz="4000" b="1" dirty="0">
                <a:solidFill>
                  <a:srgbClr val="C00000"/>
                </a:solidFill>
                <a:latin typeface="Traditional Arabic" panose="02020603050405020304" pitchFamily="18" charset="-78"/>
                <a:cs typeface="Traditional Arabic" panose="02020603050405020304" pitchFamily="18" charset="-78"/>
              </a:rPr>
              <a:t>%</a:t>
            </a:r>
            <a:r>
              <a:rPr lang="ar-SA" sz="4000" b="1" dirty="0">
                <a:solidFill>
                  <a:srgbClr val="C00000"/>
                </a:solidFill>
                <a:latin typeface="Traditional Arabic" panose="02020603050405020304" pitchFamily="18" charset="-78"/>
                <a:cs typeface="Traditional Arabic" panose="02020603050405020304" pitchFamily="18" charset="-78"/>
              </a:rPr>
              <a:t>.</a:t>
            </a:r>
            <a:endParaRPr lang="fr-FR" sz="4000" b="1" dirty="0">
              <a:solidFill>
                <a:srgbClr val="C00000"/>
              </a:solidFill>
              <a:latin typeface="Traditional Arabic" panose="02020603050405020304" pitchFamily="18" charset="-78"/>
              <a:cs typeface="Traditional Arabic" panose="02020603050405020304" pitchFamily="18" charset="-78"/>
            </a:endParaRPr>
          </a:p>
          <a:p>
            <a:pPr marL="0" indent="0" algn="r" rtl="1">
              <a:buNone/>
            </a:pPr>
            <a:endParaRPr lang="fr-FR" sz="40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6661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par>
                                <p:cTn id="15" presetID="34" presetClass="emph" presetSubtype="0" fill="hold"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2" end="2"/>
                                            </p:txEl>
                                          </p:spTgt>
                                        </p:tgtEl>
                                        <p:attrNameLst>
                                          <p:attrName>ppt_x</p:attrName>
                                          <p:attrName>ppt_y</p:attrName>
                                        </p:attrNameLst>
                                      </p:cBhvr>
                                    </p:animMotion>
                                    <p:animRot by="1500000">
                                      <p:cBhvr>
                                        <p:cTn id="17" dur="125" fill="hold">
                                          <p:stCondLst>
                                            <p:cond delay="0"/>
                                          </p:stCondLst>
                                        </p:cTn>
                                        <p:tgtEl>
                                          <p:spTgt spid="3">
                                            <p:txEl>
                                              <p:pRg st="2" end="2"/>
                                            </p:txEl>
                                          </p:spTgt>
                                        </p:tgtEl>
                                        <p:attrNameLst>
                                          <p:attrName>r</p:attrName>
                                        </p:attrNameLst>
                                      </p:cBhvr>
                                    </p:animRot>
                                    <p:animRot by="-1500000">
                                      <p:cBhvr>
                                        <p:cTn id="18" dur="125" fill="hold">
                                          <p:stCondLst>
                                            <p:cond delay="125"/>
                                          </p:stCondLst>
                                        </p:cTn>
                                        <p:tgtEl>
                                          <p:spTgt spid="3">
                                            <p:txEl>
                                              <p:pRg st="2" end="2"/>
                                            </p:txEl>
                                          </p:spTgt>
                                        </p:tgtEl>
                                        <p:attrNameLst>
                                          <p:attrName>r</p:attrName>
                                        </p:attrNameLst>
                                      </p:cBhvr>
                                    </p:animRot>
                                    <p:animRot by="-1500000">
                                      <p:cBhvr>
                                        <p:cTn id="19" dur="125" fill="hold">
                                          <p:stCondLst>
                                            <p:cond delay="250"/>
                                          </p:stCondLst>
                                        </p:cTn>
                                        <p:tgtEl>
                                          <p:spTgt spid="3">
                                            <p:txEl>
                                              <p:pRg st="2" end="2"/>
                                            </p:txEl>
                                          </p:spTgt>
                                        </p:tgtEl>
                                        <p:attrNameLst>
                                          <p:attrName>r</p:attrName>
                                        </p:attrNameLst>
                                      </p:cBhvr>
                                    </p:animRot>
                                    <p:animRot by="1500000">
                                      <p:cBhvr>
                                        <p:cTn id="20" dur="125" fill="hold">
                                          <p:stCondLst>
                                            <p:cond delay="375"/>
                                          </p:stCondLst>
                                        </p:cTn>
                                        <p:tgtEl>
                                          <p:spTgt spid="3">
                                            <p:txEl>
                                              <p:pRg st="2" end="2"/>
                                            </p:txEl>
                                          </p:spTgt>
                                        </p:tgtEl>
                                        <p:attrNameLst>
                                          <p:attrName>r</p:attrName>
                                        </p:attrNameLst>
                                      </p:cBhvr>
                                    </p:animRot>
                                  </p:childTnLst>
                                </p:cTn>
                              </p:par>
                              <p:par>
                                <p:cTn id="21" presetID="34" presetClass="emph" presetSubtype="0" fill="hold"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3">
                                            <p:txEl>
                                              <p:pRg st="3" end="3"/>
                                            </p:txEl>
                                          </p:spTgt>
                                        </p:tgtEl>
                                        <p:attrNameLst>
                                          <p:attrName>ppt_x</p:attrName>
                                          <p:attrName>ppt_y</p:attrName>
                                        </p:attrNameLst>
                                      </p:cBhvr>
                                    </p:animMotion>
                                    <p:animRot by="1500000">
                                      <p:cBhvr>
                                        <p:cTn id="23" dur="125" fill="hold">
                                          <p:stCondLst>
                                            <p:cond delay="0"/>
                                          </p:stCondLst>
                                        </p:cTn>
                                        <p:tgtEl>
                                          <p:spTgt spid="3">
                                            <p:txEl>
                                              <p:pRg st="3" end="3"/>
                                            </p:txEl>
                                          </p:spTgt>
                                        </p:tgtEl>
                                        <p:attrNameLst>
                                          <p:attrName>r</p:attrName>
                                        </p:attrNameLst>
                                      </p:cBhvr>
                                    </p:animRot>
                                    <p:animRot by="-1500000">
                                      <p:cBhvr>
                                        <p:cTn id="24" dur="125" fill="hold">
                                          <p:stCondLst>
                                            <p:cond delay="125"/>
                                          </p:stCondLst>
                                        </p:cTn>
                                        <p:tgtEl>
                                          <p:spTgt spid="3">
                                            <p:txEl>
                                              <p:pRg st="3" end="3"/>
                                            </p:txEl>
                                          </p:spTgt>
                                        </p:tgtEl>
                                        <p:attrNameLst>
                                          <p:attrName>r</p:attrName>
                                        </p:attrNameLst>
                                      </p:cBhvr>
                                    </p:animRot>
                                    <p:animRot by="-1500000">
                                      <p:cBhvr>
                                        <p:cTn id="25" dur="125" fill="hold">
                                          <p:stCondLst>
                                            <p:cond delay="250"/>
                                          </p:stCondLst>
                                        </p:cTn>
                                        <p:tgtEl>
                                          <p:spTgt spid="3">
                                            <p:txEl>
                                              <p:pRg st="3" end="3"/>
                                            </p:txEl>
                                          </p:spTgt>
                                        </p:tgtEl>
                                        <p:attrNameLst>
                                          <p:attrName>r</p:attrName>
                                        </p:attrNameLst>
                                      </p:cBhvr>
                                    </p:animRot>
                                    <p:animRot by="1500000">
                                      <p:cBhvr>
                                        <p:cTn id="26"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pic>
        <p:nvPicPr>
          <p:cNvPr id="4" name="Picture 2" descr="من الفاتورة الى التصريح -G50- //* فيديو أعيد تنسيقه *//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 y="2316480"/>
            <a:ext cx="11094719" cy="454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212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42240" y="2214880"/>
            <a:ext cx="11744960" cy="4643120"/>
          </a:xfrm>
          <a:solidFill>
            <a:schemeClr val="accent3">
              <a:lumMod val="75000"/>
            </a:schemeClr>
          </a:solidFill>
        </p:spPr>
        <p:txBody>
          <a:bodyPr>
            <a:normAutofit/>
          </a:bodyPr>
          <a:lstStyle/>
          <a:p>
            <a:pPr marL="0" indent="0" algn="ctr" rtl="1">
              <a:buNone/>
            </a:pPr>
            <a:r>
              <a:rPr lang="fr-FR" sz="4000" b="1" dirty="0" smtClean="0">
                <a:solidFill>
                  <a:schemeClr val="bg1"/>
                </a:solidFill>
                <a:latin typeface="Traditional Arabic" panose="02020603050405020304" pitchFamily="18" charset="-78"/>
                <a:cs typeface="Traditional Arabic" panose="02020603050405020304" pitchFamily="18" charset="-78"/>
              </a:rPr>
              <a:t>G50A</a:t>
            </a:r>
            <a:endParaRPr lang="fr-FR" sz="4000" b="1" dirty="0">
              <a:solidFill>
                <a:schemeClr val="bg1"/>
              </a:solidFill>
              <a:latin typeface="Traditional Arabic" panose="02020603050405020304" pitchFamily="18" charset="-78"/>
              <a:cs typeface="Traditional Arabic" panose="02020603050405020304" pitchFamily="18" charset="-78"/>
            </a:endParaRPr>
          </a:p>
        </p:txBody>
      </p:sp>
      <p:graphicFrame>
        <p:nvGraphicFramePr>
          <p:cNvPr id="4" name="Objet 3"/>
          <p:cNvGraphicFramePr>
            <a:graphicFrameLocks noChangeAspect="1"/>
          </p:cNvGraphicFramePr>
          <p:nvPr>
            <p:extLst>
              <p:ext uri="{D42A27DB-BD31-4B8C-83A1-F6EECF244321}">
                <p14:modId xmlns:p14="http://schemas.microsoft.com/office/powerpoint/2010/main" val="3625038909"/>
              </p:ext>
            </p:extLst>
          </p:nvPr>
        </p:nvGraphicFramePr>
        <p:xfrm>
          <a:off x="92076" y="2661920"/>
          <a:ext cx="11409044" cy="4023360"/>
        </p:xfrm>
        <a:graphic>
          <a:graphicData uri="http://schemas.openxmlformats.org/presentationml/2006/ole">
            <mc:AlternateContent xmlns:mc="http://schemas.openxmlformats.org/markup-compatibility/2006">
              <mc:Choice xmlns:v="urn:schemas-microsoft-com:vml" Requires="v">
                <p:oleObj spid="_x0000_s6167" name="Acrobat Document" r:id="rId4" imgW="8372229" imgH="6209948" progId="AcroExch.Document.2015">
                  <p:embed/>
                </p:oleObj>
              </mc:Choice>
              <mc:Fallback>
                <p:oleObj name="Acrobat Document" r:id="rId4" imgW="8372229" imgH="6209948" progId="AcroExch.Document.2015">
                  <p:embed/>
                  <p:pic>
                    <p:nvPicPr>
                      <p:cNvPr id="0" name=""/>
                      <p:cNvPicPr/>
                      <p:nvPr/>
                    </p:nvPicPr>
                    <p:blipFill>
                      <a:blip r:embed="rId5"/>
                      <a:stretch>
                        <a:fillRect/>
                      </a:stretch>
                    </p:blipFill>
                    <p:spPr>
                      <a:xfrm>
                        <a:off x="92076" y="2661920"/>
                        <a:ext cx="11409044" cy="4023360"/>
                      </a:xfrm>
                      <a:prstGeom prst="rect">
                        <a:avLst/>
                      </a:prstGeom>
                    </p:spPr>
                  </p:pic>
                </p:oleObj>
              </mc:Fallback>
            </mc:AlternateContent>
          </a:graphicData>
        </a:graphic>
      </p:graphicFrame>
    </p:spTree>
    <p:extLst>
      <p:ext uri="{BB962C8B-B14F-4D97-AF65-F5344CB8AC3E}">
        <p14:creationId xmlns:p14="http://schemas.microsoft.com/office/powerpoint/2010/main" val="42818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67360" y="2316480"/>
            <a:ext cx="11399520" cy="4145280"/>
          </a:xfrm>
        </p:spPr>
        <p:txBody>
          <a:bodyPr>
            <a:normAutofit/>
          </a:bodyPr>
          <a:lstStyle/>
          <a:p>
            <a:pPr algn="ctr" rtl="1"/>
            <a:r>
              <a:rPr lang="ar-SA" sz="4800" b="1" dirty="0">
                <a:solidFill>
                  <a:srgbClr val="002060"/>
                </a:solidFill>
                <a:latin typeface="Traditional Arabic" panose="02020603050405020304" pitchFamily="18" charset="-78"/>
                <a:cs typeface="Traditional Arabic" panose="02020603050405020304" pitchFamily="18" charset="-78"/>
              </a:rPr>
              <a:t>التصريحات السنوية</a:t>
            </a:r>
            <a:endParaRPr lang="fr-FR" sz="4800" dirty="0">
              <a:solidFill>
                <a:srgbClr val="002060"/>
              </a:solidFill>
              <a:latin typeface="Traditional Arabic" panose="02020603050405020304" pitchFamily="18" charset="-78"/>
              <a:cs typeface="Traditional Arabic" panose="02020603050405020304" pitchFamily="18" charset="-78"/>
            </a:endParaRPr>
          </a:p>
        </p:txBody>
      </p:sp>
      <p:sp>
        <p:nvSpPr>
          <p:cNvPr id="4" name="AutoShape 2" descr="Notice comment rempli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2"/>
          <a:stretch>
            <a:fillRect/>
          </a:stretch>
        </p:blipFill>
        <p:spPr>
          <a:xfrm>
            <a:off x="155575" y="2926080"/>
            <a:ext cx="12036425" cy="3718560"/>
          </a:xfrm>
          <a:prstGeom prst="rect">
            <a:avLst/>
          </a:prstGeom>
        </p:spPr>
      </p:pic>
    </p:spTree>
    <p:extLst>
      <p:ext uri="{BB962C8B-B14F-4D97-AF65-F5344CB8AC3E}">
        <p14:creationId xmlns:p14="http://schemas.microsoft.com/office/powerpoint/2010/main" val="29765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386080" y="2316480"/>
            <a:ext cx="11236960" cy="3703320"/>
          </a:xfrm>
        </p:spPr>
        <p:txBody>
          <a:bodyPr>
            <a:normAutofit/>
          </a:bodyPr>
          <a:lstStyle/>
          <a:p>
            <a:pPr algn="r" rtl="1"/>
            <a:endParaRPr lang="fr-FR" sz="4000" b="1" dirty="0" smtClean="0">
              <a:latin typeface="Traditional Arabic" panose="02020603050405020304" pitchFamily="18" charset="-78"/>
              <a:cs typeface="Traditional Arabic" panose="02020603050405020304" pitchFamily="18" charset="-78"/>
            </a:endParaRPr>
          </a:p>
          <a:p>
            <a:pPr marL="0" indent="0" algn="r" rtl="1">
              <a:buNone/>
            </a:pPr>
            <a:r>
              <a:rPr lang="ar-SA" sz="4000" b="1" dirty="0" smtClean="0">
                <a:latin typeface="Traditional Arabic" panose="02020603050405020304" pitchFamily="18" charset="-78"/>
                <a:cs typeface="Traditional Arabic" panose="02020603050405020304" pitchFamily="18" charset="-78"/>
              </a:rPr>
              <a:t>كل مكلف خاضع للضرائب المباشرة والرسوم المماثلة، وجب عليه </a:t>
            </a:r>
            <a:r>
              <a:rPr lang="ar-SA" sz="4000" b="1" dirty="0" smtClean="0">
                <a:solidFill>
                  <a:srgbClr val="00B050"/>
                </a:solidFill>
                <a:latin typeface="Traditional Arabic" panose="02020603050405020304" pitchFamily="18" charset="-78"/>
                <a:cs typeface="Traditional Arabic" panose="02020603050405020304" pitchFamily="18" charset="-78"/>
              </a:rPr>
              <a:t>اكتتاب تصريح سنوي </a:t>
            </a:r>
            <a:r>
              <a:rPr lang="ar-SA" sz="4000" b="1" dirty="0" err="1" smtClean="0">
                <a:solidFill>
                  <a:srgbClr val="00B050"/>
                </a:solidFill>
                <a:latin typeface="Traditional Arabic" panose="02020603050405020304" pitchFamily="18" charset="-78"/>
                <a:cs typeface="Traditional Arabic" panose="02020603050405020304" pitchFamily="18" charset="-78"/>
              </a:rPr>
              <a:t>بمداخ</a:t>
            </a:r>
            <a:r>
              <a:rPr lang="ar-DZ" sz="4000" b="1" dirty="0" smtClean="0">
                <a:solidFill>
                  <a:srgbClr val="00B050"/>
                </a:solidFill>
                <a:latin typeface="Traditional Arabic" panose="02020603050405020304" pitchFamily="18" charset="-78"/>
                <a:cs typeface="Traditional Arabic" panose="02020603050405020304" pitchFamily="18" charset="-78"/>
              </a:rPr>
              <a:t>ي</a:t>
            </a:r>
            <a:r>
              <a:rPr lang="ar-SA" sz="4000" b="1" dirty="0" smtClean="0">
                <a:solidFill>
                  <a:srgbClr val="00B050"/>
                </a:solidFill>
                <a:latin typeface="Traditional Arabic" panose="02020603050405020304" pitchFamily="18" charset="-78"/>
                <a:cs typeface="Traditional Arabic" panose="02020603050405020304" pitchFamily="18" charset="-78"/>
              </a:rPr>
              <a:t>له</a:t>
            </a:r>
            <a:r>
              <a:rPr lang="ar-SA" sz="4000" b="1" dirty="0" smtClean="0">
                <a:latin typeface="Traditional Arabic" panose="02020603050405020304" pitchFamily="18" charset="-78"/>
                <a:cs typeface="Traditional Arabic" panose="02020603050405020304" pitchFamily="18" charset="-78"/>
              </a:rPr>
              <a:t> حدد آخر أجل لذلك </a:t>
            </a:r>
            <a:r>
              <a:rPr lang="ar-SA" sz="4000" b="1" dirty="0" smtClean="0">
                <a:solidFill>
                  <a:schemeClr val="accent6">
                    <a:lumMod val="75000"/>
                  </a:schemeClr>
                </a:solidFill>
                <a:latin typeface="Traditional Arabic" panose="02020603050405020304" pitchFamily="18" charset="-78"/>
                <a:cs typeface="Traditional Arabic" panose="02020603050405020304" pitchFamily="18" charset="-78"/>
              </a:rPr>
              <a:t>يوم 30 </a:t>
            </a:r>
            <a:r>
              <a:rPr lang="ar-SA" sz="4000" b="1" dirty="0" err="1" smtClean="0">
                <a:solidFill>
                  <a:schemeClr val="accent6">
                    <a:lumMod val="75000"/>
                  </a:schemeClr>
                </a:solidFill>
                <a:latin typeface="Traditional Arabic" panose="02020603050405020304" pitchFamily="18" charset="-78"/>
                <a:cs typeface="Traditional Arabic" panose="02020603050405020304" pitchFamily="18" charset="-78"/>
              </a:rPr>
              <a:t>أفريل</a:t>
            </a:r>
            <a:r>
              <a:rPr lang="ar-SA" sz="4000" b="1" dirty="0" smtClean="0">
                <a:solidFill>
                  <a:schemeClr val="accent6">
                    <a:lumMod val="75000"/>
                  </a:schemeClr>
                </a:solidFill>
                <a:latin typeface="Traditional Arabic" panose="02020603050405020304" pitchFamily="18" charset="-78"/>
                <a:cs typeface="Traditional Arabic" panose="02020603050405020304" pitchFamily="18" charset="-78"/>
              </a:rPr>
              <a:t> من السنة التي تلي سنة تحقيق هذا الدخل</a:t>
            </a:r>
            <a:endParaRPr lang="fr-FR" sz="4000" b="1" dirty="0">
              <a:solidFill>
                <a:schemeClr val="accent6">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16243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33333E-6 4.07407E-6 L 3.33333E-6 -0.07223 " pathEditMode="relative" rAng="0" ptsTypes="AA">
                                      <p:cBhvr>
                                        <p:cTn id="6"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47040" y="2377440"/>
            <a:ext cx="11501120" cy="4267200"/>
          </a:xfrm>
        </p:spPr>
        <p:style>
          <a:lnRef idx="1">
            <a:schemeClr val="accent5"/>
          </a:lnRef>
          <a:fillRef idx="2">
            <a:schemeClr val="accent5"/>
          </a:fillRef>
          <a:effectRef idx="1">
            <a:schemeClr val="accent5"/>
          </a:effectRef>
          <a:fontRef idx="minor">
            <a:schemeClr val="dk1"/>
          </a:fontRef>
        </p:style>
        <p:txBody>
          <a:bodyPr/>
          <a:lstStyle/>
          <a:p>
            <a:pPr marL="0" indent="0" algn="ctr" rtl="1">
              <a:buNone/>
            </a:pPr>
            <a:r>
              <a:rPr lang="fr-FR" b="1" dirty="0"/>
              <a:t> </a:t>
            </a: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التصريح السنوي بالنسبة ل</a:t>
            </a:r>
            <a:r>
              <a:rPr lang="ar-SA" sz="3600" b="1" dirty="0" smtClean="0">
                <a:solidFill>
                  <a:schemeClr val="accent6">
                    <a:lumMod val="75000"/>
                  </a:schemeClr>
                </a:solidFill>
                <a:latin typeface="Traditional Arabic" panose="02020603050405020304" pitchFamily="18" charset="-78"/>
                <a:cs typeface="Traditional Arabic" panose="02020603050405020304" pitchFamily="18" charset="-78"/>
              </a:rPr>
              <a:t>لأشخاص الطبيعيون</a:t>
            </a:r>
            <a:endParaRPr lang="ar-DZ" sz="3600" b="1" dirty="0"/>
          </a:p>
          <a:p>
            <a:pPr marL="0" indent="0" algn="ctr" rtl="1">
              <a:buNone/>
            </a:pPr>
            <a:endParaRPr lang="ar-DZ" sz="3600" b="1" dirty="0"/>
          </a:p>
          <a:p>
            <a:pPr marL="0" indent="0" algn="ctr" rtl="1">
              <a:buNone/>
            </a:pPr>
            <a:r>
              <a:rPr lang="ar-SA" sz="4800" b="1" dirty="0" smtClean="0">
                <a:solidFill>
                  <a:srgbClr val="0070C0"/>
                </a:solidFill>
                <a:latin typeface="Traditional Arabic" panose="02020603050405020304" pitchFamily="18" charset="-78"/>
                <a:cs typeface="Traditional Arabic" panose="02020603050405020304" pitchFamily="18" charset="-78"/>
              </a:rPr>
              <a:t>تصريح </a:t>
            </a:r>
            <a:r>
              <a:rPr lang="ar-SA" sz="4800" b="1" dirty="0">
                <a:solidFill>
                  <a:srgbClr val="0070C0"/>
                </a:solidFill>
                <a:latin typeface="Traditional Arabic" panose="02020603050405020304" pitchFamily="18" charset="-78"/>
                <a:cs typeface="Traditional Arabic" panose="02020603050405020304" pitchFamily="18" charset="-78"/>
              </a:rPr>
              <a:t>الضريبة على الدخل الإجمالي</a:t>
            </a:r>
            <a:endParaRPr lang="ar-DZ" sz="4800" b="1" dirty="0" smtClean="0">
              <a:solidFill>
                <a:srgbClr val="0070C0"/>
              </a:solidFill>
              <a:latin typeface="Traditional Arabic" panose="02020603050405020304" pitchFamily="18" charset="-78"/>
              <a:cs typeface="Traditional Arabic" panose="02020603050405020304" pitchFamily="18" charset="-78"/>
            </a:endParaRPr>
          </a:p>
          <a:p>
            <a:pPr marL="0" indent="0" algn="ctr" rtl="1">
              <a:buNone/>
            </a:pPr>
            <a:endParaRPr lang="ar-DZ" sz="3600" b="1" dirty="0">
              <a:solidFill>
                <a:schemeClr val="accent6">
                  <a:lumMod val="75000"/>
                </a:schemeClr>
              </a:solidFill>
              <a:latin typeface="Traditional Arabic" panose="02020603050405020304" pitchFamily="18" charset="-78"/>
              <a:cs typeface="Traditional Arabic" panose="02020603050405020304" pitchFamily="18" charset="-78"/>
            </a:endParaRPr>
          </a:p>
          <a:p>
            <a:pPr marL="0" indent="0" algn="ctr" rtl="1">
              <a:buNone/>
            </a:pPr>
            <a:r>
              <a:rPr lang="fr-FR" sz="6000" b="1" dirty="0" smtClean="0">
                <a:solidFill>
                  <a:schemeClr val="accent6">
                    <a:lumMod val="75000"/>
                  </a:schemeClr>
                </a:solidFill>
                <a:latin typeface="Traditional Arabic" panose="02020603050405020304" pitchFamily="18" charset="-78"/>
                <a:cs typeface="Traditional Arabic" panose="02020603050405020304" pitchFamily="18" charset="-78"/>
              </a:rPr>
              <a:t>G01</a:t>
            </a:r>
            <a:endParaRPr lang="fr-FR" sz="6000" b="1" dirty="0">
              <a:solidFill>
                <a:schemeClr val="accent6">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4056956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365760" y="2603500"/>
            <a:ext cx="11379200" cy="3776980"/>
          </a:xfrm>
        </p:spPr>
        <p:txBody>
          <a:bodyPr>
            <a:normAutofit/>
          </a:bodyPr>
          <a:lstStyle/>
          <a:p>
            <a:pPr marL="0" indent="0" algn="r" rtl="1">
              <a:buNone/>
            </a:pPr>
            <a:endParaRPr lang="fr-FR" sz="4000" b="1" dirty="0" smtClean="0">
              <a:latin typeface="Traditional Arabic" panose="02020603050405020304" pitchFamily="18" charset="-78"/>
              <a:cs typeface="Traditional Arabic" panose="02020603050405020304" pitchFamily="18" charset="-78"/>
            </a:endParaRPr>
          </a:p>
          <a:p>
            <a:pPr marL="0" indent="0" algn="r" rtl="1">
              <a:buNone/>
            </a:pPr>
            <a:r>
              <a:rPr lang="ar-SA" sz="4000" b="1" dirty="0" smtClean="0">
                <a:latin typeface="Traditional Arabic" panose="02020603050405020304" pitchFamily="18" charset="-78"/>
                <a:cs typeface="Traditional Arabic" panose="02020603050405020304" pitchFamily="18" charset="-78"/>
              </a:rPr>
              <a:t>المكلفون </a:t>
            </a:r>
            <a:r>
              <a:rPr lang="ar-SA" sz="4000" b="1" dirty="0">
                <a:latin typeface="Traditional Arabic" panose="02020603050405020304" pitchFamily="18" charset="-78"/>
                <a:cs typeface="Traditional Arabic" panose="02020603050405020304" pitchFamily="18" charset="-78"/>
              </a:rPr>
              <a:t>الخاضعون للضريبة على الدخل الإجمالي(</a:t>
            </a:r>
            <a:r>
              <a:rPr lang="en-US" sz="4000" b="1" dirty="0">
                <a:solidFill>
                  <a:srgbClr val="0070C0"/>
                </a:solidFill>
                <a:latin typeface="Traditional Arabic" panose="02020603050405020304" pitchFamily="18" charset="-78"/>
                <a:cs typeface="Traditional Arabic" panose="02020603050405020304" pitchFamily="18" charset="-78"/>
              </a:rPr>
              <a:t>IRG</a:t>
            </a:r>
            <a:r>
              <a:rPr lang="ar-SA" sz="4000" b="1" dirty="0">
                <a:solidFill>
                  <a:srgbClr val="0070C0"/>
                </a:solidFill>
                <a:latin typeface="Traditional Arabic" panose="02020603050405020304" pitchFamily="18" charset="-78"/>
                <a:cs typeface="Traditional Arabic" panose="02020603050405020304" pitchFamily="18" charset="-78"/>
              </a:rPr>
              <a:t>)</a:t>
            </a:r>
            <a:r>
              <a:rPr lang="ar-DZ" sz="4000" b="1" dirty="0">
                <a:latin typeface="Traditional Arabic" panose="02020603050405020304" pitchFamily="18" charset="-78"/>
                <a:cs typeface="Traditional Arabic" panose="02020603050405020304" pitchFamily="18" charset="-78"/>
              </a:rPr>
              <a:t>، ملزمون باكتتاب وإيداع </a:t>
            </a:r>
            <a:r>
              <a:rPr lang="ar-DZ" sz="4000" b="1" dirty="0">
                <a:solidFill>
                  <a:srgbClr val="00B0F0"/>
                </a:solidFill>
                <a:latin typeface="Traditional Arabic" panose="02020603050405020304" pitchFamily="18" charset="-78"/>
                <a:cs typeface="Traditional Arabic" panose="02020603050405020304" pitchFamily="18" charset="-78"/>
              </a:rPr>
              <a:t>تصريحات بمداخيلهم </a:t>
            </a:r>
            <a:r>
              <a:rPr lang="ar-DZ" sz="4000" b="1" dirty="0">
                <a:latin typeface="Traditional Arabic" panose="02020603050405020304" pitchFamily="18" charset="-78"/>
                <a:cs typeface="Traditional Arabic" panose="02020603050405020304" pitchFamily="18" charset="-78"/>
              </a:rPr>
              <a:t>وحدد لذلك </a:t>
            </a:r>
            <a:r>
              <a:rPr lang="ar-DZ" sz="4000" b="1" dirty="0">
                <a:solidFill>
                  <a:schemeClr val="accent6">
                    <a:lumMod val="75000"/>
                  </a:schemeClr>
                </a:solidFill>
                <a:latin typeface="Traditional Arabic" panose="02020603050405020304" pitchFamily="18" charset="-78"/>
                <a:cs typeface="Traditional Arabic" panose="02020603050405020304" pitchFamily="18" charset="-78"/>
              </a:rPr>
              <a:t>يوم 30 </a:t>
            </a:r>
            <a:r>
              <a:rPr lang="ar-DZ" sz="4000" b="1" dirty="0" err="1">
                <a:solidFill>
                  <a:schemeClr val="accent6">
                    <a:lumMod val="75000"/>
                  </a:schemeClr>
                </a:solidFill>
                <a:latin typeface="Traditional Arabic" panose="02020603050405020304" pitchFamily="18" charset="-78"/>
                <a:cs typeface="Traditional Arabic" panose="02020603050405020304" pitchFamily="18" charset="-78"/>
              </a:rPr>
              <a:t>أفريل</a:t>
            </a:r>
            <a:r>
              <a:rPr lang="ar-DZ" sz="4000" b="1" dirty="0">
                <a:solidFill>
                  <a:schemeClr val="accent6">
                    <a:lumMod val="75000"/>
                  </a:schemeClr>
                </a:solidFill>
                <a:latin typeface="Traditional Arabic" panose="02020603050405020304" pitchFamily="18" charset="-78"/>
                <a:cs typeface="Traditional Arabic" panose="02020603050405020304" pitchFamily="18" charset="-78"/>
              </a:rPr>
              <a:t> من السنة التي تلي سنة تحقيق هذا الدخل كآخر أجل</a:t>
            </a:r>
            <a:endParaRPr lang="fr-FR" sz="4000" b="1" dirty="0">
              <a:solidFill>
                <a:schemeClr val="accent6">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1453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lgn="ctr" rtl="1">
              <a:buNone/>
            </a:pPr>
            <a:r>
              <a:rPr lang="ar-DZ" sz="4000" b="1" dirty="0">
                <a:solidFill>
                  <a:schemeClr val="accent6"/>
                </a:solidFill>
                <a:latin typeface="Traditional Arabic" panose="02020603050405020304" pitchFamily="18" charset="-78"/>
                <a:cs typeface="Traditional Arabic" panose="02020603050405020304" pitchFamily="18" charset="-78"/>
              </a:rPr>
              <a:t>التصريح بالأرباح </a:t>
            </a:r>
            <a:r>
              <a:rPr lang="ar-DZ" sz="4000" b="1" dirty="0" smtClean="0">
                <a:solidFill>
                  <a:schemeClr val="accent6"/>
                </a:solidFill>
                <a:latin typeface="Traditional Arabic" panose="02020603050405020304" pitchFamily="18" charset="-78"/>
                <a:cs typeface="Traditional Arabic" panose="02020603050405020304" pitchFamily="18" charset="-78"/>
              </a:rPr>
              <a:t>المهنية</a:t>
            </a:r>
            <a:endParaRPr lang="fr-FR" sz="4000" b="1" dirty="0" smtClean="0">
              <a:solidFill>
                <a:schemeClr val="accent6"/>
              </a:solidFill>
              <a:latin typeface="Traditional Arabic" panose="02020603050405020304" pitchFamily="18" charset="-78"/>
              <a:cs typeface="Traditional Arabic" panose="02020603050405020304" pitchFamily="18" charset="-78"/>
            </a:endParaRPr>
          </a:p>
          <a:p>
            <a:pPr marL="0" indent="0" algn="ctr" rtl="1">
              <a:buNone/>
            </a:pPr>
            <a:r>
              <a:rPr lang="ar-DZ" sz="4000" b="1" dirty="0" smtClean="0">
                <a:solidFill>
                  <a:schemeClr val="accent6"/>
                </a:solidFill>
                <a:latin typeface="Traditional Arabic" panose="02020603050405020304" pitchFamily="18" charset="-78"/>
                <a:cs typeface="Traditional Arabic" panose="02020603050405020304" pitchFamily="18" charset="-78"/>
              </a:rPr>
              <a:t>أو </a:t>
            </a:r>
          </a:p>
          <a:p>
            <a:pPr marL="0" indent="0" algn="ctr" rtl="1">
              <a:buNone/>
            </a:pPr>
            <a:r>
              <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rPr>
              <a:t>التصريح بالمداخيل الفئوية</a:t>
            </a:r>
            <a:endParaRPr lang="fr-FR" sz="4000" b="1" dirty="0" smtClean="0">
              <a:solidFill>
                <a:schemeClr val="accent4">
                  <a:lumMod val="75000"/>
                </a:schemeClr>
              </a:solidFill>
              <a:latin typeface="Traditional Arabic" panose="02020603050405020304" pitchFamily="18" charset="-78"/>
              <a:cs typeface="Traditional Arabic" panose="02020603050405020304" pitchFamily="18" charset="-78"/>
            </a:endParaRPr>
          </a:p>
          <a:p>
            <a:pPr marL="0" indent="0" algn="ctr" rtl="1">
              <a:buNone/>
            </a:pPr>
            <a:endParaRPr lang="ar-DZ" sz="4000" b="1" dirty="0" smtClean="0">
              <a:solidFill>
                <a:schemeClr val="accent4">
                  <a:lumMod val="75000"/>
                </a:schemeClr>
              </a:solidFill>
              <a:latin typeface="Traditional Arabic" panose="02020603050405020304" pitchFamily="18" charset="-78"/>
              <a:cs typeface="Traditional Arabic" panose="02020603050405020304" pitchFamily="18" charset="-78"/>
            </a:endParaRPr>
          </a:p>
          <a:p>
            <a:pPr marL="0" indent="0" algn="ctr" rtl="1">
              <a:buNone/>
            </a:pPr>
            <a:r>
              <a:rPr lang="fr-FR" sz="4800" b="1" dirty="0" smtClean="0">
                <a:solidFill>
                  <a:schemeClr val="accent4">
                    <a:lumMod val="75000"/>
                  </a:schemeClr>
                </a:solidFill>
                <a:latin typeface="Traditional Arabic" panose="02020603050405020304" pitchFamily="18" charset="-78"/>
                <a:cs typeface="Traditional Arabic" panose="02020603050405020304" pitchFamily="18" charset="-78"/>
              </a:rPr>
              <a:t>G11</a:t>
            </a:r>
          </a:p>
          <a:p>
            <a:pPr marL="0" indent="0" algn="ctr" rtl="1">
              <a:buNone/>
            </a:pPr>
            <a:endParaRPr lang="fr-FR" sz="4800" b="1" dirty="0" smtClean="0">
              <a:solidFill>
                <a:schemeClr val="accent4">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754489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321834" y="2705100"/>
            <a:ext cx="11341846" cy="3416300"/>
          </a:xfrm>
        </p:spPr>
        <p:txBody>
          <a:bodyPr>
            <a:normAutofit/>
          </a:bodyPr>
          <a:lstStyle/>
          <a:p>
            <a:pPr marL="0" indent="0" algn="r">
              <a:buNone/>
            </a:pPr>
            <a:endParaRPr lang="ar-DZ" sz="3600" b="1" dirty="0" smtClean="0">
              <a:latin typeface="Traditional Arabic" panose="02020603050405020304" pitchFamily="18" charset="-78"/>
              <a:cs typeface="Traditional Arabic" panose="02020603050405020304" pitchFamily="18" charset="-78"/>
            </a:endParaRPr>
          </a:p>
          <a:p>
            <a:pPr marL="0" indent="0" algn="r">
              <a:buNone/>
            </a:pPr>
            <a:r>
              <a:rPr lang="ar-DZ" sz="3600" b="1" dirty="0" smtClean="0">
                <a:latin typeface="Traditional Arabic" panose="02020603050405020304" pitchFamily="18" charset="-78"/>
                <a:cs typeface="Traditional Arabic" panose="02020603050405020304" pitchFamily="18" charset="-78"/>
              </a:rPr>
              <a:t>يتوجب على المكلفين بالضريبة </a:t>
            </a:r>
            <a:r>
              <a:rPr lang="ar-DZ" sz="3600" b="1" dirty="0" smtClean="0">
                <a:solidFill>
                  <a:schemeClr val="accent4">
                    <a:lumMod val="75000"/>
                  </a:schemeClr>
                </a:solidFill>
                <a:latin typeface="Traditional Arabic" panose="02020603050405020304" pitchFamily="18" charset="-78"/>
                <a:cs typeface="Traditional Arabic" panose="02020603050405020304" pitchFamily="18" charset="-78"/>
              </a:rPr>
              <a:t>الخاضعون الضريبة على الدخل الإجمالي </a:t>
            </a:r>
            <a:r>
              <a:rPr lang="ar-DZ" sz="3600" b="1" dirty="0" smtClean="0">
                <a:latin typeface="Traditional Arabic" panose="02020603050405020304" pitchFamily="18" charset="-78"/>
                <a:cs typeface="Traditional Arabic" panose="02020603050405020304" pitchFamily="18" charset="-78"/>
              </a:rPr>
              <a:t>إيداع </a:t>
            </a:r>
            <a:r>
              <a:rPr lang="ar-DZ" sz="3600" b="1" dirty="0" smtClean="0">
                <a:solidFill>
                  <a:schemeClr val="accent6">
                    <a:lumMod val="60000"/>
                    <a:lumOff val="40000"/>
                  </a:schemeClr>
                </a:solidFill>
                <a:latin typeface="Traditional Arabic" panose="02020603050405020304" pitchFamily="18" charset="-78"/>
                <a:cs typeface="Traditional Arabic" panose="02020603050405020304" pitchFamily="18" charset="-78"/>
              </a:rPr>
              <a:t>تصريح بالأرباح المهنية نموذج ج 11</a:t>
            </a:r>
            <a:r>
              <a:rPr lang="ar-DZ" sz="3600" b="1" dirty="0" smtClean="0">
                <a:latin typeface="Traditional Arabic" panose="02020603050405020304" pitchFamily="18" charset="-78"/>
                <a:cs typeface="Traditional Arabic" panose="02020603050405020304" pitchFamily="18" charset="-78"/>
              </a:rPr>
              <a:t>، </a:t>
            </a:r>
            <a:r>
              <a:rPr lang="ar-SA" sz="3600" b="1" dirty="0" smtClean="0">
                <a:latin typeface="Traditional Arabic" panose="02020603050405020304" pitchFamily="18" charset="-78"/>
                <a:cs typeface="Traditional Arabic" panose="02020603050405020304" pitchFamily="18" charset="-78"/>
              </a:rPr>
              <a:t>على مستوى </a:t>
            </a:r>
            <a:r>
              <a:rPr lang="ar-DZ" sz="3600" b="1" dirty="0" smtClean="0">
                <a:solidFill>
                  <a:srgbClr val="FFC000"/>
                </a:solidFill>
                <a:latin typeface="Traditional Arabic" panose="02020603050405020304" pitchFamily="18" charset="-78"/>
                <a:cs typeface="Traditional Arabic" panose="02020603050405020304" pitchFamily="18" charset="-78"/>
              </a:rPr>
              <a:t>مركز الضرائب </a:t>
            </a:r>
            <a:r>
              <a:rPr lang="ar-SA" sz="3600" b="1" dirty="0" smtClean="0">
                <a:solidFill>
                  <a:srgbClr val="FFC000"/>
                </a:solidFill>
                <a:latin typeface="Traditional Arabic" panose="02020603050405020304" pitchFamily="18" charset="-78"/>
                <a:cs typeface="Traditional Arabic" panose="02020603050405020304" pitchFamily="18" charset="-78"/>
              </a:rPr>
              <a:t> أو </a:t>
            </a:r>
            <a:r>
              <a:rPr lang="ar-DZ" sz="3600" b="1" dirty="0" smtClean="0">
                <a:solidFill>
                  <a:srgbClr val="FFC000"/>
                </a:solidFill>
                <a:latin typeface="Traditional Arabic" panose="02020603050405020304" pitchFamily="18" charset="-78"/>
                <a:cs typeface="Traditional Arabic" panose="02020603050405020304" pitchFamily="18" charset="-78"/>
              </a:rPr>
              <a:t>مديرية كبريات المؤسسات</a:t>
            </a:r>
            <a:r>
              <a:rPr lang="ar-SA" sz="3600" b="1" dirty="0" smtClean="0">
                <a:latin typeface="Traditional Arabic" panose="02020603050405020304" pitchFamily="18" charset="-78"/>
                <a:cs typeface="Traditional Arabic" panose="02020603050405020304" pitchFamily="18" charset="-78"/>
              </a:rPr>
              <a:t> لنشاط المكلف وذلك قبل الفاتح من شهر ماي من السنة التي تلي سنة تحقيق الدخل ورقم الأعمال المحقق.</a:t>
            </a:r>
            <a:endParaRPr lang="fr-FR" sz="36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7302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4.375E-6 0.00301 L 4.375E-6 -0.06921 " pathEditMode="relative" rAng="0" ptsTypes="AA">
                                      <p:cBhvr>
                                        <p:cTn id="6"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914402" y="2589852"/>
            <a:ext cx="9589476" cy="3416300"/>
          </a:xfrm>
        </p:spPr>
        <p:txBody>
          <a:bodyPr>
            <a:normAutofit/>
          </a:bodyPr>
          <a:lstStyle/>
          <a:p>
            <a:pPr algn="ctr" rtl="1"/>
            <a:r>
              <a:rPr lang="ar-DZ" sz="3600" b="1" dirty="0" smtClean="0">
                <a:latin typeface="Traditional Arabic" panose="02020603050405020304" pitchFamily="18" charset="-78"/>
                <a:cs typeface="Traditional Arabic" panose="02020603050405020304" pitchFamily="18" charset="-78"/>
              </a:rPr>
              <a:t>مكونات المحيط الداخلي للمؤسسة</a:t>
            </a:r>
            <a:endParaRPr lang="fr-FR" sz="3600" b="1" dirty="0">
              <a:latin typeface="Traditional Arabic" panose="02020603050405020304" pitchFamily="18" charset="-78"/>
              <a:cs typeface="Traditional Arabic" panose="02020603050405020304" pitchFamily="18" charset="-78"/>
            </a:endParaRPr>
          </a:p>
        </p:txBody>
      </p:sp>
      <p:sp>
        <p:nvSpPr>
          <p:cNvPr id="7" name="Rectangle à coins arrondis 6"/>
          <p:cNvSpPr/>
          <p:nvPr/>
        </p:nvSpPr>
        <p:spPr>
          <a:xfrm>
            <a:off x="9198591" y="3681046"/>
            <a:ext cx="116460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latin typeface="Traditional Arabic" panose="02020603050405020304" pitchFamily="18" charset="-78"/>
                <a:cs typeface="Traditional Arabic" panose="02020603050405020304" pitchFamily="18" charset="-78"/>
              </a:rPr>
              <a:t>القانون الأساسي للمؤسسة</a:t>
            </a:r>
            <a:endParaRPr lang="fr-FR" b="1" dirty="0">
              <a:latin typeface="Traditional Arabic" panose="02020603050405020304" pitchFamily="18" charset="-78"/>
              <a:cs typeface="Traditional Arabic" panose="02020603050405020304" pitchFamily="18" charset="-78"/>
            </a:endParaRPr>
          </a:p>
        </p:txBody>
      </p:sp>
      <p:sp>
        <p:nvSpPr>
          <p:cNvPr id="9" name="Rectangle à coins arrondis 8"/>
          <p:cNvSpPr/>
          <p:nvPr/>
        </p:nvSpPr>
        <p:spPr>
          <a:xfrm>
            <a:off x="6919415" y="3681046"/>
            <a:ext cx="120467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latin typeface="Traditional Arabic" panose="02020603050405020304" pitchFamily="18" charset="-78"/>
                <a:cs typeface="Traditional Arabic" panose="02020603050405020304" pitchFamily="18" charset="-78"/>
              </a:rPr>
              <a:t>توزيع الوظائف</a:t>
            </a:r>
            <a:endParaRPr lang="fr-FR" b="1" dirty="0">
              <a:latin typeface="Traditional Arabic" panose="02020603050405020304" pitchFamily="18" charset="-78"/>
              <a:cs typeface="Traditional Arabic" panose="02020603050405020304" pitchFamily="18" charset="-78"/>
            </a:endParaRPr>
          </a:p>
        </p:txBody>
      </p:sp>
      <p:sp>
        <p:nvSpPr>
          <p:cNvPr id="10" name="Rectangle à coins arrondis 9"/>
          <p:cNvSpPr/>
          <p:nvPr/>
        </p:nvSpPr>
        <p:spPr>
          <a:xfrm>
            <a:off x="4108938" y="3681046"/>
            <a:ext cx="117274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a:t>رسم </a:t>
            </a:r>
            <a:r>
              <a:rPr lang="ar-DZ" b="1" dirty="0" err="1">
                <a:latin typeface="Traditional Arabic" panose="02020603050405020304" pitchFamily="18" charset="-78"/>
                <a:cs typeface="Traditional Arabic" panose="02020603050405020304" pitchFamily="18" charset="-78"/>
              </a:rPr>
              <a:t>الإستراتجيات</a:t>
            </a:r>
            <a:r>
              <a:rPr lang="ar-DZ" dirty="0"/>
              <a:t> </a:t>
            </a:r>
            <a:endParaRPr lang="fr-FR" dirty="0"/>
          </a:p>
        </p:txBody>
      </p:sp>
      <p:sp>
        <p:nvSpPr>
          <p:cNvPr id="11" name="Rectangle à coins arrondis 10"/>
          <p:cNvSpPr/>
          <p:nvPr/>
        </p:nvSpPr>
        <p:spPr>
          <a:xfrm>
            <a:off x="914401" y="3681046"/>
            <a:ext cx="107817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latin typeface="Traditional Arabic" panose="02020603050405020304" pitchFamily="18" charset="-78"/>
                <a:cs typeface="Traditional Arabic" panose="02020603050405020304" pitchFamily="18" charset="-78"/>
              </a:rPr>
              <a:t>تحديد الأهداف</a:t>
            </a:r>
            <a:endParaRPr lang="fr-FR" b="1" dirty="0">
              <a:latin typeface="Traditional Arabic" panose="02020603050405020304" pitchFamily="18" charset="-78"/>
              <a:cs typeface="Traditional Arabic" panose="02020603050405020304" pitchFamily="18" charset="-78"/>
            </a:endParaRPr>
          </a:p>
        </p:txBody>
      </p:sp>
      <p:cxnSp>
        <p:nvCxnSpPr>
          <p:cNvPr id="5" name="Connecteur droit avec flèche 4"/>
          <p:cNvCxnSpPr/>
          <p:nvPr/>
        </p:nvCxnSpPr>
        <p:spPr>
          <a:xfrm>
            <a:off x="5854114" y="3042403"/>
            <a:ext cx="3298898" cy="744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906333" y="3042403"/>
            <a:ext cx="943534" cy="646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4792506" y="3042403"/>
            <a:ext cx="1164609" cy="801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2124601" y="3043890"/>
            <a:ext cx="3729513" cy="760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0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2000"/>
                                        <p:tgtEl>
                                          <p:spTgt spid="3">
                                            <p:txEl>
                                              <p:pRg st="0" end="0"/>
                                            </p:txEl>
                                          </p:spTgt>
                                        </p:tgtEl>
                                      </p:cBhvr>
                                    </p:animEffect>
                                    <p:anim calcmode="lin" valueType="num">
                                      <p:cBhvr>
                                        <p:cTn id="3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42240" y="2603500"/>
            <a:ext cx="11663680" cy="4254500"/>
          </a:xfrm>
        </p:spPr>
        <p:txBody>
          <a:bodyPr>
            <a:normAutofit lnSpcReduction="10000"/>
          </a:bodyPr>
          <a:lstStyle/>
          <a:p>
            <a:pPr marL="0" indent="0" algn="ctr">
              <a:buNone/>
            </a:pPr>
            <a:r>
              <a:rPr lang="ar-DZ" b="1" dirty="0"/>
              <a:t> </a:t>
            </a:r>
            <a:r>
              <a:rPr lang="ar-DZ" sz="4800" b="1"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التصريح السنوي الخاص ب</a:t>
            </a:r>
            <a:r>
              <a:rPr lang="ar-SA" sz="4800" b="1"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الأشخاص المعنوي</a:t>
            </a:r>
            <a:r>
              <a:rPr lang="ar-DZ" sz="4800" b="1"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ي</a:t>
            </a:r>
            <a:r>
              <a:rPr lang="ar-SA" sz="4800" b="1" dirty="0" smtClean="0">
                <a:solidFill>
                  <a:schemeClr val="accent1">
                    <a:lumMod val="60000"/>
                    <a:lumOff val="40000"/>
                  </a:schemeClr>
                </a:solidFill>
                <a:latin typeface="Traditional Arabic" panose="02020603050405020304" pitchFamily="18" charset="-78"/>
                <a:cs typeface="Traditional Arabic" panose="02020603050405020304" pitchFamily="18" charset="-78"/>
              </a:rPr>
              <a:t>ن</a:t>
            </a:r>
            <a:r>
              <a:rPr lang="ar-SA" b="1" dirty="0"/>
              <a:t> </a:t>
            </a:r>
            <a:endParaRPr lang="fr-FR" b="1" dirty="0" smtClean="0"/>
          </a:p>
          <a:p>
            <a:pPr marL="0" indent="0" algn="r">
              <a:buNone/>
            </a:pPr>
            <a:r>
              <a:rPr lang="ar-SA" sz="3600" b="1" dirty="0">
                <a:latin typeface="Traditional Arabic" panose="02020603050405020304" pitchFamily="18" charset="-78"/>
                <a:cs typeface="Traditional Arabic" panose="02020603050405020304" pitchFamily="18" charset="-78"/>
              </a:rPr>
              <a:t>المكلفون الخاضعون </a:t>
            </a:r>
            <a:r>
              <a:rPr lang="ar-SA" sz="3600" b="1" dirty="0">
                <a:solidFill>
                  <a:schemeClr val="accent5">
                    <a:lumMod val="75000"/>
                  </a:schemeClr>
                </a:solidFill>
                <a:latin typeface="Traditional Arabic" panose="02020603050405020304" pitchFamily="18" charset="-78"/>
                <a:cs typeface="Traditional Arabic" panose="02020603050405020304" pitchFamily="18" charset="-78"/>
              </a:rPr>
              <a:t>للضريبة على أرباح الشركات </a:t>
            </a:r>
            <a:r>
              <a:rPr lang="ar-DZ" sz="3600" b="1" dirty="0">
                <a:latin typeface="Traditional Arabic" panose="02020603050405020304" pitchFamily="18" charset="-78"/>
                <a:cs typeface="Traditional Arabic" panose="02020603050405020304" pitchFamily="18" charset="-78"/>
              </a:rPr>
              <a:t>ملزمون باكتتاب وإيداع </a:t>
            </a:r>
            <a:r>
              <a:rPr lang="ar-DZ" sz="3600" b="1" dirty="0">
                <a:solidFill>
                  <a:srgbClr val="00B0F0"/>
                </a:solidFill>
                <a:latin typeface="Traditional Arabic" panose="02020603050405020304" pitchFamily="18" charset="-78"/>
                <a:cs typeface="Traditional Arabic" panose="02020603050405020304" pitchFamily="18" charset="-78"/>
              </a:rPr>
              <a:t>تصريح سنوي بمجمل المداخيل</a:t>
            </a:r>
            <a:r>
              <a:rPr lang="ar-DZ" sz="3600" b="1" dirty="0">
                <a:latin typeface="Traditional Arabic" panose="02020603050405020304" pitchFamily="18" charset="-78"/>
                <a:cs typeface="Traditional Arabic" panose="02020603050405020304" pitchFamily="18" charset="-78"/>
              </a:rPr>
              <a:t> المحققة من قبل الشركة وفق </a:t>
            </a:r>
            <a:r>
              <a:rPr lang="ar-DZ" sz="3600" b="1" dirty="0" smtClean="0">
                <a:solidFill>
                  <a:schemeClr val="accent4">
                    <a:lumMod val="75000"/>
                  </a:schemeClr>
                </a:solidFill>
                <a:latin typeface="Traditional Arabic" panose="02020603050405020304" pitchFamily="18" charset="-78"/>
                <a:cs typeface="Traditional Arabic" panose="02020603050405020304" pitchFamily="18" charset="-78"/>
              </a:rPr>
              <a:t>النموذج ج4</a:t>
            </a:r>
            <a:r>
              <a:rPr lang="ar-DZ" sz="3600" b="1" dirty="0" smtClean="0">
                <a:latin typeface="Traditional Arabic" panose="02020603050405020304" pitchFamily="18" charset="-78"/>
                <a:cs typeface="Traditional Arabic" panose="02020603050405020304" pitchFamily="18" charset="-78"/>
              </a:rPr>
              <a:t>، </a:t>
            </a:r>
            <a:r>
              <a:rPr lang="ar-DZ" sz="3600" b="1" dirty="0">
                <a:latin typeface="Traditional Arabic" panose="02020603050405020304" pitchFamily="18" charset="-78"/>
                <a:cs typeface="Traditional Arabic" panose="02020603050405020304" pitchFamily="18" charset="-78"/>
              </a:rPr>
              <a:t>يودع هذا التصريح كآخر أجل يوم </a:t>
            </a:r>
            <a:r>
              <a:rPr lang="ar-DZ" sz="3600" b="1" dirty="0">
                <a:solidFill>
                  <a:srgbClr val="92D050"/>
                </a:solidFill>
                <a:latin typeface="Traditional Arabic" panose="02020603050405020304" pitchFamily="18" charset="-78"/>
                <a:cs typeface="Traditional Arabic" panose="02020603050405020304" pitchFamily="18" charset="-78"/>
              </a:rPr>
              <a:t>30 </a:t>
            </a:r>
            <a:r>
              <a:rPr lang="ar-DZ" sz="3600" b="1" dirty="0" err="1">
                <a:solidFill>
                  <a:srgbClr val="92D050"/>
                </a:solidFill>
                <a:latin typeface="Traditional Arabic" panose="02020603050405020304" pitchFamily="18" charset="-78"/>
                <a:cs typeface="Traditional Arabic" panose="02020603050405020304" pitchFamily="18" charset="-78"/>
              </a:rPr>
              <a:t>افريل</a:t>
            </a:r>
            <a:r>
              <a:rPr lang="ar-DZ" sz="3600" b="1" dirty="0">
                <a:solidFill>
                  <a:srgbClr val="92D050"/>
                </a:solidFill>
                <a:latin typeface="Traditional Arabic" panose="02020603050405020304" pitchFamily="18" charset="-78"/>
                <a:cs typeface="Traditional Arabic" panose="02020603050405020304" pitchFamily="18" charset="-78"/>
              </a:rPr>
              <a:t> </a:t>
            </a:r>
            <a:r>
              <a:rPr lang="ar-DZ" sz="3600" b="1" dirty="0">
                <a:latin typeface="Traditional Arabic" panose="02020603050405020304" pitchFamily="18" charset="-78"/>
                <a:cs typeface="Traditional Arabic" panose="02020603050405020304" pitchFamily="18" charset="-78"/>
              </a:rPr>
              <a:t>من السنة التي تلي سنة تحقيق هذا الدخل، كما يتعين على هذه الشركات مسك محاسبة قانونية وفق ما نص عليه النظام المحاسبي المالي وكذا المواد من 9 إلى 11 من القانون التجاري</a:t>
            </a:r>
            <a:r>
              <a:rPr lang="ar-DZ" sz="3600" b="1" dirty="0" smtClean="0">
                <a:latin typeface="Traditional Arabic" panose="02020603050405020304" pitchFamily="18" charset="-78"/>
                <a:cs typeface="Traditional Arabic" panose="02020603050405020304" pitchFamily="18" charset="-78"/>
              </a:rPr>
              <a:t>.                                    </a:t>
            </a:r>
          </a:p>
          <a:p>
            <a:pPr marL="0" indent="0" algn="ctr">
              <a:buNone/>
            </a:pPr>
            <a:r>
              <a:rPr lang="ar-DZ" sz="3600" b="1" dirty="0">
                <a:latin typeface="Traditional Arabic" panose="02020603050405020304" pitchFamily="18" charset="-78"/>
                <a:cs typeface="Traditional Arabic" panose="02020603050405020304" pitchFamily="18" charset="-78"/>
              </a:rPr>
              <a:t> </a:t>
            </a:r>
            <a:r>
              <a:rPr lang="ar-DZ" sz="3600" b="1" dirty="0" smtClean="0">
                <a:latin typeface="Traditional Arabic" panose="02020603050405020304" pitchFamily="18" charset="-78"/>
                <a:cs typeface="Traditional Arabic" panose="02020603050405020304" pitchFamily="18" charset="-78"/>
              </a:rPr>
              <a:t>                                                      </a:t>
            </a:r>
            <a:r>
              <a:rPr lang="fr-FR" sz="4400" b="1" dirty="0" smtClean="0">
                <a:solidFill>
                  <a:srgbClr val="00B0F0"/>
                </a:solidFill>
                <a:latin typeface="Traditional Arabic" panose="02020603050405020304" pitchFamily="18" charset="-78"/>
                <a:cs typeface="Traditional Arabic" panose="02020603050405020304" pitchFamily="18" charset="-78"/>
              </a:rPr>
              <a:t>G04</a:t>
            </a:r>
            <a:r>
              <a:rPr lang="ar-DZ" sz="4400" b="1" dirty="0" smtClean="0">
                <a:latin typeface="Traditional Arabic" panose="02020603050405020304" pitchFamily="18" charset="-78"/>
                <a:cs typeface="Traditional Arabic" panose="02020603050405020304" pitchFamily="18" charset="-78"/>
              </a:rPr>
              <a:t>                               </a:t>
            </a:r>
            <a:endParaRPr lang="fr-FR" sz="4400" b="1" dirty="0">
              <a:latin typeface="Traditional Arabic" panose="02020603050405020304" pitchFamily="18" charset="-78"/>
              <a:cs typeface="Traditional Arabic" panose="02020603050405020304" pitchFamily="18" charset="-78"/>
            </a:endParaRPr>
          </a:p>
          <a:p>
            <a:pPr marL="0" indent="0" algn="r">
              <a:buNone/>
            </a:pPr>
            <a:endParaRPr lang="fr-FR" sz="36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663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1.875E-6 4.81481E-6 L 1.875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467360" y="2603500"/>
            <a:ext cx="10952480" cy="4000500"/>
          </a:xfrm>
        </p:spPr>
        <p:txBody>
          <a:bodyPr>
            <a:normAutofit/>
          </a:bodyPr>
          <a:lstStyle/>
          <a:p>
            <a:pPr marL="0" indent="0" algn="just" rtl="1">
              <a:buNone/>
            </a:pPr>
            <a:endParaRPr lang="ar-DZ" sz="4000" b="1" dirty="0" smtClean="0">
              <a:latin typeface="Traditional Arabic" panose="02020603050405020304" pitchFamily="18" charset="-78"/>
              <a:cs typeface="Traditional Arabic" panose="02020603050405020304" pitchFamily="18" charset="-78"/>
            </a:endParaRPr>
          </a:p>
          <a:p>
            <a:pPr marL="0" indent="0" algn="just" rtl="1">
              <a:buNone/>
            </a:pPr>
            <a:r>
              <a:rPr lang="ar-DZ" sz="4000" b="1" dirty="0" smtClean="0">
                <a:latin typeface="Traditional Arabic" panose="02020603050405020304" pitchFamily="18" charset="-78"/>
                <a:cs typeface="Traditional Arabic" panose="02020603050405020304" pitchFamily="18" charset="-78"/>
              </a:rPr>
              <a:t>يبين </a:t>
            </a:r>
            <a:r>
              <a:rPr lang="ar-DZ" sz="4000" b="1" dirty="0">
                <a:latin typeface="Traditional Arabic" panose="02020603050405020304" pitchFamily="18" charset="-78"/>
                <a:cs typeface="Traditional Arabic" panose="02020603050405020304" pitchFamily="18" charset="-78"/>
              </a:rPr>
              <a:t>هذا التصريح النتيجة المحاسبية </a:t>
            </a:r>
            <a:r>
              <a:rPr lang="ar-DZ" sz="4000" b="1" dirty="0">
                <a:solidFill>
                  <a:srgbClr val="00B050"/>
                </a:solidFill>
                <a:latin typeface="Traditional Arabic" panose="02020603050405020304" pitchFamily="18" charset="-78"/>
                <a:cs typeface="Traditional Arabic" panose="02020603050405020304" pitchFamily="18" charset="-78"/>
              </a:rPr>
              <a:t>والنتيجة  </a:t>
            </a:r>
            <a:r>
              <a:rPr lang="ar-DZ" sz="4000" b="1" dirty="0" err="1">
                <a:solidFill>
                  <a:srgbClr val="00B050"/>
                </a:solidFill>
                <a:latin typeface="Traditional Arabic" panose="02020603050405020304" pitchFamily="18" charset="-78"/>
                <a:cs typeface="Traditional Arabic" panose="02020603050405020304" pitchFamily="18" charset="-78"/>
              </a:rPr>
              <a:t>الجبائية</a:t>
            </a:r>
            <a:r>
              <a:rPr lang="ar-DZ" sz="4000" b="1" dirty="0">
                <a:solidFill>
                  <a:srgbClr val="00B050"/>
                </a:solidFill>
                <a:latin typeface="Traditional Arabic" panose="02020603050405020304" pitchFamily="18" charset="-78"/>
                <a:cs typeface="Traditional Arabic" panose="02020603050405020304" pitchFamily="18" charset="-78"/>
              </a:rPr>
              <a:t> </a:t>
            </a:r>
            <a:r>
              <a:rPr lang="ar-DZ" sz="4000" b="1" dirty="0">
                <a:latin typeface="Traditional Arabic" panose="02020603050405020304" pitchFamily="18" charset="-78"/>
                <a:cs typeface="Traditional Arabic" panose="02020603050405020304" pitchFamily="18" charset="-78"/>
              </a:rPr>
              <a:t>وتفصيل الأنشطة في حال اختلاف معدلات الإخضاع للضريبة على أرباح الشركات مع الإشارة إلى الربح المعفى ونسبة الإعفاء والمبالغ المعاد </a:t>
            </a:r>
            <a:r>
              <a:rPr lang="ar-DZ" sz="4000" b="1" dirty="0" smtClean="0">
                <a:latin typeface="Traditional Arabic" panose="02020603050405020304" pitchFamily="18" charset="-78"/>
                <a:cs typeface="Traditional Arabic" panose="02020603050405020304" pitchFamily="18" charset="-78"/>
              </a:rPr>
              <a:t>استثمارها.</a:t>
            </a:r>
          </a:p>
          <a:p>
            <a:pPr marL="0" indent="0" algn="ctr" rtl="1">
              <a:buNone/>
            </a:pPr>
            <a:r>
              <a:rPr lang="ar-DZ" sz="3200" b="1" dirty="0">
                <a:latin typeface="Traditional Arabic" panose="02020603050405020304" pitchFamily="18" charset="-78"/>
                <a:cs typeface="Traditional Arabic" panose="02020603050405020304" pitchFamily="18" charset="-78"/>
              </a:rPr>
              <a:t> </a:t>
            </a:r>
            <a:r>
              <a:rPr lang="fr-FR" sz="4000" b="1" dirty="0">
                <a:solidFill>
                  <a:srgbClr val="00B0F0"/>
                </a:solidFill>
                <a:latin typeface="Traditional Arabic" panose="02020603050405020304" pitchFamily="18" charset="-78"/>
                <a:cs typeface="Traditional Arabic" panose="02020603050405020304" pitchFamily="18" charset="-78"/>
              </a:rPr>
              <a:t>G04</a:t>
            </a:r>
            <a:r>
              <a:rPr lang="ar-DZ" sz="4000" b="1" dirty="0">
                <a:latin typeface="Traditional Arabic" panose="02020603050405020304" pitchFamily="18" charset="-78"/>
                <a:cs typeface="Traditional Arabic" panose="02020603050405020304" pitchFamily="18" charset="-78"/>
              </a:rPr>
              <a:t>                               </a:t>
            </a:r>
          </a:p>
          <a:p>
            <a:pPr marL="0" indent="0" algn="just" rtl="1">
              <a:buNone/>
            </a:pPr>
            <a:endParaRPr lang="fr-FR" sz="40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2851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325120" y="2603500"/>
            <a:ext cx="11379200" cy="3797300"/>
          </a:xfrm>
        </p:spPr>
        <p:txBody>
          <a:bodyPr>
            <a:normAutofit/>
          </a:bodyPr>
          <a:lstStyle/>
          <a:p>
            <a:pPr marL="0" indent="0" algn="ctr" rtl="1">
              <a:buNone/>
            </a:pPr>
            <a:r>
              <a:rPr lang="ar-DZ" sz="4000" b="1" dirty="0" smtClean="0">
                <a:solidFill>
                  <a:srgbClr val="0070C0"/>
                </a:solidFill>
                <a:latin typeface="Traditional Arabic" panose="02020603050405020304" pitchFamily="18" charset="-78"/>
                <a:cs typeface="Traditional Arabic" panose="02020603050405020304" pitchFamily="18" charset="-78"/>
              </a:rPr>
              <a:t>التصريحات </a:t>
            </a:r>
            <a:r>
              <a:rPr lang="ar-DZ" sz="4000" b="1" dirty="0" err="1">
                <a:solidFill>
                  <a:srgbClr val="0070C0"/>
                </a:solidFill>
                <a:latin typeface="Traditional Arabic" panose="02020603050405020304" pitchFamily="18" charset="-78"/>
                <a:cs typeface="Traditional Arabic" panose="02020603050405020304" pitchFamily="18" charset="-78"/>
              </a:rPr>
              <a:t>الجبائية</a:t>
            </a:r>
            <a:r>
              <a:rPr lang="ar-DZ" sz="4000" b="1" dirty="0">
                <a:solidFill>
                  <a:srgbClr val="0070C0"/>
                </a:solidFill>
                <a:latin typeface="Traditional Arabic" panose="02020603050405020304" pitchFamily="18" charset="-78"/>
                <a:cs typeface="Traditional Arabic" panose="02020603050405020304" pitchFamily="18" charset="-78"/>
              </a:rPr>
              <a:t> الخاصة بالضريبة الجزافية </a:t>
            </a:r>
            <a:r>
              <a:rPr lang="ar-DZ" sz="4000" b="1" dirty="0" smtClean="0">
                <a:solidFill>
                  <a:srgbClr val="0070C0"/>
                </a:solidFill>
                <a:latin typeface="Traditional Arabic" panose="02020603050405020304" pitchFamily="18" charset="-78"/>
                <a:cs typeface="Traditional Arabic" panose="02020603050405020304" pitchFamily="18" charset="-78"/>
              </a:rPr>
              <a:t>الوحيدة</a:t>
            </a:r>
          </a:p>
          <a:p>
            <a:pPr marL="0" indent="0" algn="r" rtl="1">
              <a:buNone/>
            </a:pPr>
            <a:r>
              <a:rPr lang="ar-SA" sz="4000" b="1" dirty="0">
                <a:solidFill>
                  <a:srgbClr val="00B050"/>
                </a:solidFill>
                <a:latin typeface="Traditional Arabic" panose="02020603050405020304" pitchFamily="18" charset="-78"/>
                <a:cs typeface="Traditional Arabic" panose="02020603050405020304" pitchFamily="18" charset="-78"/>
              </a:rPr>
              <a:t>تطبق </a:t>
            </a:r>
            <a:r>
              <a:rPr lang="ar-SA" sz="4000" b="1" dirty="0">
                <a:solidFill>
                  <a:schemeClr val="tx1"/>
                </a:solidFill>
                <a:latin typeface="Traditional Arabic" panose="02020603050405020304" pitchFamily="18" charset="-78"/>
                <a:cs typeface="Traditional Arabic" panose="02020603050405020304" pitchFamily="18" charset="-78"/>
              </a:rPr>
              <a:t>الضريبة الجزافية الوحيدة </a:t>
            </a:r>
            <a:r>
              <a:rPr lang="ar-SA" sz="4000" b="1" dirty="0">
                <a:solidFill>
                  <a:srgbClr val="00B050"/>
                </a:solidFill>
                <a:latin typeface="Traditional Arabic" panose="02020603050405020304" pitchFamily="18" charset="-78"/>
                <a:cs typeface="Traditional Arabic" panose="02020603050405020304" pitchFamily="18" charset="-78"/>
              </a:rPr>
              <a:t>على الأشخاص الطبيعيين </a:t>
            </a:r>
            <a:r>
              <a:rPr lang="ar-SA" sz="4000" b="1" dirty="0" smtClean="0">
                <a:solidFill>
                  <a:srgbClr val="00B050"/>
                </a:solidFill>
                <a:latin typeface="Traditional Arabic" panose="02020603050405020304" pitchFamily="18" charset="-78"/>
                <a:cs typeface="Traditional Arabic" panose="02020603050405020304" pitchFamily="18" charset="-78"/>
              </a:rPr>
              <a:t>الذين </a:t>
            </a:r>
            <a:r>
              <a:rPr lang="ar-SA" sz="4000" b="1" dirty="0">
                <a:solidFill>
                  <a:srgbClr val="00B050"/>
                </a:solidFill>
                <a:latin typeface="Traditional Arabic" panose="02020603050405020304" pitchFamily="18" charset="-78"/>
                <a:cs typeface="Traditional Arabic" panose="02020603050405020304" pitchFamily="18" charset="-78"/>
              </a:rPr>
              <a:t>يمارسون نشاطا صناعيا، تجاريا حرفيا أو غير تجاري والذين </a:t>
            </a:r>
            <a:r>
              <a:rPr lang="ar-SA" sz="4000" b="1" dirty="0">
                <a:solidFill>
                  <a:schemeClr val="tx1"/>
                </a:solidFill>
                <a:latin typeface="Traditional Arabic" panose="02020603050405020304" pitchFamily="18" charset="-78"/>
                <a:cs typeface="Traditional Arabic" panose="02020603050405020304" pitchFamily="18" charset="-78"/>
              </a:rPr>
              <a:t>لا يتعدى رقم أعمالهم </a:t>
            </a:r>
            <a:r>
              <a:rPr lang="ar-SA" sz="4000" b="1" dirty="0">
                <a:solidFill>
                  <a:srgbClr val="00B050"/>
                </a:solidFill>
                <a:latin typeface="Traditional Arabic" panose="02020603050405020304" pitchFamily="18" charset="-78"/>
                <a:cs typeface="Traditional Arabic" panose="02020603050405020304" pitchFamily="18" charset="-78"/>
              </a:rPr>
              <a:t>أو إيراداتهم المهنية </a:t>
            </a:r>
            <a:r>
              <a:rPr lang="ar-DZ" sz="4000" b="1" dirty="0" smtClean="0">
                <a:solidFill>
                  <a:schemeClr val="tx1"/>
                </a:solidFill>
                <a:latin typeface="Traditional Arabic" panose="02020603050405020304" pitchFamily="18" charset="-78"/>
                <a:cs typeface="Traditional Arabic" panose="02020603050405020304" pitchFamily="18" charset="-78"/>
              </a:rPr>
              <a:t>8</a:t>
            </a:r>
            <a:r>
              <a:rPr lang="ar-SA" sz="4000" b="1" dirty="0" smtClean="0">
                <a:solidFill>
                  <a:schemeClr val="tx1"/>
                </a:solidFill>
                <a:latin typeface="Traditional Arabic" panose="02020603050405020304" pitchFamily="18" charset="-78"/>
                <a:cs typeface="Traditional Arabic" panose="02020603050405020304" pitchFamily="18" charset="-78"/>
              </a:rPr>
              <a:t>.000.000</a:t>
            </a:r>
            <a:r>
              <a:rPr lang="ar-SA" sz="4000" b="1" dirty="0" smtClean="0">
                <a:solidFill>
                  <a:srgbClr val="00B050"/>
                </a:solidFill>
                <a:latin typeface="Traditional Arabic" panose="02020603050405020304" pitchFamily="18" charset="-78"/>
                <a:cs typeface="Traditional Arabic" panose="02020603050405020304" pitchFamily="18" charset="-78"/>
              </a:rPr>
              <a:t> </a:t>
            </a:r>
            <a:r>
              <a:rPr lang="ar-SA" sz="4000" b="1" dirty="0">
                <a:solidFill>
                  <a:schemeClr val="tx1"/>
                </a:solidFill>
                <a:latin typeface="Traditional Arabic" panose="02020603050405020304" pitchFamily="18" charset="-78"/>
                <a:cs typeface="Traditional Arabic" panose="02020603050405020304" pitchFamily="18" charset="-78"/>
              </a:rPr>
              <a:t>دج</a:t>
            </a:r>
            <a:r>
              <a:rPr lang="ar-SA" sz="4000" b="1" dirty="0">
                <a:solidFill>
                  <a:srgbClr val="00B050"/>
                </a:solidFill>
                <a:latin typeface="Traditional Arabic" panose="02020603050405020304" pitchFamily="18" charset="-78"/>
                <a:cs typeface="Traditional Arabic" panose="02020603050405020304" pitchFamily="18" charset="-78"/>
              </a:rPr>
              <a:t> </a:t>
            </a:r>
            <a:r>
              <a:rPr lang="ar-DZ" sz="4000" b="1" dirty="0" smtClean="0">
                <a:solidFill>
                  <a:srgbClr val="00B050"/>
                </a:solidFill>
                <a:latin typeface="Traditional Arabic" panose="02020603050405020304" pitchFamily="18" charset="-78"/>
                <a:cs typeface="Traditional Arabic" panose="02020603050405020304" pitchFamily="18" charset="-78"/>
              </a:rPr>
              <a:t>ماعدا تلك التي اختارت الخضوع للنظام الحقيقي.</a:t>
            </a:r>
            <a:endParaRPr lang="fr-FR" sz="4000" b="1" dirty="0">
              <a:solidFill>
                <a:srgbClr val="00B05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916853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3614420"/>
          </a:xfrm>
          <a:ln/>
        </p:spPr>
        <p:style>
          <a:lnRef idx="1">
            <a:schemeClr val="accent4"/>
          </a:lnRef>
          <a:fillRef idx="2">
            <a:schemeClr val="accent4"/>
          </a:fillRef>
          <a:effectRef idx="1">
            <a:schemeClr val="accent4"/>
          </a:effectRef>
          <a:fontRef idx="minor">
            <a:schemeClr val="dk1"/>
          </a:fontRef>
        </p:style>
        <p:txBody>
          <a:bodyPr>
            <a:normAutofit/>
          </a:bodyPr>
          <a:lstStyle/>
          <a:p>
            <a:pPr marL="0" indent="0" algn="ctr" rtl="1">
              <a:buNone/>
            </a:pPr>
            <a:r>
              <a:rPr lang="ar-DZ" sz="3600" b="1" dirty="0" smtClean="0">
                <a:solidFill>
                  <a:schemeClr val="tx1">
                    <a:lumMod val="95000"/>
                    <a:lumOff val="5000"/>
                  </a:schemeClr>
                </a:solidFill>
                <a:latin typeface="Traditional Arabic" panose="02020603050405020304" pitchFamily="18" charset="-78"/>
                <a:cs typeface="Traditional Arabic" panose="02020603050405020304" pitchFamily="18" charset="-78"/>
              </a:rPr>
              <a:t>يستثنى من نظام الضريبة الجزافية الوحيدة الأنشطة التالية:</a:t>
            </a:r>
          </a:p>
          <a:p>
            <a:pPr algn="r" rtl="1">
              <a:buFont typeface="Wingdings" panose="05000000000000000000" pitchFamily="2" charset="2"/>
              <a:buChar char="ü"/>
            </a:pPr>
            <a:r>
              <a:rPr lang="ar-DZ" sz="3600" b="1" dirty="0" smtClean="0">
                <a:latin typeface="Traditional Arabic" panose="02020603050405020304" pitchFamily="18" charset="-78"/>
                <a:cs typeface="Traditional Arabic" panose="02020603050405020304" pitchFamily="18" charset="-78"/>
              </a:rPr>
              <a:t> </a:t>
            </a: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أنشطة الترقية العقارية وتقسيم الأراضي؛</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أنشطة استيراد السلع والبضائع الموجهة لإعادة بيعها على حالها؛</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التجارة بالجملة؛</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الأنشطة الممارسة من طرف الوكلاء</a:t>
            </a:r>
          </a:p>
          <a:p>
            <a:pPr marL="742950" indent="-742950" algn="ctr" rtl="1">
              <a:buFont typeface="+mj-lt"/>
              <a:buAutoNum type="arabicPeriod"/>
            </a:pPr>
            <a:endParaRPr lang="fr-FR" sz="36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5950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3" name="Espace réservé du contenu 2"/>
          <p:cNvSpPr>
            <a:spLocks noGrp="1"/>
          </p:cNvSpPr>
          <p:nvPr>
            <p:ph idx="1"/>
          </p:nvPr>
        </p:nvSpPr>
        <p:spPr>
          <a:xfrm>
            <a:off x="1154954" y="2603500"/>
            <a:ext cx="8825659" cy="3858260"/>
          </a:xfrm>
          <a:solidFill>
            <a:schemeClr val="accent4">
              <a:lumMod val="40000"/>
              <a:lumOff val="60000"/>
            </a:schemeClr>
          </a:solidFill>
        </p:spPr>
        <p:txBody>
          <a:bodyPr/>
          <a:lstStyle/>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أنشطة العيادات  والمؤسسات الصحية ومخابر التحاليل؛</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أنشطة الاطعام والفندقة المصنفة؛</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القائمون بعمليات تكرير وإعادة </a:t>
            </a:r>
            <a:r>
              <a:rPr lang="ar-DZ" sz="3600" b="1" dirty="0" err="1" smtClean="0">
                <a:solidFill>
                  <a:schemeClr val="accent6">
                    <a:lumMod val="75000"/>
                  </a:schemeClr>
                </a:solidFill>
                <a:latin typeface="Traditional Arabic" panose="02020603050405020304" pitchFamily="18" charset="-78"/>
                <a:cs typeface="Traditional Arabic" panose="02020603050405020304" pitchFamily="18" charset="-78"/>
              </a:rPr>
              <a:t>رسكلة</a:t>
            </a: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 المعادن النفيسة؛</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الاشغال العمومية والري والبناء؛</a:t>
            </a:r>
          </a:p>
          <a:p>
            <a:pPr algn="r" rtl="1">
              <a:buFont typeface="Wingdings" panose="05000000000000000000" pitchFamily="2" charset="2"/>
              <a:buChar char="ü"/>
            </a:pPr>
            <a:r>
              <a:rPr lang="ar-DZ" sz="3600" b="1" dirty="0" smtClean="0">
                <a:solidFill>
                  <a:schemeClr val="accent6">
                    <a:lumMod val="75000"/>
                  </a:schemeClr>
                </a:solidFill>
                <a:latin typeface="Traditional Arabic" panose="02020603050405020304" pitchFamily="18" charset="-78"/>
                <a:cs typeface="Traditional Arabic" panose="02020603050405020304" pitchFamily="18" charset="-78"/>
              </a:rPr>
              <a:t>المهن غير التجارية؛</a:t>
            </a:r>
          </a:p>
          <a:p>
            <a:pPr marL="0" indent="0" algn="r" rtl="1">
              <a:buNone/>
            </a:pPr>
            <a:endParaRPr lang="ar-DZ" sz="3200" b="1" dirty="0" smtClean="0">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ar-DZ" sz="3200" b="1" dirty="0" smtClean="0">
              <a:latin typeface="Traditional Arabic" panose="02020603050405020304" pitchFamily="18" charset="-78"/>
              <a:cs typeface="Traditional Arabic" panose="02020603050405020304" pitchFamily="18" charset="-78"/>
            </a:endParaRPr>
          </a:p>
          <a:p>
            <a:pPr algn="r" rtl="1"/>
            <a:endParaRPr lang="fr-FR" dirty="0"/>
          </a:p>
        </p:txBody>
      </p:sp>
    </p:spTree>
    <p:extLst>
      <p:ext uri="{BB962C8B-B14F-4D97-AF65-F5344CB8AC3E}">
        <p14:creationId xmlns:p14="http://schemas.microsoft.com/office/powerpoint/2010/main" val="18367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r" rtl="1">
              <a:buNone/>
            </a:pPr>
            <a:r>
              <a:rPr lang="ar-DZ" sz="4000" b="1" dirty="0">
                <a:solidFill>
                  <a:schemeClr val="accent5">
                    <a:lumMod val="75000"/>
                  </a:schemeClr>
                </a:solidFill>
                <a:latin typeface="Traditional Arabic" panose="02020603050405020304" pitchFamily="18" charset="-78"/>
                <a:cs typeface="Traditional Arabic" panose="02020603050405020304" pitchFamily="18" charset="-78"/>
              </a:rPr>
              <a:t>معدل الضريبة الجزافية الوحيدة كما يلي</a:t>
            </a:r>
            <a:r>
              <a:rPr lang="ar-DZ" sz="4000" b="1" dirty="0" smtClean="0">
                <a:solidFill>
                  <a:schemeClr val="accent5">
                    <a:lumMod val="75000"/>
                  </a:schemeClr>
                </a:solidFill>
                <a:latin typeface="Traditional Arabic" panose="02020603050405020304" pitchFamily="18" charset="-78"/>
                <a:cs typeface="Traditional Arabic" panose="02020603050405020304" pitchFamily="18" charset="-78"/>
              </a:rPr>
              <a:t>:</a:t>
            </a:r>
          </a:p>
          <a:p>
            <a:pPr marL="0" indent="0" algn="r" rtl="1">
              <a:buNone/>
            </a:pPr>
            <a:endParaRPr lang="ar-DZ" sz="4000" b="1" dirty="0">
              <a:solidFill>
                <a:schemeClr val="accent5">
                  <a:lumMod val="75000"/>
                </a:schemeClr>
              </a:solidFill>
              <a:latin typeface="Traditional Arabic" panose="02020603050405020304" pitchFamily="18" charset="-78"/>
              <a:cs typeface="Traditional Arabic" panose="02020603050405020304" pitchFamily="18" charset="-78"/>
            </a:endParaRPr>
          </a:p>
          <a:p>
            <a:pPr marL="0" indent="0" algn="r" rtl="1">
              <a:buNone/>
            </a:pPr>
            <a:r>
              <a:rPr lang="ar-DZ" dirty="0"/>
              <a:t> </a:t>
            </a:r>
            <a:r>
              <a:rPr lang="ar-DZ" sz="4800" b="1" dirty="0" smtClean="0">
                <a:solidFill>
                  <a:schemeClr val="accent1">
                    <a:lumMod val="75000"/>
                  </a:schemeClr>
                </a:solidFill>
                <a:latin typeface="Traditional Arabic" panose="02020603050405020304" pitchFamily="18" charset="-78"/>
                <a:cs typeface="Traditional Arabic" panose="02020603050405020304" pitchFamily="18" charset="-78"/>
              </a:rPr>
              <a:t>5% </a:t>
            </a:r>
            <a:r>
              <a:rPr lang="ar-DZ" sz="4800" b="1" dirty="0">
                <a:latin typeface="Traditional Arabic" panose="02020603050405020304" pitchFamily="18" charset="-78"/>
                <a:cs typeface="Traditional Arabic" panose="02020603050405020304" pitchFamily="18" charset="-78"/>
              </a:rPr>
              <a:t>لأنشطة الإنتاج و</a:t>
            </a:r>
            <a:r>
              <a:rPr lang="ar-DZ" sz="4800" b="1" dirty="0" smtClean="0">
                <a:latin typeface="Traditional Arabic" panose="02020603050405020304" pitchFamily="18" charset="-78"/>
                <a:cs typeface="Traditional Arabic" panose="02020603050405020304" pitchFamily="18" charset="-78"/>
              </a:rPr>
              <a:t> </a:t>
            </a:r>
            <a:r>
              <a:rPr lang="ar-DZ" sz="4800" b="1" dirty="0">
                <a:latin typeface="Traditional Arabic" panose="02020603050405020304" pitchFamily="18" charset="-78"/>
                <a:cs typeface="Traditional Arabic" panose="02020603050405020304" pitchFamily="18" charset="-78"/>
              </a:rPr>
              <a:t>بيع </a:t>
            </a:r>
            <a:r>
              <a:rPr lang="ar-DZ" sz="4800" b="1" dirty="0" smtClean="0">
                <a:latin typeface="Traditional Arabic" panose="02020603050405020304" pitchFamily="18" charset="-78"/>
                <a:cs typeface="Traditional Arabic" panose="02020603050405020304" pitchFamily="18" charset="-78"/>
              </a:rPr>
              <a:t>السلع</a:t>
            </a:r>
          </a:p>
          <a:p>
            <a:pPr marL="0" indent="0" algn="r" rtl="1">
              <a:buNone/>
            </a:pPr>
            <a:r>
              <a:rPr lang="ar-DZ" sz="4800" b="1" dirty="0" smtClean="0">
                <a:solidFill>
                  <a:schemeClr val="accent1">
                    <a:lumMod val="75000"/>
                  </a:schemeClr>
                </a:solidFill>
                <a:latin typeface="Traditional Arabic" panose="02020603050405020304" pitchFamily="18" charset="-78"/>
                <a:cs typeface="Traditional Arabic" panose="02020603050405020304" pitchFamily="18" charset="-78"/>
              </a:rPr>
              <a:t>12</a:t>
            </a:r>
            <a:r>
              <a:rPr lang="ar-DZ" sz="4800" b="1" dirty="0">
                <a:solidFill>
                  <a:schemeClr val="accent1">
                    <a:lumMod val="75000"/>
                  </a:schemeClr>
                </a:solidFill>
                <a:latin typeface="Traditional Arabic" panose="02020603050405020304" pitchFamily="18" charset="-78"/>
                <a:cs typeface="Traditional Arabic" panose="02020603050405020304" pitchFamily="18" charset="-78"/>
              </a:rPr>
              <a:t>%</a:t>
            </a:r>
            <a:r>
              <a:rPr lang="ar-DZ" sz="4800" b="1" dirty="0">
                <a:latin typeface="Traditional Arabic" panose="02020603050405020304" pitchFamily="18" charset="-78"/>
                <a:cs typeface="Traditional Arabic" panose="02020603050405020304" pitchFamily="18" charset="-78"/>
              </a:rPr>
              <a:t> لباقي الأنشطة الأخرى</a:t>
            </a:r>
          </a:p>
          <a:p>
            <a:pPr marL="0" indent="0" algn="ctr" rtl="1">
              <a:buNone/>
            </a:pPr>
            <a:endParaRPr lang="fr-FR" dirty="0"/>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412156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8000" y="2603500"/>
            <a:ext cx="11115040" cy="3939540"/>
          </a:xfrm>
        </p:spPr>
        <p:txBody>
          <a:bodyPr>
            <a:normAutofit/>
          </a:bodyPr>
          <a:lstStyle/>
          <a:p>
            <a:pPr marL="0" indent="0" algn="ctr" rtl="1">
              <a:buNone/>
            </a:pPr>
            <a:r>
              <a:rPr lang="ar-DZ" sz="4000" b="1" dirty="0" smtClean="0">
                <a:solidFill>
                  <a:srgbClr val="492855"/>
                </a:solidFill>
                <a:latin typeface="Traditional Arabic" panose="02020603050405020304" pitchFamily="18" charset="-78"/>
                <a:cs typeface="Traditional Arabic" panose="02020603050405020304" pitchFamily="18" charset="-78"/>
              </a:rPr>
              <a:t>التزامات المكلفون بالضريبة الجزافية الوحيدة </a:t>
            </a:r>
            <a:r>
              <a:rPr lang="ar-DZ" sz="4000" b="1" dirty="0" smtClean="0">
                <a:solidFill>
                  <a:schemeClr val="accent1">
                    <a:lumMod val="75000"/>
                  </a:schemeClr>
                </a:solidFill>
                <a:latin typeface="Traditional Arabic" panose="02020603050405020304" pitchFamily="18" charset="-78"/>
                <a:cs typeface="Traditional Arabic" panose="02020603050405020304" pitchFamily="18" charset="-78"/>
              </a:rPr>
              <a:t>(</a:t>
            </a:r>
            <a:r>
              <a:rPr lang="fr-FR" sz="4000" b="1" dirty="0" smtClean="0">
                <a:solidFill>
                  <a:schemeClr val="accent1">
                    <a:lumMod val="75000"/>
                  </a:schemeClr>
                </a:solidFill>
                <a:latin typeface="Traditional Arabic" panose="02020603050405020304" pitchFamily="18" charset="-78"/>
                <a:cs typeface="Traditional Arabic" panose="02020603050405020304" pitchFamily="18" charset="-78"/>
              </a:rPr>
              <a:t>IFU</a:t>
            </a:r>
            <a:r>
              <a:rPr lang="ar-DZ" sz="4000" b="1" dirty="0" smtClean="0">
                <a:solidFill>
                  <a:schemeClr val="accent1">
                    <a:lumMod val="75000"/>
                  </a:schemeClr>
                </a:solidFill>
                <a:latin typeface="Traditional Arabic" panose="02020603050405020304" pitchFamily="18" charset="-78"/>
                <a:cs typeface="Traditional Arabic" panose="02020603050405020304" pitchFamily="18" charset="-78"/>
              </a:rPr>
              <a:t>)</a:t>
            </a:r>
            <a:endParaRPr lang="fr-FR" sz="4000" b="1" dirty="0" smtClean="0">
              <a:solidFill>
                <a:schemeClr val="accent1">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r>
              <a:rPr lang="ar-SA" sz="3200" b="1" dirty="0">
                <a:latin typeface="Traditional Arabic" panose="02020603050405020304" pitchFamily="18" charset="-78"/>
                <a:cs typeface="Traditional Arabic" panose="02020603050405020304" pitchFamily="18" charset="-78"/>
              </a:rPr>
              <a:t>اكتتاب </a:t>
            </a:r>
            <a:r>
              <a:rPr lang="ar-SA" sz="3200" b="1" dirty="0">
                <a:solidFill>
                  <a:srgbClr val="00B0F0"/>
                </a:solidFill>
                <a:latin typeface="Traditional Arabic" panose="02020603050405020304" pitchFamily="18" charset="-78"/>
                <a:cs typeface="Traditional Arabic" panose="02020603050405020304" pitchFamily="18" charset="-78"/>
              </a:rPr>
              <a:t>تصريح تقديري </a:t>
            </a:r>
            <a:r>
              <a:rPr lang="ar-DZ" sz="3200" b="1" dirty="0" smtClean="0">
                <a:solidFill>
                  <a:srgbClr val="00B0F0"/>
                </a:solidFill>
                <a:latin typeface="Traditional Arabic" panose="02020603050405020304" pitchFamily="18" charset="-78"/>
                <a:cs typeface="Traditional Arabic" panose="02020603050405020304" pitchFamily="18" charset="-78"/>
              </a:rPr>
              <a:t> </a:t>
            </a:r>
            <a:r>
              <a:rPr lang="ar-DZ" sz="3200" b="1" dirty="0" smtClean="0">
                <a:latin typeface="Traditional Arabic" panose="02020603050405020304" pitchFamily="18" charset="-78"/>
                <a:cs typeface="Traditional Arabic" panose="02020603050405020304" pitchFamily="18" charset="-78"/>
              </a:rPr>
              <a:t>برقم الاعمال قبل ال</a:t>
            </a:r>
            <a:r>
              <a:rPr lang="ar-SA" sz="3200" b="1" dirty="0" smtClean="0">
                <a:latin typeface="Traditional Arabic" panose="02020603050405020304" pitchFamily="18" charset="-78"/>
                <a:cs typeface="Traditional Arabic" panose="02020603050405020304" pitchFamily="18" charset="-78"/>
              </a:rPr>
              <a:t>30 </a:t>
            </a:r>
            <a:r>
              <a:rPr lang="ar-SA" sz="3200" b="1" dirty="0">
                <a:latin typeface="Traditional Arabic" panose="02020603050405020304" pitchFamily="18" charset="-78"/>
                <a:cs typeface="Traditional Arabic" panose="02020603050405020304" pitchFamily="18" charset="-78"/>
              </a:rPr>
              <a:t>جوان من كل </a:t>
            </a:r>
            <a:r>
              <a:rPr lang="ar-SA" sz="3200" b="1" dirty="0" smtClean="0">
                <a:latin typeface="Traditional Arabic" panose="02020603050405020304" pitchFamily="18" charset="-78"/>
                <a:cs typeface="Traditional Arabic" panose="02020603050405020304" pitchFamily="18" charset="-78"/>
              </a:rPr>
              <a:t>سنة</a:t>
            </a:r>
            <a:r>
              <a:rPr lang="ar-DZ" sz="3200" b="1" dirty="0" smtClean="0">
                <a:latin typeface="Traditional Arabic" panose="02020603050405020304" pitchFamily="18" charset="-78"/>
                <a:cs typeface="Traditional Arabic" panose="02020603050405020304" pitchFamily="18" charset="-78"/>
              </a:rPr>
              <a:t> كحد أقصى نموذج </a:t>
            </a:r>
            <a:r>
              <a:rPr lang="fr-FR" sz="3200" b="1" dirty="0" smtClean="0">
                <a:solidFill>
                  <a:schemeClr val="accent4">
                    <a:lumMod val="75000"/>
                  </a:schemeClr>
                </a:solidFill>
                <a:latin typeface="Traditional Arabic" panose="02020603050405020304" pitchFamily="18" charset="-78"/>
                <a:cs typeface="Traditional Arabic" panose="02020603050405020304" pitchFamily="18" charset="-78"/>
              </a:rPr>
              <a:t>G12</a:t>
            </a:r>
            <a:r>
              <a:rPr lang="ar-DZ" sz="3200" b="1" dirty="0" smtClean="0">
                <a:latin typeface="Traditional Arabic" panose="02020603050405020304" pitchFamily="18" charset="-78"/>
                <a:cs typeface="Traditional Arabic" panose="02020603050405020304" pitchFamily="18" charset="-78"/>
              </a:rPr>
              <a:t>؛</a:t>
            </a:r>
          </a:p>
          <a:p>
            <a:pPr algn="r" rtl="1">
              <a:buFont typeface="Wingdings" panose="05000000000000000000" pitchFamily="2" charset="2"/>
              <a:buChar char="Ø"/>
            </a:pPr>
            <a:r>
              <a:rPr lang="ar-DZ" sz="3200" b="1" dirty="0" smtClean="0">
                <a:latin typeface="Traditional Arabic" panose="02020603050405020304" pitchFamily="18" charset="-78"/>
                <a:cs typeface="Traditional Arabic" panose="02020603050405020304" pitchFamily="18" charset="-78"/>
              </a:rPr>
              <a:t>اكتتاب </a:t>
            </a:r>
            <a:r>
              <a:rPr lang="ar-DZ" sz="3200" b="1" dirty="0" smtClean="0">
                <a:solidFill>
                  <a:schemeClr val="accent6">
                    <a:lumMod val="50000"/>
                  </a:schemeClr>
                </a:solidFill>
                <a:latin typeface="Traditional Arabic" panose="02020603050405020304" pitchFamily="18" charset="-78"/>
                <a:cs typeface="Traditional Arabic" panose="02020603050405020304" pitchFamily="18" charset="-78"/>
              </a:rPr>
              <a:t>التصريح النهائي </a:t>
            </a:r>
            <a:r>
              <a:rPr lang="ar-DZ" sz="3200" b="1" dirty="0" smtClean="0">
                <a:latin typeface="Traditional Arabic" panose="02020603050405020304" pitchFamily="18" charset="-78"/>
                <a:cs typeface="Traditional Arabic" panose="02020603050405020304" pitchFamily="18" charset="-78"/>
              </a:rPr>
              <a:t>برقم الاعمال المحقق فعلا على الأكثر يوم 20 </a:t>
            </a:r>
            <a:r>
              <a:rPr lang="ar-DZ" sz="3200" b="1" dirty="0" err="1" smtClean="0">
                <a:latin typeface="Traditional Arabic" panose="02020603050405020304" pitchFamily="18" charset="-78"/>
                <a:cs typeface="Traditional Arabic" panose="02020603050405020304" pitchFamily="18" charset="-78"/>
              </a:rPr>
              <a:t>جانفي</a:t>
            </a:r>
            <a:r>
              <a:rPr lang="ar-DZ" sz="3200" b="1" dirty="0" smtClean="0">
                <a:latin typeface="Traditional Arabic" panose="02020603050405020304" pitchFamily="18" charset="-78"/>
                <a:cs typeface="Traditional Arabic" panose="02020603050405020304" pitchFamily="18" charset="-78"/>
              </a:rPr>
              <a:t> من السنة ن+1</a:t>
            </a:r>
            <a:r>
              <a:rPr lang="fr-FR" sz="3200" b="1" dirty="0" smtClean="0">
                <a:latin typeface="Traditional Arabic" panose="02020603050405020304" pitchFamily="18" charset="-78"/>
                <a:cs typeface="Traditional Arabic" panose="02020603050405020304" pitchFamily="18" charset="-78"/>
              </a:rPr>
              <a:t> </a:t>
            </a:r>
            <a:r>
              <a:rPr lang="ar-DZ" sz="3200" b="1" dirty="0">
                <a:latin typeface="Traditional Arabic" panose="02020603050405020304" pitchFamily="18" charset="-78"/>
                <a:cs typeface="Traditional Arabic" panose="02020603050405020304" pitchFamily="18" charset="-78"/>
              </a:rPr>
              <a:t>نموذج</a:t>
            </a:r>
            <a:r>
              <a:rPr lang="ar-DZ" sz="3200" dirty="0"/>
              <a:t> </a:t>
            </a:r>
            <a:r>
              <a:rPr lang="en-US" sz="3200" b="1" dirty="0" err="1">
                <a:solidFill>
                  <a:schemeClr val="accent4">
                    <a:lumMod val="75000"/>
                  </a:schemeClr>
                </a:solidFill>
                <a:latin typeface="Traditional Arabic" panose="02020603050405020304" pitchFamily="18" charset="-78"/>
                <a:cs typeface="Traditional Arabic" panose="02020603050405020304" pitchFamily="18" charset="-78"/>
              </a:rPr>
              <a:t>Serie</a:t>
            </a:r>
            <a:r>
              <a:rPr lang="en-US" sz="3200" b="1" dirty="0">
                <a:solidFill>
                  <a:schemeClr val="accent4">
                    <a:lumMod val="75000"/>
                  </a:schemeClr>
                </a:solidFill>
                <a:latin typeface="Traditional Arabic" panose="02020603050405020304" pitchFamily="18" charset="-78"/>
                <a:cs typeface="Traditional Arabic" panose="02020603050405020304" pitchFamily="18" charset="-78"/>
              </a:rPr>
              <a:t> G12ter </a:t>
            </a:r>
            <a:r>
              <a:rPr lang="fr-FR" sz="3200" b="1" dirty="0" smtClean="0">
                <a:solidFill>
                  <a:schemeClr val="accent4">
                    <a:lumMod val="75000"/>
                  </a:schemeClr>
                </a:solidFill>
                <a:latin typeface="Traditional Arabic" panose="02020603050405020304" pitchFamily="18" charset="-78"/>
                <a:cs typeface="Traditional Arabic" panose="02020603050405020304" pitchFamily="18" charset="-78"/>
              </a:rPr>
              <a:t> </a:t>
            </a:r>
          </a:p>
          <a:p>
            <a:pPr algn="r" rtl="1">
              <a:buFont typeface="Wingdings" panose="05000000000000000000" pitchFamily="2" charset="2"/>
              <a:buChar char="Ø"/>
            </a:pPr>
            <a:r>
              <a:rPr lang="ar-SA" sz="3200" b="1" dirty="0" smtClean="0">
                <a:latin typeface="Traditional Arabic" panose="02020603050405020304" pitchFamily="18" charset="-78"/>
                <a:cs typeface="Traditional Arabic" panose="02020603050405020304" pitchFamily="18" charset="-78"/>
              </a:rPr>
              <a:t>أما </a:t>
            </a:r>
            <a:r>
              <a:rPr lang="ar-SA" sz="3200" b="1" dirty="0">
                <a:latin typeface="Traditional Arabic" panose="02020603050405020304" pitchFamily="18" charset="-78"/>
                <a:cs typeface="Traditional Arabic" panose="02020603050405020304" pitchFamily="18" charset="-78"/>
              </a:rPr>
              <a:t>بالنسبة </a:t>
            </a:r>
            <a:r>
              <a:rPr lang="ar-SA" sz="3200" b="1" dirty="0">
                <a:solidFill>
                  <a:srgbClr val="00B050"/>
                </a:solidFill>
                <a:latin typeface="Traditional Arabic" panose="02020603050405020304" pitchFamily="18" charset="-78"/>
                <a:cs typeface="Traditional Arabic" panose="02020603050405020304" pitchFamily="18" charset="-78"/>
              </a:rPr>
              <a:t>للمكلفين الجدد </a:t>
            </a:r>
            <a:r>
              <a:rPr lang="ar-SA" sz="3200" b="1" dirty="0">
                <a:latin typeface="Traditional Arabic" panose="02020603050405020304" pitchFamily="18" charset="-78"/>
                <a:cs typeface="Traditional Arabic" panose="02020603050405020304" pitchFamily="18" charset="-78"/>
              </a:rPr>
              <a:t>يتعين عليهم إيداع التصريح</a:t>
            </a:r>
            <a:r>
              <a:rPr lang="ar-DZ" sz="3200" b="1" dirty="0">
                <a:latin typeface="Traditional Arabic" panose="02020603050405020304" pitchFamily="18" charset="-78"/>
                <a:cs typeface="Traditional Arabic" panose="02020603050405020304" pitchFamily="18" charset="-78"/>
              </a:rPr>
              <a:t> برقم الأعمال التقديري للضريبة الجزافية الوحيدة نموذج </a:t>
            </a:r>
            <a:r>
              <a:rPr lang="ar-SA" sz="3200" b="1" dirty="0">
                <a:latin typeface="Traditional Arabic" panose="02020603050405020304" pitchFamily="18" charset="-78"/>
                <a:cs typeface="Traditional Arabic" panose="02020603050405020304" pitchFamily="18" charset="-78"/>
              </a:rPr>
              <a:t>(</a:t>
            </a:r>
            <a:r>
              <a:rPr lang="en-US" sz="3200" b="1" dirty="0" err="1">
                <a:solidFill>
                  <a:schemeClr val="accent4">
                    <a:lumMod val="75000"/>
                  </a:schemeClr>
                </a:solidFill>
                <a:latin typeface="Traditional Arabic" panose="02020603050405020304" pitchFamily="18" charset="-78"/>
                <a:cs typeface="Traditional Arabic" panose="02020603050405020304" pitchFamily="18" charset="-78"/>
              </a:rPr>
              <a:t>Serie</a:t>
            </a:r>
            <a:r>
              <a:rPr lang="en-US" sz="3200" b="1" dirty="0">
                <a:solidFill>
                  <a:schemeClr val="accent4">
                    <a:lumMod val="75000"/>
                  </a:schemeClr>
                </a:solidFill>
                <a:latin typeface="Traditional Arabic" panose="02020603050405020304" pitchFamily="18" charset="-78"/>
                <a:cs typeface="Traditional Arabic" panose="02020603050405020304" pitchFamily="18" charset="-78"/>
              </a:rPr>
              <a:t> G12bis</a:t>
            </a:r>
            <a:r>
              <a:rPr lang="ar-SA" sz="3200" b="1" dirty="0">
                <a:latin typeface="Traditional Arabic" panose="02020603050405020304" pitchFamily="18" charset="-78"/>
                <a:cs typeface="Traditional Arabic" panose="02020603050405020304" pitchFamily="18" charset="-78"/>
              </a:rPr>
              <a:t>) </a:t>
            </a:r>
            <a:endParaRPr lang="fr-FR" sz="3200" b="1" dirty="0" smtClean="0">
              <a:solidFill>
                <a:schemeClr val="accent4">
                  <a:lumMod val="75000"/>
                </a:schemeClr>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ar-DZ" sz="3200" b="1" dirty="0" smtClean="0">
              <a:solidFill>
                <a:schemeClr val="accent4">
                  <a:lumMod val="75000"/>
                </a:schemeClr>
              </a:solidFill>
              <a:latin typeface="Traditional Arabic" panose="02020603050405020304" pitchFamily="18" charset="-78"/>
              <a:cs typeface="+mj-cs"/>
            </a:endParaRPr>
          </a:p>
          <a:p>
            <a:pPr algn="r" rtl="1">
              <a:buFont typeface="Wingdings" panose="05000000000000000000" pitchFamily="2" charset="2"/>
              <a:buChar char="Ø"/>
            </a:pPr>
            <a:endParaRPr lang="fr-FR"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68290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6080" y="2194560"/>
            <a:ext cx="11257280" cy="4663440"/>
          </a:xfrm>
        </p:spPr>
        <p:txBody>
          <a:bodyPr>
            <a:normAutofit fontScale="92500" lnSpcReduction="10000"/>
          </a:bodyPr>
          <a:lstStyle/>
          <a:p>
            <a:pPr marL="0" indent="0" algn="ctr" rtl="1">
              <a:buNone/>
            </a:pPr>
            <a:r>
              <a:rPr lang="ar-DZ" sz="4000" b="1" dirty="0" smtClean="0">
                <a:solidFill>
                  <a:srgbClr val="BCD42C"/>
                </a:solidFill>
                <a:latin typeface="Traditional Arabic" panose="02020603050405020304" pitchFamily="18" charset="-78"/>
                <a:cs typeface="Traditional Arabic" panose="02020603050405020304" pitchFamily="18" charset="-78"/>
              </a:rPr>
              <a:t>التزامات التسديد للضريبة الجزافية الوحيدة</a:t>
            </a:r>
          </a:p>
          <a:p>
            <a:pPr algn="r" rtl="1">
              <a:buFont typeface="Wingdings" panose="05000000000000000000" pitchFamily="2" charset="2"/>
              <a:buChar char="v"/>
            </a:pPr>
            <a:r>
              <a:rPr lang="ar-SA" sz="4000" b="1" dirty="0">
                <a:latin typeface="Traditional Arabic" panose="02020603050405020304" pitchFamily="18" charset="-78"/>
                <a:cs typeface="Traditional Arabic" panose="02020603050405020304" pitchFamily="18" charset="-78"/>
              </a:rPr>
              <a:t>تسديد </a:t>
            </a:r>
            <a:r>
              <a:rPr lang="ar-SA" sz="4000" b="1" dirty="0">
                <a:solidFill>
                  <a:srgbClr val="00B050"/>
                </a:solidFill>
                <a:latin typeface="Traditional Arabic" panose="02020603050405020304" pitchFamily="18" charset="-78"/>
                <a:cs typeface="Traditional Arabic" panose="02020603050405020304" pitchFamily="18" charset="-78"/>
              </a:rPr>
              <a:t>مبلغ الضريبة الكلي </a:t>
            </a:r>
            <a:r>
              <a:rPr lang="ar-SA" sz="4000" b="1" dirty="0">
                <a:latin typeface="Traditional Arabic" panose="02020603050405020304" pitchFamily="18" charset="-78"/>
                <a:cs typeface="Traditional Arabic" panose="02020603050405020304" pitchFamily="18" charset="-78"/>
              </a:rPr>
              <a:t>لدي </a:t>
            </a:r>
            <a:r>
              <a:rPr lang="ar-SA" sz="4000" b="1" dirty="0" smtClean="0">
                <a:latin typeface="Traditional Arabic" panose="02020603050405020304" pitchFamily="18" charset="-78"/>
                <a:cs typeface="Traditional Arabic" panose="02020603050405020304" pitchFamily="18" charset="-78"/>
              </a:rPr>
              <a:t>قباضة الضرائب</a:t>
            </a:r>
            <a:r>
              <a:rPr lang="ar-DZ" sz="4000" b="1" dirty="0" smtClean="0">
                <a:latin typeface="Traditional Arabic" panose="02020603050405020304" pitchFamily="18" charset="-78"/>
                <a:cs typeface="Traditional Arabic" panose="02020603050405020304" pitchFamily="18" charset="-78"/>
              </a:rPr>
              <a:t> بالمركز الجواري للضرائب قبل 30 جوان من كل سنة؛</a:t>
            </a:r>
          </a:p>
          <a:p>
            <a:pPr algn="r" rtl="1">
              <a:buFont typeface="Wingdings" panose="05000000000000000000" pitchFamily="2" charset="2"/>
              <a:buChar char="v"/>
            </a:pPr>
            <a:r>
              <a:rPr lang="ar-DZ" sz="4000" b="1" dirty="0" smtClean="0">
                <a:solidFill>
                  <a:srgbClr val="BCD42C"/>
                </a:solidFill>
                <a:latin typeface="Traditional Arabic" panose="02020603050405020304" pitchFamily="18" charset="-78"/>
                <a:cs typeface="Traditional Arabic" panose="02020603050405020304" pitchFamily="18" charset="-78"/>
              </a:rPr>
              <a:t>الدفع بالتقسيط للضريبة المستحقة:</a:t>
            </a:r>
          </a:p>
          <a:p>
            <a:pPr algn="r" rtl="1">
              <a:buFont typeface="Wingdings" panose="05000000000000000000" pitchFamily="2" charset="2"/>
              <a:buChar char="ü"/>
            </a:pPr>
            <a:r>
              <a:rPr lang="ar-DZ" sz="4000" b="1" dirty="0" smtClean="0">
                <a:solidFill>
                  <a:srgbClr val="BCD42C"/>
                </a:solidFill>
                <a:latin typeface="Traditional Arabic" panose="02020603050405020304" pitchFamily="18" charset="-78"/>
                <a:cs typeface="Traditional Arabic" panose="02020603050405020304" pitchFamily="18" charset="-78"/>
              </a:rPr>
              <a:t>دفع 50% عند إيداع التصريح المؤقت؛</a:t>
            </a:r>
            <a:r>
              <a:rPr lang="ar-DZ" sz="4000" dirty="0"/>
              <a:t> </a:t>
            </a:r>
            <a:endParaRPr lang="ar-DZ" sz="4000" dirty="0" smtClean="0"/>
          </a:p>
          <a:p>
            <a:pPr algn="r" rtl="1">
              <a:buFont typeface="Wingdings" panose="05000000000000000000" pitchFamily="2" charset="2"/>
              <a:buChar char="ü"/>
            </a:pPr>
            <a:r>
              <a:rPr lang="ar-DZ" sz="4000" b="1" dirty="0" smtClean="0">
                <a:solidFill>
                  <a:srgbClr val="00B050"/>
                </a:solidFill>
                <a:latin typeface="Traditional Arabic" panose="02020603050405020304" pitchFamily="18" charset="-78"/>
                <a:cs typeface="Traditional Arabic" panose="02020603050405020304" pitchFamily="18" charset="-78"/>
              </a:rPr>
              <a:t>مبلغ </a:t>
            </a:r>
            <a:r>
              <a:rPr lang="ar-DZ" sz="4000" b="1" dirty="0">
                <a:solidFill>
                  <a:srgbClr val="00B050"/>
                </a:solidFill>
                <a:latin typeface="Traditional Arabic" panose="02020603050405020304" pitchFamily="18" charset="-78"/>
                <a:cs typeface="Traditional Arabic" panose="02020603050405020304" pitchFamily="18" charset="-78"/>
              </a:rPr>
              <a:t>ال 50</a:t>
            </a:r>
            <a:r>
              <a:rPr lang="fr-FR" sz="4000" b="1" dirty="0">
                <a:solidFill>
                  <a:srgbClr val="00B050"/>
                </a:solidFill>
                <a:latin typeface="Traditional Arabic" panose="02020603050405020304" pitchFamily="18" charset="-78"/>
                <a:cs typeface="Traditional Arabic" panose="02020603050405020304" pitchFamily="18" charset="-78"/>
              </a:rPr>
              <a:t>%</a:t>
            </a:r>
            <a:r>
              <a:rPr lang="ar-SA" sz="4000" b="1" dirty="0">
                <a:solidFill>
                  <a:srgbClr val="00B050"/>
                </a:solidFill>
                <a:latin typeface="Traditional Arabic" panose="02020603050405020304" pitchFamily="18" charset="-78"/>
                <a:cs typeface="Traditional Arabic" panose="02020603050405020304" pitchFamily="18" charset="-78"/>
              </a:rPr>
              <a:t> المتبقية فتسدد على دفعتين متساويتين </a:t>
            </a:r>
            <a:r>
              <a:rPr lang="ar-SA" sz="4000" b="1" dirty="0">
                <a:latin typeface="Traditional Arabic" panose="02020603050405020304" pitchFamily="18" charset="-78"/>
                <a:cs typeface="Traditional Arabic" panose="02020603050405020304" pitchFamily="18" charset="-78"/>
              </a:rPr>
              <a:t>كما يلي</a:t>
            </a:r>
            <a:r>
              <a:rPr lang="ar-SA" sz="4000" b="1" dirty="0" smtClean="0">
                <a:latin typeface="Traditional Arabic" panose="02020603050405020304" pitchFamily="18" charset="-78"/>
                <a:cs typeface="Traditional Arabic" panose="02020603050405020304" pitchFamily="18" charset="-78"/>
              </a:rPr>
              <a:t>:</a:t>
            </a:r>
            <a:endParaRPr lang="ar-DZ" sz="4000" b="1" dirty="0" smtClean="0">
              <a:latin typeface="Traditional Arabic" panose="02020603050405020304" pitchFamily="18" charset="-78"/>
              <a:cs typeface="Traditional Arabic" panose="02020603050405020304" pitchFamily="18" charset="-78"/>
            </a:endParaRPr>
          </a:p>
          <a:p>
            <a:pPr marL="0" indent="0" algn="r" rtl="1">
              <a:buNone/>
            </a:pPr>
            <a:r>
              <a:rPr lang="ar-SA" sz="4000" b="1" dirty="0" smtClean="0">
                <a:latin typeface="Traditional Arabic" panose="02020603050405020304" pitchFamily="18" charset="-78"/>
                <a:cs typeface="Traditional Arabic" panose="02020603050405020304" pitchFamily="18" charset="-78"/>
              </a:rPr>
              <a:t>- </a:t>
            </a:r>
            <a:r>
              <a:rPr lang="ar-SA" sz="4000" b="1" u="sng" dirty="0">
                <a:latin typeface="Traditional Arabic" panose="02020603050405020304" pitchFamily="18" charset="-78"/>
                <a:cs typeface="Traditional Arabic" panose="02020603050405020304" pitchFamily="18" charset="-78"/>
              </a:rPr>
              <a:t>الدفعة الأولى </a:t>
            </a:r>
            <a:r>
              <a:rPr lang="ar-SA" sz="4000" b="1" dirty="0">
                <a:latin typeface="Traditional Arabic" panose="02020603050405020304" pitchFamily="18" charset="-78"/>
                <a:cs typeface="Traditional Arabic" panose="02020603050405020304" pitchFamily="18" charset="-78"/>
              </a:rPr>
              <a:t>من 1</a:t>
            </a:r>
            <a:r>
              <a:rPr lang="ar-SA" sz="4000" b="1" dirty="0">
                <a:solidFill>
                  <a:schemeClr val="accent2">
                    <a:lumMod val="50000"/>
                  </a:schemeClr>
                </a:solidFill>
                <a:latin typeface="Traditional Arabic" panose="02020603050405020304" pitchFamily="18" charset="-78"/>
                <a:cs typeface="Traditional Arabic" panose="02020603050405020304" pitchFamily="18" charset="-78"/>
              </a:rPr>
              <a:t> إلى 15 سبتمبر </a:t>
            </a:r>
            <a:r>
              <a:rPr lang="ar-SA" sz="4000" b="1" dirty="0" smtClean="0">
                <a:latin typeface="Traditional Arabic" panose="02020603050405020304" pitchFamily="18" charset="-78"/>
                <a:cs typeface="Traditional Arabic" panose="02020603050405020304" pitchFamily="18" charset="-78"/>
              </a:rPr>
              <a:t>أما </a:t>
            </a:r>
            <a:r>
              <a:rPr lang="ar-SA" sz="4000" b="1" u="sng" dirty="0">
                <a:latin typeface="Traditional Arabic" panose="02020603050405020304" pitchFamily="18" charset="-78"/>
                <a:cs typeface="Traditional Arabic" panose="02020603050405020304" pitchFamily="18" charset="-78"/>
              </a:rPr>
              <a:t>الدفعة الثانية </a:t>
            </a:r>
            <a:r>
              <a:rPr lang="ar-SA" sz="4000" b="1" dirty="0">
                <a:latin typeface="Traditional Arabic" panose="02020603050405020304" pitchFamily="18" charset="-78"/>
                <a:cs typeface="Traditional Arabic" panose="02020603050405020304" pitchFamily="18" charset="-78"/>
              </a:rPr>
              <a:t>من  </a:t>
            </a:r>
            <a:r>
              <a:rPr lang="ar-SA" sz="4000" b="1" dirty="0">
                <a:solidFill>
                  <a:schemeClr val="accent2">
                    <a:lumMod val="50000"/>
                  </a:schemeClr>
                </a:solidFill>
                <a:latin typeface="Traditional Arabic" panose="02020603050405020304" pitchFamily="18" charset="-78"/>
                <a:cs typeface="Traditional Arabic" panose="02020603050405020304" pitchFamily="18" charset="-78"/>
              </a:rPr>
              <a:t>1 إل 15 </a:t>
            </a:r>
            <a:r>
              <a:rPr lang="ar-SA" sz="4000" b="1" dirty="0" smtClean="0">
                <a:solidFill>
                  <a:schemeClr val="accent2">
                    <a:lumMod val="50000"/>
                  </a:schemeClr>
                </a:solidFill>
                <a:latin typeface="Traditional Arabic" panose="02020603050405020304" pitchFamily="18" charset="-78"/>
                <a:cs typeface="Traditional Arabic" panose="02020603050405020304" pitchFamily="18" charset="-78"/>
              </a:rPr>
              <a:t>ديسمبر</a:t>
            </a:r>
            <a:r>
              <a:rPr lang="ar-DZ" sz="4000" b="1" dirty="0" smtClean="0">
                <a:latin typeface="Traditional Arabic" panose="02020603050405020304" pitchFamily="18" charset="-78"/>
                <a:cs typeface="Traditional Arabic" panose="02020603050405020304" pitchFamily="18" charset="-78"/>
              </a:rPr>
              <a:t>.</a:t>
            </a:r>
            <a:r>
              <a:rPr lang="ar-SA" sz="4000" b="1" dirty="0" smtClean="0">
                <a:latin typeface="Traditional Arabic" panose="02020603050405020304" pitchFamily="18" charset="-78"/>
                <a:cs typeface="Traditional Arabic" panose="02020603050405020304" pitchFamily="18" charset="-78"/>
              </a:rPr>
              <a:t> </a:t>
            </a:r>
            <a:endParaRPr lang="ar-DZ" sz="4000" b="1" dirty="0" smtClean="0">
              <a:solidFill>
                <a:srgbClr val="BCD42C"/>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ar-DZ" sz="4000" b="1" dirty="0" smtClean="0">
              <a:solidFill>
                <a:srgbClr val="BCD42C"/>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ar-DZ" sz="4000" b="1" dirty="0" smtClean="0">
              <a:solidFill>
                <a:srgbClr val="BCD42C"/>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ü"/>
            </a:pPr>
            <a:endParaRPr lang="ar-DZ" sz="4000" b="1" dirty="0" smtClean="0">
              <a:solidFill>
                <a:srgbClr val="BCD42C"/>
              </a:solidFill>
              <a:latin typeface="Traditional Arabic" panose="02020603050405020304" pitchFamily="18" charset="-78"/>
              <a:cs typeface="Traditional Arabic" panose="02020603050405020304" pitchFamily="18" charset="-78"/>
            </a:endParaRPr>
          </a:p>
          <a:p>
            <a:pPr algn="r" rtl="1">
              <a:buFont typeface="Wingdings" panose="05000000000000000000" pitchFamily="2" charset="2"/>
              <a:buChar char="Ø"/>
            </a:pPr>
            <a:endParaRPr lang="fr-FR" sz="4000" b="1" dirty="0">
              <a:solidFill>
                <a:srgbClr val="BCD42C"/>
              </a:solidFill>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3402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r" rtl="1">
              <a:buNone/>
            </a:pPr>
            <a:endParaRPr lang="ar-DZ" sz="4000" b="1" dirty="0" smtClean="0">
              <a:latin typeface="Traditional Arabic" panose="02020603050405020304" pitchFamily="18" charset="-78"/>
              <a:cs typeface="Traditional Arabic" panose="02020603050405020304" pitchFamily="18" charset="-78"/>
            </a:endParaRPr>
          </a:p>
          <a:p>
            <a:pPr marL="0" indent="0" algn="r" rtl="1">
              <a:buNone/>
            </a:pPr>
            <a:r>
              <a:rPr lang="ar-SA" sz="4000" b="1" dirty="0" smtClean="0">
                <a:latin typeface="Traditional Arabic" panose="02020603050405020304" pitchFamily="18" charset="-78"/>
                <a:cs typeface="Traditional Arabic" panose="02020603050405020304" pitchFamily="18" charset="-78"/>
              </a:rPr>
              <a:t>حدد </a:t>
            </a:r>
            <a:r>
              <a:rPr lang="ar-SA" sz="4000" b="1" dirty="0">
                <a:latin typeface="Traditional Arabic" panose="02020603050405020304" pitchFamily="18" charset="-78"/>
                <a:cs typeface="Traditional Arabic" panose="02020603050405020304" pitchFamily="18" charset="-78"/>
              </a:rPr>
              <a:t>مبلغ </a:t>
            </a:r>
            <a:r>
              <a:rPr lang="ar-SA" sz="4000" b="1" dirty="0">
                <a:solidFill>
                  <a:srgbClr val="33CC33"/>
                </a:solidFill>
                <a:latin typeface="Traditional Arabic" panose="02020603050405020304" pitchFamily="18" charset="-78"/>
                <a:cs typeface="Traditional Arabic" panose="02020603050405020304" pitchFamily="18" charset="-78"/>
              </a:rPr>
              <a:t>10.000</a:t>
            </a:r>
            <a:r>
              <a:rPr lang="ar-SA" sz="4000" b="1" dirty="0">
                <a:latin typeface="Traditional Arabic" panose="02020603050405020304" pitchFamily="18" charset="-78"/>
                <a:cs typeface="Traditional Arabic" panose="02020603050405020304" pitchFamily="18" charset="-78"/>
              </a:rPr>
              <a:t>دج كحد أدنى للضريبة (المادة 365 من قانون الضرائب المباشرة والرسوم المماثلة). </a:t>
            </a:r>
            <a:endParaRPr lang="fr-FR" sz="4000" b="1" dirty="0">
              <a:latin typeface="Traditional Arabic" panose="02020603050405020304" pitchFamily="18" charset="-78"/>
              <a:cs typeface="Traditional Arabic" panose="02020603050405020304" pitchFamily="18" charset="-78"/>
            </a:endParaRPr>
          </a:p>
        </p:txBody>
      </p:sp>
      <p:sp>
        <p:nvSpPr>
          <p:cNvPr id="4"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Tree>
    <p:extLst>
      <p:ext uri="{BB962C8B-B14F-4D97-AF65-F5344CB8AC3E}">
        <p14:creationId xmlns:p14="http://schemas.microsoft.com/office/powerpoint/2010/main" val="25197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a:t>التسيير والتدقيق الجبائي                               </a:t>
            </a:r>
            <a:r>
              <a:rPr lang="ar-DZ" dirty="0" err="1">
                <a:latin typeface="Aldhabi" panose="01000000000000000000" pitchFamily="2" charset="-78"/>
                <a:cs typeface="Aldhabi" panose="01000000000000000000" pitchFamily="2" charset="-78"/>
              </a:rPr>
              <a:t>د.صالح</a:t>
            </a:r>
            <a:r>
              <a:rPr lang="ar-DZ" dirty="0">
                <a:latin typeface="Aldhabi" panose="01000000000000000000" pitchFamily="2" charset="-78"/>
                <a:cs typeface="Aldhabi" panose="01000000000000000000" pitchFamily="2" charset="-78"/>
              </a:rPr>
              <a:t> </a:t>
            </a:r>
            <a:r>
              <a:rPr lang="ar-DZ" dirty="0" err="1">
                <a:latin typeface="Aldhabi" panose="01000000000000000000" pitchFamily="2" charset="-78"/>
                <a:cs typeface="Aldhabi" panose="01000000000000000000" pitchFamily="2" charset="-78"/>
              </a:rPr>
              <a:t>حميداتو</a:t>
            </a:r>
            <a:endParaRPr lang="fr-FR" dirty="0"/>
          </a:p>
        </p:txBody>
      </p:sp>
      <p:sp>
        <p:nvSpPr>
          <p:cNvPr id="5" name="Espace réservé du contenu 4"/>
          <p:cNvSpPr>
            <a:spLocks noGrp="1"/>
          </p:cNvSpPr>
          <p:nvPr>
            <p:ph idx="1"/>
          </p:nvPr>
        </p:nvSpPr>
        <p:spPr>
          <a:xfrm>
            <a:off x="295835" y="2407023"/>
            <a:ext cx="11645153" cy="4262717"/>
          </a:xfrm>
        </p:spPr>
        <p:txBody>
          <a:bodyPr>
            <a:normAutofit/>
          </a:bodyPr>
          <a:lstStyle/>
          <a:p>
            <a:pPr algn="ctr"/>
            <a:endParaRPr lang="fr-FR" sz="4000" b="1" dirty="0" smtClean="0">
              <a:latin typeface="Traditional Arabic" panose="02020603050405020304" pitchFamily="18" charset="-78"/>
              <a:cs typeface="Traditional Arabic" panose="02020603050405020304" pitchFamily="18" charset="-78"/>
            </a:endParaRPr>
          </a:p>
          <a:p>
            <a:pPr marL="0" indent="0" algn="ctr">
              <a:buNone/>
            </a:pPr>
            <a:r>
              <a:rPr lang="fr-FR" sz="4000" b="1" dirty="0" smtClean="0">
                <a:latin typeface="Traditional Arabic" panose="02020603050405020304" pitchFamily="18" charset="-78"/>
                <a:cs typeface="Traditional Arabic" panose="02020603050405020304" pitchFamily="18" charset="-78"/>
              </a:rPr>
              <a:t>G12</a:t>
            </a:r>
            <a:endParaRPr lang="fr-FR" sz="4000" b="1" dirty="0">
              <a:latin typeface="Traditional Arabic" panose="02020603050405020304" pitchFamily="18" charset="-78"/>
              <a:cs typeface="Traditional Arabic" panose="02020603050405020304" pitchFamily="18" charset="-78"/>
            </a:endParaRPr>
          </a:p>
        </p:txBody>
      </p:sp>
      <p:pic>
        <p:nvPicPr>
          <p:cNvPr id="6" name="Image 5"/>
          <p:cNvPicPr>
            <a:picLocks noChangeAspect="1"/>
          </p:cNvPicPr>
          <p:nvPr/>
        </p:nvPicPr>
        <p:blipFill>
          <a:blip r:embed="rId3"/>
          <a:stretch>
            <a:fillRect/>
          </a:stretch>
        </p:blipFill>
        <p:spPr>
          <a:xfrm>
            <a:off x="94130" y="2138082"/>
            <a:ext cx="11846858" cy="4531658"/>
          </a:xfrm>
          <a:prstGeom prst="rect">
            <a:avLst/>
          </a:prstGeom>
        </p:spPr>
      </p:pic>
    </p:spTree>
    <p:extLst>
      <p:ext uri="{BB962C8B-B14F-4D97-AF65-F5344CB8AC3E}">
        <p14:creationId xmlns:p14="http://schemas.microsoft.com/office/powerpoint/2010/main" val="11836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Direction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Direction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rection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4841</TotalTime>
  <Words>5158</Words>
  <Application>Microsoft Office PowerPoint</Application>
  <PresentationFormat>Grand écran</PresentationFormat>
  <Paragraphs>647</Paragraphs>
  <Slides>149</Slides>
  <Notes>34</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149</vt:i4>
      </vt:variant>
    </vt:vector>
  </HeadingPairs>
  <TitlesOfParts>
    <vt:vector size="159" baseType="lpstr">
      <vt:lpstr>Aldhabi</vt:lpstr>
      <vt:lpstr>Arial</vt:lpstr>
      <vt:lpstr>Calibri</vt:lpstr>
      <vt:lpstr>Century Gothic</vt:lpstr>
      <vt:lpstr>Times New Roman</vt:lpstr>
      <vt:lpstr>Traditional Arabic</vt:lpstr>
      <vt:lpstr>Wingdings</vt:lpstr>
      <vt:lpstr>Wingdings 3</vt:lpstr>
      <vt:lpstr>Direction Ion</vt:lpstr>
      <vt:lpstr>Acrobat Document</vt:lpstr>
      <vt:lpstr>دروس التسيير والتدقيق الجبائي</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     التسيير والتدقيق الجبائي                               د.صالح حميداتو    المحور الثاني</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التسيير والتدقيق الجبائي                               د.صالح حميداتو</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دروس التسيير والتدقيق الجبائي</dc:title>
  <dc:creator>Utilisateur Windows</dc:creator>
  <cp:lastModifiedBy>Utilisateur Windows</cp:lastModifiedBy>
  <cp:revision>261</cp:revision>
  <dcterms:created xsi:type="dcterms:W3CDTF">2022-02-28T00:25:47Z</dcterms:created>
  <dcterms:modified xsi:type="dcterms:W3CDTF">2022-04-05T22:51:41Z</dcterms:modified>
</cp:coreProperties>
</file>