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17"/>
  </p:notesMasterIdLst>
  <p:handoutMasterIdLst>
    <p:handoutMasterId r:id="rId18"/>
  </p:handoutMasterIdLst>
  <p:sldIdLst>
    <p:sldId id="256" r:id="rId4"/>
    <p:sldId id="296" r:id="rId5"/>
    <p:sldId id="262" r:id="rId6"/>
    <p:sldId id="326" r:id="rId7"/>
    <p:sldId id="327" r:id="rId8"/>
    <p:sldId id="328" r:id="rId9"/>
    <p:sldId id="329" r:id="rId10"/>
    <p:sldId id="330" r:id="rId11"/>
    <p:sldId id="316" r:id="rId12"/>
    <p:sldId id="321" r:id="rId13"/>
    <p:sldId id="331" r:id="rId14"/>
    <p:sldId id="332" r:id="rId15"/>
    <p:sldId id="263" r:id="rId1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71B"/>
    <a:srgbClr val="E663E2"/>
    <a:srgbClr val="2A8663"/>
    <a:srgbClr val="FE51C2"/>
    <a:srgbClr val="D33530"/>
    <a:srgbClr val="FF62BC"/>
    <a:srgbClr val="FFF500"/>
    <a:srgbClr val="F9AA4C"/>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5" autoAdjust="0"/>
    <p:restoredTop sz="94660"/>
  </p:normalViewPr>
  <p:slideViewPr>
    <p:cSldViewPr>
      <p:cViewPr varScale="1">
        <p:scale>
          <a:sx n="85" d="100"/>
          <a:sy n="85" d="100"/>
        </p:scale>
        <p:origin x="900" y="270"/>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C5B2B-31A4-4267-9889-BF59DBBBA7CA}" type="datetimeFigureOut">
              <a:rPr lang="ko-KR" altLang="en-US" smtClean="0"/>
              <a:t>2019-02-11</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97A768-E1EE-4069-AAC5-49F7F97F841E}" type="slidenum">
              <a:rPr lang="ko-KR" altLang="en-US" smtClean="0"/>
              <a:t>‹#›</a:t>
            </a:fld>
            <a:endParaRPr lang="ko-KR" altLang="en-US"/>
          </a:p>
        </p:txBody>
      </p:sp>
    </p:spTree>
    <p:extLst>
      <p:ext uri="{BB962C8B-B14F-4D97-AF65-F5344CB8AC3E}">
        <p14:creationId xmlns:p14="http://schemas.microsoft.com/office/powerpoint/2010/main" val="176424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F717D-5B63-48E7-8E90-E9529790C826}" type="datetimeFigureOut">
              <a:rPr lang="ko-KR" altLang="en-US" smtClean="0"/>
              <a:t>2019-02-11</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784A3-40D8-48F6-BE9C-B857E15F681B}" type="slidenum">
              <a:rPr lang="ko-KR" altLang="en-US" smtClean="0"/>
              <a:t>‹#›</a:t>
            </a:fld>
            <a:endParaRPr lang="ko-KR" altLang="en-US"/>
          </a:p>
        </p:txBody>
      </p:sp>
    </p:spTree>
    <p:extLst>
      <p:ext uri="{BB962C8B-B14F-4D97-AF65-F5344CB8AC3E}">
        <p14:creationId xmlns:p14="http://schemas.microsoft.com/office/powerpoint/2010/main" val="363486940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pic>
        <p:nvPicPr>
          <p:cNvPr id="1026" name="Picture 2" descr="E:\002-KIMS BUSINESS\007-02-Fullslidesppt-Contents\20161206\02-\color-penci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955036"/>
            <a:ext cx="9144000" cy="2188464"/>
          </a:xfrm>
          <a:prstGeom prst="rect">
            <a:avLst/>
          </a:prstGeom>
          <a:solidFill>
            <a:schemeClr val="bg1"/>
          </a:solidFill>
          <a:extLst/>
        </p:spPr>
      </p:pic>
      <p:sp>
        <p:nvSpPr>
          <p:cNvPr id="10" name="Text Placeholder 9"/>
          <p:cNvSpPr>
            <a:spLocks noGrp="1"/>
          </p:cNvSpPr>
          <p:nvPr>
            <p:ph type="body" sz="quarter" idx="10" hasCustomPrompt="1"/>
          </p:nvPr>
        </p:nvSpPr>
        <p:spPr>
          <a:xfrm>
            <a:off x="0" y="815724"/>
            <a:ext cx="9144000" cy="586964"/>
          </a:xfrm>
          <a:prstGeom prst="rect">
            <a:avLst/>
          </a:prstGeom>
        </p:spPr>
        <p:txBody>
          <a:bodyPr anchor="ctr"/>
          <a:lstStyle>
            <a:lvl1pPr marL="0" indent="0" algn="ctr">
              <a:lnSpc>
                <a:spcPct val="100000"/>
              </a:lnSpc>
              <a:buNone/>
              <a:defRPr sz="3600" b="1" baseline="0">
                <a:solidFill>
                  <a:schemeClr val="accent3"/>
                </a:solidFill>
                <a:latin typeface="+mj-lt"/>
                <a:cs typeface="Arial" pitchFamily="34" charset="0"/>
              </a:defRPr>
            </a:lvl1pPr>
          </a:lstStyle>
          <a:p>
            <a:pPr lvl="0"/>
            <a:r>
              <a:rPr lang="en-US" altLang="ko-KR" dirty="0"/>
              <a:t>Your Presentation Name Here</a:t>
            </a:r>
          </a:p>
        </p:txBody>
      </p:sp>
      <p:sp>
        <p:nvSpPr>
          <p:cNvPr id="11" name="Text Placeholder 9"/>
          <p:cNvSpPr>
            <a:spLocks noGrp="1"/>
          </p:cNvSpPr>
          <p:nvPr>
            <p:ph type="body" sz="quarter" idx="11" hasCustomPrompt="1"/>
          </p:nvPr>
        </p:nvSpPr>
        <p:spPr>
          <a:xfrm>
            <a:off x="-148" y="1402688"/>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7" name="Picture Placeholder 2"/>
          <p:cNvSpPr>
            <a:spLocks noGrp="1"/>
          </p:cNvSpPr>
          <p:nvPr>
            <p:ph type="pic" idx="14" hasCustomPrompt="1"/>
          </p:nvPr>
        </p:nvSpPr>
        <p:spPr>
          <a:xfrm>
            <a:off x="487207" y="1259198"/>
            <a:ext cx="2375807" cy="341630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3016871"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946664"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876456"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3016871" y="3723878"/>
            <a:ext cx="1800000" cy="9516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4946664" y="3723878"/>
            <a:ext cx="1800000" cy="95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6876456" y="3723878"/>
            <a:ext cx="1800000" cy="951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3642106" y="1274642"/>
            <a:ext cx="1987177"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5628812" y="1274642"/>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7385770" y="1274642"/>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4" hasCustomPrompt="1"/>
          </p:nvPr>
        </p:nvSpPr>
        <p:spPr>
          <a:xfrm>
            <a:off x="3638459" y="2964646"/>
            <a:ext cx="1987177"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p:cNvSpPr>
            <a:spLocks noGrp="1"/>
          </p:cNvSpPr>
          <p:nvPr>
            <p:ph type="pic" idx="15" hasCustomPrompt="1"/>
          </p:nvPr>
        </p:nvSpPr>
        <p:spPr>
          <a:xfrm>
            <a:off x="5625165" y="2964646"/>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p:cNvSpPr>
            <a:spLocks noGrp="1"/>
          </p:cNvSpPr>
          <p:nvPr>
            <p:ph type="pic" idx="16" hasCustomPrompt="1"/>
          </p:nvPr>
        </p:nvSpPr>
        <p:spPr>
          <a:xfrm>
            <a:off x="7382123" y="2964646"/>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1" y="1272646"/>
            <a:ext cx="3644522" cy="33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11906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latin typeface="+mn-lt"/>
                <a:cs typeface="Arial" pitchFamily="34" charset="0"/>
              </a:defRPr>
            </a:lvl1pPr>
          </a:lstStyle>
          <a:p>
            <a:pPr lvl="0"/>
            <a:r>
              <a:rPr lang="en-US" altLang="ko-KR" dirty="0"/>
              <a:t>Insert the title of your subtitle Here</a:t>
            </a:r>
          </a:p>
        </p:txBody>
      </p:sp>
      <p:sp>
        <p:nvSpPr>
          <p:cNvPr id="12" name="Picture Placeholder 2"/>
          <p:cNvSpPr>
            <a:spLocks noGrp="1"/>
          </p:cNvSpPr>
          <p:nvPr>
            <p:ph type="pic" idx="1" hasCustomPrompt="1"/>
          </p:nvPr>
        </p:nvSpPr>
        <p:spPr>
          <a:xfrm>
            <a:off x="4932039" y="1239550"/>
            <a:ext cx="3743959" cy="343595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254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0" y="0"/>
            <a:ext cx="9144000" cy="98757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51470"/>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27534"/>
            <a:ext cx="9144000" cy="288032"/>
          </a:xfrm>
          <a:prstGeom prst="rect">
            <a:avLst/>
          </a:prstGeom>
        </p:spPr>
        <p:txBody>
          <a:bodyPr anchor="ctr"/>
          <a:lstStyle>
            <a:lvl1pPr marL="0" indent="0" algn="ctr">
              <a:buNone/>
              <a:defRPr sz="14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of your subtitle Here</a:t>
            </a:r>
          </a:p>
        </p:txBody>
      </p:sp>
      <p:sp>
        <p:nvSpPr>
          <p:cNvPr id="6" name="Rectangle 5"/>
          <p:cNvSpPr/>
          <p:nvPr userDrawn="1"/>
        </p:nvSpPr>
        <p:spPr>
          <a:xfrm>
            <a:off x="0" y="2787774"/>
            <a:ext cx="9144000" cy="1851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7200" y="1239550"/>
            <a:ext cx="4170638" cy="2285250"/>
          </a:xfrm>
          <a:prstGeom prst="rect">
            <a:avLst/>
          </a:prstGeom>
        </p:spPr>
      </p:pic>
      <p:sp>
        <p:nvSpPr>
          <p:cNvPr id="12" name="Picture Placeholder 2"/>
          <p:cNvSpPr>
            <a:spLocks noGrp="1"/>
          </p:cNvSpPr>
          <p:nvPr>
            <p:ph type="pic" idx="1" hasCustomPrompt="1"/>
          </p:nvPr>
        </p:nvSpPr>
        <p:spPr>
          <a:xfrm>
            <a:off x="3054196" y="1347614"/>
            <a:ext cx="2767817"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59538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strike="noStrike" baseline="0">
                <a:latin typeface="+mn-lt"/>
                <a:ea typeface="+mj-ea"/>
                <a:cs typeface="Arial" pitchFamily="34" charset="0"/>
              </a:defRPr>
            </a:lvl1pPr>
          </a:lstStyle>
          <a:p>
            <a:pPr lvl="0"/>
            <a:r>
              <a:rPr lang="en-US" altLang="ko-KR" dirty="0"/>
              <a:t>Insert the title of your subtitle Here</a:t>
            </a:r>
          </a:p>
        </p:txBody>
      </p:sp>
      <p:pic>
        <p:nvPicPr>
          <p:cNvPr id="4099" name="Picture 3" descr="D:\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86943" y="2427734"/>
            <a:ext cx="2170113" cy="2163763"/>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3592765" y="2525682"/>
            <a:ext cx="1969901" cy="1342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13" name="Picture 2" descr="E:\002-KIMS BUSINESS\007-02-Fullslidesppt-Contents\20161206\02-\color-pencil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7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058804" y="469664"/>
            <a:ext cx="4085196" cy="1309998"/>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058804" y="1779662"/>
            <a:ext cx="408519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1" y="0"/>
            <a:ext cx="2843808"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843808" y="0"/>
            <a:ext cx="174699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998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2"/>
        </a:solid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5058804" y="1909824"/>
            <a:ext cx="4085196" cy="1309998"/>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3" name="Picture Placeholder 2"/>
          <p:cNvSpPr>
            <a:spLocks noGrp="1"/>
          </p:cNvSpPr>
          <p:nvPr>
            <p:ph type="pic" idx="1" hasCustomPrompt="1"/>
          </p:nvPr>
        </p:nvSpPr>
        <p:spPr>
          <a:xfrm>
            <a:off x="0" y="0"/>
            <a:ext cx="4499992" cy="253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0" y="2605500"/>
            <a:ext cx="4499992" cy="253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3698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0182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9176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2"/>
        </a:solidFill>
        <a:effectLst/>
      </p:bgPr>
    </p:bg>
    <p:spTree>
      <p:nvGrpSpPr>
        <p:cNvPr id="1" name=""/>
        <p:cNvGrpSpPr/>
        <p:nvPr/>
      </p:nvGrpSpPr>
      <p:grpSpPr>
        <a:xfrm>
          <a:off x="0" y="0"/>
          <a:ext cx="0" cy="0"/>
          <a:chOff x="0" y="0"/>
          <a:chExt cx="0" cy="0"/>
        </a:xfrm>
      </p:grpSpPr>
      <p:pic>
        <p:nvPicPr>
          <p:cNvPr id="3076" name="Picture 4" descr="C:\Users\WIN7\Downloads\color-1305606_192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2350" b="7734"/>
          <a:stretch/>
        </p:blipFill>
        <p:spPr bwMode="auto">
          <a:xfrm>
            <a:off x="0" y="0"/>
            <a:ext cx="9144000" cy="3340100"/>
          </a:xfrm>
          <a:prstGeom prst="rect">
            <a:avLst/>
          </a:prstGeom>
          <a:solidFill>
            <a:srgbClr val="FE51C2"/>
          </a:solidFill>
          <a:extLst/>
        </p:spPr>
      </p:pic>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0"/>
            <a:ext cx="2678021" cy="5143500"/>
          </a:xfrm>
          <a:prstGeom prst="rect">
            <a:avLst/>
          </a:prstGeom>
          <a:solidFill>
            <a:srgbClr val="EC771B"/>
          </a:solidFill>
          <a:extLst/>
        </p:spPr>
      </p:pic>
    </p:spTree>
    <p:extLst>
      <p:ext uri="{BB962C8B-B14F-4D97-AF65-F5344CB8AC3E}">
        <p14:creationId xmlns:p14="http://schemas.microsoft.com/office/powerpoint/2010/main" val="1628610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2"/>
        </a:solidFill>
        <a:effectLst/>
      </p:bgPr>
    </p:bg>
    <p:spTree>
      <p:nvGrpSpPr>
        <p:cNvPr id="1" name=""/>
        <p:cNvGrpSpPr/>
        <p:nvPr/>
      </p:nvGrpSpPr>
      <p:grpSpPr>
        <a:xfrm>
          <a:off x="0" y="0"/>
          <a:ext cx="0" cy="0"/>
          <a:chOff x="0" y="0"/>
          <a:chExt cx="0" cy="0"/>
        </a:xfrm>
      </p:grpSpPr>
      <p:pic>
        <p:nvPicPr>
          <p:cNvPr id="3076" name="Picture 4" descr="C:\Users\WIN7\Downloads\color-1305606_192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2350" b="7734"/>
          <a:stretch/>
        </p:blipFill>
        <p:spPr bwMode="auto">
          <a:xfrm>
            <a:off x="0" y="0"/>
            <a:ext cx="9144000" cy="3340100"/>
          </a:xfrm>
          <a:prstGeom prst="rect">
            <a:avLst/>
          </a:prstGeom>
          <a:solidFill>
            <a:srgbClr val="FE51C2"/>
          </a:solidFill>
          <a:extLst/>
        </p:spPr>
      </p:pic>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2123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0"/>
            <a:ext cx="2678021" cy="5143500"/>
          </a:xfrm>
          <a:prstGeom prst="rect">
            <a:avLst/>
          </a:prstGeom>
          <a:solidFill>
            <a:srgbClr val="EC771B"/>
          </a:solidFill>
          <a:extLst/>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Layout">
    <p:bg>
      <p:bgPr>
        <a:solidFill>
          <a:schemeClr val="bg1"/>
        </a:solidFill>
        <a:effectLst/>
      </p:bgPr>
    </p:bg>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 y="2859782"/>
            <a:ext cx="3867829" cy="2283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683568" y="483518"/>
            <a:ext cx="2592288" cy="1224136"/>
          </a:xfrm>
          <a:prstGeom prst="rect">
            <a:avLst/>
          </a:prstGeom>
        </p:spPr>
        <p:txBody>
          <a:bodyPr anchor="ctr"/>
          <a:lstStyle>
            <a:lvl1pPr marL="0" indent="0" algn="l">
              <a:buNone/>
              <a:defRPr sz="36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683568" y="1707654"/>
            <a:ext cx="2592288" cy="576064"/>
          </a:xfrm>
          <a:prstGeom prst="rect">
            <a:avLst/>
          </a:prstGeom>
        </p:spPr>
        <p:txBody>
          <a:bodyPr anchor="ctr"/>
          <a:lstStyle>
            <a:lvl1pPr marL="0" indent="0" algn="l">
              <a:buNone/>
              <a:defRPr sz="14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5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5" name="Freeform 4"/>
          <p:cNvSpPr/>
          <p:nvPr userDrawn="1"/>
        </p:nvSpPr>
        <p:spPr>
          <a:xfrm>
            <a:off x="3816606" y="2514208"/>
            <a:ext cx="1296145" cy="2648247"/>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424245 w 3650621"/>
              <a:gd name="connsiteY0" fmla="*/ 6728001 h 6728001"/>
              <a:gd name="connsiteX1" fmla="*/ 3650621 w 3650621"/>
              <a:gd name="connsiteY1" fmla="*/ 6702635 h 6728001"/>
              <a:gd name="connsiteX2" fmla="*/ 2640971 w 3650621"/>
              <a:gd name="connsiteY2" fmla="*/ 3878472 h 6728001"/>
              <a:gd name="connsiteX3" fmla="*/ 2539547 w 3650621"/>
              <a:gd name="connsiteY3" fmla="*/ 3373073 h 6728001"/>
              <a:gd name="connsiteX4" fmla="*/ 2755270 w 3650621"/>
              <a:gd name="connsiteY4" fmla="*/ 2811673 h 6728001"/>
              <a:gd name="connsiteX5" fmla="*/ 2864809 w 3650621"/>
              <a:gd name="connsiteY5" fmla="*/ 2192548 h 6728001"/>
              <a:gd name="connsiteX6" fmla="*/ 3512509 w 3650621"/>
              <a:gd name="connsiteY6" fmla="*/ 1301960 h 6728001"/>
              <a:gd name="connsiteX7" fmla="*/ 3298197 w 3650621"/>
              <a:gd name="connsiteY7" fmla="*/ 1178135 h 6728001"/>
              <a:gd name="connsiteX8" fmla="*/ 2607634 w 3650621"/>
              <a:gd name="connsiteY8" fmla="*/ 1878222 h 6728001"/>
              <a:gd name="connsiteX9" fmla="*/ 2531434 w 3650621"/>
              <a:gd name="connsiteY9" fmla="*/ 1821072 h 6728001"/>
              <a:gd name="connsiteX10" fmla="*/ 2874334 w 3650621"/>
              <a:gd name="connsiteY10" fmla="*/ 563772 h 6728001"/>
              <a:gd name="connsiteX11" fmla="*/ 2598109 w 3650621"/>
              <a:gd name="connsiteY11" fmla="*/ 397084 h 6728001"/>
              <a:gd name="connsiteX12" fmla="*/ 2207584 w 3650621"/>
              <a:gd name="connsiteY12" fmla="*/ 1659147 h 6728001"/>
              <a:gd name="connsiteX13" fmla="*/ 2131384 w 3650621"/>
              <a:gd name="connsiteY13" fmla="*/ 1597235 h 6728001"/>
              <a:gd name="connsiteX14" fmla="*/ 2193297 w 3650621"/>
              <a:gd name="connsiteY14" fmla="*/ 154197 h 6728001"/>
              <a:gd name="connsiteX15" fmla="*/ 1878971 w 3650621"/>
              <a:gd name="connsiteY15" fmla="*/ 163723 h 6728001"/>
              <a:gd name="connsiteX16" fmla="*/ 1798009 w 3650621"/>
              <a:gd name="connsiteY16" fmla="*/ 1554373 h 6728001"/>
              <a:gd name="connsiteX17" fmla="*/ 1674184 w 3650621"/>
              <a:gd name="connsiteY17" fmla="*/ 1559134 h 6728001"/>
              <a:gd name="connsiteX18" fmla="*/ 1593221 w 3650621"/>
              <a:gd name="connsiteY18" fmla="*/ 378035 h 6728001"/>
              <a:gd name="connsiteX19" fmla="*/ 1307472 w 3650621"/>
              <a:gd name="connsiteY19" fmla="*/ 368510 h 6728001"/>
              <a:gd name="connsiteX20" fmla="*/ 1312234 w 3650621"/>
              <a:gd name="connsiteY20" fmla="*/ 1635335 h 6728001"/>
              <a:gd name="connsiteX21" fmla="*/ 1259846 w 3650621"/>
              <a:gd name="connsiteY21" fmla="*/ 2025860 h 6728001"/>
              <a:gd name="connsiteX22" fmla="*/ 902659 w 3650621"/>
              <a:gd name="connsiteY22" fmla="*/ 2302085 h 6728001"/>
              <a:gd name="connsiteX23" fmla="*/ 207334 w 3650621"/>
              <a:gd name="connsiteY23" fmla="*/ 1787735 h 6728001"/>
              <a:gd name="connsiteX24" fmla="*/ 173996 w 3650621"/>
              <a:gd name="connsiteY24" fmla="*/ 2092535 h 6728001"/>
              <a:gd name="connsiteX25" fmla="*/ 745496 w 3650621"/>
              <a:gd name="connsiteY25" fmla="*/ 2806910 h 6728001"/>
              <a:gd name="connsiteX26" fmla="*/ 1440822 w 3650621"/>
              <a:gd name="connsiteY26" fmla="*/ 3583198 h 6728001"/>
              <a:gd name="connsiteX27" fmla="*/ 1617034 w 3650621"/>
              <a:gd name="connsiteY27" fmla="*/ 4107073 h 6728001"/>
              <a:gd name="connsiteX28" fmla="*/ 1424245 w 3650621"/>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78205 w 3560733"/>
              <a:gd name="connsiteY22" fmla="*/ 2295217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378326 w 3514814"/>
              <a:gd name="connsiteY0" fmla="*/ 6728001 h 6728001"/>
              <a:gd name="connsiteX1" fmla="*/ 3144559 w 3514814"/>
              <a:gd name="connsiteY1" fmla="*/ 6709503 h 6728001"/>
              <a:gd name="connsiteX2" fmla="*/ 2595052 w 3514814"/>
              <a:gd name="connsiteY2" fmla="*/ 3878472 h 6728001"/>
              <a:gd name="connsiteX3" fmla="*/ 2507364 w 3514814"/>
              <a:gd name="connsiteY3" fmla="*/ 3482959 h 6728001"/>
              <a:gd name="connsiteX4" fmla="*/ 2778029 w 3514814"/>
              <a:gd name="connsiteY4" fmla="*/ 2866616 h 6728001"/>
              <a:gd name="connsiteX5" fmla="*/ 2818890 w 3514814"/>
              <a:gd name="connsiteY5" fmla="*/ 2192548 h 6728001"/>
              <a:gd name="connsiteX6" fmla="*/ 3466590 w 3514814"/>
              <a:gd name="connsiteY6" fmla="*/ 1301960 h 6728001"/>
              <a:gd name="connsiteX7" fmla="*/ 3252278 w 3514814"/>
              <a:gd name="connsiteY7" fmla="*/ 1178135 h 6728001"/>
              <a:gd name="connsiteX8" fmla="*/ 2561715 w 3514814"/>
              <a:gd name="connsiteY8" fmla="*/ 1878222 h 6728001"/>
              <a:gd name="connsiteX9" fmla="*/ 2485515 w 3514814"/>
              <a:gd name="connsiteY9" fmla="*/ 1821072 h 6728001"/>
              <a:gd name="connsiteX10" fmla="*/ 2828415 w 3514814"/>
              <a:gd name="connsiteY10" fmla="*/ 563772 h 6728001"/>
              <a:gd name="connsiteX11" fmla="*/ 2552190 w 3514814"/>
              <a:gd name="connsiteY11" fmla="*/ 397084 h 6728001"/>
              <a:gd name="connsiteX12" fmla="*/ 2161665 w 3514814"/>
              <a:gd name="connsiteY12" fmla="*/ 1659147 h 6728001"/>
              <a:gd name="connsiteX13" fmla="*/ 2085465 w 3514814"/>
              <a:gd name="connsiteY13" fmla="*/ 1597235 h 6728001"/>
              <a:gd name="connsiteX14" fmla="*/ 2147378 w 3514814"/>
              <a:gd name="connsiteY14" fmla="*/ 154197 h 6728001"/>
              <a:gd name="connsiteX15" fmla="*/ 1833052 w 3514814"/>
              <a:gd name="connsiteY15" fmla="*/ 163723 h 6728001"/>
              <a:gd name="connsiteX16" fmla="*/ 1752090 w 3514814"/>
              <a:gd name="connsiteY16" fmla="*/ 1554373 h 6728001"/>
              <a:gd name="connsiteX17" fmla="*/ 1628265 w 3514814"/>
              <a:gd name="connsiteY17" fmla="*/ 1559134 h 6728001"/>
              <a:gd name="connsiteX18" fmla="*/ 1547302 w 3514814"/>
              <a:gd name="connsiteY18" fmla="*/ 378035 h 6728001"/>
              <a:gd name="connsiteX19" fmla="*/ 1261553 w 3514814"/>
              <a:gd name="connsiteY19" fmla="*/ 368510 h 6728001"/>
              <a:gd name="connsiteX20" fmla="*/ 1266315 w 3514814"/>
              <a:gd name="connsiteY20" fmla="*/ 1635335 h 6728001"/>
              <a:gd name="connsiteX21" fmla="*/ 1213927 w 3514814"/>
              <a:gd name="connsiteY21" fmla="*/ 2025860 h 6728001"/>
              <a:gd name="connsiteX22" fmla="*/ 932286 w 3514814"/>
              <a:gd name="connsiteY22" fmla="*/ 2295217 h 6728001"/>
              <a:gd name="connsiteX23" fmla="*/ 291903 w 3514814"/>
              <a:gd name="connsiteY23" fmla="*/ 1822074 h 6728001"/>
              <a:gd name="connsiteX24" fmla="*/ 128077 w 3514814"/>
              <a:gd name="connsiteY24" fmla="*/ 2092535 h 6728001"/>
              <a:gd name="connsiteX25" fmla="*/ 699577 w 3514814"/>
              <a:gd name="connsiteY25" fmla="*/ 2806910 h 6728001"/>
              <a:gd name="connsiteX26" fmla="*/ 1394903 w 3514814"/>
              <a:gd name="connsiteY26" fmla="*/ 3583198 h 6728001"/>
              <a:gd name="connsiteX27" fmla="*/ 1571115 w 3514814"/>
              <a:gd name="connsiteY27" fmla="*/ 4107073 h 6728001"/>
              <a:gd name="connsiteX28" fmla="*/ 1378326 w 3514814"/>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35168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1097303 w 3450405"/>
              <a:gd name="connsiteY22" fmla="*/ 2047827 h 6728001"/>
              <a:gd name="connsiteX23" fmla="*/ 909084 w 3450405"/>
              <a:gd name="connsiteY23" fmla="*/ 2336423 h 6728001"/>
              <a:gd name="connsiteX24" fmla="*/ 227494 w 3450405"/>
              <a:gd name="connsiteY24" fmla="*/ 1822074 h 6728001"/>
              <a:gd name="connsiteX25" fmla="*/ 159816 w 3450405"/>
              <a:gd name="connsiteY25" fmla="*/ 2133742 h 6728001"/>
              <a:gd name="connsiteX26" fmla="*/ 669507 w 3450405"/>
              <a:gd name="connsiteY26" fmla="*/ 2806910 h 6728001"/>
              <a:gd name="connsiteX27" fmla="*/ 1330494 w 3450405"/>
              <a:gd name="connsiteY27" fmla="*/ 3583198 h 6728001"/>
              <a:gd name="connsiteX28" fmla="*/ 1506706 w 3450405"/>
              <a:gd name="connsiteY28" fmla="*/ 4107073 h 6728001"/>
              <a:gd name="connsiteX29" fmla="*/ 1313917 w 3450405"/>
              <a:gd name="connsiteY29"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909084 w 3450405"/>
              <a:gd name="connsiteY21" fmla="*/ 2336423 h 6728001"/>
              <a:gd name="connsiteX22" fmla="*/ 227494 w 3450405"/>
              <a:gd name="connsiteY22" fmla="*/ 1822074 h 6728001"/>
              <a:gd name="connsiteX23" fmla="*/ 159816 w 3450405"/>
              <a:gd name="connsiteY23" fmla="*/ 2133742 h 6728001"/>
              <a:gd name="connsiteX24" fmla="*/ 669507 w 3450405"/>
              <a:gd name="connsiteY24" fmla="*/ 2806910 h 6728001"/>
              <a:gd name="connsiteX25" fmla="*/ 1330494 w 3450405"/>
              <a:gd name="connsiteY25" fmla="*/ 3583198 h 6728001"/>
              <a:gd name="connsiteX26" fmla="*/ 1506706 w 3450405"/>
              <a:gd name="connsiteY26" fmla="*/ 4107073 h 6728001"/>
              <a:gd name="connsiteX27" fmla="*/ 1313917 w 3450405"/>
              <a:gd name="connsiteY27"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563856 w 3450405"/>
              <a:gd name="connsiteY16" fmla="*/ 1559134 h 6728001"/>
              <a:gd name="connsiteX17" fmla="*/ 1482893 w 3450405"/>
              <a:gd name="connsiteY17" fmla="*/ 378035 h 6728001"/>
              <a:gd name="connsiteX18" fmla="*/ 1197144 w 3450405"/>
              <a:gd name="connsiteY18" fmla="*/ 368510 h 6728001"/>
              <a:gd name="connsiteX19" fmla="*/ 1188171 w 3450405"/>
              <a:gd name="connsiteY19" fmla="*/ 1717750 h 6728001"/>
              <a:gd name="connsiteX20" fmla="*/ 909084 w 3450405"/>
              <a:gd name="connsiteY20" fmla="*/ 2336423 h 6728001"/>
              <a:gd name="connsiteX21" fmla="*/ 227494 w 3450405"/>
              <a:gd name="connsiteY21" fmla="*/ 1822074 h 6728001"/>
              <a:gd name="connsiteX22" fmla="*/ 159816 w 3450405"/>
              <a:gd name="connsiteY22" fmla="*/ 2133742 h 6728001"/>
              <a:gd name="connsiteX23" fmla="*/ 669507 w 3450405"/>
              <a:gd name="connsiteY23" fmla="*/ 2806910 h 6728001"/>
              <a:gd name="connsiteX24" fmla="*/ 1330494 w 3450405"/>
              <a:gd name="connsiteY24" fmla="*/ 3583198 h 6728001"/>
              <a:gd name="connsiteX25" fmla="*/ 1506706 w 3450405"/>
              <a:gd name="connsiteY25" fmla="*/ 4107073 h 6728001"/>
              <a:gd name="connsiteX26" fmla="*/ 1313917 w 3450405"/>
              <a:gd name="connsiteY26"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21056 w 3450405"/>
              <a:gd name="connsiteY12" fmla="*/ 1597235 h 6728001"/>
              <a:gd name="connsiteX13" fmla="*/ 2082969 w 3450405"/>
              <a:gd name="connsiteY13" fmla="*/ 154197 h 6728001"/>
              <a:gd name="connsiteX14" fmla="*/ 1768643 w 3450405"/>
              <a:gd name="connsiteY14" fmla="*/ 163723 h 6728001"/>
              <a:gd name="connsiteX15" fmla="*/ 1563856 w 3450405"/>
              <a:gd name="connsiteY15" fmla="*/ 1559134 h 6728001"/>
              <a:gd name="connsiteX16" fmla="*/ 1482893 w 3450405"/>
              <a:gd name="connsiteY16" fmla="*/ 378035 h 6728001"/>
              <a:gd name="connsiteX17" fmla="*/ 1197144 w 3450405"/>
              <a:gd name="connsiteY17" fmla="*/ 368510 h 6728001"/>
              <a:gd name="connsiteX18" fmla="*/ 1188171 w 3450405"/>
              <a:gd name="connsiteY18" fmla="*/ 1717750 h 6728001"/>
              <a:gd name="connsiteX19" fmla="*/ 909084 w 3450405"/>
              <a:gd name="connsiteY19" fmla="*/ 2336423 h 6728001"/>
              <a:gd name="connsiteX20" fmla="*/ 227494 w 3450405"/>
              <a:gd name="connsiteY20" fmla="*/ 1822074 h 6728001"/>
              <a:gd name="connsiteX21" fmla="*/ 159816 w 3450405"/>
              <a:gd name="connsiteY21" fmla="*/ 2133742 h 6728001"/>
              <a:gd name="connsiteX22" fmla="*/ 669507 w 3450405"/>
              <a:gd name="connsiteY22" fmla="*/ 2806910 h 6728001"/>
              <a:gd name="connsiteX23" fmla="*/ 1330494 w 3450405"/>
              <a:gd name="connsiteY23" fmla="*/ 3583198 h 6728001"/>
              <a:gd name="connsiteX24" fmla="*/ 1506706 w 3450405"/>
              <a:gd name="connsiteY24" fmla="*/ 4107073 h 6728001"/>
              <a:gd name="connsiteX25" fmla="*/ 1313917 w 3450405"/>
              <a:gd name="connsiteY25"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21056 w 3450405"/>
              <a:gd name="connsiteY11" fmla="*/ 1597235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82867 w 3450405"/>
              <a:gd name="connsiteY11" fmla="*/ 1638442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32541"/>
              <a:gd name="connsiteY0" fmla="*/ 6728001 h 6728001"/>
              <a:gd name="connsiteX1" fmla="*/ 3080150 w 3432541"/>
              <a:gd name="connsiteY1" fmla="*/ 6709503 h 6728001"/>
              <a:gd name="connsiteX2" fmla="*/ 2530643 w 3432541"/>
              <a:gd name="connsiteY2" fmla="*/ 3878472 h 6728001"/>
              <a:gd name="connsiteX3" fmla="*/ 2442955 w 3432541"/>
              <a:gd name="connsiteY3" fmla="*/ 3482959 h 6728001"/>
              <a:gd name="connsiteX4" fmla="*/ 2713620 w 3432541"/>
              <a:gd name="connsiteY4" fmla="*/ 2866616 h 6728001"/>
              <a:gd name="connsiteX5" fmla="*/ 2754481 w 3432541"/>
              <a:gd name="connsiteY5" fmla="*/ 2192548 h 6728001"/>
              <a:gd name="connsiteX6" fmla="*/ 3402181 w 3432541"/>
              <a:gd name="connsiteY6" fmla="*/ 1301960 h 6728001"/>
              <a:gd name="connsiteX7" fmla="*/ 3016174 w 3432541"/>
              <a:gd name="connsiteY7" fmla="*/ 1075118 h 6728001"/>
              <a:gd name="connsiteX8" fmla="*/ 2421106 w 3432541"/>
              <a:gd name="connsiteY8" fmla="*/ 1821072 h 6728001"/>
              <a:gd name="connsiteX9" fmla="*/ 2764006 w 3432541"/>
              <a:gd name="connsiteY9" fmla="*/ 563772 h 6728001"/>
              <a:gd name="connsiteX10" fmla="*/ 2487781 w 3432541"/>
              <a:gd name="connsiteY10" fmla="*/ 397084 h 6728001"/>
              <a:gd name="connsiteX11" fmla="*/ 2034792 w 3432541"/>
              <a:gd name="connsiteY11" fmla="*/ 1645310 h 6728001"/>
              <a:gd name="connsiteX12" fmla="*/ 2082969 w 3432541"/>
              <a:gd name="connsiteY12" fmla="*/ 154197 h 6728001"/>
              <a:gd name="connsiteX13" fmla="*/ 1768643 w 3432541"/>
              <a:gd name="connsiteY13" fmla="*/ 163723 h 6728001"/>
              <a:gd name="connsiteX14" fmla="*/ 1625667 w 3432541"/>
              <a:gd name="connsiteY14" fmla="*/ 1620945 h 6728001"/>
              <a:gd name="connsiteX15" fmla="*/ 1482893 w 3432541"/>
              <a:gd name="connsiteY15" fmla="*/ 378035 h 6728001"/>
              <a:gd name="connsiteX16" fmla="*/ 1197144 w 3432541"/>
              <a:gd name="connsiteY16" fmla="*/ 368510 h 6728001"/>
              <a:gd name="connsiteX17" fmla="*/ 1188171 w 3432541"/>
              <a:gd name="connsiteY17" fmla="*/ 1717750 h 6728001"/>
              <a:gd name="connsiteX18" fmla="*/ 909084 w 3432541"/>
              <a:gd name="connsiteY18" fmla="*/ 2336423 h 6728001"/>
              <a:gd name="connsiteX19" fmla="*/ 227494 w 3432541"/>
              <a:gd name="connsiteY19" fmla="*/ 1822074 h 6728001"/>
              <a:gd name="connsiteX20" fmla="*/ 159816 w 3432541"/>
              <a:gd name="connsiteY20" fmla="*/ 2133742 h 6728001"/>
              <a:gd name="connsiteX21" fmla="*/ 669507 w 3432541"/>
              <a:gd name="connsiteY21" fmla="*/ 2806910 h 6728001"/>
              <a:gd name="connsiteX22" fmla="*/ 1330494 w 3432541"/>
              <a:gd name="connsiteY22" fmla="*/ 3583198 h 6728001"/>
              <a:gd name="connsiteX23" fmla="*/ 1506706 w 3432541"/>
              <a:gd name="connsiteY23" fmla="*/ 4107073 h 6728001"/>
              <a:gd name="connsiteX24" fmla="*/ 1313917 w 3432541"/>
              <a:gd name="connsiteY24" fmla="*/ 6728001 h 6728001"/>
              <a:gd name="connsiteX0" fmla="*/ 1313917 w 3314077"/>
              <a:gd name="connsiteY0" fmla="*/ 6728001 h 6728001"/>
              <a:gd name="connsiteX1" fmla="*/ 3080150 w 3314077"/>
              <a:gd name="connsiteY1" fmla="*/ 6709503 h 6728001"/>
              <a:gd name="connsiteX2" fmla="*/ 2530643 w 3314077"/>
              <a:gd name="connsiteY2" fmla="*/ 3878472 h 6728001"/>
              <a:gd name="connsiteX3" fmla="*/ 2442955 w 3314077"/>
              <a:gd name="connsiteY3" fmla="*/ 3482959 h 6728001"/>
              <a:gd name="connsiteX4" fmla="*/ 2713620 w 3314077"/>
              <a:gd name="connsiteY4" fmla="*/ 2866616 h 6728001"/>
              <a:gd name="connsiteX5" fmla="*/ 2754481 w 3314077"/>
              <a:gd name="connsiteY5" fmla="*/ 2192548 h 6728001"/>
              <a:gd name="connsiteX6" fmla="*/ 3271692 w 3314077"/>
              <a:gd name="connsiteY6" fmla="*/ 1150868 h 6728001"/>
              <a:gd name="connsiteX7" fmla="*/ 3016174 w 3314077"/>
              <a:gd name="connsiteY7" fmla="*/ 1075118 h 6728001"/>
              <a:gd name="connsiteX8" fmla="*/ 2421106 w 3314077"/>
              <a:gd name="connsiteY8" fmla="*/ 1821072 h 6728001"/>
              <a:gd name="connsiteX9" fmla="*/ 2764006 w 3314077"/>
              <a:gd name="connsiteY9" fmla="*/ 563772 h 6728001"/>
              <a:gd name="connsiteX10" fmla="*/ 2487781 w 3314077"/>
              <a:gd name="connsiteY10" fmla="*/ 397084 h 6728001"/>
              <a:gd name="connsiteX11" fmla="*/ 2034792 w 3314077"/>
              <a:gd name="connsiteY11" fmla="*/ 1645310 h 6728001"/>
              <a:gd name="connsiteX12" fmla="*/ 2082969 w 3314077"/>
              <a:gd name="connsiteY12" fmla="*/ 154197 h 6728001"/>
              <a:gd name="connsiteX13" fmla="*/ 1768643 w 3314077"/>
              <a:gd name="connsiteY13" fmla="*/ 163723 h 6728001"/>
              <a:gd name="connsiteX14" fmla="*/ 1625667 w 3314077"/>
              <a:gd name="connsiteY14" fmla="*/ 1620945 h 6728001"/>
              <a:gd name="connsiteX15" fmla="*/ 1482893 w 3314077"/>
              <a:gd name="connsiteY15" fmla="*/ 378035 h 6728001"/>
              <a:gd name="connsiteX16" fmla="*/ 1197144 w 3314077"/>
              <a:gd name="connsiteY16" fmla="*/ 368510 h 6728001"/>
              <a:gd name="connsiteX17" fmla="*/ 1188171 w 3314077"/>
              <a:gd name="connsiteY17" fmla="*/ 1717750 h 6728001"/>
              <a:gd name="connsiteX18" fmla="*/ 909084 w 3314077"/>
              <a:gd name="connsiteY18" fmla="*/ 2336423 h 6728001"/>
              <a:gd name="connsiteX19" fmla="*/ 227494 w 3314077"/>
              <a:gd name="connsiteY19" fmla="*/ 1822074 h 6728001"/>
              <a:gd name="connsiteX20" fmla="*/ 159816 w 3314077"/>
              <a:gd name="connsiteY20" fmla="*/ 2133742 h 6728001"/>
              <a:gd name="connsiteX21" fmla="*/ 669507 w 3314077"/>
              <a:gd name="connsiteY21" fmla="*/ 2806910 h 6728001"/>
              <a:gd name="connsiteX22" fmla="*/ 1330494 w 3314077"/>
              <a:gd name="connsiteY22" fmla="*/ 3583198 h 6728001"/>
              <a:gd name="connsiteX23" fmla="*/ 1506706 w 3314077"/>
              <a:gd name="connsiteY23" fmla="*/ 4107073 h 6728001"/>
              <a:gd name="connsiteX24" fmla="*/ 1313917 w 3314077"/>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03735 w 3292922"/>
              <a:gd name="connsiteY4" fmla="*/ 2784203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8013 w 3292922"/>
              <a:gd name="connsiteY3" fmla="*/ 3421148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2922" h="6728001">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7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9198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3"/>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6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3291830"/>
            <a:ext cx="9144000" cy="1851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539552" y="3628599"/>
            <a:ext cx="3115187" cy="1178133"/>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0111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395536" y="159482"/>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22588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0195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96935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2" r:id="rId1"/>
    <p:sldLayoutId id="2147483659" r:id="rId2"/>
    <p:sldLayoutId id="2147483669" r:id="rId3"/>
    <p:sldLayoutId id="2147483672" r:id="rId4"/>
    <p:sldLayoutId id="2147483661" r:id="rId5"/>
    <p:sldLayoutId id="2147483670" r:id="rId6"/>
    <p:sldLayoutId id="2147483660" r:id="rId7"/>
    <p:sldLayoutId id="2147483655" r:id="rId8"/>
    <p:sldLayoutId id="2147483662" r:id="rId9"/>
    <p:sldLayoutId id="2147483663" r:id="rId10"/>
    <p:sldLayoutId id="2147483671" r:id="rId11"/>
    <p:sldLayoutId id="2147483665" r:id="rId12"/>
    <p:sldLayoutId id="2147483666" r:id="rId13"/>
    <p:sldLayoutId id="2147483667" r:id="rId14"/>
    <p:sldLayoutId id="2147483668" r:id="rId15"/>
    <p:sldLayoutId id="2147483673" r:id="rId16"/>
    <p:sldLayoutId id="2147483656" r:id="rId17"/>
    <p:sldLayoutId id="2147483674" r:id="rId18"/>
    <p:sldLayoutId id="2147483675" r:id="rId19"/>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328602"/>
            <a:ext cx="9144000" cy="586964"/>
          </a:xfrm>
        </p:spPr>
        <p:txBody>
          <a:bodyPr/>
          <a:lstStyle/>
          <a:p>
            <a:r>
              <a:rPr lang="en-US" altLang="ko-KR" sz="4800" dirty="0">
                <a:ea typeface="맑은 고딕" pitchFamily="50" charset="-127"/>
              </a:rPr>
              <a:t>Morphology</a:t>
            </a:r>
            <a:endParaRPr lang="en-US" altLang="ko-KR" sz="4800" b="1" dirty="0"/>
          </a:p>
        </p:txBody>
      </p:sp>
      <p:pic>
        <p:nvPicPr>
          <p:cNvPr id="7" name="Picture 6">
            <a:extLst>
              <a:ext uri="{FF2B5EF4-FFF2-40B4-BE49-F238E27FC236}">
                <a16:creationId xmlns:a16="http://schemas.microsoft.com/office/drawing/2014/main" id="{DD740D67-CF93-47FF-80D0-49AB301CAA60}"/>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75856" y="987574"/>
            <a:ext cx="2103120" cy="2103120"/>
          </a:xfrm>
          <a:prstGeom prst="rect">
            <a:avLst/>
          </a:prstGeom>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2" y="123478"/>
            <a:ext cx="6264696"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indent="463550" algn="just"/>
            <a:r>
              <a:rPr lang="en-US" altLang="ko-KR" sz="2800" b="1" dirty="0">
                <a:solidFill>
                  <a:schemeClr val="tx1"/>
                </a:solidFill>
              </a:rPr>
              <a:t>Note that any language has a register of morphemes, the physical realizations of which are called morphs. While morphemes remain ideal abstract units, the corresponding morphs may show some variation. In the case of the plural morpheme, various realizations are possible. </a:t>
            </a:r>
          </a:p>
        </p:txBody>
      </p:sp>
    </p:spTree>
    <p:extLst>
      <p:ext uri="{BB962C8B-B14F-4D97-AF65-F5344CB8AC3E}">
        <p14:creationId xmlns:p14="http://schemas.microsoft.com/office/powerpoint/2010/main" val="99366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1" y="123478"/>
            <a:ext cx="6274875"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indent="463550" algn="just">
              <a:lnSpc>
                <a:spcPct val="150000"/>
              </a:lnSpc>
            </a:pPr>
            <a:r>
              <a:rPr lang="en-US" altLang="ko-KR" sz="2800" b="1" dirty="0">
                <a:solidFill>
                  <a:schemeClr val="tx1"/>
                </a:solidFill>
              </a:rPr>
              <a:t>These variations sound and look differently: /z/ in "dogs, beds"; /s/ in "cats"; /</a:t>
            </a:r>
            <a:r>
              <a:rPr lang="en-US" altLang="ko-KR" sz="2800" b="1" dirty="0" err="1">
                <a:solidFill>
                  <a:schemeClr val="tx1"/>
                </a:solidFill>
              </a:rPr>
              <a:t>iz</a:t>
            </a:r>
            <a:r>
              <a:rPr lang="en-US" altLang="ko-KR" sz="2800" b="1" dirty="0">
                <a:solidFill>
                  <a:schemeClr val="tx1"/>
                </a:solidFill>
              </a:rPr>
              <a:t>/ in "garages" All three morphs are different representations of the same morpheme of plurality. </a:t>
            </a:r>
          </a:p>
        </p:txBody>
      </p:sp>
    </p:spTree>
    <p:extLst>
      <p:ext uri="{BB962C8B-B14F-4D97-AF65-F5344CB8AC3E}">
        <p14:creationId xmlns:p14="http://schemas.microsoft.com/office/powerpoint/2010/main" val="296017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1" y="123478"/>
            <a:ext cx="6274875"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indent="463550" algn="just"/>
            <a:r>
              <a:rPr lang="en-US" altLang="ko-KR" sz="2800" b="1" dirty="0">
                <a:solidFill>
                  <a:schemeClr val="tx1"/>
                </a:solidFill>
              </a:rPr>
              <a:t>Several morphs that belong to the same morpheme are also called allomorphs: variants of one morpheme. In morphological transcription, morphs are commonly put in-between braces. The plural morph in "cats" thus becomes {cat}+{s} in morphological transcription. </a:t>
            </a:r>
          </a:p>
        </p:txBody>
      </p:sp>
    </p:spTree>
    <p:extLst>
      <p:ext uri="{BB962C8B-B14F-4D97-AF65-F5344CB8AC3E}">
        <p14:creationId xmlns:p14="http://schemas.microsoft.com/office/powerpoint/2010/main" val="319964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4400" b="1" dirty="0"/>
              <a:t>Thank You!!</a:t>
            </a:r>
            <a:endParaRPr lang="ko-KR" altLang="en-US" sz="4400" b="1" dirty="0"/>
          </a:p>
        </p:txBody>
      </p:sp>
    </p:spTree>
    <p:extLst>
      <p:ext uri="{BB962C8B-B14F-4D97-AF65-F5344CB8AC3E}">
        <p14:creationId xmlns:p14="http://schemas.microsoft.com/office/powerpoint/2010/main" val="345626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1. MORPHOLOGICAL CLASSIFICATION </a:t>
            </a:r>
            <a:endParaRPr lang="ko-KR" altLang="en-US" b="1" dirty="0"/>
          </a:p>
        </p:txBody>
      </p:sp>
    </p:spTree>
    <p:extLst>
      <p:ext uri="{BB962C8B-B14F-4D97-AF65-F5344CB8AC3E}">
        <p14:creationId xmlns:p14="http://schemas.microsoft.com/office/powerpoint/2010/main" val="11863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2" y="123478"/>
            <a:ext cx="6264696"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indent="463550" algn="just"/>
            <a:r>
              <a:rPr lang="en-US" altLang="ko-KR" sz="2800" b="1" dirty="0">
                <a:solidFill>
                  <a:schemeClr val="tx1"/>
                </a:solidFill>
              </a:rPr>
              <a:t>Morphological classification will help you to understand exceptions and different occurrences of morphemes.</a:t>
            </a:r>
          </a:p>
        </p:txBody>
      </p:sp>
    </p:spTree>
    <p:extLst>
      <p:ext uri="{BB962C8B-B14F-4D97-AF65-F5344CB8AC3E}">
        <p14:creationId xmlns:p14="http://schemas.microsoft.com/office/powerpoint/2010/main" val="394797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2" y="123478"/>
            <a:ext cx="6264696"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2800" b="1" u="sng" dirty="0">
                <a:solidFill>
                  <a:schemeClr val="tx1"/>
                </a:solidFill>
              </a:rPr>
              <a:t>1. Homophonous morphemes:</a:t>
            </a:r>
          </a:p>
          <a:p>
            <a:pPr algn="ctr"/>
            <a:endParaRPr lang="en-US" altLang="ko-KR" sz="2400" b="1" u="sng" dirty="0">
              <a:solidFill>
                <a:schemeClr val="tx1"/>
              </a:solidFill>
            </a:endParaRPr>
          </a:p>
          <a:p>
            <a:pPr indent="463550" algn="just"/>
            <a:r>
              <a:rPr lang="en-US" altLang="ko-KR" sz="2800" b="1" dirty="0">
                <a:solidFill>
                  <a:schemeClr val="tx1"/>
                </a:solidFill>
              </a:rPr>
              <a:t>Sound the same, although their morphological function and visual realization may be different, for example the "in" in "inn", and the "in" in "incongruous”.</a:t>
            </a:r>
          </a:p>
        </p:txBody>
      </p:sp>
    </p:spTree>
    <p:extLst>
      <p:ext uri="{BB962C8B-B14F-4D97-AF65-F5344CB8AC3E}">
        <p14:creationId xmlns:p14="http://schemas.microsoft.com/office/powerpoint/2010/main" val="348280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2" y="123478"/>
            <a:ext cx="6264696"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2800" b="1" u="sng" dirty="0">
                <a:solidFill>
                  <a:schemeClr val="tx1"/>
                </a:solidFill>
              </a:rPr>
              <a:t>2. Discontinuous morphemes: </a:t>
            </a:r>
            <a:endParaRPr lang="en-US" altLang="ko-KR" sz="2400" b="1" u="sng" dirty="0">
              <a:solidFill>
                <a:schemeClr val="tx1"/>
              </a:solidFill>
            </a:endParaRPr>
          </a:p>
          <a:p>
            <a:pPr indent="463550" algn="just"/>
            <a:r>
              <a:rPr lang="en-US" altLang="ko-KR" sz="2800" b="1" dirty="0">
                <a:solidFill>
                  <a:schemeClr val="tx1"/>
                </a:solidFill>
              </a:rPr>
              <a:t>A morpheme of this type does not appear in one continuous string in a word, but is split up into fragments.  For example, the morpheme "</a:t>
            </a:r>
            <a:r>
              <a:rPr lang="en-US" altLang="ko-KR" sz="2800" b="1" dirty="0" err="1">
                <a:solidFill>
                  <a:schemeClr val="tx1"/>
                </a:solidFill>
              </a:rPr>
              <a:t>ge</a:t>
            </a:r>
            <a:r>
              <a:rPr lang="en-US" altLang="ko-KR" sz="2800" b="1" dirty="0">
                <a:solidFill>
                  <a:schemeClr val="tx1"/>
                </a:solidFill>
              </a:rPr>
              <a:t>- and -t" in the German word "</a:t>
            </a:r>
            <a:r>
              <a:rPr lang="en-US" altLang="ko-KR" sz="2800" b="1" dirty="0" err="1">
                <a:solidFill>
                  <a:schemeClr val="tx1"/>
                </a:solidFill>
              </a:rPr>
              <a:t>ge</a:t>
            </a:r>
            <a:r>
              <a:rPr lang="en-US" altLang="ko-KR" sz="2800" b="1" dirty="0">
                <a:solidFill>
                  <a:schemeClr val="tx1"/>
                </a:solidFill>
              </a:rPr>
              <a:t>-reis-t". Still, both parts belong together. </a:t>
            </a:r>
          </a:p>
        </p:txBody>
      </p:sp>
    </p:spTree>
    <p:extLst>
      <p:ext uri="{BB962C8B-B14F-4D97-AF65-F5344CB8AC3E}">
        <p14:creationId xmlns:p14="http://schemas.microsoft.com/office/powerpoint/2010/main" val="8194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2" y="123478"/>
            <a:ext cx="6264696"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2800" b="1" u="sng" dirty="0">
                <a:solidFill>
                  <a:schemeClr val="tx1"/>
                </a:solidFill>
              </a:rPr>
              <a:t>3. A portmanteau morpheme:</a:t>
            </a:r>
            <a:endParaRPr lang="en-US" altLang="ko-KR" sz="2400" b="1" u="sng" dirty="0">
              <a:solidFill>
                <a:schemeClr val="tx1"/>
              </a:solidFill>
            </a:endParaRPr>
          </a:p>
          <a:p>
            <a:pPr indent="463550" algn="just"/>
            <a:r>
              <a:rPr lang="en-US" altLang="ko-KR" sz="2000" b="1" dirty="0">
                <a:solidFill>
                  <a:schemeClr val="tx1"/>
                </a:solidFill>
              </a:rPr>
              <a:t>It is the result of a fusion of two other morphemes. For example, the French "au" is a fusion of the former morphemes "à" and "le". • Unique or residual morphemes. These are a further exception to the rule that a morpheme must be able to stand alone. Representing bound morphemes, unique or residual morphemes are, by themselves, meaningless and gain meaning only in combination with other morphemes. Examples for this kind of morpheme are the "</a:t>
            </a:r>
            <a:r>
              <a:rPr lang="en-US" altLang="ko-KR" sz="2000" b="1" dirty="0" err="1">
                <a:solidFill>
                  <a:schemeClr val="tx1"/>
                </a:solidFill>
              </a:rPr>
              <a:t>cran</a:t>
            </a:r>
            <a:r>
              <a:rPr lang="en-US" altLang="ko-KR" sz="2000" b="1" dirty="0">
                <a:solidFill>
                  <a:schemeClr val="tx1"/>
                </a:solidFill>
              </a:rPr>
              <a:t>" in "cranberry", or the "</a:t>
            </a:r>
            <a:r>
              <a:rPr lang="en-US" altLang="ko-KR" sz="2000" b="1" dirty="0" err="1">
                <a:solidFill>
                  <a:schemeClr val="tx1"/>
                </a:solidFill>
              </a:rPr>
              <a:t>mit</a:t>
            </a:r>
            <a:r>
              <a:rPr lang="en-US" altLang="ko-KR" sz="2000" b="1" dirty="0">
                <a:solidFill>
                  <a:schemeClr val="tx1"/>
                </a:solidFill>
              </a:rPr>
              <a:t>" in "transmit", "commit", and so on. </a:t>
            </a:r>
          </a:p>
        </p:txBody>
      </p:sp>
    </p:spTree>
    <p:extLst>
      <p:ext uri="{BB962C8B-B14F-4D97-AF65-F5344CB8AC3E}">
        <p14:creationId xmlns:p14="http://schemas.microsoft.com/office/powerpoint/2010/main" val="298615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2" y="123478"/>
            <a:ext cx="6264696"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2800" b="1" u="sng" dirty="0">
                <a:solidFill>
                  <a:schemeClr val="tx1"/>
                </a:solidFill>
              </a:rPr>
              <a:t>4. Zero morphemes </a:t>
            </a:r>
            <a:endParaRPr lang="en-US" altLang="ko-KR" sz="2400" b="1" u="sng" dirty="0">
              <a:solidFill>
                <a:schemeClr val="tx1"/>
              </a:solidFill>
            </a:endParaRPr>
          </a:p>
          <a:p>
            <a:pPr indent="463550" algn="just"/>
            <a:r>
              <a:rPr lang="en-US" altLang="ko-KR" sz="2800" b="1" dirty="0">
                <a:solidFill>
                  <a:schemeClr val="tx1"/>
                </a:solidFill>
              </a:rPr>
              <a:t>It is the existence of meaningful grammatical features that are not materialized, neither in writing nor in sound waves, in a consistent manner. The plural of a noun, for instance, is not always formed by adding a bound morpheme ‘s’ to the word. Some words are not changed at all when meaning the plural. </a:t>
            </a:r>
          </a:p>
        </p:txBody>
      </p:sp>
    </p:spTree>
    <p:extLst>
      <p:ext uri="{BB962C8B-B14F-4D97-AF65-F5344CB8AC3E}">
        <p14:creationId xmlns:p14="http://schemas.microsoft.com/office/powerpoint/2010/main" val="33172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290CEE46-A2D3-4095-8F4D-901FAC6EF299}"/>
              </a:ext>
            </a:extLst>
          </p:cNvPr>
          <p:cNvSpPr txBox="1">
            <a:spLocks/>
          </p:cNvSpPr>
          <p:nvPr/>
        </p:nvSpPr>
        <p:spPr>
          <a:xfrm>
            <a:off x="2699792" y="123478"/>
            <a:ext cx="6264696" cy="4896544"/>
          </a:xfrm>
          <a:prstGeom prst="flowChartAlternateProcess">
            <a:avLst/>
          </a:prstGeom>
          <a:solidFill>
            <a:schemeClr val="accent3">
              <a:lumMod val="40000"/>
              <a:lumOff val="60000"/>
            </a:schemeClr>
          </a:solidFill>
        </p:spPr>
        <p:txBody>
          <a:bodyPr anchor="ctr"/>
          <a:lstStyle>
            <a:lvl1pPr marL="0" indent="0" algn="l" defTabSz="914400" rtl="0" eaLnBrk="1" latinLnBrk="1" hangingPunct="1">
              <a:spcBef>
                <a:spcPct val="20000"/>
              </a:spcBef>
              <a:buFont typeface="Arial" pitchFamily="34" charset="0"/>
              <a:buNone/>
              <a:defRPr sz="1400" b="0" kern="1200" baseline="0">
                <a:solidFill>
                  <a:schemeClr val="bg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indent="463550" algn="just"/>
            <a:r>
              <a:rPr lang="en-US" altLang="ko-KR" sz="2400" b="1" dirty="0">
                <a:solidFill>
                  <a:schemeClr val="tx1"/>
                </a:solidFill>
              </a:rPr>
              <a:t>We usually simply understand which case the speaker meant from the context of the conversation. One such example is the word ‘sheep’, designating singular as well as plural sheep. The zero morpheme ‘plural’ would, in this case, designate the abstract concept of the plurality. It then means the plural sheep as opposed to the singular sheep. </a:t>
            </a:r>
          </a:p>
        </p:txBody>
      </p:sp>
    </p:spTree>
    <p:extLst>
      <p:ext uri="{BB962C8B-B14F-4D97-AF65-F5344CB8AC3E}">
        <p14:creationId xmlns:p14="http://schemas.microsoft.com/office/powerpoint/2010/main" val="191613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a:t>2. MORPH, MORPHEME, AND ALLOMORPH </a:t>
            </a:r>
            <a:endParaRPr lang="ko-KR" altLang="en-US" sz="3200" b="1" dirty="0"/>
          </a:p>
        </p:txBody>
      </p:sp>
    </p:spTree>
    <p:extLst>
      <p:ext uri="{BB962C8B-B14F-4D97-AF65-F5344CB8AC3E}">
        <p14:creationId xmlns:p14="http://schemas.microsoft.com/office/powerpoint/2010/main" val="276501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over and End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511</Words>
  <Application>Microsoft Office PowerPoint</Application>
  <PresentationFormat>On-screen Show (16:9)</PresentationFormat>
  <Paragraphs>18</Paragraphs>
  <Slides>13</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맑은 고딕</vt:lpstr>
      <vt:lpstr>Arial</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Sara CHIBAT</cp:lastModifiedBy>
  <cp:revision>102</cp:revision>
  <dcterms:created xsi:type="dcterms:W3CDTF">2016-12-05T23:26:54Z</dcterms:created>
  <dcterms:modified xsi:type="dcterms:W3CDTF">2019-02-11T21:24:14Z</dcterms:modified>
</cp:coreProperties>
</file>