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82" r:id="rId3"/>
    <p:sldId id="258" r:id="rId4"/>
    <p:sldId id="292" r:id="rId5"/>
    <p:sldId id="293" r:id="rId6"/>
    <p:sldId id="283" r:id="rId7"/>
    <p:sldId id="285" r:id="rId8"/>
    <p:sldId id="286" r:id="rId9"/>
    <p:sldId id="288" r:id="rId10"/>
    <p:sldId id="290" r:id="rId11"/>
    <p:sldId id="289" r:id="rId12"/>
    <p:sldId id="291" r:id="rId13"/>
    <p:sldId id="287" r:id="rId14"/>
    <p:sldId id="284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56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5B4BB-BD6C-4053-AE86-A24336EDE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6B8D297-AB94-4757-AEE1-EA871FFA6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D45B79-86B2-453D-A71E-DFE2921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81D659-6C49-4162-889D-485BDD6C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6B5F4B-A320-4656-8CB9-30A9B9C9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5DD4A-3767-46D5-84A9-43279687E2B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0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0F7BC3-FFEE-4535-89D8-ECCB2F67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1E78AF6-347A-4E3B-9073-05D98BF1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B56447-AF33-4FD8-902E-E23C7B2F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B8FD9-CABC-4C94-A59A-F661E649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2648E4-4A16-46CB-AF63-C8C34EC8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85D6-EC96-42AA-A365-AEF4E0B691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5B8AED-B1A0-4649-8FF1-05F440F37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0A7129-624A-41E5-811C-DF43F6097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730141-D1D0-4B4C-BDB9-2A3830CF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E898FA-3F98-4DA1-8636-C520E659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CE7DCF-4FA2-4469-8795-A244B501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7D2B-7C03-4F99-B7F3-96C9C689E65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6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F5FFBE-A9D6-4B80-9113-2090DCD2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A9270C-1AF0-4F7D-835F-33D10677B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610386-579C-42E6-807F-C9994142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C7B7BB-EA09-4BCA-812C-F1CBB0F0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A1CD1C-903E-4391-BD26-9F7AB49F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97CF0-A815-41C8-B0DE-0674DBF608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7F7380-3FA8-4020-8AC9-8EC25E08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90480D-C562-4711-84FB-AB368676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905AB-C89C-493D-9707-6AFAD10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7D406A-5401-4A1D-9E63-6A37D9FD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B75D3C-E348-4D0F-8945-7A184FEA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19416-D1B9-46BA-8A6F-DCC8E5513A9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0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07683F-F708-47DD-BFA1-C1D24627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7A4043-66AB-42D1-B208-BBDFBE7EA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92AAC5-A2AB-4D9B-8D69-05DAF9452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A9AE5C-0728-4C70-AFFE-CE718D48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E524D6-F521-4FB5-9B96-5DF153E5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7CB584-54ED-4F4F-884F-FEA50424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1464-3041-47E5-B251-DA3C278CE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39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81490A-85AF-4676-8266-A0FC65F8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92CFFF-2277-4D8E-A1CD-1349832A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238A9E-FFA8-4D3D-B4B8-78EBDDD4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654B02-5609-4A76-8063-385EAA0DF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9D4C20D-FCAA-4351-9FD6-9A242759D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D30369-6715-4908-9955-6CF18194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1DA5636-A8F2-4C92-9278-AF2BFBFD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A36F1C9-AB04-4F89-99E7-F988DFB9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11E68-3ED1-476A-8F92-7A19E8DE31A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9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7CF46F-E3ED-4B96-95C8-506EFFEE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C14C5A9-83C7-419D-8E9C-E8712F98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4BC29FF-D3E4-4412-AD5C-CC9DE40D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6DF1DFF-AECF-4D75-9A5E-876BE3C8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44BE2-86E4-4A51-87A9-74669A4C47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2E4B2D5-6426-4E60-AFEE-558EF805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116AE7-EA1D-49AD-86D8-52288A4A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BDFA8C4-5144-42CB-AF50-78A6737C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F942-6F6E-42E7-8052-B13A0C8DDE6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5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305276-5C3E-47A1-AFB5-A993CF3F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2F988B-2D5F-4B47-8784-0D222B22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865CC2-EC27-40C2-8DE2-1F9063EB0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EE7E835-7C1B-4612-86D9-ECD12B90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7E5BA0-DD7B-4B41-9C51-28A8B81F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A91765-476D-4973-AEAE-81CC177D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46AC4-6995-4D53-99A7-A20F31BFDB3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54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F38002-0007-4449-BE5A-24F94636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D495F34-4B46-4D39-80FF-B899F369B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CFFFA4-C39E-4E15-8562-73D0DC8F2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BF565F-4594-4E60-A938-D34570C4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48B628-D71A-4603-ADC0-AA9F479E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853CEE-8292-4E3E-9BC2-8CB89827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9FF4-6E42-4FA8-90A3-E2D9A1D1EA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567260-D26C-4E00-8972-D6A267E53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F03D20-7C26-4DB2-BF9E-A3C04F856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3CCAAF-BA83-454A-B91E-7FB6249F62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1ED66-660B-4306-9C28-907424F272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485BF5-D7E2-4D13-9F47-9F1E5DC92E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C99C75A-9D65-468F-86A9-646135E855D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ANd9GcTkjGTD-py9OKXjyG6diqwJUK6BAOOTrJrPjHHsfA3y2Fptf_COF2-T_KoGsw">
            <a:extLst>
              <a:ext uri="{FF2B5EF4-FFF2-40B4-BE49-F238E27FC236}">
                <a16:creationId xmlns:a16="http://schemas.microsoft.com/office/drawing/2014/main" id="{CD1B2A8E-D859-478D-A5F1-7DDE6D98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6067289" cy="297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CE8A390-FBBD-4F83-BF2F-7141EAD5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50" y="188914"/>
            <a:ext cx="56165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AutoShape 8" descr="Z">
            <a:extLst>
              <a:ext uri="{FF2B5EF4-FFF2-40B4-BE49-F238E27FC236}">
                <a16:creationId xmlns:a16="http://schemas.microsoft.com/office/drawing/2014/main" id="{78F585CF-EEB2-449B-9B97-EABACC1F4D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AutoShape 10" descr="Z">
            <a:extLst>
              <a:ext uri="{FF2B5EF4-FFF2-40B4-BE49-F238E27FC236}">
                <a16:creationId xmlns:a16="http://schemas.microsoft.com/office/drawing/2014/main" id="{E85E8D03-EDD4-47EE-96FC-42AF3A8FAC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E6D34DE0-698A-418B-AFC2-E10DA0B1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40" y="1052514"/>
            <a:ext cx="8116324" cy="1200329"/>
          </a:xfrm>
          <a:prstGeom prst="rect">
            <a:avLst/>
          </a:prstGeom>
          <a:solidFill>
            <a:schemeClr val="bg2">
              <a:lumMod val="20000"/>
              <a:lumOff val="80000"/>
              <a:alpha val="41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عنوان </a:t>
            </a:r>
            <a:r>
              <a:rPr lang="ar-DZ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الحصة الثالثة</a:t>
            </a:r>
            <a:r>
              <a:rPr lang="ar-DZ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  ملاحظة عامة لخلية  نباتية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(خلايا حرشفة البصل </a:t>
            </a:r>
            <a:r>
              <a:rPr lang="fr-FR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Allium  </a:t>
            </a:r>
            <a:r>
              <a:rPr lang="fr-FR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cépa</a:t>
            </a:r>
            <a:r>
              <a:rPr lang="ar-DZ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4363937-8E5E-4706-9807-BE9229E9D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09" y="2997201"/>
            <a:ext cx="7816216" cy="3722007"/>
          </a:xfrm>
          <a:prstGeom prst="rect">
            <a:avLst/>
          </a:prstGeom>
        </p:spPr>
      </p:pic>
      <p:pic>
        <p:nvPicPr>
          <p:cNvPr id="13" name="Picture 5" descr="Ml2100">
            <a:extLst>
              <a:ext uri="{FF2B5EF4-FFF2-40B4-BE49-F238E27FC236}">
                <a16:creationId xmlns:a16="http://schemas.microsoft.com/office/drawing/2014/main" id="{AFF7B9F0-D030-4A19-A672-B2AA31D0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3240088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d9GcTkjGTD-py9OKXjyG6diqwJUK6BAOOTrJrPjHHsfA3y2Fptf_COF2-T_KoGsw">
            <a:extLst>
              <a:ext uri="{FF2B5EF4-FFF2-40B4-BE49-F238E27FC236}">
                <a16:creationId xmlns:a16="http://schemas.microsoft.com/office/drawing/2014/main" id="{6C59BFA2-9E34-4F5E-BB49-02A5BAA9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2" y="553403"/>
            <a:ext cx="28003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9BB4232-1E10-42DE-9C38-2278283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69" y="553402"/>
            <a:ext cx="2962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ELLULES%20D'OIGNON%20TURGESCENTES%201">
            <a:extLst>
              <a:ext uri="{FF2B5EF4-FFF2-40B4-BE49-F238E27FC236}">
                <a16:creationId xmlns:a16="http://schemas.microsoft.com/office/drawing/2014/main" id="{2CC413AA-89DD-480A-96F0-462A4AE0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29" y="530029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68333F6-BD85-470D-85C6-071F3E2C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12" y="3429000"/>
            <a:ext cx="6019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3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B759935-E03E-4323-B94B-01424DB7EA8F}"/>
              </a:ext>
            </a:extLst>
          </p:cNvPr>
          <p:cNvSpPr txBox="1"/>
          <p:nvPr/>
        </p:nvSpPr>
        <p:spPr>
          <a:xfrm>
            <a:off x="10353823" y="295422"/>
            <a:ext cx="155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dirty="0"/>
              <a:t>المطلوب </a:t>
            </a:r>
            <a:endParaRPr lang="en-US" sz="32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C817DA-BFAC-4F0D-8B73-A0BB911E0966}"/>
              </a:ext>
            </a:extLst>
          </p:cNvPr>
          <p:cNvSpPr txBox="1"/>
          <p:nvPr/>
        </p:nvSpPr>
        <p:spPr>
          <a:xfrm>
            <a:off x="221635" y="1322360"/>
            <a:ext cx="117487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b="1" dirty="0"/>
              <a:t>1- صف الملاحظة المجهرية لخلايا البشرة الملونة طبيعيا في التكبير المتوسط </a:t>
            </a:r>
          </a:p>
          <a:p>
            <a:r>
              <a:rPr lang="ar-DZ" sz="2400" b="1" dirty="0"/>
              <a:t>2- صف الملاحظة المجهرية لخلايا البشرة الداخلية للحرشفة الوسطى للبصلة البصل باستعمال الماء المقطر في </a:t>
            </a:r>
          </a:p>
          <a:p>
            <a:r>
              <a:rPr lang="ar-DZ" sz="2400" b="1" dirty="0"/>
              <a:t>جميع تكبيرات المجهر </a:t>
            </a:r>
          </a:p>
          <a:p>
            <a:r>
              <a:rPr lang="ar-DZ" sz="2400" b="1" dirty="0"/>
              <a:t>3- صف ورسم الملاحظة المجهرية لخلية البشرة الداخلية للحرشفة الوسطى المثبتة بمحلول </a:t>
            </a:r>
            <a:r>
              <a:rPr lang="ar-DZ" sz="2400" b="1" dirty="0" err="1"/>
              <a:t>الليغول</a:t>
            </a:r>
            <a:r>
              <a:rPr lang="ar-DZ" sz="2400" b="1" dirty="0"/>
              <a:t> في التكبير الكبير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317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BA8AE3D-FA19-4B41-A97B-2755E34314B4}"/>
              </a:ext>
            </a:extLst>
          </p:cNvPr>
          <p:cNvSpPr txBox="1"/>
          <p:nvPr/>
        </p:nvSpPr>
        <p:spPr>
          <a:xfrm>
            <a:off x="554867" y="1322363"/>
            <a:ext cx="1065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dirty="0"/>
              <a:t>يمكن التكلم عن عمل </a:t>
            </a:r>
            <a:r>
              <a:rPr lang="ar-DZ" sz="2400" dirty="0" err="1"/>
              <a:t>الليغول</a:t>
            </a:r>
            <a:r>
              <a:rPr lang="ar-DZ" sz="2400" dirty="0"/>
              <a:t> وكذلك حركة </a:t>
            </a:r>
            <a:r>
              <a:rPr lang="ar-DZ" sz="2400" dirty="0" err="1"/>
              <a:t>السكلوز</a:t>
            </a:r>
            <a:r>
              <a:rPr lang="ar-DZ" sz="2400" dirty="0"/>
              <a:t> وهي حركة </a:t>
            </a:r>
            <a:r>
              <a:rPr lang="ar-DZ" sz="2400" dirty="0" err="1"/>
              <a:t>العضيات</a:t>
            </a:r>
            <a:r>
              <a:rPr lang="ar-DZ" sz="2400" dirty="0"/>
              <a:t> التي تظهر على شكل نقاط مضيئة </a:t>
            </a:r>
          </a:p>
          <a:p>
            <a:r>
              <a:rPr lang="ar-DZ" sz="2400" dirty="0"/>
              <a:t>حول الفجوة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04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563E88-347B-404D-B145-BCF3CF7A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95" y="740229"/>
            <a:ext cx="24288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B002BED-301B-4D10-B931-3C81005B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20" y="740229"/>
            <a:ext cx="2076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DE0D722-6BF4-4F2B-B9BC-6C05F936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150"/>
            <a:ext cx="5715000" cy="260985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78F48-55AA-490D-85E7-1CEE1B6AA204}"/>
              </a:ext>
            </a:extLst>
          </p:cNvPr>
          <p:cNvSpPr txBox="1"/>
          <p:nvPr/>
        </p:nvSpPr>
        <p:spPr>
          <a:xfrm>
            <a:off x="3357154" y="195943"/>
            <a:ext cx="52577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DZ" sz="2400" dirty="0"/>
              <a:t> فحص خلية حرشفة البصل تحت المجهر الضوئي </a:t>
            </a:r>
            <a:endParaRPr lang="en-US" sz="24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F55E75A-218B-48F6-A5BB-2D40ECEBFCF2}"/>
              </a:ext>
            </a:extLst>
          </p:cNvPr>
          <p:cNvSpPr txBox="1"/>
          <p:nvPr/>
        </p:nvSpPr>
        <p:spPr>
          <a:xfrm>
            <a:off x="6096000" y="1436914"/>
            <a:ext cx="544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/>
              <a:t>يتم فحص الخلية باتباع الخطوات المبينة في الوثيقة التالية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BBA36D-C52C-4F9B-A1B1-0068F444D9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0" y="2310688"/>
            <a:ext cx="6203496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6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6">
            <a:extLst>
              <a:ext uri="{FF2B5EF4-FFF2-40B4-BE49-F238E27FC236}">
                <a16:creationId xmlns:a16="http://schemas.microsoft.com/office/drawing/2014/main" id="{61A4FD0F-31E7-4D78-98F7-116768B5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DZ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F7983E2-0C83-478E-859F-9E5C69E3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549275"/>
            <a:ext cx="5857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2800" dirty="0">
                <a:solidFill>
                  <a:srgbClr val="984807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الجمهورية الجزائرية الديمقراطية الشعبية</a:t>
            </a:r>
            <a:endParaRPr lang="en-US" altLang="en-US" sz="1400" dirty="0">
              <a:solidFill>
                <a:srgbClr val="984807"/>
              </a:solidFill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altLang="en-US" sz="2800" dirty="0">
                <a:solidFill>
                  <a:srgbClr val="984807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وزارة التعليم العالي والبحث العلمي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altLang="en-US" sz="2800" dirty="0">
                <a:solidFill>
                  <a:srgbClr val="984807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جامعة الشهيد حمة لخضر   الوادي</a:t>
            </a:r>
            <a:r>
              <a:rPr lang="en-US" altLang="en-US" sz="1400" dirty="0">
                <a:solidFill>
                  <a:srgbClr val="984807"/>
                </a:solidFill>
                <a:cs typeface="PT Bold Heading" panose="02010400000000000000" pitchFamily="2" charset="-78"/>
              </a:rPr>
              <a:t> </a:t>
            </a:r>
            <a:endParaRPr lang="en-US" altLang="en-US" sz="2400" dirty="0">
              <a:solidFill>
                <a:srgbClr val="984807"/>
              </a:solidFill>
              <a:cs typeface="PT Bold Heading" panose="02010400000000000000" pitchFamily="2" charset="-78"/>
            </a:endParaRPr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73842A16-8F4E-45A4-BE24-2936C05E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59076"/>
            <a:ext cx="4857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2600" dirty="0">
                <a:solidFill>
                  <a:srgbClr val="000000"/>
                </a:solidFill>
                <a:ea typeface="Calibri" panose="020F0502020204030204" pitchFamily="34" charset="0"/>
                <a:cs typeface="PT Bold Heading" panose="02010400000000000000" pitchFamily="2" charset="-78"/>
              </a:rPr>
              <a:t>الــعــمل التـطبيـقـي الثاني</a:t>
            </a:r>
            <a:endParaRPr lang="en-US" altLang="en-US" sz="1100" dirty="0">
              <a:solidFill>
                <a:srgbClr val="000000"/>
              </a:solidFill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altLang="en-US" sz="2600" dirty="0">
                <a:solidFill>
                  <a:srgbClr val="000000"/>
                </a:solidFill>
                <a:ea typeface="Calibri" panose="020F0502020204030204" pitchFamily="34" charset="0"/>
                <a:cs typeface="PT Bold Heading" panose="02010400000000000000" pitchFamily="2" charset="-78"/>
              </a:rPr>
              <a:t>مادة بيولوجيا الخلية</a:t>
            </a:r>
            <a:endParaRPr lang="ar-DZ" altLang="en-US" dirty="0">
              <a:solidFill>
                <a:srgbClr val="000000"/>
              </a:solidFill>
            </a:endParaRPr>
          </a:p>
        </p:txBody>
      </p:sp>
      <p:sp>
        <p:nvSpPr>
          <p:cNvPr id="2055" name="Rectangle 9">
            <a:extLst>
              <a:ext uri="{FF2B5EF4-FFF2-40B4-BE49-F238E27FC236}">
                <a16:creationId xmlns:a16="http://schemas.microsoft.com/office/drawing/2014/main" id="{5BBD5E7B-9648-4049-B346-6AB7DCFF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6" y="5805488"/>
            <a:ext cx="3357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abic Transparent" panose="020B0604020202020204" pitchFamily="34" charset="0"/>
              </a:rPr>
              <a:t>الموسوم الجامعي</a:t>
            </a:r>
            <a:r>
              <a:rPr lang="ar-D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2021- 2022</a:t>
            </a:r>
            <a:endParaRPr lang="ar-DZ" altLang="en-US" b="1" dirty="0">
              <a:solidFill>
                <a:srgbClr val="000000"/>
              </a:solidFill>
            </a:endParaRP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B1CDA6A2-FAD3-4350-AA94-0C02FA21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910" y="3822701"/>
            <a:ext cx="61045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DZ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ملاحظة عامة لخلية  نباتية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(خلايا حرشفة البصل </a:t>
            </a:r>
            <a:r>
              <a:rPr lang="fr-FR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Allium  </a:t>
            </a:r>
            <a:r>
              <a:rPr lang="fr-FR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cépa</a:t>
            </a:r>
            <a:r>
              <a:rPr lang="ar-DZ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C9EF72F1-81B9-452A-9933-A8EED356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776414"/>
            <a:ext cx="83042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2600" dirty="0">
                <a:solidFill>
                  <a:srgbClr val="00CC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كلية علوم الطبيعة والحياة      </a:t>
            </a:r>
            <a:r>
              <a:rPr lang="ar-DZ" altLang="en-US" sz="2600" dirty="0">
                <a:solidFill>
                  <a:srgbClr val="00CC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  </a:t>
            </a:r>
            <a:r>
              <a:rPr lang="ar-SA" altLang="en-US" sz="2600" dirty="0">
                <a:solidFill>
                  <a:srgbClr val="00CC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               سنة أولى جذع مشترك</a:t>
            </a:r>
            <a:r>
              <a:rPr lang="ar-DZ" altLang="en-US" sz="2600" dirty="0">
                <a:solidFill>
                  <a:srgbClr val="00CC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DZ" altLang="en-US" sz="2600" dirty="0">
                <a:solidFill>
                  <a:srgbClr val="00CC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                                                                </a:t>
            </a:r>
            <a:r>
              <a:rPr lang="ar-SA" altLang="en-US" sz="2600" dirty="0">
                <a:solidFill>
                  <a:srgbClr val="00CC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علوم الطبيعة والحياة</a:t>
            </a:r>
            <a:r>
              <a:rPr lang="ar-DZ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2054" grpId="0"/>
      <p:bldP spid="2055" grpId="0"/>
      <p:bldP spid="28681" grpId="0"/>
      <p:bldP spid="28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3FBE150-9C47-4FCA-BFEE-83CA08043FA0}"/>
              </a:ext>
            </a:extLst>
          </p:cNvPr>
          <p:cNvSpPr txBox="1"/>
          <p:nvPr/>
        </p:nvSpPr>
        <p:spPr>
          <a:xfrm>
            <a:off x="6067698" y="666203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800" b="1" dirty="0"/>
              <a:t>الخلية النباتية :</a:t>
            </a:r>
          </a:p>
          <a:p>
            <a:r>
              <a:rPr lang="ar-DZ" sz="2800" b="1" dirty="0"/>
              <a:t> - </a:t>
            </a:r>
            <a:r>
              <a:rPr lang="ar-DZ" sz="2000" b="1" dirty="0"/>
              <a:t>مميزات الخلية النباتية </a:t>
            </a:r>
          </a:p>
          <a:p>
            <a:r>
              <a:rPr lang="ar-DZ" sz="2000" b="1" dirty="0"/>
              <a:t> </a:t>
            </a:r>
            <a:r>
              <a:rPr lang="ar-DZ" sz="3200" b="1" dirty="0"/>
              <a:t>-</a:t>
            </a:r>
            <a:r>
              <a:rPr lang="ar-DZ" sz="2000" b="1" dirty="0"/>
              <a:t>  مكونات الخلية النباتية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AAA9A55-AAF2-479E-81E5-6173AE5A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23643"/>
            <a:ext cx="6727371" cy="6394123"/>
          </a:xfrm>
          <a:prstGeom prst="rect">
            <a:avLst/>
          </a:prstGeom>
        </p:spPr>
      </p:pic>
      <p:pic>
        <p:nvPicPr>
          <p:cNvPr id="7" name="صورة 6" descr="cellules_d27elodc3a9e">
            <a:extLst>
              <a:ext uri="{FF2B5EF4-FFF2-40B4-BE49-F238E27FC236}">
                <a16:creationId xmlns:a16="http://schemas.microsoft.com/office/drawing/2014/main" id="{9F845768-3254-4F8F-9DF7-4E8F784A63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80" y="2112753"/>
            <a:ext cx="4281351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7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41B39-052B-4B1C-9762-022C20FC4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9" y="717452"/>
            <a:ext cx="11640196" cy="55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84360-CE4E-4707-A61A-7601D2D3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5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C41FCE-8683-46A1-8629-502965F3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41"/>
            <a:ext cx="10698480" cy="664168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9FCF304-BE45-4DA1-AD11-B3AB13DC9CFD}"/>
              </a:ext>
            </a:extLst>
          </p:cNvPr>
          <p:cNvSpPr/>
          <p:nvPr/>
        </p:nvSpPr>
        <p:spPr>
          <a:xfrm>
            <a:off x="7641026" y="0"/>
            <a:ext cx="41537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DZ" sz="3600" b="1" dirty="0"/>
              <a:t>- </a:t>
            </a:r>
            <a:r>
              <a:rPr lang="ar-DZ" sz="2400" b="1" dirty="0"/>
              <a:t>مقارنة بين الخلية الحيوانية والنباتية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709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798E4B-FB0C-4F1D-B10C-D2418A054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0" b="3998"/>
          <a:stretch/>
        </p:blipFill>
        <p:spPr>
          <a:xfrm>
            <a:off x="862149" y="483326"/>
            <a:ext cx="10450285" cy="6100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C746A-3219-4B02-A076-35DEC918B990}"/>
              </a:ext>
            </a:extLst>
          </p:cNvPr>
          <p:cNvSpPr txBox="1"/>
          <p:nvPr/>
        </p:nvSpPr>
        <p:spPr>
          <a:xfrm>
            <a:off x="6231988" y="5542667"/>
            <a:ext cx="1463040" cy="369332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7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78F48-55AA-490D-85E7-1CEE1B6AA204}"/>
              </a:ext>
            </a:extLst>
          </p:cNvPr>
          <p:cNvSpPr txBox="1"/>
          <p:nvPr/>
        </p:nvSpPr>
        <p:spPr>
          <a:xfrm>
            <a:off x="3357154" y="195943"/>
            <a:ext cx="52577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فحص خلية حرشفة البصل تحت المجهر الضوئي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F55E75A-218B-48F6-A5BB-2D40ECEBFCF2}"/>
              </a:ext>
            </a:extLst>
          </p:cNvPr>
          <p:cNvSpPr txBox="1"/>
          <p:nvPr/>
        </p:nvSpPr>
        <p:spPr>
          <a:xfrm>
            <a:off x="6096000" y="1672048"/>
            <a:ext cx="544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يتم فحص الخلية باتباع الخطوات المبينة في الوثيقة التالية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BBA36D-C52C-4F9B-A1B1-0068F444D9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90" y="2050867"/>
            <a:ext cx="5445035" cy="27657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791484E-CF26-415C-840B-61FBA566701D}"/>
              </a:ext>
            </a:extLst>
          </p:cNvPr>
          <p:cNvSpPr txBox="1"/>
          <p:nvPr/>
        </p:nvSpPr>
        <p:spPr>
          <a:xfrm>
            <a:off x="1154878" y="744579"/>
            <a:ext cx="1056250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DZ" sz="2400" dirty="0"/>
              <a:t>1- فحص البشرة الخارجية الملونة طبيعيا (بنفسجية او حمراء) حرشفة البصل الخارجية  أو البشرة الداخلية </a:t>
            </a:r>
          </a:p>
          <a:p>
            <a:r>
              <a:rPr lang="ar-DZ" sz="2400" dirty="0"/>
              <a:t>للحرشفة الداخلية المعاملة بمحلول احمر المعتدل (</a:t>
            </a:r>
            <a:r>
              <a:rPr lang="en-US" sz="2400" dirty="0"/>
              <a:t>rouge </a:t>
            </a:r>
            <a:r>
              <a:rPr lang="en-US" sz="2400" dirty="0" err="1"/>
              <a:t>neutre</a:t>
            </a:r>
            <a:r>
              <a:rPr lang="ar-DZ" sz="2400" dirty="0"/>
              <a:t>) </a:t>
            </a:r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729403-0B40-4CF4-A719-0CEFB6625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79"/>
          <a:stretch/>
        </p:blipFill>
        <p:spPr bwMode="auto">
          <a:xfrm>
            <a:off x="6342442" y="4834058"/>
            <a:ext cx="3004457" cy="1982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CCB96A3-5E3B-4346-96A3-22B0A6B6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98" y="1619797"/>
            <a:ext cx="2428875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ED4E52C-E7E6-487D-9103-BA06AAD5F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/>
          <a:stretch/>
        </p:blipFill>
        <p:spPr bwMode="auto">
          <a:xfrm>
            <a:off x="882098" y="1578757"/>
            <a:ext cx="2076450" cy="1387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سهم: لليمين 6">
            <a:extLst>
              <a:ext uri="{FF2B5EF4-FFF2-40B4-BE49-F238E27FC236}">
                <a16:creationId xmlns:a16="http://schemas.microsoft.com/office/drawing/2014/main" id="{CD09C052-2BAB-4C7A-A905-750E88CBB0A8}"/>
              </a:ext>
            </a:extLst>
          </p:cNvPr>
          <p:cNvSpPr/>
          <p:nvPr/>
        </p:nvSpPr>
        <p:spPr bwMode="auto">
          <a:xfrm rot="1319994" flipV="1">
            <a:off x="6696890" y="2547257"/>
            <a:ext cx="939253" cy="1632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CD82AB4D-156F-4029-96CF-CCCEDCA8B685}"/>
              </a:ext>
            </a:extLst>
          </p:cNvPr>
          <p:cNvSpPr/>
          <p:nvPr/>
        </p:nvSpPr>
        <p:spPr bwMode="auto">
          <a:xfrm rot="12039545" flipV="1">
            <a:off x="3231328" y="2430728"/>
            <a:ext cx="939253" cy="2340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2174EEA-F5D5-4072-9AC9-D646302422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4"/>
          <a:stretch/>
        </p:blipFill>
        <p:spPr>
          <a:xfrm rot="5400000">
            <a:off x="-42184" y="3792684"/>
            <a:ext cx="3317964" cy="16653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9F16BC-86B4-4B04-A725-0D2DE3EE31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1"/>
          <a:stretch/>
        </p:blipFill>
        <p:spPr>
          <a:xfrm>
            <a:off x="2444315" y="4834058"/>
            <a:ext cx="3474725" cy="1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A417260-41D8-45C7-8AB7-18D0D1409273}"/>
              </a:ext>
            </a:extLst>
          </p:cNvPr>
          <p:cNvSpPr txBox="1"/>
          <p:nvPr/>
        </p:nvSpPr>
        <p:spPr>
          <a:xfrm>
            <a:off x="2967875" y="339628"/>
            <a:ext cx="874951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DZ" sz="2400" dirty="0"/>
              <a:t>1- فحص البشرة </a:t>
            </a:r>
            <a:r>
              <a:rPr lang="en-US" sz="2400" dirty="0"/>
              <a:t> </a:t>
            </a:r>
            <a:r>
              <a:rPr lang="ar-DZ" sz="2400" dirty="0"/>
              <a:t>الداخلية للحرشفة الداخلية المعاملة بالماء ثم محلول ليغول (اليود) </a:t>
            </a:r>
            <a:r>
              <a:rPr lang="en-US" sz="2400" dirty="0" err="1"/>
              <a:t>ligol</a:t>
            </a:r>
            <a:endParaRPr lang="en-US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9C9171E-555C-4E8C-ABC0-786F4204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5" y="1081226"/>
            <a:ext cx="7980181" cy="509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3B470CA-F0E7-46FD-9B70-7865B5A5D12A}"/>
              </a:ext>
            </a:extLst>
          </p:cNvPr>
          <p:cNvSpPr txBox="1"/>
          <p:nvPr/>
        </p:nvSpPr>
        <p:spPr>
          <a:xfrm>
            <a:off x="0" y="1505243"/>
            <a:ext cx="280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b="1" dirty="0"/>
              <a:t>1- نقوم بنزع البشرة الداخلية للجهة المقعرة للحرشفة الثالثة او الرابعة للبصلة البصل  </a:t>
            </a:r>
            <a:endParaRPr lang="en-US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7446C4-A408-4434-A621-430835040737}"/>
              </a:ext>
            </a:extLst>
          </p:cNvPr>
          <p:cNvSpPr txBox="1"/>
          <p:nvPr/>
        </p:nvSpPr>
        <p:spPr>
          <a:xfrm>
            <a:off x="0" y="2559445"/>
            <a:ext cx="280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b="1" dirty="0"/>
              <a:t>2- نقوم بوضع البشرة بين الصفيحة والساترة  باستعمال قطرة ماء مقطر </a:t>
            </a:r>
            <a:endParaRPr lang="en-US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F4653B1-0604-4547-8DEB-58EA6DBFE19D}"/>
              </a:ext>
            </a:extLst>
          </p:cNvPr>
          <p:cNvSpPr txBox="1"/>
          <p:nvPr/>
        </p:nvSpPr>
        <p:spPr>
          <a:xfrm>
            <a:off x="168812" y="3559126"/>
            <a:ext cx="263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b="1" dirty="0"/>
              <a:t>3- بعد الفحص بالمجهر الضوئي نقوم بإضافة  قطرة من محلول اليود (</a:t>
            </a:r>
            <a:r>
              <a:rPr lang="ar-DZ" b="1" dirty="0" err="1"/>
              <a:t>الليغول</a:t>
            </a:r>
            <a:r>
              <a:rPr lang="ar-DZ" b="1" dirty="0"/>
              <a:t> ) بجانب الساترة لتنتشر بين الصفيحة والساترة بعدها نعيد مشاهدة العينة من جديد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8104259"/>
      </p:ext>
    </p:extLst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273</Words>
  <Application>Microsoft Office PowerPoint</Application>
  <PresentationFormat>Widescreen</PresentationFormat>
  <Paragraphs>33</Paragraphs>
  <Slides>14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تصميم افتراضي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Djilani</dc:creator>
  <cp:lastModifiedBy>user</cp:lastModifiedBy>
  <cp:revision>14</cp:revision>
  <dcterms:created xsi:type="dcterms:W3CDTF">2019-10-25T20:21:17Z</dcterms:created>
  <dcterms:modified xsi:type="dcterms:W3CDTF">2022-04-26T06:17:24Z</dcterms:modified>
</cp:coreProperties>
</file>