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7"/>
  </p:notesMasterIdLst>
  <p:sldIdLst>
    <p:sldId id="256" r:id="rId2"/>
    <p:sldId id="353" r:id="rId3"/>
    <p:sldId id="414" r:id="rId4"/>
    <p:sldId id="354" r:id="rId5"/>
    <p:sldId id="355" r:id="rId6"/>
    <p:sldId id="427" r:id="rId7"/>
    <p:sldId id="357" r:id="rId8"/>
    <p:sldId id="356" r:id="rId9"/>
    <p:sldId id="424" r:id="rId10"/>
    <p:sldId id="366" r:id="rId11"/>
    <p:sldId id="429" r:id="rId12"/>
    <p:sldId id="361" r:id="rId13"/>
    <p:sldId id="410" r:id="rId14"/>
    <p:sldId id="417" r:id="rId15"/>
    <p:sldId id="420" r:id="rId16"/>
    <p:sldId id="418" r:id="rId17"/>
    <p:sldId id="428" r:id="rId18"/>
    <p:sldId id="379" r:id="rId19"/>
    <p:sldId id="412" r:id="rId20"/>
    <p:sldId id="413" r:id="rId21"/>
    <p:sldId id="426" r:id="rId22"/>
    <p:sldId id="388" r:id="rId23"/>
    <p:sldId id="421" r:id="rId24"/>
    <p:sldId id="422" r:id="rId25"/>
    <p:sldId id="423" r:id="rId26"/>
  </p:sldIdLst>
  <p:sldSz cx="9144000" cy="6858000" type="screen4x3"/>
  <p:notesSz cx="7102475" cy="102330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800000"/>
    <a:srgbClr val="FF0000"/>
    <a:srgbClr val="FFFF99"/>
    <a:srgbClr val="00CC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68" autoAdjust="0"/>
    <p:restoredTop sz="95630" autoAdjust="0"/>
  </p:normalViewPr>
  <p:slideViewPr>
    <p:cSldViewPr>
      <p:cViewPr varScale="1">
        <p:scale>
          <a:sx n="67" d="100"/>
          <a:sy n="67" d="100"/>
        </p:scale>
        <p:origin x="17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860687"/>
            <a:ext cx="5208482" cy="460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374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9721374"/>
            <a:ext cx="3077739" cy="51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57" tIns="49528" rIns="99057" bIns="4952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A9A8152A-ACB0-4315-9445-3C39EAEBA8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893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A8152A-ACB0-4315-9445-3C39EAEBA818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63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27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727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899DF-C389-4CB3-A2C8-A0F8B5108C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94BC1-D759-4520-8CCE-9AA5C27E1A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B4B67-40B6-4573-833C-B17F5F592D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AA059-4D72-4047-8946-1BCF87FA5A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8DCD1-6E20-4F7F-B190-EE3DFBA2A2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81A1D-10E4-48E7-8413-2E9D5AE3A7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5E071-C6DE-4078-8BF1-9EEFD5AA3F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ABB7A-41DD-4690-AFF5-DCDCD5BDAC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A254-CF0F-493E-9E47-07A9BC618B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C6DE6-AA88-4BCC-AE54-A156AC1FF6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F1E0C-9B2D-448D-8771-2AD6D1A136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EF80000A-5C76-4FB2-8FAF-C8FB386F04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16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16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716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716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16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828800"/>
            <a:ext cx="6400800" cy="2209800"/>
          </a:xfrm>
        </p:spPr>
        <p:txBody>
          <a:bodyPr/>
          <a:lstStyle/>
          <a:p>
            <a:pPr algn="ctr" eaLnBrk="1" hangingPunct="1"/>
            <a:r>
              <a:rPr lang="fr-FR" sz="6000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Times New Roman" pitchFamily="18" charset="0"/>
              </a:rPr>
              <a:t>CONCEPTS PRÉLIMINAIRES </a:t>
            </a:r>
            <a:endParaRPr lang="fr-FR" sz="6600" b="1" dirty="0" smtClean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6588946" y="4214818"/>
            <a:ext cx="25004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Segoe UI" pitchFamily="34" charset="0"/>
                <a:cs typeface="Segoe UI" pitchFamily="34" charset="0"/>
              </a:rPr>
              <a:t>3L Informatique </a:t>
            </a:r>
            <a:endParaRPr lang="fr-FR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124075" y="0"/>
            <a:ext cx="7019925" cy="8302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solidFill>
                  <a:schemeClr val="bg2"/>
                </a:solidFill>
              </a:rPr>
              <a:t>Université, chahid Hamma Lakhdar d’El Oued</a:t>
            </a:r>
            <a:br>
              <a:rPr lang="fr-FR" sz="2400" b="1">
                <a:solidFill>
                  <a:schemeClr val="bg2"/>
                </a:solidFill>
              </a:rPr>
            </a:br>
            <a:r>
              <a:rPr lang="fr-FR" sz="2400" b="1">
                <a:solidFill>
                  <a:schemeClr val="bg2"/>
                </a:solidFill>
              </a:rPr>
              <a:t> Département d'Informatique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2736609" y="6474154"/>
            <a:ext cx="63928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KHEBBACHE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Mohib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ddine</a:t>
            </a:r>
            <a:endParaRPr lang="es-E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age 6" descr="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9" y="214313"/>
            <a:ext cx="1425751" cy="13572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3388846" y="942052"/>
            <a:ext cx="5214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A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solidFill>
                  <a:srgbClr val="00CC99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pplications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 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M</a:t>
            </a:r>
            <a:r>
              <a:rPr lang="fr-FR" sz="4000" b="1" dirty="0">
                <a:ln w="900" cmpd="sng">
                  <a:solidFill>
                    <a:srgbClr val="FFFF99">
                      <a:alpha val="55000"/>
                    </a:srgbClr>
                  </a:solidFill>
                  <a:prstDash val="solid"/>
                </a:ln>
                <a:solidFill>
                  <a:srgbClr val="00CC99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UI" pitchFamily="34" charset="0"/>
                <a:cs typeface="Segoe UI" pitchFamily="34" charset="0"/>
              </a:rPr>
              <a:t>obiles</a:t>
            </a:r>
            <a:endParaRPr lang="fr-FR" sz="4000" b="1" u="sng" dirty="0">
              <a:ln w="900" cmpd="sng">
                <a:solidFill>
                  <a:srgbClr val="FFFF99">
                    <a:alpha val="55000"/>
                  </a:srgbClr>
                </a:solidFill>
                <a:prstDash val="solid"/>
              </a:ln>
              <a:solidFill>
                <a:srgbClr val="00CC99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6493"/>
            <a:ext cx="2133600" cy="476250"/>
          </a:xfrm>
          <a:noFill/>
        </p:spPr>
        <p:txBody>
          <a:bodyPr/>
          <a:lstStyle/>
          <a:p>
            <a:pPr algn="ctr"/>
            <a:fld id="{198964C5-ACF7-4A23-8FB1-3BF8A613E5E2}" type="datetime1">
              <a:rPr lang="fr-FR" b="1" smtClean="0"/>
              <a:pPr algn="ctr"/>
              <a:t>24/02/2023</a:t>
            </a:fld>
            <a:endParaRPr lang="es-ES" b="1" dirty="0" smtClean="0"/>
          </a:p>
        </p:txBody>
      </p:sp>
      <p:sp>
        <p:nvSpPr>
          <p:cNvPr id="1946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6493"/>
            <a:ext cx="2133600" cy="476250"/>
          </a:xfrm>
          <a:noFill/>
        </p:spPr>
        <p:txBody>
          <a:bodyPr/>
          <a:lstStyle/>
          <a:p>
            <a:pPr algn="l"/>
            <a:fld id="{EE2C97E1-6A75-4229-B0F0-BF5B6EF6C645}" type="slidenum">
              <a:rPr lang="es-ES" b="1" smtClean="0">
                <a:latin typeface="Arial" charset="0"/>
              </a:rPr>
              <a:pPr algn="l"/>
              <a:t>10</a:t>
            </a:fld>
            <a:endParaRPr lang="es-ES" b="1" smtClean="0">
              <a:latin typeface="Arial" charset="0"/>
            </a:endParaRPr>
          </a:p>
        </p:txBody>
      </p:sp>
      <p:sp>
        <p:nvSpPr>
          <p:cNvPr id="19461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6493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37428" y="2103563"/>
            <a:ext cx="8669143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Matériel mobile (</a:t>
            </a:r>
            <a:r>
              <a:rPr lang="en-US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mobile </a:t>
            </a:r>
            <a:r>
              <a:rPr lang="en-US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devices) </a:t>
            </a:r>
            <a:r>
              <a:rPr lang="en-US" sz="2400" b="1" dirty="0" smtClean="0">
                <a:solidFill>
                  <a:srgbClr val="A80000"/>
                </a:solidFill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à"/>
            </a:pPr>
            <a:endParaRPr lang="en-US" sz="1600" b="1" dirty="0" smtClean="0">
              <a:solidFill>
                <a:srgbClr val="A80000"/>
              </a:solidFill>
            </a:endParaRPr>
          </a:p>
          <a:p>
            <a:pPr marL="357188" indent="-85725" algn="just"/>
            <a:r>
              <a:rPr lang="en-US" sz="2400" b="1" dirty="0" smtClean="0">
                <a:solidFill>
                  <a:srgbClr val="A80000"/>
                </a:solidFill>
              </a:rPr>
              <a:t> - </a:t>
            </a:r>
            <a:r>
              <a:rPr lang="fr-FR" sz="2200" dirty="0" smtClean="0"/>
              <a:t>Tous </a:t>
            </a:r>
            <a:r>
              <a:rPr lang="fr-FR" sz="2200" dirty="0"/>
              <a:t>types </a:t>
            </a:r>
            <a:r>
              <a:rPr lang="fr-FR" sz="2200" dirty="0" smtClean="0"/>
              <a:t>d’appareil intelligent et mobile</a:t>
            </a:r>
            <a:r>
              <a:rPr lang="fr-FR" sz="2000" dirty="0" smtClean="0"/>
              <a:t> (</a:t>
            </a:r>
            <a:r>
              <a:rPr lang="fr-FR" sz="2200" dirty="0"/>
              <a:t>Smartphone, tablette, </a:t>
            </a:r>
            <a:r>
              <a:rPr lang="fr-FR" sz="2200" dirty="0" err="1"/>
              <a:t>smartwatch</a:t>
            </a:r>
            <a:r>
              <a:rPr lang="fr-FR" sz="2200" dirty="0"/>
              <a:t> </a:t>
            </a:r>
            <a:r>
              <a:rPr lang="fr-FR" sz="2200" dirty="0" smtClean="0"/>
              <a:t>« montre intelligente ») </a:t>
            </a:r>
          </a:p>
          <a:p>
            <a:pPr marL="357188" indent="-85725" algn="just"/>
            <a:endParaRPr lang="fr-FR" sz="2200" dirty="0"/>
          </a:p>
          <a:p>
            <a:pPr marL="357188" indent="-85725" algn="just"/>
            <a:r>
              <a:rPr lang="fr-FR" sz="2200" dirty="0" smtClean="0"/>
              <a:t> - fonctionne </a:t>
            </a:r>
            <a:r>
              <a:rPr lang="fr-FR" sz="2200" dirty="0"/>
              <a:t>avec système embarqué (</a:t>
            </a:r>
            <a:r>
              <a:rPr lang="fr-FR" sz="2200" b="1" dirty="0">
                <a:solidFill>
                  <a:srgbClr val="006666"/>
                </a:solidFill>
              </a:rPr>
              <a:t>système d’exploitation </a:t>
            </a:r>
            <a:r>
              <a:rPr lang="fr-FR" sz="2200" b="1" dirty="0" smtClean="0">
                <a:solidFill>
                  <a:srgbClr val="006666"/>
                </a:solidFill>
              </a:rPr>
              <a:t>mobile</a:t>
            </a:r>
            <a:r>
              <a:rPr lang="fr-FR" sz="2200" b="1" dirty="0" smtClean="0"/>
              <a:t> ‘</a:t>
            </a:r>
            <a:r>
              <a:rPr lang="fr-FR" sz="2200" b="1" dirty="0" smtClean="0">
                <a:solidFill>
                  <a:srgbClr val="006666"/>
                </a:solidFill>
              </a:rPr>
              <a:t>mobile </a:t>
            </a:r>
            <a:r>
              <a:rPr lang="fr-FR" sz="2400" b="1" dirty="0" err="1" smtClean="0">
                <a:solidFill>
                  <a:srgbClr val="006666"/>
                </a:solidFill>
              </a:rPr>
              <a:t>platform</a:t>
            </a:r>
            <a:r>
              <a:rPr lang="fr-FR" sz="2400" b="1" dirty="0" smtClean="0">
                <a:solidFill>
                  <a:srgbClr val="006666"/>
                </a:solidFill>
              </a:rPr>
              <a:t> </a:t>
            </a:r>
            <a:r>
              <a:rPr lang="fr-FR" sz="2400" b="1" dirty="0">
                <a:solidFill>
                  <a:srgbClr val="006666"/>
                </a:solidFill>
              </a:rPr>
              <a:t>OS</a:t>
            </a:r>
            <a:r>
              <a:rPr lang="fr-FR" sz="2200" b="1" dirty="0" smtClean="0"/>
              <a:t>’</a:t>
            </a:r>
            <a:r>
              <a:rPr lang="fr-FR" sz="2200" dirty="0" smtClean="0"/>
              <a:t>) </a:t>
            </a:r>
          </a:p>
          <a:p>
            <a:pPr marL="357188" indent="-85725" algn="just"/>
            <a:endParaRPr lang="fr-FR" sz="2200" dirty="0"/>
          </a:p>
          <a:p>
            <a:pPr marL="542925" indent="-271463" algn="just"/>
            <a:r>
              <a:rPr lang="fr-FR" sz="2200" dirty="0" smtClean="0"/>
              <a:t>- et capables </a:t>
            </a:r>
            <a:r>
              <a:rPr lang="fr-FR" sz="2200" dirty="0"/>
              <a:t>de </a:t>
            </a:r>
            <a:r>
              <a:rPr lang="fr-FR" sz="2200" b="1" dirty="0"/>
              <a:t>récupérer</a:t>
            </a:r>
            <a:r>
              <a:rPr lang="fr-FR" sz="2200" dirty="0"/>
              <a:t> et de </a:t>
            </a:r>
            <a:r>
              <a:rPr lang="fr-FR" sz="2200" b="1" dirty="0"/>
              <a:t>traiter des </a:t>
            </a:r>
            <a:r>
              <a:rPr lang="fr-FR" sz="2200" b="1" dirty="0" smtClean="0"/>
              <a:t>données (traitement «  </a:t>
            </a:r>
            <a:r>
              <a:rPr lang="fr-FR" sz="2200" b="1" dirty="0" err="1" smtClean="0"/>
              <a:t>processing</a:t>
            </a:r>
            <a:r>
              <a:rPr lang="fr-FR" sz="2200" b="1" dirty="0" smtClean="0"/>
              <a:t>» et connectivité).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451" y="1080514"/>
            <a:ext cx="7669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Fonctionnement: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L'informatique mobile </a:t>
            </a:r>
            <a:r>
              <a:rPr lang="fr-FR" sz="2400" dirty="0"/>
              <a:t>implique</a:t>
            </a:r>
            <a:r>
              <a:rPr lang="fr-FR" sz="2400" dirty="0" smtClean="0"/>
              <a:t>:</a:t>
            </a:r>
            <a:endParaRPr lang="fr-FR" sz="2400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4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6493"/>
            <a:ext cx="2133600" cy="476250"/>
          </a:xfrm>
          <a:noFill/>
        </p:spPr>
        <p:txBody>
          <a:bodyPr/>
          <a:lstStyle/>
          <a:p>
            <a:pPr algn="ctr"/>
            <a:fld id="{198964C5-ACF7-4A23-8FB1-3BF8A613E5E2}" type="datetime1">
              <a:rPr lang="fr-FR" b="1" smtClean="0"/>
              <a:pPr algn="ctr"/>
              <a:t>24/02/2023</a:t>
            </a:fld>
            <a:endParaRPr lang="es-ES" b="1" dirty="0" smtClean="0"/>
          </a:p>
        </p:txBody>
      </p:sp>
      <p:sp>
        <p:nvSpPr>
          <p:cNvPr id="1946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6493"/>
            <a:ext cx="2133600" cy="476250"/>
          </a:xfrm>
          <a:noFill/>
        </p:spPr>
        <p:txBody>
          <a:bodyPr/>
          <a:lstStyle/>
          <a:p>
            <a:pPr algn="l"/>
            <a:fld id="{EE2C97E1-6A75-4229-B0F0-BF5B6EF6C645}" type="slidenum">
              <a:rPr lang="es-ES" b="1" smtClean="0">
                <a:latin typeface="Arial" charset="0"/>
              </a:rPr>
              <a:pPr algn="l"/>
              <a:t>11</a:t>
            </a:fld>
            <a:endParaRPr lang="es-ES" b="1" smtClean="0">
              <a:latin typeface="Arial" charset="0"/>
            </a:endParaRPr>
          </a:p>
        </p:txBody>
      </p:sp>
      <p:sp>
        <p:nvSpPr>
          <p:cNvPr id="19461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6493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7451" y="1080514"/>
            <a:ext cx="7669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Fonctionnement: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L'informatique mobile </a:t>
            </a:r>
            <a:r>
              <a:rPr lang="fr-FR" sz="2400" dirty="0"/>
              <a:t>implique</a:t>
            </a:r>
            <a:r>
              <a:rPr lang="fr-FR" sz="2400" dirty="0" smtClean="0"/>
              <a:t>:</a:t>
            </a:r>
            <a:endParaRPr lang="fr-FR" sz="2400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4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33466" y="4476093"/>
            <a:ext cx="873425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3. Logiciel mobile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mobile </a:t>
            </a:r>
            <a:r>
              <a:rPr lang="en-US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software) </a:t>
            </a:r>
            <a:endParaRPr lang="en-US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400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42925" indent="-100013" algn="just"/>
            <a:r>
              <a:rPr lang="fr-FR" sz="2200" dirty="0" smtClean="0"/>
              <a:t>le </a:t>
            </a:r>
            <a:r>
              <a:rPr lang="fr-FR" sz="2200" b="1" dirty="0"/>
              <a:t>logiciel </a:t>
            </a:r>
            <a:r>
              <a:rPr lang="fr-FR" sz="2200" b="1" dirty="0" smtClean="0"/>
              <a:t>applicatif (applications) </a:t>
            </a:r>
            <a:r>
              <a:rPr lang="fr-FR" sz="2200" dirty="0" smtClean="0"/>
              <a:t>développé </a:t>
            </a:r>
            <a:r>
              <a:rPr lang="fr-FR" sz="2200" dirty="0"/>
              <a:t>spécifiquement pour être exécuté </a:t>
            </a:r>
            <a:r>
              <a:rPr lang="fr-FR" sz="2200"/>
              <a:t>sur </a:t>
            </a:r>
            <a:r>
              <a:rPr lang="fr-FR" sz="2200" smtClean="0"/>
              <a:t>un </a:t>
            </a:r>
            <a:r>
              <a:rPr lang="fr-FR" sz="2200" b="1" smtClean="0"/>
              <a:t>matériel </a:t>
            </a:r>
            <a:r>
              <a:rPr lang="fr-FR" sz="2200" b="1" dirty="0" smtClean="0"/>
              <a:t>mobile</a:t>
            </a:r>
            <a:r>
              <a:rPr lang="en-US" sz="2200" dirty="0"/>
              <a:t>.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04874" y="1847807"/>
            <a:ext cx="8643967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2. </a:t>
            </a: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Communication mobile (</a:t>
            </a:r>
            <a:r>
              <a:rPr lang="en-US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mobile communication) </a:t>
            </a: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: </a:t>
            </a:r>
          </a:p>
          <a:p>
            <a:pPr algn="just"/>
            <a:endParaRPr lang="en-US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700088" indent="-342900" algn="just">
              <a:buFontTx/>
              <a:buChar char="-"/>
            </a:pPr>
            <a:r>
              <a:rPr lang="fr-FR" sz="2200" b="1" dirty="0" smtClean="0"/>
              <a:t>technologies</a:t>
            </a:r>
            <a:r>
              <a:rPr lang="fr-FR" sz="2200" dirty="0" smtClean="0"/>
              <a:t> et  </a:t>
            </a:r>
            <a:r>
              <a:rPr lang="fr-FR" sz="2200" b="1" dirty="0" smtClean="0"/>
              <a:t>protocoles</a:t>
            </a:r>
            <a:r>
              <a:rPr lang="fr-FR" sz="2200" dirty="0" smtClean="0"/>
              <a:t> permettent </a:t>
            </a:r>
            <a:r>
              <a:rPr lang="fr-FR" sz="2200" dirty="0"/>
              <a:t>l'échange </a:t>
            </a:r>
            <a:r>
              <a:rPr lang="fr-FR" sz="2200" b="1" dirty="0"/>
              <a:t>de données et de voix </a:t>
            </a:r>
            <a:r>
              <a:rPr lang="fr-FR" sz="2200" dirty="0"/>
              <a:t>via les </a:t>
            </a:r>
            <a:r>
              <a:rPr lang="fr-FR" sz="2200" dirty="0" smtClean="0"/>
              <a:t>réseaux</a:t>
            </a:r>
            <a:r>
              <a:rPr lang="fr-FR" sz="2200" b="1" dirty="0" smtClean="0"/>
              <a:t> </a:t>
            </a:r>
            <a:r>
              <a:rPr lang="fr-FR" sz="2200" b="1" dirty="0">
                <a:solidFill>
                  <a:schemeClr val="accent1">
                    <a:lumMod val="50000"/>
                  </a:schemeClr>
                </a:solidFill>
              </a:rPr>
              <a:t>d’</a:t>
            </a:r>
            <a:r>
              <a:rPr lang="fr-FR" sz="2200" b="1" dirty="0" err="1">
                <a:solidFill>
                  <a:schemeClr val="accent1">
                    <a:lumMod val="50000"/>
                  </a:schemeClr>
                </a:solidFill>
              </a:rPr>
              <a:t>accés</a:t>
            </a:r>
            <a:r>
              <a:rPr lang="fr-FR" sz="2200" b="1" dirty="0">
                <a:solidFill>
                  <a:schemeClr val="accent1">
                    <a:lumMod val="50000"/>
                  </a:schemeClr>
                </a:solidFill>
              </a:rPr>
              <a:t> sans-fil </a:t>
            </a:r>
            <a:r>
              <a:rPr lang="fr-FR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00088" indent="-342900" algn="just">
              <a:buFontTx/>
              <a:buChar char="-"/>
            </a:pPr>
            <a:endParaRPr lang="fr-FR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985837" algn="just"/>
            <a:r>
              <a:rPr lang="fr-FR" sz="2200" b="1" dirty="0" smtClean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fr-FR" sz="2200" b="1" dirty="0" smtClean="0">
                <a:solidFill>
                  <a:srgbClr val="006666"/>
                </a:solidFill>
              </a:rPr>
              <a:t>Ad </a:t>
            </a:r>
            <a:r>
              <a:rPr lang="fr-FR" sz="2200" b="1" dirty="0">
                <a:solidFill>
                  <a:srgbClr val="006666"/>
                </a:solidFill>
              </a:rPr>
              <a:t>hoc ou </a:t>
            </a:r>
            <a:r>
              <a:rPr lang="fr-FR" sz="2200" b="1" dirty="0" smtClean="0">
                <a:solidFill>
                  <a:srgbClr val="006666"/>
                </a:solidFill>
              </a:rPr>
              <a:t>avec infrastructure</a:t>
            </a:r>
            <a:endParaRPr lang="fr-FR" sz="22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55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F75C54E2-D861-4ED1-92CB-369BACE00D95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E9E0090F-F5D6-4715-8263-4344E611F789}" type="slidenum">
              <a:rPr lang="es-ES" b="1" smtClean="0">
                <a:latin typeface="Arial" charset="0"/>
              </a:rPr>
              <a:pPr algn="l"/>
              <a:t>12</a:t>
            </a:fld>
            <a:endParaRPr lang="es-ES" b="1" smtClean="0">
              <a:latin typeface="Arial" charset="0"/>
            </a:endParaRPr>
          </a:p>
        </p:txBody>
      </p:sp>
      <p:sp>
        <p:nvSpPr>
          <p:cNvPr id="1434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71470" y="1427292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Portabilité (</a:t>
            </a:r>
            <a:r>
              <a:rPr lang="fr-FR" sz="2400" dirty="0" err="1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Portability</a:t>
            </a: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): </a:t>
            </a:r>
            <a:endParaRPr lang="fr-FR" sz="2400" dirty="0" smtClean="0">
              <a:ln w="18415" cmpd="sng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fr-FR" sz="1200" dirty="0" smtClean="0">
              <a:ln w="18415" cmpd="sng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185738" algn="just">
              <a:defRPr/>
            </a:pP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fr-FR" sz="2200" b="1" dirty="0" smtClean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</a:rPr>
              <a:t> </a:t>
            </a:r>
            <a:r>
              <a:rPr lang="fr-FR" sz="2200" b="1" dirty="0" smtClean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ym typeface="Wingdings" panose="05000000000000000000" pitchFamily="2" charset="2"/>
              </a:rPr>
              <a:t> </a:t>
            </a:r>
            <a:r>
              <a:rPr lang="fr-FR" sz="2200" b="1" dirty="0" smtClean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</a:rPr>
              <a:t> </a:t>
            </a:r>
            <a:r>
              <a:rPr lang="fr-FR" sz="2200" dirty="0" smtClean="0"/>
              <a:t>Deux </a:t>
            </a:r>
            <a:r>
              <a:rPr lang="fr-FR" sz="2200" dirty="0"/>
              <a:t>facteurs importants peuvent affecter la </a:t>
            </a:r>
            <a:r>
              <a:rPr lang="fr-FR" sz="2200" dirty="0" smtClean="0"/>
              <a:t>portabilité:  </a:t>
            </a:r>
          </a:p>
          <a:p>
            <a:pPr marL="185738" algn="just">
              <a:defRPr/>
            </a:pPr>
            <a:r>
              <a:rPr lang="fr-FR" sz="2200" b="1" dirty="0"/>
              <a:t> </a:t>
            </a:r>
            <a:r>
              <a:rPr lang="fr-FR" sz="2200" b="1" dirty="0" smtClean="0"/>
              <a:t>     - </a:t>
            </a:r>
            <a:r>
              <a:rPr lang="fr-FR" sz="2000" b="1" dirty="0" smtClean="0"/>
              <a:t>Le </a:t>
            </a:r>
            <a:r>
              <a:rPr lang="fr-FR" sz="2000" b="1" dirty="0"/>
              <a:t>poids </a:t>
            </a:r>
            <a:r>
              <a:rPr lang="fr-FR" sz="2000" dirty="0"/>
              <a:t>(</a:t>
            </a:r>
            <a:r>
              <a:rPr lang="fr-FR" sz="2000" b="1" dirty="0" err="1">
                <a:solidFill>
                  <a:srgbClr val="A80000"/>
                </a:solidFill>
              </a:rPr>
              <a:t>weight</a:t>
            </a:r>
            <a:r>
              <a:rPr lang="fr-FR" sz="2000" dirty="0"/>
              <a:t>) </a:t>
            </a:r>
            <a:endParaRPr lang="fr-FR" sz="2000" dirty="0" smtClean="0"/>
          </a:p>
          <a:p>
            <a:pPr marL="185738" algn="just">
              <a:defRPr/>
            </a:pPr>
            <a:r>
              <a:rPr lang="fr-FR" sz="2000" dirty="0"/>
              <a:t> </a:t>
            </a:r>
            <a:r>
              <a:rPr lang="fr-FR" sz="2000" dirty="0" smtClean="0"/>
              <a:t>     - la </a:t>
            </a:r>
            <a:r>
              <a:rPr lang="fr-FR" sz="2000" b="1" dirty="0"/>
              <a:t>taille</a:t>
            </a:r>
            <a:r>
              <a:rPr lang="fr-FR" sz="2000" dirty="0"/>
              <a:t> (</a:t>
            </a:r>
            <a:r>
              <a:rPr lang="fr-FR" sz="2000" b="1" dirty="0">
                <a:solidFill>
                  <a:srgbClr val="A80000"/>
                </a:solidFill>
              </a:rPr>
              <a:t>size</a:t>
            </a:r>
            <a:r>
              <a:rPr lang="fr-FR" sz="2000" dirty="0"/>
              <a:t>) de terminal (dispositif) et de  ses accessoires associées 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fr-FR" sz="2400" dirty="0"/>
          </a:p>
        </p:txBody>
      </p:sp>
      <p:sp>
        <p:nvSpPr>
          <p:cNvPr id="18" name="Rectangle 17"/>
          <p:cNvSpPr/>
          <p:nvPr/>
        </p:nvSpPr>
        <p:spPr>
          <a:xfrm>
            <a:off x="-71470" y="3249934"/>
            <a:ext cx="9144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Utilisabilité (</a:t>
            </a:r>
            <a:r>
              <a:rPr lang="fr-FR" sz="2400" dirty="0" err="1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Usability</a:t>
            </a: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): </a:t>
            </a:r>
            <a:endParaRPr lang="fr-FR" sz="2400" dirty="0" smtClean="0">
              <a:ln w="18415" cmpd="sng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fr-FR" sz="1600" dirty="0" smtClean="0">
              <a:ln w="18415" cmpd="sng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indent="185738">
              <a:defRPr/>
            </a:pPr>
            <a:r>
              <a:rPr lang="fr-FR" sz="2200" dirty="0" smtClean="0">
                <a:sym typeface="Wingdings" panose="05000000000000000000" pitchFamily="2" charset="2"/>
              </a:rPr>
              <a:t></a:t>
            </a:r>
            <a:r>
              <a:rPr lang="fr-FR" sz="2200" dirty="0">
                <a:sym typeface="Wingdings" panose="05000000000000000000" pitchFamily="2" charset="2"/>
              </a:rPr>
              <a:t> </a:t>
            </a:r>
            <a:r>
              <a:rPr lang="fr-FR" sz="2200" dirty="0" smtClean="0"/>
              <a:t>utilisable par différents types d’utilisateurs dans certains conditions.</a:t>
            </a:r>
            <a:endParaRPr lang="fr-FR" sz="2200" dirty="0">
              <a:ln w="18415" cmpd="sng">
                <a:solidFill>
                  <a:srgbClr val="A80000"/>
                </a:solidFill>
                <a:prstDash val="solid"/>
              </a:ln>
              <a:solidFill>
                <a:srgbClr val="A8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94" y="4462070"/>
            <a:ext cx="91397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connectivité (</a:t>
            </a:r>
            <a:r>
              <a:rPr lang="fr-FR" sz="2400" dirty="0" err="1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connectivity</a:t>
            </a: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): </a:t>
            </a:r>
            <a:endParaRPr lang="fr-FR" sz="2400" dirty="0" smtClean="0">
              <a:ln w="18415" cmpd="sng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fr-FR" sz="1400" dirty="0" smtClean="0">
              <a:ln w="18415" cmpd="sng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à"/>
              <a:defRPr/>
            </a:pPr>
            <a:r>
              <a:rPr lang="fr-FR" sz="2200" dirty="0" smtClean="0"/>
              <a:t>les </a:t>
            </a:r>
            <a:r>
              <a:rPr lang="fr-FR" sz="2200" dirty="0"/>
              <a:t>appareils mobiles peuvent fonctionner dans l'un des trois modes: </a:t>
            </a:r>
            <a:r>
              <a:rPr lang="fr-FR" sz="2200" dirty="0" smtClean="0"/>
              <a:t>- </a:t>
            </a:r>
            <a:r>
              <a:rPr lang="fr-FR" sz="2000" b="1" dirty="0" smtClean="0"/>
              <a:t>toujours </a:t>
            </a:r>
            <a:r>
              <a:rPr lang="fr-FR" sz="2000" b="1" dirty="0"/>
              <a:t>connectés, </a:t>
            </a:r>
            <a:endParaRPr lang="fr-FR" sz="2000" b="1" dirty="0" smtClean="0"/>
          </a:p>
          <a:p>
            <a:pPr marL="357188" algn="just">
              <a:defRPr/>
            </a:pPr>
            <a:r>
              <a:rPr lang="fr-FR" sz="2000" b="1" dirty="0" smtClean="0"/>
              <a:t>- partielle </a:t>
            </a:r>
          </a:p>
          <a:p>
            <a:pPr marL="357188" algn="just">
              <a:defRPr/>
            </a:pPr>
            <a:r>
              <a:rPr lang="fr-FR" sz="2000" b="1" dirty="0" smtClean="0"/>
              <a:t>- et </a:t>
            </a:r>
            <a:r>
              <a:rPr lang="fr-FR" sz="2000" b="1" dirty="0"/>
              <a:t>ne jamais </a:t>
            </a:r>
            <a:r>
              <a:rPr lang="fr-FR" sz="2000" b="1" dirty="0" smtClean="0"/>
              <a:t>connectés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4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0" y="980728"/>
            <a:ext cx="4788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Principales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caractéristiques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F75C54E2-D861-4ED1-92CB-369BACE00D95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E9E0090F-F5D6-4715-8263-4344E611F789}" type="slidenum">
              <a:rPr lang="es-ES" b="1" smtClean="0">
                <a:latin typeface="Arial" charset="0"/>
              </a:rPr>
              <a:pPr algn="l"/>
              <a:t>13</a:t>
            </a:fld>
            <a:endParaRPr lang="es-ES" b="1" smtClean="0">
              <a:latin typeface="Arial" charset="0"/>
            </a:endParaRPr>
          </a:p>
        </p:txBody>
      </p:sp>
      <p:sp>
        <p:nvSpPr>
          <p:cNvPr id="1434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683965"/>
            <a:ext cx="91397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 fonctionnalité (</a:t>
            </a:r>
            <a:r>
              <a:rPr lang="fr-FR" sz="2400" dirty="0" err="1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Functionality</a:t>
            </a:r>
            <a:r>
              <a:rPr lang="fr-FR" sz="2400" dirty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) </a:t>
            </a:r>
            <a:r>
              <a:rPr lang="fr-FR" sz="2400" dirty="0" smtClean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fr-FR" sz="1600" dirty="0" smtClean="0">
              <a:ln w="18415" cmpd="sng">
                <a:solidFill>
                  <a:srgbClr val="A80000"/>
                </a:solidFill>
                <a:prstDash val="solid"/>
              </a:ln>
              <a:solidFill>
                <a:srgbClr val="A8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185738" algn="just">
              <a:defRPr/>
            </a:pPr>
            <a:r>
              <a:rPr lang="fr-FR" sz="2200" b="1" dirty="0" smtClean="0">
                <a:ln w="18415" cmpd="sng">
                  <a:solidFill>
                    <a:srgbClr val="A80000"/>
                  </a:solidFill>
                  <a:prstDash val="solid"/>
                </a:ln>
                <a:solidFill>
                  <a:srgbClr val="A8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fr-FR" sz="2200" b="1" dirty="0" smtClean="0"/>
              <a:t>larges et variétés types de fonctionnalités</a:t>
            </a:r>
            <a:r>
              <a:rPr lang="fr-FR" sz="2200" dirty="0" smtClean="0"/>
              <a:t>, sous la forme de multiples applications mobiles</a:t>
            </a:r>
            <a:endParaRPr lang="fr-FR" sz="2200" dirty="0">
              <a:ln w="18415" cmpd="sng">
                <a:solidFill>
                  <a:srgbClr val="A80000"/>
                </a:solidFill>
                <a:prstDash val="solid"/>
              </a:ln>
              <a:solidFill>
                <a:srgbClr val="A8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457200" y="3068960"/>
            <a:ext cx="8858250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fr-FR" sz="2300" dirty="0" smtClean="0"/>
              <a:t> en </a:t>
            </a:r>
            <a:r>
              <a:rPr lang="fr-FR" sz="2300" dirty="0"/>
              <a:t>général, </a:t>
            </a:r>
            <a:r>
              <a:rPr lang="fr-FR" sz="2300" b="1" dirty="0" smtClean="0"/>
              <a:t>deux catégories </a:t>
            </a:r>
            <a:r>
              <a:rPr lang="fr-FR" sz="2300" dirty="0" smtClean="0"/>
              <a:t>des </a:t>
            </a:r>
            <a:r>
              <a:rPr lang="fr-FR" sz="2300" dirty="0"/>
              <a:t>applications </a:t>
            </a:r>
            <a:r>
              <a:rPr lang="fr-FR" sz="2300" dirty="0" smtClean="0"/>
              <a:t>mobiles: </a:t>
            </a:r>
          </a:p>
          <a:p>
            <a:pPr algn="just">
              <a:lnSpc>
                <a:spcPct val="150000"/>
              </a:lnSpc>
            </a:pPr>
            <a:r>
              <a:rPr lang="fr-FR" sz="2300" b="1" dirty="0" smtClean="0"/>
              <a:t>      - </a:t>
            </a:r>
            <a:r>
              <a:rPr lang="fr-FR" sz="2300" b="1" dirty="0" err="1" smtClean="0"/>
              <a:t>Standalone</a:t>
            </a:r>
            <a:r>
              <a:rPr lang="fr-FR" sz="2300" b="1" dirty="0" smtClean="0"/>
              <a:t> </a:t>
            </a:r>
            <a:r>
              <a:rPr lang="fr-FR" sz="2300" dirty="0" smtClean="0"/>
              <a:t>qui</a:t>
            </a:r>
            <a:r>
              <a:rPr lang="fr-FR" sz="2300" b="1" dirty="0" smtClean="0"/>
              <a:t> </a:t>
            </a:r>
            <a:r>
              <a:rPr lang="fr-FR" sz="2300" dirty="0" smtClean="0"/>
              <a:t>fonctionnent de </a:t>
            </a:r>
            <a:r>
              <a:rPr lang="fr-FR" sz="2300" b="1" dirty="0" smtClean="0"/>
              <a:t>façon autonome </a:t>
            </a:r>
            <a:r>
              <a:rPr lang="fr-FR" sz="2300" dirty="0" smtClean="0"/>
              <a:t>(</a:t>
            </a:r>
            <a:r>
              <a:rPr lang="fr-FR" sz="2400" dirty="0" smtClean="0"/>
              <a:t>horloge, jeux, calculatrice) </a:t>
            </a:r>
          </a:p>
          <a:p>
            <a:pPr algn="just">
              <a:lnSpc>
                <a:spcPct val="150000"/>
              </a:lnSpc>
            </a:pPr>
            <a:r>
              <a:rPr lang="fr-FR" sz="2400" dirty="0"/>
              <a:t> </a:t>
            </a:r>
            <a:r>
              <a:rPr lang="fr-FR" sz="2400" dirty="0" smtClean="0"/>
              <a:t>     - </a:t>
            </a:r>
            <a:r>
              <a:rPr lang="fr-FR" sz="2300" dirty="0" smtClean="0"/>
              <a:t>et </a:t>
            </a:r>
            <a:r>
              <a:rPr lang="fr-FR" sz="2300" b="1" dirty="0" smtClean="0"/>
              <a:t>dépendantes: </a:t>
            </a:r>
            <a:r>
              <a:rPr lang="fr-FR" sz="2300" dirty="0" smtClean="0"/>
              <a:t>leur</a:t>
            </a:r>
            <a:r>
              <a:rPr lang="fr-FR" sz="2300" b="1" dirty="0" smtClean="0"/>
              <a:t> </a:t>
            </a:r>
            <a:r>
              <a:rPr lang="fr-FR" sz="2300" dirty="0" smtClean="0"/>
              <a:t>fonctionnement besoin de se connecter à un autre utilisateur ou un système (</a:t>
            </a:r>
            <a:r>
              <a:rPr lang="fr-FR" sz="2400" dirty="0" smtClean="0"/>
              <a:t>Email)</a:t>
            </a:r>
            <a:endParaRPr lang="fr-FR" sz="2300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4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980728"/>
            <a:ext cx="4788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Principales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caractéristiques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5" y="-24"/>
            <a:ext cx="8104215" cy="1143000"/>
          </a:xfrm>
        </p:spPr>
        <p:txBody>
          <a:bodyPr/>
          <a:lstStyle/>
          <a:p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Système embarqué</a:t>
            </a:r>
            <a:r>
              <a:rPr lang="fr-FR" sz="4000" dirty="0" smtClean="0"/>
              <a:t> </a:t>
            </a: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(Embedded system)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7958"/>
            <a:ext cx="2133600" cy="476250"/>
          </a:xfrm>
        </p:spPr>
        <p:txBody>
          <a:bodyPr/>
          <a:lstStyle/>
          <a:p>
            <a:fld id="{2FDC35D6-41DC-47B4-9AB7-6AF535910BDF}" type="datetime1">
              <a:rPr lang="fr-FR" b="1" smtClean="0">
                <a:solidFill>
                  <a:srgbClr val="000000"/>
                </a:solidFill>
              </a:rPr>
              <a:pPr/>
              <a:t>24/02/2023</a:t>
            </a:fld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7958"/>
            <a:ext cx="2133600" cy="476250"/>
          </a:xfrm>
        </p:spPr>
        <p:txBody>
          <a:bodyPr/>
          <a:lstStyle/>
          <a:p>
            <a:fld id="{BF90C330-3610-4159-B9B7-96C84F3E2B29}" type="slidenum">
              <a:rPr lang="es-ES" b="1" smtClean="0">
                <a:solidFill>
                  <a:srgbClr val="000000"/>
                </a:solidFill>
              </a:rPr>
              <a:pPr/>
              <a:t>14</a:t>
            </a:fld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7958"/>
            <a:ext cx="2895600" cy="476250"/>
          </a:xfrm>
        </p:spPr>
        <p:txBody>
          <a:bodyPr/>
          <a:lstStyle/>
          <a:p>
            <a:r>
              <a:rPr lang="es-ES" b="1" smtClean="0">
                <a:solidFill>
                  <a:srgbClr val="000000"/>
                </a:solidFill>
              </a:rPr>
              <a:t>Applications Mobiles</a:t>
            </a:r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142984"/>
            <a:ext cx="91440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rgbClr val="C00000"/>
                </a:solidFill>
              </a:rPr>
              <a:t>Généralement, </a:t>
            </a:r>
            <a:r>
              <a:rPr lang="fr-FR" sz="2400" b="1" dirty="0" smtClean="0">
                <a:solidFill>
                  <a:srgbClr val="C00000"/>
                </a:solidFill>
              </a:rPr>
              <a:t>un système embarqué </a:t>
            </a:r>
            <a:r>
              <a:rPr lang="fr-FR" sz="2400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endParaRPr lang="fr-FR" sz="2400" dirty="0" smtClean="0">
              <a:solidFill>
                <a:srgbClr val="C000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un </a:t>
            </a:r>
            <a:r>
              <a:rPr lang="fr-FR" sz="2400" dirty="0"/>
              <a:t>système électronique et informatique </a:t>
            </a:r>
            <a:r>
              <a:rPr lang="fr-FR" sz="2400" dirty="0" smtClean="0"/>
              <a:t>autonome</a:t>
            </a:r>
          </a:p>
          <a:p>
            <a:pPr marL="342900" indent="-342900" algn="just">
              <a:buFontTx/>
              <a:buChar char="-"/>
            </a:pPr>
            <a:endParaRPr lang="fr-FR" sz="2400" dirty="0" smtClean="0"/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Composé d’ une </a:t>
            </a:r>
            <a:r>
              <a:rPr lang="fr-FR" sz="2400" dirty="0"/>
              <a:t>combinaison de matériels et logiciels </a:t>
            </a:r>
            <a:endParaRPr lang="fr-FR" sz="2400" dirty="0" smtClean="0"/>
          </a:p>
          <a:p>
            <a:pPr marL="342900" indent="-342900" algn="just">
              <a:buFontTx/>
              <a:buChar char="-"/>
            </a:pPr>
            <a:endParaRPr lang="fr-FR" sz="2400" dirty="0" smtClean="0"/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susceptible </a:t>
            </a:r>
            <a:r>
              <a:rPr lang="fr-FR" sz="2400" dirty="0"/>
              <a:t>d’être utilisé dans un environnement matériel de faibles </a:t>
            </a:r>
            <a:r>
              <a:rPr lang="fr-FR" sz="2400" dirty="0" smtClean="0"/>
              <a:t>performances avec </a:t>
            </a:r>
            <a:r>
              <a:rPr lang="fr-FR" sz="2400" dirty="0"/>
              <a:t>des contraintes </a:t>
            </a:r>
            <a:endParaRPr lang="fr-FR" sz="2400" dirty="0" smtClean="0"/>
          </a:p>
          <a:p>
            <a:pPr marL="342900" indent="-342900" algn="just">
              <a:buFontTx/>
              <a:buChar char="-"/>
            </a:pPr>
            <a:endParaRPr lang="fr-FR" sz="2400" dirty="0"/>
          </a:p>
          <a:p>
            <a:pPr algn="just"/>
            <a:r>
              <a:rPr lang="fr-FR" sz="2400" dirty="0" smtClean="0"/>
              <a:t>- Et permettant </a:t>
            </a:r>
            <a:r>
              <a:rPr lang="fr-FR" sz="2400" dirty="0"/>
              <a:t>de remplir une ou plusieurs fonctions </a:t>
            </a:r>
            <a:r>
              <a:rPr lang="fr-FR" sz="2400" dirty="0" smtClean="0"/>
              <a:t>dédiées (spécifiques)</a:t>
            </a:r>
            <a:endParaRPr lang="fr-FR" sz="2400" dirty="0" smtClean="0">
              <a:solidFill>
                <a:srgbClr val="C00000"/>
              </a:solidFill>
            </a:endParaRPr>
          </a:p>
          <a:p>
            <a:pPr algn="just"/>
            <a:endParaRPr lang="fr-FR" sz="1100" dirty="0" smtClean="0">
              <a:solidFill>
                <a:srgbClr val="000000"/>
              </a:solidFill>
            </a:endParaRPr>
          </a:p>
          <a:p>
            <a:pPr algn="just"/>
            <a:endParaRPr lang="fr-F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79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5" y="-24"/>
            <a:ext cx="8104215" cy="1143000"/>
          </a:xfrm>
        </p:spPr>
        <p:txBody>
          <a:bodyPr/>
          <a:lstStyle/>
          <a:p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Système embarqué</a:t>
            </a:r>
            <a:r>
              <a:rPr lang="fr-FR" sz="4000" dirty="0" smtClean="0"/>
              <a:t> </a:t>
            </a: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(Embedded system)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7958"/>
            <a:ext cx="2133600" cy="476250"/>
          </a:xfrm>
        </p:spPr>
        <p:txBody>
          <a:bodyPr/>
          <a:lstStyle/>
          <a:p>
            <a:fld id="{2FDC35D6-41DC-47B4-9AB7-6AF535910BDF}" type="datetime1">
              <a:rPr lang="fr-FR" b="1" smtClean="0">
                <a:solidFill>
                  <a:srgbClr val="000000"/>
                </a:solidFill>
              </a:rPr>
              <a:pPr/>
              <a:t>24/02/2023</a:t>
            </a:fld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7958"/>
            <a:ext cx="2133600" cy="476250"/>
          </a:xfrm>
        </p:spPr>
        <p:txBody>
          <a:bodyPr/>
          <a:lstStyle/>
          <a:p>
            <a:fld id="{BF90C330-3610-4159-B9B7-96C84F3E2B29}" type="slidenum">
              <a:rPr lang="es-ES" b="1" smtClean="0">
                <a:solidFill>
                  <a:srgbClr val="000000"/>
                </a:solidFill>
              </a:rPr>
              <a:pPr/>
              <a:t>15</a:t>
            </a:fld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7958"/>
            <a:ext cx="2895600" cy="476250"/>
          </a:xfrm>
        </p:spPr>
        <p:txBody>
          <a:bodyPr/>
          <a:lstStyle/>
          <a:p>
            <a:r>
              <a:rPr lang="es-ES" b="1" smtClean="0">
                <a:solidFill>
                  <a:srgbClr val="000000"/>
                </a:solidFill>
              </a:rPr>
              <a:t>Applications Mobiles</a:t>
            </a:r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35" y="1052736"/>
            <a:ext cx="84010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C00000"/>
                </a:solidFill>
              </a:rPr>
              <a:t>CARACTÉRISTIQUES:</a:t>
            </a:r>
          </a:p>
          <a:p>
            <a:pPr algn="just"/>
            <a:endParaRPr lang="fr-FR" sz="1100" dirty="0" smtClean="0">
              <a:solidFill>
                <a:srgbClr val="C00000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400" dirty="0"/>
              <a:t>Il n’est « généralement » pas programmable. </a:t>
            </a:r>
            <a:endParaRPr lang="fr-FR" sz="2400" dirty="0" smtClean="0"/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Pas </a:t>
            </a:r>
            <a:r>
              <a:rPr lang="fr-FR" sz="2400" dirty="0"/>
              <a:t>d’E/S standards </a:t>
            </a:r>
            <a:endParaRPr lang="fr-FR" sz="2400" dirty="0" smtClean="0"/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Ne </a:t>
            </a:r>
            <a:r>
              <a:rPr lang="fr-FR" sz="2400" dirty="0"/>
              <a:t>possède pas toujours de système de </a:t>
            </a:r>
            <a:r>
              <a:rPr lang="fr-FR" sz="2400" dirty="0" smtClean="0"/>
              <a:t>fichiers</a:t>
            </a:r>
          </a:p>
          <a:p>
            <a:pPr marL="342900" indent="-342900" algn="just">
              <a:buFontTx/>
              <a:buChar char="-"/>
            </a:pPr>
            <a:r>
              <a:rPr lang="fr-FR" sz="2400" dirty="0"/>
              <a:t>Système sur puce (</a:t>
            </a:r>
            <a:r>
              <a:rPr lang="fr-FR" sz="2000" dirty="0" err="1"/>
              <a:t>SoC</a:t>
            </a:r>
            <a:r>
              <a:rPr lang="fr-FR" sz="2000" dirty="0"/>
              <a:t> - System on Chip</a:t>
            </a:r>
            <a:r>
              <a:rPr lang="fr-FR" sz="2400" dirty="0"/>
              <a:t>) </a:t>
            </a:r>
            <a:r>
              <a:rPr lang="fr-FR" sz="2400" dirty="0" smtClean="0"/>
              <a:t>(processeurs embarqués « </a:t>
            </a:r>
            <a:r>
              <a:rPr lang="en-US" sz="2400" dirty="0"/>
              <a:t> MIPS, 68K, SPARC, ARM, PowerPC </a:t>
            </a:r>
            <a:r>
              <a:rPr lang="fr-FR" sz="2400" dirty="0" smtClean="0"/>
              <a:t> »)</a:t>
            </a:r>
            <a:endParaRPr lang="fr-FR" sz="2400" dirty="0"/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Faible coût (des </a:t>
            </a:r>
            <a:r>
              <a:rPr lang="fr-FR" sz="2400" dirty="0"/>
              <a:t>ressources </a:t>
            </a:r>
            <a:r>
              <a:rPr lang="fr-FR" sz="2400" dirty="0" smtClean="0"/>
              <a:t>limitées, </a:t>
            </a:r>
            <a:r>
              <a:rPr lang="fr-FR" sz="2400" dirty="0"/>
              <a:t>capacité de communication limitée</a:t>
            </a:r>
            <a:r>
              <a:rPr lang="fr-FR" sz="2400" dirty="0" smtClean="0"/>
              <a:t>)</a:t>
            </a:r>
          </a:p>
          <a:p>
            <a:pPr marL="342900" indent="-342900" algn="just">
              <a:buFontTx/>
              <a:buChar char="-"/>
            </a:pPr>
            <a:r>
              <a:rPr lang="fr-FR" sz="2400" dirty="0"/>
              <a:t>Faible </a:t>
            </a:r>
            <a:r>
              <a:rPr lang="fr-FR" sz="2400" dirty="0" smtClean="0"/>
              <a:t>consommation (</a:t>
            </a:r>
            <a:r>
              <a:rPr lang="fr-FR" sz="2400" dirty="0"/>
              <a:t>Pas de consommation d’énergie </a:t>
            </a:r>
            <a:r>
              <a:rPr lang="fr-FR" sz="2400" dirty="0" smtClean="0"/>
              <a:t>inutile)</a:t>
            </a:r>
          </a:p>
          <a:p>
            <a:pPr marL="342900" indent="-342900" algn="just">
              <a:buFontTx/>
              <a:buChar char="-"/>
            </a:pPr>
            <a:r>
              <a:rPr lang="fr-FR" sz="2400" dirty="0"/>
              <a:t>Exécution de logiciel dédié aux fonctionnalités spéciales</a:t>
            </a:r>
            <a:endParaRPr lang="fr-FR" sz="2400" dirty="0" smtClean="0"/>
          </a:p>
          <a:p>
            <a:pPr marL="357188" indent="-357188" algn="just">
              <a:buFontTx/>
              <a:buChar char="-"/>
            </a:pPr>
            <a:r>
              <a:rPr lang="fr-FR" sz="2400" dirty="0" smtClean="0"/>
              <a:t>Fonctionnement </a:t>
            </a:r>
            <a:r>
              <a:rPr lang="fr-FR" sz="2400" dirty="0"/>
              <a:t>en temps </a:t>
            </a:r>
            <a:r>
              <a:rPr lang="fr-FR" sz="2400" dirty="0" smtClean="0"/>
              <a:t>réel</a:t>
            </a:r>
          </a:p>
          <a:p>
            <a:pPr marL="357188" indent="-357188" algn="just">
              <a:buFontTx/>
              <a:buChar char="-"/>
            </a:pPr>
            <a:r>
              <a:rPr lang="fr-FR" sz="2400" dirty="0"/>
              <a:t>soumis à des nombreux contraintes d’environnement </a:t>
            </a:r>
            <a:r>
              <a:rPr lang="fr-FR" sz="2400" dirty="0" smtClean="0"/>
              <a:t>( nécessite d’adaptation)</a:t>
            </a:r>
            <a:endParaRPr lang="fr-FR" sz="2400" dirty="0"/>
          </a:p>
          <a:p>
            <a:pPr algn="just"/>
            <a:endParaRPr lang="fr-F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35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29396"/>
            <a:ext cx="2133600" cy="476250"/>
          </a:xfrm>
        </p:spPr>
        <p:txBody>
          <a:bodyPr/>
          <a:lstStyle/>
          <a:p>
            <a:fld id="{2FDC35D6-41DC-47B4-9AB7-6AF535910BDF}" type="datetime1">
              <a:rPr lang="fr-FR" b="1" smtClean="0">
                <a:solidFill>
                  <a:srgbClr val="000000"/>
                </a:solidFill>
              </a:rPr>
              <a:pPr/>
              <a:t>24/02/2023</a:t>
            </a:fld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429396"/>
            <a:ext cx="2133600" cy="476250"/>
          </a:xfrm>
        </p:spPr>
        <p:txBody>
          <a:bodyPr/>
          <a:lstStyle/>
          <a:p>
            <a:fld id="{BF90C330-3610-4159-B9B7-96C84F3E2B29}" type="slidenum">
              <a:rPr lang="es-ES" b="1" smtClean="0">
                <a:solidFill>
                  <a:srgbClr val="000000"/>
                </a:solidFill>
              </a:rPr>
              <a:pPr/>
              <a:t>16</a:t>
            </a:fld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429396"/>
            <a:ext cx="2895600" cy="476250"/>
          </a:xfrm>
        </p:spPr>
        <p:txBody>
          <a:bodyPr/>
          <a:lstStyle/>
          <a:p>
            <a:r>
              <a:rPr lang="es-ES" b="1" smtClean="0">
                <a:solidFill>
                  <a:srgbClr val="000000"/>
                </a:solidFill>
              </a:rPr>
              <a:t>Applications Mobiles</a:t>
            </a: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209" y="1402186"/>
            <a:ext cx="6360791" cy="515115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59734" y="984109"/>
            <a:ext cx="3167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2400" b="1" dirty="0">
                <a:solidFill>
                  <a:srgbClr val="C00000"/>
                </a:solidFill>
              </a:rPr>
              <a:t>T</a:t>
            </a:r>
            <a:r>
              <a:rPr lang="fr-FR" sz="2400" b="1" dirty="0" smtClean="0">
                <a:solidFill>
                  <a:srgbClr val="C00000"/>
                </a:solidFill>
              </a:rPr>
              <a:t>opologie </a:t>
            </a:r>
            <a:r>
              <a:rPr lang="fr-FR" sz="2400" b="1" dirty="0">
                <a:solidFill>
                  <a:srgbClr val="C00000"/>
                </a:solidFill>
              </a:rPr>
              <a:t>générale :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5" y="-24"/>
            <a:ext cx="8104215" cy="1143000"/>
          </a:xfrm>
        </p:spPr>
        <p:txBody>
          <a:bodyPr/>
          <a:lstStyle/>
          <a:p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Système embarqué</a:t>
            </a:r>
            <a:r>
              <a:rPr lang="fr-FR" sz="4000" dirty="0" smtClean="0"/>
              <a:t> </a:t>
            </a:r>
            <a:r>
              <a:rPr lang="fr-FR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(Embedded system)</a:t>
            </a: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441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29396"/>
            <a:ext cx="2133600" cy="476250"/>
          </a:xfrm>
        </p:spPr>
        <p:txBody>
          <a:bodyPr/>
          <a:lstStyle/>
          <a:p>
            <a:fld id="{2FDC35D6-41DC-47B4-9AB7-6AF535910BDF}" type="datetime1">
              <a:rPr lang="fr-FR" b="1" smtClean="0">
                <a:solidFill>
                  <a:srgbClr val="000000"/>
                </a:solidFill>
              </a:rPr>
              <a:pPr/>
              <a:t>24/02/2023</a:t>
            </a:fld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429396"/>
            <a:ext cx="2133600" cy="476250"/>
          </a:xfrm>
        </p:spPr>
        <p:txBody>
          <a:bodyPr/>
          <a:lstStyle/>
          <a:p>
            <a:fld id="{BF90C330-3610-4159-B9B7-96C84F3E2B29}" type="slidenum">
              <a:rPr lang="es-ES" b="1" smtClean="0">
                <a:solidFill>
                  <a:srgbClr val="000000"/>
                </a:solidFill>
              </a:rPr>
              <a:pPr/>
              <a:t>17</a:t>
            </a:fld>
            <a:endParaRPr lang="es-ES" b="1" dirty="0">
              <a:solidFill>
                <a:srgbClr val="000000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429396"/>
            <a:ext cx="2895600" cy="476250"/>
          </a:xfrm>
        </p:spPr>
        <p:txBody>
          <a:bodyPr/>
          <a:lstStyle/>
          <a:p>
            <a:r>
              <a:rPr lang="es-ES" b="1" smtClean="0">
                <a:solidFill>
                  <a:srgbClr val="000000"/>
                </a:solidFill>
              </a:rPr>
              <a:t>Applications Mobiles</a:t>
            </a:r>
            <a:endParaRPr lang="es-ES" b="1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58" y="1158332"/>
            <a:ext cx="6519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</a:rPr>
              <a:t>Desktop </a:t>
            </a:r>
            <a:r>
              <a:rPr lang="fr-FR" sz="2400" b="1" dirty="0" smtClean="0">
                <a:solidFill>
                  <a:srgbClr val="C00000"/>
                </a:solidFill>
              </a:rPr>
              <a:t>Apps (</a:t>
            </a:r>
            <a:r>
              <a:rPr lang="fr-FR" sz="2400" b="1" dirty="0" err="1">
                <a:solidFill>
                  <a:srgbClr val="C00000"/>
                </a:solidFill>
              </a:rPr>
              <a:t>platform</a:t>
            </a:r>
            <a:r>
              <a:rPr lang="fr-FR" sz="2400" b="1" dirty="0">
                <a:solidFill>
                  <a:srgbClr val="C00000"/>
                </a:solidFill>
              </a:rPr>
              <a:t> OS </a:t>
            </a:r>
            <a:r>
              <a:rPr lang="fr-FR" sz="2400" b="1" dirty="0" err="1">
                <a:solidFill>
                  <a:srgbClr val="C00000"/>
                </a:solidFill>
              </a:rPr>
              <a:t>dependency</a:t>
            </a:r>
            <a:r>
              <a:rPr lang="fr-FR" sz="24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65" y="-24"/>
            <a:ext cx="8104215" cy="1143000"/>
          </a:xfrm>
        </p:spPr>
        <p:txBody>
          <a:bodyPr/>
          <a:lstStyle/>
          <a:p>
            <a:r>
              <a:rPr lang="en-US" sz="36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desktop to …. Mobile apps</a:t>
            </a:r>
            <a:endParaRPr lang="en-US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496" y="3179357"/>
            <a:ext cx="2940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</a:rPr>
              <a:t>Web </a:t>
            </a:r>
            <a:r>
              <a:rPr lang="fr-FR" sz="2400" b="1" dirty="0" smtClean="0">
                <a:solidFill>
                  <a:srgbClr val="C00000"/>
                </a:solidFill>
              </a:rPr>
              <a:t>Apps (!site)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528" y="4623519"/>
            <a:ext cx="234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C00000"/>
                </a:solidFill>
              </a:rPr>
              <a:t>Mobile </a:t>
            </a:r>
            <a:r>
              <a:rPr lang="fr-FR" sz="2400" b="1" dirty="0">
                <a:solidFill>
                  <a:srgbClr val="C00000"/>
                </a:solidFill>
              </a:rPr>
              <a:t>Apps</a:t>
            </a:r>
          </a:p>
        </p:txBody>
      </p:sp>
      <p:sp>
        <p:nvSpPr>
          <p:cNvPr id="7" name="Rectangle 6"/>
          <p:cNvSpPr/>
          <p:nvPr/>
        </p:nvSpPr>
        <p:spPr>
          <a:xfrm>
            <a:off x="500034" y="1622535"/>
            <a:ext cx="8645107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>
                <a:solidFill>
                  <a:srgbClr val="000000"/>
                </a:solidFill>
                <a:latin typeface="+mn-lt"/>
              </a:rPr>
              <a:t> 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- 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Developed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fr-FR" sz="2000" dirty="0" err="1" smtClean="0">
                <a:solidFill>
                  <a:srgbClr val="000000"/>
                </a:solidFill>
                <a:latin typeface="+mn-lt"/>
              </a:rPr>
              <a:t>tested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on </a:t>
            </a:r>
            <a:r>
              <a:rPr lang="fr-FR" sz="2000" b="1" dirty="0"/>
              <a:t>computer </a:t>
            </a:r>
            <a:r>
              <a:rPr lang="fr-FR" sz="2000" b="1" dirty="0" err="1" smtClean="0"/>
              <a:t>device</a:t>
            </a:r>
            <a:r>
              <a:rPr lang="fr-FR" sz="2000" b="1" dirty="0" smtClean="0"/>
              <a:t> (</a:t>
            </a:r>
            <a:r>
              <a:rPr lang="en-US" sz="2000" dirty="0" smtClean="0"/>
              <a:t>Application Programming Interfaces »APIs » and development tool</a:t>
            </a:r>
            <a:r>
              <a:rPr lang="fr-FR" sz="2000" dirty="0" smtClean="0"/>
              <a:t>)</a:t>
            </a:r>
            <a:endParaRPr lang="fr-FR" sz="2000" b="1" dirty="0" smtClean="0"/>
          </a:p>
          <a:p>
            <a:endParaRPr lang="fr-FR" sz="1050" dirty="0" smtClean="0"/>
          </a:p>
          <a:p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- </a:t>
            </a:r>
            <a:r>
              <a:rPr lang="fr-FR" sz="2000" dirty="0" err="1" smtClean="0">
                <a:solidFill>
                  <a:srgbClr val="000000"/>
                </a:solidFill>
                <a:latin typeface="+mn-lt"/>
              </a:rPr>
              <a:t>Deployed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fr-FR" sz="2000" dirty="0" err="1" smtClean="0">
                <a:solidFill>
                  <a:srgbClr val="000000"/>
                </a:solidFill>
                <a:latin typeface="+mn-lt"/>
              </a:rPr>
              <a:t>installed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+mn-lt"/>
              </a:rPr>
              <a:t>on a desktop and </a:t>
            </a:r>
            <a:r>
              <a:rPr lang="fr-FR" sz="2000" dirty="0" err="1" smtClean="0">
                <a:solidFill>
                  <a:srgbClr val="000000"/>
                </a:solidFill>
                <a:latin typeface="+mn-lt"/>
              </a:rPr>
              <a:t>laptops</a:t>
            </a:r>
            <a:endParaRPr lang="fr-FR" sz="20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9074" y="6063679"/>
            <a:ext cx="359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C00000"/>
                </a:solidFill>
              </a:rPr>
              <a:t>Cross-Platform Apps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5746" y="3592468"/>
            <a:ext cx="8571834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dirty="0">
                <a:solidFill>
                  <a:srgbClr val="000000"/>
                </a:solidFill>
                <a:latin typeface="+mn-lt"/>
              </a:rPr>
              <a:t> 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- 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Developed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fr-FR" sz="2000" dirty="0" err="1" smtClean="0">
                <a:solidFill>
                  <a:srgbClr val="000000"/>
                </a:solidFill>
                <a:latin typeface="+mn-lt"/>
              </a:rPr>
              <a:t>tested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on </a:t>
            </a:r>
            <a:r>
              <a:rPr lang="fr-FR" sz="2000" b="1" dirty="0"/>
              <a:t>computer </a:t>
            </a:r>
            <a:r>
              <a:rPr lang="fr-FR" sz="2000" b="1" dirty="0" err="1" smtClean="0"/>
              <a:t>device</a:t>
            </a:r>
            <a:endParaRPr lang="fr-FR" sz="2000" b="1" dirty="0" smtClean="0"/>
          </a:p>
          <a:p>
            <a:endParaRPr lang="fr-FR" sz="1050" dirty="0" smtClean="0"/>
          </a:p>
          <a:p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+mn-lt"/>
              </a:rPr>
              <a:t>- </a:t>
            </a:r>
            <a:r>
              <a:rPr lang="fr-FR" sz="2000" dirty="0" err="1">
                <a:solidFill>
                  <a:srgbClr val="000000"/>
                </a:solidFill>
                <a:latin typeface="+mn-lt"/>
              </a:rPr>
              <a:t>Accessed</a:t>
            </a:r>
            <a:r>
              <a:rPr lang="fr-FR" sz="2000" dirty="0">
                <a:solidFill>
                  <a:srgbClr val="000000"/>
                </a:solidFill>
                <a:latin typeface="+mn-lt"/>
              </a:rPr>
              <a:t> via web 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browsers (</a:t>
            </a:r>
            <a:r>
              <a:rPr lang="fr-FR" sz="2000" dirty="0" smtClean="0"/>
              <a:t>in-browser) </a:t>
            </a:r>
            <a:r>
              <a:rPr lang="fr-FR" sz="2000" dirty="0" smtClean="0">
                <a:sym typeface="Wingdings" panose="05000000000000000000" pitchFamily="2" charset="2"/>
              </a:rPr>
              <a:t> </a:t>
            </a:r>
            <a:r>
              <a:rPr lang="fr-FR" b="1" dirty="0">
                <a:solidFill>
                  <a:srgbClr val="006666"/>
                </a:solidFill>
              </a:rPr>
              <a:t>youtube</a:t>
            </a:r>
            <a:r>
              <a:rPr lang="fr-FR" dirty="0">
                <a:solidFill>
                  <a:srgbClr val="006666"/>
                </a:solidFill>
              </a:rPr>
              <a:t>.com, </a:t>
            </a:r>
            <a:r>
              <a:rPr lang="fr-FR" b="1" dirty="0">
                <a:solidFill>
                  <a:srgbClr val="006666"/>
                </a:solidFill>
              </a:rPr>
              <a:t>m</a:t>
            </a:r>
            <a:r>
              <a:rPr lang="fr-FR" dirty="0">
                <a:solidFill>
                  <a:srgbClr val="006666"/>
                </a:solidFill>
              </a:rPr>
              <a:t>.</a:t>
            </a:r>
            <a:r>
              <a:rPr lang="fr-FR" b="1" dirty="0">
                <a:solidFill>
                  <a:srgbClr val="006666"/>
                </a:solidFill>
              </a:rPr>
              <a:t>youtube</a:t>
            </a:r>
            <a:r>
              <a:rPr lang="fr-FR" dirty="0">
                <a:solidFill>
                  <a:srgbClr val="006666"/>
                </a:solidFill>
              </a:rPr>
              <a:t>.com</a:t>
            </a:r>
            <a:endParaRPr lang="fr-FR" dirty="0">
              <a:solidFill>
                <a:srgbClr val="006666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3886" y="5156057"/>
            <a:ext cx="60550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dirty="0">
                <a:solidFill>
                  <a:srgbClr val="000000"/>
                </a:solidFill>
                <a:latin typeface="+mn-lt"/>
              </a:rPr>
              <a:t> 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- 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Developed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fr-FR" sz="2000" dirty="0" err="1" smtClean="0">
                <a:solidFill>
                  <a:srgbClr val="000000"/>
                </a:solidFill>
                <a:latin typeface="+mn-lt"/>
              </a:rPr>
              <a:t>tested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on </a:t>
            </a:r>
            <a:r>
              <a:rPr lang="fr-FR" sz="2000" dirty="0"/>
              <a:t>computer </a:t>
            </a:r>
            <a:r>
              <a:rPr lang="fr-FR" sz="2000" dirty="0" err="1" smtClean="0"/>
              <a:t>device</a:t>
            </a:r>
            <a:r>
              <a:rPr lang="fr-FR" sz="2000" dirty="0" smtClean="0"/>
              <a:t> (</a:t>
            </a:r>
            <a:r>
              <a:rPr lang="fr-FR" sz="2000" b="1" dirty="0" smtClean="0"/>
              <a:t>AVD</a:t>
            </a:r>
            <a:r>
              <a:rPr lang="fr-FR" sz="2000" dirty="0" smtClean="0"/>
              <a:t>)</a:t>
            </a:r>
          </a:p>
          <a:p>
            <a:endParaRPr lang="fr-FR" sz="1000" dirty="0" smtClean="0"/>
          </a:p>
          <a:p>
            <a:r>
              <a:rPr lang="fr-FR" sz="2000" dirty="0" smtClean="0">
                <a:solidFill>
                  <a:srgbClr val="000000"/>
                </a:solidFill>
                <a:latin typeface="+mn-lt"/>
              </a:rPr>
              <a:t> -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Deployed on smart and mobile device</a:t>
            </a:r>
          </a:p>
        </p:txBody>
      </p:sp>
    </p:spTree>
    <p:extLst>
      <p:ext uri="{BB962C8B-B14F-4D97-AF65-F5344CB8AC3E}">
        <p14:creationId xmlns:p14="http://schemas.microsoft.com/office/powerpoint/2010/main" val="1772993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50921"/>
            <a:ext cx="2133600" cy="476250"/>
          </a:xfrm>
          <a:noFill/>
        </p:spPr>
        <p:txBody>
          <a:bodyPr/>
          <a:lstStyle/>
          <a:p>
            <a:pPr algn="ctr"/>
            <a:fld id="{30339278-FCDE-4DEA-A96A-11A6FC3585E7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3277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50921"/>
            <a:ext cx="2133600" cy="476250"/>
          </a:xfrm>
          <a:noFill/>
        </p:spPr>
        <p:txBody>
          <a:bodyPr/>
          <a:lstStyle/>
          <a:p>
            <a:pPr algn="l"/>
            <a:fld id="{5BB18E4A-87A2-4997-8D5C-1BAC84C79B39}" type="slidenum">
              <a:rPr lang="es-ES" b="1" smtClean="0">
                <a:latin typeface="Arial" charset="0"/>
              </a:rPr>
              <a:pPr algn="l"/>
              <a:t>18</a:t>
            </a:fld>
            <a:endParaRPr lang="es-ES" b="1" smtClean="0">
              <a:latin typeface="Arial" charset="0"/>
            </a:endParaRPr>
          </a:p>
        </p:txBody>
      </p:sp>
      <p:sp>
        <p:nvSpPr>
          <p:cNvPr id="32773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5092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8864" y="3068960"/>
            <a:ext cx="89583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1st (1990–1999).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400" dirty="0" smtClean="0"/>
              <a:t>les applications de la première génération étaient les </a:t>
            </a:r>
            <a:r>
              <a:rPr lang="fr-FR" sz="2400" b="1" dirty="0" smtClean="0"/>
              <a:t>données mobiles </a:t>
            </a:r>
            <a:r>
              <a:rPr lang="fr-FR" sz="2400" dirty="0" smtClean="0"/>
              <a:t>et </a:t>
            </a:r>
            <a:r>
              <a:rPr lang="fr-FR" sz="2400" b="1" dirty="0" smtClean="0"/>
              <a:t>Short Message Service </a:t>
            </a:r>
            <a:r>
              <a:rPr lang="fr-FR" sz="2400" dirty="0" smtClean="0"/>
              <a:t>(</a:t>
            </a:r>
            <a:r>
              <a:rPr lang="fr-FR" sz="2400" b="1" dirty="0" smtClean="0"/>
              <a:t>SMS</a:t>
            </a:r>
            <a:r>
              <a:rPr lang="fr-FR" sz="2400" dirty="0" smtClean="0"/>
              <a:t>) avec débit </a:t>
            </a:r>
            <a:r>
              <a:rPr lang="en-US" sz="2400" dirty="0" smtClean="0"/>
              <a:t>up to tens of Kbps.</a:t>
            </a:r>
          </a:p>
          <a:p>
            <a:pPr algn="just">
              <a:buFont typeface="Arial" charset="0"/>
              <a:buChar char="•"/>
            </a:pPr>
            <a:endParaRPr lang="en-US" sz="2400" dirty="0" smtClean="0"/>
          </a:p>
          <a:p>
            <a:pPr algn="just"/>
            <a:r>
              <a:rPr lang="en-US" sz="2400" dirty="0" smtClean="0"/>
              <a:t>•</a:t>
            </a: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2nd (1999–2003). </a:t>
            </a:r>
            <a:r>
              <a:rPr lang="fr-FR" sz="2400" dirty="0" smtClean="0"/>
              <a:t>La deuxième génération d'applications mobiles a été supporté par les navigateurs intégrés, n</a:t>
            </a:r>
            <a:r>
              <a:rPr lang="fr-FR" sz="2400" b="1" dirty="0" smtClean="0"/>
              <a:t>avigateurs WAP </a:t>
            </a:r>
            <a:r>
              <a:rPr lang="fr-FR" sz="2400" dirty="0" smtClean="0"/>
              <a:t>(</a:t>
            </a:r>
            <a:r>
              <a:rPr lang="fr-FR" sz="2400" b="1" dirty="0" smtClean="0"/>
              <a:t>Wireless Application Protocol</a:t>
            </a:r>
            <a:r>
              <a:rPr lang="fr-FR" sz="2400" dirty="0" smtClean="0"/>
              <a:t>) ainsi des messages à contenu multimédia</a:t>
            </a:r>
            <a:r>
              <a:rPr lang="en-US" sz="2400" dirty="0" smtClean="0"/>
              <a:t> MMS. Speeds up to 144 Kbps.</a:t>
            </a:r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0" y="185735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400" dirty="0" smtClean="0"/>
              <a:t> Les applications et services mobiles ont été évolués dés leur apparition </a:t>
            </a:r>
            <a:endParaRPr lang="fr-FR" sz="2400" dirty="0"/>
          </a:p>
        </p:txBody>
      </p:sp>
      <p:sp>
        <p:nvSpPr>
          <p:cNvPr id="14" name="Rectangle 13"/>
          <p:cNvSpPr/>
          <p:nvPr/>
        </p:nvSpPr>
        <p:spPr>
          <a:xfrm>
            <a:off x="61912" y="1089614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Petite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historique 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43416" y="53174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50921"/>
            <a:ext cx="2133600" cy="476250"/>
          </a:xfrm>
          <a:noFill/>
        </p:spPr>
        <p:txBody>
          <a:bodyPr/>
          <a:lstStyle/>
          <a:p>
            <a:pPr algn="ctr"/>
            <a:fld id="{30339278-FCDE-4DEA-A96A-11A6FC3585E7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3277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50921"/>
            <a:ext cx="2133600" cy="476250"/>
          </a:xfrm>
          <a:noFill/>
        </p:spPr>
        <p:txBody>
          <a:bodyPr/>
          <a:lstStyle/>
          <a:p>
            <a:pPr algn="l"/>
            <a:fld id="{5BB18E4A-87A2-4997-8D5C-1BAC84C79B39}" type="slidenum">
              <a:rPr lang="es-ES" b="1" smtClean="0">
                <a:latin typeface="Arial" charset="0"/>
              </a:rPr>
              <a:pPr algn="l"/>
              <a:t>19</a:t>
            </a:fld>
            <a:endParaRPr lang="es-ES" b="1" smtClean="0">
              <a:latin typeface="Arial" charset="0"/>
            </a:endParaRPr>
          </a:p>
        </p:txBody>
      </p:sp>
      <p:sp>
        <p:nvSpPr>
          <p:cNvPr id="32773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5092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" y="173390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2400" dirty="0" smtClean="0"/>
              <a:t> Les applications et services mobiles ont été évolués dés leur apparition 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349782" y="3127608"/>
            <a:ext cx="8715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3rd (2003–2008): </a:t>
            </a:r>
            <a:r>
              <a:rPr lang="fr-FR" sz="2400" b="1" dirty="0" smtClean="0"/>
              <a:t>plate-forme </a:t>
            </a:r>
            <a:r>
              <a:rPr lang="en-US" sz="2400" dirty="0" smtClean="0"/>
              <a:t>Mobile(Android), middleware services(J2ME). Speeds up to several Mbps.</a:t>
            </a:r>
          </a:p>
          <a:p>
            <a:pPr algn="just">
              <a:buFont typeface="Arial" charset="0"/>
              <a:buChar char="•"/>
            </a:pPr>
            <a:endParaRPr lang="fr-FR" sz="2400" dirty="0" smtClean="0"/>
          </a:p>
          <a:p>
            <a:pPr algn="just">
              <a:tabLst>
                <a:tab pos="174625" algn="l"/>
              </a:tabLst>
            </a:pPr>
            <a:r>
              <a:rPr lang="en-US" sz="2400" dirty="0" smtClean="0"/>
              <a:t>• </a:t>
            </a: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4th (2008–): </a:t>
            </a:r>
            <a:r>
              <a:rPr lang="en-US" sz="2400" dirty="0" smtClean="0"/>
              <a:t>Adaptive services, user interfaces, and protocols. Context-awareness, always-on connectivity. Speeds up to hundreds of Mbps.</a:t>
            </a:r>
            <a:endParaRPr lang="fr-FR" sz="2400" dirty="0" smtClean="0"/>
          </a:p>
          <a:p>
            <a:pPr algn="just"/>
            <a:endParaRPr lang="fr-FR" sz="24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23528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912" y="1089614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Petite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historique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7730" y="116112"/>
            <a:ext cx="8308766" cy="928670"/>
          </a:xfrm>
        </p:spPr>
        <p:txBody>
          <a:bodyPr/>
          <a:lstStyle/>
          <a:p>
            <a:pPr>
              <a:defRPr/>
            </a:pP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(Intelligence) 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</a:t>
            </a:r>
            <a:endParaRPr lang="fr-FR" sz="32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D3802215-22F2-4812-AD51-A5F3C1A53C6F}" type="datetime1">
              <a:rPr lang="fr-FR" b="1" smtClean="0">
                <a:solidFill>
                  <a:sysClr val="windowText" lastClr="000000"/>
                </a:solidFill>
              </a:rPr>
              <a:pPr algn="ctr"/>
              <a:t>24/02/2023</a:t>
            </a:fld>
            <a:endParaRPr lang="es-ES" b="1" dirty="0" smtClean="0">
              <a:solidFill>
                <a:sysClr val="windowText" lastClr="000000"/>
              </a:solidFill>
            </a:endParaRPr>
          </a:p>
        </p:txBody>
      </p:sp>
      <p:sp>
        <p:nvSpPr>
          <p:cNvPr id="6148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7A785DC7-3FBB-4234-87B7-C1F2C5DDD19F}" type="slidenum">
              <a:rPr lang="es-ES" b="1" smtClean="0">
                <a:solidFill>
                  <a:sysClr val="windowText" lastClr="000000"/>
                </a:solidFill>
                <a:latin typeface="Arial" charset="0"/>
              </a:rPr>
              <a:pPr algn="l"/>
              <a:t>2</a:t>
            </a:fld>
            <a:endParaRPr lang="es-ES" b="1" dirty="0" smtClea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6149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fr-FR" b="1" dirty="0" smtClean="0">
                <a:solidFill>
                  <a:sysClr val="windowText" lastClr="000000"/>
                </a:solidFill>
                <a:latin typeface="Arial Black" pitchFamily="34" charset="0"/>
              </a:rPr>
              <a:t>Applications</a:t>
            </a:r>
            <a:r>
              <a:rPr lang="es-ES" b="1" dirty="0" smtClean="0">
                <a:solidFill>
                  <a:sysClr val="windowText" lastClr="000000"/>
                </a:solidFill>
                <a:latin typeface="Arial Black" pitchFamily="34" charset="0"/>
              </a:rPr>
              <a:t> </a:t>
            </a:r>
            <a:r>
              <a:rPr lang="fr-FR" b="1" dirty="0" smtClean="0">
                <a:solidFill>
                  <a:sysClr val="windowText" lastClr="000000"/>
                </a:solidFill>
                <a:latin typeface="Arial Black" pitchFamily="34" charset="0"/>
              </a:rPr>
              <a:t>Mobiles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607" y="1303759"/>
            <a:ext cx="9144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400" b="1" dirty="0" smtClean="0">
                <a:cs typeface="Times New Roman" pitchFamily="18" charset="0"/>
              </a:rPr>
              <a:t> L’informatique </a:t>
            </a:r>
            <a:r>
              <a:rPr lang="fr-FR" sz="2400" b="1" dirty="0">
                <a:cs typeface="Times New Roman" pitchFamily="18" charset="0"/>
              </a:rPr>
              <a:t>classique </a:t>
            </a:r>
            <a:r>
              <a:rPr lang="fr-FR" sz="2400" dirty="0" smtClean="0">
                <a:cs typeface="Times New Roman" pitchFamily="18" charset="0"/>
              </a:rPr>
              <a:t>est transformée</a:t>
            </a:r>
            <a:r>
              <a:rPr lang="fr-FR" sz="2400" b="1" dirty="0" smtClean="0">
                <a:cs typeface="Times New Roman" pitchFamily="18" charset="0"/>
              </a:rPr>
              <a:t> </a:t>
            </a:r>
            <a:r>
              <a:rPr lang="fr-FR" sz="2400" dirty="0" smtClean="0">
                <a:cs typeface="Times New Roman" pitchFamily="18" charset="0"/>
              </a:rPr>
              <a:t>vers </a:t>
            </a:r>
            <a:r>
              <a:rPr lang="fr-FR" sz="2400" dirty="0">
                <a:cs typeface="Times New Roman" pitchFamily="18" charset="0"/>
              </a:rPr>
              <a:t>l’ère de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l'informatique</a:t>
            </a: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(Intelligence)  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ambiante </a:t>
            </a:r>
            <a:r>
              <a:rPr lang="fr-FR" sz="2400" dirty="0">
                <a:cs typeface="Times New Roman" pitchFamily="18" charset="0"/>
              </a:rPr>
              <a:t>grâce aux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:</a:t>
            </a:r>
            <a:endParaRPr lang="fr-FR" sz="2400" b="1" dirty="0">
              <a:solidFill>
                <a:schemeClr val="bg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algn="just">
              <a:buFont typeface="Arial" charset="0"/>
              <a:buChar char="•"/>
            </a:pPr>
            <a:endParaRPr lang="fr-FR" sz="2400" dirty="0" smtClean="0">
              <a:latin typeface="+mn-lt"/>
              <a:cs typeface="Times New Roman" pitchFamily="18" charset="0"/>
            </a:endParaRPr>
          </a:p>
          <a:p>
            <a:pPr marL="542925" algn="just">
              <a:buFont typeface="Arial" charset="0"/>
              <a:buChar char="•"/>
            </a:pPr>
            <a:r>
              <a:rPr lang="fr-FR" sz="2200" dirty="0" smtClean="0">
                <a:latin typeface="+mn-lt"/>
                <a:cs typeface="Times New Roman" pitchFamily="18" charset="0"/>
              </a:rPr>
              <a:t> La </a:t>
            </a:r>
            <a:r>
              <a:rPr lang="fr-FR" sz="2200" b="1" dirty="0" smtClean="0">
                <a:latin typeface="+mn-lt"/>
                <a:cs typeface="Times New Roman" pitchFamily="18" charset="0"/>
              </a:rPr>
              <a:t>miniaturisation </a:t>
            </a:r>
            <a:r>
              <a:rPr lang="fr-FR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fr-FR" sz="22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des </a:t>
            </a:r>
            <a:r>
              <a:rPr lang="fr-FR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dispositifs informatiques, </a:t>
            </a:r>
            <a:r>
              <a:rPr lang="fr-FR" sz="2200" b="1" dirty="0" smtClean="0">
                <a:solidFill>
                  <a:srgbClr val="C00000"/>
                </a:solidFill>
                <a:cs typeface="Times New Roman" pitchFamily="18" charset="0"/>
              </a:rPr>
              <a:t>mobiles et </a:t>
            </a:r>
            <a:r>
              <a:rPr lang="fr-FR" sz="2200" b="1" dirty="0">
                <a:solidFill>
                  <a:srgbClr val="C00000"/>
                </a:solidFill>
                <a:cs typeface="Times New Roman" pitchFamily="18" charset="0"/>
              </a:rPr>
              <a:t>autonomes</a:t>
            </a:r>
            <a:r>
              <a:rPr lang="fr-FR" sz="22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algn="just">
              <a:buFont typeface="Arial" charset="0"/>
              <a:buChar char="•"/>
            </a:pPr>
            <a:endParaRPr lang="fr-FR" sz="2400" dirty="0" smtClean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 marL="1243013" indent="-342900" algn="just">
              <a:buFontTx/>
              <a:buChar char="-"/>
            </a:pPr>
            <a:r>
              <a:rPr lang="fr-FR" sz="2200" dirty="0" smtClean="0">
                <a:latin typeface="+mn-lt"/>
                <a:cs typeface="Times New Roman" pitchFamily="18" charset="0"/>
              </a:rPr>
              <a:t>dotés</a:t>
            </a:r>
            <a:r>
              <a:rPr lang="fr-FR" sz="22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fr-FR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des capteurs </a:t>
            </a:r>
          </a:p>
          <a:p>
            <a:pPr marL="1243013" indent="-342900" algn="just">
              <a:buFontTx/>
              <a:buChar char="-"/>
            </a:pPr>
            <a:r>
              <a:rPr lang="fr-FR" sz="2200" dirty="0" smtClean="0">
                <a:latin typeface="+mn-lt"/>
                <a:cs typeface="Times New Roman" pitchFamily="18" charset="0"/>
              </a:rPr>
              <a:t>des capacités </a:t>
            </a:r>
            <a:r>
              <a:rPr lang="fr-FR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de </a:t>
            </a:r>
            <a:r>
              <a:rPr lang="fr-FR" sz="22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calcul, de communication sans fil </a:t>
            </a:r>
            <a:endParaRPr lang="fr-FR" sz="2200" b="1" dirty="0" smtClean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 marL="1243013" indent="-342900" algn="just">
              <a:buFontTx/>
              <a:buChar char="-"/>
            </a:pPr>
            <a:r>
              <a:rPr lang="fr-FR" sz="2200" dirty="0" smtClean="0">
                <a:latin typeface="+mn-lt"/>
                <a:cs typeface="Times New Roman" pitchFamily="18" charset="0"/>
              </a:rPr>
              <a:t>et</a:t>
            </a:r>
            <a:r>
              <a:rPr lang="fr-FR" sz="22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r>
              <a:rPr lang="fr-FR" sz="22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d’interaction avec l’être </a:t>
            </a:r>
            <a:r>
              <a:rPr lang="fr-FR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humain (IHM)</a:t>
            </a:r>
            <a:endParaRPr lang="fr-FR" sz="2200" b="1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 algn="just">
              <a:buFont typeface="Arial" charset="0"/>
              <a:buChar char="•"/>
            </a:pPr>
            <a:endParaRPr lang="fr-FR" sz="2400" dirty="0" smtClean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 marL="271463" indent="271463" algn="just">
              <a:buFont typeface="Arial" charset="0"/>
              <a:buChar char="•"/>
            </a:pPr>
            <a:r>
              <a:rPr lang="fr-FR" sz="2200" dirty="0" smtClean="0"/>
              <a:t> la </a:t>
            </a:r>
            <a:r>
              <a:rPr lang="fr-FR" sz="2200" b="1" dirty="0"/>
              <a:t>réduction</a:t>
            </a:r>
            <a:r>
              <a:rPr lang="fr-FR" sz="2200" dirty="0"/>
              <a:t> </a:t>
            </a:r>
            <a:r>
              <a:rPr lang="fr-FR" sz="2200" b="1" dirty="0"/>
              <a:t>d’énergie</a:t>
            </a:r>
            <a:r>
              <a:rPr lang="fr-FR" sz="2200" dirty="0"/>
              <a:t> et </a:t>
            </a:r>
            <a:r>
              <a:rPr lang="fr-FR" sz="2200" b="1" dirty="0"/>
              <a:t>la généralisation </a:t>
            </a:r>
            <a:r>
              <a:rPr lang="fr-FR" sz="2200" dirty="0"/>
              <a:t>des </a:t>
            </a:r>
            <a:r>
              <a:rPr lang="fr-FR" sz="2200" b="1" dirty="0"/>
              <a:t>réseaux sans fil</a:t>
            </a:r>
            <a:endParaRPr lang="fr-FR" sz="2200" dirty="0"/>
          </a:p>
          <a:p>
            <a:pPr algn="just">
              <a:buFont typeface="Arial" charset="0"/>
              <a:buChar char="•"/>
            </a:pPr>
            <a:endParaRPr lang="fr-FR" sz="1600" dirty="0">
              <a:solidFill>
                <a:srgbClr val="0070C0"/>
              </a:solidFill>
              <a:latin typeface="+mn-lt"/>
              <a:cs typeface="Times New Roman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fr-FR" sz="2400" dirty="0" smtClean="0">
                <a:cs typeface="Times New Roman" pitchFamily="18" charset="0"/>
              </a:rPr>
              <a:t> avec </a:t>
            </a:r>
            <a:r>
              <a:rPr lang="fr-FR" sz="2400" dirty="0">
                <a:cs typeface="Times New Roman" pitchFamily="18" charset="0"/>
              </a:rPr>
              <a:t>l’ avènement de </a:t>
            </a:r>
            <a:r>
              <a:rPr lang="fr-FR" sz="2400" b="1" dirty="0">
                <a:solidFill>
                  <a:srgbClr val="00B0F0"/>
                </a:solidFill>
                <a:cs typeface="Times New Roman" pitchFamily="18" charset="0"/>
              </a:rPr>
              <a:t>nombreuses applications</a:t>
            </a:r>
            <a:r>
              <a:rPr lang="fr-FR" sz="2400" b="1" dirty="0">
                <a:solidFill>
                  <a:srgbClr val="800000"/>
                </a:solidFill>
                <a:cs typeface="Times New Roman" pitchFamily="18" charset="0"/>
              </a:rPr>
              <a:t> </a:t>
            </a:r>
            <a:r>
              <a:rPr lang="fr-FR" sz="2400" dirty="0">
                <a:cs typeface="Times New Roman" pitchFamily="18" charset="0"/>
              </a:rPr>
              <a:t>et </a:t>
            </a:r>
            <a:r>
              <a:rPr lang="fr-FR" sz="2400" b="1" dirty="0">
                <a:solidFill>
                  <a:srgbClr val="00B0F0"/>
                </a:solidFill>
                <a:cs typeface="Times New Roman" pitchFamily="18" charset="0"/>
              </a:rPr>
              <a:t>des nouveaux </a:t>
            </a:r>
            <a:r>
              <a:rPr lang="fr-FR" sz="2400" b="1" dirty="0" smtClean="0">
                <a:solidFill>
                  <a:srgbClr val="00B0F0"/>
                </a:solidFill>
                <a:cs typeface="Times New Roman" pitchFamily="18" charset="0"/>
              </a:rPr>
              <a:t>usages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20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-205597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8596" y="1929021"/>
            <a:ext cx="8258204" cy="4524315"/>
          </a:xfrm>
          <a:prstGeom prst="rect">
            <a:avLst/>
          </a:prstGeom>
          <a:solidFill>
            <a:schemeClr val="accent3">
              <a:alpha val="9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dirty="0" smtClean="0"/>
              <a:t>• Pour quel public?</a:t>
            </a:r>
          </a:p>
          <a:p>
            <a:r>
              <a:rPr lang="fr-FR" sz="2400" dirty="0" smtClean="0"/>
              <a:t>   • </a:t>
            </a:r>
            <a:r>
              <a:rPr lang="fr-FR" sz="2400" b="1" dirty="0" smtClean="0"/>
              <a:t>B2C</a:t>
            </a:r>
            <a:r>
              <a:rPr lang="fr-FR" sz="2400" dirty="0" smtClean="0"/>
              <a:t>  Grand public... </a:t>
            </a:r>
            <a:br>
              <a:rPr lang="fr-FR" sz="2400" dirty="0" smtClean="0"/>
            </a:br>
            <a:r>
              <a:rPr lang="fr-FR" sz="2400" dirty="0" smtClean="0"/>
              <a:t>   • </a:t>
            </a:r>
            <a:r>
              <a:rPr lang="fr-FR" sz="2400" b="1" dirty="0" smtClean="0"/>
              <a:t>B2B </a:t>
            </a:r>
            <a:r>
              <a:rPr lang="fr-FR" sz="2400" dirty="0" smtClean="0"/>
              <a:t> Pour les entreprises... </a:t>
            </a:r>
            <a:br>
              <a:rPr lang="fr-FR" sz="2400" dirty="0" smtClean="0"/>
            </a:br>
            <a:r>
              <a:rPr lang="fr-FR" sz="2400" dirty="0" smtClean="0"/>
              <a:t>   • </a:t>
            </a:r>
            <a:r>
              <a:rPr lang="fr-FR" sz="2400" b="1" dirty="0" smtClean="0"/>
              <a:t>B2E</a:t>
            </a:r>
            <a:r>
              <a:rPr lang="fr-FR" sz="2400" dirty="0" smtClean="0"/>
              <a:t>  Pour les employés...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connectée </a:t>
            </a:r>
            <a:r>
              <a:rPr lang="fr-FR" sz="2400" dirty="0"/>
              <a:t>à quoi? </a:t>
            </a:r>
            <a:br>
              <a:rPr lang="fr-FR" sz="2400" dirty="0"/>
            </a:br>
            <a:r>
              <a:rPr lang="fr-FR" sz="2400" dirty="0" smtClean="0"/>
              <a:t>   • A rien</a:t>
            </a:r>
            <a:r>
              <a:rPr lang="fr-FR" sz="2400" dirty="0"/>
              <a:t>, </a:t>
            </a:r>
            <a:r>
              <a:rPr lang="fr-FR" sz="2400" dirty="0" smtClean="0"/>
              <a:t>très </a:t>
            </a:r>
            <a:r>
              <a:rPr lang="fr-FR" sz="2400" dirty="0"/>
              <a:t>peu utilisé.. </a:t>
            </a:r>
            <a:br>
              <a:rPr lang="fr-FR" sz="2400" dirty="0"/>
            </a:br>
            <a:r>
              <a:rPr lang="fr-FR" sz="2400" dirty="0" smtClean="0"/>
              <a:t>   • </a:t>
            </a:r>
            <a:r>
              <a:rPr lang="fr-FR" sz="2400" b="1" dirty="0"/>
              <a:t>Au système d’information de l’entreprise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       • </a:t>
            </a:r>
            <a:r>
              <a:rPr lang="fr-FR" sz="2400" dirty="0"/>
              <a:t>Indispensable pour les application B2E et B2B </a:t>
            </a:r>
            <a:br>
              <a:rPr lang="fr-FR" sz="2400" dirty="0"/>
            </a:br>
            <a:r>
              <a:rPr lang="fr-FR" sz="2400" dirty="0" smtClean="0"/>
              <a:t>   • </a:t>
            </a:r>
            <a:r>
              <a:rPr lang="fr-FR" sz="2400" b="1" dirty="0" smtClean="0"/>
              <a:t>Au WEB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       • </a:t>
            </a:r>
            <a:r>
              <a:rPr lang="fr-FR" sz="2400" dirty="0"/>
              <a:t>Pour Mobiliser les applications WEB existantes </a:t>
            </a:r>
            <a:br>
              <a:rPr lang="fr-FR" sz="2400" dirty="0"/>
            </a:br>
            <a:r>
              <a:rPr lang="fr-FR" sz="2400" dirty="0" smtClean="0"/>
              <a:t>       • </a:t>
            </a:r>
            <a:r>
              <a:rPr lang="fr-FR" sz="2400" dirty="0"/>
              <a:t>Pour Consommer des informations non disponibles autrement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912" y="1089614"/>
            <a:ext cx="2985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Caractéristiques</a:t>
            </a:r>
            <a:endParaRPr lang="fr-FR" sz="2400" b="1" dirty="0">
              <a:solidFill>
                <a:srgbClr val="C00000"/>
              </a:solidFill>
              <a:latin typeface="Montserrat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21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-205597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8596" y="1929021"/>
            <a:ext cx="8258204" cy="3293209"/>
          </a:xfrm>
          <a:prstGeom prst="rect">
            <a:avLst/>
          </a:prstGeom>
          <a:solidFill>
            <a:schemeClr val="accent3">
              <a:alpha val="9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dirty="0" smtClean="0"/>
              <a:t>• Installées ou téléchargées?</a:t>
            </a:r>
          </a:p>
          <a:p>
            <a:endParaRPr lang="fr-FR" sz="1600" dirty="0" smtClean="0"/>
          </a:p>
          <a:p>
            <a:r>
              <a:rPr lang="fr-FR" sz="2400" dirty="0" smtClean="0"/>
              <a:t>   • </a:t>
            </a:r>
            <a:r>
              <a:rPr lang="fr-FR" sz="2400" b="1" dirty="0"/>
              <a:t>installée </a:t>
            </a:r>
            <a:r>
              <a:rPr lang="fr-FR" sz="2400" dirty="0"/>
              <a:t>sur l'appareil </a:t>
            </a:r>
            <a:r>
              <a:rPr lang="fr-FR" sz="2400" b="1" dirty="0"/>
              <a:t>dès la conception de celui-ci</a:t>
            </a:r>
            <a:r>
              <a:rPr lang="fr-FR" sz="2400" b="1" dirty="0" smtClean="0"/>
              <a:t>,</a:t>
            </a:r>
          </a:p>
          <a:p>
            <a:pPr marL="442913" indent="-171450" algn="just">
              <a:buFont typeface="Arial" panose="020B0604020202020204" pitchFamily="34" charset="0"/>
              <a:buChar char="•"/>
            </a:pPr>
            <a:r>
              <a:rPr lang="fr-FR" sz="2400" b="1" dirty="0" smtClean="0"/>
              <a:t> téléchargée </a:t>
            </a:r>
            <a:r>
              <a:rPr lang="fr-FR" sz="2400" dirty="0"/>
              <a:t>par l'utilisateur par le biais</a:t>
            </a:r>
            <a:r>
              <a:rPr lang="fr-FR" sz="2400" b="1" dirty="0"/>
              <a:t> d'une boutique en ligne </a:t>
            </a:r>
            <a:endParaRPr lang="fr-FR" sz="2400" b="1" dirty="0" smtClean="0"/>
          </a:p>
          <a:p>
            <a:pPr marL="442913" indent="-171450" algn="just">
              <a:buFont typeface="Arial" panose="020B0604020202020204" pitchFamily="34" charset="0"/>
              <a:buChar char="•"/>
            </a:pPr>
            <a:endParaRPr lang="fr-FR" sz="1600" b="1" dirty="0" smtClean="0"/>
          </a:p>
          <a:p>
            <a:pPr marL="714375" indent="-171450">
              <a:buFont typeface="Arial" panose="020B0604020202020204" pitchFamily="34" charset="0"/>
              <a:buChar char="•"/>
            </a:pPr>
            <a:r>
              <a:rPr lang="fr-FR" sz="2400" b="1" dirty="0" smtClean="0"/>
              <a:t> </a:t>
            </a:r>
            <a:r>
              <a:rPr lang="fr-FR" sz="2400" dirty="0" smtClean="0"/>
              <a:t>App </a:t>
            </a:r>
            <a:r>
              <a:rPr lang="fr-FR" sz="2400" dirty="0"/>
              <a:t>store, </a:t>
            </a:r>
            <a:endParaRPr lang="fr-FR" sz="2400" dirty="0" smtClean="0"/>
          </a:p>
          <a:p>
            <a:pPr marL="714375" indent="-171450">
              <a:buFont typeface="Arial" panose="020B0604020202020204" pitchFamily="34" charset="0"/>
              <a:buChar char="•"/>
            </a:pPr>
            <a:r>
              <a:rPr lang="fr-FR" sz="2400" dirty="0" smtClean="0"/>
              <a:t>Play </a:t>
            </a:r>
            <a:r>
              <a:rPr lang="fr-FR" sz="2400" dirty="0"/>
              <a:t>store, </a:t>
            </a:r>
            <a:endParaRPr lang="fr-FR" sz="2400" dirty="0" smtClean="0"/>
          </a:p>
          <a:p>
            <a:pPr marL="714375" indent="-171450">
              <a:buFont typeface="Arial" panose="020B0604020202020204" pitchFamily="34" charset="0"/>
              <a:buChar char="•"/>
            </a:pPr>
            <a:r>
              <a:rPr lang="fr-FR" sz="2400" dirty="0" err="1" smtClean="0"/>
              <a:t>windows</a:t>
            </a:r>
            <a:r>
              <a:rPr lang="fr-FR" sz="2400" dirty="0" smtClean="0"/>
              <a:t> store</a:t>
            </a:r>
            <a:endParaRPr lang="fr-FR" sz="2400" dirty="0"/>
          </a:p>
        </p:txBody>
      </p:sp>
      <p:sp>
        <p:nvSpPr>
          <p:cNvPr id="10" name="Rectangle 9"/>
          <p:cNvSpPr/>
          <p:nvPr/>
        </p:nvSpPr>
        <p:spPr>
          <a:xfrm>
            <a:off x="61912" y="1089614"/>
            <a:ext cx="2985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Caractéristiques</a:t>
            </a:r>
            <a:endParaRPr lang="fr-FR" sz="2400" b="1" dirty="0">
              <a:solidFill>
                <a:srgbClr val="C00000"/>
              </a:solidFill>
              <a:latin typeface="Montserrat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010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22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00034" y="1700833"/>
            <a:ext cx="8001000" cy="4501522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fr-FR" sz="2400" b="1" kern="0" dirty="0">
                <a:latin typeface="+mn-lt"/>
              </a:rPr>
              <a:t>M-</a:t>
            </a:r>
            <a:r>
              <a:rPr lang="fr-FR" sz="2400" b="1" kern="0" dirty="0" err="1">
                <a:latin typeface="+mn-lt"/>
              </a:rPr>
              <a:t>Banking</a:t>
            </a:r>
            <a:r>
              <a:rPr lang="fr-FR" sz="2400" kern="0" dirty="0">
                <a:latin typeface="+mn-lt"/>
              </a:rPr>
              <a:t> (check balance, </a:t>
            </a:r>
            <a:r>
              <a:rPr lang="fr-FR" sz="2400" kern="0" dirty="0" err="1">
                <a:latin typeface="+mn-lt"/>
              </a:rPr>
              <a:t>make</a:t>
            </a:r>
            <a:r>
              <a:rPr lang="fr-FR" sz="2400" kern="0" dirty="0">
                <a:latin typeface="+mn-lt"/>
              </a:rPr>
              <a:t> transaction)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fr-FR" sz="2400" b="1" kern="0" dirty="0" smtClean="0">
                <a:latin typeface="+mn-lt"/>
              </a:rPr>
              <a:t>Mobile </a:t>
            </a:r>
            <a:r>
              <a:rPr lang="fr-FR" sz="2400" b="1" kern="0" dirty="0" err="1">
                <a:latin typeface="+mn-lt"/>
              </a:rPr>
              <a:t>Payment</a:t>
            </a:r>
            <a:r>
              <a:rPr lang="fr-FR" sz="2400" b="1" kern="0" dirty="0">
                <a:latin typeface="+mn-lt"/>
              </a:rPr>
              <a:t> </a:t>
            </a:r>
            <a:r>
              <a:rPr lang="fr-FR" sz="2400" kern="0" dirty="0">
                <a:latin typeface="+mn-lt"/>
              </a:rPr>
              <a:t>(ticket, </a:t>
            </a:r>
            <a:r>
              <a:rPr lang="fr-FR" sz="2400" kern="0" dirty="0" err="1">
                <a:latin typeface="+mn-lt"/>
              </a:rPr>
              <a:t>vending</a:t>
            </a:r>
            <a:r>
              <a:rPr lang="fr-FR" sz="2400" kern="0" dirty="0">
                <a:latin typeface="+mn-lt"/>
              </a:rPr>
              <a:t> machine)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fr-FR" sz="2400" b="1" kern="0" dirty="0">
                <a:latin typeface="+mn-lt"/>
              </a:rPr>
              <a:t>M-</a:t>
            </a:r>
            <a:r>
              <a:rPr lang="fr-FR" sz="2400" b="1" kern="0" dirty="0" err="1">
                <a:latin typeface="+mn-lt"/>
              </a:rPr>
              <a:t>Tourism</a:t>
            </a:r>
            <a:r>
              <a:rPr lang="fr-FR" sz="2400" kern="0" dirty="0">
                <a:latin typeface="+mn-lt"/>
              </a:rPr>
              <a:t>: guide de touriste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>
                <a:latin typeface="+mn-lt"/>
              </a:rPr>
              <a:t>Education: </a:t>
            </a:r>
            <a:r>
              <a:rPr lang="fr-FR" sz="2400" b="1" kern="0" dirty="0">
                <a:latin typeface="+mn-lt"/>
              </a:rPr>
              <a:t>mobile </a:t>
            </a:r>
            <a:r>
              <a:rPr lang="fr-FR" sz="2400" b="1" kern="0" dirty="0" err="1" smtClean="0">
                <a:latin typeface="+mn-lt"/>
              </a:rPr>
              <a:t>learning</a:t>
            </a:r>
            <a:r>
              <a:rPr lang="fr-FR" sz="2400" b="1" kern="0" dirty="0" smtClean="0">
                <a:latin typeface="+mn-lt"/>
              </a:rPr>
              <a:t> </a:t>
            </a:r>
            <a:r>
              <a:rPr lang="fr-FR" sz="2400" kern="0" dirty="0" smtClean="0">
                <a:latin typeface="+mn-lt"/>
              </a:rPr>
              <a:t>(m-</a:t>
            </a:r>
            <a:r>
              <a:rPr lang="fr-FR" sz="2400" kern="0" dirty="0" err="1" smtClean="0">
                <a:latin typeface="+mn-lt"/>
              </a:rPr>
              <a:t>learning</a:t>
            </a:r>
            <a:r>
              <a:rPr lang="fr-FR" sz="2400" kern="0" dirty="0">
                <a:latin typeface="+mn-lt"/>
              </a:rPr>
              <a:t>)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fr-FR" sz="2400" b="1" kern="0" dirty="0" smtClean="0"/>
              <a:t>Intelligence </a:t>
            </a:r>
            <a:r>
              <a:rPr lang="fr-FR" sz="2400" b="1" kern="0" dirty="0"/>
              <a:t>ambiante </a:t>
            </a:r>
            <a:endParaRPr lang="fr-FR" sz="2400" b="1" kern="0" dirty="0" smtClean="0"/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fr-FR" sz="2400" b="1" kern="0" dirty="0"/>
              <a:t>La biométrie </a:t>
            </a:r>
            <a:r>
              <a:rPr lang="fr-FR" sz="2400" kern="0" dirty="0" smtClean="0"/>
              <a:t>(reconnaissance vocale, faciale, empreintes)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fr-FR" sz="2400" kern="0" dirty="0"/>
              <a:t>Accès à Internet partout et à tout </a:t>
            </a:r>
            <a:r>
              <a:rPr lang="fr-FR" sz="2400" kern="0" dirty="0" smtClean="0"/>
              <a:t>moment (</a:t>
            </a:r>
            <a:r>
              <a:rPr lang="fr-FR" sz="2400" b="1" kern="0" dirty="0" err="1" smtClean="0"/>
              <a:t>mobinaute</a:t>
            </a:r>
            <a:r>
              <a:rPr lang="fr-FR" sz="2400" kern="0" dirty="0" smtClean="0"/>
              <a:t>)</a:t>
            </a:r>
            <a:endParaRPr lang="fr-FR" sz="2400" kern="0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4666" y="5333657"/>
            <a:ext cx="3877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FR" sz="2400" kern="0" dirty="0">
                <a:latin typeface="+mn-lt"/>
              </a:rPr>
              <a:t>   </a:t>
            </a:r>
            <a:r>
              <a:rPr lang="fr-FR" sz="2400" b="1" kern="0" dirty="0" smtClean="0">
                <a:latin typeface="+mn-lt"/>
              </a:rPr>
              <a:t>Jeux et </a:t>
            </a:r>
            <a:r>
              <a:rPr lang="fr-FR" sz="2400" b="1" kern="0" dirty="0"/>
              <a:t>Multimédia </a:t>
            </a:r>
            <a:r>
              <a:rPr lang="fr-FR" sz="2400" kern="0" dirty="0">
                <a:latin typeface="+mn-lt"/>
              </a:rPr>
              <a:t>	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5946514"/>
            <a:ext cx="8001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FR" sz="2400" kern="0" dirty="0">
                <a:latin typeface="+mn-lt"/>
              </a:rPr>
              <a:t>  </a:t>
            </a:r>
            <a:r>
              <a:rPr lang="fr-FR" sz="2400" b="1" kern="0" dirty="0">
                <a:latin typeface="+mn-lt"/>
              </a:rPr>
              <a:t>médicales et industrielles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912" y="1089614"/>
            <a:ext cx="4022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Domaines d’application</a:t>
            </a:r>
            <a:endParaRPr lang="fr-FR" sz="2400" b="1" dirty="0">
              <a:solidFill>
                <a:srgbClr val="C00000"/>
              </a:solidFill>
              <a:latin typeface="Montserrat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23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23441" y="1700808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87313" algn="just">
              <a:buFont typeface="Wingdings" pitchFamily="2" charset="2"/>
              <a:buChar char="Ø"/>
            </a:pPr>
            <a:r>
              <a:rPr lang="fr-FR" sz="2400" dirty="0" smtClean="0">
                <a:latin typeface="+mj-lt"/>
                <a:cs typeface="Times New Roman" pitchFamily="18" charset="0"/>
              </a:rPr>
              <a:t>Analyse et conception </a:t>
            </a:r>
            <a:r>
              <a:rPr lang="fr-FR" sz="2400" dirty="0">
                <a:latin typeface="+mj-lt"/>
                <a:cs typeface="Times New Roman" pitchFamily="18" charset="0"/>
              </a:rPr>
              <a:t>(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design &amp; building</a:t>
            </a:r>
            <a:r>
              <a:rPr lang="fr-FR" sz="2400" dirty="0" smtClean="0">
                <a:latin typeface="+mj-lt"/>
                <a:cs typeface="Times New Roman" pitchFamily="18" charset="0"/>
              </a:rPr>
              <a:t>)</a:t>
            </a:r>
          </a:p>
          <a:p>
            <a:pPr marL="261938" indent="-87313" algn="just">
              <a:buFont typeface="Wingdings" pitchFamily="2" charset="2"/>
              <a:buChar char="Ø"/>
            </a:pPr>
            <a:endParaRPr lang="fr-FR" sz="2400" dirty="0" smtClean="0">
              <a:latin typeface="+mj-lt"/>
              <a:cs typeface="Times New Roman" pitchFamily="18" charset="0"/>
            </a:endParaRPr>
          </a:p>
          <a:p>
            <a:pPr marL="714375" algn="just"/>
            <a:r>
              <a:rPr lang="fr-FR" sz="2200" dirty="0">
                <a:solidFill>
                  <a:srgbClr val="800000"/>
                </a:solidFill>
                <a:latin typeface="+mj-lt"/>
                <a:cs typeface="Times New Roman" pitchFamily="18" charset="0"/>
              </a:rPr>
              <a:t>modélisation UML</a:t>
            </a:r>
          </a:p>
          <a:p>
            <a:pPr marL="174625" algn="just"/>
            <a:r>
              <a:rPr lang="fr-FR" sz="2400" dirty="0" smtClean="0">
                <a:latin typeface="+mj-lt"/>
                <a:cs typeface="Times New Roman" pitchFamily="18" charset="0"/>
              </a:rPr>
              <a:t> </a:t>
            </a:r>
          </a:p>
          <a:p>
            <a:pPr marL="261938" indent="-87313" algn="just">
              <a:buFont typeface="Wingdings" pitchFamily="2" charset="2"/>
              <a:buChar char="Ø"/>
            </a:pPr>
            <a:r>
              <a:rPr lang="fr-FR" sz="2400" dirty="0" smtClean="0">
                <a:latin typeface="+mj-lt"/>
                <a:cs typeface="Times New Roman" pitchFamily="18" charset="0"/>
              </a:rPr>
              <a:t>Implémentation (</a:t>
            </a: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implementation</a:t>
            </a:r>
            <a:r>
              <a:rPr lang="fr-FR" sz="2400" dirty="0" smtClean="0">
                <a:latin typeface="+mj-lt"/>
                <a:cs typeface="Times New Roman" pitchFamily="18" charset="0"/>
              </a:rPr>
              <a:t>)</a:t>
            </a:r>
          </a:p>
          <a:p>
            <a:pPr marL="261938" indent="-87313" algn="just">
              <a:buFont typeface="Wingdings" pitchFamily="2" charset="2"/>
              <a:buChar char="Ø"/>
            </a:pPr>
            <a:endParaRPr lang="fr-FR" sz="2400" dirty="0">
              <a:solidFill>
                <a:srgbClr val="800000"/>
              </a:solidFill>
              <a:latin typeface="+mj-lt"/>
              <a:cs typeface="Times New Roman" pitchFamily="18" charset="0"/>
            </a:endParaRPr>
          </a:p>
          <a:p>
            <a:pPr marL="628650" algn="just"/>
            <a:r>
              <a:rPr lang="fr-FR" sz="2200" dirty="0" smtClean="0">
                <a:solidFill>
                  <a:srgbClr val="800000"/>
                </a:solidFill>
                <a:latin typeface="+mj-lt"/>
                <a:cs typeface="Times New Roman" pitchFamily="18" charset="0"/>
              </a:rPr>
              <a:t>Environnement de développement et de test</a:t>
            </a:r>
            <a:r>
              <a:rPr lang="fr-FR" sz="2200" dirty="0">
                <a:latin typeface="+mj-lt"/>
                <a:cs typeface="Times New Roman" pitchFamily="18" charset="0"/>
              </a:rPr>
              <a:t> </a:t>
            </a:r>
            <a:r>
              <a:rPr lang="fr-FR" sz="2200" dirty="0" smtClean="0">
                <a:latin typeface="+mj-lt"/>
                <a:cs typeface="Times New Roman" pitchFamily="18" charset="0"/>
              </a:rPr>
              <a:t>« </a:t>
            </a:r>
            <a:r>
              <a:rPr lang="en-US" sz="2400" b="1" dirty="0" smtClean="0">
                <a:solidFill>
                  <a:srgbClr val="800000"/>
                </a:solidFill>
                <a:latin typeface="+mj-lt"/>
                <a:cs typeface="Times New Roman" pitchFamily="18" charset="0"/>
              </a:rPr>
              <a:t>Development and test environment</a:t>
            </a:r>
            <a:r>
              <a:rPr lang="fr-FR" sz="2400" dirty="0" smtClean="0">
                <a:latin typeface="+mj-lt"/>
                <a:cs typeface="Times New Roman" pitchFamily="18" charset="0"/>
              </a:rPr>
              <a:t> »</a:t>
            </a:r>
            <a:endParaRPr lang="fr-FR" sz="2400" dirty="0">
              <a:latin typeface="+mj-lt"/>
              <a:cs typeface="Times New Roman" pitchFamily="18" charset="0"/>
            </a:endParaRPr>
          </a:p>
          <a:p>
            <a:pPr marL="261938" indent="-87313" algn="just">
              <a:buFont typeface="Wingdings" pitchFamily="2" charset="2"/>
              <a:buChar char="Ø"/>
            </a:pPr>
            <a:endParaRPr lang="fr-FR" dirty="0" smtClean="0">
              <a:latin typeface="+mj-lt"/>
              <a:cs typeface="Times New Roman" pitchFamily="18" charset="0"/>
            </a:endParaRPr>
          </a:p>
          <a:p>
            <a:pPr marL="261938" indent="-87313" algn="just">
              <a:buFont typeface="Wingdings" pitchFamily="2" charset="2"/>
              <a:buChar char="Ø"/>
            </a:pPr>
            <a:r>
              <a:rPr lang="fr-FR" sz="2400" dirty="0" smtClean="0">
                <a:latin typeface="+mj-lt"/>
                <a:cs typeface="Times New Roman" pitchFamily="18" charset="0"/>
              </a:rPr>
              <a:t>Déploiement (</a:t>
            </a:r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deployment</a:t>
            </a:r>
            <a:r>
              <a:rPr lang="fr-FR" sz="2400" dirty="0" smtClean="0">
                <a:latin typeface="+mj-lt"/>
                <a:cs typeface="Times New Roman" pitchFamily="18" charset="0"/>
              </a:rPr>
              <a:t>)</a:t>
            </a:r>
          </a:p>
          <a:p>
            <a:pPr marL="261938" indent="-87313" algn="just">
              <a:buFont typeface="Wingdings" pitchFamily="2" charset="2"/>
              <a:buChar char="Ø"/>
            </a:pPr>
            <a:endParaRPr lang="fr-FR" sz="2400" dirty="0" smtClean="0">
              <a:latin typeface="+mj-lt"/>
              <a:cs typeface="Times New Roman" pitchFamily="18" charset="0"/>
            </a:endParaRPr>
          </a:p>
          <a:p>
            <a:pPr marL="628650" algn="just"/>
            <a:r>
              <a:rPr lang="fr-FR" sz="2200" dirty="0">
                <a:solidFill>
                  <a:srgbClr val="800000"/>
                </a:solidFill>
                <a:latin typeface="+mj-lt"/>
                <a:cs typeface="Times New Roman" pitchFamily="18" charset="0"/>
              </a:rPr>
              <a:t>appareil et plateforme mobile «</a:t>
            </a:r>
            <a:r>
              <a:rPr lang="fr-FR" sz="2200" b="1" dirty="0">
                <a:solidFill>
                  <a:srgbClr val="800000"/>
                </a:solidFill>
                <a:latin typeface="+mj-lt"/>
                <a:cs typeface="Times New Roman" pitchFamily="18" charset="0"/>
              </a:rPr>
              <a:t>mobile </a:t>
            </a:r>
            <a:r>
              <a:rPr lang="fr-FR" sz="2200" b="1" dirty="0" err="1">
                <a:solidFill>
                  <a:srgbClr val="800000"/>
                </a:solidFill>
                <a:latin typeface="+mj-lt"/>
                <a:cs typeface="Times New Roman" pitchFamily="18" charset="0"/>
              </a:rPr>
              <a:t>devices</a:t>
            </a:r>
            <a:r>
              <a:rPr lang="fr-FR" sz="2200" b="1" dirty="0">
                <a:solidFill>
                  <a:srgbClr val="800000"/>
                </a:solidFill>
                <a:latin typeface="+mj-lt"/>
                <a:cs typeface="Times New Roman" pitchFamily="18" charset="0"/>
              </a:rPr>
              <a:t> </a:t>
            </a:r>
            <a:br>
              <a:rPr lang="fr-FR" sz="2200" b="1" dirty="0">
                <a:solidFill>
                  <a:srgbClr val="800000"/>
                </a:solidFill>
                <a:latin typeface="+mj-lt"/>
                <a:cs typeface="Times New Roman" pitchFamily="18" charset="0"/>
              </a:rPr>
            </a:br>
            <a:r>
              <a:rPr lang="fr-FR" sz="2200" b="1" dirty="0">
                <a:solidFill>
                  <a:srgbClr val="800000"/>
                </a:solidFill>
                <a:latin typeface="+mj-lt"/>
                <a:cs typeface="Times New Roman" pitchFamily="18" charset="0"/>
              </a:rPr>
              <a:t>and </a:t>
            </a:r>
            <a:r>
              <a:rPr lang="fr-FR" sz="2200" b="1" dirty="0" err="1">
                <a:solidFill>
                  <a:srgbClr val="800000"/>
                </a:solidFill>
                <a:latin typeface="+mj-lt"/>
                <a:cs typeface="Times New Roman" pitchFamily="18" charset="0"/>
              </a:rPr>
              <a:t>platforms</a:t>
            </a:r>
            <a:r>
              <a:rPr lang="fr-FR" sz="2200" dirty="0">
                <a:solidFill>
                  <a:srgbClr val="800000"/>
                </a:solidFill>
                <a:latin typeface="+mj-lt"/>
                <a:cs typeface="Times New Roman" pitchFamily="18" charset="0"/>
              </a:rPr>
              <a:t> </a:t>
            </a:r>
            <a:r>
              <a:rPr lang="fr-FR" sz="2200" dirty="0" smtClean="0">
                <a:solidFill>
                  <a:srgbClr val="800000"/>
                </a:solidFill>
                <a:latin typeface="+mj-lt"/>
                <a:cs typeface="Times New Roman" pitchFamily="18" charset="0"/>
              </a:rPr>
              <a:t>»</a:t>
            </a:r>
            <a:endParaRPr lang="fr-FR" sz="2200" dirty="0">
              <a:solidFill>
                <a:srgbClr val="8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43416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912" y="1089614"/>
            <a:ext cx="8974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processus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de développement (</a:t>
            </a:r>
            <a:r>
              <a:rPr lang="fr-FR" sz="2400" b="1" dirty="0" err="1">
                <a:solidFill>
                  <a:srgbClr val="C00000"/>
                </a:solidFill>
                <a:latin typeface="MontserratRegular"/>
              </a:rPr>
              <a:t>development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 </a:t>
            </a:r>
            <a:r>
              <a:rPr lang="fr-FR" sz="2400" b="1" dirty="0" err="1" smtClean="0">
                <a:solidFill>
                  <a:srgbClr val="C00000"/>
                </a:solidFill>
                <a:latin typeface="MontserratRegular"/>
              </a:rPr>
              <a:t>process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)</a:t>
            </a:r>
            <a:endParaRPr lang="fr-FR" sz="2400" b="1" dirty="0">
              <a:solidFill>
                <a:srgbClr val="C00000"/>
              </a:solidFill>
              <a:latin typeface="Montserrat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182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24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1600919"/>
            <a:ext cx="9144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b="1" dirty="0" smtClean="0"/>
              <a:t>certaines contraintes </a:t>
            </a:r>
            <a:r>
              <a:rPr lang="fr-FR" sz="2400" dirty="0" smtClean="0"/>
              <a:t>telles que:</a:t>
            </a:r>
          </a:p>
          <a:p>
            <a:pPr algn="just"/>
            <a:endParaRPr lang="fr-FR" dirty="0"/>
          </a:p>
          <a:p>
            <a:pPr marL="271463" indent="-85725">
              <a:buFont typeface="Arial" charset="0"/>
              <a:buChar char="•"/>
            </a:pPr>
            <a:r>
              <a:rPr lang="fr-FR" sz="2400" b="1" dirty="0" smtClean="0"/>
              <a:t> Limitations du réseau sans fil</a:t>
            </a:r>
          </a:p>
          <a:p>
            <a:pPr marL="271463" indent="-85725"/>
            <a:r>
              <a:rPr lang="fr-FR" sz="2400" dirty="0" smtClean="0"/>
              <a:t>       </a:t>
            </a:r>
            <a:r>
              <a:rPr lang="fr-FR" sz="2200" dirty="0" smtClean="0"/>
              <a:t>- hétérogénéité ,  déconnexions fréquentes ,  bande passante de communication limitée</a:t>
            </a:r>
          </a:p>
          <a:p>
            <a:pPr marL="271463" indent="-85725"/>
            <a:endParaRPr lang="fr-FR" sz="2200" dirty="0" smtClean="0"/>
          </a:p>
          <a:p>
            <a:pPr marL="271463" indent="-85725">
              <a:buFont typeface="Arial" charset="0"/>
              <a:buChar char="•"/>
            </a:pPr>
            <a:r>
              <a:rPr lang="fr-FR" sz="2400" b="1" dirty="0" smtClean="0"/>
              <a:t> Limitations imposées par les applications mobiles</a:t>
            </a:r>
          </a:p>
          <a:p>
            <a:pPr marL="271463" indent="-85725"/>
            <a:r>
              <a:rPr lang="fr-FR" sz="2200" dirty="0" smtClean="0"/>
              <a:t>       - une grande variété d'interfaces utilisateur (ergonomie)</a:t>
            </a:r>
          </a:p>
          <a:p>
            <a:pPr marL="271463" indent="-85725"/>
            <a:endParaRPr lang="fr-FR" sz="1600" dirty="0" smtClean="0"/>
          </a:p>
          <a:p>
            <a:pPr marL="271463" indent="-85725">
              <a:buFont typeface="Arial" charset="0"/>
              <a:buChar char="•"/>
            </a:pPr>
            <a:r>
              <a:rPr lang="fr-FR" sz="2400" b="1" dirty="0" smtClean="0"/>
              <a:t> Limites des appareils mobiles </a:t>
            </a:r>
          </a:p>
          <a:p>
            <a:pPr marL="271463" indent="-85725"/>
            <a:r>
              <a:rPr lang="fr-FR" sz="2400" dirty="0" smtClean="0"/>
              <a:t>       - </a:t>
            </a:r>
            <a:r>
              <a:rPr lang="fr-FR" sz="2200" dirty="0" smtClean="0"/>
              <a:t>courte durée de vie de la batterie (autonomie limitée)</a:t>
            </a:r>
          </a:p>
          <a:p>
            <a:pPr marL="271463" indent="-85725"/>
            <a:r>
              <a:rPr lang="fr-FR" sz="2200" dirty="0" smtClean="0"/>
              <a:t>       - capacités limitées (capacité de traitement ’</a:t>
            </a:r>
            <a:r>
              <a:rPr lang="fr-FR" sz="2200" b="1" dirty="0" err="1" smtClean="0"/>
              <a:t>cpu</a:t>
            </a:r>
            <a:r>
              <a:rPr lang="fr-FR" sz="2200" dirty="0" smtClean="0"/>
              <a:t>’, de stockage)</a:t>
            </a:r>
          </a:p>
          <a:p>
            <a:pPr marL="271463" indent="-85725"/>
            <a:r>
              <a:rPr lang="fr-FR" sz="2200" dirty="0" smtClean="0"/>
              <a:t>       - multiples </a:t>
            </a:r>
            <a:r>
              <a:rPr lang="fr-FR" sz="2200" b="1" dirty="0" smtClean="0"/>
              <a:t>interfaces de communication </a:t>
            </a:r>
          </a:p>
          <a:p>
            <a:pPr marL="271463" indent="-85725" algn="just"/>
            <a:r>
              <a:rPr lang="fr-FR" sz="2200" dirty="0" smtClean="0"/>
              <a:t>       -Prolifération </a:t>
            </a:r>
            <a:r>
              <a:rPr lang="fr-FR" sz="2200" b="1" dirty="0" smtClean="0"/>
              <a:t>des plateformes mobiles </a:t>
            </a:r>
            <a:r>
              <a:rPr lang="fr-FR" sz="2200" dirty="0" smtClean="0"/>
              <a:t>(Android, IOS…)  </a:t>
            </a:r>
            <a:endParaRPr lang="fr-FR" sz="2200" dirty="0"/>
          </a:p>
        </p:txBody>
      </p:sp>
      <p:sp>
        <p:nvSpPr>
          <p:cNvPr id="10" name="Rectangle 9"/>
          <p:cNvSpPr/>
          <p:nvPr/>
        </p:nvSpPr>
        <p:spPr>
          <a:xfrm>
            <a:off x="61912" y="1089614"/>
            <a:ext cx="5560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Défis de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L’environnement mobile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ontserratRegular"/>
              </a:rPr>
              <a:t>  </a:t>
            </a:r>
            <a:endParaRPr lang="fr-FR" sz="2400" b="1" dirty="0">
              <a:solidFill>
                <a:schemeClr val="bg2">
                  <a:lumMod val="60000"/>
                  <a:lumOff val="40000"/>
                </a:schemeClr>
              </a:solidFill>
              <a:latin typeface="MontserratRegular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23528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</p:spTree>
    <p:extLst>
      <p:ext uri="{BB962C8B-B14F-4D97-AF65-F5344CB8AC3E}">
        <p14:creationId xmlns:p14="http://schemas.microsoft.com/office/powerpoint/2010/main" val="271751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412575"/>
            <a:ext cx="2133600" cy="476250"/>
          </a:xfrm>
          <a:noFill/>
        </p:spPr>
        <p:txBody>
          <a:bodyPr/>
          <a:lstStyle/>
          <a:p>
            <a:pPr algn="ctr"/>
            <a:fld id="{74702E29-F4B3-4496-B94A-7822E0F4B890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41987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412575"/>
            <a:ext cx="2133600" cy="476250"/>
          </a:xfrm>
          <a:noFill/>
        </p:spPr>
        <p:txBody>
          <a:bodyPr/>
          <a:lstStyle/>
          <a:p>
            <a:pPr algn="l"/>
            <a:fld id="{658E063C-2F5D-4973-B64E-C31CD4C8FC1D}" type="slidenum">
              <a:rPr lang="es-ES" b="1" smtClean="0">
                <a:latin typeface="Arial" charset="0"/>
              </a:rPr>
              <a:pPr algn="l"/>
              <a:t>25</a:t>
            </a:fld>
            <a:endParaRPr lang="es-ES" b="1" smtClean="0">
              <a:latin typeface="Arial" charset="0"/>
            </a:endParaRPr>
          </a:p>
        </p:txBody>
      </p:sp>
      <p:sp>
        <p:nvSpPr>
          <p:cNvPr id="41988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41257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2032387"/>
            <a:ext cx="882047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L’approche de </a:t>
            </a:r>
            <a:r>
              <a:rPr lang="fr-FR" sz="2000" b="1" dirty="0"/>
              <a:t>développement</a:t>
            </a:r>
            <a:endParaRPr lang="fr-F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Compatibilité </a:t>
            </a:r>
            <a:r>
              <a:rPr lang="fr-FR" sz="2000" b="1" dirty="0"/>
              <a:t>des appareils et taille de l’écran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>
                <a:latin typeface="Poppins"/>
              </a:rPr>
              <a:t>Préserver la performance de l’application mobile</a:t>
            </a:r>
            <a:endParaRPr lang="fr-FR" sz="2000" dirty="0">
              <a:latin typeface="Poppi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/>
              <a:t>L’investissement financier</a:t>
            </a:r>
            <a:endParaRPr lang="fr-F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Optimiser le </a:t>
            </a:r>
            <a:r>
              <a:rPr lang="fr-FR" sz="2000" b="1" dirty="0"/>
              <a:t>déploiement des applications mobiles et la gestion de leur cycle de vie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/>
              <a:t>La sécurité des applications mobiles </a:t>
            </a:r>
          </a:p>
          <a:p>
            <a:pPr marL="800100">
              <a:lnSpc>
                <a:spcPct val="150000"/>
              </a:lnSpc>
            </a:pPr>
            <a:r>
              <a:rPr lang="fr-FR" dirty="0" smtClean="0"/>
              <a:t>- Stockage </a:t>
            </a:r>
            <a:r>
              <a:rPr lang="fr-FR" dirty="0"/>
              <a:t>non-sécurisé des données.</a:t>
            </a:r>
          </a:p>
          <a:p>
            <a:pPr marL="800100">
              <a:lnSpc>
                <a:spcPct val="150000"/>
              </a:lnSpc>
            </a:pPr>
            <a:r>
              <a:rPr lang="fr-FR" dirty="0" smtClean="0"/>
              <a:t>- Sécurité </a:t>
            </a:r>
            <a:r>
              <a:rPr lang="fr-FR" dirty="0"/>
              <a:t>du </a:t>
            </a:r>
            <a:r>
              <a:rPr lang="fr-FR" dirty="0" smtClean="0"/>
              <a:t>back-end </a:t>
            </a:r>
            <a:r>
              <a:rPr lang="fr-FR" dirty="0"/>
              <a:t>(APIs et serveurs</a:t>
            </a:r>
            <a:r>
              <a:rPr lang="fr-FR" dirty="0" smtClean="0"/>
              <a:t>)</a:t>
            </a:r>
          </a:p>
          <a:p>
            <a:pPr marL="800100">
              <a:lnSpc>
                <a:spcPct val="150000"/>
              </a:lnSpc>
            </a:pPr>
            <a:r>
              <a:rPr lang="fr-FR" dirty="0" smtClean="0"/>
              <a:t>- Connexions </a:t>
            </a:r>
            <a:r>
              <a:rPr lang="fr-FR" dirty="0"/>
              <a:t>non sécurisées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61912" y="951111"/>
            <a:ext cx="760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Défis du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développement d’applications mobiles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MontserratRegular"/>
              </a:rPr>
              <a:t> </a:t>
            </a:r>
            <a:endParaRPr lang="fr-FR" sz="2400" b="1" dirty="0">
              <a:solidFill>
                <a:schemeClr val="bg2">
                  <a:lumMod val="60000"/>
                  <a:lumOff val="40000"/>
                </a:schemeClr>
              </a:solidFill>
              <a:latin typeface="Montserrat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67137"/>
            <a:ext cx="601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/>
              <a:t>certaines </a:t>
            </a:r>
            <a:r>
              <a:rPr lang="fr-FR" sz="2400" b="1" dirty="0"/>
              <a:t>contraintes </a:t>
            </a:r>
            <a:r>
              <a:rPr lang="fr-FR" sz="2400" dirty="0"/>
              <a:t>telles que: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51520" y="13648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fr-F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fr-FR" sz="36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pplications </a:t>
            </a: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Mobiles</a:t>
            </a:r>
          </a:p>
        </p:txBody>
      </p:sp>
    </p:spTree>
    <p:extLst>
      <p:ext uri="{BB962C8B-B14F-4D97-AF65-F5344CB8AC3E}">
        <p14:creationId xmlns:p14="http://schemas.microsoft.com/office/powerpoint/2010/main" val="149914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78351"/>
            <a:ext cx="2133600" cy="476250"/>
          </a:xfrm>
          <a:noFill/>
        </p:spPr>
        <p:txBody>
          <a:bodyPr/>
          <a:lstStyle/>
          <a:p>
            <a:pPr algn="ctr"/>
            <a:fld id="{A9DAABAA-CF20-43DA-9263-3FF1EE11AF12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717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78351"/>
            <a:ext cx="2133600" cy="476250"/>
          </a:xfrm>
          <a:noFill/>
        </p:spPr>
        <p:txBody>
          <a:bodyPr/>
          <a:lstStyle/>
          <a:p>
            <a:pPr algn="l"/>
            <a:fld id="{940CC1D4-41BB-4710-B2D6-514857F5D110}" type="slidenum">
              <a:rPr lang="es-ES" b="1" smtClean="0">
                <a:latin typeface="Arial" charset="0"/>
              </a:rPr>
              <a:pPr algn="l"/>
              <a:t>3</a:t>
            </a:fld>
            <a:endParaRPr lang="es-ES" b="1" smtClean="0">
              <a:latin typeface="Arial" charset="0"/>
            </a:endParaRPr>
          </a:p>
        </p:txBody>
      </p:sp>
      <p:sp>
        <p:nvSpPr>
          <p:cNvPr id="7173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7835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1093793"/>
            <a:ext cx="7458052" cy="5447837"/>
          </a:xfrm>
          <a:prstGeom prst="rect">
            <a:avLst/>
          </a:prstGeom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ubiquitaire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3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ubiquitaire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78351"/>
            <a:ext cx="2133600" cy="476250"/>
          </a:xfrm>
          <a:noFill/>
        </p:spPr>
        <p:txBody>
          <a:bodyPr/>
          <a:lstStyle/>
          <a:p>
            <a:pPr algn="ctr"/>
            <a:fld id="{A9DAABAA-CF20-43DA-9263-3FF1EE11AF12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7172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78351"/>
            <a:ext cx="2133600" cy="476250"/>
          </a:xfrm>
          <a:noFill/>
        </p:spPr>
        <p:txBody>
          <a:bodyPr/>
          <a:lstStyle/>
          <a:p>
            <a:pPr algn="l"/>
            <a:fld id="{940CC1D4-41BB-4710-B2D6-514857F5D110}" type="slidenum">
              <a:rPr lang="es-ES" b="1" smtClean="0">
                <a:latin typeface="Arial" charset="0"/>
              </a:rPr>
              <a:pPr algn="l"/>
              <a:t>4</a:t>
            </a:fld>
            <a:endParaRPr lang="es-ES" b="1" smtClean="0">
              <a:latin typeface="Arial" charset="0"/>
            </a:endParaRPr>
          </a:p>
        </p:txBody>
      </p:sp>
      <p:sp>
        <p:nvSpPr>
          <p:cNvPr id="7173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7835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dirty="0" err="1" smtClean="0">
                <a:latin typeface="Arial Black" pitchFamily="34" charset="0"/>
              </a:rPr>
              <a:t>Applications</a:t>
            </a:r>
            <a:r>
              <a:rPr lang="es-ES" b="1" dirty="0" smtClean="0">
                <a:latin typeface="Arial Black" pitchFamily="34" charset="0"/>
              </a:rPr>
              <a:t> </a:t>
            </a:r>
            <a:r>
              <a:rPr lang="es-ES" b="1" dirty="0" err="1" smtClean="0">
                <a:latin typeface="Arial Black" pitchFamily="34" charset="0"/>
              </a:rPr>
              <a:t>Mobiles</a:t>
            </a:r>
            <a:endParaRPr lang="es-ES" b="1" dirty="0" smtClean="0">
              <a:latin typeface="Arial Black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512" y="1124744"/>
            <a:ext cx="91440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fr-FR" sz="2300" dirty="0"/>
              <a:t> L’informatique </a:t>
            </a:r>
            <a:r>
              <a:rPr lang="fr-FR" sz="23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ubiquitaire, omniprésente</a:t>
            </a:r>
            <a:r>
              <a:rPr lang="fr-FR" sz="23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300" dirty="0" smtClean="0"/>
              <a:t>(</a:t>
            </a:r>
            <a:r>
              <a:rPr lang="fr-FR" sz="23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ou </a:t>
            </a:r>
            <a:r>
              <a:rPr lang="fr-FR" sz="23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Pervasive</a:t>
            </a:r>
            <a:r>
              <a:rPr lang="fr-FR" sz="23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300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Computing</a:t>
            </a:r>
            <a:r>
              <a:rPr lang="fr-FR" sz="2300" dirty="0"/>
              <a:t>) est conduit </a:t>
            </a:r>
            <a:r>
              <a:rPr lang="fr-FR" sz="2300" dirty="0" smtClean="0"/>
              <a:t>:</a:t>
            </a:r>
          </a:p>
          <a:p>
            <a:pPr algn="just">
              <a:buFont typeface="Arial" charset="0"/>
              <a:buChar char="•"/>
            </a:pPr>
            <a:endParaRPr lang="fr-FR" sz="1100" dirty="0" smtClean="0"/>
          </a:p>
          <a:p>
            <a:pPr marL="628650" indent="-357188" algn="just" defTabSz="179388"/>
            <a:r>
              <a:rPr lang="fr-FR" sz="2300" dirty="0" smtClean="0"/>
              <a:t>-   par </a:t>
            </a:r>
            <a:r>
              <a:rPr lang="fr-FR" sz="2200" dirty="0" smtClean="0"/>
              <a:t>l’</a:t>
            </a:r>
            <a:r>
              <a:rPr lang="fr-FR" sz="2200" b="1" dirty="0" smtClean="0"/>
              <a:t>intégration</a:t>
            </a:r>
            <a:r>
              <a:rPr lang="fr-FR" sz="2200" dirty="0" smtClean="0"/>
              <a:t> des </a:t>
            </a:r>
            <a:r>
              <a:rPr lang="fr-FR" sz="2200" b="1" dirty="0" smtClean="0"/>
              <a:t>systèmes informatiques </a:t>
            </a:r>
            <a:r>
              <a:rPr lang="fr-FR" sz="2200" dirty="0" smtClean="0"/>
              <a:t>dans</a:t>
            </a:r>
            <a:r>
              <a:rPr lang="fr-FR" sz="2200" b="1" dirty="0" smtClean="0"/>
              <a:t> </a:t>
            </a:r>
            <a:r>
              <a:rPr lang="fr-FR" sz="2200" b="1" dirty="0"/>
              <a:t>multitude des ordinateurs</a:t>
            </a:r>
          </a:p>
          <a:p>
            <a:pPr marL="604838" indent="-342900" algn="just">
              <a:buFontTx/>
              <a:buChar char="-"/>
            </a:pPr>
            <a:endParaRPr lang="fr-FR" sz="1100" b="1" dirty="0" smtClean="0">
              <a:solidFill>
                <a:schemeClr val="bg2"/>
              </a:solidFill>
            </a:endParaRPr>
          </a:p>
          <a:p>
            <a:pPr marL="900113" indent="-100013" algn="just">
              <a:buFontTx/>
              <a:buChar char="-"/>
              <a:tabLst>
                <a:tab pos="800100" algn="l"/>
              </a:tabLst>
            </a:pPr>
            <a:r>
              <a:rPr lang="fr-FR" sz="2100" dirty="0" smtClean="0"/>
              <a:t>  une </a:t>
            </a:r>
            <a:r>
              <a:rPr lang="fr-FR" sz="2100" dirty="0"/>
              <a:t>partie de ces ordinateurs est composées des machines actuelles</a:t>
            </a:r>
          </a:p>
          <a:p>
            <a:pPr marL="900113" indent="-100013" algn="just">
              <a:buFontTx/>
              <a:buChar char="-"/>
              <a:tabLst>
                <a:tab pos="800100" algn="l"/>
              </a:tabLst>
            </a:pPr>
            <a:endParaRPr lang="fr-FR" sz="1600" b="1" dirty="0">
              <a:solidFill>
                <a:schemeClr val="bg2"/>
              </a:solidFill>
            </a:endParaRPr>
          </a:p>
          <a:p>
            <a:pPr marL="1143000" indent="-342900" algn="just">
              <a:buFontTx/>
              <a:buChar char="-"/>
              <a:tabLst>
                <a:tab pos="800100" algn="l"/>
              </a:tabLst>
            </a:pPr>
            <a:r>
              <a:rPr lang="fr-FR" sz="2100" dirty="0" smtClean="0"/>
              <a:t>l’autre </a:t>
            </a:r>
            <a:r>
              <a:rPr lang="fr-FR" sz="2100" dirty="0"/>
              <a:t>partie est </a:t>
            </a:r>
            <a:r>
              <a:rPr lang="fr-FR" sz="2100" b="1" dirty="0"/>
              <a:t>embarquée</a:t>
            </a:r>
            <a:r>
              <a:rPr lang="fr-FR" sz="2100" dirty="0"/>
              <a:t> (</a:t>
            </a:r>
            <a:r>
              <a:rPr lang="fr-FR" sz="2100" b="1" dirty="0" smtClean="0"/>
              <a:t>intégrée ou </a:t>
            </a:r>
            <a:r>
              <a:rPr lang="fr-FR" sz="2100" b="1" dirty="0" err="1" smtClean="0"/>
              <a:t>embeded</a:t>
            </a:r>
            <a:r>
              <a:rPr lang="fr-FR" sz="2100" b="1" dirty="0" smtClean="0"/>
              <a:t>)</a:t>
            </a:r>
            <a:r>
              <a:rPr lang="fr-FR" sz="2100" dirty="0" smtClean="0"/>
              <a:t> </a:t>
            </a:r>
            <a:r>
              <a:rPr lang="fr-FR" sz="2100" dirty="0"/>
              <a:t>dans </a:t>
            </a:r>
            <a:r>
              <a:rPr lang="fr-FR" sz="2100" b="1" dirty="0"/>
              <a:t>tout objet du quotidien </a:t>
            </a:r>
            <a:r>
              <a:rPr lang="fr-FR" sz="2100" b="1" dirty="0" smtClean="0"/>
              <a:t>« </a:t>
            </a:r>
            <a:r>
              <a:rPr lang="fr-FR" sz="2100" b="1" dirty="0" err="1" smtClean="0">
                <a:solidFill>
                  <a:srgbClr val="00B050"/>
                </a:solidFill>
              </a:rPr>
              <a:t>IoT</a:t>
            </a:r>
            <a:r>
              <a:rPr lang="fr-FR" sz="2100" b="1" dirty="0" smtClean="0"/>
              <a:t> »  (vêtements</a:t>
            </a:r>
            <a:r>
              <a:rPr lang="fr-FR" sz="2100" b="1" dirty="0"/>
              <a:t>, chaises, murs</a:t>
            </a:r>
            <a:r>
              <a:rPr lang="fr-FR" sz="2100" b="1" dirty="0" smtClean="0"/>
              <a:t>…)</a:t>
            </a:r>
            <a:r>
              <a:rPr lang="fr-FR" sz="2100" dirty="0" smtClean="0"/>
              <a:t>.</a:t>
            </a:r>
          </a:p>
          <a:p>
            <a:pPr marL="1143000" indent="-342900" algn="just">
              <a:buFontTx/>
              <a:buChar char="-"/>
              <a:tabLst>
                <a:tab pos="800100" algn="l"/>
              </a:tabLst>
            </a:pPr>
            <a:endParaRPr lang="fr-FR" dirty="0"/>
          </a:p>
          <a:p>
            <a:pPr marL="1528763" indent="-357188" algn="just">
              <a:buFont typeface="Wingdings" panose="05000000000000000000" pitchFamily="2" charset="2"/>
              <a:buChar char="Ø"/>
            </a:pPr>
            <a:r>
              <a:rPr lang="fr-FR" dirty="0" smtClean="0"/>
              <a:t>Les </a:t>
            </a:r>
            <a:r>
              <a:rPr lang="fr-FR" b="1" dirty="0"/>
              <a:t>objets</a:t>
            </a:r>
            <a:r>
              <a:rPr lang="fr-FR" dirty="0"/>
              <a:t> </a:t>
            </a:r>
            <a:r>
              <a:rPr lang="fr-FR" b="1" dirty="0"/>
              <a:t>deviennent intelligents </a:t>
            </a:r>
            <a:r>
              <a:rPr lang="fr-FR" dirty="0"/>
              <a:t>(capacité de calcul et de stockage)</a:t>
            </a:r>
          </a:p>
          <a:p>
            <a:pPr marL="1528763" indent="-357188" algn="just">
              <a:buFont typeface="Wingdings" panose="05000000000000000000" pitchFamily="2" charset="2"/>
              <a:buChar char="Ø"/>
            </a:pPr>
            <a:r>
              <a:rPr lang="fr-FR" dirty="0"/>
              <a:t>Conscients de leur environnement (</a:t>
            </a:r>
            <a:r>
              <a:rPr lang="fr-FR" b="1" dirty="0"/>
              <a:t>capteurs</a:t>
            </a:r>
            <a:r>
              <a:rPr lang="fr-FR" dirty="0"/>
              <a:t>)</a:t>
            </a:r>
          </a:p>
          <a:p>
            <a:pPr marL="1528763" indent="-357188" algn="just">
              <a:buFont typeface="Wingdings" panose="05000000000000000000" pitchFamily="2" charset="2"/>
              <a:buChar char="Ø"/>
            </a:pPr>
            <a:r>
              <a:rPr lang="fr-FR" dirty="0"/>
              <a:t>Capables </a:t>
            </a:r>
            <a:r>
              <a:rPr lang="fr-FR" b="1" dirty="0"/>
              <a:t>d’agir</a:t>
            </a:r>
            <a:r>
              <a:rPr lang="fr-FR" dirty="0"/>
              <a:t> (actionneurs) et de </a:t>
            </a:r>
            <a:r>
              <a:rPr lang="fr-FR" b="1" dirty="0"/>
              <a:t>communiquer entre eux</a:t>
            </a:r>
            <a:r>
              <a:rPr lang="fr-FR" dirty="0"/>
              <a:t>.</a:t>
            </a:r>
          </a:p>
          <a:p>
            <a:pPr marL="1528763" indent="-357188" algn="just">
              <a:buFont typeface="Wingdings" panose="05000000000000000000" pitchFamily="2" charset="2"/>
              <a:buChar char="Ø"/>
            </a:pPr>
            <a:r>
              <a:rPr lang="fr-FR" dirty="0"/>
              <a:t>Avec capacités de </a:t>
            </a:r>
            <a:r>
              <a:rPr lang="fr-FR" b="1" dirty="0"/>
              <a:t>mobilité</a:t>
            </a:r>
            <a:r>
              <a:rPr lang="fr-FR" dirty="0"/>
              <a:t> et </a:t>
            </a:r>
            <a:r>
              <a:rPr lang="fr-FR" b="1" dirty="0"/>
              <a:t>d’intégration des systèmes </a:t>
            </a:r>
            <a:r>
              <a:rPr lang="fr-FR" b="1" dirty="0" smtClean="0"/>
              <a:t>embarqués</a:t>
            </a:r>
            <a:endParaRPr lang="fr-FR" b="1" dirty="0"/>
          </a:p>
        </p:txBody>
      </p:sp>
      <p:sp>
        <p:nvSpPr>
          <p:cNvPr id="2" name="Rectangle 1"/>
          <p:cNvSpPr/>
          <p:nvPr/>
        </p:nvSpPr>
        <p:spPr>
          <a:xfrm>
            <a:off x="161948" y="5936122"/>
            <a:ext cx="7458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ym typeface="Wingdings" panose="05000000000000000000" pitchFamily="2" charset="2"/>
              </a:rPr>
              <a:t>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L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’omniprésence</a:t>
            </a:r>
            <a:r>
              <a:rPr lang="fr-FR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des dispositifs informatiques</a:t>
            </a:r>
            <a:endParaRPr lang="fr-FR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2865"/>
            <a:ext cx="2133600" cy="476250"/>
          </a:xfrm>
          <a:noFill/>
        </p:spPr>
        <p:txBody>
          <a:bodyPr/>
          <a:lstStyle/>
          <a:p>
            <a:pPr algn="ctr"/>
            <a:fld id="{EE4F1658-E3E8-4D9C-B09B-6168B24B1B49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8196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2865"/>
            <a:ext cx="2133600" cy="476250"/>
          </a:xfrm>
          <a:noFill/>
        </p:spPr>
        <p:txBody>
          <a:bodyPr/>
          <a:lstStyle/>
          <a:p>
            <a:pPr algn="l"/>
            <a:fld id="{B99021D1-9412-4098-A7F7-776E51E734E4}" type="slidenum">
              <a:rPr lang="es-ES" b="1" smtClean="0">
                <a:latin typeface="Arial" charset="0"/>
              </a:rPr>
              <a:pPr algn="l"/>
              <a:t>5</a:t>
            </a:fld>
            <a:endParaRPr lang="es-ES" b="1" dirty="0" smtClean="0">
              <a:latin typeface="Arial" charset="0"/>
            </a:endParaRPr>
          </a:p>
        </p:txBody>
      </p:sp>
      <p:sp>
        <p:nvSpPr>
          <p:cNvPr id="8197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286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dirty="0" err="1" smtClean="0">
                <a:latin typeface="Arial Black" pitchFamily="34" charset="0"/>
              </a:rPr>
              <a:t>Applications</a:t>
            </a:r>
            <a:r>
              <a:rPr lang="es-ES" b="1" dirty="0" smtClean="0">
                <a:latin typeface="Arial Black" pitchFamily="34" charset="0"/>
              </a:rPr>
              <a:t> </a:t>
            </a:r>
            <a:r>
              <a:rPr lang="es-ES" b="1" dirty="0" err="1" smtClean="0">
                <a:latin typeface="Arial Black" pitchFamily="34" charset="0"/>
              </a:rPr>
              <a:t>Mobiles</a:t>
            </a:r>
            <a:endParaRPr lang="es-ES" b="1" dirty="0" smtClean="0">
              <a:latin typeface="Arial Black" pitchFamily="34" charset="0"/>
            </a:endParaRPr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5170" y="995407"/>
            <a:ext cx="76148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/>
              <a:t> </a:t>
            </a:r>
            <a:r>
              <a:rPr lang="fr-FR" sz="2400" b="1" dirty="0"/>
              <a:t>l'objectif</a:t>
            </a:r>
            <a:r>
              <a:rPr lang="fr-FR" sz="2400" dirty="0"/>
              <a:t> de </a:t>
            </a:r>
            <a:r>
              <a:rPr lang="fr-FR" sz="2400" b="1" dirty="0"/>
              <a:t>l'informatique </a:t>
            </a:r>
            <a:r>
              <a:rPr lang="fr-FR" sz="2400" b="1" dirty="0" smtClean="0"/>
              <a:t>omniprésente </a:t>
            </a:r>
            <a:r>
              <a:rPr lang="fr-FR" sz="2400" dirty="0"/>
              <a:t>est de 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5521" y="1471641"/>
            <a:ext cx="845361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2400" dirty="0" smtClean="0"/>
              <a:t> </a:t>
            </a:r>
            <a:r>
              <a:rPr lang="fr-FR" sz="2200" dirty="0" smtClean="0"/>
              <a:t>affranchir </a:t>
            </a:r>
            <a:r>
              <a:rPr lang="fr-FR" sz="2200" dirty="0"/>
              <a:t>les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contraintes </a:t>
            </a: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spatio-temporelles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d'utilisation d'un ordinateur de </a:t>
            </a: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bureau</a:t>
            </a:r>
          </a:p>
          <a:p>
            <a:pPr algn="just">
              <a:buFont typeface="Wingdings" pitchFamily="2" charset="2"/>
              <a:buChar char="§"/>
            </a:pPr>
            <a:endParaRPr lang="fr-FR" sz="1600" dirty="0"/>
          </a:p>
          <a:p>
            <a:pPr algn="just">
              <a:buFont typeface="Wingdings" pitchFamily="2" charset="2"/>
              <a:buChar char="§"/>
            </a:pPr>
            <a:r>
              <a:rPr lang="fr-FR" sz="2200" dirty="0" smtClean="0"/>
              <a:t> et rendre </a:t>
            </a:r>
            <a:r>
              <a:rPr lang="fr-FR" sz="2200" b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omniprésent</a:t>
            </a:r>
            <a:r>
              <a:rPr lang="fr-FR" sz="2200" dirty="0" smtClean="0"/>
              <a:t> et  </a:t>
            </a:r>
            <a:r>
              <a:rPr lang="fr-FR" sz="22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accessible</a:t>
            </a:r>
            <a:r>
              <a:rPr lang="fr-FR" sz="2200" b="1" u="sng" dirty="0" smtClean="0"/>
              <a:t> </a:t>
            </a:r>
            <a:r>
              <a:rPr lang="fr-FR" sz="2200" dirty="0" smtClean="0"/>
              <a:t>toutes sortes</a:t>
            </a:r>
            <a:r>
              <a:rPr lang="fr-FR" sz="2200" b="1" u="sng" dirty="0" smtClean="0"/>
              <a:t> </a:t>
            </a:r>
            <a:r>
              <a:rPr lang="fr-FR" sz="22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 services et d’informations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67962" y="3458051"/>
            <a:ext cx="90760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3138" indent="-342900">
              <a:buFont typeface="Wingdings" panose="05000000000000000000" pitchFamily="2" charset="2"/>
              <a:buChar char="Ø"/>
            </a:pPr>
            <a:r>
              <a:rPr lang="fr-FR" sz="2000" dirty="0"/>
              <a:t> </a:t>
            </a:r>
            <a:r>
              <a:rPr lang="fr-FR" sz="2000" b="1" dirty="0">
                <a:solidFill>
                  <a:schemeClr val="tx2"/>
                </a:solidFill>
              </a:rPr>
              <a:t>n'importe où et n'importe </a:t>
            </a:r>
            <a:r>
              <a:rPr lang="fr-FR" sz="2000" b="1" dirty="0" smtClean="0">
                <a:solidFill>
                  <a:schemeClr val="tx2"/>
                </a:solidFill>
              </a:rPr>
              <a:t>quand;</a:t>
            </a:r>
            <a:endParaRPr lang="fr-FR" sz="2000" b="1" dirty="0">
              <a:solidFill>
                <a:schemeClr val="tx2"/>
              </a:solidFill>
            </a:endParaRPr>
          </a:p>
          <a:p>
            <a:pPr marL="973138" indent="-342900">
              <a:buFont typeface="Wingdings" panose="05000000000000000000" pitchFamily="2" charset="2"/>
              <a:buChar char="Ø"/>
            </a:pPr>
            <a:endParaRPr lang="fr-FR" sz="1600" b="1" dirty="0">
              <a:solidFill>
                <a:srgbClr val="002060"/>
              </a:solidFill>
            </a:endParaRPr>
          </a:p>
          <a:p>
            <a:pPr marL="973138" indent="-3429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002060"/>
                </a:solidFill>
              </a:rPr>
              <a:t> </a:t>
            </a:r>
            <a:r>
              <a:rPr lang="fr-FR" sz="2000" b="1" dirty="0">
                <a:solidFill>
                  <a:schemeClr val="tx2"/>
                </a:solidFill>
              </a:rPr>
              <a:t>indépendamment de la localisation </a:t>
            </a:r>
            <a:r>
              <a:rPr lang="fr-FR" sz="2000" b="1" dirty="0" smtClean="0">
                <a:solidFill>
                  <a:schemeClr val="tx2"/>
                </a:solidFill>
              </a:rPr>
              <a:t>géographique;</a:t>
            </a:r>
            <a:endParaRPr lang="fr-FR" sz="2000" b="1" dirty="0">
              <a:solidFill>
                <a:schemeClr val="tx2"/>
              </a:solidFill>
            </a:endParaRPr>
          </a:p>
          <a:p>
            <a:pPr marL="973138" indent="-342900">
              <a:buFont typeface="Wingdings" panose="05000000000000000000" pitchFamily="2" charset="2"/>
              <a:buChar char="Ø"/>
            </a:pPr>
            <a:endParaRPr lang="fr-FR" sz="1600" b="1" dirty="0">
              <a:solidFill>
                <a:srgbClr val="002060"/>
              </a:solidFill>
            </a:endParaRPr>
          </a:p>
          <a:p>
            <a:pPr marL="973138" indent="-3429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002060"/>
                </a:solidFill>
              </a:rPr>
              <a:t> </a:t>
            </a:r>
            <a:r>
              <a:rPr lang="fr-FR" sz="2000" b="1" dirty="0" smtClean="0">
                <a:solidFill>
                  <a:schemeClr val="tx2"/>
                </a:solidFill>
              </a:rPr>
              <a:t>pour </a:t>
            </a:r>
            <a:r>
              <a:rPr lang="fr-FR" sz="2000" b="1" dirty="0">
                <a:solidFill>
                  <a:schemeClr val="tx2"/>
                </a:solidFill>
              </a:rPr>
              <a:t>tout sort d’utilisateurs (utilisateurs nomades , les employeurs</a:t>
            </a:r>
            <a:r>
              <a:rPr lang="fr-FR" sz="2000" b="1" dirty="0" smtClean="0">
                <a:solidFill>
                  <a:schemeClr val="tx2"/>
                </a:solidFill>
              </a:rPr>
              <a:t>);</a:t>
            </a:r>
          </a:p>
          <a:p>
            <a:pPr marL="915988" indent="-285750">
              <a:buFont typeface="Wingdings" panose="05000000000000000000" pitchFamily="2" charset="2"/>
              <a:buChar char="Ø"/>
            </a:pPr>
            <a:endParaRPr lang="fr-FR" sz="1200" b="1" dirty="0" smtClean="0">
              <a:solidFill>
                <a:srgbClr val="002060"/>
              </a:solidFill>
            </a:endParaRPr>
          </a:p>
          <a:p>
            <a:pPr marL="973138" indent="-34290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002060"/>
                </a:solidFill>
              </a:rPr>
              <a:t> </a:t>
            </a:r>
            <a:r>
              <a:rPr lang="fr-FR" sz="2000" b="1" dirty="0" smtClean="0">
                <a:solidFill>
                  <a:schemeClr val="tx2"/>
                </a:solidFill>
              </a:rPr>
              <a:t>avec </a:t>
            </a:r>
            <a:r>
              <a:rPr lang="fr-FR" sz="2000" b="1" u="sng" dirty="0">
                <a:solidFill>
                  <a:schemeClr val="tx2"/>
                </a:solidFill>
              </a:rPr>
              <a:t>interaction</a:t>
            </a:r>
            <a:r>
              <a:rPr lang="fr-FR" sz="2000" b="1" dirty="0">
                <a:solidFill>
                  <a:schemeClr val="tx2"/>
                </a:solidFill>
              </a:rPr>
              <a:t> </a:t>
            </a:r>
            <a:r>
              <a:rPr lang="fr-FR" sz="2000" b="1" u="sng" dirty="0">
                <a:solidFill>
                  <a:schemeClr val="tx2"/>
                </a:solidFill>
              </a:rPr>
              <a:t>avec l’être humain (IHM</a:t>
            </a:r>
            <a:r>
              <a:rPr lang="fr-FR" sz="2000" b="1" u="sng" dirty="0" smtClean="0">
                <a:solidFill>
                  <a:schemeClr val="tx2"/>
                </a:solidFill>
              </a:rPr>
              <a:t>)</a:t>
            </a:r>
            <a:r>
              <a:rPr lang="fr-FR" sz="2400" b="1" u="sng" dirty="0" smtClean="0">
                <a:solidFill>
                  <a:schemeClr val="tx2"/>
                </a:solidFill>
              </a:rPr>
              <a:t> </a:t>
            </a:r>
            <a:r>
              <a:rPr lang="fr-FR" sz="2000" b="1" dirty="0" smtClean="0">
                <a:solidFill>
                  <a:schemeClr val="tx2"/>
                </a:solidFill>
              </a:rPr>
              <a:t>de manière </a:t>
            </a:r>
            <a:r>
              <a:rPr lang="fr-FR" sz="2000" b="1" u="sng" dirty="0" smtClean="0">
                <a:solidFill>
                  <a:schemeClr val="tx2"/>
                </a:solidFill>
              </a:rPr>
              <a:t>intuitive </a:t>
            </a:r>
            <a:r>
              <a:rPr lang="fr-FR" sz="2000" b="1" u="sng" dirty="0">
                <a:solidFill>
                  <a:schemeClr val="tx2"/>
                </a:solidFill>
              </a:rPr>
              <a:t>et </a:t>
            </a:r>
            <a:r>
              <a:rPr lang="fr-FR" sz="2000" b="1" u="sng" dirty="0" smtClean="0">
                <a:solidFill>
                  <a:schemeClr val="tx2"/>
                </a:solidFill>
              </a:rPr>
              <a:t>multimodale</a:t>
            </a:r>
            <a:r>
              <a:rPr lang="fr-FR" sz="2000" b="1" dirty="0" smtClean="0">
                <a:solidFill>
                  <a:schemeClr val="tx2"/>
                </a:solidFill>
              </a:rPr>
              <a:t>.</a:t>
            </a:r>
            <a:endParaRPr lang="fr-FR" sz="2000" b="1" u="sng" dirty="0">
              <a:solidFill>
                <a:schemeClr val="tx2"/>
              </a:solidFill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ubiquitaire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78351"/>
            <a:ext cx="2133600" cy="476250"/>
          </a:xfrm>
          <a:noFill/>
        </p:spPr>
        <p:txBody>
          <a:bodyPr/>
          <a:lstStyle/>
          <a:p>
            <a:pPr algn="ctr"/>
            <a:fld id="{41C872CE-3C86-469A-8449-2A6DDF303171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1024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78351"/>
            <a:ext cx="2133600" cy="476250"/>
          </a:xfrm>
          <a:noFill/>
        </p:spPr>
        <p:txBody>
          <a:bodyPr/>
          <a:lstStyle/>
          <a:p>
            <a:pPr algn="l"/>
            <a:fld id="{C022F81B-D059-4423-BFEA-47BD2887A612}" type="slidenum">
              <a:rPr lang="es-ES" b="1" smtClean="0">
                <a:latin typeface="Arial" charset="0"/>
              </a:rPr>
              <a:pPr algn="l"/>
              <a:t>6</a:t>
            </a:fld>
            <a:endParaRPr lang="es-ES" b="1" smtClean="0">
              <a:latin typeface="Arial" charset="0"/>
            </a:endParaRPr>
          </a:p>
        </p:txBody>
      </p:sp>
      <p:sp>
        <p:nvSpPr>
          <p:cNvPr id="10244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7835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754" y="1044374"/>
            <a:ext cx="90797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fr-FR" sz="2400" dirty="0">
                <a:latin typeface="+mj-lt"/>
                <a:cs typeface="Times New Roman" pitchFamily="18" charset="0"/>
              </a:rPr>
              <a:t> la mobilité peut être définie comme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« </a:t>
            </a:r>
            <a:r>
              <a:rPr lang="fr-FR" sz="2400" b="1" dirty="0" smtClean="0">
                <a:latin typeface="+mj-lt"/>
                <a:cs typeface="Times New Roman" pitchFamily="18" charset="0"/>
              </a:rPr>
              <a:t>la </a:t>
            </a:r>
            <a:r>
              <a:rPr lang="fr-FR" sz="2400" b="1" dirty="0">
                <a:latin typeface="+mj-lt"/>
                <a:cs typeface="Times New Roman" pitchFamily="18" charset="0"/>
              </a:rPr>
              <a:t>capacité de pouvoir se déplacer</a:t>
            </a:r>
            <a:r>
              <a:rPr lang="fr-FR" sz="2400" dirty="0">
                <a:latin typeface="+mj-lt"/>
                <a:cs typeface="Times New Roman" pitchFamily="18" charset="0"/>
              </a:rPr>
              <a:t> ou </a:t>
            </a:r>
            <a:r>
              <a:rPr lang="fr-FR" sz="2400" b="1" dirty="0">
                <a:latin typeface="+mj-lt"/>
                <a:cs typeface="Times New Roman" pitchFamily="18" charset="0"/>
              </a:rPr>
              <a:t>être déplacé </a:t>
            </a:r>
            <a:r>
              <a:rPr lang="fr-FR" sz="2400" b="1" dirty="0" smtClean="0">
                <a:latin typeface="+mj-lt"/>
                <a:cs typeface="Times New Roman" pitchFamily="18" charset="0"/>
              </a:rPr>
              <a:t>facilement »</a:t>
            </a:r>
            <a:endParaRPr lang="fr-FR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2576" y="2441500"/>
            <a:ext cx="9089233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4" indent="-342900" algn="just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L'informatique 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mobile est</a:t>
            </a:r>
            <a:endParaRPr lang="fr-FR" sz="2400" dirty="0">
              <a:solidFill>
                <a:schemeClr val="bg2">
                  <a:lumMod val="60000"/>
                  <a:lumOff val="40000"/>
                </a:schemeClr>
              </a:solidFill>
              <a:latin typeface="+mj-lt"/>
              <a:cs typeface="Times New Roman" pitchFamily="18" charset="0"/>
            </a:endParaRPr>
          </a:p>
          <a:p>
            <a:pPr marL="342900" lvl="4" indent="-342900" algn="just">
              <a:buFont typeface="Arial" panose="020B0604020202020204" pitchFamily="34" charset="0"/>
              <a:buChar char="•"/>
            </a:pPr>
            <a:endParaRPr lang="fr-FR" sz="1100" dirty="0" smtClean="0">
              <a:latin typeface="+mj-lt"/>
              <a:cs typeface="Times New Roman" pitchFamily="18" charset="0"/>
            </a:endParaRPr>
          </a:p>
          <a:p>
            <a:pPr marL="271463" lvl="4" algn="just"/>
            <a:r>
              <a:rPr lang="fr-FR" sz="2400" dirty="0" smtClean="0">
                <a:latin typeface="+mj-lt"/>
                <a:cs typeface="Times New Roman" pitchFamily="18" charset="0"/>
              </a:rPr>
              <a:t>  </a:t>
            </a:r>
            <a:r>
              <a:rPr lang="fr-FR" sz="2400" dirty="0" smtClean="0">
                <a:latin typeface="+mj-lt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fr-FR" sz="2200" dirty="0" smtClean="0">
                <a:latin typeface="+mj-lt"/>
                <a:cs typeface="Times New Roman" pitchFamily="18" charset="0"/>
              </a:rPr>
              <a:t>l’ensemble </a:t>
            </a:r>
            <a:r>
              <a:rPr lang="fr-FR" sz="2200" dirty="0">
                <a:latin typeface="+mj-lt"/>
                <a:cs typeface="Times New Roman" pitchFamily="18" charset="0"/>
              </a:rPr>
              <a:t>des </a:t>
            </a:r>
            <a:r>
              <a:rPr lang="fr-FR" sz="2200" b="1" dirty="0">
                <a:latin typeface="+mj-lt"/>
                <a:cs typeface="Times New Roman" pitchFamily="18" charset="0"/>
              </a:rPr>
              <a:t>technologies</a:t>
            </a:r>
            <a:r>
              <a:rPr lang="fr-FR" sz="2200" dirty="0">
                <a:latin typeface="+mj-lt"/>
                <a:cs typeface="Times New Roman" pitchFamily="18" charset="0"/>
              </a:rPr>
              <a:t>, des </a:t>
            </a:r>
            <a:r>
              <a:rPr lang="fr-FR" sz="2200" b="1" dirty="0">
                <a:latin typeface="+mj-lt"/>
                <a:cs typeface="Times New Roman" pitchFamily="18" charset="0"/>
              </a:rPr>
              <a:t>produits</a:t>
            </a:r>
            <a:r>
              <a:rPr lang="fr-FR" sz="2200" dirty="0">
                <a:latin typeface="+mj-lt"/>
                <a:cs typeface="Times New Roman" pitchFamily="18" charset="0"/>
              </a:rPr>
              <a:t>, des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services</a:t>
            </a:r>
            <a:r>
              <a:rPr lang="fr-FR" sz="2200" dirty="0" smtClean="0">
                <a:latin typeface="+mj-lt"/>
                <a:cs typeface="Times New Roman" pitchFamily="18" charset="0"/>
              </a:rPr>
              <a:t>, des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stratégies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et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des procédures </a:t>
            </a:r>
            <a:r>
              <a:rPr lang="fr-FR" sz="2200" b="1" dirty="0">
                <a:latin typeface="+mj-lt"/>
                <a:cs typeface="Times New Roman" pitchFamily="18" charset="0"/>
              </a:rPr>
              <a:t>informatiques </a:t>
            </a:r>
            <a:endParaRPr lang="fr-FR" sz="2200" b="1" dirty="0" smtClean="0">
              <a:latin typeface="+mj-lt"/>
              <a:cs typeface="Times New Roman" pitchFamily="18" charset="0"/>
            </a:endParaRPr>
          </a:p>
          <a:p>
            <a:pPr marL="271463" lvl="4" algn="just"/>
            <a:endParaRPr lang="fr-FR" sz="2200" b="1" dirty="0" smtClean="0">
              <a:latin typeface="+mj-lt"/>
              <a:cs typeface="Times New Roman" pitchFamily="18" charset="0"/>
            </a:endParaRPr>
          </a:p>
          <a:p>
            <a:pPr marL="271463" lvl="4" algn="just"/>
            <a:r>
              <a:rPr lang="fr-FR" sz="2400" dirty="0" smtClean="0"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cs typeface="Times New Roman" pitchFamily="18" charset="0"/>
              </a:rPr>
              <a:t>qui </a:t>
            </a:r>
            <a:r>
              <a:rPr lang="fr-FR" sz="2400" dirty="0">
                <a:cs typeface="Times New Roman" pitchFamily="18" charset="0"/>
              </a:rPr>
              <a:t>consiste à </a:t>
            </a:r>
            <a:r>
              <a:rPr lang="fr-FR" sz="2400" dirty="0" smtClean="0">
                <a:cs typeface="Times New Roman" pitchFamily="18" charset="0"/>
              </a:rPr>
              <a:t>intégrer </a:t>
            </a:r>
            <a:r>
              <a:rPr lang="fr-FR" sz="2400" dirty="0">
                <a:cs typeface="Times New Roman" pitchFamily="18" charset="0"/>
              </a:rPr>
              <a:t>des applications </a:t>
            </a:r>
            <a:r>
              <a:rPr lang="fr-FR" sz="2400" dirty="0" smtClean="0">
                <a:cs typeface="Times New Roman" pitchFamily="18" charset="0"/>
              </a:rPr>
              <a:t>destinées aux dispositifs portables aux utilisateurs </a:t>
            </a:r>
            <a:endParaRPr lang="fr-FR" sz="2400" dirty="0">
              <a:cs typeface="Times New Roman" pitchFamily="18" charset="0"/>
            </a:endParaRPr>
          </a:p>
          <a:p>
            <a:pPr marL="271463" lvl="4" algn="just"/>
            <a:endParaRPr lang="fr-FR" sz="2200" b="1" dirty="0" smtClean="0">
              <a:latin typeface="+mj-lt"/>
              <a:cs typeface="Times New Roman" pitchFamily="18" charset="0"/>
            </a:endParaRPr>
          </a:p>
          <a:p>
            <a:pPr marL="271463" lvl="4" algn="just"/>
            <a:endParaRPr lang="fr-FR" sz="1600" dirty="0" smtClean="0">
              <a:latin typeface="+mj-lt"/>
              <a:cs typeface="Times New Roman" pitchFamily="18" charset="0"/>
            </a:endParaRPr>
          </a:p>
          <a:p>
            <a:pPr marL="271463" lvl="4" algn="just"/>
            <a:r>
              <a:rPr lang="fr-FR" sz="2200" dirty="0" smtClean="0">
                <a:latin typeface="+mj-lt"/>
                <a:cs typeface="Times New Roman" pitchFamily="18" charset="0"/>
                <a:sym typeface="Wingdings" panose="05000000000000000000" pitchFamily="2" charset="2"/>
              </a:rPr>
              <a:t> pour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</a:t>
            </a:r>
            <a:r>
              <a:rPr lang="fr-FR" sz="2200" b="1" dirty="0">
                <a:latin typeface="+mj-lt"/>
                <a:cs typeface="Times New Roman" pitchFamily="18" charset="0"/>
              </a:rPr>
              <a:t>satisfaire</a:t>
            </a:r>
            <a:r>
              <a:rPr lang="fr-FR" sz="2200" dirty="0">
                <a:latin typeface="+mj-lt"/>
                <a:cs typeface="Times New Roman" pitchFamily="18" charset="0"/>
              </a:rPr>
              <a:t> </a:t>
            </a:r>
            <a:r>
              <a:rPr lang="fr-FR" sz="2200" b="1" dirty="0">
                <a:latin typeface="+mj-lt"/>
                <a:cs typeface="Times New Roman" pitchFamily="18" charset="0"/>
              </a:rPr>
              <a:t>les besoins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utilisateurs</a:t>
            </a:r>
            <a:endParaRPr lang="fr-FR" sz="2200" b="1" dirty="0">
              <a:latin typeface="+mj-lt"/>
              <a:cs typeface="Times New Roman" pitchFamily="18" charset="0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400" b="1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mobile</a:t>
            </a:r>
            <a:r>
              <a:rPr lang="fr-FR" sz="3200" b="1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78351"/>
            <a:ext cx="2133600" cy="476250"/>
          </a:xfrm>
          <a:noFill/>
        </p:spPr>
        <p:txBody>
          <a:bodyPr/>
          <a:lstStyle/>
          <a:p>
            <a:pPr algn="ctr"/>
            <a:fld id="{41C872CE-3C86-469A-8449-2A6DDF303171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1024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78351"/>
            <a:ext cx="2133600" cy="476250"/>
          </a:xfrm>
          <a:noFill/>
        </p:spPr>
        <p:txBody>
          <a:bodyPr/>
          <a:lstStyle/>
          <a:p>
            <a:pPr algn="l"/>
            <a:fld id="{C022F81B-D059-4423-BFEA-47BD2887A612}" type="slidenum">
              <a:rPr lang="es-ES" b="1" smtClean="0">
                <a:latin typeface="Arial" charset="0"/>
              </a:rPr>
              <a:pPr algn="l"/>
              <a:t>7</a:t>
            </a:fld>
            <a:endParaRPr lang="es-ES" b="1" smtClean="0">
              <a:latin typeface="Arial" charset="0"/>
            </a:endParaRPr>
          </a:p>
        </p:txBody>
      </p:sp>
      <p:sp>
        <p:nvSpPr>
          <p:cNvPr id="10244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78351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79" y="1381765"/>
            <a:ext cx="9089233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4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j-lt"/>
                <a:cs typeface="Times New Roman" pitchFamily="18" charset="0"/>
              </a:rPr>
              <a:t>permettent </a:t>
            </a:r>
            <a:r>
              <a:rPr lang="fr-FR" sz="2400" dirty="0">
                <a:latin typeface="+mj-lt"/>
                <a:cs typeface="Times New Roman" pitchFamily="18" charset="0"/>
              </a:rPr>
              <a:t>aux </a:t>
            </a:r>
            <a:r>
              <a:rPr lang="fr-FR" sz="2400" b="1" dirty="0">
                <a:latin typeface="+mj-lt"/>
                <a:cs typeface="Times New Roman" pitchFamily="18" charset="0"/>
              </a:rPr>
              <a:t>utilisateurs finaux </a:t>
            </a:r>
            <a:r>
              <a:rPr lang="fr-FR" sz="2400" dirty="0" smtClean="0">
                <a:latin typeface="+mj-lt"/>
                <a:cs typeface="Times New Roman" pitchFamily="18" charset="0"/>
              </a:rPr>
              <a:t>(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employeurs</a:t>
            </a:r>
            <a:r>
              <a:rPr lang="fr-FR" sz="2400" b="1" dirty="0" smtClean="0">
                <a:solidFill>
                  <a:srgbClr val="002060"/>
                </a:solidFill>
              </a:rPr>
              <a:t>,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particuliers</a:t>
            </a:r>
            <a:r>
              <a:rPr lang="fr-FR" sz="2400" dirty="0" smtClean="0">
                <a:latin typeface="+mj-lt"/>
                <a:cs typeface="Times New Roman" pitchFamily="18" charset="0"/>
              </a:rPr>
              <a:t>) d'accéder </a:t>
            </a:r>
          </a:p>
          <a:p>
            <a:pPr marL="800100" lvl="4" indent="-85725" algn="just"/>
            <a:r>
              <a:rPr lang="fr-FR" sz="2200" dirty="0" smtClean="0">
                <a:latin typeface="+mj-lt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fr-FR" sz="2200" dirty="0" smtClean="0">
                <a:latin typeface="+mj-lt"/>
                <a:cs typeface="Times New Roman" pitchFamily="18" charset="0"/>
              </a:rPr>
              <a:t>aux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calcules</a:t>
            </a:r>
            <a:r>
              <a:rPr lang="fr-FR" sz="2200" dirty="0" smtClean="0">
                <a:latin typeface="+mj-lt"/>
                <a:cs typeface="Times New Roman" pitchFamily="18" charset="0"/>
              </a:rPr>
              <a:t>, </a:t>
            </a:r>
          </a:p>
          <a:p>
            <a:pPr marL="800100" lvl="4" indent="-85725" algn="just"/>
            <a:r>
              <a:rPr lang="fr-FR" sz="2200" dirty="0" smtClean="0">
                <a:latin typeface="+mj-lt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fr-FR" sz="2200" dirty="0" smtClean="0">
                <a:latin typeface="+mj-lt"/>
                <a:cs typeface="Times New Roman" pitchFamily="18" charset="0"/>
              </a:rPr>
              <a:t>à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l'information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( </a:t>
            </a:r>
            <a:r>
              <a:rPr lang="fr-FR" sz="2200" b="1" dirty="0"/>
              <a:t>données</a:t>
            </a:r>
            <a:r>
              <a:rPr lang="fr-FR" sz="2200" b="1" dirty="0" smtClean="0"/>
              <a:t>, voix</a:t>
            </a:r>
            <a:r>
              <a:rPr lang="fr-FR" sz="2200" b="1" dirty="0"/>
              <a:t>, vidéo, etc</a:t>
            </a:r>
            <a:r>
              <a:rPr lang="fr-FR" sz="2200" b="1" dirty="0" smtClean="0"/>
              <a:t>.)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, </a:t>
            </a:r>
          </a:p>
          <a:p>
            <a:pPr marL="800100" lvl="4" indent="-85725" algn="just"/>
            <a:r>
              <a:rPr lang="fr-FR" sz="2200" dirty="0" smtClean="0">
                <a:latin typeface="+mj-lt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fr-FR" sz="2200" dirty="0" smtClean="0">
                <a:latin typeface="+mj-lt"/>
                <a:cs typeface="Times New Roman" pitchFamily="18" charset="0"/>
              </a:rPr>
              <a:t>aux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services</a:t>
            </a:r>
            <a:r>
              <a:rPr lang="fr-FR" sz="2200" dirty="0" smtClean="0">
                <a:latin typeface="+mj-lt"/>
                <a:cs typeface="Times New Roman" pitchFamily="18" charset="0"/>
              </a:rPr>
              <a:t> et </a:t>
            </a:r>
          </a:p>
          <a:p>
            <a:pPr marL="1057275" lvl="4" indent="-342900" algn="just">
              <a:buFont typeface="Wingdings" panose="05000000000000000000" pitchFamily="2" charset="2"/>
              <a:buChar char="à"/>
            </a:pPr>
            <a:r>
              <a:rPr lang="fr-FR" sz="2200" dirty="0" smtClean="0">
                <a:latin typeface="+mj-lt"/>
                <a:cs typeface="Times New Roman" pitchFamily="18" charset="0"/>
              </a:rPr>
              <a:t>aux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ressources</a:t>
            </a:r>
          </a:p>
          <a:p>
            <a:pPr marL="1057275" lvl="4" indent="-342900" algn="just">
              <a:buFont typeface="Wingdings" panose="05000000000000000000" pitchFamily="2" charset="2"/>
              <a:buChar char="à"/>
            </a:pPr>
            <a:endParaRPr lang="fr-FR" sz="2000" b="1" dirty="0" smtClean="0">
              <a:latin typeface="+mj-lt"/>
              <a:cs typeface="Times New Roman" pitchFamily="18" charset="0"/>
            </a:endParaRPr>
          </a:p>
          <a:p>
            <a:pPr marL="442913" lvl="4" indent="-257175" algn="just">
              <a:buFont typeface="Arial" panose="020B0604020202020204" pitchFamily="34" charset="0"/>
              <a:buChar char="•"/>
            </a:pPr>
            <a:r>
              <a:rPr lang="fr-FR" sz="2200" dirty="0" smtClean="0">
                <a:latin typeface="+mj-lt"/>
                <a:cs typeface="Times New Roman" pitchFamily="18" charset="0"/>
              </a:rPr>
              <a:t> </a:t>
            </a:r>
            <a:r>
              <a:rPr lang="fr-FR" sz="2200" dirty="0">
                <a:latin typeface="+mj-lt"/>
                <a:cs typeface="Times New Roman" pitchFamily="18" charset="0"/>
              </a:rPr>
              <a:t>tout en </a:t>
            </a:r>
            <a:r>
              <a:rPr lang="fr-FR" sz="2200" b="1" dirty="0">
                <a:latin typeface="+mj-lt"/>
                <a:cs typeface="Times New Roman" pitchFamily="18" charset="0"/>
              </a:rPr>
              <a:t>étant </a:t>
            </a:r>
            <a:r>
              <a:rPr lang="fr-FR" sz="2200" b="1" dirty="0" smtClean="0">
                <a:latin typeface="+mj-lt"/>
                <a:cs typeface="Times New Roman" pitchFamily="18" charset="0"/>
              </a:rPr>
              <a:t>mobiles</a:t>
            </a:r>
            <a:endParaRPr lang="fr-FR" sz="2200" dirty="0" smtClean="0">
              <a:latin typeface="+mj-lt"/>
              <a:cs typeface="Times New Roman" pitchFamily="18" charset="0"/>
            </a:endParaRPr>
          </a:p>
          <a:p>
            <a:pPr marL="271463" lvl="4" algn="just">
              <a:lnSpc>
                <a:spcPct val="150000"/>
              </a:lnSpc>
            </a:pPr>
            <a:endParaRPr lang="fr-FR" sz="600" dirty="0">
              <a:latin typeface="+mj-lt"/>
              <a:cs typeface="Times New Roman" pitchFamily="18" charset="0"/>
            </a:endParaRPr>
          </a:p>
          <a:p>
            <a:pPr marL="357188" lvl="4" indent="-25717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 smtClean="0">
                <a:latin typeface="+mj-lt"/>
                <a:cs typeface="Times New Roman" pitchFamily="18" charset="0"/>
              </a:rPr>
              <a:t>de </a:t>
            </a:r>
            <a:r>
              <a:rPr lang="fr-FR" sz="2200" dirty="0">
                <a:latin typeface="+mj-lt"/>
                <a:cs typeface="Times New Roman" pitchFamily="18" charset="0"/>
              </a:rPr>
              <a:t>manière </a:t>
            </a:r>
            <a:r>
              <a:rPr lang="fr-FR" sz="2200" b="1" dirty="0" smtClean="0"/>
              <a:t>flexible</a:t>
            </a:r>
            <a:r>
              <a:rPr lang="fr-FR" sz="2200" b="1" dirty="0" smtClean="0">
                <a:solidFill>
                  <a:srgbClr val="A80000"/>
                </a:solidFill>
              </a:rPr>
              <a:t> </a:t>
            </a:r>
            <a:r>
              <a:rPr lang="fr-FR" sz="2200" b="1" dirty="0" smtClean="0">
                <a:sym typeface="Wingdings" panose="05000000000000000000" pitchFamily="2" charset="2"/>
              </a:rPr>
              <a:t></a:t>
            </a:r>
            <a:r>
              <a:rPr lang="fr-FR" sz="2200" b="1" dirty="0" smtClean="0">
                <a:solidFill>
                  <a:srgbClr val="A80000"/>
                </a:solidFill>
                <a:sym typeface="Wingdings" panose="05000000000000000000" pitchFamily="2" charset="2"/>
              </a:rPr>
              <a:t> </a:t>
            </a:r>
            <a:r>
              <a:rPr lang="fr-FR" sz="2200" b="1" dirty="0"/>
              <a:t>n’importe quand </a:t>
            </a:r>
            <a:r>
              <a:rPr lang="fr-FR" sz="2200" dirty="0">
                <a:latin typeface="+mj-lt"/>
                <a:cs typeface="Times New Roman" pitchFamily="18" charset="0"/>
              </a:rPr>
              <a:t>«  </a:t>
            </a:r>
            <a:r>
              <a:rPr lang="fr-FR" sz="2200" b="1" dirty="0" err="1">
                <a:solidFill>
                  <a:srgbClr val="A80000"/>
                </a:solidFill>
              </a:rPr>
              <a:t>anytime</a:t>
            </a:r>
            <a:r>
              <a:rPr lang="fr-FR" sz="2200" b="1" dirty="0">
                <a:solidFill>
                  <a:srgbClr val="A80000"/>
                </a:solidFill>
              </a:rPr>
              <a:t> </a:t>
            </a:r>
            <a:r>
              <a:rPr lang="fr-FR" sz="2200" dirty="0">
                <a:latin typeface="+mj-lt"/>
                <a:cs typeface="Times New Roman" pitchFamily="18" charset="0"/>
              </a:rPr>
              <a:t>», </a:t>
            </a:r>
            <a:r>
              <a:rPr lang="fr-FR" sz="2200" b="1" dirty="0"/>
              <a:t>n'importe où </a:t>
            </a:r>
            <a:r>
              <a:rPr lang="fr-FR" sz="2200" dirty="0">
                <a:latin typeface="+mj-lt"/>
                <a:cs typeface="Times New Roman" pitchFamily="18" charset="0"/>
              </a:rPr>
              <a:t>« </a:t>
            </a:r>
            <a:r>
              <a:rPr lang="fr-FR" sz="2200" b="1" dirty="0" err="1">
                <a:solidFill>
                  <a:srgbClr val="A80000"/>
                </a:solidFill>
              </a:rPr>
              <a:t>anywhere</a:t>
            </a:r>
            <a:r>
              <a:rPr lang="fr-FR" sz="2200" dirty="0" smtClean="0">
                <a:latin typeface="+mj-lt"/>
                <a:cs typeface="Times New Roman" pitchFamily="18" charset="0"/>
              </a:rPr>
              <a:t>»</a:t>
            </a:r>
            <a:r>
              <a:rPr lang="fr-FR" sz="2200" dirty="0">
                <a:latin typeface="+mj-lt"/>
                <a:cs typeface="Times New Roman" pitchFamily="18" charset="0"/>
              </a:rPr>
              <a:t> (Pas de limitation géographique).</a:t>
            </a:r>
          </a:p>
          <a:p>
            <a:pPr marL="357188" lvl="4" indent="-3571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 smtClean="0">
                <a:latin typeface="+mj-lt"/>
                <a:cs typeface="Times New Roman" pitchFamily="18" charset="0"/>
              </a:rPr>
              <a:t>via </a:t>
            </a:r>
            <a:r>
              <a:rPr lang="fr-FR" sz="2200" dirty="0">
                <a:latin typeface="+mj-lt"/>
                <a:cs typeface="Times New Roman" pitchFamily="18" charset="0"/>
              </a:rPr>
              <a:t>des </a:t>
            </a:r>
            <a:r>
              <a:rPr lang="fr-FR" sz="2200" b="1" dirty="0">
                <a:latin typeface="+mj-lt"/>
                <a:cs typeface="Times New Roman" pitchFamily="18" charset="0"/>
              </a:rPr>
              <a:t>communications sans fil</a:t>
            </a:r>
            <a:r>
              <a:rPr lang="fr-FR" sz="2200" dirty="0">
                <a:latin typeface="+mj-lt"/>
                <a:cs typeface="Times New Roman" pitchFamily="18" charset="0"/>
              </a:rPr>
              <a:t>.</a:t>
            </a:r>
          </a:p>
          <a:p>
            <a:pPr marL="357188" lvl="4" indent="-3571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200" dirty="0">
                <a:latin typeface="+mj-lt"/>
                <a:cs typeface="Times New Roman" pitchFamily="18" charset="0"/>
              </a:rPr>
              <a:t>à l’aide des </a:t>
            </a:r>
            <a:r>
              <a:rPr lang="fr-FR" sz="2200" b="1" dirty="0">
                <a:latin typeface="+mj-lt"/>
                <a:cs typeface="Times New Roman" pitchFamily="18" charset="0"/>
              </a:rPr>
              <a:t>appareils mobiles</a:t>
            </a:r>
            <a:r>
              <a:rPr lang="fr-FR" sz="2200" dirty="0"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L'informatique mobile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451" y="1023119"/>
            <a:ext cx="5060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BESOINS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DES UTILISATEURS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92865"/>
            <a:ext cx="2133600" cy="476250"/>
          </a:xfrm>
          <a:noFill/>
        </p:spPr>
        <p:txBody>
          <a:bodyPr/>
          <a:lstStyle/>
          <a:p>
            <a:pPr algn="ctr"/>
            <a:fld id="{02D932FA-43AA-45AD-84E9-92D09422C43D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921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92865"/>
            <a:ext cx="2133600" cy="476250"/>
          </a:xfrm>
          <a:noFill/>
        </p:spPr>
        <p:txBody>
          <a:bodyPr/>
          <a:lstStyle/>
          <a:p>
            <a:pPr algn="l"/>
            <a:fld id="{9133E92B-A1A2-4188-9A6B-3644DDEC9FB7}" type="slidenum">
              <a:rPr lang="es-ES" b="1" smtClean="0">
                <a:latin typeface="Arial" charset="0"/>
              </a:rPr>
              <a:pPr algn="l"/>
              <a:t>8</a:t>
            </a:fld>
            <a:endParaRPr lang="es-ES" b="1" smtClean="0">
              <a:latin typeface="Arial" charset="0"/>
            </a:endParaRPr>
          </a:p>
        </p:txBody>
      </p:sp>
      <p:sp>
        <p:nvSpPr>
          <p:cNvPr id="922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92865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1509" y="1653703"/>
            <a:ext cx="4684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Mobile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tout en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+ accès à tout </a:t>
            </a:r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9330" y="2215154"/>
            <a:ext cx="5228654" cy="166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16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L'informatique mobile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451" y="1080514"/>
            <a:ext cx="5060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BESOINS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DES UTILISATEURS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1453" y="3940965"/>
            <a:ext cx="824440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b="1" dirty="0">
                <a:cs typeface="Times New Roman" pitchFamily="18" charset="0"/>
              </a:rPr>
              <a:t> </a:t>
            </a:r>
            <a:r>
              <a:rPr lang="fr-FR" sz="2400" b="1" dirty="0" smtClean="0">
                <a:cs typeface="Times New Roman" pitchFamily="18" charset="0"/>
              </a:rPr>
              <a:t>services</a:t>
            </a:r>
          </a:p>
          <a:p>
            <a:r>
              <a:rPr lang="fr-FR" sz="2400" b="1" dirty="0" smtClean="0">
                <a:cs typeface="Times New Roman" pitchFamily="18" charset="0"/>
              </a:rPr>
              <a:t> </a:t>
            </a:r>
            <a:endParaRPr lang="fr-FR" sz="2000" b="1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Cloud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Mobile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fr-F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cs typeface="Times New Roman" pitchFamily="18" charset="0"/>
              </a:rPr>
              <a:t>Ressources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b="1" dirty="0" smtClean="0"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Imprimante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thermique Bluetooth</a:t>
            </a:r>
          </a:p>
          <a:p>
            <a:pPr>
              <a:buFont typeface="Arial" pitchFamily="34" charset="0"/>
              <a:buChar char="•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2"/>
          </p:nvPr>
        </p:nvSpPr>
        <p:spPr>
          <a:xfrm>
            <a:off x="457200" y="6363837"/>
            <a:ext cx="2133600" cy="476250"/>
          </a:xfrm>
          <a:noFill/>
        </p:spPr>
        <p:txBody>
          <a:bodyPr/>
          <a:lstStyle/>
          <a:p>
            <a:pPr algn="ctr"/>
            <a:fld id="{F75C54E2-D861-4ED1-92CB-369BACE00D95}" type="datetime1">
              <a:rPr lang="fr-FR" b="1" smtClean="0"/>
              <a:pPr algn="ctr"/>
              <a:t>24/02/2023</a:t>
            </a:fld>
            <a:endParaRPr lang="es-ES" b="1" smtClean="0"/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6553200" y="6363837"/>
            <a:ext cx="2133600" cy="476250"/>
          </a:xfrm>
          <a:noFill/>
        </p:spPr>
        <p:txBody>
          <a:bodyPr/>
          <a:lstStyle/>
          <a:p>
            <a:pPr algn="l"/>
            <a:fld id="{E9E0090F-F5D6-4715-8263-4344E611F789}" type="slidenum">
              <a:rPr lang="es-ES" b="1" smtClean="0">
                <a:latin typeface="Arial" charset="0"/>
              </a:rPr>
              <a:pPr algn="l"/>
              <a:t>9</a:t>
            </a:fld>
            <a:endParaRPr lang="es-ES" b="1" smtClean="0">
              <a:latin typeface="Arial" charset="0"/>
            </a:endParaRPr>
          </a:p>
        </p:txBody>
      </p:sp>
      <p:sp>
        <p:nvSpPr>
          <p:cNvPr id="14340" name="Espace réservé du pied de page 5"/>
          <p:cNvSpPr>
            <a:spLocks noGrp="1"/>
          </p:cNvSpPr>
          <p:nvPr>
            <p:ph type="ftr" sz="quarter" idx="10"/>
          </p:nvPr>
        </p:nvSpPr>
        <p:spPr>
          <a:xfrm>
            <a:off x="3124200" y="6363837"/>
            <a:ext cx="2895600" cy="476250"/>
          </a:xfrm>
          <a:noFill/>
        </p:spPr>
        <p:txBody>
          <a:bodyPr/>
          <a:lstStyle/>
          <a:p>
            <a:pPr algn="r"/>
            <a:r>
              <a:rPr lang="es-ES" b="1" smtClean="0">
                <a:latin typeface="Arial Black" pitchFamily="34" charset="0"/>
              </a:rPr>
              <a:t>Applications Mobiles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2179"/>
            <a:ext cx="8640960" cy="278549"/>
          </a:xfrm>
        </p:spPr>
        <p:txBody>
          <a:bodyPr/>
          <a:lstStyle/>
          <a:p>
            <a:pPr>
              <a:defRPr/>
            </a:pPr>
            <a:r>
              <a:rPr lang="fr-FR" sz="28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L'informatique </a:t>
            </a:r>
            <a:r>
              <a:rPr lang="fr-FR" sz="28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ambiante </a:t>
            </a:r>
            <a:r>
              <a:rPr lang="fr-FR" sz="3200" b="1" kern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fr-FR" sz="2400" b="1" kern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L'informatique mobile </a:t>
            </a:r>
            <a: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fr-FR" sz="32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36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912" y="1089614"/>
            <a:ext cx="3390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MontserratRegular"/>
                <a:sym typeface="Wingdings" panose="05000000000000000000" pitchFamily="2" charset="2"/>
              </a:rPr>
              <a:t>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Formes </a:t>
            </a:r>
            <a:r>
              <a:rPr lang="fr-FR" sz="2400" b="1" dirty="0">
                <a:solidFill>
                  <a:srgbClr val="C00000"/>
                </a:solidFill>
                <a:latin typeface="MontserratRegular"/>
              </a:rPr>
              <a:t>de </a:t>
            </a:r>
            <a:r>
              <a:rPr lang="fr-FR" sz="2400" b="1" dirty="0" smtClean="0">
                <a:solidFill>
                  <a:srgbClr val="C00000"/>
                </a:solidFill>
                <a:latin typeface="MontserratRegular"/>
              </a:rPr>
              <a:t>mobilité</a:t>
            </a:r>
            <a:endParaRPr lang="fr-FR" sz="2400" b="1" dirty="0">
              <a:solidFill>
                <a:srgbClr val="C00000"/>
              </a:solidFill>
              <a:latin typeface="MontserratRegula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51279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l’informatique </a:t>
            </a:r>
            <a:r>
              <a:rPr lang="fr-FR" sz="2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mobile </a:t>
            </a:r>
            <a:r>
              <a:rPr lang="fr-FR" sz="2400" dirty="0"/>
              <a:t>assure une</a:t>
            </a:r>
            <a:r>
              <a:rPr lang="fr-FR" sz="2400" dirty="0" smtClean="0"/>
              <a:t>: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2400" dirty="0" smtClean="0"/>
              <a:t> </a:t>
            </a:r>
            <a:r>
              <a:rPr lang="fr-FR" sz="2400" dirty="0" smtClean="0">
                <a:sym typeface="Wingdings" panose="05000000000000000000" pitchFamily="2" charset="2"/>
              </a:rPr>
              <a:t> </a:t>
            </a: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Mobilité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de l'utilisateur</a:t>
            </a:r>
            <a:r>
              <a:rPr lang="fr-FR" sz="2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: </a:t>
            </a:r>
            <a:r>
              <a:rPr lang="fr-FR" sz="2200" dirty="0"/>
              <a:t>l'utilisateur doit pouvoir se déplacer d'un emplacement physique à un autre et utiliser le même service</a:t>
            </a:r>
            <a:r>
              <a:rPr lang="fr-FR" sz="2200" dirty="0" smtClean="0"/>
              <a:t>.</a:t>
            </a:r>
          </a:p>
          <a:p>
            <a:pPr algn="just"/>
            <a:endParaRPr lang="fr-FR" sz="2200" dirty="0" smtClean="0"/>
          </a:p>
          <a:p>
            <a:pPr algn="just"/>
            <a:r>
              <a:rPr lang="fr-FR" sz="2200" dirty="0" smtClean="0"/>
              <a:t> </a:t>
            </a:r>
            <a:r>
              <a:rPr lang="fr-FR" sz="2200" dirty="0" smtClean="0">
                <a:sym typeface="Wingdings" panose="05000000000000000000" pitchFamily="2" charset="2"/>
              </a:rPr>
              <a:t> </a:t>
            </a: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Mobilité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réseau</a:t>
            </a:r>
            <a:r>
              <a:rPr lang="fr-FR" sz="2200" dirty="0"/>
              <a:t>: l'utilisateur doit pouvoir passer d'un réseau à un autre et utiliser le même </a:t>
            </a:r>
            <a:r>
              <a:rPr lang="fr-FR" sz="2200" dirty="0" smtClean="0"/>
              <a:t>service</a:t>
            </a:r>
          </a:p>
          <a:p>
            <a:pPr algn="just"/>
            <a:endParaRPr lang="fr-FR" sz="2200" dirty="0" smtClean="0"/>
          </a:p>
          <a:p>
            <a:pPr algn="just"/>
            <a:r>
              <a:rPr lang="fr-FR" sz="2200" dirty="0" smtClean="0"/>
              <a:t> </a:t>
            </a:r>
            <a:r>
              <a:rPr lang="fr-FR" sz="2200" dirty="0" smtClean="0">
                <a:sym typeface="Wingdings" panose="05000000000000000000" pitchFamily="2" charset="2"/>
              </a:rPr>
              <a:t>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Mobilité de l'appareil</a:t>
            </a:r>
            <a:r>
              <a:rPr lang="fr-FR" sz="2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: </a:t>
            </a:r>
            <a:r>
              <a:rPr lang="fr-FR" sz="2200" dirty="0"/>
              <a:t>l'utilisateur doit pouvoir passer d'un appareil à un autre et utiliser le même service. </a:t>
            </a:r>
            <a:endParaRPr lang="fr-FR" sz="2200" dirty="0" smtClean="0"/>
          </a:p>
          <a:p>
            <a:pPr algn="just"/>
            <a:endParaRPr lang="fr-FR" sz="2200" dirty="0" smtClean="0"/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Mobilité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de service</a:t>
            </a:r>
            <a:r>
              <a:rPr lang="fr-FR" sz="2200" dirty="0"/>
              <a:t>: l'utilisateur doit pouvoir passer d'un service à l'autre </a:t>
            </a:r>
            <a:endParaRPr lang="fr-FR" sz="2200" dirty="0" smtClean="0"/>
          </a:p>
          <a:p>
            <a:pPr marL="342900" indent="-342900" algn="just">
              <a:buFont typeface="Wingdings" panose="05000000000000000000" pitchFamily="2" charset="2"/>
              <a:buChar char="à"/>
            </a:pPr>
            <a:endParaRPr lang="fr-FR" sz="1600" dirty="0" smtClean="0"/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2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Mobilité </a:t>
            </a:r>
            <a:r>
              <a:rPr lang="fr-FR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de l'hôte</a:t>
            </a:r>
            <a:r>
              <a:rPr lang="fr-FR" sz="2200" dirty="0"/>
              <a:t>: l'utilisateur doit être un client ou un serveur.</a:t>
            </a:r>
          </a:p>
        </p:txBody>
      </p:sp>
    </p:spTree>
    <p:extLst>
      <p:ext uri="{BB962C8B-B14F-4D97-AF65-F5344CB8AC3E}">
        <p14:creationId xmlns:p14="http://schemas.microsoft.com/office/powerpoint/2010/main" val="332960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12750</TotalTime>
  <Words>1372</Words>
  <Application>Microsoft Office PowerPoint</Application>
  <PresentationFormat>Affichage à l'écran (4:3)</PresentationFormat>
  <Paragraphs>321</Paragraphs>
  <Slides>25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Arial</vt:lpstr>
      <vt:lpstr>Arial Black</vt:lpstr>
      <vt:lpstr>MontserratRegular</vt:lpstr>
      <vt:lpstr>Poppins</vt:lpstr>
      <vt:lpstr>Segoe UI</vt:lpstr>
      <vt:lpstr>Times New Roman</vt:lpstr>
      <vt:lpstr>Wingdings</vt:lpstr>
      <vt:lpstr>Pixel</vt:lpstr>
      <vt:lpstr>CONCEPTS PRÉLIMINAIRES </vt:lpstr>
      <vt:lpstr> l'informatique (Intelligence)  ambiante</vt:lpstr>
      <vt:lpstr>L'informatique ambiante ( L'informatique ubiquitaire ) </vt:lpstr>
      <vt:lpstr>L'informatique ambiante ( L'informatique ubiquitaire ) </vt:lpstr>
      <vt:lpstr>L'informatique ambiante ( L'informatique ubiquitaire ) </vt:lpstr>
      <vt:lpstr>L'informatique ambiante ( L'informatique mobile ) </vt:lpstr>
      <vt:lpstr>L'informatique ambiante ( L'informatique mobile ) </vt:lpstr>
      <vt:lpstr>L'informatique ambiante ( L'informatique mobile ) </vt:lpstr>
      <vt:lpstr>L'informatique ambiante ( L'informatique mobile ) </vt:lpstr>
      <vt:lpstr>L'informatique ambiante ( L'informatique mobile ) </vt:lpstr>
      <vt:lpstr>L'informatique ambiante ( L'informatique mobile ) </vt:lpstr>
      <vt:lpstr>L'informatique ambiante ( L'informatique mobile ) </vt:lpstr>
      <vt:lpstr>L'informatique ambiante ( L'informatique mobile ) </vt:lpstr>
      <vt:lpstr>Système embarqué (Embedded system)</vt:lpstr>
      <vt:lpstr>Système embarqué (Embedded system)</vt:lpstr>
      <vt:lpstr>Système embarqué (Embedded system)</vt:lpstr>
      <vt:lpstr>From desktop to …. Mobile apps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viky 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SPANNING-TREE</dc:title>
  <dc:creator>viky</dc:creator>
  <cp:lastModifiedBy>sam</cp:lastModifiedBy>
  <cp:revision>581</cp:revision>
  <dcterms:created xsi:type="dcterms:W3CDTF">2007-11-14T18:28:34Z</dcterms:created>
  <dcterms:modified xsi:type="dcterms:W3CDTF">2023-02-25T08:16:26Z</dcterms:modified>
</cp:coreProperties>
</file>