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3" r:id="rId7"/>
    <p:sldId id="278" r:id="rId8"/>
    <p:sldId id="262" r:id="rId9"/>
    <p:sldId id="261" r:id="rId10"/>
    <p:sldId id="264" r:id="rId11"/>
    <p:sldId id="265" r:id="rId12"/>
    <p:sldId id="279" r:id="rId13"/>
    <p:sldId id="266" r:id="rId14"/>
    <p:sldId id="280" r:id="rId15"/>
    <p:sldId id="281" r:id="rId16"/>
    <p:sldId id="267" r:id="rId17"/>
    <p:sldId id="268" r:id="rId18"/>
    <p:sldId id="269" r:id="rId19"/>
    <p:sldId id="270" r:id="rId20"/>
    <p:sldId id="282" r:id="rId21"/>
    <p:sldId id="271" r:id="rId22"/>
    <p:sldId id="272" r:id="rId23"/>
    <p:sldId id="273" r:id="rId24"/>
    <p:sldId id="274" r:id="rId25"/>
    <p:sldId id="283" r:id="rId26"/>
    <p:sldId id="275" r:id="rId27"/>
    <p:sldId id="276" r:id="rId28"/>
    <p:sldId id="284" r:id="rId29"/>
    <p:sldId id="277" r:id="rId30"/>
    <p:sldId id="285" r:id="rId3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8D2E606-FEEC-4812-9B27-7464BFFCF8A9}">
          <p14:sldIdLst>
            <p14:sldId id="256"/>
            <p14:sldId id="257"/>
            <p14:sldId id="258"/>
            <p14:sldId id="260"/>
            <p14:sldId id="259"/>
            <p14:sldId id="263"/>
            <p14:sldId id="278"/>
            <p14:sldId id="262"/>
            <p14:sldId id="261"/>
            <p14:sldId id="264"/>
            <p14:sldId id="265"/>
            <p14:sldId id="279"/>
            <p14:sldId id="266"/>
            <p14:sldId id="280"/>
            <p14:sldId id="281"/>
            <p14:sldId id="267"/>
            <p14:sldId id="268"/>
            <p14:sldId id="269"/>
            <p14:sldId id="270"/>
            <p14:sldId id="282"/>
            <p14:sldId id="271"/>
            <p14:sldId id="272"/>
            <p14:sldId id="273"/>
            <p14:sldId id="274"/>
            <p14:sldId id="283"/>
            <p14:sldId id="275"/>
            <p14:sldId id="276"/>
            <p14:sldId id="284"/>
          </p14:sldIdLst>
        </p14:section>
        <p14:section name="Untitled Section" id="{B6436A4C-450C-4F22-A1A8-E4EFCC406B6F}">
          <p14:sldIdLst>
            <p14:sldId id="277"/>
            <p14:sldId id="28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4" d="100"/>
          <a:sy n="64" d="100"/>
        </p:scale>
        <p:origin x="74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E7A91-85B8-C982-E007-2DE3DF38AD7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F25CD21E-682E-E776-5027-489ECDD589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EC1819BF-66BF-F890-4CC2-70DFA442815C}"/>
              </a:ext>
            </a:extLst>
          </p:cNvPr>
          <p:cNvSpPr>
            <a:spLocks noGrp="1"/>
          </p:cNvSpPr>
          <p:nvPr>
            <p:ph type="dt" sz="half" idx="10"/>
          </p:nvPr>
        </p:nvSpPr>
        <p:spPr/>
        <p:txBody>
          <a:bodyPr/>
          <a:lstStyle/>
          <a:p>
            <a:fld id="{D9B15284-C712-433E-A3A9-514049EB84BA}" type="datetimeFigureOut">
              <a:rPr lang="en-GB" smtClean="0"/>
              <a:t>26/11/2023</a:t>
            </a:fld>
            <a:endParaRPr lang="en-GB"/>
          </a:p>
        </p:txBody>
      </p:sp>
      <p:sp>
        <p:nvSpPr>
          <p:cNvPr id="5" name="Footer Placeholder 4">
            <a:extLst>
              <a:ext uri="{FF2B5EF4-FFF2-40B4-BE49-F238E27FC236}">
                <a16:creationId xmlns:a16="http://schemas.microsoft.com/office/drawing/2014/main" id="{EEFBDAFB-BEE7-B369-9D59-2F7305A08E2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19FF41D-AA79-3552-627E-E1CDB8FF65F9}"/>
              </a:ext>
            </a:extLst>
          </p:cNvPr>
          <p:cNvSpPr>
            <a:spLocks noGrp="1"/>
          </p:cNvSpPr>
          <p:nvPr>
            <p:ph type="sldNum" sz="quarter" idx="12"/>
          </p:nvPr>
        </p:nvSpPr>
        <p:spPr/>
        <p:txBody>
          <a:bodyPr/>
          <a:lstStyle/>
          <a:p>
            <a:fld id="{680E612D-9E02-413A-A4D9-05CE9AC47CC5}" type="slidenum">
              <a:rPr lang="en-GB" smtClean="0"/>
              <a:t>‹#›</a:t>
            </a:fld>
            <a:endParaRPr lang="en-GB"/>
          </a:p>
        </p:txBody>
      </p:sp>
    </p:spTree>
    <p:extLst>
      <p:ext uri="{BB962C8B-B14F-4D97-AF65-F5344CB8AC3E}">
        <p14:creationId xmlns:p14="http://schemas.microsoft.com/office/powerpoint/2010/main" val="1783728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EB4CB-DD35-2226-4D8C-A93648629990}"/>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2B76C0CE-C431-5C10-CCEF-02BAAEC4A4DB}"/>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E5A022D7-DF80-E7F8-320A-0FBFBC477B8B}"/>
              </a:ext>
            </a:extLst>
          </p:cNvPr>
          <p:cNvSpPr>
            <a:spLocks noGrp="1"/>
          </p:cNvSpPr>
          <p:nvPr>
            <p:ph type="dt" sz="half" idx="10"/>
          </p:nvPr>
        </p:nvSpPr>
        <p:spPr/>
        <p:txBody>
          <a:bodyPr/>
          <a:lstStyle/>
          <a:p>
            <a:fld id="{D9B15284-C712-433E-A3A9-514049EB84BA}" type="datetimeFigureOut">
              <a:rPr lang="en-GB" smtClean="0"/>
              <a:t>26/11/2023</a:t>
            </a:fld>
            <a:endParaRPr lang="en-GB"/>
          </a:p>
        </p:txBody>
      </p:sp>
      <p:sp>
        <p:nvSpPr>
          <p:cNvPr id="5" name="Footer Placeholder 4">
            <a:extLst>
              <a:ext uri="{FF2B5EF4-FFF2-40B4-BE49-F238E27FC236}">
                <a16:creationId xmlns:a16="http://schemas.microsoft.com/office/drawing/2014/main" id="{E2255EFB-6042-D661-D1DB-224797D6071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F9D5ED4-2D38-2EAF-5283-5EAFF6F1CB9D}"/>
              </a:ext>
            </a:extLst>
          </p:cNvPr>
          <p:cNvSpPr>
            <a:spLocks noGrp="1"/>
          </p:cNvSpPr>
          <p:nvPr>
            <p:ph type="sldNum" sz="quarter" idx="12"/>
          </p:nvPr>
        </p:nvSpPr>
        <p:spPr/>
        <p:txBody>
          <a:bodyPr/>
          <a:lstStyle/>
          <a:p>
            <a:fld id="{680E612D-9E02-413A-A4D9-05CE9AC47CC5}" type="slidenum">
              <a:rPr lang="en-GB" smtClean="0"/>
              <a:t>‹#›</a:t>
            </a:fld>
            <a:endParaRPr lang="en-GB"/>
          </a:p>
        </p:txBody>
      </p:sp>
    </p:spTree>
    <p:extLst>
      <p:ext uri="{BB962C8B-B14F-4D97-AF65-F5344CB8AC3E}">
        <p14:creationId xmlns:p14="http://schemas.microsoft.com/office/powerpoint/2010/main" val="1019857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712429B-95CA-6CDD-F6B6-8014C304546C}"/>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0ED39C52-0EDA-2333-3521-63ACAC99842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2648EA8-1143-51FF-9D59-D383C410C852}"/>
              </a:ext>
            </a:extLst>
          </p:cNvPr>
          <p:cNvSpPr>
            <a:spLocks noGrp="1"/>
          </p:cNvSpPr>
          <p:nvPr>
            <p:ph type="dt" sz="half" idx="10"/>
          </p:nvPr>
        </p:nvSpPr>
        <p:spPr/>
        <p:txBody>
          <a:bodyPr/>
          <a:lstStyle/>
          <a:p>
            <a:fld id="{D9B15284-C712-433E-A3A9-514049EB84BA}" type="datetimeFigureOut">
              <a:rPr lang="en-GB" smtClean="0"/>
              <a:t>26/11/2023</a:t>
            </a:fld>
            <a:endParaRPr lang="en-GB"/>
          </a:p>
        </p:txBody>
      </p:sp>
      <p:sp>
        <p:nvSpPr>
          <p:cNvPr id="5" name="Footer Placeholder 4">
            <a:extLst>
              <a:ext uri="{FF2B5EF4-FFF2-40B4-BE49-F238E27FC236}">
                <a16:creationId xmlns:a16="http://schemas.microsoft.com/office/drawing/2014/main" id="{3A1073F6-CF95-8BF7-17FA-0F4F4809585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9A38D0C-B0D1-A9CC-1741-2BB5407FF6A3}"/>
              </a:ext>
            </a:extLst>
          </p:cNvPr>
          <p:cNvSpPr>
            <a:spLocks noGrp="1"/>
          </p:cNvSpPr>
          <p:nvPr>
            <p:ph type="sldNum" sz="quarter" idx="12"/>
          </p:nvPr>
        </p:nvSpPr>
        <p:spPr/>
        <p:txBody>
          <a:bodyPr/>
          <a:lstStyle/>
          <a:p>
            <a:fld id="{680E612D-9E02-413A-A4D9-05CE9AC47CC5}" type="slidenum">
              <a:rPr lang="en-GB" smtClean="0"/>
              <a:t>‹#›</a:t>
            </a:fld>
            <a:endParaRPr lang="en-GB"/>
          </a:p>
        </p:txBody>
      </p:sp>
    </p:spTree>
    <p:extLst>
      <p:ext uri="{BB962C8B-B14F-4D97-AF65-F5344CB8AC3E}">
        <p14:creationId xmlns:p14="http://schemas.microsoft.com/office/powerpoint/2010/main" val="501772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07A4F-12C4-18AD-BB7C-8C536529B9EE}"/>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9CA74A22-BBCD-8CF3-155C-F06CD8C5C43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6B1DF5E-BBB1-8954-441D-304E288C7ACD}"/>
              </a:ext>
            </a:extLst>
          </p:cNvPr>
          <p:cNvSpPr>
            <a:spLocks noGrp="1"/>
          </p:cNvSpPr>
          <p:nvPr>
            <p:ph type="dt" sz="half" idx="10"/>
          </p:nvPr>
        </p:nvSpPr>
        <p:spPr/>
        <p:txBody>
          <a:bodyPr/>
          <a:lstStyle/>
          <a:p>
            <a:fld id="{D9B15284-C712-433E-A3A9-514049EB84BA}" type="datetimeFigureOut">
              <a:rPr lang="en-GB" smtClean="0"/>
              <a:t>26/11/2023</a:t>
            </a:fld>
            <a:endParaRPr lang="en-GB"/>
          </a:p>
        </p:txBody>
      </p:sp>
      <p:sp>
        <p:nvSpPr>
          <p:cNvPr id="5" name="Footer Placeholder 4">
            <a:extLst>
              <a:ext uri="{FF2B5EF4-FFF2-40B4-BE49-F238E27FC236}">
                <a16:creationId xmlns:a16="http://schemas.microsoft.com/office/drawing/2014/main" id="{450C4D50-90AD-C409-DCD4-C4B54C18DD8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00EFCCD-66C3-4F5A-4C47-5F9B96A6ACBE}"/>
              </a:ext>
            </a:extLst>
          </p:cNvPr>
          <p:cNvSpPr>
            <a:spLocks noGrp="1"/>
          </p:cNvSpPr>
          <p:nvPr>
            <p:ph type="sldNum" sz="quarter" idx="12"/>
          </p:nvPr>
        </p:nvSpPr>
        <p:spPr/>
        <p:txBody>
          <a:bodyPr/>
          <a:lstStyle/>
          <a:p>
            <a:fld id="{680E612D-9E02-413A-A4D9-05CE9AC47CC5}" type="slidenum">
              <a:rPr lang="en-GB" smtClean="0"/>
              <a:t>‹#›</a:t>
            </a:fld>
            <a:endParaRPr lang="en-GB"/>
          </a:p>
        </p:txBody>
      </p:sp>
    </p:spTree>
    <p:extLst>
      <p:ext uri="{BB962C8B-B14F-4D97-AF65-F5344CB8AC3E}">
        <p14:creationId xmlns:p14="http://schemas.microsoft.com/office/powerpoint/2010/main" val="3200192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26D08-6078-3F61-873C-754985EDBB9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9AE40FA7-6AF3-59E6-6ED9-254B27BA09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30E257D-A176-2286-2903-E8C9725D7579}"/>
              </a:ext>
            </a:extLst>
          </p:cNvPr>
          <p:cNvSpPr>
            <a:spLocks noGrp="1"/>
          </p:cNvSpPr>
          <p:nvPr>
            <p:ph type="dt" sz="half" idx="10"/>
          </p:nvPr>
        </p:nvSpPr>
        <p:spPr/>
        <p:txBody>
          <a:bodyPr/>
          <a:lstStyle/>
          <a:p>
            <a:fld id="{D9B15284-C712-433E-A3A9-514049EB84BA}" type="datetimeFigureOut">
              <a:rPr lang="en-GB" smtClean="0"/>
              <a:t>26/11/2023</a:t>
            </a:fld>
            <a:endParaRPr lang="en-GB"/>
          </a:p>
        </p:txBody>
      </p:sp>
      <p:sp>
        <p:nvSpPr>
          <p:cNvPr id="5" name="Footer Placeholder 4">
            <a:extLst>
              <a:ext uri="{FF2B5EF4-FFF2-40B4-BE49-F238E27FC236}">
                <a16:creationId xmlns:a16="http://schemas.microsoft.com/office/drawing/2014/main" id="{4B243AE3-B0C1-EF49-620C-2AEF1D00B5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974E47-BF3C-E0C0-1F76-917F0B136BDC}"/>
              </a:ext>
            </a:extLst>
          </p:cNvPr>
          <p:cNvSpPr>
            <a:spLocks noGrp="1"/>
          </p:cNvSpPr>
          <p:nvPr>
            <p:ph type="sldNum" sz="quarter" idx="12"/>
          </p:nvPr>
        </p:nvSpPr>
        <p:spPr/>
        <p:txBody>
          <a:bodyPr/>
          <a:lstStyle/>
          <a:p>
            <a:fld id="{680E612D-9E02-413A-A4D9-05CE9AC47CC5}" type="slidenum">
              <a:rPr lang="en-GB" smtClean="0"/>
              <a:t>‹#›</a:t>
            </a:fld>
            <a:endParaRPr lang="en-GB"/>
          </a:p>
        </p:txBody>
      </p:sp>
    </p:spTree>
    <p:extLst>
      <p:ext uri="{BB962C8B-B14F-4D97-AF65-F5344CB8AC3E}">
        <p14:creationId xmlns:p14="http://schemas.microsoft.com/office/powerpoint/2010/main" val="3070928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94FE6-A954-0AA1-1CB4-A5F75FDAA13F}"/>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F097C7D1-356F-3D52-2525-66599E8DC6D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36A8E6B2-F087-7A30-6BE1-A4EFE2F6577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F7A592D3-64F0-F700-4805-9F477D641180}"/>
              </a:ext>
            </a:extLst>
          </p:cNvPr>
          <p:cNvSpPr>
            <a:spLocks noGrp="1"/>
          </p:cNvSpPr>
          <p:nvPr>
            <p:ph type="dt" sz="half" idx="10"/>
          </p:nvPr>
        </p:nvSpPr>
        <p:spPr/>
        <p:txBody>
          <a:bodyPr/>
          <a:lstStyle/>
          <a:p>
            <a:fld id="{D9B15284-C712-433E-A3A9-514049EB84BA}" type="datetimeFigureOut">
              <a:rPr lang="en-GB" smtClean="0"/>
              <a:t>26/11/2023</a:t>
            </a:fld>
            <a:endParaRPr lang="en-GB"/>
          </a:p>
        </p:txBody>
      </p:sp>
      <p:sp>
        <p:nvSpPr>
          <p:cNvPr id="6" name="Footer Placeholder 5">
            <a:extLst>
              <a:ext uri="{FF2B5EF4-FFF2-40B4-BE49-F238E27FC236}">
                <a16:creationId xmlns:a16="http://schemas.microsoft.com/office/drawing/2014/main" id="{839B4EF2-B7E1-2C96-C193-BB0019C714F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435195F-2914-BC16-166D-DB10747BDB60}"/>
              </a:ext>
            </a:extLst>
          </p:cNvPr>
          <p:cNvSpPr>
            <a:spLocks noGrp="1"/>
          </p:cNvSpPr>
          <p:nvPr>
            <p:ph type="sldNum" sz="quarter" idx="12"/>
          </p:nvPr>
        </p:nvSpPr>
        <p:spPr/>
        <p:txBody>
          <a:bodyPr/>
          <a:lstStyle/>
          <a:p>
            <a:fld id="{680E612D-9E02-413A-A4D9-05CE9AC47CC5}" type="slidenum">
              <a:rPr lang="en-GB" smtClean="0"/>
              <a:t>‹#›</a:t>
            </a:fld>
            <a:endParaRPr lang="en-GB"/>
          </a:p>
        </p:txBody>
      </p:sp>
    </p:spTree>
    <p:extLst>
      <p:ext uri="{BB962C8B-B14F-4D97-AF65-F5344CB8AC3E}">
        <p14:creationId xmlns:p14="http://schemas.microsoft.com/office/powerpoint/2010/main" val="3420382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69E42-E3B9-1C59-6621-AEE1D5A9BF05}"/>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89EE8359-60AC-B60B-F756-DFCFE5CDBE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5362B85-5B43-380C-D8FE-DAFA5DA830B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FDD5C8E3-A8FE-83EF-9B59-1D563313B2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BF3FED06-00BF-B6A5-7DC5-8BA534F4F12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C2AAC421-1E90-2278-4E5E-CACBE4D31585}"/>
              </a:ext>
            </a:extLst>
          </p:cNvPr>
          <p:cNvSpPr>
            <a:spLocks noGrp="1"/>
          </p:cNvSpPr>
          <p:nvPr>
            <p:ph type="dt" sz="half" idx="10"/>
          </p:nvPr>
        </p:nvSpPr>
        <p:spPr/>
        <p:txBody>
          <a:bodyPr/>
          <a:lstStyle/>
          <a:p>
            <a:fld id="{D9B15284-C712-433E-A3A9-514049EB84BA}" type="datetimeFigureOut">
              <a:rPr lang="en-GB" smtClean="0"/>
              <a:t>26/11/2023</a:t>
            </a:fld>
            <a:endParaRPr lang="en-GB"/>
          </a:p>
        </p:txBody>
      </p:sp>
      <p:sp>
        <p:nvSpPr>
          <p:cNvPr id="8" name="Footer Placeholder 7">
            <a:extLst>
              <a:ext uri="{FF2B5EF4-FFF2-40B4-BE49-F238E27FC236}">
                <a16:creationId xmlns:a16="http://schemas.microsoft.com/office/drawing/2014/main" id="{7A4EB7E3-7D3F-346A-A7BF-CD06C1C7BA6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CD8439A-7BAE-2529-B778-A3A529F7B3C3}"/>
              </a:ext>
            </a:extLst>
          </p:cNvPr>
          <p:cNvSpPr>
            <a:spLocks noGrp="1"/>
          </p:cNvSpPr>
          <p:nvPr>
            <p:ph type="sldNum" sz="quarter" idx="12"/>
          </p:nvPr>
        </p:nvSpPr>
        <p:spPr/>
        <p:txBody>
          <a:bodyPr/>
          <a:lstStyle/>
          <a:p>
            <a:fld id="{680E612D-9E02-413A-A4D9-05CE9AC47CC5}" type="slidenum">
              <a:rPr lang="en-GB" smtClean="0"/>
              <a:t>‹#›</a:t>
            </a:fld>
            <a:endParaRPr lang="en-GB"/>
          </a:p>
        </p:txBody>
      </p:sp>
    </p:spTree>
    <p:extLst>
      <p:ext uri="{BB962C8B-B14F-4D97-AF65-F5344CB8AC3E}">
        <p14:creationId xmlns:p14="http://schemas.microsoft.com/office/powerpoint/2010/main" val="2020851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7FD58-4412-750E-C3A4-CB6BF2F625BA}"/>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5CA77509-CCE0-EE67-3386-789351DE9729}"/>
              </a:ext>
            </a:extLst>
          </p:cNvPr>
          <p:cNvSpPr>
            <a:spLocks noGrp="1"/>
          </p:cNvSpPr>
          <p:nvPr>
            <p:ph type="dt" sz="half" idx="10"/>
          </p:nvPr>
        </p:nvSpPr>
        <p:spPr/>
        <p:txBody>
          <a:bodyPr/>
          <a:lstStyle/>
          <a:p>
            <a:fld id="{D9B15284-C712-433E-A3A9-514049EB84BA}" type="datetimeFigureOut">
              <a:rPr lang="en-GB" smtClean="0"/>
              <a:t>26/11/2023</a:t>
            </a:fld>
            <a:endParaRPr lang="en-GB"/>
          </a:p>
        </p:txBody>
      </p:sp>
      <p:sp>
        <p:nvSpPr>
          <p:cNvPr id="4" name="Footer Placeholder 3">
            <a:extLst>
              <a:ext uri="{FF2B5EF4-FFF2-40B4-BE49-F238E27FC236}">
                <a16:creationId xmlns:a16="http://schemas.microsoft.com/office/drawing/2014/main" id="{D1DE5903-2829-837F-99A2-1FDFA538B81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891C7F8-BE6D-8E50-08FF-07EA912444E4}"/>
              </a:ext>
            </a:extLst>
          </p:cNvPr>
          <p:cNvSpPr>
            <a:spLocks noGrp="1"/>
          </p:cNvSpPr>
          <p:nvPr>
            <p:ph type="sldNum" sz="quarter" idx="12"/>
          </p:nvPr>
        </p:nvSpPr>
        <p:spPr/>
        <p:txBody>
          <a:bodyPr/>
          <a:lstStyle/>
          <a:p>
            <a:fld id="{680E612D-9E02-413A-A4D9-05CE9AC47CC5}" type="slidenum">
              <a:rPr lang="en-GB" smtClean="0"/>
              <a:t>‹#›</a:t>
            </a:fld>
            <a:endParaRPr lang="en-GB"/>
          </a:p>
        </p:txBody>
      </p:sp>
    </p:spTree>
    <p:extLst>
      <p:ext uri="{BB962C8B-B14F-4D97-AF65-F5344CB8AC3E}">
        <p14:creationId xmlns:p14="http://schemas.microsoft.com/office/powerpoint/2010/main" val="2949123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59AE21-C3BF-DCA8-2DA3-F2BEA42AB73F}"/>
              </a:ext>
            </a:extLst>
          </p:cNvPr>
          <p:cNvSpPr>
            <a:spLocks noGrp="1"/>
          </p:cNvSpPr>
          <p:nvPr>
            <p:ph type="dt" sz="half" idx="10"/>
          </p:nvPr>
        </p:nvSpPr>
        <p:spPr/>
        <p:txBody>
          <a:bodyPr/>
          <a:lstStyle/>
          <a:p>
            <a:fld id="{D9B15284-C712-433E-A3A9-514049EB84BA}" type="datetimeFigureOut">
              <a:rPr lang="en-GB" smtClean="0"/>
              <a:t>26/11/2023</a:t>
            </a:fld>
            <a:endParaRPr lang="en-GB"/>
          </a:p>
        </p:txBody>
      </p:sp>
      <p:sp>
        <p:nvSpPr>
          <p:cNvPr id="3" name="Footer Placeholder 2">
            <a:extLst>
              <a:ext uri="{FF2B5EF4-FFF2-40B4-BE49-F238E27FC236}">
                <a16:creationId xmlns:a16="http://schemas.microsoft.com/office/drawing/2014/main" id="{B1763C17-BCE7-E972-29E6-9A1AFB7CBE8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4CC4312-D1BE-24DA-3877-3CA3B97FA918}"/>
              </a:ext>
            </a:extLst>
          </p:cNvPr>
          <p:cNvSpPr>
            <a:spLocks noGrp="1"/>
          </p:cNvSpPr>
          <p:nvPr>
            <p:ph type="sldNum" sz="quarter" idx="12"/>
          </p:nvPr>
        </p:nvSpPr>
        <p:spPr/>
        <p:txBody>
          <a:bodyPr/>
          <a:lstStyle/>
          <a:p>
            <a:fld id="{680E612D-9E02-413A-A4D9-05CE9AC47CC5}" type="slidenum">
              <a:rPr lang="en-GB" smtClean="0"/>
              <a:t>‹#›</a:t>
            </a:fld>
            <a:endParaRPr lang="en-GB"/>
          </a:p>
        </p:txBody>
      </p:sp>
    </p:spTree>
    <p:extLst>
      <p:ext uri="{BB962C8B-B14F-4D97-AF65-F5344CB8AC3E}">
        <p14:creationId xmlns:p14="http://schemas.microsoft.com/office/powerpoint/2010/main" val="501273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94838-B5C3-55E6-CBD0-8072F9611DD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D3167B51-396E-47C3-DC5E-8EFA42AAB5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3B250C0F-1F15-57FD-8C65-64C664C887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3C78DED-8C74-EFF4-6559-F07F2961BE8E}"/>
              </a:ext>
            </a:extLst>
          </p:cNvPr>
          <p:cNvSpPr>
            <a:spLocks noGrp="1"/>
          </p:cNvSpPr>
          <p:nvPr>
            <p:ph type="dt" sz="half" idx="10"/>
          </p:nvPr>
        </p:nvSpPr>
        <p:spPr/>
        <p:txBody>
          <a:bodyPr/>
          <a:lstStyle/>
          <a:p>
            <a:fld id="{D9B15284-C712-433E-A3A9-514049EB84BA}" type="datetimeFigureOut">
              <a:rPr lang="en-GB" smtClean="0"/>
              <a:t>26/11/2023</a:t>
            </a:fld>
            <a:endParaRPr lang="en-GB"/>
          </a:p>
        </p:txBody>
      </p:sp>
      <p:sp>
        <p:nvSpPr>
          <p:cNvPr id="6" name="Footer Placeholder 5">
            <a:extLst>
              <a:ext uri="{FF2B5EF4-FFF2-40B4-BE49-F238E27FC236}">
                <a16:creationId xmlns:a16="http://schemas.microsoft.com/office/drawing/2014/main" id="{B595CFE9-0AD5-0C54-839A-FEC4FE794EF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36CDF82-D393-09BF-ED1C-062440B2BB3B}"/>
              </a:ext>
            </a:extLst>
          </p:cNvPr>
          <p:cNvSpPr>
            <a:spLocks noGrp="1"/>
          </p:cNvSpPr>
          <p:nvPr>
            <p:ph type="sldNum" sz="quarter" idx="12"/>
          </p:nvPr>
        </p:nvSpPr>
        <p:spPr/>
        <p:txBody>
          <a:bodyPr/>
          <a:lstStyle/>
          <a:p>
            <a:fld id="{680E612D-9E02-413A-A4D9-05CE9AC47CC5}" type="slidenum">
              <a:rPr lang="en-GB" smtClean="0"/>
              <a:t>‹#›</a:t>
            </a:fld>
            <a:endParaRPr lang="en-GB"/>
          </a:p>
        </p:txBody>
      </p:sp>
    </p:spTree>
    <p:extLst>
      <p:ext uri="{BB962C8B-B14F-4D97-AF65-F5344CB8AC3E}">
        <p14:creationId xmlns:p14="http://schemas.microsoft.com/office/powerpoint/2010/main" val="1310114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5433E-758A-6DA0-27F5-E48C4B79D7B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3AEB5670-9A0A-7F8B-FC87-60BFE4F5C5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77F9FDF-AE8B-A681-1CE0-B3B61A7A9C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98C7653-B8D2-BAC9-4807-C28E4E3CF58D}"/>
              </a:ext>
            </a:extLst>
          </p:cNvPr>
          <p:cNvSpPr>
            <a:spLocks noGrp="1"/>
          </p:cNvSpPr>
          <p:nvPr>
            <p:ph type="dt" sz="half" idx="10"/>
          </p:nvPr>
        </p:nvSpPr>
        <p:spPr/>
        <p:txBody>
          <a:bodyPr/>
          <a:lstStyle/>
          <a:p>
            <a:fld id="{D9B15284-C712-433E-A3A9-514049EB84BA}" type="datetimeFigureOut">
              <a:rPr lang="en-GB" smtClean="0"/>
              <a:t>26/11/2023</a:t>
            </a:fld>
            <a:endParaRPr lang="en-GB"/>
          </a:p>
        </p:txBody>
      </p:sp>
      <p:sp>
        <p:nvSpPr>
          <p:cNvPr id="6" name="Footer Placeholder 5">
            <a:extLst>
              <a:ext uri="{FF2B5EF4-FFF2-40B4-BE49-F238E27FC236}">
                <a16:creationId xmlns:a16="http://schemas.microsoft.com/office/drawing/2014/main" id="{7B5E3E8E-3605-5BCF-8E24-E5FF460A608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2A6FD91-A1C3-40F6-2CC2-C7BF64C1CAF9}"/>
              </a:ext>
            </a:extLst>
          </p:cNvPr>
          <p:cNvSpPr>
            <a:spLocks noGrp="1"/>
          </p:cNvSpPr>
          <p:nvPr>
            <p:ph type="sldNum" sz="quarter" idx="12"/>
          </p:nvPr>
        </p:nvSpPr>
        <p:spPr/>
        <p:txBody>
          <a:bodyPr/>
          <a:lstStyle/>
          <a:p>
            <a:fld id="{680E612D-9E02-413A-A4D9-05CE9AC47CC5}" type="slidenum">
              <a:rPr lang="en-GB" smtClean="0"/>
              <a:t>‹#›</a:t>
            </a:fld>
            <a:endParaRPr lang="en-GB"/>
          </a:p>
        </p:txBody>
      </p:sp>
    </p:spTree>
    <p:extLst>
      <p:ext uri="{BB962C8B-B14F-4D97-AF65-F5344CB8AC3E}">
        <p14:creationId xmlns:p14="http://schemas.microsoft.com/office/powerpoint/2010/main" val="1390417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4D07EDD-A24D-3695-55BF-AF3B650605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1E25A9F5-CECC-C566-D523-A6D31A0F2E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A17CEF85-D927-565A-E1C3-5EDACACD5F4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B15284-C712-433E-A3A9-514049EB84BA}" type="datetimeFigureOut">
              <a:rPr lang="en-GB" smtClean="0"/>
              <a:t>26/11/2023</a:t>
            </a:fld>
            <a:endParaRPr lang="en-GB"/>
          </a:p>
        </p:txBody>
      </p:sp>
      <p:sp>
        <p:nvSpPr>
          <p:cNvPr id="5" name="Footer Placeholder 4">
            <a:extLst>
              <a:ext uri="{FF2B5EF4-FFF2-40B4-BE49-F238E27FC236}">
                <a16:creationId xmlns:a16="http://schemas.microsoft.com/office/drawing/2014/main" id="{774DEDD0-EE31-D519-DA23-DA6B75948B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E6098AD-8EA6-1BEB-63D4-6BC7C7B3D8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0E612D-9E02-413A-A4D9-05CE9AC47CC5}" type="slidenum">
              <a:rPr lang="en-GB" smtClean="0"/>
              <a:t>‹#›</a:t>
            </a:fld>
            <a:endParaRPr lang="en-GB"/>
          </a:p>
        </p:txBody>
      </p:sp>
    </p:spTree>
    <p:extLst>
      <p:ext uri="{BB962C8B-B14F-4D97-AF65-F5344CB8AC3E}">
        <p14:creationId xmlns:p14="http://schemas.microsoft.com/office/powerpoint/2010/main" val="1123413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human-memory.net/memory-recall-retrieval/" TargetMode="External"/><Relationship Id="rId2" Type="http://schemas.openxmlformats.org/officeDocument/2006/relationships/hyperlink" Target="https://www.simplypsychology.org/forgetting.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C9859-3704-802F-5A02-22DDA2AF8B3F}"/>
              </a:ext>
            </a:extLst>
          </p:cNvPr>
          <p:cNvSpPr>
            <a:spLocks noGrp="1"/>
          </p:cNvSpPr>
          <p:nvPr>
            <p:ph type="ctrTitle"/>
          </p:nvPr>
        </p:nvSpPr>
        <p:spPr/>
        <p:txBody>
          <a:bodyPr/>
          <a:lstStyle/>
          <a:p>
            <a:r>
              <a:rPr lang="en-GB" b="1" dirty="0"/>
              <a:t>Memory Processes: Retrieval and forgetting </a:t>
            </a:r>
          </a:p>
        </p:txBody>
      </p:sp>
      <p:sp>
        <p:nvSpPr>
          <p:cNvPr id="3" name="Subtitle 2">
            <a:extLst>
              <a:ext uri="{FF2B5EF4-FFF2-40B4-BE49-F238E27FC236}">
                <a16:creationId xmlns:a16="http://schemas.microsoft.com/office/drawing/2014/main" id="{081D38E4-37E8-B663-CAD2-C87A230B075A}"/>
              </a:ext>
            </a:extLst>
          </p:cNvPr>
          <p:cNvSpPr>
            <a:spLocks noGrp="1"/>
          </p:cNvSpPr>
          <p:nvPr>
            <p:ph type="subTitle" idx="1"/>
          </p:nvPr>
        </p:nvSpPr>
        <p:spPr>
          <a:xfrm>
            <a:off x="1524000" y="4323522"/>
            <a:ext cx="9144000" cy="934278"/>
          </a:xfrm>
        </p:spPr>
        <p:txBody>
          <a:bodyPr>
            <a:normAutofit/>
          </a:bodyPr>
          <a:lstStyle/>
          <a:p>
            <a:pPr algn="r"/>
            <a:r>
              <a:rPr lang="en-GB" sz="2800" dirty="0"/>
              <a:t>DR. TOUMI</a:t>
            </a:r>
          </a:p>
        </p:txBody>
      </p:sp>
    </p:spTree>
    <p:extLst>
      <p:ext uri="{BB962C8B-B14F-4D97-AF65-F5344CB8AC3E}">
        <p14:creationId xmlns:p14="http://schemas.microsoft.com/office/powerpoint/2010/main" val="810998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7163C9-0D67-70BF-17F0-3D149DFDD743}"/>
              </a:ext>
            </a:extLst>
          </p:cNvPr>
          <p:cNvSpPr>
            <a:spLocks noGrp="1"/>
          </p:cNvSpPr>
          <p:nvPr>
            <p:ph idx="1"/>
          </p:nvPr>
        </p:nvSpPr>
        <p:spPr>
          <a:xfrm>
            <a:off x="357809" y="367748"/>
            <a:ext cx="11469755" cy="6351104"/>
          </a:xfrm>
        </p:spPr>
        <p:txBody>
          <a:bodyPr>
            <a:normAutofit/>
          </a:bodyPr>
          <a:lstStyle/>
          <a:p>
            <a:pPr marL="0" indent="0" algn="ctr">
              <a:buNone/>
            </a:pPr>
            <a:r>
              <a:rPr lang="en-US" sz="4000" b="1" dirty="0"/>
              <a:t>Two-stage Theory</a:t>
            </a:r>
            <a:endParaRPr lang="en-US" dirty="0"/>
          </a:p>
          <a:p>
            <a:pPr marL="0" indent="0">
              <a:buNone/>
            </a:pPr>
            <a:r>
              <a:rPr lang="en-US" sz="3200" dirty="0"/>
              <a:t>The two-stage theory explains the process of recalling a memory. According to this theory, the </a:t>
            </a:r>
            <a:r>
              <a:rPr lang="en-US" sz="3200" b="1" dirty="0">
                <a:solidFill>
                  <a:srgbClr val="FF0000"/>
                </a:solidFill>
              </a:rPr>
              <a:t>first stage</a:t>
            </a:r>
            <a:r>
              <a:rPr lang="en-US" sz="3200" dirty="0"/>
              <a:t> in the process of recall </a:t>
            </a:r>
            <a:r>
              <a:rPr lang="en-US" sz="3200" b="1" dirty="0">
                <a:solidFill>
                  <a:srgbClr val="FF0000"/>
                </a:solidFill>
              </a:rPr>
              <a:t>is research and retrieval </a:t>
            </a:r>
            <a:r>
              <a:rPr lang="en-US" sz="3200" dirty="0"/>
              <a:t>of information from the storage. The </a:t>
            </a:r>
            <a:r>
              <a:rPr lang="en-US" sz="3200" b="1" dirty="0">
                <a:solidFill>
                  <a:srgbClr val="FF0000"/>
                </a:solidFill>
              </a:rPr>
              <a:t>next step is recognition </a:t>
            </a:r>
            <a:r>
              <a:rPr lang="en-US" sz="3200" dirty="0"/>
              <a:t>of the correct information from what has been retrieved.</a:t>
            </a:r>
          </a:p>
          <a:p>
            <a:pPr marL="0" indent="0">
              <a:buNone/>
            </a:pPr>
            <a:r>
              <a:rPr lang="en-US" sz="3200" dirty="0"/>
              <a:t>According to some scientists, </a:t>
            </a:r>
            <a:r>
              <a:rPr lang="en-US" sz="3200" b="1" dirty="0">
                <a:solidFill>
                  <a:srgbClr val="FF0000"/>
                </a:solidFill>
              </a:rPr>
              <a:t>recognition is superior to recall </a:t>
            </a:r>
            <a:r>
              <a:rPr lang="en-US" sz="3200" dirty="0"/>
              <a:t>because it involves only one process while recall involves two processes. So, the recall is susceptible to more errors. But some scientists argue that recall is superior to recognition in some cases. An example of this may include failure to recognize words that can later be recalled.</a:t>
            </a:r>
            <a:endParaRPr lang="en-GB" sz="3200" dirty="0"/>
          </a:p>
        </p:txBody>
      </p:sp>
    </p:spTree>
    <p:extLst>
      <p:ext uri="{BB962C8B-B14F-4D97-AF65-F5344CB8AC3E}">
        <p14:creationId xmlns:p14="http://schemas.microsoft.com/office/powerpoint/2010/main" val="1643269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7163C9-0D67-70BF-17F0-3D149DFDD743}"/>
              </a:ext>
            </a:extLst>
          </p:cNvPr>
          <p:cNvSpPr>
            <a:spLocks noGrp="1"/>
          </p:cNvSpPr>
          <p:nvPr>
            <p:ph idx="1"/>
          </p:nvPr>
        </p:nvSpPr>
        <p:spPr>
          <a:xfrm>
            <a:off x="447261" y="457200"/>
            <a:ext cx="11410122" cy="6003235"/>
          </a:xfrm>
        </p:spPr>
        <p:txBody>
          <a:bodyPr>
            <a:normAutofit fontScale="92500" lnSpcReduction="20000"/>
          </a:bodyPr>
          <a:lstStyle/>
          <a:p>
            <a:pPr marL="0" indent="0" algn="ctr">
              <a:buNone/>
            </a:pPr>
            <a:r>
              <a:rPr lang="en-US" sz="4000" b="1" dirty="0">
                <a:cs typeface="Arial" panose="020B0604020202020204" pitchFamily="34" charset="0"/>
              </a:rPr>
              <a:t>Encoding Specificity</a:t>
            </a:r>
            <a:endParaRPr lang="en-US" dirty="0"/>
          </a:p>
          <a:p>
            <a:pPr marL="0" indent="0">
              <a:lnSpc>
                <a:spcPct val="150000"/>
              </a:lnSpc>
              <a:buNone/>
            </a:pPr>
            <a:r>
              <a:rPr lang="en-US" sz="3200" dirty="0">
                <a:latin typeface="Arial" panose="020B0604020202020204" pitchFamily="34" charset="0"/>
                <a:cs typeface="Arial" panose="020B0604020202020204" pitchFamily="34" charset="0"/>
              </a:rPr>
              <a:t>The encoding specificity theory is more advanced than the two-stage theory. According to this theory, </a:t>
            </a:r>
            <a:r>
              <a:rPr lang="en-US" sz="3200" b="1" dirty="0">
                <a:solidFill>
                  <a:srgbClr val="FF0000"/>
                </a:solidFill>
                <a:latin typeface="Arial" panose="020B0604020202020204" pitchFamily="34" charset="0"/>
                <a:cs typeface="Arial" panose="020B0604020202020204" pitchFamily="34" charset="0"/>
              </a:rPr>
              <a:t>the memory utilizes information both from memory trace as well as the situation, context, or environment in which it is retrieved. </a:t>
            </a:r>
          </a:p>
          <a:p>
            <a:pPr marL="0" indent="0">
              <a:lnSpc>
                <a:spcPct val="150000"/>
              </a:lnSpc>
              <a:buNone/>
            </a:pPr>
            <a:r>
              <a:rPr lang="en-US" sz="3200" dirty="0">
                <a:latin typeface="Arial" panose="020B0604020202020204" pitchFamily="34" charset="0"/>
                <a:cs typeface="Arial" panose="020B0604020202020204" pitchFamily="34" charset="0"/>
              </a:rPr>
              <a:t>Successful retrieval of the target item </a:t>
            </a:r>
            <a:r>
              <a:rPr lang="en-US" sz="3200" b="1" dirty="0">
                <a:solidFill>
                  <a:srgbClr val="FF0000"/>
                </a:solidFill>
                <a:latin typeface="Arial" panose="020B0604020202020204" pitchFamily="34" charset="0"/>
                <a:cs typeface="Arial" panose="020B0604020202020204" pitchFamily="34" charset="0"/>
              </a:rPr>
              <a:t>increases with the overlap </a:t>
            </a:r>
            <a:r>
              <a:rPr lang="en-US" sz="3200" dirty="0">
                <a:latin typeface="Arial" panose="020B0604020202020204" pitchFamily="34" charset="0"/>
                <a:cs typeface="Arial" panose="020B0604020202020204" pitchFamily="34" charset="0"/>
              </a:rPr>
              <a:t>between the information stored in memory and the information employed at retrieval (Tulving, 1979).</a:t>
            </a:r>
          </a:p>
          <a:p>
            <a:pPr marL="0" indent="0">
              <a:buNone/>
            </a:pPr>
            <a:endParaRPr lang="en-US" dirty="0"/>
          </a:p>
          <a:p>
            <a:pPr marL="0" indent="0">
              <a:buNone/>
            </a:pPr>
            <a:r>
              <a:rPr lang="en-US" dirty="0"/>
              <a:t>.</a:t>
            </a:r>
            <a:endParaRPr lang="en-GB" dirty="0"/>
          </a:p>
        </p:txBody>
      </p:sp>
    </p:spTree>
    <p:extLst>
      <p:ext uri="{BB962C8B-B14F-4D97-AF65-F5344CB8AC3E}">
        <p14:creationId xmlns:p14="http://schemas.microsoft.com/office/powerpoint/2010/main" val="4166627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7163C9-0D67-70BF-17F0-3D149DFDD743}"/>
              </a:ext>
            </a:extLst>
          </p:cNvPr>
          <p:cNvSpPr>
            <a:spLocks noGrp="1"/>
          </p:cNvSpPr>
          <p:nvPr>
            <p:ph idx="1"/>
          </p:nvPr>
        </p:nvSpPr>
        <p:spPr>
          <a:xfrm>
            <a:off x="546652" y="457200"/>
            <a:ext cx="11231218" cy="6082748"/>
          </a:xfrm>
        </p:spPr>
        <p:txBody>
          <a:bodyPr>
            <a:normAutofit fontScale="92500" lnSpcReduction="20000"/>
          </a:bodyPr>
          <a:lstStyle/>
          <a:p>
            <a:pPr marL="0" indent="0">
              <a:buNone/>
            </a:pPr>
            <a:endParaRPr lang="en-US" dirty="0"/>
          </a:p>
          <a:p>
            <a:pPr marL="0" indent="0">
              <a:lnSpc>
                <a:spcPct val="150000"/>
              </a:lnSpc>
              <a:buNone/>
            </a:pPr>
            <a:r>
              <a:rPr lang="en-US" sz="3200" dirty="0"/>
              <a:t>It means that if the situation or environment of learning and retrieving is the same, there is more chance of successfully recalling the information (</a:t>
            </a:r>
            <a:r>
              <a:rPr lang="en-US" sz="3200" u="sng" dirty="0"/>
              <a:t>Context-dependent memory) </a:t>
            </a:r>
            <a:r>
              <a:rPr lang="en-US" sz="3200" dirty="0"/>
              <a:t>. So, if you are a student and you go to the hall where your exams are held every year and study your books in that hall, you will probably score more numbers on the exam.</a:t>
            </a:r>
          </a:p>
          <a:p>
            <a:pPr marL="0" indent="0">
              <a:lnSpc>
                <a:spcPct val="150000"/>
              </a:lnSpc>
              <a:buNone/>
            </a:pPr>
            <a:r>
              <a:rPr lang="en-US" sz="3200" dirty="0"/>
              <a:t>In the same way, people tend to remember an emotional thing in the mood that matches the emotional memories (</a:t>
            </a:r>
            <a:r>
              <a:rPr lang="en-US" sz="3200" u="sng" dirty="0"/>
              <a:t>State-dependent and mood-dependent memory)</a:t>
            </a:r>
            <a:r>
              <a:rPr lang="en-US" sz="3200" dirty="0"/>
              <a:t>. For example, a person in a happy mood remembers happy memories.</a:t>
            </a:r>
            <a:endParaRPr lang="en-GB" sz="3200" dirty="0"/>
          </a:p>
        </p:txBody>
      </p:sp>
    </p:spTree>
    <p:extLst>
      <p:ext uri="{BB962C8B-B14F-4D97-AF65-F5344CB8AC3E}">
        <p14:creationId xmlns:p14="http://schemas.microsoft.com/office/powerpoint/2010/main" val="13919378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7163C9-0D67-70BF-17F0-3D149DFDD743}"/>
              </a:ext>
            </a:extLst>
          </p:cNvPr>
          <p:cNvSpPr>
            <a:spLocks noGrp="1"/>
          </p:cNvSpPr>
          <p:nvPr>
            <p:ph idx="1"/>
          </p:nvPr>
        </p:nvSpPr>
        <p:spPr>
          <a:xfrm>
            <a:off x="377687" y="417442"/>
            <a:ext cx="11360426" cy="6281531"/>
          </a:xfrm>
        </p:spPr>
        <p:txBody>
          <a:bodyPr>
            <a:normAutofit lnSpcReduction="10000"/>
          </a:bodyPr>
          <a:lstStyle/>
          <a:p>
            <a:pPr marL="0" indent="0" algn="ctr">
              <a:buNone/>
            </a:pPr>
            <a:r>
              <a:rPr lang="en-US" sz="3800" b="1" dirty="0"/>
              <a:t>Factors Affecting Retrieval</a:t>
            </a:r>
          </a:p>
          <a:p>
            <a:pPr marL="0" indent="0">
              <a:buNone/>
            </a:pPr>
            <a:endParaRPr lang="en-US" dirty="0"/>
          </a:p>
          <a:p>
            <a:pPr marL="0" indent="0">
              <a:buNone/>
            </a:pPr>
            <a:r>
              <a:rPr lang="en-US" b="1" dirty="0"/>
              <a:t>Context</a:t>
            </a:r>
          </a:p>
          <a:p>
            <a:pPr marL="0" indent="0">
              <a:buNone/>
            </a:pPr>
            <a:r>
              <a:rPr lang="en-US" dirty="0"/>
              <a:t>The characteristics of the environment in which a memory is encoded are also encoded along with the memory. This leads to the context-dependency of retrieval which means that the memories are more easily retrieved in the same environmental conditions in which they were encoded.</a:t>
            </a:r>
          </a:p>
          <a:p>
            <a:pPr marL="0" indent="0">
              <a:buNone/>
            </a:pPr>
            <a:endParaRPr lang="en-US" dirty="0"/>
          </a:p>
          <a:p>
            <a:pPr marL="0" indent="0">
              <a:buNone/>
            </a:pPr>
            <a:r>
              <a:rPr lang="en-US" b="1" dirty="0"/>
              <a:t>Gender</a:t>
            </a:r>
          </a:p>
          <a:p>
            <a:pPr marL="0" indent="0">
              <a:buNone/>
            </a:pPr>
            <a:r>
              <a:rPr lang="en-US" dirty="0"/>
              <a:t>Studies have shown that females are better than males at recalling episodic memories, but no differences have been seen in the two during retrieval of semantic memories. The gender differences in memory retrieval are the result of using different strategies for processing information. A study has shown that females remember non-verbal cues while males tend to remember verbal cues.</a:t>
            </a:r>
          </a:p>
          <a:p>
            <a:pPr marL="0" indent="0">
              <a:buNone/>
            </a:pPr>
            <a:endParaRPr lang="en-US" dirty="0"/>
          </a:p>
        </p:txBody>
      </p:sp>
    </p:spTree>
    <p:extLst>
      <p:ext uri="{BB962C8B-B14F-4D97-AF65-F5344CB8AC3E}">
        <p14:creationId xmlns:p14="http://schemas.microsoft.com/office/powerpoint/2010/main" val="31885232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7163C9-0D67-70BF-17F0-3D149DFDD743}"/>
              </a:ext>
            </a:extLst>
          </p:cNvPr>
          <p:cNvSpPr>
            <a:spLocks noGrp="1"/>
          </p:cNvSpPr>
          <p:nvPr>
            <p:ph idx="1"/>
          </p:nvPr>
        </p:nvSpPr>
        <p:spPr>
          <a:xfrm>
            <a:off x="516835" y="417443"/>
            <a:ext cx="11231217" cy="6023114"/>
          </a:xfrm>
        </p:spPr>
        <p:txBody>
          <a:bodyPr>
            <a:normAutofit/>
          </a:bodyPr>
          <a:lstStyle/>
          <a:p>
            <a:pPr marL="0" indent="0">
              <a:buNone/>
            </a:pPr>
            <a:r>
              <a:rPr lang="en-US" b="1" dirty="0"/>
              <a:t>Attention</a:t>
            </a:r>
          </a:p>
          <a:p>
            <a:pPr marL="0" indent="0">
              <a:buNone/>
            </a:pPr>
            <a:r>
              <a:rPr lang="en-US" dirty="0"/>
              <a:t>Attention has an effect on memory in its encoding process. If someone does not focus on something in the encoding phase, it is very difficult for that person to retrieve it later.</a:t>
            </a:r>
          </a:p>
          <a:p>
            <a:pPr marL="0" indent="0">
              <a:buNone/>
            </a:pPr>
            <a:endParaRPr lang="en-US" dirty="0"/>
          </a:p>
          <a:p>
            <a:pPr marL="0" indent="0">
              <a:buNone/>
            </a:pPr>
            <a:r>
              <a:rPr lang="en-US" b="1" dirty="0"/>
              <a:t>Interference</a:t>
            </a:r>
          </a:p>
          <a:p>
            <a:pPr marL="0" indent="0">
              <a:buNone/>
            </a:pPr>
            <a:r>
              <a:rPr lang="en-US" dirty="0"/>
              <a:t>Interference refers to the interaction between previous memories and newly formed memories. </a:t>
            </a:r>
            <a:r>
              <a:rPr lang="en-US" u="sng" dirty="0"/>
              <a:t>Proactive interference </a:t>
            </a:r>
            <a:r>
              <a:rPr lang="en-US" dirty="0"/>
              <a:t>is the forgetting of new memories due to their interference with old memories in the brain. </a:t>
            </a:r>
            <a:r>
              <a:rPr lang="en-US" u="sng" dirty="0"/>
              <a:t>Retroactive interference</a:t>
            </a:r>
            <a:r>
              <a:rPr lang="en-US" dirty="0"/>
              <a:t> is a failure to recall previously encoded information due to its interaction with new knowledge.</a:t>
            </a:r>
          </a:p>
          <a:p>
            <a:pPr marL="0" indent="0">
              <a:buNone/>
            </a:pPr>
            <a:endParaRPr lang="en-US" dirty="0"/>
          </a:p>
        </p:txBody>
      </p:sp>
    </p:spTree>
    <p:extLst>
      <p:ext uri="{BB962C8B-B14F-4D97-AF65-F5344CB8AC3E}">
        <p14:creationId xmlns:p14="http://schemas.microsoft.com/office/powerpoint/2010/main" val="2123155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7163C9-0D67-70BF-17F0-3D149DFDD743}"/>
              </a:ext>
            </a:extLst>
          </p:cNvPr>
          <p:cNvSpPr>
            <a:spLocks noGrp="1"/>
          </p:cNvSpPr>
          <p:nvPr>
            <p:ph idx="1"/>
          </p:nvPr>
        </p:nvSpPr>
        <p:spPr>
          <a:xfrm>
            <a:off x="506895" y="417443"/>
            <a:ext cx="11300791" cy="6202018"/>
          </a:xfrm>
        </p:spPr>
        <p:txBody>
          <a:bodyPr>
            <a:normAutofit lnSpcReduction="10000"/>
          </a:bodyPr>
          <a:lstStyle/>
          <a:p>
            <a:pPr marL="0" indent="0">
              <a:buNone/>
            </a:pPr>
            <a:r>
              <a:rPr lang="en-US" b="1" dirty="0"/>
              <a:t>Physical Activity</a:t>
            </a:r>
          </a:p>
          <a:p>
            <a:pPr marL="0" indent="0">
              <a:buNone/>
            </a:pPr>
            <a:r>
              <a:rPr lang="en-US" dirty="0"/>
              <a:t>Physical activity or physical health appears to be an important factor in the retrieval of memories. Children with poor physical health usually have poor mental and cognitive health. Low physical activity and fitness level is directly linked to low academic achievement due to mental and cognitive problems.</a:t>
            </a:r>
          </a:p>
          <a:p>
            <a:pPr marL="0" indent="0">
              <a:buNone/>
            </a:pPr>
            <a:r>
              <a:rPr lang="en-US" dirty="0"/>
              <a:t>Studies have shown that physical activity plays an important role in influencing the hippocampus. The hippocampus is the part of the brain involved in the encoding of information. It may also affect other areas of the brain. In this way, physical activity and exercise help in the proper functioning of the neural networks.</a:t>
            </a:r>
          </a:p>
          <a:p>
            <a:pPr marL="0" indent="0">
              <a:buNone/>
            </a:pPr>
            <a:endParaRPr lang="en-US" dirty="0"/>
          </a:p>
          <a:p>
            <a:pPr marL="0" indent="0">
              <a:buNone/>
            </a:pPr>
            <a:r>
              <a:rPr lang="en-US" b="1" dirty="0"/>
              <a:t>Food Consumption</a:t>
            </a:r>
          </a:p>
          <a:p>
            <a:pPr marL="0" indent="0">
              <a:buNone/>
            </a:pPr>
            <a:r>
              <a:rPr lang="en-US" dirty="0"/>
              <a:t>Some studies have shown that eating breakfast before going to school helps in more retrieval of information. The students who have a habit of eating breakfast generally scored more in their exams.</a:t>
            </a:r>
            <a:endParaRPr lang="en-GB" dirty="0"/>
          </a:p>
        </p:txBody>
      </p:sp>
    </p:spTree>
    <p:extLst>
      <p:ext uri="{BB962C8B-B14F-4D97-AF65-F5344CB8AC3E}">
        <p14:creationId xmlns:p14="http://schemas.microsoft.com/office/powerpoint/2010/main" val="38860679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E18F26-7500-064A-290A-2632A8C36DC2}"/>
              </a:ext>
            </a:extLst>
          </p:cNvPr>
          <p:cNvSpPr>
            <a:spLocks noGrp="1"/>
          </p:cNvSpPr>
          <p:nvPr>
            <p:ph idx="1"/>
          </p:nvPr>
        </p:nvSpPr>
        <p:spPr/>
        <p:txBody>
          <a:bodyPr/>
          <a:lstStyle/>
          <a:p>
            <a:pPr marL="0" indent="0" algn="ctr">
              <a:buNone/>
            </a:pPr>
            <a:r>
              <a:rPr lang="en-US" sz="4800" b="1" dirty="0"/>
              <a:t>Why do we forget?  </a:t>
            </a:r>
          </a:p>
          <a:p>
            <a:pPr marL="0" indent="0">
              <a:buNone/>
            </a:pPr>
            <a:endParaRPr lang="en-US" dirty="0"/>
          </a:p>
          <a:p>
            <a:pPr marL="0" indent="0">
              <a:buNone/>
            </a:pPr>
            <a:endParaRPr lang="en-US" dirty="0"/>
          </a:p>
          <a:p>
            <a:pPr marL="0" indent="0">
              <a:buNone/>
            </a:pPr>
            <a:r>
              <a:rPr lang="en-US" dirty="0"/>
              <a:t>There are two simple answers to this question.</a:t>
            </a:r>
            <a:endParaRPr lang="en-GB" dirty="0"/>
          </a:p>
        </p:txBody>
      </p:sp>
    </p:spTree>
    <p:extLst>
      <p:ext uri="{BB962C8B-B14F-4D97-AF65-F5344CB8AC3E}">
        <p14:creationId xmlns:p14="http://schemas.microsoft.com/office/powerpoint/2010/main" val="25410561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0BD08F-A3D4-9EBE-2320-76D8D3011C66}"/>
              </a:ext>
            </a:extLst>
          </p:cNvPr>
          <p:cNvSpPr>
            <a:spLocks noGrp="1"/>
          </p:cNvSpPr>
          <p:nvPr>
            <p:ph idx="1"/>
          </p:nvPr>
        </p:nvSpPr>
        <p:spPr>
          <a:xfrm>
            <a:off x="407504" y="447261"/>
            <a:ext cx="11390244" cy="6082747"/>
          </a:xfrm>
        </p:spPr>
        <p:txBody>
          <a:bodyPr>
            <a:normAutofit/>
          </a:bodyPr>
          <a:lstStyle/>
          <a:p>
            <a:pPr marL="0" indent="0">
              <a:buNone/>
            </a:pPr>
            <a:r>
              <a:rPr lang="en-US" sz="3200" u="sng" dirty="0"/>
              <a:t>First,</a:t>
            </a:r>
            <a:r>
              <a:rPr lang="en-US" sz="3200" dirty="0"/>
              <a:t> the memory has disappeared – it is no longer available.  </a:t>
            </a:r>
            <a:r>
              <a:rPr lang="en-US" sz="3200" u="sng" dirty="0"/>
              <a:t>Second,</a:t>
            </a:r>
            <a:r>
              <a:rPr lang="en-US" sz="3200" dirty="0"/>
              <a:t> the memory is still stored in the memory system but, for some reason, it cannot be retrieved.</a:t>
            </a:r>
          </a:p>
          <a:p>
            <a:pPr marL="0" indent="0">
              <a:buNone/>
            </a:pPr>
            <a:r>
              <a:rPr lang="en-US" sz="3200" dirty="0"/>
              <a:t>These two answers summarize the main theories of forgetting developed by psychologists.  </a:t>
            </a:r>
            <a:r>
              <a:rPr lang="en-US" sz="3200" dirty="0">
                <a:solidFill>
                  <a:srgbClr val="FF0000"/>
                </a:solidFill>
              </a:rPr>
              <a:t>The first answer is more likely to be applied to forgetting in short-term memory, the second to forgetting in long term memory</a:t>
            </a:r>
            <a:r>
              <a:rPr lang="en-US" sz="3200" dirty="0"/>
              <a:t>.</a:t>
            </a:r>
          </a:p>
          <a:p>
            <a:pPr marL="0" indent="0">
              <a:buNone/>
            </a:pPr>
            <a:r>
              <a:rPr lang="en-US" sz="3200" dirty="0"/>
              <a:t>Forgetting information from short term memory (STM) can be explained using the theories of </a:t>
            </a:r>
            <a:r>
              <a:rPr lang="en-US" sz="3200" dirty="0">
                <a:solidFill>
                  <a:srgbClr val="FF0000"/>
                </a:solidFill>
              </a:rPr>
              <a:t>trace decay and displacement</a:t>
            </a:r>
            <a:r>
              <a:rPr lang="en-US" sz="3200" dirty="0"/>
              <a:t>. Forgetting from long term memory (LTM) can be explained using the theories of </a:t>
            </a:r>
            <a:r>
              <a:rPr lang="en-US" sz="3200" dirty="0">
                <a:solidFill>
                  <a:srgbClr val="FF0000"/>
                </a:solidFill>
              </a:rPr>
              <a:t>interference and retrieval failure.</a:t>
            </a:r>
          </a:p>
          <a:p>
            <a:pPr marL="0" indent="0">
              <a:buNone/>
            </a:pPr>
            <a:endParaRPr lang="en-GB" dirty="0"/>
          </a:p>
        </p:txBody>
      </p:sp>
    </p:spTree>
    <p:extLst>
      <p:ext uri="{BB962C8B-B14F-4D97-AF65-F5344CB8AC3E}">
        <p14:creationId xmlns:p14="http://schemas.microsoft.com/office/powerpoint/2010/main" val="9255124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0BD08F-A3D4-9EBE-2320-76D8D3011C66}"/>
              </a:ext>
            </a:extLst>
          </p:cNvPr>
          <p:cNvSpPr>
            <a:spLocks noGrp="1"/>
          </p:cNvSpPr>
          <p:nvPr>
            <p:ph idx="1"/>
          </p:nvPr>
        </p:nvSpPr>
        <p:spPr>
          <a:xfrm>
            <a:off x="487017" y="397565"/>
            <a:ext cx="11251095" cy="6112565"/>
          </a:xfrm>
        </p:spPr>
        <p:txBody>
          <a:bodyPr>
            <a:normAutofit lnSpcReduction="10000"/>
          </a:bodyPr>
          <a:lstStyle/>
          <a:p>
            <a:pPr marL="0" indent="0">
              <a:buNone/>
            </a:pPr>
            <a:r>
              <a:rPr lang="en-US" b="1" dirty="0"/>
              <a:t>Trace Decay Theory of Forgetting</a:t>
            </a:r>
          </a:p>
          <a:p>
            <a:pPr marL="0" indent="0">
              <a:buNone/>
            </a:pPr>
            <a:endParaRPr lang="en-US" dirty="0"/>
          </a:p>
          <a:p>
            <a:pPr marL="0" indent="0">
              <a:lnSpc>
                <a:spcPct val="150000"/>
              </a:lnSpc>
              <a:buNone/>
            </a:pPr>
            <a:r>
              <a:rPr lang="en-US" sz="3200" dirty="0"/>
              <a:t>Trace decay theory states that forgetting occurs as a result of the automatic decay or fading of the memory trace. Trace decay theory focuses on </a:t>
            </a:r>
            <a:r>
              <a:rPr lang="en-US" sz="3200" dirty="0">
                <a:solidFill>
                  <a:srgbClr val="FF0000"/>
                </a:solidFill>
              </a:rPr>
              <a:t>time </a:t>
            </a:r>
            <a:r>
              <a:rPr lang="en-US" sz="3200" dirty="0"/>
              <a:t>and the </a:t>
            </a:r>
            <a:r>
              <a:rPr lang="en-US" sz="3200" dirty="0">
                <a:solidFill>
                  <a:srgbClr val="FF0000"/>
                </a:solidFill>
              </a:rPr>
              <a:t>limited duration of short-term memory</a:t>
            </a:r>
            <a:r>
              <a:rPr lang="en-US" sz="3200" dirty="0"/>
              <a:t>.</a:t>
            </a:r>
          </a:p>
          <a:p>
            <a:pPr marL="0" indent="0">
              <a:lnSpc>
                <a:spcPct val="150000"/>
              </a:lnSpc>
              <a:buNone/>
            </a:pPr>
            <a:r>
              <a:rPr lang="en-US" sz="3200" dirty="0"/>
              <a:t>This theory suggests short-term memory can only hold information for between 15 and 30 seconds unless it is rehearsed.  After this time the information / trace decays and fades away.</a:t>
            </a:r>
            <a:endParaRPr lang="en-GB" sz="3200" dirty="0"/>
          </a:p>
        </p:txBody>
      </p:sp>
    </p:spTree>
    <p:extLst>
      <p:ext uri="{BB962C8B-B14F-4D97-AF65-F5344CB8AC3E}">
        <p14:creationId xmlns:p14="http://schemas.microsoft.com/office/powerpoint/2010/main" val="6678076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0BD08F-A3D4-9EBE-2320-76D8D3011C66}"/>
              </a:ext>
            </a:extLst>
          </p:cNvPr>
          <p:cNvSpPr>
            <a:spLocks noGrp="1"/>
          </p:cNvSpPr>
          <p:nvPr>
            <p:ph idx="1"/>
          </p:nvPr>
        </p:nvSpPr>
        <p:spPr>
          <a:xfrm>
            <a:off x="477077" y="457200"/>
            <a:ext cx="11261035" cy="6062870"/>
          </a:xfrm>
        </p:spPr>
        <p:txBody>
          <a:bodyPr>
            <a:normAutofit/>
          </a:bodyPr>
          <a:lstStyle/>
          <a:p>
            <a:pPr marL="0" indent="0">
              <a:lnSpc>
                <a:spcPct val="150000"/>
              </a:lnSpc>
              <a:buNone/>
            </a:pPr>
            <a:r>
              <a:rPr lang="en-US" sz="3600" dirty="0"/>
              <a:t>According to the trace decay theory of forgetting, the events between learning and recall have no affect whatsoever on recall.  It is the length of time the information has to be retained that is important. The longer the time, the more the memory trace decays and as a consequence more information is forgotten.</a:t>
            </a:r>
          </a:p>
          <a:p>
            <a:pPr marL="0" indent="0">
              <a:buNone/>
            </a:pPr>
            <a:endParaRPr lang="en-US" dirty="0"/>
          </a:p>
        </p:txBody>
      </p:sp>
    </p:spTree>
    <p:extLst>
      <p:ext uri="{BB962C8B-B14F-4D97-AF65-F5344CB8AC3E}">
        <p14:creationId xmlns:p14="http://schemas.microsoft.com/office/powerpoint/2010/main" val="2014338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1F0D8-2C68-9A37-2C9C-6698BCE5FB8C}"/>
              </a:ext>
            </a:extLst>
          </p:cNvPr>
          <p:cNvSpPr>
            <a:spLocks noGrp="1"/>
          </p:cNvSpPr>
          <p:nvPr>
            <p:ph type="title"/>
          </p:nvPr>
        </p:nvSpPr>
        <p:spPr>
          <a:xfrm>
            <a:off x="838200" y="365126"/>
            <a:ext cx="10515600" cy="907084"/>
          </a:xfrm>
        </p:spPr>
        <p:txBody>
          <a:bodyPr/>
          <a:lstStyle/>
          <a:p>
            <a:pPr algn="ctr"/>
            <a:r>
              <a:rPr lang="en-GB" b="1" dirty="0"/>
              <a:t>Introduction </a:t>
            </a:r>
          </a:p>
        </p:txBody>
      </p:sp>
      <p:sp>
        <p:nvSpPr>
          <p:cNvPr id="3" name="Content Placeholder 2">
            <a:extLst>
              <a:ext uri="{FF2B5EF4-FFF2-40B4-BE49-F238E27FC236}">
                <a16:creationId xmlns:a16="http://schemas.microsoft.com/office/drawing/2014/main" id="{497163C9-0D67-70BF-17F0-3D149DFDD743}"/>
              </a:ext>
            </a:extLst>
          </p:cNvPr>
          <p:cNvSpPr>
            <a:spLocks noGrp="1"/>
          </p:cNvSpPr>
          <p:nvPr>
            <p:ph idx="1"/>
          </p:nvPr>
        </p:nvSpPr>
        <p:spPr>
          <a:xfrm>
            <a:off x="838200" y="1391478"/>
            <a:ext cx="10929730" cy="5101396"/>
          </a:xfrm>
        </p:spPr>
        <p:txBody>
          <a:bodyPr>
            <a:normAutofit/>
          </a:bodyPr>
          <a:lstStyle/>
          <a:p>
            <a:pPr marL="0" indent="0">
              <a:buNone/>
            </a:pPr>
            <a:r>
              <a:rPr lang="en-US" sz="3600" dirty="0">
                <a:latin typeface="Arial" panose="020B0604020202020204" pitchFamily="34" charset="0"/>
                <a:cs typeface="Arial" panose="020B0604020202020204" pitchFamily="34" charset="0"/>
              </a:rPr>
              <a:t>Memory recall or retrieval is </a:t>
            </a:r>
            <a:r>
              <a:rPr lang="en-US" sz="3600" u="sng" dirty="0">
                <a:highlight>
                  <a:srgbClr val="FFFF00"/>
                </a:highlight>
                <a:latin typeface="Arial" panose="020B0604020202020204" pitchFamily="34" charset="0"/>
                <a:cs typeface="Arial" panose="020B0604020202020204" pitchFamily="34" charset="0"/>
              </a:rPr>
              <a:t>remembering</a:t>
            </a:r>
            <a:r>
              <a:rPr lang="en-US" sz="3600" dirty="0">
                <a:latin typeface="Arial" panose="020B0604020202020204" pitchFamily="34" charset="0"/>
                <a:cs typeface="Arial" panose="020B0604020202020204" pitchFamily="34" charset="0"/>
              </a:rPr>
              <a:t> the information or events that were </a:t>
            </a:r>
            <a:r>
              <a:rPr lang="en-US" sz="3600" u="sng" dirty="0">
                <a:highlight>
                  <a:srgbClr val="FFFF00"/>
                </a:highlight>
                <a:latin typeface="Arial" panose="020B0604020202020204" pitchFamily="34" charset="0"/>
                <a:cs typeface="Arial" panose="020B0604020202020204" pitchFamily="34" charset="0"/>
              </a:rPr>
              <a:t>previously encoded </a:t>
            </a:r>
            <a:r>
              <a:rPr lang="en-US" sz="3600" dirty="0">
                <a:latin typeface="Arial" panose="020B0604020202020204" pitchFamily="34" charset="0"/>
                <a:cs typeface="Arial" panose="020B0604020202020204" pitchFamily="34" charset="0"/>
              </a:rPr>
              <a:t>and </a:t>
            </a:r>
            <a:r>
              <a:rPr lang="en-US" sz="3600" u="sng" dirty="0">
                <a:highlight>
                  <a:srgbClr val="FFFF00"/>
                </a:highlight>
                <a:latin typeface="Arial" panose="020B0604020202020204" pitchFamily="34" charset="0"/>
                <a:cs typeface="Arial" panose="020B0604020202020204" pitchFamily="34" charset="0"/>
              </a:rPr>
              <a:t>stored</a:t>
            </a:r>
            <a:r>
              <a:rPr lang="en-US" sz="3600" dirty="0">
                <a:latin typeface="Arial" panose="020B0604020202020204" pitchFamily="34" charset="0"/>
                <a:cs typeface="Arial" panose="020B0604020202020204" pitchFamily="34" charset="0"/>
              </a:rPr>
              <a:t> in the brain. Retrieval is </a:t>
            </a:r>
            <a:r>
              <a:rPr lang="en-US" sz="3600" u="sng" dirty="0">
                <a:highlight>
                  <a:srgbClr val="FFFF00"/>
                </a:highlight>
                <a:latin typeface="Arial" panose="020B0604020202020204" pitchFamily="34" charset="0"/>
                <a:cs typeface="Arial" panose="020B0604020202020204" pitchFamily="34" charset="0"/>
              </a:rPr>
              <a:t>the third step </a:t>
            </a:r>
            <a:r>
              <a:rPr lang="en-US" sz="3600" dirty="0">
                <a:latin typeface="Arial" panose="020B0604020202020204" pitchFamily="34" charset="0"/>
                <a:cs typeface="Arial" panose="020B0604020202020204" pitchFamily="34" charset="0"/>
              </a:rPr>
              <a:t>in the processing of memory, with first being the encoding of memory and second, being the storage of the memory. Retrieval of the encoded and stored memory is very important because otherwise there is no point in storing information.</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760865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0BD08F-A3D4-9EBE-2320-76D8D3011C66}"/>
              </a:ext>
            </a:extLst>
          </p:cNvPr>
          <p:cNvSpPr>
            <a:spLocks noGrp="1"/>
          </p:cNvSpPr>
          <p:nvPr>
            <p:ph idx="1"/>
          </p:nvPr>
        </p:nvSpPr>
        <p:spPr>
          <a:xfrm>
            <a:off x="477077" y="457200"/>
            <a:ext cx="11261035" cy="6062870"/>
          </a:xfrm>
        </p:spPr>
        <p:txBody>
          <a:bodyPr>
            <a:normAutofit fontScale="92500" lnSpcReduction="20000"/>
          </a:bodyPr>
          <a:lstStyle/>
          <a:p>
            <a:pPr marL="0" indent="0">
              <a:buNone/>
            </a:pPr>
            <a:endParaRPr lang="en-US" dirty="0"/>
          </a:p>
          <a:p>
            <a:pPr marL="0" indent="0">
              <a:lnSpc>
                <a:spcPct val="150000"/>
              </a:lnSpc>
              <a:buNone/>
            </a:pPr>
            <a:r>
              <a:rPr lang="en-US" sz="3200" dirty="0"/>
              <a:t>There are a number of methodological problems confronting researchers trying to investigate the trace decay theory.  One of the major problems is controlling for the events that occur between learning and recall.</a:t>
            </a:r>
          </a:p>
          <a:p>
            <a:pPr marL="0" indent="0">
              <a:lnSpc>
                <a:spcPct val="150000"/>
              </a:lnSpc>
              <a:buNone/>
            </a:pPr>
            <a:r>
              <a:rPr lang="en-US" sz="3200" dirty="0"/>
              <a:t>Clearly, in any real-life situation, the time between learning something and recalling it will be filled with all kinds of different events.  This makes it very difficult to be sure that any forgetting which takes place is the result of decay rather than a consequence of the intervening events.</a:t>
            </a:r>
            <a:endParaRPr lang="en-GB" sz="3200" dirty="0"/>
          </a:p>
        </p:txBody>
      </p:sp>
    </p:spTree>
    <p:extLst>
      <p:ext uri="{BB962C8B-B14F-4D97-AF65-F5344CB8AC3E}">
        <p14:creationId xmlns:p14="http://schemas.microsoft.com/office/powerpoint/2010/main" val="34539057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0BD08F-A3D4-9EBE-2320-76D8D3011C66}"/>
              </a:ext>
            </a:extLst>
          </p:cNvPr>
          <p:cNvSpPr>
            <a:spLocks noGrp="1"/>
          </p:cNvSpPr>
          <p:nvPr>
            <p:ph idx="1"/>
          </p:nvPr>
        </p:nvSpPr>
        <p:spPr>
          <a:xfrm>
            <a:off x="526775" y="397565"/>
            <a:ext cx="11280912" cy="6033052"/>
          </a:xfrm>
        </p:spPr>
        <p:txBody>
          <a:bodyPr>
            <a:normAutofit fontScale="92500" lnSpcReduction="10000"/>
          </a:bodyPr>
          <a:lstStyle/>
          <a:p>
            <a:pPr marL="0" indent="0" algn="ctr">
              <a:buNone/>
            </a:pPr>
            <a:r>
              <a:rPr lang="en-US" sz="3900" b="1" dirty="0"/>
              <a:t>Displacement </a:t>
            </a:r>
          </a:p>
          <a:p>
            <a:pPr marL="0" indent="0">
              <a:lnSpc>
                <a:spcPct val="150000"/>
              </a:lnSpc>
              <a:buNone/>
            </a:pPr>
            <a:r>
              <a:rPr lang="en-US" sz="3200" dirty="0"/>
              <a:t>Displacement seeks to explain forgetting in short-term memory, and suggests it’s due to a lack of availability.</a:t>
            </a:r>
          </a:p>
          <a:p>
            <a:pPr marL="0" indent="0">
              <a:lnSpc>
                <a:spcPct val="150000"/>
              </a:lnSpc>
              <a:buNone/>
            </a:pPr>
            <a:r>
              <a:rPr lang="en-US" sz="3200" dirty="0"/>
              <a:t>Displacement theory provides a very simple explanation of forgetting.  Because of its limited capacity, suggested by Miller to be 7+/- 2 items, STM can only hold small amounts of information.</a:t>
            </a:r>
          </a:p>
          <a:p>
            <a:pPr marL="0" indent="0">
              <a:lnSpc>
                <a:spcPct val="150000"/>
              </a:lnSpc>
              <a:buNone/>
            </a:pPr>
            <a:r>
              <a:rPr lang="en-US" sz="3200" dirty="0"/>
              <a:t>When STM is “full”, new information displaces or “pushes out’ old information and takes its place.  The old information which is displaced is forgotten in STM.</a:t>
            </a:r>
            <a:endParaRPr lang="en-GB" sz="3200" dirty="0"/>
          </a:p>
        </p:txBody>
      </p:sp>
    </p:spTree>
    <p:extLst>
      <p:ext uri="{BB962C8B-B14F-4D97-AF65-F5344CB8AC3E}">
        <p14:creationId xmlns:p14="http://schemas.microsoft.com/office/powerpoint/2010/main" val="3699723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0BD08F-A3D4-9EBE-2320-76D8D3011C66}"/>
              </a:ext>
            </a:extLst>
          </p:cNvPr>
          <p:cNvSpPr>
            <a:spLocks noGrp="1"/>
          </p:cNvSpPr>
          <p:nvPr>
            <p:ph idx="1"/>
          </p:nvPr>
        </p:nvSpPr>
        <p:spPr>
          <a:xfrm>
            <a:off x="447261" y="655983"/>
            <a:ext cx="10906539" cy="5520980"/>
          </a:xfrm>
        </p:spPr>
        <p:txBody>
          <a:bodyPr>
            <a:normAutofit/>
          </a:bodyPr>
          <a:lstStyle/>
          <a:p>
            <a:pPr marL="0" indent="0">
              <a:lnSpc>
                <a:spcPct val="150000"/>
              </a:lnSpc>
              <a:buNone/>
            </a:pPr>
            <a:r>
              <a:rPr lang="en-US" sz="3200" dirty="0"/>
              <a:t>Good recall of items at the beginning of the list is referred to as the primacy effect and good recall if items at the end of the list are referred to as the recency effect . The displacement theory of forgetting from short-term memory can explain the recency effect quite easily. The last few words that were presented in the list have not yet been displaced from short-term memory and so are available for recall.</a:t>
            </a:r>
          </a:p>
        </p:txBody>
      </p:sp>
    </p:spTree>
    <p:extLst>
      <p:ext uri="{BB962C8B-B14F-4D97-AF65-F5344CB8AC3E}">
        <p14:creationId xmlns:p14="http://schemas.microsoft.com/office/powerpoint/2010/main" val="22765587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0BD08F-A3D4-9EBE-2320-76D8D3011C66}"/>
              </a:ext>
            </a:extLst>
          </p:cNvPr>
          <p:cNvSpPr>
            <a:spLocks noGrp="1"/>
          </p:cNvSpPr>
          <p:nvPr>
            <p:ph idx="1"/>
          </p:nvPr>
        </p:nvSpPr>
        <p:spPr>
          <a:xfrm>
            <a:off x="526773" y="347870"/>
            <a:ext cx="11370365" cy="6142382"/>
          </a:xfrm>
        </p:spPr>
        <p:txBody>
          <a:bodyPr>
            <a:normAutofit/>
          </a:bodyPr>
          <a:lstStyle/>
          <a:p>
            <a:pPr marL="0" indent="0">
              <a:buNone/>
            </a:pPr>
            <a:r>
              <a:rPr lang="en-US" sz="3200" dirty="0"/>
              <a:t>The primacy effect can be explained using Atkinson &amp; Shiffrin’s (1968) multi-store model which proposes that information is transferred into long-term memory by means of rehearsal.</a:t>
            </a:r>
          </a:p>
          <a:p>
            <a:pPr marL="0" indent="0">
              <a:buNone/>
            </a:pPr>
            <a:r>
              <a:rPr lang="en-US" sz="3200" dirty="0"/>
              <a:t>The first words in the list are rehearsed more frequently because at the time they are presented they do not have to compete with other words for the limited capacity of the short-term store.  This means that words early in the list are more likely to be transferred to long-term memory.</a:t>
            </a:r>
          </a:p>
          <a:p>
            <a:pPr marL="0" indent="0">
              <a:buNone/>
            </a:pPr>
            <a:r>
              <a:rPr lang="en-US" sz="3200" dirty="0"/>
              <a:t>So the primacy effect reflects items that are available for recall from long-term memory. However, words in the middle of the list used to be in short term memory until they were pushed out – or displaced by the words at the end of the list.</a:t>
            </a:r>
          </a:p>
        </p:txBody>
      </p:sp>
    </p:spTree>
    <p:extLst>
      <p:ext uri="{BB962C8B-B14F-4D97-AF65-F5344CB8AC3E}">
        <p14:creationId xmlns:p14="http://schemas.microsoft.com/office/powerpoint/2010/main" val="13408414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0BD08F-A3D4-9EBE-2320-76D8D3011C66}"/>
              </a:ext>
            </a:extLst>
          </p:cNvPr>
          <p:cNvSpPr>
            <a:spLocks noGrp="1"/>
          </p:cNvSpPr>
          <p:nvPr>
            <p:ph idx="1"/>
          </p:nvPr>
        </p:nvSpPr>
        <p:spPr>
          <a:xfrm>
            <a:off x="506896" y="506896"/>
            <a:ext cx="11201400" cy="6042991"/>
          </a:xfrm>
        </p:spPr>
        <p:txBody>
          <a:bodyPr>
            <a:normAutofit fontScale="92500"/>
          </a:bodyPr>
          <a:lstStyle/>
          <a:p>
            <a:pPr marL="0" indent="0" algn="ctr">
              <a:buNone/>
            </a:pPr>
            <a:r>
              <a:rPr lang="en-US" dirty="0"/>
              <a:t> </a:t>
            </a:r>
            <a:r>
              <a:rPr lang="en-US" sz="3600" b="1" dirty="0"/>
              <a:t>Interference </a:t>
            </a:r>
          </a:p>
          <a:p>
            <a:pPr marL="0" indent="0">
              <a:buNone/>
            </a:pPr>
            <a:endParaRPr lang="en-US" dirty="0"/>
          </a:p>
          <a:p>
            <a:pPr marL="0" indent="0">
              <a:buNone/>
            </a:pPr>
            <a:r>
              <a:rPr lang="en-US" sz="3200" dirty="0"/>
              <a:t>It was assumed that memory can be disrupted or interfered with by what we have previously learned or by what we will learn in the future.  This idea suggests that information in long term memory may become confused or combined with other information during encoding thus distorting or disrupting memories.</a:t>
            </a:r>
          </a:p>
          <a:p>
            <a:pPr marL="0" indent="0">
              <a:buNone/>
            </a:pPr>
            <a:r>
              <a:rPr lang="en-US" sz="3200" dirty="0"/>
              <a:t>Interference theory states that forgetting occurs because memories interfere with and disrupt one another, in other words forgetting occurs because of interference from other memories (Baddeley, 1999).  There are two ways in which interference can cause forgetting:</a:t>
            </a:r>
          </a:p>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26906045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0BD08F-A3D4-9EBE-2320-76D8D3011C66}"/>
              </a:ext>
            </a:extLst>
          </p:cNvPr>
          <p:cNvSpPr>
            <a:spLocks noGrp="1"/>
          </p:cNvSpPr>
          <p:nvPr>
            <p:ph idx="1"/>
          </p:nvPr>
        </p:nvSpPr>
        <p:spPr>
          <a:xfrm>
            <a:off x="506896" y="506896"/>
            <a:ext cx="11201400" cy="6042991"/>
          </a:xfrm>
        </p:spPr>
        <p:txBody>
          <a:bodyPr>
            <a:normAutofit fontScale="92500" lnSpcReduction="10000"/>
          </a:bodyPr>
          <a:lstStyle/>
          <a:p>
            <a:pPr marL="0" indent="0">
              <a:buNone/>
            </a:pPr>
            <a:r>
              <a:rPr lang="en-US" dirty="0"/>
              <a:t> </a:t>
            </a:r>
          </a:p>
          <a:p>
            <a:pPr marL="514350" indent="-514350">
              <a:lnSpc>
                <a:spcPct val="150000"/>
              </a:lnSpc>
              <a:buFont typeface="+mj-lt"/>
              <a:buAutoNum type="arabicPeriod"/>
            </a:pPr>
            <a:r>
              <a:rPr lang="en-US" sz="3200" dirty="0"/>
              <a:t>   Proactive interference (pro=forward) occurs when you cannot learn a new task because of an old task that had been learned.  When what we already know interferes with what we are currently learning – where old memories disrupt new memories.</a:t>
            </a:r>
          </a:p>
          <a:p>
            <a:pPr marL="514350" indent="-514350">
              <a:lnSpc>
                <a:spcPct val="150000"/>
              </a:lnSpc>
              <a:buFont typeface="+mj-lt"/>
              <a:buAutoNum type="arabicPeriod"/>
            </a:pPr>
            <a:r>
              <a:rPr lang="en-US" sz="3200" dirty="0"/>
              <a:t>    Retroactive interference (retro=backward) occurs when you forget a previously learned task due to the learning of a new task. In other words, later learning interferes with earlier learning – where new memories disrupt old memories.</a:t>
            </a:r>
          </a:p>
          <a:p>
            <a:pPr marL="0" indent="0">
              <a:buNone/>
            </a:pPr>
            <a:endParaRPr lang="en-US" dirty="0"/>
          </a:p>
        </p:txBody>
      </p:sp>
    </p:spTree>
    <p:extLst>
      <p:ext uri="{BB962C8B-B14F-4D97-AF65-F5344CB8AC3E}">
        <p14:creationId xmlns:p14="http://schemas.microsoft.com/office/powerpoint/2010/main" val="37550982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0BD08F-A3D4-9EBE-2320-76D8D3011C66}"/>
              </a:ext>
            </a:extLst>
          </p:cNvPr>
          <p:cNvSpPr>
            <a:spLocks noGrp="1"/>
          </p:cNvSpPr>
          <p:nvPr>
            <p:ph idx="1"/>
          </p:nvPr>
        </p:nvSpPr>
        <p:spPr>
          <a:xfrm>
            <a:off x="457199" y="546652"/>
            <a:ext cx="11171583" cy="5834270"/>
          </a:xfrm>
        </p:spPr>
        <p:txBody>
          <a:bodyPr>
            <a:normAutofit/>
          </a:bodyPr>
          <a:lstStyle/>
          <a:p>
            <a:pPr marL="0" indent="0">
              <a:buNone/>
            </a:pPr>
            <a:r>
              <a:rPr lang="en-US" sz="3200" dirty="0"/>
              <a:t>Proactive and retroactive Interference is thought to be more likely to occur where the memories are similar, for example: confusing old and new telephone numbers.  Chandler (1989) stated that students who study similar subjects at the same time often experience interference.</a:t>
            </a:r>
          </a:p>
          <a:p>
            <a:pPr marL="0" indent="0">
              <a:buNone/>
            </a:pPr>
            <a:r>
              <a:rPr lang="en-US" sz="3200" dirty="0"/>
              <a:t>Previous learning can sometimes interfere with new learning (e.g. difficulties we have with foreign currency when traveling abroad).  Also, new learning can sometimes cause confusion with previous learning. (Starting French may affect our memory of previously learned Spanish vocabulary).</a:t>
            </a:r>
          </a:p>
        </p:txBody>
      </p:sp>
    </p:spTree>
    <p:extLst>
      <p:ext uri="{BB962C8B-B14F-4D97-AF65-F5344CB8AC3E}">
        <p14:creationId xmlns:p14="http://schemas.microsoft.com/office/powerpoint/2010/main" val="10623796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0BD08F-A3D4-9EBE-2320-76D8D3011C66}"/>
              </a:ext>
            </a:extLst>
          </p:cNvPr>
          <p:cNvSpPr>
            <a:spLocks noGrp="1"/>
          </p:cNvSpPr>
          <p:nvPr>
            <p:ph idx="1"/>
          </p:nvPr>
        </p:nvSpPr>
        <p:spPr>
          <a:xfrm>
            <a:off x="437322" y="447260"/>
            <a:ext cx="11330608" cy="6042991"/>
          </a:xfrm>
        </p:spPr>
        <p:txBody>
          <a:bodyPr>
            <a:normAutofit lnSpcReduction="10000"/>
          </a:bodyPr>
          <a:lstStyle/>
          <a:p>
            <a:pPr marL="0" indent="0" algn="ctr">
              <a:buNone/>
            </a:pPr>
            <a:r>
              <a:rPr lang="en-US" sz="3600" b="1" dirty="0"/>
              <a:t>Retrieval Failure Theory</a:t>
            </a:r>
          </a:p>
          <a:p>
            <a:pPr marL="0" indent="0" algn="ctr">
              <a:buNone/>
            </a:pPr>
            <a:endParaRPr lang="en-US" sz="3600" b="1" dirty="0"/>
          </a:p>
          <a:p>
            <a:pPr marL="0" indent="0">
              <a:buNone/>
            </a:pPr>
            <a:r>
              <a:rPr lang="en-US" dirty="0"/>
              <a:t>Retrieval failure is where the information is in long-term memory, but cannot be accessed.  Such information is said to be </a:t>
            </a:r>
            <a:r>
              <a:rPr lang="en-US" b="1" dirty="0"/>
              <a:t>available</a:t>
            </a:r>
            <a:r>
              <a:rPr lang="en-US" dirty="0"/>
              <a:t> (i.e. it is still stored) but not </a:t>
            </a:r>
            <a:r>
              <a:rPr lang="en-US" b="1" dirty="0"/>
              <a:t>accessible</a:t>
            </a:r>
            <a:r>
              <a:rPr lang="en-US" dirty="0"/>
              <a:t> (i.e. it cannot be retrieved). It cannot be accessed because the retrieval cues are not present.</a:t>
            </a:r>
          </a:p>
          <a:p>
            <a:pPr marL="0" indent="0">
              <a:buNone/>
            </a:pPr>
            <a:r>
              <a:rPr lang="en-US" dirty="0"/>
              <a:t>When we store a new memory we also store information about the situation and these are known as retrieval cues.  When we come into the same situation again, these retrieval cues can trigger the memory of the situation. Retrieval cues can be:</a:t>
            </a:r>
          </a:p>
          <a:p>
            <a:pPr marL="0" indent="0">
              <a:buNone/>
            </a:pPr>
            <a:endParaRPr lang="en-US" dirty="0"/>
          </a:p>
          <a:p>
            <a:pPr marL="0" indent="0">
              <a:buNone/>
            </a:pPr>
            <a:r>
              <a:rPr lang="en-US" dirty="0"/>
              <a:t>    </a:t>
            </a:r>
            <a:r>
              <a:rPr lang="en-US" b="1" dirty="0"/>
              <a:t>External / Context </a:t>
            </a:r>
            <a:r>
              <a:rPr lang="en-US" dirty="0"/>
              <a:t>– in the environment, e.g. smell, place etc.</a:t>
            </a:r>
          </a:p>
          <a:p>
            <a:pPr marL="0" indent="0">
              <a:buNone/>
            </a:pPr>
            <a:r>
              <a:rPr lang="en-US" dirty="0"/>
              <a:t>    </a:t>
            </a:r>
            <a:r>
              <a:rPr lang="en-US" b="1" dirty="0"/>
              <a:t>Internal / State </a:t>
            </a:r>
            <a:r>
              <a:rPr lang="en-US" dirty="0"/>
              <a:t>– inside of us, e.g. physical, emotional, mood, drunk </a:t>
            </a:r>
            <a:r>
              <a:rPr lang="en-US" dirty="0" err="1"/>
              <a:t>etc</a:t>
            </a:r>
            <a:endParaRPr lang="en-US" dirty="0"/>
          </a:p>
          <a:p>
            <a:pPr marL="0" indent="0">
              <a:buNone/>
            </a:pPr>
            <a:endParaRPr lang="en-US" dirty="0"/>
          </a:p>
        </p:txBody>
      </p:sp>
    </p:spTree>
    <p:extLst>
      <p:ext uri="{BB962C8B-B14F-4D97-AF65-F5344CB8AC3E}">
        <p14:creationId xmlns:p14="http://schemas.microsoft.com/office/powerpoint/2010/main" val="11561957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0BD08F-A3D4-9EBE-2320-76D8D3011C66}"/>
              </a:ext>
            </a:extLst>
          </p:cNvPr>
          <p:cNvSpPr>
            <a:spLocks noGrp="1"/>
          </p:cNvSpPr>
          <p:nvPr>
            <p:ph idx="1"/>
          </p:nvPr>
        </p:nvSpPr>
        <p:spPr>
          <a:xfrm>
            <a:off x="536712" y="447260"/>
            <a:ext cx="11280914" cy="6182140"/>
          </a:xfrm>
        </p:spPr>
        <p:txBody>
          <a:bodyPr>
            <a:noAutofit/>
          </a:bodyPr>
          <a:lstStyle/>
          <a:p>
            <a:pPr marL="0" indent="0">
              <a:buNone/>
            </a:pPr>
            <a:r>
              <a:rPr lang="en-US" sz="3200" dirty="0"/>
              <a:t>There is considerable evidence that information is more likely to be retrieved from long-term memory if appropriate retrieval cues are present.  This evidence comes from both laboratory experiments and everyday experience.  </a:t>
            </a:r>
            <a:r>
              <a:rPr lang="en-US" sz="3200" u="sng" dirty="0"/>
              <a:t>A retrieval cue is a hint or clue that can help retrieval</a:t>
            </a:r>
            <a:r>
              <a:rPr lang="en-US" sz="3200" dirty="0"/>
              <a:t>.</a:t>
            </a:r>
          </a:p>
          <a:p>
            <a:pPr marL="0" indent="0">
              <a:buNone/>
            </a:pPr>
            <a:r>
              <a:rPr lang="en-US" sz="3200" dirty="0"/>
              <a:t>Tulving (1974) argued that information would be more readily retrieved if the cues present when the information was encoded were also present when its retrieval is required. </a:t>
            </a:r>
          </a:p>
          <a:p>
            <a:pPr marL="0" indent="0">
              <a:buNone/>
            </a:pPr>
            <a:r>
              <a:rPr lang="en-US" sz="3200" dirty="0"/>
              <a:t>For example, if you proposed to your partner when a certain song was playing on the radio, you will be more likely to remember the details of the proposal when you hear the same song again.  The song is a retrieval cue – it was present when the information was encoded and retrieved.</a:t>
            </a:r>
          </a:p>
        </p:txBody>
      </p:sp>
    </p:spTree>
    <p:extLst>
      <p:ext uri="{BB962C8B-B14F-4D97-AF65-F5344CB8AC3E}">
        <p14:creationId xmlns:p14="http://schemas.microsoft.com/office/powerpoint/2010/main" val="21859096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6DD6C-5743-B4B1-E5C9-5738A6759FB6}"/>
              </a:ext>
            </a:extLst>
          </p:cNvPr>
          <p:cNvSpPr>
            <a:spLocks noGrp="1"/>
          </p:cNvSpPr>
          <p:nvPr>
            <p:ph type="title"/>
          </p:nvPr>
        </p:nvSpPr>
        <p:spPr>
          <a:xfrm>
            <a:off x="838200" y="365125"/>
            <a:ext cx="10515600" cy="1881118"/>
          </a:xfrm>
        </p:spPr>
        <p:txBody>
          <a:bodyPr/>
          <a:lstStyle/>
          <a:p>
            <a:pPr algn="ctr"/>
            <a:r>
              <a:rPr lang="en-GB" b="1" dirty="0"/>
              <a:t>THANK YOU</a:t>
            </a:r>
          </a:p>
        </p:txBody>
      </p:sp>
      <p:sp>
        <p:nvSpPr>
          <p:cNvPr id="3" name="Content Placeholder 2">
            <a:extLst>
              <a:ext uri="{FF2B5EF4-FFF2-40B4-BE49-F238E27FC236}">
                <a16:creationId xmlns:a16="http://schemas.microsoft.com/office/drawing/2014/main" id="{F3888576-D237-7A1A-9CB9-1FA27215BCAA}"/>
              </a:ext>
            </a:extLst>
          </p:cNvPr>
          <p:cNvSpPr>
            <a:spLocks noGrp="1"/>
          </p:cNvSpPr>
          <p:nvPr>
            <p:ph idx="1"/>
          </p:nvPr>
        </p:nvSpPr>
        <p:spPr>
          <a:xfrm>
            <a:off x="838200" y="2514599"/>
            <a:ext cx="10515600" cy="3662363"/>
          </a:xfrm>
        </p:spPr>
        <p:txBody>
          <a:bodyPr/>
          <a:lstStyle/>
          <a:p>
            <a:r>
              <a:rPr lang="en-GB" dirty="0">
                <a:hlinkClick r:id="rId2"/>
              </a:rPr>
              <a:t>https://www.simplypsychology.org/forgetting.html</a:t>
            </a:r>
            <a:r>
              <a:rPr lang="en-GB" dirty="0"/>
              <a:t> </a:t>
            </a:r>
          </a:p>
          <a:p>
            <a:r>
              <a:rPr lang="en-GB" dirty="0">
                <a:hlinkClick r:id="rId3"/>
              </a:rPr>
              <a:t>https://human-memory.net/memory-recall-retrieval/</a:t>
            </a:r>
            <a:r>
              <a:rPr lang="en-GB" dirty="0"/>
              <a:t> </a:t>
            </a:r>
          </a:p>
        </p:txBody>
      </p:sp>
    </p:spTree>
    <p:extLst>
      <p:ext uri="{BB962C8B-B14F-4D97-AF65-F5344CB8AC3E}">
        <p14:creationId xmlns:p14="http://schemas.microsoft.com/office/powerpoint/2010/main" val="3544990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1F0D8-2C68-9A37-2C9C-6698BCE5FB8C}"/>
              </a:ext>
            </a:extLst>
          </p:cNvPr>
          <p:cNvSpPr>
            <a:spLocks noGrp="1"/>
          </p:cNvSpPr>
          <p:nvPr>
            <p:ph type="title"/>
          </p:nvPr>
        </p:nvSpPr>
        <p:spPr>
          <a:xfrm>
            <a:off x="838200" y="365126"/>
            <a:ext cx="10515600" cy="1036292"/>
          </a:xfrm>
        </p:spPr>
        <p:txBody>
          <a:bodyPr>
            <a:normAutofit/>
          </a:bodyPr>
          <a:lstStyle/>
          <a:p>
            <a:pPr algn="ctr"/>
            <a:r>
              <a:rPr lang="en-GB" sz="5400" b="1" dirty="0"/>
              <a:t>Retrieval Defined</a:t>
            </a:r>
          </a:p>
        </p:txBody>
      </p:sp>
      <p:sp>
        <p:nvSpPr>
          <p:cNvPr id="3" name="Content Placeholder 2">
            <a:extLst>
              <a:ext uri="{FF2B5EF4-FFF2-40B4-BE49-F238E27FC236}">
                <a16:creationId xmlns:a16="http://schemas.microsoft.com/office/drawing/2014/main" id="{497163C9-0D67-70BF-17F0-3D149DFDD743}"/>
              </a:ext>
            </a:extLst>
          </p:cNvPr>
          <p:cNvSpPr>
            <a:spLocks noGrp="1"/>
          </p:cNvSpPr>
          <p:nvPr>
            <p:ph idx="1"/>
          </p:nvPr>
        </p:nvSpPr>
        <p:spPr>
          <a:xfrm>
            <a:off x="586409" y="1530626"/>
            <a:ext cx="11191461" cy="4890051"/>
          </a:xfrm>
        </p:spPr>
        <p:txBody>
          <a:bodyPr>
            <a:normAutofit/>
          </a:bodyPr>
          <a:lstStyle/>
          <a:p>
            <a:pPr marL="0" indent="0">
              <a:buNone/>
            </a:pPr>
            <a:r>
              <a:rPr lang="en-US" sz="4000" dirty="0">
                <a:latin typeface="Arial" panose="020B0604020202020204" pitchFamily="34" charset="0"/>
                <a:cs typeface="Arial" panose="020B0604020202020204" pitchFamily="34" charset="0"/>
              </a:rPr>
              <a:t>Retrieval is the label given to the way in which information held in memory </a:t>
            </a:r>
            <a:r>
              <a:rPr lang="en-US" sz="4000" dirty="0">
                <a:highlight>
                  <a:srgbClr val="FFFF00"/>
                </a:highlight>
                <a:latin typeface="Arial" panose="020B0604020202020204" pitchFamily="34" charset="0"/>
                <a:cs typeface="Arial" panose="020B0604020202020204" pitchFamily="34" charset="0"/>
              </a:rPr>
              <a:t>is made available for use</a:t>
            </a:r>
            <a:r>
              <a:rPr lang="en-US" sz="4000" dirty="0">
                <a:latin typeface="Arial" panose="020B0604020202020204" pitchFamily="34" charset="0"/>
                <a:cs typeface="Arial" panose="020B0604020202020204" pitchFamily="34" charset="0"/>
              </a:rPr>
              <a:t>. Retrieval involves </a:t>
            </a:r>
            <a:r>
              <a:rPr lang="en-US" sz="4000" dirty="0">
                <a:highlight>
                  <a:srgbClr val="FFFF00"/>
                </a:highlight>
                <a:latin typeface="Arial" panose="020B0604020202020204" pitchFamily="34" charset="0"/>
                <a:cs typeface="Arial" panose="020B0604020202020204" pitchFamily="34" charset="0"/>
              </a:rPr>
              <a:t>finding</a:t>
            </a:r>
            <a:r>
              <a:rPr lang="en-US" sz="4000" dirty="0">
                <a:latin typeface="Arial" panose="020B0604020202020204" pitchFamily="34" charset="0"/>
                <a:cs typeface="Arial" panose="020B0604020202020204" pitchFamily="34" charset="0"/>
              </a:rPr>
              <a:t>, </a:t>
            </a:r>
            <a:r>
              <a:rPr lang="en-US" sz="4000" dirty="0">
                <a:highlight>
                  <a:srgbClr val="FFFF00"/>
                </a:highlight>
                <a:latin typeface="Arial" panose="020B0604020202020204" pitchFamily="34" charset="0"/>
                <a:cs typeface="Arial" panose="020B0604020202020204" pitchFamily="34" charset="0"/>
              </a:rPr>
              <a:t>activating</a:t>
            </a:r>
            <a:r>
              <a:rPr lang="en-US" sz="4000" dirty="0">
                <a:latin typeface="Arial" panose="020B0604020202020204" pitchFamily="34" charset="0"/>
                <a:cs typeface="Arial" panose="020B0604020202020204" pitchFamily="34" charset="0"/>
              </a:rPr>
              <a:t> and sometimes </a:t>
            </a:r>
            <a:r>
              <a:rPr lang="en-US" sz="4000" dirty="0">
                <a:highlight>
                  <a:srgbClr val="FFFF00"/>
                </a:highlight>
                <a:latin typeface="Arial" panose="020B0604020202020204" pitchFamily="34" charset="0"/>
                <a:cs typeface="Arial" panose="020B0604020202020204" pitchFamily="34" charset="0"/>
              </a:rPr>
              <a:t>further processing </a:t>
            </a:r>
            <a:r>
              <a:rPr lang="en-US" sz="4000" dirty="0">
                <a:latin typeface="Arial" panose="020B0604020202020204" pitchFamily="34" charset="0"/>
                <a:cs typeface="Arial" panose="020B0604020202020204" pitchFamily="34" charset="0"/>
              </a:rPr>
              <a:t>pertinent to memory representations. There are two major forms of retrieval commonly employed in experiments and everyday life: </a:t>
            </a:r>
            <a:r>
              <a:rPr lang="en-US" sz="4000" dirty="0">
                <a:highlight>
                  <a:srgbClr val="00FFFF"/>
                </a:highlight>
                <a:latin typeface="Arial" panose="020B0604020202020204" pitchFamily="34" charset="0"/>
                <a:cs typeface="Arial" panose="020B0604020202020204" pitchFamily="34" charset="0"/>
              </a:rPr>
              <a:t>recall</a:t>
            </a:r>
            <a:r>
              <a:rPr lang="en-US" sz="4000" dirty="0">
                <a:latin typeface="Arial" panose="020B0604020202020204" pitchFamily="34" charset="0"/>
                <a:cs typeface="Arial" panose="020B0604020202020204" pitchFamily="34" charset="0"/>
              </a:rPr>
              <a:t> and </a:t>
            </a:r>
            <a:r>
              <a:rPr lang="en-US" sz="4000" dirty="0">
                <a:highlight>
                  <a:srgbClr val="00FFFF"/>
                </a:highlight>
                <a:latin typeface="Arial" panose="020B0604020202020204" pitchFamily="34" charset="0"/>
                <a:cs typeface="Arial" panose="020B0604020202020204" pitchFamily="34" charset="0"/>
              </a:rPr>
              <a:t>recognition</a:t>
            </a:r>
            <a:r>
              <a:rPr lang="en-US" sz="4000" dirty="0">
                <a:latin typeface="Arial" panose="020B0604020202020204" pitchFamily="34" charset="0"/>
                <a:cs typeface="Arial" panose="020B0604020202020204" pitchFamily="34" charset="0"/>
              </a:rPr>
              <a:t>. </a:t>
            </a:r>
            <a:endParaRPr lang="en-GB"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70365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4D325-C52C-E588-0A18-82C28FAC73DF}"/>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A11AB828-99EB-D5CB-0788-FFAE3C45E5FF}"/>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2088760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7163C9-0D67-70BF-17F0-3D149DFDD743}"/>
              </a:ext>
            </a:extLst>
          </p:cNvPr>
          <p:cNvSpPr>
            <a:spLocks noGrp="1"/>
          </p:cNvSpPr>
          <p:nvPr>
            <p:ph idx="1"/>
          </p:nvPr>
        </p:nvSpPr>
        <p:spPr>
          <a:xfrm>
            <a:off x="526775" y="407503"/>
            <a:ext cx="11231216" cy="6122505"/>
          </a:xfrm>
        </p:spPr>
        <p:txBody>
          <a:bodyPr>
            <a:normAutofit/>
          </a:bodyPr>
          <a:lstStyle/>
          <a:p>
            <a:pPr marL="514350" indent="-514350">
              <a:lnSpc>
                <a:spcPct val="150000"/>
              </a:lnSpc>
              <a:buFont typeface="+mj-lt"/>
              <a:buAutoNum type="arabicPeriod"/>
            </a:pPr>
            <a:r>
              <a:rPr lang="en-US" sz="3200" dirty="0">
                <a:latin typeface="Arial" panose="020B0604020202020204" pitchFamily="34" charset="0"/>
                <a:cs typeface="Arial" panose="020B0604020202020204" pitchFamily="34" charset="0"/>
              </a:rPr>
              <a:t>The recall is pulling information from the brain. Recalling the name of a person or answering a question are some examples of recall. </a:t>
            </a:r>
          </a:p>
          <a:p>
            <a:pPr marL="514350" indent="-514350">
              <a:lnSpc>
                <a:spcPct val="150000"/>
              </a:lnSpc>
              <a:buFont typeface="+mj-lt"/>
              <a:buAutoNum type="arabicPeriod"/>
            </a:pPr>
            <a:r>
              <a:rPr lang="en-US" sz="3200" dirty="0">
                <a:latin typeface="Arial" panose="020B0604020202020204" pitchFamily="34" charset="0"/>
                <a:cs typeface="Arial" panose="020B0604020202020204" pitchFamily="34" charset="0"/>
              </a:rPr>
              <a:t>Recall is such a mental process by which we bring to our present consciousness the past incidents and experiences without presenting a physical stimuli. </a:t>
            </a:r>
          </a:p>
        </p:txBody>
      </p:sp>
    </p:spTree>
    <p:extLst>
      <p:ext uri="{BB962C8B-B14F-4D97-AF65-F5344CB8AC3E}">
        <p14:creationId xmlns:p14="http://schemas.microsoft.com/office/powerpoint/2010/main" val="1013890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7163C9-0D67-70BF-17F0-3D149DFDD743}"/>
              </a:ext>
            </a:extLst>
          </p:cNvPr>
          <p:cNvSpPr>
            <a:spLocks noGrp="1"/>
          </p:cNvSpPr>
          <p:nvPr>
            <p:ph idx="1"/>
          </p:nvPr>
        </p:nvSpPr>
        <p:spPr>
          <a:xfrm>
            <a:off x="576470" y="546652"/>
            <a:ext cx="11171582" cy="5874026"/>
          </a:xfrm>
        </p:spPr>
        <p:txBody>
          <a:bodyPr>
            <a:normAutofit lnSpcReduction="10000"/>
          </a:bodyPr>
          <a:lstStyle/>
          <a:p>
            <a:pPr marL="514350" indent="-514350">
              <a:lnSpc>
                <a:spcPct val="150000"/>
              </a:lnSpc>
              <a:buFont typeface="+mj-lt"/>
              <a:buAutoNum type="arabicPeriod" startAt="3"/>
            </a:pPr>
            <a:r>
              <a:rPr lang="en-US" sz="3200" dirty="0">
                <a:latin typeface="Arial" panose="020B0604020202020204" pitchFamily="34" charset="0"/>
                <a:cs typeface="Arial" panose="020B0604020202020204" pitchFamily="34" charset="0"/>
              </a:rPr>
              <a:t>Recall depends heavily on </a:t>
            </a:r>
            <a:r>
              <a:rPr lang="en-US" sz="3200" dirty="0">
                <a:highlight>
                  <a:srgbClr val="FFFF00"/>
                </a:highlight>
                <a:latin typeface="Arial" panose="020B0604020202020204" pitchFamily="34" charset="0"/>
                <a:cs typeface="Arial" panose="020B0604020202020204" pitchFamily="34" charset="0"/>
              </a:rPr>
              <a:t>memory connections </a:t>
            </a:r>
            <a:r>
              <a:rPr lang="en-US" sz="3200" dirty="0">
                <a:latin typeface="Arial" panose="020B0604020202020204" pitchFamily="34" charset="0"/>
                <a:cs typeface="Arial" panose="020B0604020202020204" pitchFamily="34" charset="0"/>
              </a:rPr>
              <a:t>that support the search. </a:t>
            </a:r>
          </a:p>
          <a:p>
            <a:pPr marL="514350" indent="-514350">
              <a:lnSpc>
                <a:spcPct val="150000"/>
              </a:lnSpc>
              <a:buFont typeface="+mj-lt"/>
              <a:buAutoNum type="arabicPeriod" startAt="3"/>
            </a:pPr>
            <a:r>
              <a:rPr lang="en-US" sz="3200" dirty="0">
                <a:latin typeface="Arial" panose="020B0604020202020204" pitchFamily="34" charset="0"/>
                <a:cs typeface="Arial" panose="020B0604020202020204" pitchFamily="34" charset="0"/>
              </a:rPr>
              <a:t>Forms of learning that promote connections are particularly useful for recall testing. </a:t>
            </a:r>
          </a:p>
          <a:p>
            <a:pPr marL="514350" indent="-514350">
              <a:lnSpc>
                <a:spcPct val="150000"/>
              </a:lnSpc>
              <a:buFont typeface="+mj-lt"/>
              <a:buAutoNum type="arabicPeriod" startAt="3"/>
            </a:pPr>
            <a:r>
              <a:rPr lang="en-US" sz="3200" dirty="0">
                <a:latin typeface="Arial" panose="020B0604020202020204" pitchFamily="34" charset="0"/>
                <a:cs typeface="Arial" panose="020B0604020202020204" pitchFamily="34" charset="0"/>
              </a:rPr>
              <a:t>That is, we are more likely able to recall items that during the original learning were associated with other things we already know, or with other aspects of the learning environment itself.</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94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1F0D8-2C68-9A37-2C9C-6698BCE5FB8C}"/>
              </a:ext>
            </a:extLst>
          </p:cNvPr>
          <p:cNvSpPr>
            <a:spLocks noGrp="1"/>
          </p:cNvSpPr>
          <p:nvPr>
            <p:ph type="title"/>
          </p:nvPr>
        </p:nvSpPr>
        <p:spPr>
          <a:xfrm>
            <a:off x="838200" y="196161"/>
            <a:ext cx="10515600" cy="976658"/>
          </a:xfrm>
        </p:spPr>
        <p:txBody>
          <a:bodyPr>
            <a:normAutofit/>
          </a:bodyPr>
          <a:lstStyle/>
          <a:p>
            <a:pPr algn="ctr"/>
            <a:r>
              <a:rPr lang="en-GB" sz="4800" b="1" dirty="0">
                <a:latin typeface="Arial" panose="020B0604020202020204" pitchFamily="34" charset="0"/>
                <a:cs typeface="Arial" panose="020B0604020202020204" pitchFamily="34" charset="0"/>
              </a:rPr>
              <a:t>Types of recall</a:t>
            </a:r>
          </a:p>
        </p:txBody>
      </p:sp>
      <p:sp>
        <p:nvSpPr>
          <p:cNvPr id="3" name="Content Placeholder 2">
            <a:extLst>
              <a:ext uri="{FF2B5EF4-FFF2-40B4-BE49-F238E27FC236}">
                <a16:creationId xmlns:a16="http://schemas.microsoft.com/office/drawing/2014/main" id="{497163C9-0D67-70BF-17F0-3D149DFDD743}"/>
              </a:ext>
            </a:extLst>
          </p:cNvPr>
          <p:cNvSpPr>
            <a:spLocks noGrp="1"/>
          </p:cNvSpPr>
          <p:nvPr>
            <p:ph idx="1"/>
          </p:nvPr>
        </p:nvSpPr>
        <p:spPr>
          <a:xfrm>
            <a:off x="616225" y="1620078"/>
            <a:ext cx="11300791" cy="4872796"/>
          </a:xfrm>
        </p:spPr>
        <p:txBody>
          <a:bodyPr>
            <a:normAutofit/>
          </a:bodyPr>
          <a:lstStyle/>
          <a:p>
            <a:pPr marL="0" indent="0">
              <a:buNone/>
            </a:pPr>
            <a:r>
              <a:rPr lang="en-US" sz="3600" b="1" dirty="0">
                <a:latin typeface="Arial" panose="020B0604020202020204" pitchFamily="34" charset="0"/>
                <a:cs typeface="Arial" panose="020B0604020202020204" pitchFamily="34" charset="0"/>
              </a:rPr>
              <a:t>Free Recall</a:t>
            </a:r>
          </a:p>
          <a:p>
            <a:pPr marL="0" indent="0">
              <a:buNone/>
            </a:pPr>
            <a:r>
              <a:rPr lang="en-US" dirty="0">
                <a:latin typeface="Arial" panose="020B0604020202020204" pitchFamily="34" charset="0"/>
                <a:cs typeface="Arial" panose="020B0604020202020204" pitchFamily="34" charset="0"/>
              </a:rPr>
              <a:t>In free recall, the person recalls a list of items in any order without conscious efforts. There are three types of effects seen in free recall. </a:t>
            </a:r>
          </a:p>
          <a:p>
            <a:pPr marL="514350" indent="-514350">
              <a:buFont typeface="+mj-lt"/>
              <a:buAutoNum type="arabicPeriod"/>
            </a:pPr>
            <a:r>
              <a:rPr lang="en-US" b="1" dirty="0">
                <a:solidFill>
                  <a:srgbClr val="FF0000"/>
                </a:solidFill>
                <a:latin typeface="Arial" panose="020B0604020202020204" pitchFamily="34" charset="0"/>
                <a:cs typeface="Arial" panose="020B0604020202020204" pitchFamily="34" charset="0"/>
              </a:rPr>
              <a:t>The primacy effect </a:t>
            </a:r>
            <a:r>
              <a:rPr lang="en-US" dirty="0">
                <a:latin typeface="Arial" panose="020B0604020202020204" pitchFamily="34" charset="0"/>
                <a:cs typeface="Arial" panose="020B0604020202020204" pitchFamily="34" charset="0"/>
              </a:rPr>
              <a:t>refers to recalling the items presented at the beginning of the list or the items presented more often on the list. </a:t>
            </a:r>
          </a:p>
          <a:p>
            <a:pPr marL="514350" indent="-514350">
              <a:buFont typeface="+mj-lt"/>
              <a:buAutoNum type="arabicPeriod"/>
            </a:pPr>
            <a:r>
              <a:rPr lang="en-US" b="1" dirty="0">
                <a:solidFill>
                  <a:srgbClr val="FF0000"/>
                </a:solidFill>
                <a:latin typeface="Arial" panose="020B0604020202020204" pitchFamily="34" charset="0"/>
                <a:cs typeface="Arial" panose="020B0604020202020204" pitchFamily="34" charset="0"/>
              </a:rPr>
              <a:t>The recency effect </a:t>
            </a:r>
            <a:r>
              <a:rPr lang="en-US" dirty="0">
                <a:latin typeface="Arial" panose="020B0604020202020204" pitchFamily="34" charset="0"/>
                <a:cs typeface="Arial" panose="020B0604020202020204" pitchFamily="34" charset="0"/>
              </a:rPr>
              <a:t>refers to recalling recent items in the list or the items presented at the end of the list. </a:t>
            </a:r>
          </a:p>
          <a:p>
            <a:pPr marL="514350" indent="-514350">
              <a:buFont typeface="+mj-lt"/>
              <a:buAutoNum type="arabicPeriod"/>
            </a:pPr>
            <a:r>
              <a:rPr lang="en-US" b="1" dirty="0">
                <a:solidFill>
                  <a:srgbClr val="FF0000"/>
                </a:solidFill>
                <a:latin typeface="Arial" panose="020B0604020202020204" pitchFamily="34" charset="0"/>
                <a:cs typeface="Arial" panose="020B0604020202020204" pitchFamily="34" charset="0"/>
              </a:rPr>
              <a:t>The cognitive effect </a:t>
            </a:r>
            <a:r>
              <a:rPr lang="en-US" dirty="0">
                <a:latin typeface="Arial" panose="020B0604020202020204" pitchFamily="34" charset="0"/>
                <a:cs typeface="Arial" panose="020B0604020202020204" pitchFamily="34" charset="0"/>
              </a:rPr>
              <a:t>refers to the recalling of things successively which are in neighboring positions.</a:t>
            </a:r>
          </a:p>
        </p:txBody>
      </p:sp>
    </p:spTree>
    <p:extLst>
      <p:ext uri="{BB962C8B-B14F-4D97-AF65-F5344CB8AC3E}">
        <p14:creationId xmlns:p14="http://schemas.microsoft.com/office/powerpoint/2010/main" val="215501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1F0D8-2C68-9A37-2C9C-6698BCE5FB8C}"/>
              </a:ext>
            </a:extLst>
          </p:cNvPr>
          <p:cNvSpPr>
            <a:spLocks noGrp="1"/>
          </p:cNvSpPr>
          <p:nvPr>
            <p:ph type="title"/>
          </p:nvPr>
        </p:nvSpPr>
        <p:spPr>
          <a:xfrm>
            <a:off x="838200" y="208721"/>
            <a:ext cx="10515600" cy="1054584"/>
          </a:xfrm>
        </p:spPr>
        <p:txBody>
          <a:bodyPr>
            <a:normAutofit/>
          </a:bodyPr>
          <a:lstStyle/>
          <a:p>
            <a:pPr algn="ctr"/>
            <a:r>
              <a:rPr lang="en-GB" sz="4800" b="1" dirty="0">
                <a:latin typeface="Arial" panose="020B0604020202020204" pitchFamily="34" charset="0"/>
                <a:cs typeface="Arial" panose="020B0604020202020204" pitchFamily="34" charset="0"/>
              </a:rPr>
              <a:t>Types of recall</a:t>
            </a:r>
          </a:p>
        </p:txBody>
      </p:sp>
      <p:sp>
        <p:nvSpPr>
          <p:cNvPr id="3" name="Content Placeholder 2">
            <a:extLst>
              <a:ext uri="{FF2B5EF4-FFF2-40B4-BE49-F238E27FC236}">
                <a16:creationId xmlns:a16="http://schemas.microsoft.com/office/drawing/2014/main" id="{497163C9-0D67-70BF-17F0-3D149DFDD743}"/>
              </a:ext>
            </a:extLst>
          </p:cNvPr>
          <p:cNvSpPr>
            <a:spLocks noGrp="1"/>
          </p:cNvSpPr>
          <p:nvPr>
            <p:ph idx="1"/>
          </p:nvPr>
        </p:nvSpPr>
        <p:spPr>
          <a:xfrm>
            <a:off x="467140" y="1560444"/>
            <a:ext cx="11320670" cy="4840356"/>
          </a:xfrm>
        </p:spPr>
        <p:txBody>
          <a:bodyPr>
            <a:normAutofit fontScale="92500"/>
          </a:bodyPr>
          <a:lstStyle/>
          <a:p>
            <a:pPr marL="0" indent="0">
              <a:lnSpc>
                <a:spcPct val="150000"/>
              </a:lnSpc>
              <a:buNone/>
            </a:pPr>
            <a:r>
              <a:rPr lang="en-US" sz="3200" b="1" dirty="0">
                <a:latin typeface="Arial" panose="020B0604020202020204" pitchFamily="34" charset="0"/>
                <a:cs typeface="Arial" panose="020B0604020202020204" pitchFamily="34" charset="0"/>
              </a:rPr>
              <a:t>Cued Recall</a:t>
            </a:r>
          </a:p>
          <a:p>
            <a:pPr marL="0" indent="0">
              <a:lnSpc>
                <a:spcPct val="150000"/>
              </a:lnSpc>
              <a:buNone/>
            </a:pPr>
            <a:r>
              <a:rPr lang="en-US" sz="3200" dirty="0">
                <a:latin typeface="Arial" panose="020B0604020202020204" pitchFamily="34" charset="0"/>
                <a:cs typeface="Arial" panose="020B0604020202020204" pitchFamily="34" charset="0"/>
              </a:rPr>
              <a:t>Cued recall refers to recalling a list of items </a:t>
            </a:r>
            <a:r>
              <a:rPr lang="en-US" sz="3200" b="1" dirty="0">
                <a:solidFill>
                  <a:srgbClr val="FF0000"/>
                </a:solidFill>
                <a:latin typeface="Arial" panose="020B0604020202020204" pitchFamily="34" charset="0"/>
                <a:cs typeface="Arial" panose="020B0604020202020204" pitchFamily="34" charset="0"/>
              </a:rPr>
              <a:t>by using cues </a:t>
            </a:r>
            <a:r>
              <a:rPr lang="en-US" sz="3200" dirty="0">
                <a:latin typeface="Arial" panose="020B0604020202020204" pitchFamily="34" charset="0"/>
                <a:cs typeface="Arial" panose="020B0604020202020204" pitchFamily="34" charset="0"/>
              </a:rPr>
              <a:t>and guides. In cued recall, people more often remember the things which they do not remember in free recall. Cues help in retrieval of those memories which are thought to be lost. There is more chance of recalling an item when it has a strong link with the cue. </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5718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1F0D8-2C68-9A37-2C9C-6698BCE5FB8C}"/>
              </a:ext>
            </a:extLst>
          </p:cNvPr>
          <p:cNvSpPr>
            <a:spLocks noGrp="1"/>
          </p:cNvSpPr>
          <p:nvPr>
            <p:ph type="title"/>
          </p:nvPr>
        </p:nvSpPr>
        <p:spPr>
          <a:xfrm>
            <a:off x="838200" y="365125"/>
            <a:ext cx="10515600" cy="897145"/>
          </a:xfrm>
        </p:spPr>
        <p:txBody>
          <a:bodyPr/>
          <a:lstStyle/>
          <a:p>
            <a:r>
              <a:rPr lang="en-GB" b="1" dirty="0"/>
              <a:t>Examples</a:t>
            </a:r>
          </a:p>
        </p:txBody>
      </p:sp>
      <p:sp>
        <p:nvSpPr>
          <p:cNvPr id="3" name="Content Placeholder 2">
            <a:extLst>
              <a:ext uri="{FF2B5EF4-FFF2-40B4-BE49-F238E27FC236}">
                <a16:creationId xmlns:a16="http://schemas.microsoft.com/office/drawing/2014/main" id="{497163C9-0D67-70BF-17F0-3D149DFDD743}"/>
              </a:ext>
            </a:extLst>
          </p:cNvPr>
          <p:cNvSpPr>
            <a:spLocks noGrp="1"/>
          </p:cNvSpPr>
          <p:nvPr>
            <p:ph idx="1"/>
          </p:nvPr>
        </p:nvSpPr>
        <p:spPr>
          <a:xfrm>
            <a:off x="566530" y="1630017"/>
            <a:ext cx="11270973" cy="4862858"/>
          </a:xfrm>
        </p:spPr>
        <p:txBody>
          <a:bodyPr>
            <a:normAutofit lnSpcReduction="10000"/>
          </a:bodyPr>
          <a:lstStyle/>
          <a:p>
            <a:pPr marL="0" indent="0">
              <a:buNone/>
            </a:pPr>
            <a:r>
              <a:rPr lang="en-US" sz="3200" b="1" dirty="0">
                <a:solidFill>
                  <a:srgbClr val="FF0000"/>
                </a:solidFill>
                <a:latin typeface="Arial" panose="020B0604020202020204" pitchFamily="34" charset="0"/>
                <a:cs typeface="Arial" panose="020B0604020202020204" pitchFamily="34" charset="0"/>
              </a:rPr>
              <a:t>Free Recall Test</a:t>
            </a:r>
          </a:p>
          <a:p>
            <a:pPr marL="0" indent="0">
              <a:buNone/>
            </a:pPr>
            <a:r>
              <a:rPr lang="en-US" sz="3200" dirty="0">
                <a:latin typeface="Arial" panose="020B0604020202020204" pitchFamily="34" charset="0"/>
                <a:cs typeface="Arial" panose="020B0604020202020204" pitchFamily="34" charset="0"/>
              </a:rPr>
              <a:t>In this test a list of 10 letters will be presented, one at a time, in the box with the red dot below. Your task is to remember all of the letters presented and when they stop flashing type them in the textbox in the grey shaded area in any order you can remember them.</a:t>
            </a:r>
          </a:p>
          <a:p>
            <a:pPr marL="0" indent="0">
              <a:buNone/>
            </a:pPr>
            <a:r>
              <a:rPr lang="en-US" sz="3200" b="1" dirty="0">
                <a:solidFill>
                  <a:srgbClr val="FF0000"/>
                </a:solidFill>
                <a:latin typeface="Arial" panose="020B0604020202020204" pitchFamily="34" charset="0"/>
                <a:cs typeface="Arial" panose="020B0604020202020204" pitchFamily="34" charset="0"/>
              </a:rPr>
              <a:t>Cued recall </a:t>
            </a:r>
          </a:p>
          <a:p>
            <a:pPr marL="0" indent="0">
              <a:buNone/>
            </a:pPr>
            <a:r>
              <a:rPr lang="en-US" sz="3200" dirty="0">
                <a:latin typeface="Arial" panose="020B0604020202020204" pitchFamily="34" charset="0"/>
                <a:cs typeface="Arial" panose="020B0604020202020204" pitchFamily="34" charset="0"/>
              </a:rPr>
              <a:t>For instance, in remembering the word feather, the word bird may be used as a cued recall.					</a:t>
            </a:r>
          </a:p>
          <a:p>
            <a:pPr marL="0" indent="0">
              <a:buNone/>
            </a:pPr>
            <a:r>
              <a:rPr lang="en-US" sz="3200" dirty="0">
                <a:latin typeface="Arial" panose="020B0604020202020204" pitchFamily="34" charset="0"/>
                <a:cs typeface="Arial" panose="020B0604020202020204" pitchFamily="34" charset="0"/>
              </a:rPr>
              <a:t>				</a:t>
            </a:r>
            <a:r>
              <a:rPr lang="en-US" dirty="0"/>
              <a:t>					</a:t>
            </a:r>
            <a:endParaRPr lang="en-GB" dirty="0"/>
          </a:p>
        </p:txBody>
      </p:sp>
    </p:spTree>
    <p:extLst>
      <p:ext uri="{BB962C8B-B14F-4D97-AF65-F5344CB8AC3E}">
        <p14:creationId xmlns:p14="http://schemas.microsoft.com/office/powerpoint/2010/main" val="154175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1F0D8-2C68-9A37-2C9C-6698BCE5FB8C}"/>
              </a:ext>
            </a:extLst>
          </p:cNvPr>
          <p:cNvSpPr>
            <a:spLocks noGrp="1"/>
          </p:cNvSpPr>
          <p:nvPr>
            <p:ph type="title"/>
          </p:nvPr>
        </p:nvSpPr>
        <p:spPr>
          <a:xfrm>
            <a:off x="838200" y="197678"/>
            <a:ext cx="10515600" cy="966718"/>
          </a:xfrm>
        </p:spPr>
        <p:txBody>
          <a:bodyPr/>
          <a:lstStyle/>
          <a:p>
            <a:pPr algn="ctr"/>
            <a:r>
              <a:rPr lang="en-GB" b="1" dirty="0">
                <a:latin typeface="Arial" panose="020B0604020202020204" pitchFamily="34" charset="0"/>
                <a:cs typeface="Arial" panose="020B0604020202020204" pitchFamily="34" charset="0"/>
              </a:rPr>
              <a:t>Recognition Defined</a:t>
            </a:r>
          </a:p>
        </p:txBody>
      </p:sp>
      <p:sp>
        <p:nvSpPr>
          <p:cNvPr id="3" name="Content Placeholder 2">
            <a:extLst>
              <a:ext uri="{FF2B5EF4-FFF2-40B4-BE49-F238E27FC236}">
                <a16:creationId xmlns:a16="http://schemas.microsoft.com/office/drawing/2014/main" id="{497163C9-0D67-70BF-17F0-3D149DFDD743}"/>
              </a:ext>
            </a:extLst>
          </p:cNvPr>
          <p:cNvSpPr>
            <a:spLocks noGrp="1"/>
          </p:cNvSpPr>
          <p:nvPr>
            <p:ph idx="1"/>
          </p:nvPr>
        </p:nvSpPr>
        <p:spPr>
          <a:xfrm>
            <a:off x="506897" y="1401418"/>
            <a:ext cx="11280912" cy="5108712"/>
          </a:xfrm>
        </p:spPr>
        <p:txBody>
          <a:bodyPr>
            <a:normAutofit lnSpcReduction="10000"/>
          </a:bodyPr>
          <a:lstStyle/>
          <a:p>
            <a:pPr marL="0" indent="0">
              <a:buNone/>
            </a:pPr>
            <a:endParaRPr lang="en-US" dirty="0"/>
          </a:p>
          <a:p>
            <a:pPr marL="0" indent="0">
              <a:buNone/>
            </a:pPr>
            <a:r>
              <a:rPr lang="en-US" sz="3600" dirty="0"/>
              <a:t>Recognition is </a:t>
            </a:r>
            <a:r>
              <a:rPr lang="en-US" sz="3600" b="1" dirty="0">
                <a:solidFill>
                  <a:srgbClr val="FF0000"/>
                </a:solidFill>
              </a:rPr>
              <a:t>identifying</a:t>
            </a:r>
            <a:r>
              <a:rPr lang="en-US" sz="3600" dirty="0"/>
              <a:t> the information of a previously known thing </a:t>
            </a:r>
            <a:r>
              <a:rPr lang="en-US" sz="3600" b="1" dirty="0">
                <a:solidFill>
                  <a:srgbClr val="FF0000"/>
                </a:solidFill>
              </a:rPr>
              <a:t>after seeing </a:t>
            </a:r>
            <a:r>
              <a:rPr lang="en-US" sz="3600" dirty="0"/>
              <a:t>the thing or experiencing memory again. Recognizing and remembering someone’s name by seeing their picture is an example of recognition. Another example is when you do not remember the location of a restaurant, but you recognize it when you see it.</a:t>
            </a:r>
          </a:p>
          <a:p>
            <a:pPr marL="0" indent="0">
              <a:buNone/>
            </a:pPr>
            <a:r>
              <a:rPr lang="en-US" sz="3600" dirty="0"/>
              <a:t>Recognition It is a mental process by which an individual </a:t>
            </a:r>
            <a:r>
              <a:rPr lang="en-US" sz="3600" b="1" dirty="0">
                <a:solidFill>
                  <a:srgbClr val="FF0000"/>
                </a:solidFill>
              </a:rPr>
              <a:t>separates or distinguishes recognized objects</a:t>
            </a:r>
            <a:r>
              <a:rPr lang="en-US" sz="3600" dirty="0"/>
              <a:t> and places </a:t>
            </a:r>
            <a:r>
              <a:rPr lang="en-US" sz="3600" b="1" dirty="0">
                <a:solidFill>
                  <a:srgbClr val="FF0000"/>
                </a:solidFill>
              </a:rPr>
              <a:t>from unknown </a:t>
            </a:r>
            <a:r>
              <a:rPr lang="en-US" sz="3600" dirty="0"/>
              <a:t>objects and places. </a:t>
            </a:r>
            <a:endParaRPr lang="en-GB" sz="3600" dirty="0"/>
          </a:p>
        </p:txBody>
      </p:sp>
    </p:spTree>
    <p:extLst>
      <p:ext uri="{BB962C8B-B14F-4D97-AF65-F5344CB8AC3E}">
        <p14:creationId xmlns:p14="http://schemas.microsoft.com/office/powerpoint/2010/main" val="17897414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633</TotalTime>
  <Words>2450</Words>
  <Application>Microsoft Office PowerPoint</Application>
  <PresentationFormat>Widescreen</PresentationFormat>
  <Paragraphs>106</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Calibri Light</vt:lpstr>
      <vt:lpstr>Office Theme</vt:lpstr>
      <vt:lpstr>Memory Processes: Retrieval and forgetting </vt:lpstr>
      <vt:lpstr>Introduction </vt:lpstr>
      <vt:lpstr>Retrieval Defined</vt:lpstr>
      <vt:lpstr>PowerPoint Presentation</vt:lpstr>
      <vt:lpstr>PowerPoint Presentation</vt:lpstr>
      <vt:lpstr>Types of recall</vt:lpstr>
      <vt:lpstr>Types of recall</vt:lpstr>
      <vt:lpstr>Examples</vt:lpstr>
      <vt:lpstr>Recognition Defined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7</cp:revision>
  <dcterms:created xsi:type="dcterms:W3CDTF">2023-11-18T14:57:51Z</dcterms:created>
  <dcterms:modified xsi:type="dcterms:W3CDTF">2023-11-26T20:27:37Z</dcterms:modified>
</cp:coreProperties>
</file>