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64FCC-BF56-4E31-B3CD-F177164F5FCB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3327F-E43C-4842-B553-22C38FEC3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9F5696-9723-465C-BB07-9B3C9D259B8A}" type="slidenum">
              <a:rPr lang="fr-FR" smtClean="0"/>
              <a:pPr/>
              <a:t>1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902520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660498-1D33-4595-AE54-7659FDA4EC1B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26624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44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45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D460C967-A7D2-4C20-94F4-654274552CE2}" type="slidenum">
              <a:rPr lang="ar-SA" sz="1300">
                <a:latin typeface="Calibri" pitchFamily="34" charset="0"/>
              </a:rPr>
              <a:pPr algn="r" defTabSz="962025"/>
              <a:t>2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63070B-A10E-481E-8A8B-CCDF92822FA6}" type="slidenum">
              <a:rPr lang="fr-FR" smtClean="0"/>
              <a:pPr/>
              <a:t>3</a:t>
            </a:fld>
            <a:endParaRPr lang="fr-FR" smtClean="0"/>
          </a:p>
        </p:txBody>
      </p:sp>
      <p:sp>
        <p:nvSpPr>
          <p:cNvPr id="26726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8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7269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F66DA876-8DED-4085-8685-7CD9781E4057}" type="slidenum">
              <a:rPr lang="ar-SA" sz="1300">
                <a:latin typeface="Calibri" pitchFamily="34" charset="0"/>
              </a:rPr>
              <a:pPr algn="r" defTabSz="962025"/>
              <a:t>3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13E61A-3095-4CFA-8783-EA6C8B82DB00}" type="slidenum">
              <a:rPr lang="fr-FR" smtClean="0"/>
              <a:pPr/>
              <a:t>4</a:t>
            </a:fld>
            <a:endParaRPr lang="fr-FR" smtClean="0"/>
          </a:p>
        </p:txBody>
      </p:sp>
      <p:sp>
        <p:nvSpPr>
          <p:cNvPr id="26829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8292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8293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4C2EAC01-644E-4F7B-86E3-2C1859340AA4}" type="slidenum">
              <a:rPr lang="ar-SA" sz="1300">
                <a:latin typeface="Calibri" pitchFamily="34" charset="0"/>
              </a:rPr>
              <a:pPr algn="r" defTabSz="962025"/>
              <a:t>4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195A5B-9ECE-4A2C-ACF2-F05AFF8D411A}" type="slidenum">
              <a:rPr lang="fr-FR" smtClean="0"/>
              <a:pPr/>
              <a:t>5</a:t>
            </a:fld>
            <a:endParaRPr lang="fr-FR" smtClean="0"/>
          </a:p>
        </p:txBody>
      </p:sp>
      <p:sp>
        <p:nvSpPr>
          <p:cNvPr id="26931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9316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9317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8B458709-CB65-4D9C-AD41-6D2A6B6B6E42}" type="slidenum">
              <a:rPr lang="ar-SA" sz="1300">
                <a:latin typeface="Calibri" pitchFamily="34" charset="0"/>
              </a:rPr>
              <a:pPr algn="r" defTabSz="962025"/>
              <a:t>5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0EEC5-AF7A-4191-ADB2-993E8C118210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27033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0340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0341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4D4C2017-56FF-451C-ACB0-C5AD8D7F704D}" type="slidenum">
              <a:rPr lang="ar-SA" sz="1300">
                <a:latin typeface="Calibri" pitchFamily="34" charset="0"/>
              </a:rPr>
              <a:pPr algn="r" defTabSz="962025"/>
              <a:t>6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EA3950-F461-4BFC-91E6-4E61C84DBA0B}" type="slidenum">
              <a:rPr lang="fr-FR" smtClean="0"/>
              <a:pPr/>
              <a:t>7</a:t>
            </a:fld>
            <a:endParaRPr lang="fr-FR" smtClean="0"/>
          </a:p>
        </p:txBody>
      </p:sp>
      <p:sp>
        <p:nvSpPr>
          <p:cNvPr id="27136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1364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1365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530EF6EB-2FCA-4DC8-A47B-E64DE7EA2EE4}" type="slidenum">
              <a:rPr lang="ar-SA" sz="1300">
                <a:latin typeface="Calibri" pitchFamily="34" charset="0"/>
              </a:rPr>
              <a:pPr algn="r" defTabSz="962025"/>
              <a:t>7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67496A-8E90-4C32-AE13-172636E2541E}" type="slidenum">
              <a:rPr lang="fr-FR" smtClean="0"/>
              <a:pPr/>
              <a:t>8</a:t>
            </a:fld>
            <a:endParaRPr lang="fr-FR" smtClean="0"/>
          </a:p>
        </p:txBody>
      </p:sp>
      <p:sp>
        <p:nvSpPr>
          <p:cNvPr id="27238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2388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2389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10F33FC7-DCC3-41D4-B32E-4F6F5383FE2B}" type="slidenum">
              <a:rPr lang="ar-SA" sz="1300">
                <a:latin typeface="Calibri" pitchFamily="34" charset="0"/>
              </a:rPr>
              <a:pPr algn="r" defTabSz="962025"/>
              <a:t>8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970F-62F2-4E04-B093-84CE0BFBA9EF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1317-5440-488E-9C1F-80F20C290F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970F-62F2-4E04-B093-84CE0BFBA9EF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1317-5440-488E-9C1F-80F20C290F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970F-62F2-4E04-B093-84CE0BFBA9EF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1317-5440-488E-9C1F-80F20C290F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970F-62F2-4E04-B093-84CE0BFBA9EF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1317-5440-488E-9C1F-80F20C290F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970F-62F2-4E04-B093-84CE0BFBA9EF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1317-5440-488E-9C1F-80F20C290F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970F-62F2-4E04-B093-84CE0BFBA9EF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1317-5440-488E-9C1F-80F20C290F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970F-62F2-4E04-B093-84CE0BFBA9EF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1317-5440-488E-9C1F-80F20C290F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970F-62F2-4E04-B093-84CE0BFBA9EF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1317-5440-488E-9C1F-80F20C290F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970F-62F2-4E04-B093-84CE0BFBA9EF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1317-5440-488E-9C1F-80F20C290F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970F-62F2-4E04-B093-84CE0BFBA9EF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1317-5440-488E-9C1F-80F20C290F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970F-62F2-4E04-B093-84CE0BFBA9EF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C81317-5440-488E-9C1F-80F20C290F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42970F-62F2-4E04-B093-84CE0BFBA9EF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C81317-5440-488E-9C1F-80F20C290FFB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062912" cy="1470025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fr-FR" sz="4800" b="1" dirty="0" smtClean="0">
                <a:solidFill>
                  <a:schemeClr val="tx1">
                    <a:lumMod val="95000"/>
                  </a:schemeClr>
                </a:solidFill>
                <a:effectLst/>
              </a:rPr>
              <a:t>TECHNIQUES D’ANALYSES BIOLOGIQUES</a:t>
            </a:r>
            <a:endParaRPr lang="fr-FR" sz="4800" b="1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3356992"/>
            <a:ext cx="8062912" cy="1368152"/>
          </a:xfrm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000" b="1" dirty="0" smtClean="0">
                <a:solidFill>
                  <a:srgbClr val="C00000"/>
                </a:solidFill>
              </a:rPr>
              <a:t>3</a:t>
            </a:r>
            <a:r>
              <a:rPr lang="fr-FR" sz="4000" b="1" baseline="30000" dirty="0" smtClean="0">
                <a:solidFill>
                  <a:srgbClr val="C00000"/>
                </a:solidFill>
              </a:rPr>
              <a:t>eme</a:t>
            </a:r>
            <a:r>
              <a:rPr lang="fr-FR" sz="4000" b="1" dirty="0" smtClean="0">
                <a:solidFill>
                  <a:srgbClr val="C00000"/>
                </a:solidFill>
              </a:rPr>
              <a:t> Année LMD </a:t>
            </a:r>
            <a:r>
              <a:rPr lang="fr-FR" sz="4000" b="1" dirty="0" smtClean="0">
                <a:solidFill>
                  <a:srgbClr val="C00000"/>
                </a:solidFill>
              </a:rPr>
              <a:t>Toxicologie</a:t>
            </a:r>
            <a:endParaRPr lang="fr-FR" sz="40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5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268288"/>
            <a:ext cx="8229600" cy="1398587"/>
          </a:xfrm>
        </p:spPr>
        <p:txBody>
          <a:bodyPr>
            <a:normAutofit/>
          </a:bodyPr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fr-FR" sz="4200" b="0" kern="1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fr-FR" sz="4200" b="0" kern="1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fr-FR" sz="4200" b="0" kern="1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Dialyse</a:t>
            </a:r>
            <a:r>
              <a:rPr lang="fr-FR" sz="4200" b="0" kern="1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fr-FR" sz="4200" b="0" kern="12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7219" name="Espace réservé du contenu 2"/>
          <p:cNvSpPr>
            <a:spLocks noGrp="1"/>
          </p:cNvSpPr>
          <p:nvPr>
            <p:ph idx="4294967295"/>
          </p:nvPr>
        </p:nvSpPr>
        <p:spPr>
          <a:xfrm>
            <a:off x="457200" y="1882775"/>
            <a:ext cx="8686800" cy="2482850"/>
          </a:xfrm>
        </p:spPr>
        <p:txBody>
          <a:bodyPr/>
          <a:lstStyle/>
          <a:p>
            <a:pPr marL="447675" indent="-382588" algn="just" eaLnBrk="1" hangingPunct="1">
              <a:defRPr/>
            </a:pPr>
            <a:r>
              <a:rPr lang="fr-FR" dirty="0" smtClean="0"/>
              <a:t>La dialyse est une méthode qui permet de réduire la concentration des petites molécules (ions, glucides, acides amine) dans une solution ou une préparation de macrom0lecules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51"/>
          <p:cNvGrpSpPr>
            <a:grpSpLocks/>
          </p:cNvGrpSpPr>
          <p:nvPr/>
        </p:nvGrpSpPr>
        <p:grpSpPr bwMode="auto">
          <a:xfrm>
            <a:off x="3276600" y="2987675"/>
            <a:ext cx="296863" cy="277813"/>
            <a:chOff x="2898676" y="2802731"/>
            <a:chExt cx="296863" cy="277813"/>
          </a:xfrm>
        </p:grpSpPr>
        <p:sp>
          <p:nvSpPr>
            <p:cNvPr id="61766" name="Oval 1365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solidFill>
              <a:srgbClr val="4A7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767" name="Oval 1366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noFill/>
            <a:ln w="7938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768" name="Oval 1370"/>
            <p:cNvSpPr>
              <a:spLocks noChangeArrowheads="1"/>
            </p:cNvSpPr>
            <p:nvPr/>
          </p:nvSpPr>
          <p:spPr bwMode="auto">
            <a:xfrm rot="5400000">
              <a:off x="3041551" y="2844006"/>
              <a:ext cx="90488" cy="968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3" name="Groupe 249"/>
          <p:cNvGrpSpPr>
            <a:grpSpLocks/>
          </p:cNvGrpSpPr>
          <p:nvPr/>
        </p:nvGrpSpPr>
        <p:grpSpPr bwMode="auto">
          <a:xfrm>
            <a:off x="2843213" y="2916238"/>
            <a:ext cx="296862" cy="277812"/>
            <a:chOff x="2876452" y="943768"/>
            <a:chExt cx="296862" cy="277813"/>
          </a:xfrm>
        </p:grpSpPr>
        <p:sp>
          <p:nvSpPr>
            <p:cNvPr id="61763" name="Oval 1372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solidFill>
              <a:srgbClr val="FFDB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764" name="Oval 1373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noFill/>
            <a:ln w="7938">
              <a:solidFill>
                <a:srgbClr val="AD62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765" name="Oval 1377"/>
            <p:cNvSpPr>
              <a:spLocks noChangeArrowheads="1"/>
            </p:cNvSpPr>
            <p:nvPr/>
          </p:nvSpPr>
          <p:spPr bwMode="auto">
            <a:xfrm rot="5400000">
              <a:off x="3019326" y="985044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4" name="Groupe 250"/>
          <p:cNvGrpSpPr>
            <a:grpSpLocks/>
          </p:cNvGrpSpPr>
          <p:nvPr/>
        </p:nvGrpSpPr>
        <p:grpSpPr bwMode="auto">
          <a:xfrm>
            <a:off x="3132138" y="3348038"/>
            <a:ext cx="296862" cy="277812"/>
            <a:chOff x="2911377" y="1924843"/>
            <a:chExt cx="296862" cy="277813"/>
          </a:xfrm>
        </p:grpSpPr>
        <p:sp>
          <p:nvSpPr>
            <p:cNvPr id="61760" name="Oval 1379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solidFill>
              <a:srgbClr val="00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761" name="Oval 1380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noFill/>
            <a:ln w="7938">
              <a:solidFill>
                <a:srgbClr val="0F660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762" name="Oval 1384"/>
            <p:cNvSpPr>
              <a:spLocks noChangeArrowheads="1"/>
            </p:cNvSpPr>
            <p:nvPr/>
          </p:nvSpPr>
          <p:spPr bwMode="auto">
            <a:xfrm rot="5400000">
              <a:off x="3054251" y="1966119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5" name="Group 1835"/>
          <p:cNvGrpSpPr>
            <a:grpSpLocks noChangeAspect="1"/>
          </p:cNvGrpSpPr>
          <p:nvPr/>
        </p:nvGrpSpPr>
        <p:grpSpPr bwMode="auto">
          <a:xfrm rot="5400000">
            <a:off x="3269457" y="2907506"/>
            <a:ext cx="2159000" cy="646113"/>
            <a:chOff x="463" y="3452"/>
            <a:chExt cx="1046" cy="313"/>
          </a:xfrm>
        </p:grpSpPr>
        <p:grpSp>
          <p:nvGrpSpPr>
            <p:cNvPr id="6" name="Group 1836"/>
            <p:cNvGrpSpPr>
              <a:grpSpLocks noChangeAspect="1"/>
            </p:cNvGrpSpPr>
            <p:nvPr/>
          </p:nvGrpSpPr>
          <p:grpSpPr bwMode="auto">
            <a:xfrm>
              <a:off x="463" y="3456"/>
              <a:ext cx="62" cy="144"/>
              <a:chOff x="2693" y="2933"/>
              <a:chExt cx="175" cy="403"/>
            </a:xfrm>
          </p:grpSpPr>
          <p:sp>
            <p:nvSpPr>
              <p:cNvPr id="61754" name="Oval 183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55" name="Oval 183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56" name="Freeform 1839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57" name="Freeform 1840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58" name="Freeform 1841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59" name="Oval 1842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7" name="Group 1843"/>
            <p:cNvGrpSpPr>
              <a:grpSpLocks noChangeAspect="1"/>
            </p:cNvGrpSpPr>
            <p:nvPr/>
          </p:nvGrpSpPr>
          <p:grpSpPr bwMode="auto">
            <a:xfrm rot="10800000">
              <a:off x="463" y="3621"/>
              <a:ext cx="62" cy="144"/>
              <a:chOff x="2693" y="2933"/>
              <a:chExt cx="175" cy="403"/>
            </a:xfrm>
          </p:grpSpPr>
          <p:sp>
            <p:nvSpPr>
              <p:cNvPr id="61748" name="Oval 184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49" name="Oval 184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50" name="Freeform 1846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51" name="Freeform 1847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52" name="Freeform 1848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53" name="Oval 1849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8" name="Group 1850"/>
            <p:cNvGrpSpPr>
              <a:grpSpLocks noChangeAspect="1"/>
            </p:cNvGrpSpPr>
            <p:nvPr/>
          </p:nvGrpSpPr>
          <p:grpSpPr bwMode="auto">
            <a:xfrm>
              <a:off x="529" y="3456"/>
              <a:ext cx="62" cy="144"/>
              <a:chOff x="2693" y="2933"/>
              <a:chExt cx="175" cy="403"/>
            </a:xfrm>
          </p:grpSpPr>
          <p:sp>
            <p:nvSpPr>
              <p:cNvPr id="61742" name="Oval 1851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43" name="Oval 1852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44" name="Freeform 1853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45" name="Freeform 1854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46" name="Freeform 1855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47" name="Oval 1856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9" name="Group 1857"/>
            <p:cNvGrpSpPr>
              <a:grpSpLocks noChangeAspect="1"/>
            </p:cNvGrpSpPr>
            <p:nvPr/>
          </p:nvGrpSpPr>
          <p:grpSpPr bwMode="auto">
            <a:xfrm rot="10800000">
              <a:off x="529" y="3621"/>
              <a:ext cx="62" cy="144"/>
              <a:chOff x="2693" y="2933"/>
              <a:chExt cx="175" cy="403"/>
            </a:xfrm>
          </p:grpSpPr>
          <p:sp>
            <p:nvSpPr>
              <p:cNvPr id="61736" name="Oval 185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37" name="Oval 1859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38" name="Freeform 1860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39" name="Freeform 1861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40" name="Freeform 1862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41" name="Oval 1863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0" name="Group 1864"/>
            <p:cNvGrpSpPr>
              <a:grpSpLocks noChangeAspect="1"/>
            </p:cNvGrpSpPr>
            <p:nvPr/>
          </p:nvGrpSpPr>
          <p:grpSpPr bwMode="auto">
            <a:xfrm>
              <a:off x="593" y="3456"/>
              <a:ext cx="62" cy="144"/>
              <a:chOff x="2693" y="2933"/>
              <a:chExt cx="175" cy="403"/>
            </a:xfrm>
          </p:grpSpPr>
          <p:sp>
            <p:nvSpPr>
              <p:cNvPr id="61730" name="Oval 186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31" name="Oval 1866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32" name="Freeform 1867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33" name="Freeform 1868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34" name="Freeform 1869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35" name="Oval 1870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1" name="Group 1871"/>
            <p:cNvGrpSpPr>
              <a:grpSpLocks noChangeAspect="1"/>
            </p:cNvGrpSpPr>
            <p:nvPr/>
          </p:nvGrpSpPr>
          <p:grpSpPr bwMode="auto">
            <a:xfrm rot="10800000">
              <a:off x="593" y="3621"/>
              <a:ext cx="62" cy="144"/>
              <a:chOff x="2693" y="2933"/>
              <a:chExt cx="175" cy="403"/>
            </a:xfrm>
          </p:grpSpPr>
          <p:sp>
            <p:nvSpPr>
              <p:cNvPr id="61724" name="Oval 1872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25" name="Oval 1873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26" name="Freeform 1874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27" name="Freeform 1875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28" name="Freeform 1876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29" name="Oval 1877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2" name="Group 1878"/>
            <p:cNvGrpSpPr>
              <a:grpSpLocks noChangeAspect="1"/>
            </p:cNvGrpSpPr>
            <p:nvPr/>
          </p:nvGrpSpPr>
          <p:grpSpPr bwMode="auto">
            <a:xfrm>
              <a:off x="658" y="3456"/>
              <a:ext cx="62" cy="144"/>
              <a:chOff x="2693" y="2933"/>
              <a:chExt cx="175" cy="403"/>
            </a:xfrm>
          </p:grpSpPr>
          <p:sp>
            <p:nvSpPr>
              <p:cNvPr id="61718" name="Oval 1879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19" name="Oval 1880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20" name="Freeform 1881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21" name="Freeform 1882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22" name="Freeform 1883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23" name="Oval 1884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3" name="Group 1885"/>
            <p:cNvGrpSpPr>
              <a:grpSpLocks noChangeAspect="1"/>
            </p:cNvGrpSpPr>
            <p:nvPr/>
          </p:nvGrpSpPr>
          <p:grpSpPr bwMode="auto">
            <a:xfrm rot="10800000">
              <a:off x="658" y="3621"/>
              <a:ext cx="62" cy="144"/>
              <a:chOff x="2693" y="2933"/>
              <a:chExt cx="175" cy="403"/>
            </a:xfrm>
          </p:grpSpPr>
          <p:sp>
            <p:nvSpPr>
              <p:cNvPr id="61712" name="Oval 1886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13" name="Oval 188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14" name="Freeform 1888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15" name="Freeform 1889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16" name="Freeform 1890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17" name="Oval 1891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4" name="Group 1892"/>
            <p:cNvGrpSpPr>
              <a:grpSpLocks noChangeAspect="1"/>
            </p:cNvGrpSpPr>
            <p:nvPr/>
          </p:nvGrpSpPr>
          <p:grpSpPr bwMode="auto">
            <a:xfrm>
              <a:off x="726" y="3454"/>
              <a:ext cx="62" cy="144"/>
              <a:chOff x="2693" y="2933"/>
              <a:chExt cx="175" cy="403"/>
            </a:xfrm>
          </p:grpSpPr>
          <p:sp>
            <p:nvSpPr>
              <p:cNvPr id="61706" name="Oval 1893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07" name="Oval 189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08" name="Freeform 1895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09" name="Freeform 1896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10" name="Freeform 1897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11" name="Oval 1898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5" name="Group 1899"/>
            <p:cNvGrpSpPr>
              <a:grpSpLocks noChangeAspect="1"/>
            </p:cNvGrpSpPr>
            <p:nvPr/>
          </p:nvGrpSpPr>
          <p:grpSpPr bwMode="auto">
            <a:xfrm rot="10800000">
              <a:off x="726" y="3619"/>
              <a:ext cx="62" cy="144"/>
              <a:chOff x="2693" y="2933"/>
              <a:chExt cx="175" cy="403"/>
            </a:xfrm>
          </p:grpSpPr>
          <p:sp>
            <p:nvSpPr>
              <p:cNvPr id="61700" name="Oval 1900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01" name="Oval 1901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702" name="Freeform 1902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03" name="Freeform 1903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04" name="Freeform 1904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05" name="Oval 1905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6" name="Group 1906"/>
            <p:cNvGrpSpPr>
              <a:grpSpLocks noChangeAspect="1"/>
            </p:cNvGrpSpPr>
            <p:nvPr/>
          </p:nvGrpSpPr>
          <p:grpSpPr bwMode="auto">
            <a:xfrm>
              <a:off x="792" y="3454"/>
              <a:ext cx="62" cy="144"/>
              <a:chOff x="2693" y="2933"/>
              <a:chExt cx="175" cy="403"/>
            </a:xfrm>
          </p:grpSpPr>
          <p:sp>
            <p:nvSpPr>
              <p:cNvPr id="61694" name="Oval 190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95" name="Oval 190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96" name="Freeform 1909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97" name="Freeform 1910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98" name="Freeform 1911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99" name="Oval 1912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7" name="Group 1913"/>
            <p:cNvGrpSpPr>
              <a:grpSpLocks noChangeAspect="1"/>
            </p:cNvGrpSpPr>
            <p:nvPr/>
          </p:nvGrpSpPr>
          <p:grpSpPr bwMode="auto">
            <a:xfrm rot="10800000">
              <a:off x="792" y="3619"/>
              <a:ext cx="62" cy="144"/>
              <a:chOff x="2693" y="2933"/>
              <a:chExt cx="175" cy="403"/>
            </a:xfrm>
          </p:grpSpPr>
          <p:sp>
            <p:nvSpPr>
              <p:cNvPr id="61688" name="Oval 191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89" name="Oval 191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90" name="Freeform 1916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91" name="Freeform 1917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92" name="Freeform 1918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93" name="Oval 1919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8" name="Group 1920"/>
            <p:cNvGrpSpPr>
              <a:grpSpLocks noChangeAspect="1"/>
            </p:cNvGrpSpPr>
            <p:nvPr/>
          </p:nvGrpSpPr>
          <p:grpSpPr bwMode="auto">
            <a:xfrm>
              <a:off x="856" y="3454"/>
              <a:ext cx="62" cy="144"/>
              <a:chOff x="2693" y="2933"/>
              <a:chExt cx="175" cy="403"/>
            </a:xfrm>
          </p:grpSpPr>
          <p:sp>
            <p:nvSpPr>
              <p:cNvPr id="61682" name="Oval 1921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83" name="Oval 1922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84" name="Freeform 1923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85" name="Freeform 1924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86" name="Freeform 1925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87" name="Oval 1926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9" name="Group 1927"/>
            <p:cNvGrpSpPr>
              <a:grpSpLocks noChangeAspect="1"/>
            </p:cNvGrpSpPr>
            <p:nvPr/>
          </p:nvGrpSpPr>
          <p:grpSpPr bwMode="auto">
            <a:xfrm rot="10800000">
              <a:off x="856" y="3619"/>
              <a:ext cx="62" cy="144"/>
              <a:chOff x="2693" y="2933"/>
              <a:chExt cx="175" cy="403"/>
            </a:xfrm>
          </p:grpSpPr>
          <p:sp>
            <p:nvSpPr>
              <p:cNvPr id="61676" name="Oval 192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77" name="Oval 1929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78" name="Freeform 1930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79" name="Freeform 1931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80" name="Freeform 1932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81" name="Oval 1933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0" name="Group 1934"/>
            <p:cNvGrpSpPr>
              <a:grpSpLocks noChangeAspect="1"/>
            </p:cNvGrpSpPr>
            <p:nvPr/>
          </p:nvGrpSpPr>
          <p:grpSpPr bwMode="auto">
            <a:xfrm>
              <a:off x="921" y="3454"/>
              <a:ext cx="62" cy="144"/>
              <a:chOff x="2693" y="2933"/>
              <a:chExt cx="175" cy="403"/>
            </a:xfrm>
          </p:grpSpPr>
          <p:sp>
            <p:nvSpPr>
              <p:cNvPr id="61670" name="Oval 193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71" name="Oval 1936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72" name="Freeform 1937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73" name="Freeform 1938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74" name="Freeform 1939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75" name="Oval 1940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1" name="Group 1941"/>
            <p:cNvGrpSpPr>
              <a:grpSpLocks noChangeAspect="1"/>
            </p:cNvGrpSpPr>
            <p:nvPr/>
          </p:nvGrpSpPr>
          <p:grpSpPr bwMode="auto">
            <a:xfrm rot="10800000">
              <a:off x="921" y="3619"/>
              <a:ext cx="62" cy="144"/>
              <a:chOff x="2693" y="2933"/>
              <a:chExt cx="175" cy="403"/>
            </a:xfrm>
          </p:grpSpPr>
          <p:sp>
            <p:nvSpPr>
              <p:cNvPr id="61664" name="Oval 1942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65" name="Oval 1943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66" name="Freeform 1944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67" name="Freeform 1945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68" name="Freeform 1946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69" name="Oval 1947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2" name="Group 1948"/>
            <p:cNvGrpSpPr>
              <a:grpSpLocks noChangeAspect="1"/>
            </p:cNvGrpSpPr>
            <p:nvPr/>
          </p:nvGrpSpPr>
          <p:grpSpPr bwMode="auto">
            <a:xfrm>
              <a:off x="989" y="3454"/>
              <a:ext cx="62" cy="144"/>
              <a:chOff x="2693" y="2933"/>
              <a:chExt cx="175" cy="403"/>
            </a:xfrm>
          </p:grpSpPr>
          <p:sp>
            <p:nvSpPr>
              <p:cNvPr id="61658" name="Oval 1949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59" name="Oval 1950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60" name="Freeform 1951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61" name="Freeform 1952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62" name="Freeform 1953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63" name="Oval 1954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3" name="Group 1955"/>
            <p:cNvGrpSpPr>
              <a:grpSpLocks noChangeAspect="1"/>
            </p:cNvGrpSpPr>
            <p:nvPr/>
          </p:nvGrpSpPr>
          <p:grpSpPr bwMode="auto">
            <a:xfrm rot="10800000">
              <a:off x="989" y="3619"/>
              <a:ext cx="62" cy="144"/>
              <a:chOff x="2693" y="2933"/>
              <a:chExt cx="175" cy="403"/>
            </a:xfrm>
          </p:grpSpPr>
          <p:sp>
            <p:nvSpPr>
              <p:cNvPr id="61652" name="Oval 1956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53" name="Oval 195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54" name="Freeform 1958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55" name="Freeform 1959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56" name="Freeform 1960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57" name="Oval 1961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4" name="Group 1962"/>
            <p:cNvGrpSpPr>
              <a:grpSpLocks noChangeAspect="1"/>
            </p:cNvGrpSpPr>
            <p:nvPr/>
          </p:nvGrpSpPr>
          <p:grpSpPr bwMode="auto">
            <a:xfrm>
              <a:off x="1055" y="3454"/>
              <a:ext cx="62" cy="144"/>
              <a:chOff x="2693" y="2933"/>
              <a:chExt cx="175" cy="403"/>
            </a:xfrm>
          </p:grpSpPr>
          <p:sp>
            <p:nvSpPr>
              <p:cNvPr id="61646" name="Oval 1963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47" name="Oval 196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48" name="Freeform 1965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49" name="Freeform 1966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50" name="Freeform 1967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51" name="Oval 1968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5" name="Group 1969"/>
            <p:cNvGrpSpPr>
              <a:grpSpLocks noChangeAspect="1"/>
            </p:cNvGrpSpPr>
            <p:nvPr/>
          </p:nvGrpSpPr>
          <p:grpSpPr bwMode="auto">
            <a:xfrm rot="10800000">
              <a:off x="1055" y="3619"/>
              <a:ext cx="62" cy="144"/>
              <a:chOff x="2693" y="2933"/>
              <a:chExt cx="175" cy="403"/>
            </a:xfrm>
          </p:grpSpPr>
          <p:sp>
            <p:nvSpPr>
              <p:cNvPr id="61640" name="Oval 1970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41" name="Oval 1971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42" name="Freeform 1972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43" name="Freeform 1973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44" name="Freeform 1974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45" name="Oval 1975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6" name="Group 1976"/>
            <p:cNvGrpSpPr>
              <a:grpSpLocks noChangeAspect="1"/>
            </p:cNvGrpSpPr>
            <p:nvPr/>
          </p:nvGrpSpPr>
          <p:grpSpPr bwMode="auto">
            <a:xfrm>
              <a:off x="1119" y="3454"/>
              <a:ext cx="62" cy="144"/>
              <a:chOff x="2693" y="2933"/>
              <a:chExt cx="175" cy="403"/>
            </a:xfrm>
          </p:grpSpPr>
          <p:sp>
            <p:nvSpPr>
              <p:cNvPr id="61634" name="Oval 197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35" name="Oval 197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36" name="Freeform 1979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37" name="Freeform 1980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38" name="Freeform 1981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39" name="Oval 1982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7" name="Group 1983"/>
            <p:cNvGrpSpPr>
              <a:grpSpLocks noChangeAspect="1"/>
            </p:cNvGrpSpPr>
            <p:nvPr/>
          </p:nvGrpSpPr>
          <p:grpSpPr bwMode="auto">
            <a:xfrm rot="10800000">
              <a:off x="1119" y="3619"/>
              <a:ext cx="62" cy="144"/>
              <a:chOff x="2693" y="2933"/>
              <a:chExt cx="175" cy="403"/>
            </a:xfrm>
          </p:grpSpPr>
          <p:sp>
            <p:nvSpPr>
              <p:cNvPr id="61628" name="Oval 198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29" name="Oval 198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30" name="Freeform 1986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31" name="Freeform 1987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32" name="Freeform 1988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33" name="Oval 1989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8" name="Group 1990"/>
            <p:cNvGrpSpPr>
              <a:grpSpLocks noChangeAspect="1"/>
            </p:cNvGrpSpPr>
            <p:nvPr/>
          </p:nvGrpSpPr>
          <p:grpSpPr bwMode="auto">
            <a:xfrm>
              <a:off x="1184" y="3454"/>
              <a:ext cx="62" cy="144"/>
              <a:chOff x="2693" y="2933"/>
              <a:chExt cx="175" cy="403"/>
            </a:xfrm>
          </p:grpSpPr>
          <p:sp>
            <p:nvSpPr>
              <p:cNvPr id="61622" name="Oval 1991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23" name="Oval 1992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24" name="Freeform 1993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25" name="Freeform 1994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26" name="Freeform 1995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27" name="Oval 1996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9" name="Group 1997"/>
            <p:cNvGrpSpPr>
              <a:grpSpLocks noChangeAspect="1"/>
            </p:cNvGrpSpPr>
            <p:nvPr/>
          </p:nvGrpSpPr>
          <p:grpSpPr bwMode="auto">
            <a:xfrm rot="10800000">
              <a:off x="1184" y="3619"/>
              <a:ext cx="62" cy="144"/>
              <a:chOff x="2693" y="2933"/>
              <a:chExt cx="175" cy="403"/>
            </a:xfrm>
          </p:grpSpPr>
          <p:sp>
            <p:nvSpPr>
              <p:cNvPr id="61616" name="Oval 199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17" name="Oval 1999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18" name="Freeform 2000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19" name="Freeform 2001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20" name="Freeform 2002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21" name="Oval 2003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30" name="Group 2004"/>
            <p:cNvGrpSpPr>
              <a:grpSpLocks noChangeAspect="1"/>
            </p:cNvGrpSpPr>
            <p:nvPr/>
          </p:nvGrpSpPr>
          <p:grpSpPr bwMode="auto">
            <a:xfrm>
              <a:off x="1252" y="3452"/>
              <a:ext cx="62" cy="144"/>
              <a:chOff x="2693" y="2933"/>
              <a:chExt cx="175" cy="403"/>
            </a:xfrm>
          </p:grpSpPr>
          <p:sp>
            <p:nvSpPr>
              <p:cNvPr id="61610" name="Oval 200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11" name="Oval 2006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12" name="Freeform 2007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13" name="Freeform 2008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14" name="Freeform 2009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15" name="Oval 2010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31" name="Group 2011"/>
            <p:cNvGrpSpPr>
              <a:grpSpLocks noChangeAspect="1"/>
            </p:cNvGrpSpPr>
            <p:nvPr/>
          </p:nvGrpSpPr>
          <p:grpSpPr bwMode="auto">
            <a:xfrm rot="10800000">
              <a:off x="1252" y="3617"/>
              <a:ext cx="62" cy="144"/>
              <a:chOff x="2693" y="2933"/>
              <a:chExt cx="175" cy="403"/>
            </a:xfrm>
          </p:grpSpPr>
          <p:sp>
            <p:nvSpPr>
              <p:cNvPr id="61604" name="Oval 2012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05" name="Oval 2013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06" name="Freeform 2014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07" name="Freeform 2015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08" name="Freeform 2016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09" name="Oval 2017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88" name="Group 2018"/>
            <p:cNvGrpSpPr>
              <a:grpSpLocks noChangeAspect="1"/>
            </p:cNvGrpSpPr>
            <p:nvPr/>
          </p:nvGrpSpPr>
          <p:grpSpPr bwMode="auto">
            <a:xfrm>
              <a:off x="1318" y="3452"/>
              <a:ext cx="62" cy="144"/>
              <a:chOff x="2693" y="2933"/>
              <a:chExt cx="175" cy="403"/>
            </a:xfrm>
          </p:grpSpPr>
          <p:sp>
            <p:nvSpPr>
              <p:cNvPr id="61598" name="Oval 2019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599" name="Oval 2020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600" name="Freeform 2021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01" name="Freeform 2022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02" name="Freeform 2023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03" name="Oval 2024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89" name="Group 2025"/>
            <p:cNvGrpSpPr>
              <a:grpSpLocks noChangeAspect="1"/>
            </p:cNvGrpSpPr>
            <p:nvPr/>
          </p:nvGrpSpPr>
          <p:grpSpPr bwMode="auto">
            <a:xfrm rot="10800000">
              <a:off x="1318" y="3617"/>
              <a:ext cx="62" cy="144"/>
              <a:chOff x="2693" y="2933"/>
              <a:chExt cx="175" cy="403"/>
            </a:xfrm>
          </p:grpSpPr>
          <p:sp>
            <p:nvSpPr>
              <p:cNvPr id="61592" name="Oval 2026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593" name="Oval 202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594" name="Freeform 2028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95" name="Freeform 2029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96" name="Freeform 2030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97" name="Oval 2031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90" name="Group 2032"/>
            <p:cNvGrpSpPr>
              <a:grpSpLocks noChangeAspect="1"/>
            </p:cNvGrpSpPr>
            <p:nvPr/>
          </p:nvGrpSpPr>
          <p:grpSpPr bwMode="auto">
            <a:xfrm>
              <a:off x="1382" y="3452"/>
              <a:ext cx="62" cy="144"/>
              <a:chOff x="2693" y="2933"/>
              <a:chExt cx="175" cy="403"/>
            </a:xfrm>
          </p:grpSpPr>
          <p:sp>
            <p:nvSpPr>
              <p:cNvPr id="61586" name="Oval 2033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587" name="Oval 203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588" name="Freeform 2035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89" name="Freeform 2036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90" name="Freeform 2037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91" name="Oval 2038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91" name="Group 2039"/>
            <p:cNvGrpSpPr>
              <a:grpSpLocks noChangeAspect="1"/>
            </p:cNvGrpSpPr>
            <p:nvPr/>
          </p:nvGrpSpPr>
          <p:grpSpPr bwMode="auto">
            <a:xfrm rot="10800000">
              <a:off x="1382" y="3617"/>
              <a:ext cx="62" cy="144"/>
              <a:chOff x="2693" y="2933"/>
              <a:chExt cx="175" cy="403"/>
            </a:xfrm>
          </p:grpSpPr>
          <p:sp>
            <p:nvSpPr>
              <p:cNvPr id="61580" name="Oval 2040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581" name="Oval 2041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582" name="Freeform 2042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83" name="Freeform 2043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84" name="Freeform 2044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85" name="Oval 2045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92" name="Group 2046"/>
            <p:cNvGrpSpPr>
              <a:grpSpLocks noChangeAspect="1"/>
            </p:cNvGrpSpPr>
            <p:nvPr/>
          </p:nvGrpSpPr>
          <p:grpSpPr bwMode="auto">
            <a:xfrm>
              <a:off x="1447" y="3452"/>
              <a:ext cx="62" cy="144"/>
              <a:chOff x="2693" y="2933"/>
              <a:chExt cx="175" cy="403"/>
            </a:xfrm>
          </p:grpSpPr>
          <p:sp>
            <p:nvSpPr>
              <p:cNvPr id="61574" name="Oval 204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575" name="Oval 204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576" name="Freeform 2049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77" name="Freeform 2050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78" name="Freeform 2051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79" name="Oval 2052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93" name="Group 2053"/>
            <p:cNvGrpSpPr>
              <a:grpSpLocks noChangeAspect="1"/>
            </p:cNvGrpSpPr>
            <p:nvPr/>
          </p:nvGrpSpPr>
          <p:grpSpPr bwMode="auto">
            <a:xfrm rot="10800000">
              <a:off x="1447" y="3617"/>
              <a:ext cx="62" cy="144"/>
              <a:chOff x="2693" y="2933"/>
              <a:chExt cx="175" cy="403"/>
            </a:xfrm>
          </p:grpSpPr>
          <p:sp>
            <p:nvSpPr>
              <p:cNvPr id="61568" name="Oval 205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569" name="Oval 205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1570" name="Freeform 2056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71" name="Freeform 2057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72" name="Freeform 2058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73" name="Oval 2059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</p:grpSp>
      <p:grpSp>
        <p:nvGrpSpPr>
          <p:cNvPr id="294" name="Groupe 252"/>
          <p:cNvGrpSpPr>
            <a:grpSpLocks/>
          </p:cNvGrpSpPr>
          <p:nvPr/>
        </p:nvGrpSpPr>
        <p:grpSpPr bwMode="auto">
          <a:xfrm>
            <a:off x="2843213" y="3563938"/>
            <a:ext cx="296862" cy="277812"/>
            <a:chOff x="2898676" y="2802731"/>
            <a:chExt cx="296863" cy="277813"/>
          </a:xfrm>
        </p:grpSpPr>
        <p:sp>
          <p:nvSpPr>
            <p:cNvPr id="61533" name="Oval 1365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solidFill>
              <a:srgbClr val="4A7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34" name="Oval 1366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noFill/>
            <a:ln w="7938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35" name="Oval 1370"/>
            <p:cNvSpPr>
              <a:spLocks noChangeArrowheads="1"/>
            </p:cNvSpPr>
            <p:nvPr/>
          </p:nvSpPr>
          <p:spPr bwMode="auto">
            <a:xfrm rot="5400000">
              <a:off x="3041551" y="2844006"/>
              <a:ext cx="90488" cy="968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295" name="Groupe 256"/>
          <p:cNvGrpSpPr>
            <a:grpSpLocks/>
          </p:cNvGrpSpPr>
          <p:nvPr/>
        </p:nvGrpSpPr>
        <p:grpSpPr bwMode="auto">
          <a:xfrm>
            <a:off x="2771775" y="3203575"/>
            <a:ext cx="296863" cy="277813"/>
            <a:chOff x="2876452" y="943768"/>
            <a:chExt cx="296862" cy="277813"/>
          </a:xfrm>
        </p:grpSpPr>
        <p:sp>
          <p:nvSpPr>
            <p:cNvPr id="61530" name="Oval 1372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solidFill>
              <a:srgbClr val="FFDB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31" name="Oval 1373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noFill/>
            <a:ln w="7938">
              <a:solidFill>
                <a:srgbClr val="AD62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32" name="Oval 1377"/>
            <p:cNvSpPr>
              <a:spLocks noChangeArrowheads="1"/>
            </p:cNvSpPr>
            <p:nvPr/>
          </p:nvSpPr>
          <p:spPr bwMode="auto">
            <a:xfrm rot="5400000">
              <a:off x="3019326" y="985044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296" name="Groupe 260"/>
          <p:cNvGrpSpPr>
            <a:grpSpLocks/>
          </p:cNvGrpSpPr>
          <p:nvPr/>
        </p:nvGrpSpPr>
        <p:grpSpPr bwMode="auto">
          <a:xfrm>
            <a:off x="3581400" y="3292475"/>
            <a:ext cx="296863" cy="277813"/>
            <a:chOff x="2898676" y="2802731"/>
            <a:chExt cx="296863" cy="277813"/>
          </a:xfrm>
        </p:grpSpPr>
        <p:sp>
          <p:nvSpPr>
            <p:cNvPr id="61527" name="Oval 1365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solidFill>
              <a:srgbClr val="4A7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28" name="Oval 1366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noFill/>
            <a:ln w="7938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29" name="Oval 1370"/>
            <p:cNvSpPr>
              <a:spLocks noChangeArrowheads="1"/>
            </p:cNvSpPr>
            <p:nvPr/>
          </p:nvSpPr>
          <p:spPr bwMode="auto">
            <a:xfrm rot="5400000">
              <a:off x="3041551" y="2844006"/>
              <a:ext cx="90488" cy="968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298" name="Groupe 264"/>
          <p:cNvGrpSpPr>
            <a:grpSpLocks/>
          </p:cNvGrpSpPr>
          <p:nvPr/>
        </p:nvGrpSpPr>
        <p:grpSpPr bwMode="auto">
          <a:xfrm>
            <a:off x="3635375" y="2843213"/>
            <a:ext cx="296863" cy="277812"/>
            <a:chOff x="2876452" y="943768"/>
            <a:chExt cx="296862" cy="277813"/>
          </a:xfrm>
        </p:grpSpPr>
        <p:sp>
          <p:nvSpPr>
            <p:cNvPr id="61524" name="Oval 1372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solidFill>
              <a:srgbClr val="FFDB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25" name="Oval 1373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noFill/>
            <a:ln w="7938">
              <a:solidFill>
                <a:srgbClr val="AD62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26" name="Oval 1377"/>
            <p:cNvSpPr>
              <a:spLocks noChangeArrowheads="1"/>
            </p:cNvSpPr>
            <p:nvPr/>
          </p:nvSpPr>
          <p:spPr bwMode="auto">
            <a:xfrm rot="5400000">
              <a:off x="3019326" y="985044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299" name="Groupe 268"/>
          <p:cNvGrpSpPr>
            <a:grpSpLocks/>
          </p:cNvGrpSpPr>
          <p:nvPr/>
        </p:nvGrpSpPr>
        <p:grpSpPr bwMode="auto">
          <a:xfrm>
            <a:off x="3276600" y="2627313"/>
            <a:ext cx="296863" cy="277812"/>
            <a:chOff x="2911377" y="1924843"/>
            <a:chExt cx="296862" cy="277813"/>
          </a:xfrm>
        </p:grpSpPr>
        <p:sp>
          <p:nvSpPr>
            <p:cNvPr id="61521" name="Oval 1379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solidFill>
              <a:srgbClr val="00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22" name="Oval 1380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noFill/>
            <a:ln w="7938">
              <a:solidFill>
                <a:srgbClr val="0F660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23" name="Oval 1384"/>
            <p:cNvSpPr>
              <a:spLocks noChangeArrowheads="1"/>
            </p:cNvSpPr>
            <p:nvPr/>
          </p:nvSpPr>
          <p:spPr bwMode="auto">
            <a:xfrm rot="5400000">
              <a:off x="3054251" y="1966119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300" name="Groupe 272"/>
          <p:cNvGrpSpPr>
            <a:grpSpLocks/>
          </p:cNvGrpSpPr>
          <p:nvPr/>
        </p:nvGrpSpPr>
        <p:grpSpPr bwMode="auto">
          <a:xfrm>
            <a:off x="2916238" y="2627313"/>
            <a:ext cx="296862" cy="277812"/>
            <a:chOff x="2911377" y="1924843"/>
            <a:chExt cx="296862" cy="277813"/>
          </a:xfrm>
        </p:grpSpPr>
        <p:sp>
          <p:nvSpPr>
            <p:cNvPr id="61518" name="Oval 1379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solidFill>
              <a:srgbClr val="00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19" name="Oval 1380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noFill/>
            <a:ln w="7938">
              <a:solidFill>
                <a:srgbClr val="0F660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20" name="Oval 1384"/>
            <p:cNvSpPr>
              <a:spLocks noChangeArrowheads="1"/>
            </p:cNvSpPr>
            <p:nvPr/>
          </p:nvSpPr>
          <p:spPr bwMode="auto">
            <a:xfrm rot="5400000">
              <a:off x="3054251" y="1966119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301" name="Groupe 276"/>
          <p:cNvGrpSpPr>
            <a:grpSpLocks/>
          </p:cNvGrpSpPr>
          <p:nvPr/>
        </p:nvGrpSpPr>
        <p:grpSpPr bwMode="auto">
          <a:xfrm>
            <a:off x="4787900" y="2700338"/>
            <a:ext cx="296863" cy="277812"/>
            <a:chOff x="2898676" y="2802731"/>
            <a:chExt cx="296863" cy="277813"/>
          </a:xfrm>
        </p:grpSpPr>
        <p:sp>
          <p:nvSpPr>
            <p:cNvPr id="61515" name="Oval 1365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solidFill>
              <a:srgbClr val="4A7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16" name="Oval 1366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noFill/>
            <a:ln w="7938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17" name="Oval 1370"/>
            <p:cNvSpPr>
              <a:spLocks noChangeArrowheads="1"/>
            </p:cNvSpPr>
            <p:nvPr/>
          </p:nvSpPr>
          <p:spPr bwMode="auto">
            <a:xfrm rot="5400000">
              <a:off x="3041551" y="2844006"/>
              <a:ext cx="90488" cy="968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304" name="Groupe 280"/>
          <p:cNvGrpSpPr>
            <a:grpSpLocks/>
          </p:cNvGrpSpPr>
          <p:nvPr/>
        </p:nvGrpSpPr>
        <p:grpSpPr bwMode="auto">
          <a:xfrm>
            <a:off x="3554413" y="2555875"/>
            <a:ext cx="296862" cy="277813"/>
            <a:chOff x="2911377" y="1924843"/>
            <a:chExt cx="296862" cy="277813"/>
          </a:xfrm>
        </p:grpSpPr>
        <p:sp>
          <p:nvSpPr>
            <p:cNvPr id="61512" name="Oval 1379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solidFill>
              <a:srgbClr val="00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13" name="Oval 1380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noFill/>
            <a:ln w="7938">
              <a:solidFill>
                <a:srgbClr val="0F660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14" name="Oval 1384"/>
            <p:cNvSpPr>
              <a:spLocks noChangeArrowheads="1"/>
            </p:cNvSpPr>
            <p:nvPr/>
          </p:nvSpPr>
          <p:spPr bwMode="auto">
            <a:xfrm rot="5400000">
              <a:off x="3054251" y="1966119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309" name="Groupe 284"/>
          <p:cNvGrpSpPr>
            <a:grpSpLocks/>
          </p:cNvGrpSpPr>
          <p:nvPr/>
        </p:nvGrpSpPr>
        <p:grpSpPr bwMode="auto">
          <a:xfrm>
            <a:off x="4716463" y="3132138"/>
            <a:ext cx="296862" cy="277812"/>
            <a:chOff x="2911377" y="1924843"/>
            <a:chExt cx="296862" cy="277813"/>
          </a:xfrm>
        </p:grpSpPr>
        <p:sp>
          <p:nvSpPr>
            <p:cNvPr id="61509" name="Oval 1379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solidFill>
              <a:srgbClr val="00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10" name="Oval 1380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noFill/>
            <a:ln w="7938">
              <a:solidFill>
                <a:srgbClr val="0F660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11" name="Oval 1384"/>
            <p:cNvSpPr>
              <a:spLocks noChangeArrowheads="1"/>
            </p:cNvSpPr>
            <p:nvPr/>
          </p:nvSpPr>
          <p:spPr bwMode="auto">
            <a:xfrm rot="5400000">
              <a:off x="3054251" y="1966119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310" name="Groupe 288"/>
          <p:cNvGrpSpPr>
            <a:grpSpLocks/>
          </p:cNvGrpSpPr>
          <p:nvPr/>
        </p:nvGrpSpPr>
        <p:grpSpPr bwMode="auto">
          <a:xfrm>
            <a:off x="4716463" y="2493963"/>
            <a:ext cx="296862" cy="277812"/>
            <a:chOff x="2876452" y="943768"/>
            <a:chExt cx="296862" cy="277813"/>
          </a:xfrm>
        </p:grpSpPr>
        <p:sp>
          <p:nvSpPr>
            <p:cNvPr id="61506" name="Oval 1372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solidFill>
              <a:srgbClr val="FFDB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07" name="Oval 1373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noFill/>
            <a:ln w="7938">
              <a:solidFill>
                <a:srgbClr val="AD62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08" name="Oval 1377"/>
            <p:cNvSpPr>
              <a:spLocks noChangeArrowheads="1"/>
            </p:cNvSpPr>
            <p:nvPr/>
          </p:nvSpPr>
          <p:spPr bwMode="auto">
            <a:xfrm rot="5400000">
              <a:off x="3019326" y="985044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311" name="Groupe 292"/>
          <p:cNvGrpSpPr>
            <a:grpSpLocks/>
          </p:cNvGrpSpPr>
          <p:nvPr/>
        </p:nvGrpSpPr>
        <p:grpSpPr bwMode="auto">
          <a:xfrm>
            <a:off x="5003800" y="2987675"/>
            <a:ext cx="296863" cy="277813"/>
            <a:chOff x="2876452" y="943768"/>
            <a:chExt cx="296862" cy="277813"/>
          </a:xfrm>
        </p:grpSpPr>
        <p:sp>
          <p:nvSpPr>
            <p:cNvPr id="61503" name="Oval 1372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solidFill>
              <a:srgbClr val="FFDB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04" name="Oval 1373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noFill/>
            <a:ln w="7938">
              <a:solidFill>
                <a:srgbClr val="AD62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05" name="Oval 1377"/>
            <p:cNvSpPr>
              <a:spLocks noChangeArrowheads="1"/>
            </p:cNvSpPr>
            <p:nvPr/>
          </p:nvSpPr>
          <p:spPr bwMode="auto">
            <a:xfrm rot="5400000">
              <a:off x="3019326" y="985044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314" name="Groupe 296"/>
          <p:cNvGrpSpPr>
            <a:grpSpLocks/>
          </p:cNvGrpSpPr>
          <p:nvPr/>
        </p:nvGrpSpPr>
        <p:grpSpPr bwMode="auto">
          <a:xfrm>
            <a:off x="3051175" y="3068638"/>
            <a:ext cx="296863" cy="277812"/>
            <a:chOff x="2876452" y="943768"/>
            <a:chExt cx="296862" cy="277813"/>
          </a:xfrm>
        </p:grpSpPr>
        <p:sp>
          <p:nvSpPr>
            <p:cNvPr id="61500" name="Oval 1372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solidFill>
              <a:srgbClr val="FFDB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01" name="Oval 1373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noFill/>
            <a:ln w="7938">
              <a:solidFill>
                <a:srgbClr val="AD62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502" name="Oval 1377"/>
            <p:cNvSpPr>
              <a:spLocks noChangeArrowheads="1"/>
            </p:cNvSpPr>
            <p:nvPr/>
          </p:nvSpPr>
          <p:spPr bwMode="auto">
            <a:xfrm rot="5400000">
              <a:off x="3019326" y="985044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sp>
        <p:nvSpPr>
          <p:cNvPr id="302" name="Rectangle 301"/>
          <p:cNvSpPr>
            <a:spLocks noChangeArrowheads="1"/>
          </p:cNvSpPr>
          <p:nvPr/>
        </p:nvSpPr>
        <p:spPr bwMode="auto">
          <a:xfrm>
            <a:off x="2051050" y="1989138"/>
            <a:ext cx="1927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>
                <a:latin typeface="Century Gothic" pitchFamily="34" charset="0"/>
              </a:rPr>
              <a:t>plus concentré </a:t>
            </a:r>
          </a:p>
        </p:txBody>
      </p:sp>
      <p:sp>
        <p:nvSpPr>
          <p:cNvPr id="303" name="Rectangle 302"/>
          <p:cNvSpPr>
            <a:spLocks noChangeArrowheads="1"/>
          </p:cNvSpPr>
          <p:nvPr/>
        </p:nvSpPr>
        <p:spPr bwMode="auto">
          <a:xfrm>
            <a:off x="4659313" y="1989138"/>
            <a:ext cx="2073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>
                <a:latin typeface="Century Gothic" pitchFamily="34" charset="0"/>
              </a:rPr>
              <a:t>moins concentré</a:t>
            </a:r>
          </a:p>
        </p:txBody>
      </p:sp>
      <p:cxnSp>
        <p:nvCxnSpPr>
          <p:cNvPr id="305" name="Connecteur droit avec flèche 304"/>
          <p:cNvCxnSpPr/>
          <p:nvPr/>
        </p:nvCxnSpPr>
        <p:spPr>
          <a:xfrm>
            <a:off x="3835400" y="4500563"/>
            <a:ext cx="1296988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6" name="Rectangle 305"/>
          <p:cNvSpPr>
            <a:spLocks noChangeArrowheads="1"/>
          </p:cNvSpPr>
          <p:nvPr/>
        </p:nvSpPr>
        <p:spPr bwMode="auto">
          <a:xfrm>
            <a:off x="0" y="5457825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1800" b="1" dirty="0">
                <a:latin typeface="Century Gothic" pitchFamily="34" charset="0"/>
              </a:rPr>
              <a:t>les molécules diffusibles vont traverser la membrane selon le gradient de concentration. Il y aura donc </a:t>
            </a:r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un déplacement net des molécules du coté le plus concentré vers le coté le moins concentré</a:t>
            </a:r>
            <a:r>
              <a:rPr lang="fr-FR" sz="1800" b="1" dirty="0">
                <a:latin typeface="Century Gothic" pitchFamily="34" charset="0"/>
              </a:rPr>
              <a:t>. </a:t>
            </a:r>
          </a:p>
        </p:txBody>
      </p:sp>
      <p:grpSp>
        <p:nvGrpSpPr>
          <p:cNvPr id="315" name="Groupe 307"/>
          <p:cNvGrpSpPr>
            <a:grpSpLocks/>
          </p:cNvGrpSpPr>
          <p:nvPr/>
        </p:nvGrpSpPr>
        <p:grpSpPr bwMode="auto">
          <a:xfrm>
            <a:off x="3411538" y="3492500"/>
            <a:ext cx="296862" cy="277813"/>
            <a:chOff x="2911377" y="1924843"/>
            <a:chExt cx="296862" cy="277813"/>
          </a:xfrm>
        </p:grpSpPr>
        <p:sp>
          <p:nvSpPr>
            <p:cNvPr id="61497" name="Oval 1379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solidFill>
              <a:srgbClr val="00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498" name="Oval 1380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noFill/>
            <a:ln w="7938">
              <a:solidFill>
                <a:srgbClr val="0F660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1499" name="Oval 1384"/>
            <p:cNvSpPr>
              <a:spLocks noChangeArrowheads="1"/>
            </p:cNvSpPr>
            <p:nvPr/>
          </p:nvSpPr>
          <p:spPr bwMode="auto">
            <a:xfrm rot="5400000">
              <a:off x="3054251" y="1966119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sp>
        <p:nvSpPr>
          <p:cNvPr id="312" name="Rectangle 311"/>
          <p:cNvSpPr>
            <a:spLocks noChangeArrowheads="1"/>
          </p:cNvSpPr>
          <p:nvPr/>
        </p:nvSpPr>
        <p:spPr bwMode="auto">
          <a:xfrm>
            <a:off x="5148263" y="2349500"/>
            <a:ext cx="1406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>
                <a:latin typeface="Century Gothic" pitchFamily="34" charset="0"/>
              </a:rPr>
              <a:t>molécules </a:t>
            </a:r>
          </a:p>
          <a:p>
            <a:r>
              <a:rPr lang="fr-FR" sz="1800" b="1">
                <a:latin typeface="Century Gothic" pitchFamily="34" charset="0"/>
              </a:rPr>
              <a:t>diffusibles</a:t>
            </a:r>
          </a:p>
        </p:txBody>
      </p:sp>
      <p:sp>
        <p:nvSpPr>
          <p:cNvPr id="313" name="Rectangle 312"/>
          <p:cNvSpPr/>
          <p:nvPr/>
        </p:nvSpPr>
        <p:spPr>
          <a:xfrm>
            <a:off x="2627313" y="4738688"/>
            <a:ext cx="3443287" cy="368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800" b="1" dirty="0"/>
              <a:t>le gradient de concentration</a:t>
            </a:r>
          </a:p>
        </p:txBody>
      </p:sp>
      <p:sp>
        <p:nvSpPr>
          <p:cNvPr id="297" name="Titre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928687"/>
          </a:xfrm>
        </p:spPr>
        <p:txBody>
          <a:bodyPr>
            <a:normAutofit fontScale="90000"/>
          </a:bodyPr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fr-FR" sz="4200" b="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Principe du dialyse: </a:t>
            </a:r>
            <a:br>
              <a:rPr lang="fr-FR" sz="4200" b="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fr-FR" sz="4200" b="0" kern="12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1466" name="Rectangle 300"/>
          <p:cNvSpPr>
            <a:spLocks noChangeArrowheads="1"/>
          </p:cNvSpPr>
          <p:nvPr/>
        </p:nvSpPr>
        <p:spPr bwMode="auto">
          <a:xfrm>
            <a:off x="34925" y="981075"/>
            <a:ext cx="8964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800" b="1" dirty="0">
                <a:latin typeface="Century Gothic" pitchFamily="34" charset="0"/>
              </a:rPr>
              <a:t>La dialyse est basée sur le phénomène de </a:t>
            </a:r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diffusion</a:t>
            </a:r>
            <a:r>
              <a:rPr lang="fr-FR" sz="1800" b="1" dirty="0">
                <a:solidFill>
                  <a:srgbClr val="FFFF00"/>
                </a:solidFill>
                <a:latin typeface="Century Gothic" pitchFamily="34" charset="0"/>
              </a:rPr>
              <a:t> </a:t>
            </a:r>
            <a:r>
              <a:rPr lang="fr-FR" sz="1800" b="1" dirty="0">
                <a:latin typeface="Century Gothic" pitchFamily="34" charset="0"/>
              </a:rPr>
              <a:t>à travers une </a:t>
            </a:r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membrane</a:t>
            </a:r>
            <a:r>
              <a:rPr lang="fr-FR" sz="1800" b="1" dirty="0">
                <a:solidFill>
                  <a:srgbClr val="FFFF00"/>
                </a:solidFill>
                <a:latin typeface="Century Gothic" pitchFamily="34" charset="0"/>
              </a:rPr>
              <a:t> </a:t>
            </a:r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semi-perméable</a:t>
            </a:r>
            <a:r>
              <a:rPr lang="fr-FR" sz="1800" b="1" dirty="0">
                <a:solidFill>
                  <a:srgbClr val="FFFF00"/>
                </a:solidFill>
                <a:latin typeface="Century Gothic" pitchFamily="34" charset="0"/>
              </a:rPr>
              <a:t>.</a:t>
            </a:r>
            <a:endParaRPr lang="fr-FR" sz="1800" b="1" dirty="0">
              <a:latin typeface="Century Gothic" pitchFamily="34" charset="0"/>
            </a:endParaRPr>
          </a:p>
        </p:txBody>
      </p:sp>
      <p:sp>
        <p:nvSpPr>
          <p:cNvPr id="307" name="Rectangle 306"/>
          <p:cNvSpPr>
            <a:spLocks noChangeArrowheads="1"/>
          </p:cNvSpPr>
          <p:nvPr/>
        </p:nvSpPr>
        <p:spPr bwMode="auto">
          <a:xfrm>
            <a:off x="5076825" y="1692275"/>
            <a:ext cx="1139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Extérieur</a:t>
            </a:r>
          </a:p>
        </p:txBody>
      </p:sp>
      <p:sp>
        <p:nvSpPr>
          <p:cNvPr id="308" name="Rectangle 307"/>
          <p:cNvSpPr>
            <a:spLocks noChangeArrowheads="1"/>
          </p:cNvSpPr>
          <p:nvPr/>
        </p:nvSpPr>
        <p:spPr bwMode="auto">
          <a:xfrm>
            <a:off x="2268538" y="1684338"/>
            <a:ext cx="1155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Intérieur </a:t>
            </a:r>
          </a:p>
        </p:txBody>
      </p:sp>
      <p:grpSp>
        <p:nvGrpSpPr>
          <p:cNvPr id="316" name="Group 191"/>
          <p:cNvGrpSpPr>
            <a:grpSpLocks/>
          </p:cNvGrpSpPr>
          <p:nvPr/>
        </p:nvGrpSpPr>
        <p:grpSpPr bwMode="auto">
          <a:xfrm>
            <a:off x="3059113" y="3789363"/>
            <a:ext cx="490537" cy="576262"/>
            <a:chOff x="3081" y="2848"/>
            <a:chExt cx="1034" cy="890"/>
          </a:xfrm>
        </p:grpSpPr>
        <p:sp>
          <p:nvSpPr>
            <p:cNvPr id="61486" name="Freeform 180"/>
            <p:cNvSpPr>
              <a:spLocks/>
            </p:cNvSpPr>
            <p:nvPr/>
          </p:nvSpPr>
          <p:spPr bwMode="auto">
            <a:xfrm>
              <a:off x="3081" y="2848"/>
              <a:ext cx="1034" cy="890"/>
            </a:xfrm>
            <a:custGeom>
              <a:avLst/>
              <a:gdLst>
                <a:gd name="T0" fmla="*/ 57 w 457"/>
                <a:gd name="T1" fmla="*/ 1204 h 369"/>
                <a:gd name="T2" fmla="*/ 32 w 457"/>
                <a:gd name="T3" fmla="*/ 1389 h 369"/>
                <a:gd name="T4" fmla="*/ 0 w 457"/>
                <a:gd name="T5" fmla="*/ 1541 h 369"/>
                <a:gd name="T6" fmla="*/ 129 w 457"/>
                <a:gd name="T7" fmla="*/ 1698 h 369"/>
                <a:gd name="T8" fmla="*/ 235 w 457"/>
                <a:gd name="T9" fmla="*/ 1932 h 369"/>
                <a:gd name="T10" fmla="*/ 767 w 457"/>
                <a:gd name="T11" fmla="*/ 1983 h 369"/>
                <a:gd name="T12" fmla="*/ 1192 w 457"/>
                <a:gd name="T13" fmla="*/ 1507 h 369"/>
                <a:gd name="T14" fmla="*/ 1812 w 457"/>
                <a:gd name="T15" fmla="*/ 1413 h 369"/>
                <a:gd name="T16" fmla="*/ 2145 w 457"/>
                <a:gd name="T17" fmla="*/ 478 h 369"/>
                <a:gd name="T18" fmla="*/ 1545 w 457"/>
                <a:gd name="T19" fmla="*/ 58 h 369"/>
                <a:gd name="T20" fmla="*/ 1459 w 457"/>
                <a:gd name="T21" fmla="*/ 140 h 369"/>
                <a:gd name="T22" fmla="*/ 1351 w 457"/>
                <a:gd name="T23" fmla="*/ 152 h 369"/>
                <a:gd name="T24" fmla="*/ 1290 w 457"/>
                <a:gd name="T25" fmla="*/ 239 h 369"/>
                <a:gd name="T26" fmla="*/ 1177 w 457"/>
                <a:gd name="T27" fmla="*/ 251 h 369"/>
                <a:gd name="T28" fmla="*/ 753 w 457"/>
                <a:gd name="T29" fmla="*/ 164 h 369"/>
                <a:gd name="T30" fmla="*/ 369 w 457"/>
                <a:gd name="T31" fmla="*/ 687 h 369"/>
                <a:gd name="T32" fmla="*/ 348 w 457"/>
                <a:gd name="T33" fmla="*/ 1054 h 369"/>
                <a:gd name="T34" fmla="*/ 267 w 457"/>
                <a:gd name="T35" fmla="*/ 1112 h 369"/>
                <a:gd name="T36" fmla="*/ 219 w 457"/>
                <a:gd name="T37" fmla="*/ 1199 h 369"/>
                <a:gd name="T38" fmla="*/ 57 w 457"/>
                <a:gd name="T39" fmla="*/ 1204 h 36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57"/>
                <a:gd name="T61" fmla="*/ 0 h 369"/>
                <a:gd name="T62" fmla="*/ 457 w 457"/>
                <a:gd name="T63" fmla="*/ 369 h 36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57" h="369">
                  <a:moveTo>
                    <a:pt x="11" y="207"/>
                  </a:moveTo>
                  <a:cubicBezTo>
                    <a:pt x="3" y="213"/>
                    <a:pt x="11" y="231"/>
                    <a:pt x="6" y="239"/>
                  </a:cubicBezTo>
                  <a:cubicBezTo>
                    <a:pt x="3" y="246"/>
                    <a:pt x="1" y="254"/>
                    <a:pt x="0" y="265"/>
                  </a:cubicBezTo>
                  <a:cubicBezTo>
                    <a:pt x="0" y="277"/>
                    <a:pt x="18" y="282"/>
                    <a:pt x="25" y="292"/>
                  </a:cubicBezTo>
                  <a:cubicBezTo>
                    <a:pt x="35" y="306"/>
                    <a:pt x="37" y="325"/>
                    <a:pt x="46" y="332"/>
                  </a:cubicBezTo>
                  <a:cubicBezTo>
                    <a:pt x="79" y="360"/>
                    <a:pt x="114" y="369"/>
                    <a:pt x="150" y="341"/>
                  </a:cubicBezTo>
                  <a:cubicBezTo>
                    <a:pt x="181" y="316"/>
                    <a:pt x="197" y="279"/>
                    <a:pt x="233" y="259"/>
                  </a:cubicBezTo>
                  <a:cubicBezTo>
                    <a:pt x="272" y="237"/>
                    <a:pt x="312" y="247"/>
                    <a:pt x="354" y="243"/>
                  </a:cubicBezTo>
                  <a:cubicBezTo>
                    <a:pt x="440" y="236"/>
                    <a:pt x="457" y="147"/>
                    <a:pt x="419" y="82"/>
                  </a:cubicBezTo>
                  <a:cubicBezTo>
                    <a:pt x="397" y="44"/>
                    <a:pt x="350" y="0"/>
                    <a:pt x="302" y="10"/>
                  </a:cubicBezTo>
                  <a:cubicBezTo>
                    <a:pt x="295" y="11"/>
                    <a:pt x="292" y="21"/>
                    <a:pt x="285" y="24"/>
                  </a:cubicBezTo>
                  <a:cubicBezTo>
                    <a:pt x="279" y="27"/>
                    <a:pt x="270" y="23"/>
                    <a:pt x="264" y="26"/>
                  </a:cubicBezTo>
                  <a:cubicBezTo>
                    <a:pt x="259" y="30"/>
                    <a:pt x="257" y="39"/>
                    <a:pt x="252" y="41"/>
                  </a:cubicBezTo>
                  <a:cubicBezTo>
                    <a:pt x="246" y="44"/>
                    <a:pt x="236" y="41"/>
                    <a:pt x="230" y="43"/>
                  </a:cubicBezTo>
                  <a:cubicBezTo>
                    <a:pt x="199" y="53"/>
                    <a:pt x="175" y="35"/>
                    <a:pt x="147" y="28"/>
                  </a:cubicBezTo>
                  <a:cubicBezTo>
                    <a:pt x="84" y="13"/>
                    <a:pt x="58" y="63"/>
                    <a:pt x="72" y="118"/>
                  </a:cubicBezTo>
                  <a:cubicBezTo>
                    <a:pt x="78" y="142"/>
                    <a:pt x="78" y="163"/>
                    <a:pt x="68" y="181"/>
                  </a:cubicBezTo>
                  <a:cubicBezTo>
                    <a:pt x="65" y="186"/>
                    <a:pt x="57" y="186"/>
                    <a:pt x="52" y="191"/>
                  </a:cubicBezTo>
                  <a:cubicBezTo>
                    <a:pt x="49" y="195"/>
                    <a:pt x="49" y="203"/>
                    <a:pt x="43" y="206"/>
                  </a:cubicBezTo>
                  <a:cubicBezTo>
                    <a:pt x="33" y="214"/>
                    <a:pt x="16" y="203"/>
                    <a:pt x="11" y="207"/>
                  </a:cubicBezTo>
                  <a:close/>
                </a:path>
              </a:pathLst>
            </a:custGeom>
            <a:solidFill>
              <a:srgbClr val="68C8E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87" name="Freeform 181"/>
            <p:cNvSpPr>
              <a:spLocks/>
            </p:cNvSpPr>
            <p:nvPr/>
          </p:nvSpPr>
          <p:spPr bwMode="auto">
            <a:xfrm>
              <a:off x="3344" y="2963"/>
              <a:ext cx="739" cy="717"/>
            </a:xfrm>
            <a:custGeom>
              <a:avLst/>
              <a:gdLst>
                <a:gd name="T0" fmla="*/ 1297 w 327"/>
                <a:gd name="T1" fmla="*/ 881 h 297"/>
                <a:gd name="T2" fmla="*/ 603 w 327"/>
                <a:gd name="T3" fmla="*/ 1026 h 297"/>
                <a:gd name="T4" fmla="*/ 224 w 327"/>
                <a:gd name="T5" fmla="*/ 1509 h 297"/>
                <a:gd name="T6" fmla="*/ 0 w 327"/>
                <a:gd name="T7" fmla="*/ 1731 h 297"/>
                <a:gd name="T8" fmla="*/ 169 w 327"/>
                <a:gd name="T9" fmla="*/ 1637 h 297"/>
                <a:gd name="T10" fmla="*/ 563 w 327"/>
                <a:gd name="T11" fmla="*/ 1178 h 297"/>
                <a:gd name="T12" fmla="*/ 1211 w 327"/>
                <a:gd name="T13" fmla="*/ 1084 h 297"/>
                <a:gd name="T14" fmla="*/ 1492 w 327"/>
                <a:gd name="T15" fmla="*/ 181 h 297"/>
                <a:gd name="T16" fmla="*/ 1370 w 327"/>
                <a:gd name="T17" fmla="*/ 0 h 297"/>
                <a:gd name="T18" fmla="*/ 1297 w 327"/>
                <a:gd name="T19" fmla="*/ 881 h 2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7"/>
                <a:gd name="T31" fmla="*/ 0 h 297"/>
                <a:gd name="T32" fmla="*/ 327 w 327"/>
                <a:gd name="T33" fmla="*/ 297 h 29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7" h="297">
                  <a:moveTo>
                    <a:pt x="254" y="151"/>
                  </a:moveTo>
                  <a:cubicBezTo>
                    <a:pt x="227" y="172"/>
                    <a:pt x="155" y="159"/>
                    <a:pt x="118" y="176"/>
                  </a:cubicBezTo>
                  <a:cubicBezTo>
                    <a:pt x="81" y="193"/>
                    <a:pt x="61" y="236"/>
                    <a:pt x="44" y="259"/>
                  </a:cubicBezTo>
                  <a:cubicBezTo>
                    <a:pt x="27" y="282"/>
                    <a:pt x="22" y="289"/>
                    <a:pt x="0" y="297"/>
                  </a:cubicBezTo>
                  <a:cubicBezTo>
                    <a:pt x="11" y="295"/>
                    <a:pt x="22" y="290"/>
                    <a:pt x="33" y="281"/>
                  </a:cubicBezTo>
                  <a:cubicBezTo>
                    <a:pt x="62" y="258"/>
                    <a:pt x="77" y="221"/>
                    <a:pt x="110" y="202"/>
                  </a:cubicBezTo>
                  <a:cubicBezTo>
                    <a:pt x="146" y="181"/>
                    <a:pt x="197" y="190"/>
                    <a:pt x="237" y="186"/>
                  </a:cubicBezTo>
                  <a:cubicBezTo>
                    <a:pt x="317" y="179"/>
                    <a:pt x="327" y="92"/>
                    <a:pt x="292" y="31"/>
                  </a:cubicBezTo>
                  <a:cubicBezTo>
                    <a:pt x="286" y="21"/>
                    <a:pt x="278" y="10"/>
                    <a:pt x="268" y="0"/>
                  </a:cubicBezTo>
                  <a:cubicBezTo>
                    <a:pt x="288" y="40"/>
                    <a:pt x="305" y="110"/>
                    <a:pt x="254" y="151"/>
                  </a:cubicBezTo>
                  <a:close/>
                </a:path>
              </a:pathLst>
            </a:custGeom>
            <a:solidFill>
              <a:srgbClr val="00ABE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88" name="Freeform 182"/>
            <p:cNvSpPr>
              <a:spLocks/>
            </p:cNvSpPr>
            <p:nvPr/>
          </p:nvSpPr>
          <p:spPr bwMode="auto">
            <a:xfrm>
              <a:off x="3108" y="2874"/>
              <a:ext cx="826" cy="801"/>
            </a:xfrm>
            <a:custGeom>
              <a:avLst/>
              <a:gdLst>
                <a:gd name="T0" fmla="*/ 183 w 365"/>
                <a:gd name="T1" fmla="*/ 1583 h 332"/>
                <a:gd name="T2" fmla="*/ 235 w 365"/>
                <a:gd name="T3" fmla="*/ 1252 h 332"/>
                <a:gd name="T4" fmla="*/ 518 w 365"/>
                <a:gd name="T5" fmla="*/ 955 h 332"/>
                <a:gd name="T6" fmla="*/ 645 w 365"/>
                <a:gd name="T7" fmla="*/ 478 h 332"/>
                <a:gd name="T8" fmla="*/ 1107 w 365"/>
                <a:gd name="T9" fmla="*/ 343 h 332"/>
                <a:gd name="T10" fmla="*/ 1491 w 365"/>
                <a:gd name="T11" fmla="*/ 157 h 332"/>
                <a:gd name="T12" fmla="*/ 1869 w 365"/>
                <a:gd name="T13" fmla="*/ 174 h 332"/>
                <a:gd name="T14" fmla="*/ 1496 w 365"/>
                <a:gd name="T15" fmla="*/ 34 h 332"/>
                <a:gd name="T16" fmla="*/ 1414 w 365"/>
                <a:gd name="T17" fmla="*/ 116 h 332"/>
                <a:gd name="T18" fmla="*/ 1310 w 365"/>
                <a:gd name="T19" fmla="*/ 128 h 332"/>
                <a:gd name="T20" fmla="*/ 1254 w 365"/>
                <a:gd name="T21" fmla="*/ 210 h 332"/>
                <a:gd name="T22" fmla="*/ 1102 w 365"/>
                <a:gd name="T23" fmla="*/ 239 h 332"/>
                <a:gd name="T24" fmla="*/ 702 w 365"/>
                <a:gd name="T25" fmla="*/ 152 h 332"/>
                <a:gd name="T26" fmla="*/ 344 w 365"/>
                <a:gd name="T27" fmla="*/ 647 h 332"/>
                <a:gd name="T28" fmla="*/ 317 w 365"/>
                <a:gd name="T29" fmla="*/ 1013 h 332"/>
                <a:gd name="T30" fmla="*/ 240 w 365"/>
                <a:gd name="T31" fmla="*/ 1066 h 332"/>
                <a:gd name="T32" fmla="*/ 199 w 365"/>
                <a:gd name="T33" fmla="*/ 1187 h 332"/>
                <a:gd name="T34" fmla="*/ 41 w 365"/>
                <a:gd name="T35" fmla="*/ 1194 h 332"/>
                <a:gd name="T36" fmla="*/ 32 w 365"/>
                <a:gd name="T37" fmla="*/ 1310 h 332"/>
                <a:gd name="T38" fmla="*/ 0 w 365"/>
                <a:gd name="T39" fmla="*/ 1450 h 332"/>
                <a:gd name="T40" fmla="*/ 118 w 365"/>
                <a:gd name="T41" fmla="*/ 1595 h 332"/>
                <a:gd name="T42" fmla="*/ 220 w 365"/>
                <a:gd name="T43" fmla="*/ 1817 h 332"/>
                <a:gd name="T44" fmla="*/ 389 w 365"/>
                <a:gd name="T45" fmla="*/ 1933 h 332"/>
                <a:gd name="T46" fmla="*/ 183 w 365"/>
                <a:gd name="T47" fmla="*/ 1583 h 33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65"/>
                <a:gd name="T73" fmla="*/ 0 h 332"/>
                <a:gd name="T74" fmla="*/ 365 w 365"/>
                <a:gd name="T75" fmla="*/ 332 h 33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65" h="332">
                  <a:moveTo>
                    <a:pt x="36" y="272"/>
                  </a:moveTo>
                  <a:cubicBezTo>
                    <a:pt x="36" y="262"/>
                    <a:pt x="29" y="227"/>
                    <a:pt x="46" y="215"/>
                  </a:cubicBezTo>
                  <a:cubicBezTo>
                    <a:pt x="49" y="212"/>
                    <a:pt x="80" y="192"/>
                    <a:pt x="101" y="164"/>
                  </a:cubicBezTo>
                  <a:cubicBezTo>
                    <a:pt x="118" y="142"/>
                    <a:pt x="109" y="98"/>
                    <a:pt x="126" y="82"/>
                  </a:cubicBezTo>
                  <a:cubicBezTo>
                    <a:pt x="138" y="70"/>
                    <a:pt x="184" y="75"/>
                    <a:pt x="216" y="59"/>
                  </a:cubicBezTo>
                  <a:cubicBezTo>
                    <a:pt x="241" y="46"/>
                    <a:pt x="268" y="34"/>
                    <a:pt x="291" y="27"/>
                  </a:cubicBezTo>
                  <a:cubicBezTo>
                    <a:pt x="331" y="14"/>
                    <a:pt x="352" y="23"/>
                    <a:pt x="365" y="30"/>
                  </a:cubicBezTo>
                  <a:cubicBezTo>
                    <a:pt x="343" y="10"/>
                    <a:pt x="320" y="0"/>
                    <a:pt x="292" y="6"/>
                  </a:cubicBezTo>
                  <a:cubicBezTo>
                    <a:pt x="286" y="8"/>
                    <a:pt x="282" y="17"/>
                    <a:pt x="276" y="20"/>
                  </a:cubicBezTo>
                  <a:cubicBezTo>
                    <a:pt x="270" y="23"/>
                    <a:pt x="262" y="19"/>
                    <a:pt x="256" y="22"/>
                  </a:cubicBezTo>
                  <a:cubicBezTo>
                    <a:pt x="251" y="25"/>
                    <a:pt x="250" y="33"/>
                    <a:pt x="245" y="36"/>
                  </a:cubicBezTo>
                  <a:cubicBezTo>
                    <a:pt x="239" y="39"/>
                    <a:pt x="221" y="39"/>
                    <a:pt x="215" y="41"/>
                  </a:cubicBezTo>
                  <a:cubicBezTo>
                    <a:pt x="186" y="50"/>
                    <a:pt x="164" y="33"/>
                    <a:pt x="137" y="26"/>
                  </a:cubicBezTo>
                  <a:cubicBezTo>
                    <a:pt x="79" y="12"/>
                    <a:pt x="54" y="59"/>
                    <a:pt x="67" y="111"/>
                  </a:cubicBezTo>
                  <a:cubicBezTo>
                    <a:pt x="73" y="133"/>
                    <a:pt x="72" y="157"/>
                    <a:pt x="62" y="174"/>
                  </a:cubicBezTo>
                  <a:cubicBezTo>
                    <a:pt x="60" y="179"/>
                    <a:pt x="52" y="179"/>
                    <a:pt x="47" y="183"/>
                  </a:cubicBezTo>
                  <a:cubicBezTo>
                    <a:pt x="44" y="187"/>
                    <a:pt x="44" y="201"/>
                    <a:pt x="39" y="204"/>
                  </a:cubicBezTo>
                  <a:cubicBezTo>
                    <a:pt x="29" y="211"/>
                    <a:pt x="13" y="201"/>
                    <a:pt x="8" y="205"/>
                  </a:cubicBezTo>
                  <a:cubicBezTo>
                    <a:pt x="1" y="210"/>
                    <a:pt x="10" y="217"/>
                    <a:pt x="6" y="225"/>
                  </a:cubicBezTo>
                  <a:cubicBezTo>
                    <a:pt x="3" y="231"/>
                    <a:pt x="1" y="239"/>
                    <a:pt x="0" y="249"/>
                  </a:cubicBezTo>
                  <a:cubicBezTo>
                    <a:pt x="0" y="260"/>
                    <a:pt x="17" y="264"/>
                    <a:pt x="23" y="274"/>
                  </a:cubicBezTo>
                  <a:cubicBezTo>
                    <a:pt x="33" y="287"/>
                    <a:pt x="35" y="305"/>
                    <a:pt x="43" y="312"/>
                  </a:cubicBezTo>
                  <a:cubicBezTo>
                    <a:pt x="54" y="321"/>
                    <a:pt x="65" y="328"/>
                    <a:pt x="76" y="332"/>
                  </a:cubicBezTo>
                  <a:cubicBezTo>
                    <a:pt x="38" y="306"/>
                    <a:pt x="36" y="283"/>
                    <a:pt x="36" y="272"/>
                  </a:cubicBezTo>
                  <a:close/>
                </a:path>
              </a:pathLst>
            </a:custGeom>
            <a:solidFill>
              <a:srgbClr val="B5E1F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89" name="Freeform 183"/>
            <p:cNvSpPr>
              <a:spLocks/>
            </p:cNvSpPr>
            <p:nvPr/>
          </p:nvSpPr>
          <p:spPr bwMode="auto">
            <a:xfrm>
              <a:off x="3262" y="2954"/>
              <a:ext cx="281" cy="354"/>
            </a:xfrm>
            <a:custGeom>
              <a:avLst/>
              <a:gdLst>
                <a:gd name="T0" fmla="*/ 159 w 124"/>
                <a:gd name="T1" fmla="*/ 24 h 147"/>
                <a:gd name="T2" fmla="*/ 52 w 124"/>
                <a:gd name="T3" fmla="*/ 407 h 147"/>
                <a:gd name="T4" fmla="*/ 61 w 124"/>
                <a:gd name="T5" fmla="*/ 626 h 147"/>
                <a:gd name="T6" fmla="*/ 0 w 124"/>
                <a:gd name="T7" fmla="*/ 852 h 147"/>
                <a:gd name="T8" fmla="*/ 134 w 124"/>
                <a:gd name="T9" fmla="*/ 597 h 147"/>
                <a:gd name="T10" fmla="*/ 154 w 124"/>
                <a:gd name="T11" fmla="*/ 243 h 147"/>
                <a:gd name="T12" fmla="*/ 360 w 124"/>
                <a:gd name="T13" fmla="*/ 132 h 147"/>
                <a:gd name="T14" fmla="*/ 637 w 124"/>
                <a:gd name="T15" fmla="*/ 87 h 147"/>
                <a:gd name="T16" fmla="*/ 442 w 124"/>
                <a:gd name="T17" fmla="*/ 46 h 147"/>
                <a:gd name="T18" fmla="*/ 220 w 124"/>
                <a:gd name="T19" fmla="*/ 0 h 1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"/>
                <a:gd name="T31" fmla="*/ 0 h 147"/>
                <a:gd name="T32" fmla="*/ 124 w 124"/>
                <a:gd name="T33" fmla="*/ 147 h 1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" h="147">
                  <a:moveTo>
                    <a:pt x="31" y="4"/>
                  </a:moveTo>
                  <a:cubicBezTo>
                    <a:pt x="4" y="10"/>
                    <a:pt x="7" y="50"/>
                    <a:pt x="10" y="70"/>
                  </a:cubicBezTo>
                  <a:cubicBezTo>
                    <a:pt x="13" y="83"/>
                    <a:pt x="14" y="94"/>
                    <a:pt x="12" y="108"/>
                  </a:cubicBezTo>
                  <a:cubicBezTo>
                    <a:pt x="11" y="122"/>
                    <a:pt x="3" y="133"/>
                    <a:pt x="0" y="147"/>
                  </a:cubicBezTo>
                  <a:cubicBezTo>
                    <a:pt x="13" y="134"/>
                    <a:pt x="24" y="122"/>
                    <a:pt x="26" y="103"/>
                  </a:cubicBezTo>
                  <a:cubicBezTo>
                    <a:pt x="29" y="83"/>
                    <a:pt x="24" y="60"/>
                    <a:pt x="30" y="42"/>
                  </a:cubicBezTo>
                  <a:cubicBezTo>
                    <a:pt x="37" y="24"/>
                    <a:pt x="54" y="23"/>
                    <a:pt x="70" y="23"/>
                  </a:cubicBezTo>
                  <a:cubicBezTo>
                    <a:pt x="89" y="22"/>
                    <a:pt x="106" y="17"/>
                    <a:pt x="124" y="15"/>
                  </a:cubicBezTo>
                  <a:cubicBezTo>
                    <a:pt x="109" y="15"/>
                    <a:pt x="99" y="14"/>
                    <a:pt x="86" y="8"/>
                  </a:cubicBezTo>
                  <a:cubicBezTo>
                    <a:pt x="71" y="2"/>
                    <a:pt x="59" y="0"/>
                    <a:pt x="43" y="0"/>
                  </a:cubicBezTo>
                </a:path>
              </a:pathLst>
            </a:custGeom>
            <a:solidFill>
              <a:srgbClr val="DDF1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90" name="Freeform 184"/>
            <p:cNvSpPr>
              <a:spLocks/>
            </p:cNvSpPr>
            <p:nvPr/>
          </p:nvSpPr>
          <p:spPr bwMode="auto">
            <a:xfrm>
              <a:off x="3298" y="2978"/>
              <a:ext cx="61" cy="104"/>
            </a:xfrm>
            <a:custGeom>
              <a:avLst/>
              <a:gdLst>
                <a:gd name="T0" fmla="*/ 93 w 27"/>
                <a:gd name="T1" fmla="*/ 0 h 43"/>
                <a:gd name="T2" fmla="*/ 20 w 27"/>
                <a:gd name="T3" fmla="*/ 252 h 43"/>
                <a:gd name="T4" fmla="*/ 56 w 27"/>
                <a:gd name="T5" fmla="*/ 87 h 43"/>
                <a:gd name="T6" fmla="*/ 138 w 27"/>
                <a:gd name="T7" fmla="*/ 29 h 43"/>
                <a:gd name="T8" fmla="*/ 117 w 27"/>
                <a:gd name="T9" fmla="*/ 5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3"/>
                <a:gd name="T17" fmla="*/ 27 w 27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3">
                  <a:moveTo>
                    <a:pt x="18" y="0"/>
                  </a:moveTo>
                  <a:cubicBezTo>
                    <a:pt x="0" y="9"/>
                    <a:pt x="1" y="25"/>
                    <a:pt x="4" y="43"/>
                  </a:cubicBezTo>
                  <a:cubicBezTo>
                    <a:pt x="7" y="34"/>
                    <a:pt x="5" y="23"/>
                    <a:pt x="11" y="15"/>
                  </a:cubicBezTo>
                  <a:cubicBezTo>
                    <a:pt x="15" y="10"/>
                    <a:pt x="22" y="10"/>
                    <a:pt x="27" y="5"/>
                  </a:cubicBezTo>
                  <a:cubicBezTo>
                    <a:pt x="26" y="3"/>
                    <a:pt x="25" y="2"/>
                    <a:pt x="23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91" name="Freeform 185"/>
            <p:cNvSpPr>
              <a:spLocks/>
            </p:cNvSpPr>
            <p:nvPr/>
          </p:nvSpPr>
          <p:spPr bwMode="auto">
            <a:xfrm>
              <a:off x="3362" y="2971"/>
              <a:ext cx="31" cy="21"/>
            </a:xfrm>
            <a:custGeom>
              <a:avLst/>
              <a:gdLst>
                <a:gd name="T0" fmla="*/ 60 w 14"/>
                <a:gd name="T1" fmla="*/ 12 h 9"/>
                <a:gd name="T2" fmla="*/ 9 w 14"/>
                <a:gd name="T3" fmla="*/ 49 h 9"/>
                <a:gd name="T4" fmla="*/ 69 w 14"/>
                <a:gd name="T5" fmla="*/ 33 h 9"/>
                <a:gd name="T6" fmla="*/ 60 w 14"/>
                <a:gd name="T7" fmla="*/ 16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9"/>
                <a:gd name="T14" fmla="*/ 14 w 14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9">
                  <a:moveTo>
                    <a:pt x="12" y="2"/>
                  </a:moveTo>
                  <a:cubicBezTo>
                    <a:pt x="6" y="0"/>
                    <a:pt x="0" y="3"/>
                    <a:pt x="2" y="9"/>
                  </a:cubicBezTo>
                  <a:cubicBezTo>
                    <a:pt x="7" y="9"/>
                    <a:pt x="11" y="8"/>
                    <a:pt x="14" y="6"/>
                  </a:cubicBezTo>
                  <a:cubicBezTo>
                    <a:pt x="14" y="4"/>
                    <a:pt x="13" y="4"/>
                    <a:pt x="12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92" name="Freeform 186"/>
            <p:cNvSpPr>
              <a:spLocks/>
            </p:cNvSpPr>
            <p:nvPr/>
          </p:nvSpPr>
          <p:spPr bwMode="auto">
            <a:xfrm>
              <a:off x="3303" y="3094"/>
              <a:ext cx="13" cy="26"/>
            </a:xfrm>
            <a:custGeom>
              <a:avLst/>
              <a:gdLst>
                <a:gd name="T0" fmla="*/ 4 w 6"/>
                <a:gd name="T1" fmla="*/ 5 h 11"/>
                <a:gd name="T2" fmla="*/ 15 w 6"/>
                <a:gd name="T3" fmla="*/ 61 h 11"/>
                <a:gd name="T4" fmla="*/ 20 w 6"/>
                <a:gd name="T5" fmla="*/ 5 h 11"/>
                <a:gd name="T6" fmla="*/ 9 w 6"/>
                <a:gd name="T7" fmla="*/ 12 h 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11"/>
                <a:gd name="T14" fmla="*/ 6 w 6"/>
                <a:gd name="T15" fmla="*/ 11 h 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11">
                  <a:moveTo>
                    <a:pt x="1" y="1"/>
                  </a:moveTo>
                  <a:cubicBezTo>
                    <a:pt x="0" y="5"/>
                    <a:pt x="1" y="9"/>
                    <a:pt x="3" y="11"/>
                  </a:cubicBezTo>
                  <a:cubicBezTo>
                    <a:pt x="6" y="8"/>
                    <a:pt x="6" y="4"/>
                    <a:pt x="4" y="1"/>
                  </a:cubicBezTo>
                  <a:cubicBezTo>
                    <a:pt x="3" y="0"/>
                    <a:pt x="3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93" name="Freeform 187"/>
            <p:cNvSpPr>
              <a:spLocks/>
            </p:cNvSpPr>
            <p:nvPr/>
          </p:nvSpPr>
          <p:spPr bwMode="auto">
            <a:xfrm>
              <a:off x="3138" y="3407"/>
              <a:ext cx="36" cy="58"/>
            </a:xfrm>
            <a:custGeom>
              <a:avLst/>
              <a:gdLst>
                <a:gd name="T0" fmla="*/ 29 w 16"/>
                <a:gd name="T1" fmla="*/ 5 h 24"/>
                <a:gd name="T2" fmla="*/ 20 w 16"/>
                <a:gd name="T3" fmla="*/ 140 h 24"/>
                <a:gd name="T4" fmla="*/ 45 w 16"/>
                <a:gd name="T5" fmla="*/ 36 h 24"/>
                <a:gd name="T6" fmla="*/ 40 w 16"/>
                <a:gd name="T7" fmla="*/ 5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24"/>
                <a:gd name="T14" fmla="*/ 16 w 16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24">
                  <a:moveTo>
                    <a:pt x="6" y="1"/>
                  </a:moveTo>
                  <a:cubicBezTo>
                    <a:pt x="2" y="7"/>
                    <a:pt x="0" y="18"/>
                    <a:pt x="4" y="24"/>
                  </a:cubicBezTo>
                  <a:cubicBezTo>
                    <a:pt x="7" y="21"/>
                    <a:pt x="9" y="10"/>
                    <a:pt x="9" y="6"/>
                  </a:cubicBezTo>
                  <a:cubicBezTo>
                    <a:pt x="10" y="3"/>
                    <a:pt x="16" y="0"/>
                    <a:pt x="8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94" name="Freeform 188"/>
            <p:cNvSpPr>
              <a:spLocks/>
            </p:cNvSpPr>
            <p:nvPr/>
          </p:nvSpPr>
          <p:spPr bwMode="auto">
            <a:xfrm>
              <a:off x="3158" y="3388"/>
              <a:ext cx="11" cy="12"/>
            </a:xfrm>
            <a:custGeom>
              <a:avLst/>
              <a:gdLst>
                <a:gd name="T0" fmla="*/ 15 w 5"/>
                <a:gd name="T1" fmla="*/ 5 h 5"/>
                <a:gd name="T2" fmla="*/ 0 w 5"/>
                <a:gd name="T3" fmla="*/ 29 h 5"/>
                <a:gd name="T4" fmla="*/ 24 w 5"/>
                <a:gd name="T5" fmla="*/ 5 h 5"/>
                <a:gd name="T6" fmla="*/ 15 w 5"/>
                <a:gd name="T7" fmla="*/ 12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5"/>
                <a:gd name="T14" fmla="*/ 5 w 5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5">
                  <a:moveTo>
                    <a:pt x="3" y="1"/>
                  </a:moveTo>
                  <a:cubicBezTo>
                    <a:pt x="1" y="3"/>
                    <a:pt x="0" y="3"/>
                    <a:pt x="0" y="5"/>
                  </a:cubicBezTo>
                  <a:cubicBezTo>
                    <a:pt x="2" y="4"/>
                    <a:pt x="3" y="3"/>
                    <a:pt x="5" y="1"/>
                  </a:cubicBezTo>
                  <a:cubicBezTo>
                    <a:pt x="3" y="0"/>
                    <a:pt x="3" y="2"/>
                    <a:pt x="3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95" name="Freeform 189"/>
            <p:cNvSpPr>
              <a:spLocks/>
            </p:cNvSpPr>
            <p:nvPr/>
          </p:nvSpPr>
          <p:spPr bwMode="auto">
            <a:xfrm>
              <a:off x="3742" y="3106"/>
              <a:ext cx="330" cy="330"/>
            </a:xfrm>
            <a:custGeom>
              <a:avLst/>
              <a:gdLst>
                <a:gd name="T0" fmla="*/ 0 w 146"/>
                <a:gd name="T1" fmla="*/ 749 h 137"/>
                <a:gd name="T2" fmla="*/ 617 w 146"/>
                <a:gd name="T3" fmla="*/ 528 h 137"/>
                <a:gd name="T4" fmla="*/ 644 w 146"/>
                <a:gd name="T5" fmla="*/ 0 h 137"/>
                <a:gd name="T6" fmla="*/ 502 w 146"/>
                <a:gd name="T7" fmla="*/ 593 h 137"/>
                <a:gd name="T8" fmla="*/ 0 w 146"/>
                <a:gd name="T9" fmla="*/ 749 h 1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6"/>
                <a:gd name="T16" fmla="*/ 0 h 137"/>
                <a:gd name="T17" fmla="*/ 146 w 146"/>
                <a:gd name="T18" fmla="*/ 137 h 1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6" h="137">
                  <a:moveTo>
                    <a:pt x="0" y="129"/>
                  </a:moveTo>
                  <a:cubicBezTo>
                    <a:pt x="25" y="129"/>
                    <a:pt x="95" y="137"/>
                    <a:pt x="121" y="91"/>
                  </a:cubicBezTo>
                  <a:cubicBezTo>
                    <a:pt x="146" y="45"/>
                    <a:pt x="126" y="0"/>
                    <a:pt x="126" y="0"/>
                  </a:cubicBezTo>
                  <a:cubicBezTo>
                    <a:pt x="130" y="34"/>
                    <a:pt x="122" y="78"/>
                    <a:pt x="98" y="102"/>
                  </a:cubicBezTo>
                  <a:cubicBezTo>
                    <a:pt x="70" y="129"/>
                    <a:pt x="11" y="130"/>
                    <a:pt x="0" y="129"/>
                  </a:cubicBezTo>
                  <a:close/>
                </a:path>
              </a:pathLst>
            </a:custGeom>
            <a:solidFill>
              <a:srgbClr val="0094D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96" name="Freeform 190"/>
            <p:cNvSpPr>
              <a:spLocks/>
            </p:cNvSpPr>
            <p:nvPr/>
          </p:nvSpPr>
          <p:spPr bwMode="auto">
            <a:xfrm>
              <a:off x="3081" y="2848"/>
              <a:ext cx="1034" cy="890"/>
            </a:xfrm>
            <a:custGeom>
              <a:avLst/>
              <a:gdLst>
                <a:gd name="T0" fmla="*/ 57 w 457"/>
                <a:gd name="T1" fmla="*/ 1204 h 369"/>
                <a:gd name="T2" fmla="*/ 32 w 457"/>
                <a:gd name="T3" fmla="*/ 1389 h 369"/>
                <a:gd name="T4" fmla="*/ 0 w 457"/>
                <a:gd name="T5" fmla="*/ 1541 h 369"/>
                <a:gd name="T6" fmla="*/ 129 w 457"/>
                <a:gd name="T7" fmla="*/ 1698 h 369"/>
                <a:gd name="T8" fmla="*/ 235 w 457"/>
                <a:gd name="T9" fmla="*/ 1932 h 369"/>
                <a:gd name="T10" fmla="*/ 767 w 457"/>
                <a:gd name="T11" fmla="*/ 1983 h 369"/>
                <a:gd name="T12" fmla="*/ 1192 w 457"/>
                <a:gd name="T13" fmla="*/ 1507 h 369"/>
                <a:gd name="T14" fmla="*/ 1812 w 457"/>
                <a:gd name="T15" fmla="*/ 1413 h 369"/>
                <a:gd name="T16" fmla="*/ 2145 w 457"/>
                <a:gd name="T17" fmla="*/ 478 h 369"/>
                <a:gd name="T18" fmla="*/ 1545 w 457"/>
                <a:gd name="T19" fmla="*/ 58 h 369"/>
                <a:gd name="T20" fmla="*/ 1459 w 457"/>
                <a:gd name="T21" fmla="*/ 140 h 369"/>
                <a:gd name="T22" fmla="*/ 1351 w 457"/>
                <a:gd name="T23" fmla="*/ 152 h 369"/>
                <a:gd name="T24" fmla="*/ 1290 w 457"/>
                <a:gd name="T25" fmla="*/ 239 h 369"/>
                <a:gd name="T26" fmla="*/ 1177 w 457"/>
                <a:gd name="T27" fmla="*/ 251 h 369"/>
                <a:gd name="T28" fmla="*/ 753 w 457"/>
                <a:gd name="T29" fmla="*/ 164 h 369"/>
                <a:gd name="T30" fmla="*/ 369 w 457"/>
                <a:gd name="T31" fmla="*/ 687 h 369"/>
                <a:gd name="T32" fmla="*/ 348 w 457"/>
                <a:gd name="T33" fmla="*/ 1054 h 369"/>
                <a:gd name="T34" fmla="*/ 267 w 457"/>
                <a:gd name="T35" fmla="*/ 1112 h 369"/>
                <a:gd name="T36" fmla="*/ 219 w 457"/>
                <a:gd name="T37" fmla="*/ 1199 h 369"/>
                <a:gd name="T38" fmla="*/ 57 w 457"/>
                <a:gd name="T39" fmla="*/ 1204 h 36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57"/>
                <a:gd name="T61" fmla="*/ 0 h 369"/>
                <a:gd name="T62" fmla="*/ 457 w 457"/>
                <a:gd name="T63" fmla="*/ 369 h 36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57" h="369">
                  <a:moveTo>
                    <a:pt x="11" y="207"/>
                  </a:moveTo>
                  <a:cubicBezTo>
                    <a:pt x="3" y="213"/>
                    <a:pt x="11" y="231"/>
                    <a:pt x="6" y="239"/>
                  </a:cubicBezTo>
                  <a:cubicBezTo>
                    <a:pt x="3" y="246"/>
                    <a:pt x="1" y="254"/>
                    <a:pt x="0" y="265"/>
                  </a:cubicBezTo>
                  <a:cubicBezTo>
                    <a:pt x="0" y="277"/>
                    <a:pt x="18" y="282"/>
                    <a:pt x="25" y="292"/>
                  </a:cubicBezTo>
                  <a:cubicBezTo>
                    <a:pt x="35" y="306"/>
                    <a:pt x="37" y="325"/>
                    <a:pt x="46" y="332"/>
                  </a:cubicBezTo>
                  <a:cubicBezTo>
                    <a:pt x="79" y="360"/>
                    <a:pt x="114" y="369"/>
                    <a:pt x="150" y="341"/>
                  </a:cubicBezTo>
                  <a:cubicBezTo>
                    <a:pt x="181" y="316"/>
                    <a:pt x="197" y="279"/>
                    <a:pt x="233" y="259"/>
                  </a:cubicBezTo>
                  <a:cubicBezTo>
                    <a:pt x="272" y="237"/>
                    <a:pt x="312" y="247"/>
                    <a:pt x="354" y="243"/>
                  </a:cubicBezTo>
                  <a:cubicBezTo>
                    <a:pt x="440" y="236"/>
                    <a:pt x="457" y="147"/>
                    <a:pt x="419" y="82"/>
                  </a:cubicBezTo>
                  <a:cubicBezTo>
                    <a:pt x="397" y="44"/>
                    <a:pt x="350" y="0"/>
                    <a:pt x="302" y="10"/>
                  </a:cubicBezTo>
                  <a:cubicBezTo>
                    <a:pt x="295" y="11"/>
                    <a:pt x="292" y="21"/>
                    <a:pt x="285" y="24"/>
                  </a:cubicBezTo>
                  <a:cubicBezTo>
                    <a:pt x="279" y="27"/>
                    <a:pt x="270" y="23"/>
                    <a:pt x="264" y="26"/>
                  </a:cubicBezTo>
                  <a:cubicBezTo>
                    <a:pt x="259" y="30"/>
                    <a:pt x="257" y="39"/>
                    <a:pt x="252" y="41"/>
                  </a:cubicBezTo>
                  <a:cubicBezTo>
                    <a:pt x="246" y="44"/>
                    <a:pt x="236" y="41"/>
                    <a:pt x="230" y="43"/>
                  </a:cubicBezTo>
                  <a:cubicBezTo>
                    <a:pt x="199" y="53"/>
                    <a:pt x="175" y="35"/>
                    <a:pt x="147" y="28"/>
                  </a:cubicBezTo>
                  <a:cubicBezTo>
                    <a:pt x="84" y="13"/>
                    <a:pt x="58" y="63"/>
                    <a:pt x="72" y="118"/>
                  </a:cubicBezTo>
                  <a:cubicBezTo>
                    <a:pt x="78" y="142"/>
                    <a:pt x="78" y="163"/>
                    <a:pt x="68" y="181"/>
                  </a:cubicBezTo>
                  <a:cubicBezTo>
                    <a:pt x="65" y="186"/>
                    <a:pt x="57" y="186"/>
                    <a:pt x="52" y="191"/>
                  </a:cubicBezTo>
                  <a:cubicBezTo>
                    <a:pt x="49" y="195"/>
                    <a:pt x="49" y="203"/>
                    <a:pt x="43" y="206"/>
                  </a:cubicBezTo>
                  <a:cubicBezTo>
                    <a:pt x="33" y="214"/>
                    <a:pt x="16" y="203"/>
                    <a:pt x="11" y="207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7" name="Groupe 324"/>
          <p:cNvGrpSpPr>
            <a:grpSpLocks/>
          </p:cNvGrpSpPr>
          <p:nvPr/>
        </p:nvGrpSpPr>
        <p:grpSpPr bwMode="auto">
          <a:xfrm>
            <a:off x="2339975" y="2349500"/>
            <a:ext cx="515938" cy="463550"/>
            <a:chOff x="1563366" y="2134597"/>
            <a:chExt cx="744854" cy="601583"/>
          </a:xfrm>
        </p:grpSpPr>
        <p:sp>
          <p:nvSpPr>
            <p:cNvPr id="61481" name="Freeform 120"/>
            <p:cNvSpPr>
              <a:spLocks/>
            </p:cNvSpPr>
            <p:nvPr/>
          </p:nvSpPr>
          <p:spPr bwMode="auto">
            <a:xfrm>
              <a:off x="1563366" y="2134597"/>
              <a:ext cx="742208" cy="601583"/>
            </a:xfrm>
            <a:custGeom>
              <a:avLst/>
              <a:gdLst>
                <a:gd name="T0" fmla="*/ 173880708 w 531"/>
                <a:gd name="T1" fmla="*/ 245565103 h 328"/>
                <a:gd name="T2" fmla="*/ 195371228 w 531"/>
                <a:gd name="T3" fmla="*/ 272476762 h 328"/>
                <a:gd name="T4" fmla="*/ 248122484 w 531"/>
                <a:gd name="T5" fmla="*/ 248928831 h 328"/>
                <a:gd name="T6" fmla="*/ 386835731 w 531"/>
                <a:gd name="T7" fmla="*/ 282567946 h 328"/>
                <a:gd name="T8" fmla="*/ 650587819 w 531"/>
                <a:gd name="T9" fmla="*/ 501221391 h 328"/>
                <a:gd name="T10" fmla="*/ 920202264 w 531"/>
                <a:gd name="T11" fmla="*/ 497857663 h 328"/>
                <a:gd name="T12" fmla="*/ 1006165566 w 531"/>
                <a:gd name="T13" fmla="*/ 797244135 h 328"/>
                <a:gd name="T14" fmla="*/ 922154927 w 531"/>
                <a:gd name="T15" fmla="*/ 894797752 h 328"/>
                <a:gd name="T16" fmla="*/ 867451008 w 531"/>
                <a:gd name="T17" fmla="*/ 1073084740 h 328"/>
                <a:gd name="T18" fmla="*/ 783441767 w 531"/>
                <a:gd name="T19" fmla="*/ 1056266100 h 328"/>
                <a:gd name="T20" fmla="*/ 677940478 w 531"/>
                <a:gd name="T21" fmla="*/ 1079812196 h 328"/>
                <a:gd name="T22" fmla="*/ 543134041 w 531"/>
                <a:gd name="T23" fmla="*/ 931800595 h 328"/>
                <a:gd name="T24" fmla="*/ 418096512 w 531"/>
                <a:gd name="T25" fmla="*/ 958712254 h 328"/>
                <a:gd name="T26" fmla="*/ 296965618 w 531"/>
                <a:gd name="T27" fmla="*/ 1049536809 h 328"/>
                <a:gd name="T28" fmla="*/ 169973984 w 531"/>
                <a:gd name="T29" fmla="*/ 1025990713 h 328"/>
                <a:gd name="T30" fmla="*/ 64472848 w 531"/>
                <a:gd name="T31" fmla="*/ 1036081897 h 328"/>
                <a:gd name="T32" fmla="*/ 31259393 w 531"/>
                <a:gd name="T33" fmla="*/ 753513836 h 328"/>
                <a:gd name="T34" fmla="*/ 27352669 w 531"/>
                <a:gd name="T35" fmla="*/ 336389430 h 328"/>
                <a:gd name="T36" fmla="*/ 97686313 w 531"/>
                <a:gd name="T37" fmla="*/ 3363729 h 328"/>
                <a:gd name="T38" fmla="*/ 173880708 w 531"/>
                <a:gd name="T39" fmla="*/ 245565103 h 3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31"/>
                <a:gd name="T61" fmla="*/ 0 h 328"/>
                <a:gd name="T62" fmla="*/ 531 w 531"/>
                <a:gd name="T63" fmla="*/ 328 h 3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31" h="328">
                  <a:moveTo>
                    <a:pt x="89" y="73"/>
                  </a:moveTo>
                  <a:cubicBezTo>
                    <a:pt x="93" y="82"/>
                    <a:pt x="98" y="81"/>
                    <a:pt x="100" y="81"/>
                  </a:cubicBezTo>
                  <a:cubicBezTo>
                    <a:pt x="109" y="79"/>
                    <a:pt x="118" y="77"/>
                    <a:pt x="127" y="74"/>
                  </a:cubicBezTo>
                  <a:cubicBezTo>
                    <a:pt x="150" y="69"/>
                    <a:pt x="176" y="76"/>
                    <a:pt x="198" y="84"/>
                  </a:cubicBezTo>
                  <a:cubicBezTo>
                    <a:pt x="244" y="101"/>
                    <a:pt x="284" y="138"/>
                    <a:pt x="333" y="149"/>
                  </a:cubicBezTo>
                  <a:cubicBezTo>
                    <a:pt x="378" y="158"/>
                    <a:pt x="425" y="136"/>
                    <a:pt x="471" y="148"/>
                  </a:cubicBezTo>
                  <a:cubicBezTo>
                    <a:pt x="516" y="160"/>
                    <a:pt x="531" y="194"/>
                    <a:pt x="515" y="237"/>
                  </a:cubicBezTo>
                  <a:cubicBezTo>
                    <a:pt x="508" y="256"/>
                    <a:pt x="483" y="252"/>
                    <a:pt x="472" y="266"/>
                  </a:cubicBezTo>
                  <a:cubicBezTo>
                    <a:pt x="459" y="280"/>
                    <a:pt x="460" y="312"/>
                    <a:pt x="444" y="319"/>
                  </a:cubicBezTo>
                  <a:cubicBezTo>
                    <a:pt x="430" y="326"/>
                    <a:pt x="417" y="313"/>
                    <a:pt x="401" y="314"/>
                  </a:cubicBezTo>
                  <a:cubicBezTo>
                    <a:pt x="384" y="314"/>
                    <a:pt x="365" y="328"/>
                    <a:pt x="347" y="321"/>
                  </a:cubicBezTo>
                  <a:cubicBezTo>
                    <a:pt x="320" y="312"/>
                    <a:pt x="302" y="292"/>
                    <a:pt x="278" y="277"/>
                  </a:cubicBezTo>
                  <a:cubicBezTo>
                    <a:pt x="253" y="262"/>
                    <a:pt x="238" y="273"/>
                    <a:pt x="214" y="285"/>
                  </a:cubicBezTo>
                  <a:cubicBezTo>
                    <a:pt x="195" y="294"/>
                    <a:pt x="174" y="309"/>
                    <a:pt x="152" y="312"/>
                  </a:cubicBezTo>
                  <a:cubicBezTo>
                    <a:pt x="130" y="314"/>
                    <a:pt x="108" y="301"/>
                    <a:pt x="87" y="305"/>
                  </a:cubicBezTo>
                  <a:cubicBezTo>
                    <a:pt x="66" y="310"/>
                    <a:pt x="56" y="322"/>
                    <a:pt x="33" y="308"/>
                  </a:cubicBezTo>
                  <a:cubicBezTo>
                    <a:pt x="0" y="287"/>
                    <a:pt x="14" y="259"/>
                    <a:pt x="16" y="224"/>
                  </a:cubicBezTo>
                  <a:cubicBezTo>
                    <a:pt x="18" y="183"/>
                    <a:pt x="24" y="141"/>
                    <a:pt x="14" y="100"/>
                  </a:cubicBezTo>
                  <a:cubicBezTo>
                    <a:pt x="7" y="69"/>
                    <a:pt x="1" y="0"/>
                    <a:pt x="50" y="1"/>
                  </a:cubicBezTo>
                  <a:cubicBezTo>
                    <a:pt x="83" y="1"/>
                    <a:pt x="84" y="49"/>
                    <a:pt x="89" y="73"/>
                  </a:cubicBezTo>
                  <a:close/>
                </a:path>
              </a:pathLst>
            </a:custGeom>
            <a:solidFill>
              <a:srgbClr val="BDCB4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82" name="Freeform 121"/>
            <p:cNvSpPr>
              <a:spLocks/>
            </p:cNvSpPr>
            <p:nvPr/>
          </p:nvSpPr>
          <p:spPr bwMode="auto">
            <a:xfrm>
              <a:off x="1598291" y="2172697"/>
              <a:ext cx="594176" cy="403573"/>
            </a:xfrm>
            <a:custGeom>
              <a:avLst/>
              <a:gdLst>
                <a:gd name="T0" fmla="*/ 830694509 w 425"/>
                <a:gd name="T1" fmla="*/ 494670525 h 220"/>
                <a:gd name="T2" fmla="*/ 615690761 w 425"/>
                <a:gd name="T3" fmla="*/ 508131515 h 220"/>
                <a:gd name="T4" fmla="*/ 353777968 w 425"/>
                <a:gd name="T5" fmla="*/ 289398564 h 220"/>
                <a:gd name="T6" fmla="*/ 215003660 w 425"/>
                <a:gd name="T7" fmla="*/ 259114087 h 220"/>
                <a:gd name="T8" fmla="*/ 162229618 w 425"/>
                <a:gd name="T9" fmla="*/ 279303738 h 220"/>
                <a:gd name="T10" fmla="*/ 130956396 w 425"/>
                <a:gd name="T11" fmla="*/ 252383592 h 220"/>
                <a:gd name="T12" fmla="*/ 76227888 w 425"/>
                <a:gd name="T13" fmla="*/ 3364331 h 220"/>
                <a:gd name="T14" fmla="*/ 31273232 w 425"/>
                <a:gd name="T15" fmla="*/ 312954380 h 220"/>
                <a:gd name="T16" fmla="*/ 25409766 w 425"/>
                <a:gd name="T17" fmla="*/ 740323507 h 220"/>
                <a:gd name="T18" fmla="*/ 101637664 w 425"/>
                <a:gd name="T19" fmla="*/ 471114594 h 220"/>
                <a:gd name="T20" fmla="*/ 277550103 w 425"/>
                <a:gd name="T21" fmla="*/ 336510195 h 220"/>
                <a:gd name="T22" fmla="*/ 508189674 w 425"/>
                <a:gd name="T23" fmla="*/ 491306194 h 220"/>
                <a:gd name="T24" fmla="*/ 830694509 w 425"/>
                <a:gd name="T25" fmla="*/ 494670525 h 2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25"/>
                <a:gd name="T40" fmla="*/ 0 h 220"/>
                <a:gd name="T41" fmla="*/ 425 w 425"/>
                <a:gd name="T42" fmla="*/ 220 h 2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25" h="220">
                  <a:moveTo>
                    <a:pt x="425" y="147"/>
                  </a:moveTo>
                  <a:cubicBezTo>
                    <a:pt x="388" y="147"/>
                    <a:pt x="352" y="159"/>
                    <a:pt x="315" y="151"/>
                  </a:cubicBezTo>
                  <a:cubicBezTo>
                    <a:pt x="267" y="141"/>
                    <a:pt x="227" y="103"/>
                    <a:pt x="181" y="86"/>
                  </a:cubicBezTo>
                  <a:cubicBezTo>
                    <a:pt x="159" y="78"/>
                    <a:pt x="133" y="71"/>
                    <a:pt x="110" y="77"/>
                  </a:cubicBezTo>
                  <a:cubicBezTo>
                    <a:pt x="101" y="79"/>
                    <a:pt x="92" y="81"/>
                    <a:pt x="83" y="83"/>
                  </a:cubicBezTo>
                  <a:cubicBezTo>
                    <a:pt x="81" y="84"/>
                    <a:pt x="71" y="85"/>
                    <a:pt x="67" y="75"/>
                  </a:cubicBezTo>
                  <a:cubicBezTo>
                    <a:pt x="61" y="51"/>
                    <a:pt x="63" y="2"/>
                    <a:pt x="39" y="1"/>
                  </a:cubicBezTo>
                  <a:cubicBezTo>
                    <a:pt x="0" y="0"/>
                    <a:pt x="9" y="62"/>
                    <a:pt x="16" y="93"/>
                  </a:cubicBezTo>
                  <a:cubicBezTo>
                    <a:pt x="26" y="134"/>
                    <a:pt x="15" y="178"/>
                    <a:pt x="13" y="220"/>
                  </a:cubicBezTo>
                  <a:cubicBezTo>
                    <a:pt x="22" y="184"/>
                    <a:pt x="30" y="165"/>
                    <a:pt x="52" y="140"/>
                  </a:cubicBezTo>
                  <a:cubicBezTo>
                    <a:pt x="73" y="114"/>
                    <a:pt x="112" y="109"/>
                    <a:pt x="142" y="100"/>
                  </a:cubicBezTo>
                  <a:cubicBezTo>
                    <a:pt x="172" y="91"/>
                    <a:pt x="201" y="126"/>
                    <a:pt x="260" y="146"/>
                  </a:cubicBezTo>
                  <a:cubicBezTo>
                    <a:pt x="318" y="165"/>
                    <a:pt x="364" y="157"/>
                    <a:pt x="425" y="147"/>
                  </a:cubicBezTo>
                  <a:close/>
                </a:path>
              </a:pathLst>
            </a:custGeom>
            <a:solidFill>
              <a:srgbClr val="DFE4A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83" name="Freeform 122"/>
            <p:cNvSpPr>
              <a:spLocks/>
            </p:cNvSpPr>
            <p:nvPr/>
          </p:nvSpPr>
          <p:spPr bwMode="auto">
            <a:xfrm>
              <a:off x="1699036" y="2483952"/>
              <a:ext cx="609184" cy="251708"/>
            </a:xfrm>
            <a:custGeom>
              <a:avLst/>
              <a:gdLst>
                <a:gd name="T0" fmla="*/ 0 w 436"/>
                <a:gd name="T1" fmla="*/ 401698345 h 137"/>
                <a:gd name="T2" fmla="*/ 142509938 w 436"/>
                <a:gd name="T3" fmla="*/ 418575634 h 137"/>
                <a:gd name="T4" fmla="*/ 312352110 w 436"/>
                <a:gd name="T5" fmla="*/ 280176716 h 137"/>
                <a:gd name="T6" fmla="*/ 404105621 w 436"/>
                <a:gd name="T7" fmla="*/ 324058404 h 137"/>
                <a:gd name="T8" fmla="*/ 530997495 w 436"/>
                <a:gd name="T9" fmla="*/ 459084068 h 137"/>
                <a:gd name="T10" fmla="*/ 612990006 w 436"/>
                <a:gd name="T11" fmla="*/ 428702743 h 137"/>
                <a:gd name="T12" fmla="*/ 696934420 w 436"/>
                <a:gd name="T13" fmla="*/ 445581869 h 137"/>
                <a:gd name="T14" fmla="*/ 739883452 w 436"/>
                <a:gd name="T15" fmla="*/ 286926897 h 137"/>
                <a:gd name="T16" fmla="*/ 823827866 w 436"/>
                <a:gd name="T17" fmla="*/ 209288736 h 137"/>
                <a:gd name="T18" fmla="*/ 833588779 w 436"/>
                <a:gd name="T19" fmla="*/ 0 h 137"/>
                <a:gd name="T20" fmla="*/ 786736115 w 436"/>
                <a:gd name="T21" fmla="*/ 172157229 h 137"/>
                <a:gd name="T22" fmla="*/ 673508787 w 436"/>
                <a:gd name="T23" fmla="*/ 263297589 h 137"/>
                <a:gd name="T24" fmla="*/ 599325286 w 436"/>
                <a:gd name="T25" fmla="*/ 327435331 h 137"/>
                <a:gd name="T26" fmla="*/ 501714755 w 436"/>
                <a:gd name="T27" fmla="*/ 283551806 h 137"/>
                <a:gd name="T28" fmla="*/ 320161120 w 436"/>
                <a:gd name="T29" fmla="*/ 209288736 h 137"/>
                <a:gd name="T30" fmla="*/ 187410742 w 436"/>
                <a:gd name="T31" fmla="*/ 347687711 h 137"/>
                <a:gd name="T32" fmla="*/ 56613599 w 436"/>
                <a:gd name="T33" fmla="*/ 381444127 h 137"/>
                <a:gd name="T34" fmla="*/ 0 w 436"/>
                <a:gd name="T35" fmla="*/ 401698345 h 13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36"/>
                <a:gd name="T55" fmla="*/ 0 h 137"/>
                <a:gd name="T56" fmla="*/ 436 w 436"/>
                <a:gd name="T57" fmla="*/ 137 h 13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36" h="137">
                  <a:moveTo>
                    <a:pt x="0" y="119"/>
                  </a:moveTo>
                  <a:cubicBezTo>
                    <a:pt x="15" y="112"/>
                    <a:pt x="57" y="130"/>
                    <a:pt x="73" y="124"/>
                  </a:cubicBezTo>
                  <a:cubicBezTo>
                    <a:pt x="88" y="118"/>
                    <a:pt x="138" y="91"/>
                    <a:pt x="160" y="83"/>
                  </a:cubicBezTo>
                  <a:cubicBezTo>
                    <a:pt x="182" y="76"/>
                    <a:pt x="187" y="81"/>
                    <a:pt x="207" y="96"/>
                  </a:cubicBezTo>
                  <a:cubicBezTo>
                    <a:pt x="228" y="110"/>
                    <a:pt x="257" y="135"/>
                    <a:pt x="272" y="136"/>
                  </a:cubicBezTo>
                  <a:cubicBezTo>
                    <a:pt x="287" y="137"/>
                    <a:pt x="297" y="131"/>
                    <a:pt x="314" y="127"/>
                  </a:cubicBezTo>
                  <a:cubicBezTo>
                    <a:pt x="330" y="124"/>
                    <a:pt x="348" y="137"/>
                    <a:pt x="357" y="132"/>
                  </a:cubicBezTo>
                  <a:cubicBezTo>
                    <a:pt x="365" y="127"/>
                    <a:pt x="370" y="98"/>
                    <a:pt x="379" y="85"/>
                  </a:cubicBezTo>
                  <a:cubicBezTo>
                    <a:pt x="388" y="72"/>
                    <a:pt x="412" y="68"/>
                    <a:pt x="422" y="62"/>
                  </a:cubicBezTo>
                  <a:cubicBezTo>
                    <a:pt x="436" y="52"/>
                    <a:pt x="435" y="7"/>
                    <a:pt x="427" y="0"/>
                  </a:cubicBezTo>
                  <a:cubicBezTo>
                    <a:pt x="429" y="20"/>
                    <a:pt x="428" y="41"/>
                    <a:pt x="403" y="51"/>
                  </a:cubicBezTo>
                  <a:cubicBezTo>
                    <a:pt x="377" y="60"/>
                    <a:pt x="354" y="57"/>
                    <a:pt x="345" y="78"/>
                  </a:cubicBezTo>
                  <a:cubicBezTo>
                    <a:pt x="337" y="99"/>
                    <a:pt x="327" y="88"/>
                    <a:pt x="307" y="97"/>
                  </a:cubicBezTo>
                  <a:cubicBezTo>
                    <a:pt x="288" y="106"/>
                    <a:pt x="283" y="105"/>
                    <a:pt x="257" y="84"/>
                  </a:cubicBezTo>
                  <a:cubicBezTo>
                    <a:pt x="231" y="64"/>
                    <a:pt x="191" y="49"/>
                    <a:pt x="164" y="62"/>
                  </a:cubicBezTo>
                  <a:cubicBezTo>
                    <a:pt x="140" y="74"/>
                    <a:pt x="119" y="91"/>
                    <a:pt x="96" y="103"/>
                  </a:cubicBezTo>
                  <a:cubicBezTo>
                    <a:pt x="73" y="115"/>
                    <a:pt x="43" y="114"/>
                    <a:pt x="29" y="113"/>
                  </a:cubicBezTo>
                  <a:cubicBezTo>
                    <a:pt x="16" y="113"/>
                    <a:pt x="0" y="119"/>
                    <a:pt x="0" y="119"/>
                  </a:cubicBezTo>
                  <a:close/>
                </a:path>
              </a:pathLst>
            </a:custGeom>
            <a:solidFill>
              <a:srgbClr val="99AA0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84" name="Freeform 123"/>
            <p:cNvSpPr>
              <a:spLocks/>
            </p:cNvSpPr>
            <p:nvPr/>
          </p:nvSpPr>
          <p:spPr bwMode="auto">
            <a:xfrm>
              <a:off x="1653854" y="2242548"/>
              <a:ext cx="110512" cy="221504"/>
            </a:xfrm>
            <a:custGeom>
              <a:avLst/>
              <a:gdLst>
                <a:gd name="T0" fmla="*/ 35223949 w 79"/>
                <a:gd name="T1" fmla="*/ 0 h 121"/>
                <a:gd name="T2" fmla="*/ 11740852 w 79"/>
                <a:gd name="T3" fmla="*/ 147450290 h 121"/>
                <a:gd name="T4" fmla="*/ 27395785 w 79"/>
                <a:gd name="T5" fmla="*/ 234580056 h 121"/>
                <a:gd name="T6" fmla="*/ 27395785 w 79"/>
                <a:gd name="T7" fmla="*/ 345167331 h 121"/>
                <a:gd name="T8" fmla="*/ 33266908 w 79"/>
                <a:gd name="T9" fmla="*/ 405487797 h 121"/>
                <a:gd name="T10" fmla="*/ 64576775 w 79"/>
                <a:gd name="T11" fmla="*/ 328411747 h 121"/>
                <a:gd name="T12" fmla="*/ 154593682 w 79"/>
                <a:gd name="T13" fmla="*/ 254687546 h 121"/>
                <a:gd name="T14" fmla="*/ 76319020 w 79"/>
                <a:gd name="T15" fmla="*/ 241281981 h 121"/>
                <a:gd name="T16" fmla="*/ 68490857 w 79"/>
                <a:gd name="T17" fmla="*/ 154152157 h 121"/>
                <a:gd name="T18" fmla="*/ 54792969 w 79"/>
                <a:gd name="T19" fmla="*/ 50266765 h 1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9"/>
                <a:gd name="T31" fmla="*/ 0 h 121"/>
                <a:gd name="T32" fmla="*/ 79 w 79"/>
                <a:gd name="T33" fmla="*/ 121 h 12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9" h="121">
                  <a:moveTo>
                    <a:pt x="18" y="0"/>
                  </a:moveTo>
                  <a:cubicBezTo>
                    <a:pt x="0" y="6"/>
                    <a:pt x="5" y="30"/>
                    <a:pt x="6" y="44"/>
                  </a:cubicBezTo>
                  <a:cubicBezTo>
                    <a:pt x="8" y="53"/>
                    <a:pt x="11" y="61"/>
                    <a:pt x="14" y="70"/>
                  </a:cubicBezTo>
                  <a:cubicBezTo>
                    <a:pt x="16" y="81"/>
                    <a:pt x="15" y="92"/>
                    <a:pt x="14" y="103"/>
                  </a:cubicBezTo>
                  <a:cubicBezTo>
                    <a:pt x="13" y="107"/>
                    <a:pt x="10" y="121"/>
                    <a:pt x="17" y="121"/>
                  </a:cubicBezTo>
                  <a:cubicBezTo>
                    <a:pt x="24" y="121"/>
                    <a:pt x="29" y="102"/>
                    <a:pt x="33" y="98"/>
                  </a:cubicBezTo>
                  <a:cubicBezTo>
                    <a:pt x="44" y="88"/>
                    <a:pt x="76" y="91"/>
                    <a:pt x="79" y="76"/>
                  </a:cubicBezTo>
                  <a:cubicBezTo>
                    <a:pt x="67" y="71"/>
                    <a:pt x="50" y="89"/>
                    <a:pt x="39" y="72"/>
                  </a:cubicBezTo>
                  <a:cubicBezTo>
                    <a:pt x="35" y="66"/>
                    <a:pt x="36" y="53"/>
                    <a:pt x="35" y="46"/>
                  </a:cubicBezTo>
                  <a:cubicBezTo>
                    <a:pt x="34" y="34"/>
                    <a:pt x="31" y="25"/>
                    <a:pt x="28" y="15"/>
                  </a:cubicBezTo>
                </a:path>
              </a:pathLst>
            </a:custGeom>
            <a:solidFill>
              <a:srgbClr val="EFF2D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85" name="Freeform 127"/>
            <p:cNvSpPr>
              <a:spLocks/>
            </p:cNvSpPr>
            <p:nvPr/>
          </p:nvSpPr>
          <p:spPr bwMode="auto">
            <a:xfrm>
              <a:off x="1563366" y="2134597"/>
              <a:ext cx="742208" cy="601583"/>
            </a:xfrm>
            <a:custGeom>
              <a:avLst/>
              <a:gdLst>
                <a:gd name="T0" fmla="*/ 173880708 w 531"/>
                <a:gd name="T1" fmla="*/ 245565103 h 328"/>
                <a:gd name="T2" fmla="*/ 195371228 w 531"/>
                <a:gd name="T3" fmla="*/ 272476762 h 328"/>
                <a:gd name="T4" fmla="*/ 248122484 w 531"/>
                <a:gd name="T5" fmla="*/ 248928831 h 328"/>
                <a:gd name="T6" fmla="*/ 386835731 w 531"/>
                <a:gd name="T7" fmla="*/ 282567946 h 328"/>
                <a:gd name="T8" fmla="*/ 650587819 w 531"/>
                <a:gd name="T9" fmla="*/ 501221391 h 328"/>
                <a:gd name="T10" fmla="*/ 920202264 w 531"/>
                <a:gd name="T11" fmla="*/ 497857663 h 328"/>
                <a:gd name="T12" fmla="*/ 1006165566 w 531"/>
                <a:gd name="T13" fmla="*/ 797244135 h 328"/>
                <a:gd name="T14" fmla="*/ 922154927 w 531"/>
                <a:gd name="T15" fmla="*/ 894797752 h 328"/>
                <a:gd name="T16" fmla="*/ 867451008 w 531"/>
                <a:gd name="T17" fmla="*/ 1073084740 h 328"/>
                <a:gd name="T18" fmla="*/ 783441767 w 531"/>
                <a:gd name="T19" fmla="*/ 1056266100 h 328"/>
                <a:gd name="T20" fmla="*/ 677940478 w 531"/>
                <a:gd name="T21" fmla="*/ 1079812196 h 328"/>
                <a:gd name="T22" fmla="*/ 543134041 w 531"/>
                <a:gd name="T23" fmla="*/ 931800595 h 328"/>
                <a:gd name="T24" fmla="*/ 418096512 w 531"/>
                <a:gd name="T25" fmla="*/ 958712254 h 328"/>
                <a:gd name="T26" fmla="*/ 296965618 w 531"/>
                <a:gd name="T27" fmla="*/ 1049536809 h 328"/>
                <a:gd name="T28" fmla="*/ 169973984 w 531"/>
                <a:gd name="T29" fmla="*/ 1025990713 h 328"/>
                <a:gd name="T30" fmla="*/ 64472848 w 531"/>
                <a:gd name="T31" fmla="*/ 1036081897 h 328"/>
                <a:gd name="T32" fmla="*/ 31259393 w 531"/>
                <a:gd name="T33" fmla="*/ 753513836 h 328"/>
                <a:gd name="T34" fmla="*/ 27352669 w 531"/>
                <a:gd name="T35" fmla="*/ 336389430 h 328"/>
                <a:gd name="T36" fmla="*/ 97686313 w 531"/>
                <a:gd name="T37" fmla="*/ 3363729 h 328"/>
                <a:gd name="T38" fmla="*/ 173880708 w 531"/>
                <a:gd name="T39" fmla="*/ 245565103 h 3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31"/>
                <a:gd name="T61" fmla="*/ 0 h 328"/>
                <a:gd name="T62" fmla="*/ 531 w 531"/>
                <a:gd name="T63" fmla="*/ 328 h 3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31" h="328">
                  <a:moveTo>
                    <a:pt x="89" y="73"/>
                  </a:moveTo>
                  <a:cubicBezTo>
                    <a:pt x="93" y="82"/>
                    <a:pt x="98" y="81"/>
                    <a:pt x="100" y="81"/>
                  </a:cubicBezTo>
                  <a:cubicBezTo>
                    <a:pt x="109" y="79"/>
                    <a:pt x="118" y="77"/>
                    <a:pt x="127" y="74"/>
                  </a:cubicBezTo>
                  <a:cubicBezTo>
                    <a:pt x="150" y="69"/>
                    <a:pt x="176" y="76"/>
                    <a:pt x="198" y="84"/>
                  </a:cubicBezTo>
                  <a:cubicBezTo>
                    <a:pt x="244" y="101"/>
                    <a:pt x="284" y="138"/>
                    <a:pt x="333" y="149"/>
                  </a:cubicBezTo>
                  <a:cubicBezTo>
                    <a:pt x="378" y="158"/>
                    <a:pt x="425" y="136"/>
                    <a:pt x="471" y="148"/>
                  </a:cubicBezTo>
                  <a:cubicBezTo>
                    <a:pt x="516" y="160"/>
                    <a:pt x="531" y="194"/>
                    <a:pt x="515" y="237"/>
                  </a:cubicBezTo>
                  <a:cubicBezTo>
                    <a:pt x="508" y="256"/>
                    <a:pt x="483" y="252"/>
                    <a:pt x="472" y="266"/>
                  </a:cubicBezTo>
                  <a:cubicBezTo>
                    <a:pt x="459" y="280"/>
                    <a:pt x="460" y="312"/>
                    <a:pt x="444" y="319"/>
                  </a:cubicBezTo>
                  <a:cubicBezTo>
                    <a:pt x="430" y="326"/>
                    <a:pt x="417" y="313"/>
                    <a:pt x="401" y="314"/>
                  </a:cubicBezTo>
                  <a:cubicBezTo>
                    <a:pt x="384" y="314"/>
                    <a:pt x="365" y="328"/>
                    <a:pt x="347" y="321"/>
                  </a:cubicBezTo>
                  <a:cubicBezTo>
                    <a:pt x="320" y="312"/>
                    <a:pt x="302" y="292"/>
                    <a:pt x="278" y="277"/>
                  </a:cubicBezTo>
                  <a:cubicBezTo>
                    <a:pt x="253" y="262"/>
                    <a:pt x="238" y="273"/>
                    <a:pt x="214" y="285"/>
                  </a:cubicBezTo>
                  <a:cubicBezTo>
                    <a:pt x="195" y="294"/>
                    <a:pt x="174" y="309"/>
                    <a:pt x="152" y="312"/>
                  </a:cubicBezTo>
                  <a:cubicBezTo>
                    <a:pt x="130" y="314"/>
                    <a:pt x="108" y="301"/>
                    <a:pt x="87" y="305"/>
                  </a:cubicBezTo>
                  <a:cubicBezTo>
                    <a:pt x="66" y="310"/>
                    <a:pt x="56" y="322"/>
                    <a:pt x="33" y="308"/>
                  </a:cubicBezTo>
                  <a:cubicBezTo>
                    <a:pt x="0" y="287"/>
                    <a:pt x="14" y="259"/>
                    <a:pt x="16" y="224"/>
                  </a:cubicBezTo>
                  <a:cubicBezTo>
                    <a:pt x="18" y="183"/>
                    <a:pt x="24" y="141"/>
                    <a:pt x="14" y="100"/>
                  </a:cubicBezTo>
                  <a:cubicBezTo>
                    <a:pt x="7" y="69"/>
                    <a:pt x="1" y="0"/>
                    <a:pt x="50" y="1"/>
                  </a:cubicBezTo>
                  <a:cubicBezTo>
                    <a:pt x="83" y="1"/>
                    <a:pt x="84" y="49"/>
                    <a:pt x="89" y="73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8" name="Group 110"/>
          <p:cNvGrpSpPr>
            <a:grpSpLocks/>
          </p:cNvGrpSpPr>
          <p:nvPr/>
        </p:nvGrpSpPr>
        <p:grpSpPr bwMode="auto">
          <a:xfrm>
            <a:off x="2282825" y="2852738"/>
            <a:ext cx="404813" cy="571500"/>
            <a:chOff x="2949" y="793"/>
            <a:chExt cx="853" cy="882"/>
          </a:xfrm>
        </p:grpSpPr>
        <p:sp>
          <p:nvSpPr>
            <p:cNvPr id="61473" name="Freeform 102"/>
            <p:cNvSpPr>
              <a:spLocks/>
            </p:cNvSpPr>
            <p:nvPr/>
          </p:nvSpPr>
          <p:spPr bwMode="auto">
            <a:xfrm>
              <a:off x="2949" y="793"/>
              <a:ext cx="853" cy="882"/>
            </a:xfrm>
            <a:custGeom>
              <a:avLst/>
              <a:gdLst>
                <a:gd name="T0" fmla="*/ 11 w 377"/>
                <a:gd name="T1" fmla="*/ 877 h 366"/>
                <a:gd name="T2" fmla="*/ 77 w 377"/>
                <a:gd name="T3" fmla="*/ 605 h 366"/>
                <a:gd name="T4" fmla="*/ 52 w 377"/>
                <a:gd name="T5" fmla="*/ 359 h 366"/>
                <a:gd name="T6" fmla="*/ 199 w 377"/>
                <a:gd name="T7" fmla="*/ 239 h 366"/>
                <a:gd name="T8" fmla="*/ 369 w 377"/>
                <a:gd name="T9" fmla="*/ 70 h 366"/>
                <a:gd name="T10" fmla="*/ 860 w 377"/>
                <a:gd name="T11" fmla="*/ 272 h 366"/>
                <a:gd name="T12" fmla="*/ 1172 w 377"/>
                <a:gd name="T13" fmla="*/ 296 h 366"/>
                <a:gd name="T14" fmla="*/ 1489 w 377"/>
                <a:gd name="T15" fmla="*/ 540 h 366"/>
                <a:gd name="T16" fmla="*/ 1699 w 377"/>
                <a:gd name="T17" fmla="*/ 790 h 366"/>
                <a:gd name="T18" fmla="*/ 1751 w 377"/>
                <a:gd name="T19" fmla="*/ 1277 h 366"/>
                <a:gd name="T20" fmla="*/ 1905 w 377"/>
                <a:gd name="T21" fmla="*/ 1911 h 366"/>
                <a:gd name="T22" fmla="*/ 1844 w 377"/>
                <a:gd name="T23" fmla="*/ 2056 h 366"/>
                <a:gd name="T24" fmla="*/ 1711 w 377"/>
                <a:gd name="T25" fmla="*/ 2121 h 366"/>
                <a:gd name="T26" fmla="*/ 1536 w 377"/>
                <a:gd name="T27" fmla="*/ 2027 h 366"/>
                <a:gd name="T28" fmla="*/ 1382 w 377"/>
                <a:gd name="T29" fmla="*/ 1993 h 366"/>
                <a:gd name="T30" fmla="*/ 1315 w 377"/>
                <a:gd name="T31" fmla="*/ 1829 h 366"/>
                <a:gd name="T32" fmla="*/ 1192 w 377"/>
                <a:gd name="T33" fmla="*/ 1754 h 366"/>
                <a:gd name="T34" fmla="*/ 803 w 377"/>
                <a:gd name="T35" fmla="*/ 1590 h 366"/>
                <a:gd name="T36" fmla="*/ 405 w 377"/>
                <a:gd name="T37" fmla="*/ 1684 h 366"/>
                <a:gd name="T38" fmla="*/ 158 w 377"/>
                <a:gd name="T39" fmla="*/ 1277 h 366"/>
                <a:gd name="T40" fmla="*/ 11 w 377"/>
                <a:gd name="T41" fmla="*/ 877 h 3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7"/>
                <a:gd name="T64" fmla="*/ 0 h 366"/>
                <a:gd name="T65" fmla="*/ 377 w 377"/>
                <a:gd name="T66" fmla="*/ 366 h 36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7" h="366">
                  <a:moveTo>
                    <a:pt x="2" y="151"/>
                  </a:moveTo>
                  <a:cubicBezTo>
                    <a:pt x="0" y="136"/>
                    <a:pt x="11" y="120"/>
                    <a:pt x="15" y="104"/>
                  </a:cubicBezTo>
                  <a:cubicBezTo>
                    <a:pt x="17" y="95"/>
                    <a:pt x="6" y="74"/>
                    <a:pt x="10" y="62"/>
                  </a:cubicBezTo>
                  <a:cubicBezTo>
                    <a:pt x="14" y="51"/>
                    <a:pt x="33" y="51"/>
                    <a:pt x="39" y="41"/>
                  </a:cubicBezTo>
                  <a:cubicBezTo>
                    <a:pt x="48" y="27"/>
                    <a:pt x="59" y="15"/>
                    <a:pt x="72" y="12"/>
                  </a:cubicBezTo>
                  <a:cubicBezTo>
                    <a:pt x="114" y="0"/>
                    <a:pt x="133" y="34"/>
                    <a:pt x="168" y="47"/>
                  </a:cubicBezTo>
                  <a:cubicBezTo>
                    <a:pt x="189" y="56"/>
                    <a:pt x="208" y="50"/>
                    <a:pt x="229" y="51"/>
                  </a:cubicBezTo>
                  <a:cubicBezTo>
                    <a:pt x="257" y="53"/>
                    <a:pt x="275" y="71"/>
                    <a:pt x="291" y="93"/>
                  </a:cubicBezTo>
                  <a:cubicBezTo>
                    <a:pt x="302" y="110"/>
                    <a:pt x="325" y="116"/>
                    <a:pt x="332" y="136"/>
                  </a:cubicBezTo>
                  <a:cubicBezTo>
                    <a:pt x="341" y="160"/>
                    <a:pt x="334" y="197"/>
                    <a:pt x="342" y="220"/>
                  </a:cubicBezTo>
                  <a:cubicBezTo>
                    <a:pt x="352" y="252"/>
                    <a:pt x="377" y="295"/>
                    <a:pt x="372" y="329"/>
                  </a:cubicBezTo>
                  <a:cubicBezTo>
                    <a:pt x="370" y="340"/>
                    <a:pt x="366" y="348"/>
                    <a:pt x="360" y="354"/>
                  </a:cubicBezTo>
                  <a:cubicBezTo>
                    <a:pt x="353" y="360"/>
                    <a:pt x="344" y="364"/>
                    <a:pt x="334" y="365"/>
                  </a:cubicBezTo>
                  <a:cubicBezTo>
                    <a:pt x="322" y="366"/>
                    <a:pt x="313" y="354"/>
                    <a:pt x="300" y="349"/>
                  </a:cubicBezTo>
                  <a:cubicBezTo>
                    <a:pt x="290" y="345"/>
                    <a:pt x="277" y="349"/>
                    <a:pt x="270" y="343"/>
                  </a:cubicBezTo>
                  <a:cubicBezTo>
                    <a:pt x="262" y="337"/>
                    <a:pt x="263" y="322"/>
                    <a:pt x="257" y="315"/>
                  </a:cubicBezTo>
                  <a:cubicBezTo>
                    <a:pt x="251" y="308"/>
                    <a:pt x="238" y="309"/>
                    <a:pt x="233" y="302"/>
                  </a:cubicBezTo>
                  <a:cubicBezTo>
                    <a:pt x="215" y="281"/>
                    <a:pt x="197" y="265"/>
                    <a:pt x="157" y="274"/>
                  </a:cubicBezTo>
                  <a:cubicBezTo>
                    <a:pt x="133" y="280"/>
                    <a:pt x="105" y="295"/>
                    <a:pt x="79" y="290"/>
                  </a:cubicBezTo>
                  <a:cubicBezTo>
                    <a:pt x="48" y="283"/>
                    <a:pt x="37" y="248"/>
                    <a:pt x="31" y="220"/>
                  </a:cubicBezTo>
                  <a:cubicBezTo>
                    <a:pt x="26" y="199"/>
                    <a:pt x="5" y="176"/>
                    <a:pt x="2" y="151"/>
                  </a:cubicBezTo>
                  <a:close/>
                </a:path>
              </a:pathLst>
            </a:custGeom>
            <a:solidFill>
              <a:srgbClr val="E4954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74" name="Freeform 103"/>
            <p:cNvSpPr>
              <a:spLocks/>
            </p:cNvSpPr>
            <p:nvPr/>
          </p:nvSpPr>
          <p:spPr bwMode="auto">
            <a:xfrm>
              <a:off x="2969" y="817"/>
              <a:ext cx="616" cy="656"/>
            </a:xfrm>
            <a:custGeom>
              <a:avLst/>
              <a:gdLst>
                <a:gd name="T0" fmla="*/ 1112 w 272"/>
                <a:gd name="T1" fmla="*/ 285 h 272"/>
                <a:gd name="T2" fmla="*/ 811 w 272"/>
                <a:gd name="T3" fmla="*/ 263 h 272"/>
                <a:gd name="T4" fmla="*/ 353 w 272"/>
                <a:gd name="T5" fmla="*/ 65 h 272"/>
                <a:gd name="T6" fmla="*/ 190 w 272"/>
                <a:gd name="T7" fmla="*/ 227 h 272"/>
                <a:gd name="T8" fmla="*/ 52 w 272"/>
                <a:gd name="T9" fmla="*/ 342 h 272"/>
                <a:gd name="T10" fmla="*/ 77 w 272"/>
                <a:gd name="T11" fmla="*/ 569 h 272"/>
                <a:gd name="T12" fmla="*/ 11 w 272"/>
                <a:gd name="T13" fmla="*/ 832 h 272"/>
                <a:gd name="T14" fmla="*/ 154 w 272"/>
                <a:gd name="T15" fmla="*/ 1211 h 272"/>
                <a:gd name="T16" fmla="*/ 360 w 272"/>
                <a:gd name="T17" fmla="*/ 1582 h 272"/>
                <a:gd name="T18" fmla="*/ 220 w 272"/>
                <a:gd name="T19" fmla="*/ 1360 h 272"/>
                <a:gd name="T20" fmla="*/ 806 w 272"/>
                <a:gd name="T21" fmla="*/ 342 h 272"/>
                <a:gd name="T22" fmla="*/ 1209 w 272"/>
                <a:gd name="T23" fmla="*/ 362 h 272"/>
                <a:gd name="T24" fmla="*/ 1395 w 272"/>
                <a:gd name="T25" fmla="*/ 494 h 272"/>
                <a:gd name="T26" fmla="*/ 1112 w 272"/>
                <a:gd name="T27" fmla="*/ 285 h 2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72"/>
                <a:gd name="T43" fmla="*/ 0 h 272"/>
                <a:gd name="T44" fmla="*/ 272 w 272"/>
                <a:gd name="T45" fmla="*/ 272 h 2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72" h="272">
                  <a:moveTo>
                    <a:pt x="217" y="49"/>
                  </a:moveTo>
                  <a:cubicBezTo>
                    <a:pt x="196" y="47"/>
                    <a:pt x="179" y="53"/>
                    <a:pt x="158" y="45"/>
                  </a:cubicBezTo>
                  <a:cubicBezTo>
                    <a:pt x="126" y="32"/>
                    <a:pt x="108" y="0"/>
                    <a:pt x="69" y="11"/>
                  </a:cubicBezTo>
                  <a:cubicBezTo>
                    <a:pt x="56" y="15"/>
                    <a:pt x="46" y="26"/>
                    <a:pt x="37" y="39"/>
                  </a:cubicBezTo>
                  <a:cubicBezTo>
                    <a:pt x="32" y="48"/>
                    <a:pt x="14" y="49"/>
                    <a:pt x="10" y="59"/>
                  </a:cubicBezTo>
                  <a:cubicBezTo>
                    <a:pt x="6" y="70"/>
                    <a:pt x="17" y="90"/>
                    <a:pt x="15" y="98"/>
                  </a:cubicBezTo>
                  <a:cubicBezTo>
                    <a:pt x="11" y="113"/>
                    <a:pt x="0" y="128"/>
                    <a:pt x="2" y="143"/>
                  </a:cubicBezTo>
                  <a:cubicBezTo>
                    <a:pt x="6" y="166"/>
                    <a:pt x="26" y="188"/>
                    <a:pt x="30" y="208"/>
                  </a:cubicBezTo>
                  <a:cubicBezTo>
                    <a:pt x="35" y="232"/>
                    <a:pt x="44" y="263"/>
                    <a:pt x="70" y="272"/>
                  </a:cubicBezTo>
                  <a:cubicBezTo>
                    <a:pt x="59" y="265"/>
                    <a:pt x="46" y="246"/>
                    <a:pt x="43" y="234"/>
                  </a:cubicBezTo>
                  <a:cubicBezTo>
                    <a:pt x="14" y="135"/>
                    <a:pt x="97" y="29"/>
                    <a:pt x="157" y="59"/>
                  </a:cubicBezTo>
                  <a:cubicBezTo>
                    <a:pt x="178" y="67"/>
                    <a:pt x="216" y="60"/>
                    <a:pt x="236" y="62"/>
                  </a:cubicBezTo>
                  <a:cubicBezTo>
                    <a:pt x="247" y="63"/>
                    <a:pt x="264" y="80"/>
                    <a:pt x="272" y="85"/>
                  </a:cubicBezTo>
                  <a:cubicBezTo>
                    <a:pt x="258" y="65"/>
                    <a:pt x="242" y="51"/>
                    <a:pt x="217" y="49"/>
                  </a:cubicBezTo>
                  <a:close/>
                </a:path>
              </a:pathLst>
            </a:custGeom>
            <a:solidFill>
              <a:srgbClr val="F0C4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75" name="Freeform 104"/>
            <p:cNvSpPr>
              <a:spLocks/>
            </p:cNvSpPr>
            <p:nvPr/>
          </p:nvSpPr>
          <p:spPr bwMode="auto">
            <a:xfrm>
              <a:off x="3168" y="1118"/>
              <a:ext cx="616" cy="524"/>
            </a:xfrm>
            <a:custGeom>
              <a:avLst/>
              <a:gdLst>
                <a:gd name="T0" fmla="*/ 0 w 272"/>
                <a:gd name="T1" fmla="*/ 874 h 217"/>
                <a:gd name="T2" fmla="*/ 491 w 272"/>
                <a:gd name="T3" fmla="*/ 734 h 217"/>
                <a:gd name="T4" fmla="*/ 729 w 272"/>
                <a:gd name="T5" fmla="*/ 927 h 217"/>
                <a:gd name="T6" fmla="*/ 883 w 272"/>
                <a:gd name="T7" fmla="*/ 1055 h 217"/>
                <a:gd name="T8" fmla="*/ 985 w 272"/>
                <a:gd name="T9" fmla="*/ 1171 h 217"/>
                <a:gd name="T10" fmla="*/ 1148 w 272"/>
                <a:gd name="T11" fmla="*/ 1232 h 217"/>
                <a:gd name="T12" fmla="*/ 1370 w 272"/>
                <a:gd name="T13" fmla="*/ 1149 h 217"/>
                <a:gd name="T14" fmla="*/ 1282 w 272"/>
                <a:gd name="T15" fmla="*/ 722 h 217"/>
                <a:gd name="T16" fmla="*/ 1180 w 272"/>
                <a:gd name="T17" fmla="*/ 285 h 217"/>
                <a:gd name="T18" fmla="*/ 1139 w 272"/>
                <a:gd name="T19" fmla="*/ 0 h 217"/>
                <a:gd name="T20" fmla="*/ 1128 w 272"/>
                <a:gd name="T21" fmla="*/ 309 h 217"/>
                <a:gd name="T22" fmla="*/ 1180 w 272"/>
                <a:gd name="T23" fmla="*/ 828 h 217"/>
                <a:gd name="T24" fmla="*/ 933 w 272"/>
                <a:gd name="T25" fmla="*/ 915 h 217"/>
                <a:gd name="T26" fmla="*/ 482 w 272"/>
                <a:gd name="T27" fmla="*/ 589 h 217"/>
                <a:gd name="T28" fmla="*/ 0 w 272"/>
                <a:gd name="T29" fmla="*/ 874 h 2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2"/>
                <a:gd name="T46" fmla="*/ 0 h 217"/>
                <a:gd name="T47" fmla="*/ 272 w 272"/>
                <a:gd name="T48" fmla="*/ 217 h 21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2" h="217">
                  <a:moveTo>
                    <a:pt x="0" y="150"/>
                  </a:moveTo>
                  <a:cubicBezTo>
                    <a:pt x="32" y="140"/>
                    <a:pt x="71" y="118"/>
                    <a:pt x="96" y="126"/>
                  </a:cubicBezTo>
                  <a:cubicBezTo>
                    <a:pt x="121" y="135"/>
                    <a:pt x="127" y="154"/>
                    <a:pt x="142" y="159"/>
                  </a:cubicBezTo>
                  <a:cubicBezTo>
                    <a:pt x="157" y="164"/>
                    <a:pt x="164" y="166"/>
                    <a:pt x="172" y="181"/>
                  </a:cubicBezTo>
                  <a:cubicBezTo>
                    <a:pt x="179" y="196"/>
                    <a:pt x="177" y="201"/>
                    <a:pt x="192" y="201"/>
                  </a:cubicBezTo>
                  <a:cubicBezTo>
                    <a:pt x="207" y="201"/>
                    <a:pt x="212" y="206"/>
                    <a:pt x="224" y="211"/>
                  </a:cubicBezTo>
                  <a:cubicBezTo>
                    <a:pt x="237" y="216"/>
                    <a:pt x="262" y="217"/>
                    <a:pt x="267" y="197"/>
                  </a:cubicBezTo>
                  <a:cubicBezTo>
                    <a:pt x="272" y="177"/>
                    <a:pt x="260" y="145"/>
                    <a:pt x="250" y="124"/>
                  </a:cubicBezTo>
                  <a:cubicBezTo>
                    <a:pt x="240" y="103"/>
                    <a:pt x="227" y="81"/>
                    <a:pt x="230" y="49"/>
                  </a:cubicBezTo>
                  <a:cubicBezTo>
                    <a:pt x="234" y="16"/>
                    <a:pt x="227" y="5"/>
                    <a:pt x="222" y="0"/>
                  </a:cubicBezTo>
                  <a:cubicBezTo>
                    <a:pt x="228" y="19"/>
                    <a:pt x="223" y="23"/>
                    <a:pt x="220" y="53"/>
                  </a:cubicBezTo>
                  <a:cubicBezTo>
                    <a:pt x="218" y="83"/>
                    <a:pt x="228" y="109"/>
                    <a:pt x="230" y="142"/>
                  </a:cubicBezTo>
                  <a:cubicBezTo>
                    <a:pt x="233" y="176"/>
                    <a:pt x="203" y="176"/>
                    <a:pt x="182" y="157"/>
                  </a:cubicBezTo>
                  <a:cubicBezTo>
                    <a:pt x="161" y="139"/>
                    <a:pt x="126" y="96"/>
                    <a:pt x="94" y="101"/>
                  </a:cubicBezTo>
                  <a:cubicBezTo>
                    <a:pt x="63" y="106"/>
                    <a:pt x="12" y="151"/>
                    <a:pt x="0" y="150"/>
                  </a:cubicBezTo>
                  <a:close/>
                </a:path>
              </a:pathLst>
            </a:custGeom>
            <a:solidFill>
              <a:srgbClr val="DC77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76" name="Freeform 105"/>
            <p:cNvSpPr>
              <a:spLocks/>
            </p:cNvSpPr>
            <p:nvPr/>
          </p:nvSpPr>
          <p:spPr bwMode="auto">
            <a:xfrm>
              <a:off x="3010" y="872"/>
              <a:ext cx="233" cy="345"/>
            </a:xfrm>
            <a:custGeom>
              <a:avLst/>
              <a:gdLst>
                <a:gd name="T0" fmla="*/ 276 w 103"/>
                <a:gd name="T1" fmla="*/ 12 h 143"/>
                <a:gd name="T2" fmla="*/ 149 w 103"/>
                <a:gd name="T3" fmla="*/ 169 h 143"/>
                <a:gd name="T4" fmla="*/ 52 w 103"/>
                <a:gd name="T5" fmla="*/ 326 h 143"/>
                <a:gd name="T6" fmla="*/ 66 w 103"/>
                <a:gd name="T7" fmla="*/ 442 h 143"/>
                <a:gd name="T8" fmla="*/ 36 w 103"/>
                <a:gd name="T9" fmla="*/ 565 h 143"/>
                <a:gd name="T10" fmla="*/ 52 w 103"/>
                <a:gd name="T11" fmla="*/ 832 h 143"/>
                <a:gd name="T12" fmla="*/ 36 w 103"/>
                <a:gd name="T13" fmla="*/ 688 h 143"/>
                <a:gd name="T14" fmla="*/ 93 w 103"/>
                <a:gd name="T15" fmla="*/ 536 h 143"/>
                <a:gd name="T16" fmla="*/ 204 w 103"/>
                <a:gd name="T17" fmla="*/ 309 h 143"/>
                <a:gd name="T18" fmla="*/ 527 w 103"/>
                <a:gd name="T19" fmla="*/ 116 h 143"/>
                <a:gd name="T20" fmla="*/ 394 w 103"/>
                <a:gd name="T21" fmla="*/ 58 h 143"/>
                <a:gd name="T22" fmla="*/ 287 w 103"/>
                <a:gd name="T23" fmla="*/ 0 h 1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3"/>
                <a:gd name="T37" fmla="*/ 0 h 143"/>
                <a:gd name="T38" fmla="*/ 103 w 103"/>
                <a:gd name="T39" fmla="*/ 143 h 1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3" h="143">
                  <a:moveTo>
                    <a:pt x="54" y="2"/>
                  </a:moveTo>
                  <a:cubicBezTo>
                    <a:pt x="40" y="6"/>
                    <a:pt x="37" y="20"/>
                    <a:pt x="29" y="29"/>
                  </a:cubicBezTo>
                  <a:cubicBezTo>
                    <a:pt x="19" y="39"/>
                    <a:pt x="8" y="39"/>
                    <a:pt x="10" y="56"/>
                  </a:cubicBezTo>
                  <a:cubicBezTo>
                    <a:pt x="12" y="64"/>
                    <a:pt x="14" y="68"/>
                    <a:pt x="13" y="76"/>
                  </a:cubicBezTo>
                  <a:cubicBezTo>
                    <a:pt x="11" y="84"/>
                    <a:pt x="8" y="90"/>
                    <a:pt x="7" y="97"/>
                  </a:cubicBezTo>
                  <a:cubicBezTo>
                    <a:pt x="4" y="109"/>
                    <a:pt x="0" y="134"/>
                    <a:pt x="10" y="143"/>
                  </a:cubicBezTo>
                  <a:cubicBezTo>
                    <a:pt x="9" y="135"/>
                    <a:pt x="6" y="127"/>
                    <a:pt x="7" y="118"/>
                  </a:cubicBezTo>
                  <a:cubicBezTo>
                    <a:pt x="8" y="108"/>
                    <a:pt x="14" y="100"/>
                    <a:pt x="18" y="92"/>
                  </a:cubicBezTo>
                  <a:cubicBezTo>
                    <a:pt x="25" y="79"/>
                    <a:pt x="30" y="64"/>
                    <a:pt x="40" y="53"/>
                  </a:cubicBezTo>
                  <a:cubicBezTo>
                    <a:pt x="55" y="35"/>
                    <a:pt x="79" y="20"/>
                    <a:pt x="103" y="20"/>
                  </a:cubicBezTo>
                  <a:cubicBezTo>
                    <a:pt x="94" y="17"/>
                    <a:pt x="84" y="16"/>
                    <a:pt x="77" y="10"/>
                  </a:cubicBezTo>
                  <a:cubicBezTo>
                    <a:pt x="69" y="3"/>
                    <a:pt x="68" y="0"/>
                    <a:pt x="56" y="0"/>
                  </a:cubicBezTo>
                </a:path>
              </a:pathLst>
            </a:custGeom>
            <a:solidFill>
              <a:srgbClr val="F9E3C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77" name="Freeform 106"/>
            <p:cNvSpPr>
              <a:spLocks/>
            </p:cNvSpPr>
            <p:nvPr/>
          </p:nvSpPr>
          <p:spPr bwMode="auto">
            <a:xfrm>
              <a:off x="3051" y="899"/>
              <a:ext cx="136" cy="152"/>
            </a:xfrm>
            <a:custGeom>
              <a:avLst/>
              <a:gdLst>
                <a:gd name="T0" fmla="*/ 52 w 60"/>
                <a:gd name="T1" fmla="*/ 193 h 63"/>
                <a:gd name="T2" fmla="*/ 20 w 60"/>
                <a:gd name="T3" fmla="*/ 367 h 63"/>
                <a:gd name="T4" fmla="*/ 143 w 60"/>
                <a:gd name="T5" fmla="*/ 128 h 63"/>
                <a:gd name="T6" fmla="*/ 308 w 60"/>
                <a:gd name="T7" fmla="*/ 24 h 63"/>
                <a:gd name="T8" fmla="*/ 73 w 60"/>
                <a:gd name="T9" fmla="*/ 15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63"/>
                <a:gd name="T17" fmla="*/ 60 w 6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63">
                  <a:moveTo>
                    <a:pt x="10" y="33"/>
                  </a:moveTo>
                  <a:cubicBezTo>
                    <a:pt x="4" y="39"/>
                    <a:pt x="0" y="56"/>
                    <a:pt x="4" y="63"/>
                  </a:cubicBezTo>
                  <a:cubicBezTo>
                    <a:pt x="11" y="49"/>
                    <a:pt x="15" y="34"/>
                    <a:pt x="28" y="22"/>
                  </a:cubicBezTo>
                  <a:cubicBezTo>
                    <a:pt x="35" y="16"/>
                    <a:pt x="49" y="5"/>
                    <a:pt x="60" y="4"/>
                  </a:cubicBezTo>
                  <a:cubicBezTo>
                    <a:pt x="43" y="0"/>
                    <a:pt x="25" y="16"/>
                    <a:pt x="14" y="2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78" name="Freeform 107"/>
            <p:cNvSpPr>
              <a:spLocks/>
            </p:cNvSpPr>
            <p:nvPr/>
          </p:nvSpPr>
          <p:spPr bwMode="auto">
            <a:xfrm>
              <a:off x="3015" y="1063"/>
              <a:ext cx="52" cy="31"/>
            </a:xfrm>
            <a:custGeom>
              <a:avLst/>
              <a:gdLst>
                <a:gd name="T0" fmla="*/ 81 w 23"/>
                <a:gd name="T1" fmla="*/ 0 h 13"/>
                <a:gd name="T2" fmla="*/ 93 w 23"/>
                <a:gd name="T3" fmla="*/ 17 h 13"/>
                <a:gd name="T4" fmla="*/ 0 60000 65536"/>
                <a:gd name="T5" fmla="*/ 0 60000 65536"/>
                <a:gd name="T6" fmla="*/ 0 w 23"/>
                <a:gd name="T7" fmla="*/ 0 h 13"/>
                <a:gd name="T8" fmla="*/ 23 w 23"/>
                <a:gd name="T9" fmla="*/ 13 h 1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" h="13">
                  <a:moveTo>
                    <a:pt x="16" y="0"/>
                  </a:moveTo>
                  <a:cubicBezTo>
                    <a:pt x="0" y="11"/>
                    <a:pt x="23" y="13"/>
                    <a:pt x="18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79" name="Freeform 108"/>
            <p:cNvSpPr>
              <a:spLocks/>
            </p:cNvSpPr>
            <p:nvPr/>
          </p:nvSpPr>
          <p:spPr bwMode="auto">
            <a:xfrm>
              <a:off x="3546" y="1478"/>
              <a:ext cx="238" cy="149"/>
            </a:xfrm>
            <a:custGeom>
              <a:avLst/>
              <a:gdLst>
                <a:gd name="T0" fmla="*/ 0 w 105"/>
                <a:gd name="T1" fmla="*/ 111 h 62"/>
                <a:gd name="T2" fmla="*/ 93 w 105"/>
                <a:gd name="T3" fmla="*/ 267 h 62"/>
                <a:gd name="T4" fmla="*/ 195 w 105"/>
                <a:gd name="T5" fmla="*/ 267 h 62"/>
                <a:gd name="T6" fmla="*/ 292 w 105"/>
                <a:gd name="T7" fmla="*/ 312 h 62"/>
                <a:gd name="T8" fmla="*/ 467 w 105"/>
                <a:gd name="T9" fmla="*/ 305 h 62"/>
                <a:gd name="T10" fmla="*/ 451 w 105"/>
                <a:gd name="T11" fmla="*/ 0 h 62"/>
                <a:gd name="T12" fmla="*/ 333 w 105"/>
                <a:gd name="T13" fmla="*/ 276 h 62"/>
                <a:gd name="T14" fmla="*/ 199 w 105"/>
                <a:gd name="T15" fmla="*/ 226 h 62"/>
                <a:gd name="T16" fmla="*/ 61 w 105"/>
                <a:gd name="T17" fmla="*/ 144 h 6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5"/>
                <a:gd name="T28" fmla="*/ 0 h 62"/>
                <a:gd name="T29" fmla="*/ 105 w 105"/>
                <a:gd name="T30" fmla="*/ 62 h 6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5" h="62">
                  <a:moveTo>
                    <a:pt x="0" y="19"/>
                  </a:moveTo>
                  <a:cubicBezTo>
                    <a:pt x="9" y="26"/>
                    <a:pt x="7" y="42"/>
                    <a:pt x="18" y="46"/>
                  </a:cubicBezTo>
                  <a:cubicBezTo>
                    <a:pt x="24" y="49"/>
                    <a:pt x="32" y="45"/>
                    <a:pt x="38" y="46"/>
                  </a:cubicBezTo>
                  <a:cubicBezTo>
                    <a:pt x="44" y="48"/>
                    <a:pt x="51" y="52"/>
                    <a:pt x="57" y="54"/>
                  </a:cubicBezTo>
                  <a:cubicBezTo>
                    <a:pt x="69" y="57"/>
                    <a:pt x="81" y="62"/>
                    <a:pt x="91" y="53"/>
                  </a:cubicBezTo>
                  <a:cubicBezTo>
                    <a:pt x="105" y="40"/>
                    <a:pt x="96" y="13"/>
                    <a:pt x="88" y="0"/>
                  </a:cubicBezTo>
                  <a:cubicBezTo>
                    <a:pt x="91" y="21"/>
                    <a:pt x="96" y="51"/>
                    <a:pt x="65" y="48"/>
                  </a:cubicBezTo>
                  <a:cubicBezTo>
                    <a:pt x="56" y="47"/>
                    <a:pt x="48" y="41"/>
                    <a:pt x="39" y="39"/>
                  </a:cubicBezTo>
                  <a:cubicBezTo>
                    <a:pt x="29" y="38"/>
                    <a:pt x="18" y="35"/>
                    <a:pt x="12" y="25"/>
                  </a:cubicBezTo>
                </a:path>
              </a:pathLst>
            </a:custGeom>
            <a:solidFill>
              <a:srgbClr val="CC681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80" name="Freeform 109"/>
            <p:cNvSpPr>
              <a:spLocks/>
            </p:cNvSpPr>
            <p:nvPr/>
          </p:nvSpPr>
          <p:spPr bwMode="auto">
            <a:xfrm>
              <a:off x="2949" y="793"/>
              <a:ext cx="853" cy="882"/>
            </a:xfrm>
            <a:custGeom>
              <a:avLst/>
              <a:gdLst>
                <a:gd name="T0" fmla="*/ 11 w 377"/>
                <a:gd name="T1" fmla="*/ 877 h 366"/>
                <a:gd name="T2" fmla="*/ 77 w 377"/>
                <a:gd name="T3" fmla="*/ 605 h 366"/>
                <a:gd name="T4" fmla="*/ 52 w 377"/>
                <a:gd name="T5" fmla="*/ 359 h 366"/>
                <a:gd name="T6" fmla="*/ 199 w 377"/>
                <a:gd name="T7" fmla="*/ 239 h 366"/>
                <a:gd name="T8" fmla="*/ 369 w 377"/>
                <a:gd name="T9" fmla="*/ 70 h 366"/>
                <a:gd name="T10" fmla="*/ 860 w 377"/>
                <a:gd name="T11" fmla="*/ 272 h 366"/>
                <a:gd name="T12" fmla="*/ 1172 w 377"/>
                <a:gd name="T13" fmla="*/ 296 h 366"/>
                <a:gd name="T14" fmla="*/ 1489 w 377"/>
                <a:gd name="T15" fmla="*/ 540 h 366"/>
                <a:gd name="T16" fmla="*/ 1699 w 377"/>
                <a:gd name="T17" fmla="*/ 790 h 366"/>
                <a:gd name="T18" fmla="*/ 1751 w 377"/>
                <a:gd name="T19" fmla="*/ 1277 h 366"/>
                <a:gd name="T20" fmla="*/ 1905 w 377"/>
                <a:gd name="T21" fmla="*/ 1911 h 366"/>
                <a:gd name="T22" fmla="*/ 1844 w 377"/>
                <a:gd name="T23" fmla="*/ 2056 h 366"/>
                <a:gd name="T24" fmla="*/ 1711 w 377"/>
                <a:gd name="T25" fmla="*/ 2121 h 366"/>
                <a:gd name="T26" fmla="*/ 1536 w 377"/>
                <a:gd name="T27" fmla="*/ 2027 h 366"/>
                <a:gd name="T28" fmla="*/ 1382 w 377"/>
                <a:gd name="T29" fmla="*/ 1993 h 366"/>
                <a:gd name="T30" fmla="*/ 1315 w 377"/>
                <a:gd name="T31" fmla="*/ 1829 h 366"/>
                <a:gd name="T32" fmla="*/ 1192 w 377"/>
                <a:gd name="T33" fmla="*/ 1754 h 366"/>
                <a:gd name="T34" fmla="*/ 803 w 377"/>
                <a:gd name="T35" fmla="*/ 1590 h 366"/>
                <a:gd name="T36" fmla="*/ 405 w 377"/>
                <a:gd name="T37" fmla="*/ 1684 h 366"/>
                <a:gd name="T38" fmla="*/ 158 w 377"/>
                <a:gd name="T39" fmla="*/ 1277 h 366"/>
                <a:gd name="T40" fmla="*/ 11 w 377"/>
                <a:gd name="T41" fmla="*/ 877 h 3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7"/>
                <a:gd name="T64" fmla="*/ 0 h 366"/>
                <a:gd name="T65" fmla="*/ 377 w 377"/>
                <a:gd name="T66" fmla="*/ 366 h 36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7" h="366">
                  <a:moveTo>
                    <a:pt x="2" y="151"/>
                  </a:moveTo>
                  <a:cubicBezTo>
                    <a:pt x="0" y="136"/>
                    <a:pt x="11" y="120"/>
                    <a:pt x="15" y="104"/>
                  </a:cubicBezTo>
                  <a:cubicBezTo>
                    <a:pt x="17" y="95"/>
                    <a:pt x="6" y="74"/>
                    <a:pt x="10" y="62"/>
                  </a:cubicBezTo>
                  <a:cubicBezTo>
                    <a:pt x="14" y="51"/>
                    <a:pt x="33" y="51"/>
                    <a:pt x="39" y="41"/>
                  </a:cubicBezTo>
                  <a:cubicBezTo>
                    <a:pt x="48" y="27"/>
                    <a:pt x="59" y="15"/>
                    <a:pt x="72" y="12"/>
                  </a:cubicBezTo>
                  <a:cubicBezTo>
                    <a:pt x="114" y="0"/>
                    <a:pt x="133" y="34"/>
                    <a:pt x="168" y="47"/>
                  </a:cubicBezTo>
                  <a:cubicBezTo>
                    <a:pt x="189" y="56"/>
                    <a:pt x="208" y="50"/>
                    <a:pt x="229" y="51"/>
                  </a:cubicBezTo>
                  <a:cubicBezTo>
                    <a:pt x="257" y="53"/>
                    <a:pt x="275" y="71"/>
                    <a:pt x="291" y="93"/>
                  </a:cubicBezTo>
                  <a:cubicBezTo>
                    <a:pt x="302" y="110"/>
                    <a:pt x="325" y="116"/>
                    <a:pt x="332" y="136"/>
                  </a:cubicBezTo>
                  <a:cubicBezTo>
                    <a:pt x="341" y="160"/>
                    <a:pt x="334" y="197"/>
                    <a:pt x="342" y="220"/>
                  </a:cubicBezTo>
                  <a:cubicBezTo>
                    <a:pt x="352" y="252"/>
                    <a:pt x="377" y="295"/>
                    <a:pt x="372" y="329"/>
                  </a:cubicBezTo>
                  <a:cubicBezTo>
                    <a:pt x="370" y="340"/>
                    <a:pt x="366" y="348"/>
                    <a:pt x="360" y="354"/>
                  </a:cubicBezTo>
                  <a:cubicBezTo>
                    <a:pt x="353" y="360"/>
                    <a:pt x="344" y="364"/>
                    <a:pt x="334" y="365"/>
                  </a:cubicBezTo>
                  <a:cubicBezTo>
                    <a:pt x="322" y="366"/>
                    <a:pt x="313" y="354"/>
                    <a:pt x="300" y="349"/>
                  </a:cubicBezTo>
                  <a:cubicBezTo>
                    <a:pt x="290" y="345"/>
                    <a:pt x="277" y="349"/>
                    <a:pt x="270" y="343"/>
                  </a:cubicBezTo>
                  <a:cubicBezTo>
                    <a:pt x="262" y="337"/>
                    <a:pt x="263" y="322"/>
                    <a:pt x="257" y="315"/>
                  </a:cubicBezTo>
                  <a:cubicBezTo>
                    <a:pt x="251" y="308"/>
                    <a:pt x="238" y="309"/>
                    <a:pt x="233" y="302"/>
                  </a:cubicBezTo>
                  <a:cubicBezTo>
                    <a:pt x="215" y="281"/>
                    <a:pt x="197" y="265"/>
                    <a:pt x="157" y="274"/>
                  </a:cubicBezTo>
                  <a:cubicBezTo>
                    <a:pt x="133" y="280"/>
                    <a:pt x="105" y="295"/>
                    <a:pt x="79" y="290"/>
                  </a:cubicBezTo>
                  <a:cubicBezTo>
                    <a:pt x="48" y="283"/>
                    <a:pt x="37" y="248"/>
                    <a:pt x="31" y="220"/>
                  </a:cubicBezTo>
                  <a:cubicBezTo>
                    <a:pt x="26" y="199"/>
                    <a:pt x="5" y="176"/>
                    <a:pt x="2" y="151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40" name="Rectangle 339"/>
          <p:cNvSpPr>
            <a:spLocks noChangeArrowheads="1"/>
          </p:cNvSpPr>
          <p:nvPr/>
        </p:nvSpPr>
        <p:spPr bwMode="auto">
          <a:xfrm>
            <a:off x="539750" y="2492375"/>
            <a:ext cx="14065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>
                <a:latin typeface="Century Gothic" pitchFamily="34" charset="0"/>
              </a:rPr>
              <a:t>molécules </a:t>
            </a:r>
          </a:p>
          <a:p>
            <a:r>
              <a:rPr lang="fr-FR" sz="1800" b="1">
                <a:latin typeface="Century Gothic" pitchFamily="34" charset="0"/>
              </a:rPr>
              <a:t>Non </a:t>
            </a:r>
          </a:p>
          <a:p>
            <a:r>
              <a:rPr lang="fr-FR" sz="1800" b="1">
                <a:latin typeface="Century Gothic" pitchFamily="34" charset="0"/>
              </a:rPr>
              <a:t>diffusibles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L 0.21232 0.0023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1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8" dur="2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70" dur="2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66 -0.00023 L 0.20834 -0.0002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" grpId="0"/>
      <p:bldP spid="303" grpId="0"/>
      <p:bldP spid="306" grpId="0"/>
      <p:bldP spid="312" grpId="0"/>
      <p:bldP spid="313" grpId="0" animBg="1"/>
      <p:bldP spid="307" grpId="0"/>
      <p:bldP spid="308" grpId="0"/>
      <p:bldP spid="3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3"/>
          <p:cNvGrpSpPr>
            <a:grpSpLocks/>
          </p:cNvGrpSpPr>
          <p:nvPr/>
        </p:nvGrpSpPr>
        <p:grpSpPr bwMode="auto">
          <a:xfrm>
            <a:off x="3276600" y="2611438"/>
            <a:ext cx="296863" cy="277812"/>
            <a:chOff x="2898676" y="2802731"/>
            <a:chExt cx="296863" cy="277813"/>
          </a:xfrm>
        </p:grpSpPr>
        <p:sp>
          <p:nvSpPr>
            <p:cNvPr id="62785" name="Oval 1365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solidFill>
              <a:srgbClr val="4A7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786" name="Oval 1366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noFill/>
            <a:ln w="7938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787" name="Oval 1370"/>
            <p:cNvSpPr>
              <a:spLocks noChangeArrowheads="1"/>
            </p:cNvSpPr>
            <p:nvPr/>
          </p:nvSpPr>
          <p:spPr bwMode="auto">
            <a:xfrm rot="5400000">
              <a:off x="3041551" y="2844006"/>
              <a:ext cx="90488" cy="968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3" name="Groupe 7"/>
          <p:cNvGrpSpPr>
            <a:grpSpLocks/>
          </p:cNvGrpSpPr>
          <p:nvPr/>
        </p:nvGrpSpPr>
        <p:grpSpPr bwMode="auto">
          <a:xfrm>
            <a:off x="2843213" y="2538413"/>
            <a:ext cx="296862" cy="277812"/>
            <a:chOff x="2876452" y="943768"/>
            <a:chExt cx="296862" cy="277813"/>
          </a:xfrm>
        </p:grpSpPr>
        <p:sp>
          <p:nvSpPr>
            <p:cNvPr id="62782" name="Oval 1372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solidFill>
              <a:srgbClr val="FFDB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783" name="Oval 1373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noFill/>
            <a:ln w="7938">
              <a:solidFill>
                <a:srgbClr val="AD62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784" name="Oval 1377"/>
            <p:cNvSpPr>
              <a:spLocks noChangeArrowheads="1"/>
            </p:cNvSpPr>
            <p:nvPr/>
          </p:nvSpPr>
          <p:spPr bwMode="auto">
            <a:xfrm rot="5400000">
              <a:off x="3019326" y="985044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4" name="Groupe 11"/>
          <p:cNvGrpSpPr>
            <a:grpSpLocks/>
          </p:cNvGrpSpPr>
          <p:nvPr/>
        </p:nvGrpSpPr>
        <p:grpSpPr bwMode="auto">
          <a:xfrm>
            <a:off x="5148263" y="2970213"/>
            <a:ext cx="296862" cy="277812"/>
            <a:chOff x="2911377" y="1924843"/>
            <a:chExt cx="296862" cy="277813"/>
          </a:xfrm>
        </p:grpSpPr>
        <p:sp>
          <p:nvSpPr>
            <p:cNvPr id="62779" name="Oval 1379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solidFill>
              <a:srgbClr val="00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780" name="Oval 1380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noFill/>
            <a:ln w="7938">
              <a:solidFill>
                <a:srgbClr val="0F660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781" name="Oval 1384"/>
            <p:cNvSpPr>
              <a:spLocks noChangeArrowheads="1"/>
            </p:cNvSpPr>
            <p:nvPr/>
          </p:nvSpPr>
          <p:spPr bwMode="auto">
            <a:xfrm rot="5400000">
              <a:off x="3054251" y="1966119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5" name="Group 1835"/>
          <p:cNvGrpSpPr>
            <a:grpSpLocks noChangeAspect="1"/>
          </p:cNvGrpSpPr>
          <p:nvPr/>
        </p:nvGrpSpPr>
        <p:grpSpPr bwMode="auto">
          <a:xfrm rot="5400000">
            <a:off x="3269457" y="2531268"/>
            <a:ext cx="2159000" cy="646113"/>
            <a:chOff x="463" y="3452"/>
            <a:chExt cx="1046" cy="313"/>
          </a:xfrm>
        </p:grpSpPr>
        <p:grpSp>
          <p:nvGrpSpPr>
            <p:cNvPr id="6" name="Group 1836"/>
            <p:cNvGrpSpPr>
              <a:grpSpLocks noChangeAspect="1"/>
            </p:cNvGrpSpPr>
            <p:nvPr/>
          </p:nvGrpSpPr>
          <p:grpSpPr bwMode="auto">
            <a:xfrm>
              <a:off x="463" y="3456"/>
              <a:ext cx="62" cy="144"/>
              <a:chOff x="2693" y="2933"/>
              <a:chExt cx="175" cy="403"/>
            </a:xfrm>
          </p:grpSpPr>
          <p:sp>
            <p:nvSpPr>
              <p:cNvPr id="62773" name="Oval 183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74" name="Oval 183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75" name="Freeform 1839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76" name="Freeform 1840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77" name="Freeform 1841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78" name="Oval 1842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7" name="Group 1843"/>
            <p:cNvGrpSpPr>
              <a:grpSpLocks noChangeAspect="1"/>
            </p:cNvGrpSpPr>
            <p:nvPr/>
          </p:nvGrpSpPr>
          <p:grpSpPr bwMode="auto">
            <a:xfrm rot="10800000">
              <a:off x="463" y="3621"/>
              <a:ext cx="62" cy="144"/>
              <a:chOff x="2693" y="2933"/>
              <a:chExt cx="175" cy="403"/>
            </a:xfrm>
          </p:grpSpPr>
          <p:sp>
            <p:nvSpPr>
              <p:cNvPr id="62767" name="Oval 184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68" name="Oval 184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69" name="Freeform 1846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70" name="Freeform 1847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71" name="Freeform 1848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72" name="Oval 1849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8" name="Group 1850"/>
            <p:cNvGrpSpPr>
              <a:grpSpLocks noChangeAspect="1"/>
            </p:cNvGrpSpPr>
            <p:nvPr/>
          </p:nvGrpSpPr>
          <p:grpSpPr bwMode="auto">
            <a:xfrm>
              <a:off x="529" y="3456"/>
              <a:ext cx="62" cy="144"/>
              <a:chOff x="2693" y="2933"/>
              <a:chExt cx="175" cy="403"/>
            </a:xfrm>
          </p:grpSpPr>
          <p:sp>
            <p:nvSpPr>
              <p:cNvPr id="62761" name="Oval 1851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62" name="Oval 1852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63" name="Freeform 1853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64" name="Freeform 1854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65" name="Freeform 1855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66" name="Oval 1856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9" name="Group 1857"/>
            <p:cNvGrpSpPr>
              <a:grpSpLocks noChangeAspect="1"/>
            </p:cNvGrpSpPr>
            <p:nvPr/>
          </p:nvGrpSpPr>
          <p:grpSpPr bwMode="auto">
            <a:xfrm rot="10800000">
              <a:off x="529" y="3621"/>
              <a:ext cx="62" cy="144"/>
              <a:chOff x="2693" y="2933"/>
              <a:chExt cx="175" cy="403"/>
            </a:xfrm>
          </p:grpSpPr>
          <p:sp>
            <p:nvSpPr>
              <p:cNvPr id="62755" name="Oval 185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56" name="Oval 1859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57" name="Freeform 1860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58" name="Freeform 1861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59" name="Freeform 1862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60" name="Oval 1863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0" name="Group 1864"/>
            <p:cNvGrpSpPr>
              <a:grpSpLocks noChangeAspect="1"/>
            </p:cNvGrpSpPr>
            <p:nvPr/>
          </p:nvGrpSpPr>
          <p:grpSpPr bwMode="auto">
            <a:xfrm>
              <a:off x="593" y="3456"/>
              <a:ext cx="62" cy="144"/>
              <a:chOff x="2693" y="2933"/>
              <a:chExt cx="175" cy="403"/>
            </a:xfrm>
          </p:grpSpPr>
          <p:sp>
            <p:nvSpPr>
              <p:cNvPr id="62749" name="Oval 186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50" name="Oval 1866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51" name="Freeform 1867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52" name="Freeform 1868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53" name="Freeform 1869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54" name="Oval 1870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1" name="Group 1871"/>
            <p:cNvGrpSpPr>
              <a:grpSpLocks noChangeAspect="1"/>
            </p:cNvGrpSpPr>
            <p:nvPr/>
          </p:nvGrpSpPr>
          <p:grpSpPr bwMode="auto">
            <a:xfrm rot="10800000">
              <a:off x="593" y="3621"/>
              <a:ext cx="62" cy="144"/>
              <a:chOff x="2693" y="2933"/>
              <a:chExt cx="175" cy="403"/>
            </a:xfrm>
          </p:grpSpPr>
          <p:sp>
            <p:nvSpPr>
              <p:cNvPr id="62743" name="Oval 1872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44" name="Oval 1873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45" name="Freeform 1874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46" name="Freeform 1875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47" name="Freeform 1876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48" name="Oval 1877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2" name="Group 1878"/>
            <p:cNvGrpSpPr>
              <a:grpSpLocks noChangeAspect="1"/>
            </p:cNvGrpSpPr>
            <p:nvPr/>
          </p:nvGrpSpPr>
          <p:grpSpPr bwMode="auto">
            <a:xfrm>
              <a:off x="658" y="3456"/>
              <a:ext cx="62" cy="144"/>
              <a:chOff x="2693" y="2933"/>
              <a:chExt cx="175" cy="403"/>
            </a:xfrm>
          </p:grpSpPr>
          <p:sp>
            <p:nvSpPr>
              <p:cNvPr id="62737" name="Oval 1879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38" name="Oval 1880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39" name="Freeform 1881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40" name="Freeform 1882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41" name="Freeform 1883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42" name="Oval 1884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3" name="Group 1885"/>
            <p:cNvGrpSpPr>
              <a:grpSpLocks noChangeAspect="1"/>
            </p:cNvGrpSpPr>
            <p:nvPr/>
          </p:nvGrpSpPr>
          <p:grpSpPr bwMode="auto">
            <a:xfrm rot="10800000">
              <a:off x="658" y="3621"/>
              <a:ext cx="62" cy="144"/>
              <a:chOff x="2693" y="2933"/>
              <a:chExt cx="175" cy="403"/>
            </a:xfrm>
          </p:grpSpPr>
          <p:sp>
            <p:nvSpPr>
              <p:cNvPr id="62731" name="Oval 1886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32" name="Oval 188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33" name="Freeform 1888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34" name="Freeform 1889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35" name="Freeform 1890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36" name="Oval 1891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4" name="Group 1892"/>
            <p:cNvGrpSpPr>
              <a:grpSpLocks noChangeAspect="1"/>
            </p:cNvGrpSpPr>
            <p:nvPr/>
          </p:nvGrpSpPr>
          <p:grpSpPr bwMode="auto">
            <a:xfrm>
              <a:off x="726" y="3454"/>
              <a:ext cx="62" cy="144"/>
              <a:chOff x="2693" y="2933"/>
              <a:chExt cx="175" cy="403"/>
            </a:xfrm>
          </p:grpSpPr>
          <p:sp>
            <p:nvSpPr>
              <p:cNvPr id="62725" name="Oval 1893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26" name="Oval 189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27" name="Freeform 1895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28" name="Freeform 1896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29" name="Freeform 1897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30" name="Oval 1898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5" name="Group 1899"/>
            <p:cNvGrpSpPr>
              <a:grpSpLocks noChangeAspect="1"/>
            </p:cNvGrpSpPr>
            <p:nvPr/>
          </p:nvGrpSpPr>
          <p:grpSpPr bwMode="auto">
            <a:xfrm rot="10800000">
              <a:off x="726" y="3619"/>
              <a:ext cx="62" cy="144"/>
              <a:chOff x="2693" y="2933"/>
              <a:chExt cx="175" cy="403"/>
            </a:xfrm>
          </p:grpSpPr>
          <p:sp>
            <p:nvSpPr>
              <p:cNvPr id="62719" name="Oval 1900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20" name="Oval 1901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21" name="Freeform 1902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22" name="Freeform 1903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23" name="Freeform 1904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24" name="Oval 1905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6" name="Group 1906"/>
            <p:cNvGrpSpPr>
              <a:grpSpLocks noChangeAspect="1"/>
            </p:cNvGrpSpPr>
            <p:nvPr/>
          </p:nvGrpSpPr>
          <p:grpSpPr bwMode="auto">
            <a:xfrm>
              <a:off x="792" y="3454"/>
              <a:ext cx="62" cy="144"/>
              <a:chOff x="2693" y="2933"/>
              <a:chExt cx="175" cy="403"/>
            </a:xfrm>
          </p:grpSpPr>
          <p:sp>
            <p:nvSpPr>
              <p:cNvPr id="62713" name="Oval 190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14" name="Oval 190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15" name="Freeform 1909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16" name="Freeform 1910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17" name="Freeform 1911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18" name="Oval 1912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7" name="Group 1913"/>
            <p:cNvGrpSpPr>
              <a:grpSpLocks noChangeAspect="1"/>
            </p:cNvGrpSpPr>
            <p:nvPr/>
          </p:nvGrpSpPr>
          <p:grpSpPr bwMode="auto">
            <a:xfrm rot="10800000">
              <a:off x="792" y="3619"/>
              <a:ext cx="62" cy="144"/>
              <a:chOff x="2693" y="2933"/>
              <a:chExt cx="175" cy="403"/>
            </a:xfrm>
          </p:grpSpPr>
          <p:sp>
            <p:nvSpPr>
              <p:cNvPr id="62707" name="Oval 191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08" name="Oval 191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09" name="Freeform 1916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10" name="Freeform 1917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11" name="Freeform 1918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12" name="Oval 1919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8" name="Group 1920"/>
            <p:cNvGrpSpPr>
              <a:grpSpLocks noChangeAspect="1"/>
            </p:cNvGrpSpPr>
            <p:nvPr/>
          </p:nvGrpSpPr>
          <p:grpSpPr bwMode="auto">
            <a:xfrm>
              <a:off x="856" y="3454"/>
              <a:ext cx="62" cy="144"/>
              <a:chOff x="2693" y="2933"/>
              <a:chExt cx="175" cy="403"/>
            </a:xfrm>
          </p:grpSpPr>
          <p:sp>
            <p:nvSpPr>
              <p:cNvPr id="62701" name="Oval 1921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02" name="Oval 1922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703" name="Freeform 1923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04" name="Freeform 1924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05" name="Freeform 1925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06" name="Oval 1926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19" name="Group 1927"/>
            <p:cNvGrpSpPr>
              <a:grpSpLocks noChangeAspect="1"/>
            </p:cNvGrpSpPr>
            <p:nvPr/>
          </p:nvGrpSpPr>
          <p:grpSpPr bwMode="auto">
            <a:xfrm rot="10800000">
              <a:off x="856" y="3619"/>
              <a:ext cx="62" cy="144"/>
              <a:chOff x="2693" y="2933"/>
              <a:chExt cx="175" cy="403"/>
            </a:xfrm>
          </p:grpSpPr>
          <p:sp>
            <p:nvSpPr>
              <p:cNvPr id="62695" name="Oval 192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96" name="Oval 1929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97" name="Freeform 1930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98" name="Freeform 1931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99" name="Freeform 1932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700" name="Oval 1933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0" name="Group 1934"/>
            <p:cNvGrpSpPr>
              <a:grpSpLocks noChangeAspect="1"/>
            </p:cNvGrpSpPr>
            <p:nvPr/>
          </p:nvGrpSpPr>
          <p:grpSpPr bwMode="auto">
            <a:xfrm>
              <a:off x="921" y="3454"/>
              <a:ext cx="62" cy="144"/>
              <a:chOff x="2693" y="2933"/>
              <a:chExt cx="175" cy="403"/>
            </a:xfrm>
          </p:grpSpPr>
          <p:sp>
            <p:nvSpPr>
              <p:cNvPr id="62689" name="Oval 193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90" name="Oval 1936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91" name="Freeform 1937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92" name="Freeform 1938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93" name="Freeform 1939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94" name="Oval 1940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1" name="Group 1941"/>
            <p:cNvGrpSpPr>
              <a:grpSpLocks noChangeAspect="1"/>
            </p:cNvGrpSpPr>
            <p:nvPr/>
          </p:nvGrpSpPr>
          <p:grpSpPr bwMode="auto">
            <a:xfrm rot="10800000">
              <a:off x="921" y="3619"/>
              <a:ext cx="62" cy="144"/>
              <a:chOff x="2693" y="2933"/>
              <a:chExt cx="175" cy="403"/>
            </a:xfrm>
          </p:grpSpPr>
          <p:sp>
            <p:nvSpPr>
              <p:cNvPr id="62683" name="Oval 1942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84" name="Oval 1943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85" name="Freeform 1944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86" name="Freeform 1945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87" name="Freeform 1946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88" name="Oval 1947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2" name="Group 1948"/>
            <p:cNvGrpSpPr>
              <a:grpSpLocks noChangeAspect="1"/>
            </p:cNvGrpSpPr>
            <p:nvPr/>
          </p:nvGrpSpPr>
          <p:grpSpPr bwMode="auto">
            <a:xfrm>
              <a:off x="989" y="3454"/>
              <a:ext cx="62" cy="144"/>
              <a:chOff x="2693" y="2933"/>
              <a:chExt cx="175" cy="403"/>
            </a:xfrm>
          </p:grpSpPr>
          <p:sp>
            <p:nvSpPr>
              <p:cNvPr id="62677" name="Oval 1949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78" name="Oval 1950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79" name="Freeform 1951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80" name="Freeform 1952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81" name="Freeform 1953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82" name="Oval 1954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3" name="Group 1955"/>
            <p:cNvGrpSpPr>
              <a:grpSpLocks noChangeAspect="1"/>
            </p:cNvGrpSpPr>
            <p:nvPr/>
          </p:nvGrpSpPr>
          <p:grpSpPr bwMode="auto">
            <a:xfrm rot="10800000">
              <a:off x="989" y="3619"/>
              <a:ext cx="62" cy="144"/>
              <a:chOff x="2693" y="2933"/>
              <a:chExt cx="175" cy="403"/>
            </a:xfrm>
          </p:grpSpPr>
          <p:sp>
            <p:nvSpPr>
              <p:cNvPr id="62671" name="Oval 1956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72" name="Oval 195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73" name="Freeform 1958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74" name="Freeform 1959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75" name="Freeform 1960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76" name="Oval 1961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4" name="Group 1962"/>
            <p:cNvGrpSpPr>
              <a:grpSpLocks noChangeAspect="1"/>
            </p:cNvGrpSpPr>
            <p:nvPr/>
          </p:nvGrpSpPr>
          <p:grpSpPr bwMode="auto">
            <a:xfrm>
              <a:off x="1055" y="3454"/>
              <a:ext cx="62" cy="144"/>
              <a:chOff x="2693" y="2933"/>
              <a:chExt cx="175" cy="403"/>
            </a:xfrm>
          </p:grpSpPr>
          <p:sp>
            <p:nvSpPr>
              <p:cNvPr id="62665" name="Oval 1963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66" name="Oval 196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67" name="Freeform 1965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68" name="Freeform 1966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69" name="Freeform 1967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70" name="Oval 1968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5" name="Group 1969"/>
            <p:cNvGrpSpPr>
              <a:grpSpLocks noChangeAspect="1"/>
            </p:cNvGrpSpPr>
            <p:nvPr/>
          </p:nvGrpSpPr>
          <p:grpSpPr bwMode="auto">
            <a:xfrm rot="10800000">
              <a:off x="1055" y="3619"/>
              <a:ext cx="62" cy="144"/>
              <a:chOff x="2693" y="2933"/>
              <a:chExt cx="175" cy="403"/>
            </a:xfrm>
          </p:grpSpPr>
          <p:sp>
            <p:nvSpPr>
              <p:cNvPr id="62659" name="Oval 1970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60" name="Oval 1971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61" name="Freeform 1972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62" name="Freeform 1973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63" name="Freeform 1974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64" name="Oval 1975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6" name="Group 1976"/>
            <p:cNvGrpSpPr>
              <a:grpSpLocks noChangeAspect="1"/>
            </p:cNvGrpSpPr>
            <p:nvPr/>
          </p:nvGrpSpPr>
          <p:grpSpPr bwMode="auto">
            <a:xfrm>
              <a:off x="1119" y="3454"/>
              <a:ext cx="62" cy="144"/>
              <a:chOff x="2693" y="2933"/>
              <a:chExt cx="175" cy="403"/>
            </a:xfrm>
          </p:grpSpPr>
          <p:sp>
            <p:nvSpPr>
              <p:cNvPr id="62653" name="Oval 197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54" name="Oval 197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55" name="Freeform 1979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56" name="Freeform 1980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57" name="Freeform 1981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58" name="Oval 1982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7" name="Group 1983"/>
            <p:cNvGrpSpPr>
              <a:grpSpLocks noChangeAspect="1"/>
            </p:cNvGrpSpPr>
            <p:nvPr/>
          </p:nvGrpSpPr>
          <p:grpSpPr bwMode="auto">
            <a:xfrm rot="10800000">
              <a:off x="1119" y="3619"/>
              <a:ext cx="62" cy="144"/>
              <a:chOff x="2693" y="2933"/>
              <a:chExt cx="175" cy="403"/>
            </a:xfrm>
          </p:grpSpPr>
          <p:sp>
            <p:nvSpPr>
              <p:cNvPr id="62647" name="Oval 198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48" name="Oval 198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49" name="Freeform 1986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50" name="Freeform 1987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51" name="Freeform 1988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52" name="Oval 1989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8" name="Group 1990"/>
            <p:cNvGrpSpPr>
              <a:grpSpLocks noChangeAspect="1"/>
            </p:cNvGrpSpPr>
            <p:nvPr/>
          </p:nvGrpSpPr>
          <p:grpSpPr bwMode="auto">
            <a:xfrm>
              <a:off x="1184" y="3454"/>
              <a:ext cx="62" cy="144"/>
              <a:chOff x="2693" y="2933"/>
              <a:chExt cx="175" cy="403"/>
            </a:xfrm>
          </p:grpSpPr>
          <p:sp>
            <p:nvSpPr>
              <p:cNvPr id="62641" name="Oval 1991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42" name="Oval 1992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43" name="Freeform 1993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44" name="Freeform 1994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45" name="Freeform 1995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46" name="Oval 1996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29" name="Group 1997"/>
            <p:cNvGrpSpPr>
              <a:grpSpLocks noChangeAspect="1"/>
            </p:cNvGrpSpPr>
            <p:nvPr/>
          </p:nvGrpSpPr>
          <p:grpSpPr bwMode="auto">
            <a:xfrm rot="10800000">
              <a:off x="1184" y="3619"/>
              <a:ext cx="62" cy="144"/>
              <a:chOff x="2693" y="2933"/>
              <a:chExt cx="175" cy="403"/>
            </a:xfrm>
          </p:grpSpPr>
          <p:sp>
            <p:nvSpPr>
              <p:cNvPr id="62635" name="Oval 199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36" name="Oval 1999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37" name="Freeform 2000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38" name="Freeform 2001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39" name="Freeform 2002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40" name="Oval 2003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30" name="Group 2004"/>
            <p:cNvGrpSpPr>
              <a:grpSpLocks noChangeAspect="1"/>
            </p:cNvGrpSpPr>
            <p:nvPr/>
          </p:nvGrpSpPr>
          <p:grpSpPr bwMode="auto">
            <a:xfrm>
              <a:off x="1252" y="3452"/>
              <a:ext cx="62" cy="144"/>
              <a:chOff x="2693" y="2933"/>
              <a:chExt cx="175" cy="403"/>
            </a:xfrm>
          </p:grpSpPr>
          <p:sp>
            <p:nvSpPr>
              <p:cNvPr id="62629" name="Oval 200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30" name="Oval 2006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31" name="Freeform 2007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32" name="Freeform 2008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33" name="Freeform 2009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34" name="Oval 2010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31" name="Group 2011"/>
            <p:cNvGrpSpPr>
              <a:grpSpLocks noChangeAspect="1"/>
            </p:cNvGrpSpPr>
            <p:nvPr/>
          </p:nvGrpSpPr>
          <p:grpSpPr bwMode="auto">
            <a:xfrm rot="10800000">
              <a:off x="1252" y="3617"/>
              <a:ext cx="62" cy="144"/>
              <a:chOff x="2693" y="2933"/>
              <a:chExt cx="175" cy="403"/>
            </a:xfrm>
          </p:grpSpPr>
          <p:sp>
            <p:nvSpPr>
              <p:cNvPr id="62623" name="Oval 2012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24" name="Oval 2013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25" name="Freeform 2014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26" name="Freeform 2015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27" name="Freeform 2016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28" name="Oval 2017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62560" name="Group 2018"/>
            <p:cNvGrpSpPr>
              <a:grpSpLocks noChangeAspect="1"/>
            </p:cNvGrpSpPr>
            <p:nvPr/>
          </p:nvGrpSpPr>
          <p:grpSpPr bwMode="auto">
            <a:xfrm>
              <a:off x="1318" y="3452"/>
              <a:ext cx="62" cy="144"/>
              <a:chOff x="2693" y="2933"/>
              <a:chExt cx="175" cy="403"/>
            </a:xfrm>
          </p:grpSpPr>
          <p:sp>
            <p:nvSpPr>
              <p:cNvPr id="62617" name="Oval 2019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18" name="Oval 2020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19" name="Freeform 2021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20" name="Freeform 2022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21" name="Freeform 2023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22" name="Oval 2024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62561" name="Group 2025"/>
            <p:cNvGrpSpPr>
              <a:grpSpLocks noChangeAspect="1"/>
            </p:cNvGrpSpPr>
            <p:nvPr/>
          </p:nvGrpSpPr>
          <p:grpSpPr bwMode="auto">
            <a:xfrm rot="10800000">
              <a:off x="1318" y="3617"/>
              <a:ext cx="62" cy="144"/>
              <a:chOff x="2693" y="2933"/>
              <a:chExt cx="175" cy="403"/>
            </a:xfrm>
          </p:grpSpPr>
          <p:sp>
            <p:nvSpPr>
              <p:cNvPr id="62611" name="Oval 2026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12" name="Oval 202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13" name="Freeform 2028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14" name="Freeform 2029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15" name="Freeform 2030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16" name="Oval 2031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62562" name="Group 2032"/>
            <p:cNvGrpSpPr>
              <a:grpSpLocks noChangeAspect="1"/>
            </p:cNvGrpSpPr>
            <p:nvPr/>
          </p:nvGrpSpPr>
          <p:grpSpPr bwMode="auto">
            <a:xfrm>
              <a:off x="1382" y="3452"/>
              <a:ext cx="62" cy="144"/>
              <a:chOff x="2693" y="2933"/>
              <a:chExt cx="175" cy="403"/>
            </a:xfrm>
          </p:grpSpPr>
          <p:sp>
            <p:nvSpPr>
              <p:cNvPr id="62605" name="Oval 2033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06" name="Oval 203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07" name="Freeform 2035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08" name="Freeform 2036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09" name="Freeform 2037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10" name="Oval 2038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62563" name="Group 2039"/>
            <p:cNvGrpSpPr>
              <a:grpSpLocks noChangeAspect="1"/>
            </p:cNvGrpSpPr>
            <p:nvPr/>
          </p:nvGrpSpPr>
          <p:grpSpPr bwMode="auto">
            <a:xfrm rot="10800000">
              <a:off x="1382" y="3617"/>
              <a:ext cx="62" cy="144"/>
              <a:chOff x="2693" y="2933"/>
              <a:chExt cx="175" cy="403"/>
            </a:xfrm>
          </p:grpSpPr>
          <p:sp>
            <p:nvSpPr>
              <p:cNvPr id="62599" name="Oval 2040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00" name="Oval 2041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601" name="Freeform 2042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02" name="Freeform 2043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03" name="Freeform 2044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604" name="Oval 2045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62564" name="Group 2046"/>
            <p:cNvGrpSpPr>
              <a:grpSpLocks noChangeAspect="1"/>
            </p:cNvGrpSpPr>
            <p:nvPr/>
          </p:nvGrpSpPr>
          <p:grpSpPr bwMode="auto">
            <a:xfrm>
              <a:off x="1447" y="3452"/>
              <a:ext cx="62" cy="144"/>
              <a:chOff x="2693" y="2933"/>
              <a:chExt cx="175" cy="403"/>
            </a:xfrm>
          </p:grpSpPr>
          <p:sp>
            <p:nvSpPr>
              <p:cNvPr id="62593" name="Oval 2047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594" name="Oval 2048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595" name="Freeform 2049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596" name="Freeform 2050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597" name="Freeform 2051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598" name="Oval 2052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  <p:grpSp>
          <p:nvGrpSpPr>
            <p:cNvPr id="62565" name="Group 2053"/>
            <p:cNvGrpSpPr>
              <a:grpSpLocks noChangeAspect="1"/>
            </p:cNvGrpSpPr>
            <p:nvPr/>
          </p:nvGrpSpPr>
          <p:grpSpPr bwMode="auto">
            <a:xfrm rot="10800000">
              <a:off x="1447" y="3617"/>
              <a:ext cx="62" cy="144"/>
              <a:chOff x="2693" y="2933"/>
              <a:chExt cx="175" cy="403"/>
            </a:xfrm>
          </p:grpSpPr>
          <p:sp>
            <p:nvSpPr>
              <p:cNvPr id="62587" name="Oval 2054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solidFill>
                <a:srgbClr val="FFDB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588" name="Oval 2055"/>
              <p:cNvSpPr>
                <a:spLocks noChangeAspect="1" noChangeArrowheads="1"/>
              </p:cNvSpPr>
              <p:nvPr/>
            </p:nvSpPr>
            <p:spPr bwMode="auto">
              <a:xfrm>
                <a:off x="2693" y="2933"/>
                <a:ext cx="175" cy="187"/>
              </a:xfrm>
              <a:prstGeom prst="ellipse">
                <a:avLst/>
              </a:prstGeom>
              <a:noFill/>
              <a:ln w="7938">
                <a:solidFill>
                  <a:srgbClr val="AD62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  <p:sp>
            <p:nvSpPr>
              <p:cNvPr id="62589" name="Freeform 2056"/>
              <p:cNvSpPr>
                <a:spLocks noChangeAspect="1"/>
              </p:cNvSpPr>
              <p:nvPr/>
            </p:nvSpPr>
            <p:spPr bwMode="auto">
              <a:xfrm>
                <a:off x="2736" y="3104"/>
                <a:ext cx="87" cy="232"/>
              </a:xfrm>
              <a:custGeom>
                <a:avLst/>
                <a:gdLst>
                  <a:gd name="T0" fmla="*/ 199 w 35"/>
                  <a:gd name="T1" fmla="*/ 213 h 87"/>
                  <a:gd name="T2" fmla="*/ 204 w 35"/>
                  <a:gd name="T3" fmla="*/ 221 h 87"/>
                  <a:gd name="T4" fmla="*/ 211 w 35"/>
                  <a:gd name="T5" fmla="*/ 235 h 87"/>
                  <a:gd name="T6" fmla="*/ 211 w 35"/>
                  <a:gd name="T7" fmla="*/ 243 h 87"/>
                  <a:gd name="T8" fmla="*/ 216 w 35"/>
                  <a:gd name="T9" fmla="*/ 248 h 87"/>
                  <a:gd name="T10" fmla="*/ 216 w 35"/>
                  <a:gd name="T11" fmla="*/ 269 h 87"/>
                  <a:gd name="T12" fmla="*/ 216 w 35"/>
                  <a:gd name="T13" fmla="*/ 584 h 87"/>
                  <a:gd name="T14" fmla="*/ 186 w 35"/>
                  <a:gd name="T15" fmla="*/ 619 h 87"/>
                  <a:gd name="T16" fmla="*/ 154 w 35"/>
                  <a:gd name="T17" fmla="*/ 584 h 87"/>
                  <a:gd name="T18" fmla="*/ 154 w 35"/>
                  <a:gd name="T19" fmla="*/ 269 h 87"/>
                  <a:gd name="T20" fmla="*/ 112 w 35"/>
                  <a:gd name="T21" fmla="*/ 227 h 87"/>
                  <a:gd name="T22" fmla="*/ 62 w 35"/>
                  <a:gd name="T23" fmla="*/ 269 h 87"/>
                  <a:gd name="T24" fmla="*/ 62 w 35"/>
                  <a:gd name="T25" fmla="*/ 584 h 87"/>
                  <a:gd name="T26" fmla="*/ 30 w 35"/>
                  <a:gd name="T27" fmla="*/ 619 h 87"/>
                  <a:gd name="T28" fmla="*/ 0 w 35"/>
                  <a:gd name="T29" fmla="*/ 584 h 87"/>
                  <a:gd name="T30" fmla="*/ 0 w 35"/>
                  <a:gd name="T31" fmla="*/ 269 h 87"/>
                  <a:gd name="T32" fmla="*/ 5 w 35"/>
                  <a:gd name="T33" fmla="*/ 248 h 87"/>
                  <a:gd name="T34" fmla="*/ 5 w 35"/>
                  <a:gd name="T35" fmla="*/ 243 h 87"/>
                  <a:gd name="T36" fmla="*/ 12 w 35"/>
                  <a:gd name="T37" fmla="*/ 235 h 87"/>
                  <a:gd name="T38" fmla="*/ 12 w 35"/>
                  <a:gd name="T39" fmla="*/ 227 h 87"/>
                  <a:gd name="T40" fmla="*/ 17 w 35"/>
                  <a:gd name="T41" fmla="*/ 213 h 87"/>
                  <a:gd name="T42" fmla="*/ 25 w 35"/>
                  <a:gd name="T43" fmla="*/ 205 h 87"/>
                  <a:gd name="T44" fmla="*/ 37 w 35"/>
                  <a:gd name="T45" fmla="*/ 192 h 87"/>
                  <a:gd name="T46" fmla="*/ 42 w 35"/>
                  <a:gd name="T47" fmla="*/ 179 h 87"/>
                  <a:gd name="T48" fmla="*/ 50 w 35"/>
                  <a:gd name="T49" fmla="*/ 179 h 87"/>
                  <a:gd name="T50" fmla="*/ 62 w 35"/>
                  <a:gd name="T51" fmla="*/ 171 h 87"/>
                  <a:gd name="T52" fmla="*/ 62 w 35"/>
                  <a:gd name="T53" fmla="*/ 163 h 87"/>
                  <a:gd name="T54" fmla="*/ 75 w 35"/>
                  <a:gd name="T55" fmla="*/ 157 h 87"/>
                  <a:gd name="T56" fmla="*/ 75 w 35"/>
                  <a:gd name="T57" fmla="*/ 35 h 87"/>
                  <a:gd name="T58" fmla="*/ 104 w 35"/>
                  <a:gd name="T59" fmla="*/ 0 h 87"/>
                  <a:gd name="T60" fmla="*/ 137 w 35"/>
                  <a:gd name="T61" fmla="*/ 35 h 87"/>
                  <a:gd name="T62" fmla="*/ 137 w 35"/>
                  <a:gd name="T63" fmla="*/ 157 h 87"/>
                  <a:gd name="T64" fmla="*/ 137 w 35"/>
                  <a:gd name="T65" fmla="*/ 157 h 87"/>
                  <a:gd name="T66" fmla="*/ 191 w 35"/>
                  <a:gd name="T67" fmla="*/ 200 h 87"/>
                  <a:gd name="T68" fmla="*/ 191 w 35"/>
                  <a:gd name="T69" fmla="*/ 205 h 87"/>
                  <a:gd name="T70" fmla="*/ 199 w 35"/>
                  <a:gd name="T71" fmla="*/ 21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"/>
                  <a:gd name="T109" fmla="*/ 0 h 87"/>
                  <a:gd name="T110" fmla="*/ 35 w 35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" h="87">
                    <a:moveTo>
                      <a:pt x="32" y="30"/>
                    </a:move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2"/>
                      <a:pt x="33" y="32"/>
                      <a:pt x="34" y="33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5" y="35"/>
                      <a:pt x="35" y="35"/>
                    </a:cubicBezTo>
                    <a:cubicBezTo>
                      <a:pt x="35" y="36"/>
                      <a:pt x="35" y="37"/>
                      <a:pt x="35" y="38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5"/>
                      <a:pt x="33" y="87"/>
                      <a:pt x="30" y="87"/>
                    </a:cubicBezTo>
                    <a:cubicBezTo>
                      <a:pt x="27" y="87"/>
                      <a:pt x="25" y="85"/>
                      <a:pt x="25" y="82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6"/>
                      <a:pt x="22" y="32"/>
                      <a:pt x="18" y="32"/>
                    </a:cubicBezTo>
                    <a:cubicBezTo>
                      <a:pt x="13" y="32"/>
                      <a:pt x="10" y="36"/>
                      <a:pt x="10" y="38"/>
                    </a:cubicBezTo>
                    <a:cubicBezTo>
                      <a:pt x="10" y="82"/>
                      <a:pt x="10" y="82"/>
                      <a:pt x="10" y="82"/>
                    </a:cubicBezTo>
                    <a:cubicBezTo>
                      <a:pt x="10" y="85"/>
                      <a:pt x="8" y="87"/>
                      <a:pt x="5" y="87"/>
                    </a:cubicBezTo>
                    <a:cubicBezTo>
                      <a:pt x="3" y="87"/>
                      <a:pt x="0" y="85"/>
                      <a:pt x="0" y="8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7"/>
                      <a:pt x="0" y="36"/>
                      <a:pt x="1" y="35"/>
                    </a:cubicBezTo>
                    <a:cubicBezTo>
                      <a:pt x="1" y="35"/>
                      <a:pt x="1" y="35"/>
                      <a:pt x="1" y="34"/>
                    </a:cubicBezTo>
                    <a:cubicBezTo>
                      <a:pt x="1" y="34"/>
                      <a:pt x="1" y="33"/>
                      <a:pt x="2" y="33"/>
                    </a:cubicBezTo>
                    <a:cubicBezTo>
                      <a:pt x="2" y="32"/>
                      <a:pt x="2" y="32"/>
                      <a:pt x="2" y="32"/>
                    </a:cubicBezTo>
                    <a:cubicBezTo>
                      <a:pt x="3" y="31"/>
                      <a:pt x="3" y="30"/>
                      <a:pt x="3" y="30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8"/>
                      <a:pt x="5" y="27"/>
                      <a:pt x="6" y="27"/>
                    </a:cubicBezTo>
                    <a:cubicBezTo>
                      <a:pt x="6" y="26"/>
                      <a:pt x="7" y="26"/>
                      <a:pt x="7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4"/>
                      <a:pt x="9" y="24"/>
                      <a:pt x="10" y="24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1" y="23"/>
                      <a:pt x="12" y="22"/>
                      <a:pt x="12" y="2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3"/>
                      <a:pt x="14" y="0"/>
                      <a:pt x="17" y="0"/>
                    </a:cubicBezTo>
                    <a:cubicBezTo>
                      <a:pt x="20" y="0"/>
                      <a:pt x="22" y="3"/>
                      <a:pt x="22" y="5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3"/>
                      <a:pt x="28" y="25"/>
                      <a:pt x="31" y="28"/>
                    </a:cubicBezTo>
                    <a:cubicBezTo>
                      <a:pt x="31" y="28"/>
                      <a:pt x="31" y="28"/>
                      <a:pt x="31" y="29"/>
                    </a:cubicBezTo>
                    <a:cubicBezTo>
                      <a:pt x="32" y="29"/>
                      <a:pt x="32" y="30"/>
                      <a:pt x="32" y="30"/>
                    </a:cubicBezTo>
                    <a:close/>
                  </a:path>
                </a:pathLst>
              </a:custGeom>
              <a:solidFill>
                <a:srgbClr val="FF6D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590" name="Freeform 2057"/>
              <p:cNvSpPr>
                <a:spLocks noChangeAspect="1"/>
              </p:cNvSpPr>
              <p:nvPr/>
            </p:nvSpPr>
            <p:spPr bwMode="auto">
              <a:xfrm>
                <a:off x="2741" y="3200"/>
                <a:ext cx="5" cy="133"/>
              </a:xfrm>
              <a:custGeom>
                <a:avLst/>
                <a:gdLst>
                  <a:gd name="T0" fmla="*/ 0 w 2"/>
                  <a:gd name="T1" fmla="*/ 311 h 50"/>
                  <a:gd name="T2" fmla="*/ 0 w 2"/>
                  <a:gd name="T3" fmla="*/ 0 h 50"/>
                  <a:gd name="T4" fmla="*/ 0 w 2"/>
                  <a:gd name="T5" fmla="*/ 0 h 50"/>
                  <a:gd name="T6" fmla="*/ 12 w 2"/>
                  <a:gd name="T7" fmla="*/ 162 h 50"/>
                  <a:gd name="T8" fmla="*/ 12 w 2"/>
                  <a:gd name="T9" fmla="*/ 303 h 50"/>
                  <a:gd name="T10" fmla="*/ 12 w 2"/>
                  <a:gd name="T11" fmla="*/ 354 h 50"/>
                  <a:gd name="T12" fmla="*/ 12 w 2"/>
                  <a:gd name="T13" fmla="*/ 354 h 50"/>
                  <a:gd name="T14" fmla="*/ 0 w 2"/>
                  <a:gd name="T15" fmla="*/ 311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50"/>
                  <a:gd name="T26" fmla="*/ 2 w 2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50">
                    <a:moveTo>
                      <a:pt x="0" y="4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5"/>
                      <a:pt x="2" y="23"/>
                    </a:cubicBezTo>
                    <a:cubicBezTo>
                      <a:pt x="2" y="30"/>
                      <a:pt x="2" y="43"/>
                      <a:pt x="2" y="43"/>
                    </a:cubicBezTo>
                    <a:cubicBezTo>
                      <a:pt x="2" y="44"/>
                      <a:pt x="2" y="49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48"/>
                      <a:pt x="0" y="46"/>
                      <a:pt x="0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591" name="Freeform 2058"/>
              <p:cNvSpPr>
                <a:spLocks noChangeAspect="1"/>
              </p:cNvSpPr>
              <p:nvPr/>
            </p:nvSpPr>
            <p:spPr bwMode="auto">
              <a:xfrm>
                <a:off x="2788" y="3189"/>
                <a:ext cx="20" cy="144"/>
              </a:xfrm>
              <a:custGeom>
                <a:avLst/>
                <a:gdLst>
                  <a:gd name="T0" fmla="*/ 37 w 8"/>
                  <a:gd name="T1" fmla="*/ 341 h 54"/>
                  <a:gd name="T2" fmla="*/ 50 w 8"/>
                  <a:gd name="T3" fmla="*/ 384 h 54"/>
                  <a:gd name="T4" fmla="*/ 30 w 8"/>
                  <a:gd name="T5" fmla="*/ 341 h 54"/>
                  <a:gd name="T6" fmla="*/ 30 w 8"/>
                  <a:gd name="T7" fmla="*/ 277 h 54"/>
                  <a:gd name="T8" fmla="*/ 30 w 8"/>
                  <a:gd name="T9" fmla="*/ 43 h 54"/>
                  <a:gd name="T10" fmla="*/ 0 w 8"/>
                  <a:gd name="T11" fmla="*/ 0 h 54"/>
                  <a:gd name="T12" fmla="*/ 42 w 8"/>
                  <a:gd name="T13" fmla="*/ 56 h 54"/>
                  <a:gd name="T14" fmla="*/ 37 w 8"/>
                  <a:gd name="T15" fmla="*/ 341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4"/>
                  <a:gd name="T26" fmla="*/ 8 w 8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4">
                    <a:moveTo>
                      <a:pt x="6" y="48"/>
                    </a:moveTo>
                    <a:cubicBezTo>
                      <a:pt x="6" y="50"/>
                      <a:pt x="7" y="53"/>
                      <a:pt x="8" y="54"/>
                    </a:cubicBezTo>
                    <a:cubicBezTo>
                      <a:pt x="6" y="52"/>
                      <a:pt x="5" y="50"/>
                      <a:pt x="5" y="48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3" y="0"/>
                      <a:pt x="0" y="0"/>
                    </a:cubicBezTo>
                    <a:cubicBezTo>
                      <a:pt x="6" y="0"/>
                      <a:pt x="7" y="5"/>
                      <a:pt x="7" y="8"/>
                    </a:cubicBezTo>
                    <a:lnTo>
                      <a:pt x="6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592" name="Oval 2059"/>
              <p:cNvSpPr>
                <a:spLocks noChangeAspect="1" noChangeArrowheads="1"/>
              </p:cNvSpPr>
              <p:nvPr/>
            </p:nvSpPr>
            <p:spPr bwMode="auto">
              <a:xfrm>
                <a:off x="2721" y="2971"/>
                <a:ext cx="57" cy="61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>
                  <a:latin typeface="Century Gothic" pitchFamily="34" charset="0"/>
                </a:endParaRPr>
              </a:p>
            </p:txBody>
          </p:sp>
        </p:grpSp>
      </p:grpSp>
      <p:grpSp>
        <p:nvGrpSpPr>
          <p:cNvPr id="62566" name="Groupe 240"/>
          <p:cNvGrpSpPr>
            <a:grpSpLocks/>
          </p:cNvGrpSpPr>
          <p:nvPr/>
        </p:nvGrpSpPr>
        <p:grpSpPr bwMode="auto">
          <a:xfrm>
            <a:off x="4716463" y="3341688"/>
            <a:ext cx="296862" cy="277812"/>
            <a:chOff x="2898676" y="2802731"/>
            <a:chExt cx="296863" cy="277813"/>
          </a:xfrm>
        </p:grpSpPr>
        <p:sp>
          <p:nvSpPr>
            <p:cNvPr id="62552" name="Oval 1365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solidFill>
              <a:srgbClr val="4A7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53" name="Oval 1366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noFill/>
            <a:ln w="7938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54" name="Oval 1370"/>
            <p:cNvSpPr>
              <a:spLocks noChangeArrowheads="1"/>
            </p:cNvSpPr>
            <p:nvPr/>
          </p:nvSpPr>
          <p:spPr bwMode="auto">
            <a:xfrm rot="5400000">
              <a:off x="3041551" y="2844006"/>
              <a:ext cx="90488" cy="968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62567" name="Groupe 244"/>
          <p:cNvGrpSpPr>
            <a:grpSpLocks/>
          </p:cNvGrpSpPr>
          <p:nvPr/>
        </p:nvGrpSpPr>
        <p:grpSpPr bwMode="auto">
          <a:xfrm>
            <a:off x="5138738" y="2322513"/>
            <a:ext cx="296862" cy="277812"/>
            <a:chOff x="2876452" y="943768"/>
            <a:chExt cx="296862" cy="277813"/>
          </a:xfrm>
        </p:grpSpPr>
        <p:sp>
          <p:nvSpPr>
            <p:cNvPr id="62549" name="Oval 1372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solidFill>
              <a:srgbClr val="FFDB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50" name="Oval 1373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noFill/>
            <a:ln w="7938">
              <a:solidFill>
                <a:srgbClr val="AD62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51" name="Oval 1377"/>
            <p:cNvSpPr>
              <a:spLocks noChangeArrowheads="1"/>
            </p:cNvSpPr>
            <p:nvPr/>
          </p:nvSpPr>
          <p:spPr bwMode="auto">
            <a:xfrm rot="5400000">
              <a:off x="3019326" y="985044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62568" name="Groupe 248"/>
          <p:cNvGrpSpPr>
            <a:grpSpLocks/>
          </p:cNvGrpSpPr>
          <p:nvPr/>
        </p:nvGrpSpPr>
        <p:grpSpPr bwMode="auto">
          <a:xfrm>
            <a:off x="3581400" y="2916238"/>
            <a:ext cx="296863" cy="277812"/>
            <a:chOff x="2898676" y="2802731"/>
            <a:chExt cx="296863" cy="277813"/>
          </a:xfrm>
        </p:grpSpPr>
        <p:sp>
          <p:nvSpPr>
            <p:cNvPr id="62546" name="Oval 1365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solidFill>
              <a:srgbClr val="4A7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47" name="Oval 1366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noFill/>
            <a:ln w="7938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48" name="Oval 1370"/>
            <p:cNvSpPr>
              <a:spLocks noChangeArrowheads="1"/>
            </p:cNvSpPr>
            <p:nvPr/>
          </p:nvSpPr>
          <p:spPr bwMode="auto">
            <a:xfrm rot="5400000">
              <a:off x="3041551" y="2844006"/>
              <a:ext cx="90488" cy="968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62569" name="Groupe 252"/>
          <p:cNvGrpSpPr>
            <a:grpSpLocks/>
          </p:cNvGrpSpPr>
          <p:nvPr/>
        </p:nvGrpSpPr>
        <p:grpSpPr bwMode="auto">
          <a:xfrm>
            <a:off x="3635375" y="2466975"/>
            <a:ext cx="296863" cy="277813"/>
            <a:chOff x="2876452" y="943768"/>
            <a:chExt cx="296862" cy="277813"/>
          </a:xfrm>
        </p:grpSpPr>
        <p:sp>
          <p:nvSpPr>
            <p:cNvPr id="62543" name="Oval 1372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solidFill>
              <a:srgbClr val="FFDB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44" name="Oval 1373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noFill/>
            <a:ln w="7938">
              <a:solidFill>
                <a:srgbClr val="AD62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45" name="Oval 1377"/>
            <p:cNvSpPr>
              <a:spLocks noChangeArrowheads="1"/>
            </p:cNvSpPr>
            <p:nvPr/>
          </p:nvSpPr>
          <p:spPr bwMode="auto">
            <a:xfrm rot="5400000">
              <a:off x="3019326" y="985044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62570" name="Groupe 256"/>
          <p:cNvGrpSpPr>
            <a:grpSpLocks/>
          </p:cNvGrpSpPr>
          <p:nvPr/>
        </p:nvGrpSpPr>
        <p:grpSpPr bwMode="auto">
          <a:xfrm>
            <a:off x="3276600" y="2251075"/>
            <a:ext cx="296863" cy="277813"/>
            <a:chOff x="2911377" y="1924843"/>
            <a:chExt cx="296862" cy="277813"/>
          </a:xfrm>
        </p:grpSpPr>
        <p:sp>
          <p:nvSpPr>
            <p:cNvPr id="62540" name="Oval 1379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solidFill>
              <a:srgbClr val="00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41" name="Oval 1380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noFill/>
            <a:ln w="7938">
              <a:solidFill>
                <a:srgbClr val="0F660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42" name="Oval 1384"/>
            <p:cNvSpPr>
              <a:spLocks noChangeArrowheads="1"/>
            </p:cNvSpPr>
            <p:nvPr/>
          </p:nvSpPr>
          <p:spPr bwMode="auto">
            <a:xfrm rot="5400000">
              <a:off x="3054251" y="1966119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62571" name="Groupe 260"/>
          <p:cNvGrpSpPr>
            <a:grpSpLocks/>
          </p:cNvGrpSpPr>
          <p:nvPr/>
        </p:nvGrpSpPr>
        <p:grpSpPr bwMode="auto">
          <a:xfrm>
            <a:off x="2916238" y="2251075"/>
            <a:ext cx="296862" cy="277813"/>
            <a:chOff x="2911377" y="1924843"/>
            <a:chExt cx="296862" cy="277813"/>
          </a:xfrm>
        </p:grpSpPr>
        <p:sp>
          <p:nvSpPr>
            <p:cNvPr id="62537" name="Oval 1379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solidFill>
              <a:srgbClr val="00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38" name="Oval 1380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noFill/>
            <a:ln w="7938">
              <a:solidFill>
                <a:srgbClr val="0F660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39" name="Oval 1384"/>
            <p:cNvSpPr>
              <a:spLocks noChangeArrowheads="1"/>
            </p:cNvSpPr>
            <p:nvPr/>
          </p:nvSpPr>
          <p:spPr bwMode="auto">
            <a:xfrm rot="5400000">
              <a:off x="3054251" y="1966119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62572" name="Groupe 264"/>
          <p:cNvGrpSpPr>
            <a:grpSpLocks/>
          </p:cNvGrpSpPr>
          <p:nvPr/>
        </p:nvGrpSpPr>
        <p:grpSpPr bwMode="auto">
          <a:xfrm>
            <a:off x="4787900" y="2322513"/>
            <a:ext cx="296863" cy="277812"/>
            <a:chOff x="2898676" y="2802731"/>
            <a:chExt cx="296863" cy="277813"/>
          </a:xfrm>
        </p:grpSpPr>
        <p:sp>
          <p:nvSpPr>
            <p:cNvPr id="62534" name="Oval 1365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solidFill>
              <a:srgbClr val="4A7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35" name="Oval 1366"/>
            <p:cNvSpPr>
              <a:spLocks noChangeArrowheads="1"/>
            </p:cNvSpPr>
            <p:nvPr/>
          </p:nvSpPr>
          <p:spPr bwMode="auto">
            <a:xfrm rot="5400000">
              <a:off x="2908201" y="2793206"/>
              <a:ext cx="277813" cy="296863"/>
            </a:xfrm>
            <a:prstGeom prst="ellipse">
              <a:avLst/>
            </a:prstGeom>
            <a:noFill/>
            <a:ln w="7938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36" name="Oval 1370"/>
            <p:cNvSpPr>
              <a:spLocks noChangeArrowheads="1"/>
            </p:cNvSpPr>
            <p:nvPr/>
          </p:nvSpPr>
          <p:spPr bwMode="auto">
            <a:xfrm rot="5400000">
              <a:off x="3041551" y="2844006"/>
              <a:ext cx="90488" cy="968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62573" name="Groupe 268"/>
          <p:cNvGrpSpPr>
            <a:grpSpLocks/>
          </p:cNvGrpSpPr>
          <p:nvPr/>
        </p:nvGrpSpPr>
        <p:grpSpPr bwMode="auto">
          <a:xfrm>
            <a:off x="3554413" y="2178050"/>
            <a:ext cx="296862" cy="277813"/>
            <a:chOff x="2911377" y="1924843"/>
            <a:chExt cx="296862" cy="277813"/>
          </a:xfrm>
        </p:grpSpPr>
        <p:sp>
          <p:nvSpPr>
            <p:cNvPr id="62531" name="Oval 1379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solidFill>
              <a:srgbClr val="00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32" name="Oval 1380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noFill/>
            <a:ln w="7938">
              <a:solidFill>
                <a:srgbClr val="0F660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33" name="Oval 1384"/>
            <p:cNvSpPr>
              <a:spLocks noChangeArrowheads="1"/>
            </p:cNvSpPr>
            <p:nvPr/>
          </p:nvSpPr>
          <p:spPr bwMode="auto">
            <a:xfrm rot="5400000">
              <a:off x="3054251" y="1966119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62574" name="Groupe 272"/>
          <p:cNvGrpSpPr>
            <a:grpSpLocks/>
          </p:cNvGrpSpPr>
          <p:nvPr/>
        </p:nvGrpSpPr>
        <p:grpSpPr bwMode="auto">
          <a:xfrm>
            <a:off x="4716463" y="2754313"/>
            <a:ext cx="296862" cy="277812"/>
            <a:chOff x="2911377" y="1924843"/>
            <a:chExt cx="296862" cy="277813"/>
          </a:xfrm>
        </p:grpSpPr>
        <p:sp>
          <p:nvSpPr>
            <p:cNvPr id="62528" name="Oval 1379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solidFill>
              <a:srgbClr val="00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29" name="Oval 1380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noFill/>
            <a:ln w="7938">
              <a:solidFill>
                <a:srgbClr val="0F660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30" name="Oval 1384"/>
            <p:cNvSpPr>
              <a:spLocks noChangeArrowheads="1"/>
            </p:cNvSpPr>
            <p:nvPr/>
          </p:nvSpPr>
          <p:spPr bwMode="auto">
            <a:xfrm rot="5400000">
              <a:off x="3054251" y="1966119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62575" name="Groupe 276"/>
          <p:cNvGrpSpPr>
            <a:grpSpLocks/>
          </p:cNvGrpSpPr>
          <p:nvPr/>
        </p:nvGrpSpPr>
        <p:grpSpPr bwMode="auto">
          <a:xfrm>
            <a:off x="4716463" y="2116138"/>
            <a:ext cx="296862" cy="279400"/>
            <a:chOff x="2876452" y="943768"/>
            <a:chExt cx="296862" cy="277813"/>
          </a:xfrm>
        </p:grpSpPr>
        <p:sp>
          <p:nvSpPr>
            <p:cNvPr id="62525" name="Oval 1372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solidFill>
              <a:srgbClr val="FFDB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26" name="Oval 1373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noFill/>
            <a:ln w="7938">
              <a:solidFill>
                <a:srgbClr val="AD62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27" name="Oval 1377"/>
            <p:cNvSpPr>
              <a:spLocks noChangeArrowheads="1"/>
            </p:cNvSpPr>
            <p:nvPr/>
          </p:nvSpPr>
          <p:spPr bwMode="auto">
            <a:xfrm rot="5400000">
              <a:off x="3019326" y="985044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62576" name="Groupe 280"/>
          <p:cNvGrpSpPr>
            <a:grpSpLocks/>
          </p:cNvGrpSpPr>
          <p:nvPr/>
        </p:nvGrpSpPr>
        <p:grpSpPr bwMode="auto">
          <a:xfrm>
            <a:off x="5003800" y="2611438"/>
            <a:ext cx="296863" cy="277812"/>
            <a:chOff x="2876452" y="943768"/>
            <a:chExt cx="296862" cy="277813"/>
          </a:xfrm>
        </p:grpSpPr>
        <p:sp>
          <p:nvSpPr>
            <p:cNvPr id="62522" name="Oval 1372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solidFill>
              <a:srgbClr val="FFDB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23" name="Oval 1373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noFill/>
            <a:ln w="7938">
              <a:solidFill>
                <a:srgbClr val="AD62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24" name="Oval 1377"/>
            <p:cNvSpPr>
              <a:spLocks noChangeArrowheads="1"/>
            </p:cNvSpPr>
            <p:nvPr/>
          </p:nvSpPr>
          <p:spPr bwMode="auto">
            <a:xfrm rot="5400000">
              <a:off x="3019326" y="985044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62577" name="Groupe 284"/>
          <p:cNvGrpSpPr>
            <a:grpSpLocks/>
          </p:cNvGrpSpPr>
          <p:nvPr/>
        </p:nvGrpSpPr>
        <p:grpSpPr bwMode="auto">
          <a:xfrm>
            <a:off x="3051175" y="2690813"/>
            <a:ext cx="296863" cy="277812"/>
            <a:chOff x="2876452" y="943768"/>
            <a:chExt cx="296862" cy="277813"/>
          </a:xfrm>
        </p:grpSpPr>
        <p:sp>
          <p:nvSpPr>
            <p:cNvPr id="62519" name="Oval 1372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solidFill>
              <a:srgbClr val="FFDB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20" name="Oval 1373"/>
            <p:cNvSpPr>
              <a:spLocks noChangeArrowheads="1"/>
            </p:cNvSpPr>
            <p:nvPr/>
          </p:nvSpPr>
          <p:spPr bwMode="auto">
            <a:xfrm rot="5400000">
              <a:off x="2885976" y="934244"/>
              <a:ext cx="277813" cy="296862"/>
            </a:xfrm>
            <a:prstGeom prst="ellipse">
              <a:avLst/>
            </a:prstGeom>
            <a:noFill/>
            <a:ln w="7938">
              <a:solidFill>
                <a:srgbClr val="AD62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21" name="Oval 1377"/>
            <p:cNvSpPr>
              <a:spLocks noChangeArrowheads="1"/>
            </p:cNvSpPr>
            <p:nvPr/>
          </p:nvSpPr>
          <p:spPr bwMode="auto">
            <a:xfrm rot="5400000">
              <a:off x="3019326" y="985044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62578" name="Groupe 291"/>
          <p:cNvGrpSpPr>
            <a:grpSpLocks/>
          </p:cNvGrpSpPr>
          <p:nvPr/>
        </p:nvGrpSpPr>
        <p:grpSpPr bwMode="auto">
          <a:xfrm>
            <a:off x="4851400" y="3114675"/>
            <a:ext cx="296863" cy="277813"/>
            <a:chOff x="2911377" y="1924843"/>
            <a:chExt cx="296862" cy="277813"/>
          </a:xfrm>
        </p:grpSpPr>
        <p:sp>
          <p:nvSpPr>
            <p:cNvPr id="62516" name="Oval 1379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solidFill>
              <a:srgbClr val="00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17" name="Oval 1380"/>
            <p:cNvSpPr>
              <a:spLocks noChangeArrowheads="1"/>
            </p:cNvSpPr>
            <p:nvPr/>
          </p:nvSpPr>
          <p:spPr bwMode="auto">
            <a:xfrm rot="5400000">
              <a:off x="2920901" y="1915319"/>
              <a:ext cx="277813" cy="296862"/>
            </a:xfrm>
            <a:prstGeom prst="ellipse">
              <a:avLst/>
            </a:prstGeom>
            <a:noFill/>
            <a:ln w="7938">
              <a:solidFill>
                <a:srgbClr val="0F660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62518" name="Oval 1384"/>
            <p:cNvSpPr>
              <a:spLocks noChangeArrowheads="1"/>
            </p:cNvSpPr>
            <p:nvPr/>
          </p:nvSpPr>
          <p:spPr bwMode="auto">
            <a:xfrm rot="5400000">
              <a:off x="3054251" y="1966119"/>
              <a:ext cx="90488" cy="968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sp>
        <p:nvSpPr>
          <p:cNvPr id="62483" name="Rectangle 295"/>
          <p:cNvSpPr>
            <a:spLocks noChangeArrowheads="1"/>
          </p:cNvSpPr>
          <p:nvPr/>
        </p:nvSpPr>
        <p:spPr bwMode="auto">
          <a:xfrm>
            <a:off x="179388" y="5302250"/>
            <a:ext cx="87137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800" b="1">
                <a:latin typeface="Century Gothic" pitchFamily="34" charset="0"/>
              </a:rPr>
              <a:t>À l'équilibre, les concentrations de chaque espèce diffusible seront égales de part et d'autre. </a:t>
            </a:r>
          </a:p>
        </p:txBody>
      </p:sp>
      <p:cxnSp>
        <p:nvCxnSpPr>
          <p:cNvPr id="298" name="Connecteur droit avec flèche 297"/>
          <p:cNvCxnSpPr/>
          <p:nvPr/>
        </p:nvCxnSpPr>
        <p:spPr>
          <a:xfrm>
            <a:off x="3779838" y="4292600"/>
            <a:ext cx="1296987" cy="0"/>
          </a:xfrm>
          <a:prstGeom prst="straightConnector1">
            <a:avLst/>
          </a:prstGeom>
          <a:ln w="762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485" name="Rectangle 299"/>
          <p:cNvSpPr>
            <a:spLocks noChangeArrowheads="1"/>
          </p:cNvSpPr>
          <p:nvPr/>
        </p:nvSpPr>
        <p:spPr bwMode="auto">
          <a:xfrm>
            <a:off x="2339975" y="4365625"/>
            <a:ext cx="4803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 dirty="0">
                <a:latin typeface="Century Gothic" pitchFamily="34" charset="0"/>
              </a:rPr>
              <a:t>Égalité de concentration concentrations 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3635375" y="1052513"/>
            <a:ext cx="1490663" cy="461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/>
              <a:t>équilibre</a:t>
            </a:r>
          </a:p>
        </p:txBody>
      </p:sp>
      <p:sp>
        <p:nvSpPr>
          <p:cNvPr id="62487" name="Rectangle 301"/>
          <p:cNvSpPr>
            <a:spLocks noChangeArrowheads="1"/>
          </p:cNvSpPr>
          <p:nvPr/>
        </p:nvSpPr>
        <p:spPr bwMode="auto">
          <a:xfrm>
            <a:off x="5003800" y="1557338"/>
            <a:ext cx="1139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Extérieur</a:t>
            </a:r>
          </a:p>
        </p:txBody>
      </p:sp>
      <p:sp>
        <p:nvSpPr>
          <p:cNvPr id="62488" name="Rectangle 302"/>
          <p:cNvSpPr>
            <a:spLocks noChangeArrowheads="1"/>
          </p:cNvSpPr>
          <p:nvPr/>
        </p:nvSpPr>
        <p:spPr bwMode="auto">
          <a:xfrm>
            <a:off x="2195513" y="1628775"/>
            <a:ext cx="1155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Intérieur </a:t>
            </a:r>
          </a:p>
        </p:txBody>
      </p:sp>
      <p:grpSp>
        <p:nvGrpSpPr>
          <p:cNvPr id="62579" name="Group 191"/>
          <p:cNvGrpSpPr>
            <a:grpSpLocks/>
          </p:cNvGrpSpPr>
          <p:nvPr/>
        </p:nvGrpSpPr>
        <p:grpSpPr bwMode="auto">
          <a:xfrm>
            <a:off x="3059113" y="3068638"/>
            <a:ext cx="490537" cy="576262"/>
            <a:chOff x="3081" y="2848"/>
            <a:chExt cx="1034" cy="890"/>
          </a:xfrm>
        </p:grpSpPr>
        <p:sp>
          <p:nvSpPr>
            <p:cNvPr id="62505" name="Freeform 180"/>
            <p:cNvSpPr>
              <a:spLocks/>
            </p:cNvSpPr>
            <p:nvPr/>
          </p:nvSpPr>
          <p:spPr bwMode="auto">
            <a:xfrm>
              <a:off x="3081" y="2848"/>
              <a:ext cx="1034" cy="890"/>
            </a:xfrm>
            <a:custGeom>
              <a:avLst/>
              <a:gdLst>
                <a:gd name="T0" fmla="*/ 57 w 457"/>
                <a:gd name="T1" fmla="*/ 1204 h 369"/>
                <a:gd name="T2" fmla="*/ 32 w 457"/>
                <a:gd name="T3" fmla="*/ 1389 h 369"/>
                <a:gd name="T4" fmla="*/ 0 w 457"/>
                <a:gd name="T5" fmla="*/ 1541 h 369"/>
                <a:gd name="T6" fmla="*/ 129 w 457"/>
                <a:gd name="T7" fmla="*/ 1698 h 369"/>
                <a:gd name="T8" fmla="*/ 235 w 457"/>
                <a:gd name="T9" fmla="*/ 1932 h 369"/>
                <a:gd name="T10" fmla="*/ 767 w 457"/>
                <a:gd name="T11" fmla="*/ 1983 h 369"/>
                <a:gd name="T12" fmla="*/ 1192 w 457"/>
                <a:gd name="T13" fmla="*/ 1507 h 369"/>
                <a:gd name="T14" fmla="*/ 1812 w 457"/>
                <a:gd name="T15" fmla="*/ 1413 h 369"/>
                <a:gd name="T16" fmla="*/ 2145 w 457"/>
                <a:gd name="T17" fmla="*/ 478 h 369"/>
                <a:gd name="T18" fmla="*/ 1545 w 457"/>
                <a:gd name="T19" fmla="*/ 58 h 369"/>
                <a:gd name="T20" fmla="*/ 1459 w 457"/>
                <a:gd name="T21" fmla="*/ 140 h 369"/>
                <a:gd name="T22" fmla="*/ 1351 w 457"/>
                <a:gd name="T23" fmla="*/ 152 h 369"/>
                <a:gd name="T24" fmla="*/ 1290 w 457"/>
                <a:gd name="T25" fmla="*/ 239 h 369"/>
                <a:gd name="T26" fmla="*/ 1177 w 457"/>
                <a:gd name="T27" fmla="*/ 251 h 369"/>
                <a:gd name="T28" fmla="*/ 753 w 457"/>
                <a:gd name="T29" fmla="*/ 164 h 369"/>
                <a:gd name="T30" fmla="*/ 369 w 457"/>
                <a:gd name="T31" fmla="*/ 687 h 369"/>
                <a:gd name="T32" fmla="*/ 348 w 457"/>
                <a:gd name="T33" fmla="*/ 1054 h 369"/>
                <a:gd name="T34" fmla="*/ 267 w 457"/>
                <a:gd name="T35" fmla="*/ 1112 h 369"/>
                <a:gd name="T36" fmla="*/ 219 w 457"/>
                <a:gd name="T37" fmla="*/ 1199 h 369"/>
                <a:gd name="T38" fmla="*/ 57 w 457"/>
                <a:gd name="T39" fmla="*/ 1204 h 36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57"/>
                <a:gd name="T61" fmla="*/ 0 h 369"/>
                <a:gd name="T62" fmla="*/ 457 w 457"/>
                <a:gd name="T63" fmla="*/ 369 h 36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57" h="369">
                  <a:moveTo>
                    <a:pt x="11" y="207"/>
                  </a:moveTo>
                  <a:cubicBezTo>
                    <a:pt x="3" y="213"/>
                    <a:pt x="11" y="231"/>
                    <a:pt x="6" y="239"/>
                  </a:cubicBezTo>
                  <a:cubicBezTo>
                    <a:pt x="3" y="246"/>
                    <a:pt x="1" y="254"/>
                    <a:pt x="0" y="265"/>
                  </a:cubicBezTo>
                  <a:cubicBezTo>
                    <a:pt x="0" y="277"/>
                    <a:pt x="18" y="282"/>
                    <a:pt x="25" y="292"/>
                  </a:cubicBezTo>
                  <a:cubicBezTo>
                    <a:pt x="35" y="306"/>
                    <a:pt x="37" y="325"/>
                    <a:pt x="46" y="332"/>
                  </a:cubicBezTo>
                  <a:cubicBezTo>
                    <a:pt x="79" y="360"/>
                    <a:pt x="114" y="369"/>
                    <a:pt x="150" y="341"/>
                  </a:cubicBezTo>
                  <a:cubicBezTo>
                    <a:pt x="181" y="316"/>
                    <a:pt x="197" y="279"/>
                    <a:pt x="233" y="259"/>
                  </a:cubicBezTo>
                  <a:cubicBezTo>
                    <a:pt x="272" y="237"/>
                    <a:pt x="312" y="247"/>
                    <a:pt x="354" y="243"/>
                  </a:cubicBezTo>
                  <a:cubicBezTo>
                    <a:pt x="440" y="236"/>
                    <a:pt x="457" y="147"/>
                    <a:pt x="419" y="82"/>
                  </a:cubicBezTo>
                  <a:cubicBezTo>
                    <a:pt x="397" y="44"/>
                    <a:pt x="350" y="0"/>
                    <a:pt x="302" y="10"/>
                  </a:cubicBezTo>
                  <a:cubicBezTo>
                    <a:pt x="295" y="11"/>
                    <a:pt x="292" y="21"/>
                    <a:pt x="285" y="24"/>
                  </a:cubicBezTo>
                  <a:cubicBezTo>
                    <a:pt x="279" y="27"/>
                    <a:pt x="270" y="23"/>
                    <a:pt x="264" y="26"/>
                  </a:cubicBezTo>
                  <a:cubicBezTo>
                    <a:pt x="259" y="30"/>
                    <a:pt x="257" y="39"/>
                    <a:pt x="252" y="41"/>
                  </a:cubicBezTo>
                  <a:cubicBezTo>
                    <a:pt x="246" y="44"/>
                    <a:pt x="236" y="41"/>
                    <a:pt x="230" y="43"/>
                  </a:cubicBezTo>
                  <a:cubicBezTo>
                    <a:pt x="199" y="53"/>
                    <a:pt x="175" y="35"/>
                    <a:pt x="147" y="28"/>
                  </a:cubicBezTo>
                  <a:cubicBezTo>
                    <a:pt x="84" y="13"/>
                    <a:pt x="58" y="63"/>
                    <a:pt x="72" y="118"/>
                  </a:cubicBezTo>
                  <a:cubicBezTo>
                    <a:pt x="78" y="142"/>
                    <a:pt x="78" y="163"/>
                    <a:pt x="68" y="181"/>
                  </a:cubicBezTo>
                  <a:cubicBezTo>
                    <a:pt x="65" y="186"/>
                    <a:pt x="57" y="186"/>
                    <a:pt x="52" y="191"/>
                  </a:cubicBezTo>
                  <a:cubicBezTo>
                    <a:pt x="49" y="195"/>
                    <a:pt x="49" y="203"/>
                    <a:pt x="43" y="206"/>
                  </a:cubicBezTo>
                  <a:cubicBezTo>
                    <a:pt x="33" y="214"/>
                    <a:pt x="16" y="203"/>
                    <a:pt x="11" y="207"/>
                  </a:cubicBezTo>
                  <a:close/>
                </a:path>
              </a:pathLst>
            </a:custGeom>
            <a:solidFill>
              <a:srgbClr val="68C8E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06" name="Freeform 181"/>
            <p:cNvSpPr>
              <a:spLocks/>
            </p:cNvSpPr>
            <p:nvPr/>
          </p:nvSpPr>
          <p:spPr bwMode="auto">
            <a:xfrm>
              <a:off x="3344" y="2963"/>
              <a:ext cx="739" cy="717"/>
            </a:xfrm>
            <a:custGeom>
              <a:avLst/>
              <a:gdLst>
                <a:gd name="T0" fmla="*/ 1297 w 327"/>
                <a:gd name="T1" fmla="*/ 881 h 297"/>
                <a:gd name="T2" fmla="*/ 603 w 327"/>
                <a:gd name="T3" fmla="*/ 1026 h 297"/>
                <a:gd name="T4" fmla="*/ 224 w 327"/>
                <a:gd name="T5" fmla="*/ 1509 h 297"/>
                <a:gd name="T6" fmla="*/ 0 w 327"/>
                <a:gd name="T7" fmla="*/ 1731 h 297"/>
                <a:gd name="T8" fmla="*/ 169 w 327"/>
                <a:gd name="T9" fmla="*/ 1637 h 297"/>
                <a:gd name="T10" fmla="*/ 563 w 327"/>
                <a:gd name="T11" fmla="*/ 1178 h 297"/>
                <a:gd name="T12" fmla="*/ 1211 w 327"/>
                <a:gd name="T13" fmla="*/ 1084 h 297"/>
                <a:gd name="T14" fmla="*/ 1492 w 327"/>
                <a:gd name="T15" fmla="*/ 181 h 297"/>
                <a:gd name="T16" fmla="*/ 1370 w 327"/>
                <a:gd name="T17" fmla="*/ 0 h 297"/>
                <a:gd name="T18" fmla="*/ 1297 w 327"/>
                <a:gd name="T19" fmla="*/ 881 h 2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7"/>
                <a:gd name="T31" fmla="*/ 0 h 297"/>
                <a:gd name="T32" fmla="*/ 327 w 327"/>
                <a:gd name="T33" fmla="*/ 297 h 29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7" h="297">
                  <a:moveTo>
                    <a:pt x="254" y="151"/>
                  </a:moveTo>
                  <a:cubicBezTo>
                    <a:pt x="227" y="172"/>
                    <a:pt x="155" y="159"/>
                    <a:pt x="118" y="176"/>
                  </a:cubicBezTo>
                  <a:cubicBezTo>
                    <a:pt x="81" y="193"/>
                    <a:pt x="61" y="236"/>
                    <a:pt x="44" y="259"/>
                  </a:cubicBezTo>
                  <a:cubicBezTo>
                    <a:pt x="27" y="282"/>
                    <a:pt x="22" y="289"/>
                    <a:pt x="0" y="297"/>
                  </a:cubicBezTo>
                  <a:cubicBezTo>
                    <a:pt x="11" y="295"/>
                    <a:pt x="22" y="290"/>
                    <a:pt x="33" y="281"/>
                  </a:cubicBezTo>
                  <a:cubicBezTo>
                    <a:pt x="62" y="258"/>
                    <a:pt x="77" y="221"/>
                    <a:pt x="110" y="202"/>
                  </a:cubicBezTo>
                  <a:cubicBezTo>
                    <a:pt x="146" y="181"/>
                    <a:pt x="197" y="190"/>
                    <a:pt x="237" y="186"/>
                  </a:cubicBezTo>
                  <a:cubicBezTo>
                    <a:pt x="317" y="179"/>
                    <a:pt x="327" y="92"/>
                    <a:pt x="292" y="31"/>
                  </a:cubicBezTo>
                  <a:cubicBezTo>
                    <a:pt x="286" y="21"/>
                    <a:pt x="278" y="10"/>
                    <a:pt x="268" y="0"/>
                  </a:cubicBezTo>
                  <a:cubicBezTo>
                    <a:pt x="288" y="40"/>
                    <a:pt x="305" y="110"/>
                    <a:pt x="254" y="151"/>
                  </a:cubicBezTo>
                  <a:close/>
                </a:path>
              </a:pathLst>
            </a:custGeom>
            <a:solidFill>
              <a:srgbClr val="00ABE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07" name="Freeform 182"/>
            <p:cNvSpPr>
              <a:spLocks/>
            </p:cNvSpPr>
            <p:nvPr/>
          </p:nvSpPr>
          <p:spPr bwMode="auto">
            <a:xfrm>
              <a:off x="3108" y="2874"/>
              <a:ext cx="826" cy="801"/>
            </a:xfrm>
            <a:custGeom>
              <a:avLst/>
              <a:gdLst>
                <a:gd name="T0" fmla="*/ 183 w 365"/>
                <a:gd name="T1" fmla="*/ 1583 h 332"/>
                <a:gd name="T2" fmla="*/ 235 w 365"/>
                <a:gd name="T3" fmla="*/ 1252 h 332"/>
                <a:gd name="T4" fmla="*/ 518 w 365"/>
                <a:gd name="T5" fmla="*/ 955 h 332"/>
                <a:gd name="T6" fmla="*/ 645 w 365"/>
                <a:gd name="T7" fmla="*/ 478 h 332"/>
                <a:gd name="T8" fmla="*/ 1107 w 365"/>
                <a:gd name="T9" fmla="*/ 343 h 332"/>
                <a:gd name="T10" fmla="*/ 1491 w 365"/>
                <a:gd name="T11" fmla="*/ 157 h 332"/>
                <a:gd name="T12" fmla="*/ 1869 w 365"/>
                <a:gd name="T13" fmla="*/ 174 h 332"/>
                <a:gd name="T14" fmla="*/ 1496 w 365"/>
                <a:gd name="T15" fmla="*/ 34 h 332"/>
                <a:gd name="T16" fmla="*/ 1414 w 365"/>
                <a:gd name="T17" fmla="*/ 116 h 332"/>
                <a:gd name="T18" fmla="*/ 1310 w 365"/>
                <a:gd name="T19" fmla="*/ 128 h 332"/>
                <a:gd name="T20" fmla="*/ 1254 w 365"/>
                <a:gd name="T21" fmla="*/ 210 h 332"/>
                <a:gd name="T22" fmla="*/ 1102 w 365"/>
                <a:gd name="T23" fmla="*/ 239 h 332"/>
                <a:gd name="T24" fmla="*/ 702 w 365"/>
                <a:gd name="T25" fmla="*/ 152 h 332"/>
                <a:gd name="T26" fmla="*/ 344 w 365"/>
                <a:gd name="T27" fmla="*/ 647 h 332"/>
                <a:gd name="T28" fmla="*/ 317 w 365"/>
                <a:gd name="T29" fmla="*/ 1013 h 332"/>
                <a:gd name="T30" fmla="*/ 240 w 365"/>
                <a:gd name="T31" fmla="*/ 1066 h 332"/>
                <a:gd name="T32" fmla="*/ 199 w 365"/>
                <a:gd name="T33" fmla="*/ 1187 h 332"/>
                <a:gd name="T34" fmla="*/ 41 w 365"/>
                <a:gd name="T35" fmla="*/ 1194 h 332"/>
                <a:gd name="T36" fmla="*/ 32 w 365"/>
                <a:gd name="T37" fmla="*/ 1310 h 332"/>
                <a:gd name="T38" fmla="*/ 0 w 365"/>
                <a:gd name="T39" fmla="*/ 1450 h 332"/>
                <a:gd name="T40" fmla="*/ 118 w 365"/>
                <a:gd name="T41" fmla="*/ 1595 h 332"/>
                <a:gd name="T42" fmla="*/ 220 w 365"/>
                <a:gd name="T43" fmla="*/ 1817 h 332"/>
                <a:gd name="T44" fmla="*/ 389 w 365"/>
                <a:gd name="T45" fmla="*/ 1933 h 332"/>
                <a:gd name="T46" fmla="*/ 183 w 365"/>
                <a:gd name="T47" fmla="*/ 1583 h 33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65"/>
                <a:gd name="T73" fmla="*/ 0 h 332"/>
                <a:gd name="T74" fmla="*/ 365 w 365"/>
                <a:gd name="T75" fmla="*/ 332 h 33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65" h="332">
                  <a:moveTo>
                    <a:pt x="36" y="272"/>
                  </a:moveTo>
                  <a:cubicBezTo>
                    <a:pt x="36" y="262"/>
                    <a:pt x="29" y="227"/>
                    <a:pt x="46" y="215"/>
                  </a:cubicBezTo>
                  <a:cubicBezTo>
                    <a:pt x="49" y="212"/>
                    <a:pt x="80" y="192"/>
                    <a:pt x="101" y="164"/>
                  </a:cubicBezTo>
                  <a:cubicBezTo>
                    <a:pt x="118" y="142"/>
                    <a:pt x="109" y="98"/>
                    <a:pt x="126" y="82"/>
                  </a:cubicBezTo>
                  <a:cubicBezTo>
                    <a:pt x="138" y="70"/>
                    <a:pt x="184" y="75"/>
                    <a:pt x="216" y="59"/>
                  </a:cubicBezTo>
                  <a:cubicBezTo>
                    <a:pt x="241" y="46"/>
                    <a:pt x="268" y="34"/>
                    <a:pt x="291" y="27"/>
                  </a:cubicBezTo>
                  <a:cubicBezTo>
                    <a:pt x="331" y="14"/>
                    <a:pt x="352" y="23"/>
                    <a:pt x="365" y="30"/>
                  </a:cubicBezTo>
                  <a:cubicBezTo>
                    <a:pt x="343" y="10"/>
                    <a:pt x="320" y="0"/>
                    <a:pt x="292" y="6"/>
                  </a:cubicBezTo>
                  <a:cubicBezTo>
                    <a:pt x="286" y="8"/>
                    <a:pt x="282" y="17"/>
                    <a:pt x="276" y="20"/>
                  </a:cubicBezTo>
                  <a:cubicBezTo>
                    <a:pt x="270" y="23"/>
                    <a:pt x="262" y="19"/>
                    <a:pt x="256" y="22"/>
                  </a:cubicBezTo>
                  <a:cubicBezTo>
                    <a:pt x="251" y="25"/>
                    <a:pt x="250" y="33"/>
                    <a:pt x="245" y="36"/>
                  </a:cubicBezTo>
                  <a:cubicBezTo>
                    <a:pt x="239" y="39"/>
                    <a:pt x="221" y="39"/>
                    <a:pt x="215" y="41"/>
                  </a:cubicBezTo>
                  <a:cubicBezTo>
                    <a:pt x="186" y="50"/>
                    <a:pt x="164" y="33"/>
                    <a:pt x="137" y="26"/>
                  </a:cubicBezTo>
                  <a:cubicBezTo>
                    <a:pt x="79" y="12"/>
                    <a:pt x="54" y="59"/>
                    <a:pt x="67" y="111"/>
                  </a:cubicBezTo>
                  <a:cubicBezTo>
                    <a:pt x="73" y="133"/>
                    <a:pt x="72" y="157"/>
                    <a:pt x="62" y="174"/>
                  </a:cubicBezTo>
                  <a:cubicBezTo>
                    <a:pt x="60" y="179"/>
                    <a:pt x="52" y="179"/>
                    <a:pt x="47" y="183"/>
                  </a:cubicBezTo>
                  <a:cubicBezTo>
                    <a:pt x="44" y="187"/>
                    <a:pt x="44" y="201"/>
                    <a:pt x="39" y="204"/>
                  </a:cubicBezTo>
                  <a:cubicBezTo>
                    <a:pt x="29" y="211"/>
                    <a:pt x="13" y="201"/>
                    <a:pt x="8" y="205"/>
                  </a:cubicBezTo>
                  <a:cubicBezTo>
                    <a:pt x="1" y="210"/>
                    <a:pt x="10" y="217"/>
                    <a:pt x="6" y="225"/>
                  </a:cubicBezTo>
                  <a:cubicBezTo>
                    <a:pt x="3" y="231"/>
                    <a:pt x="1" y="239"/>
                    <a:pt x="0" y="249"/>
                  </a:cubicBezTo>
                  <a:cubicBezTo>
                    <a:pt x="0" y="260"/>
                    <a:pt x="17" y="264"/>
                    <a:pt x="23" y="274"/>
                  </a:cubicBezTo>
                  <a:cubicBezTo>
                    <a:pt x="33" y="287"/>
                    <a:pt x="35" y="305"/>
                    <a:pt x="43" y="312"/>
                  </a:cubicBezTo>
                  <a:cubicBezTo>
                    <a:pt x="54" y="321"/>
                    <a:pt x="65" y="328"/>
                    <a:pt x="76" y="332"/>
                  </a:cubicBezTo>
                  <a:cubicBezTo>
                    <a:pt x="38" y="306"/>
                    <a:pt x="36" y="283"/>
                    <a:pt x="36" y="272"/>
                  </a:cubicBezTo>
                  <a:close/>
                </a:path>
              </a:pathLst>
            </a:custGeom>
            <a:solidFill>
              <a:srgbClr val="B5E1F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08" name="Freeform 183"/>
            <p:cNvSpPr>
              <a:spLocks/>
            </p:cNvSpPr>
            <p:nvPr/>
          </p:nvSpPr>
          <p:spPr bwMode="auto">
            <a:xfrm>
              <a:off x="3262" y="2954"/>
              <a:ext cx="281" cy="354"/>
            </a:xfrm>
            <a:custGeom>
              <a:avLst/>
              <a:gdLst>
                <a:gd name="T0" fmla="*/ 159 w 124"/>
                <a:gd name="T1" fmla="*/ 24 h 147"/>
                <a:gd name="T2" fmla="*/ 52 w 124"/>
                <a:gd name="T3" fmla="*/ 407 h 147"/>
                <a:gd name="T4" fmla="*/ 61 w 124"/>
                <a:gd name="T5" fmla="*/ 626 h 147"/>
                <a:gd name="T6" fmla="*/ 0 w 124"/>
                <a:gd name="T7" fmla="*/ 852 h 147"/>
                <a:gd name="T8" fmla="*/ 134 w 124"/>
                <a:gd name="T9" fmla="*/ 597 h 147"/>
                <a:gd name="T10" fmla="*/ 154 w 124"/>
                <a:gd name="T11" fmla="*/ 243 h 147"/>
                <a:gd name="T12" fmla="*/ 360 w 124"/>
                <a:gd name="T13" fmla="*/ 132 h 147"/>
                <a:gd name="T14" fmla="*/ 637 w 124"/>
                <a:gd name="T15" fmla="*/ 87 h 147"/>
                <a:gd name="T16" fmla="*/ 442 w 124"/>
                <a:gd name="T17" fmla="*/ 46 h 147"/>
                <a:gd name="T18" fmla="*/ 220 w 124"/>
                <a:gd name="T19" fmla="*/ 0 h 1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"/>
                <a:gd name="T31" fmla="*/ 0 h 147"/>
                <a:gd name="T32" fmla="*/ 124 w 124"/>
                <a:gd name="T33" fmla="*/ 147 h 1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" h="147">
                  <a:moveTo>
                    <a:pt x="31" y="4"/>
                  </a:moveTo>
                  <a:cubicBezTo>
                    <a:pt x="4" y="10"/>
                    <a:pt x="7" y="50"/>
                    <a:pt x="10" y="70"/>
                  </a:cubicBezTo>
                  <a:cubicBezTo>
                    <a:pt x="13" y="83"/>
                    <a:pt x="14" y="94"/>
                    <a:pt x="12" y="108"/>
                  </a:cubicBezTo>
                  <a:cubicBezTo>
                    <a:pt x="11" y="122"/>
                    <a:pt x="3" y="133"/>
                    <a:pt x="0" y="147"/>
                  </a:cubicBezTo>
                  <a:cubicBezTo>
                    <a:pt x="13" y="134"/>
                    <a:pt x="24" y="122"/>
                    <a:pt x="26" y="103"/>
                  </a:cubicBezTo>
                  <a:cubicBezTo>
                    <a:pt x="29" y="83"/>
                    <a:pt x="24" y="60"/>
                    <a:pt x="30" y="42"/>
                  </a:cubicBezTo>
                  <a:cubicBezTo>
                    <a:pt x="37" y="24"/>
                    <a:pt x="54" y="23"/>
                    <a:pt x="70" y="23"/>
                  </a:cubicBezTo>
                  <a:cubicBezTo>
                    <a:pt x="89" y="22"/>
                    <a:pt x="106" y="17"/>
                    <a:pt x="124" y="15"/>
                  </a:cubicBezTo>
                  <a:cubicBezTo>
                    <a:pt x="109" y="15"/>
                    <a:pt x="99" y="14"/>
                    <a:pt x="86" y="8"/>
                  </a:cubicBezTo>
                  <a:cubicBezTo>
                    <a:pt x="71" y="2"/>
                    <a:pt x="59" y="0"/>
                    <a:pt x="43" y="0"/>
                  </a:cubicBezTo>
                </a:path>
              </a:pathLst>
            </a:custGeom>
            <a:solidFill>
              <a:srgbClr val="DDF1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09" name="Freeform 184"/>
            <p:cNvSpPr>
              <a:spLocks/>
            </p:cNvSpPr>
            <p:nvPr/>
          </p:nvSpPr>
          <p:spPr bwMode="auto">
            <a:xfrm>
              <a:off x="3298" y="2978"/>
              <a:ext cx="61" cy="104"/>
            </a:xfrm>
            <a:custGeom>
              <a:avLst/>
              <a:gdLst>
                <a:gd name="T0" fmla="*/ 93 w 27"/>
                <a:gd name="T1" fmla="*/ 0 h 43"/>
                <a:gd name="T2" fmla="*/ 20 w 27"/>
                <a:gd name="T3" fmla="*/ 252 h 43"/>
                <a:gd name="T4" fmla="*/ 56 w 27"/>
                <a:gd name="T5" fmla="*/ 87 h 43"/>
                <a:gd name="T6" fmla="*/ 138 w 27"/>
                <a:gd name="T7" fmla="*/ 29 h 43"/>
                <a:gd name="T8" fmla="*/ 117 w 27"/>
                <a:gd name="T9" fmla="*/ 5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3"/>
                <a:gd name="T17" fmla="*/ 27 w 27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3">
                  <a:moveTo>
                    <a:pt x="18" y="0"/>
                  </a:moveTo>
                  <a:cubicBezTo>
                    <a:pt x="0" y="9"/>
                    <a:pt x="1" y="25"/>
                    <a:pt x="4" y="43"/>
                  </a:cubicBezTo>
                  <a:cubicBezTo>
                    <a:pt x="7" y="34"/>
                    <a:pt x="5" y="23"/>
                    <a:pt x="11" y="15"/>
                  </a:cubicBezTo>
                  <a:cubicBezTo>
                    <a:pt x="15" y="10"/>
                    <a:pt x="22" y="10"/>
                    <a:pt x="27" y="5"/>
                  </a:cubicBezTo>
                  <a:cubicBezTo>
                    <a:pt x="26" y="3"/>
                    <a:pt x="25" y="2"/>
                    <a:pt x="23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10" name="Freeform 185"/>
            <p:cNvSpPr>
              <a:spLocks/>
            </p:cNvSpPr>
            <p:nvPr/>
          </p:nvSpPr>
          <p:spPr bwMode="auto">
            <a:xfrm>
              <a:off x="3362" y="2971"/>
              <a:ext cx="31" cy="21"/>
            </a:xfrm>
            <a:custGeom>
              <a:avLst/>
              <a:gdLst>
                <a:gd name="T0" fmla="*/ 60 w 14"/>
                <a:gd name="T1" fmla="*/ 12 h 9"/>
                <a:gd name="T2" fmla="*/ 9 w 14"/>
                <a:gd name="T3" fmla="*/ 49 h 9"/>
                <a:gd name="T4" fmla="*/ 69 w 14"/>
                <a:gd name="T5" fmla="*/ 33 h 9"/>
                <a:gd name="T6" fmla="*/ 60 w 14"/>
                <a:gd name="T7" fmla="*/ 16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9"/>
                <a:gd name="T14" fmla="*/ 14 w 14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9">
                  <a:moveTo>
                    <a:pt x="12" y="2"/>
                  </a:moveTo>
                  <a:cubicBezTo>
                    <a:pt x="6" y="0"/>
                    <a:pt x="0" y="3"/>
                    <a:pt x="2" y="9"/>
                  </a:cubicBezTo>
                  <a:cubicBezTo>
                    <a:pt x="7" y="9"/>
                    <a:pt x="11" y="8"/>
                    <a:pt x="14" y="6"/>
                  </a:cubicBezTo>
                  <a:cubicBezTo>
                    <a:pt x="14" y="4"/>
                    <a:pt x="13" y="4"/>
                    <a:pt x="12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11" name="Freeform 186"/>
            <p:cNvSpPr>
              <a:spLocks/>
            </p:cNvSpPr>
            <p:nvPr/>
          </p:nvSpPr>
          <p:spPr bwMode="auto">
            <a:xfrm>
              <a:off x="3303" y="3094"/>
              <a:ext cx="13" cy="26"/>
            </a:xfrm>
            <a:custGeom>
              <a:avLst/>
              <a:gdLst>
                <a:gd name="T0" fmla="*/ 4 w 6"/>
                <a:gd name="T1" fmla="*/ 5 h 11"/>
                <a:gd name="T2" fmla="*/ 15 w 6"/>
                <a:gd name="T3" fmla="*/ 61 h 11"/>
                <a:gd name="T4" fmla="*/ 20 w 6"/>
                <a:gd name="T5" fmla="*/ 5 h 11"/>
                <a:gd name="T6" fmla="*/ 9 w 6"/>
                <a:gd name="T7" fmla="*/ 12 h 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11"/>
                <a:gd name="T14" fmla="*/ 6 w 6"/>
                <a:gd name="T15" fmla="*/ 11 h 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11">
                  <a:moveTo>
                    <a:pt x="1" y="1"/>
                  </a:moveTo>
                  <a:cubicBezTo>
                    <a:pt x="0" y="5"/>
                    <a:pt x="1" y="9"/>
                    <a:pt x="3" y="11"/>
                  </a:cubicBezTo>
                  <a:cubicBezTo>
                    <a:pt x="6" y="8"/>
                    <a:pt x="6" y="4"/>
                    <a:pt x="4" y="1"/>
                  </a:cubicBezTo>
                  <a:cubicBezTo>
                    <a:pt x="3" y="0"/>
                    <a:pt x="3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12" name="Freeform 187"/>
            <p:cNvSpPr>
              <a:spLocks/>
            </p:cNvSpPr>
            <p:nvPr/>
          </p:nvSpPr>
          <p:spPr bwMode="auto">
            <a:xfrm>
              <a:off x="3138" y="3407"/>
              <a:ext cx="36" cy="58"/>
            </a:xfrm>
            <a:custGeom>
              <a:avLst/>
              <a:gdLst>
                <a:gd name="T0" fmla="*/ 29 w 16"/>
                <a:gd name="T1" fmla="*/ 5 h 24"/>
                <a:gd name="T2" fmla="*/ 20 w 16"/>
                <a:gd name="T3" fmla="*/ 140 h 24"/>
                <a:gd name="T4" fmla="*/ 45 w 16"/>
                <a:gd name="T5" fmla="*/ 36 h 24"/>
                <a:gd name="T6" fmla="*/ 40 w 16"/>
                <a:gd name="T7" fmla="*/ 5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24"/>
                <a:gd name="T14" fmla="*/ 16 w 16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24">
                  <a:moveTo>
                    <a:pt x="6" y="1"/>
                  </a:moveTo>
                  <a:cubicBezTo>
                    <a:pt x="2" y="7"/>
                    <a:pt x="0" y="18"/>
                    <a:pt x="4" y="24"/>
                  </a:cubicBezTo>
                  <a:cubicBezTo>
                    <a:pt x="7" y="21"/>
                    <a:pt x="9" y="10"/>
                    <a:pt x="9" y="6"/>
                  </a:cubicBezTo>
                  <a:cubicBezTo>
                    <a:pt x="10" y="3"/>
                    <a:pt x="16" y="0"/>
                    <a:pt x="8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13" name="Freeform 188"/>
            <p:cNvSpPr>
              <a:spLocks/>
            </p:cNvSpPr>
            <p:nvPr/>
          </p:nvSpPr>
          <p:spPr bwMode="auto">
            <a:xfrm>
              <a:off x="3158" y="3388"/>
              <a:ext cx="11" cy="12"/>
            </a:xfrm>
            <a:custGeom>
              <a:avLst/>
              <a:gdLst>
                <a:gd name="T0" fmla="*/ 15 w 5"/>
                <a:gd name="T1" fmla="*/ 5 h 5"/>
                <a:gd name="T2" fmla="*/ 0 w 5"/>
                <a:gd name="T3" fmla="*/ 29 h 5"/>
                <a:gd name="T4" fmla="*/ 24 w 5"/>
                <a:gd name="T5" fmla="*/ 5 h 5"/>
                <a:gd name="T6" fmla="*/ 15 w 5"/>
                <a:gd name="T7" fmla="*/ 12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5"/>
                <a:gd name="T14" fmla="*/ 5 w 5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5">
                  <a:moveTo>
                    <a:pt x="3" y="1"/>
                  </a:moveTo>
                  <a:cubicBezTo>
                    <a:pt x="1" y="3"/>
                    <a:pt x="0" y="3"/>
                    <a:pt x="0" y="5"/>
                  </a:cubicBezTo>
                  <a:cubicBezTo>
                    <a:pt x="2" y="4"/>
                    <a:pt x="3" y="3"/>
                    <a:pt x="5" y="1"/>
                  </a:cubicBezTo>
                  <a:cubicBezTo>
                    <a:pt x="3" y="0"/>
                    <a:pt x="3" y="2"/>
                    <a:pt x="3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14" name="Freeform 189"/>
            <p:cNvSpPr>
              <a:spLocks/>
            </p:cNvSpPr>
            <p:nvPr/>
          </p:nvSpPr>
          <p:spPr bwMode="auto">
            <a:xfrm>
              <a:off x="3742" y="3106"/>
              <a:ext cx="330" cy="330"/>
            </a:xfrm>
            <a:custGeom>
              <a:avLst/>
              <a:gdLst>
                <a:gd name="T0" fmla="*/ 0 w 146"/>
                <a:gd name="T1" fmla="*/ 749 h 137"/>
                <a:gd name="T2" fmla="*/ 617 w 146"/>
                <a:gd name="T3" fmla="*/ 528 h 137"/>
                <a:gd name="T4" fmla="*/ 644 w 146"/>
                <a:gd name="T5" fmla="*/ 0 h 137"/>
                <a:gd name="T6" fmla="*/ 502 w 146"/>
                <a:gd name="T7" fmla="*/ 593 h 137"/>
                <a:gd name="T8" fmla="*/ 0 w 146"/>
                <a:gd name="T9" fmla="*/ 749 h 1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6"/>
                <a:gd name="T16" fmla="*/ 0 h 137"/>
                <a:gd name="T17" fmla="*/ 146 w 146"/>
                <a:gd name="T18" fmla="*/ 137 h 1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6" h="137">
                  <a:moveTo>
                    <a:pt x="0" y="129"/>
                  </a:moveTo>
                  <a:cubicBezTo>
                    <a:pt x="25" y="129"/>
                    <a:pt x="95" y="137"/>
                    <a:pt x="121" y="91"/>
                  </a:cubicBezTo>
                  <a:cubicBezTo>
                    <a:pt x="146" y="45"/>
                    <a:pt x="126" y="0"/>
                    <a:pt x="126" y="0"/>
                  </a:cubicBezTo>
                  <a:cubicBezTo>
                    <a:pt x="130" y="34"/>
                    <a:pt x="122" y="78"/>
                    <a:pt x="98" y="102"/>
                  </a:cubicBezTo>
                  <a:cubicBezTo>
                    <a:pt x="70" y="129"/>
                    <a:pt x="11" y="130"/>
                    <a:pt x="0" y="129"/>
                  </a:cubicBezTo>
                  <a:close/>
                </a:path>
              </a:pathLst>
            </a:custGeom>
            <a:solidFill>
              <a:srgbClr val="0094D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15" name="Freeform 190"/>
            <p:cNvSpPr>
              <a:spLocks/>
            </p:cNvSpPr>
            <p:nvPr/>
          </p:nvSpPr>
          <p:spPr bwMode="auto">
            <a:xfrm>
              <a:off x="3081" y="2848"/>
              <a:ext cx="1034" cy="890"/>
            </a:xfrm>
            <a:custGeom>
              <a:avLst/>
              <a:gdLst>
                <a:gd name="T0" fmla="*/ 57 w 457"/>
                <a:gd name="T1" fmla="*/ 1204 h 369"/>
                <a:gd name="T2" fmla="*/ 32 w 457"/>
                <a:gd name="T3" fmla="*/ 1389 h 369"/>
                <a:gd name="T4" fmla="*/ 0 w 457"/>
                <a:gd name="T5" fmla="*/ 1541 h 369"/>
                <a:gd name="T6" fmla="*/ 129 w 457"/>
                <a:gd name="T7" fmla="*/ 1698 h 369"/>
                <a:gd name="T8" fmla="*/ 235 w 457"/>
                <a:gd name="T9" fmla="*/ 1932 h 369"/>
                <a:gd name="T10" fmla="*/ 767 w 457"/>
                <a:gd name="T11" fmla="*/ 1983 h 369"/>
                <a:gd name="T12" fmla="*/ 1192 w 457"/>
                <a:gd name="T13" fmla="*/ 1507 h 369"/>
                <a:gd name="T14" fmla="*/ 1812 w 457"/>
                <a:gd name="T15" fmla="*/ 1413 h 369"/>
                <a:gd name="T16" fmla="*/ 2145 w 457"/>
                <a:gd name="T17" fmla="*/ 478 h 369"/>
                <a:gd name="T18" fmla="*/ 1545 w 457"/>
                <a:gd name="T19" fmla="*/ 58 h 369"/>
                <a:gd name="T20" fmla="*/ 1459 w 457"/>
                <a:gd name="T21" fmla="*/ 140 h 369"/>
                <a:gd name="T22" fmla="*/ 1351 w 457"/>
                <a:gd name="T23" fmla="*/ 152 h 369"/>
                <a:gd name="T24" fmla="*/ 1290 w 457"/>
                <a:gd name="T25" fmla="*/ 239 h 369"/>
                <a:gd name="T26" fmla="*/ 1177 w 457"/>
                <a:gd name="T27" fmla="*/ 251 h 369"/>
                <a:gd name="T28" fmla="*/ 753 w 457"/>
                <a:gd name="T29" fmla="*/ 164 h 369"/>
                <a:gd name="T30" fmla="*/ 369 w 457"/>
                <a:gd name="T31" fmla="*/ 687 h 369"/>
                <a:gd name="T32" fmla="*/ 348 w 457"/>
                <a:gd name="T33" fmla="*/ 1054 h 369"/>
                <a:gd name="T34" fmla="*/ 267 w 457"/>
                <a:gd name="T35" fmla="*/ 1112 h 369"/>
                <a:gd name="T36" fmla="*/ 219 w 457"/>
                <a:gd name="T37" fmla="*/ 1199 h 369"/>
                <a:gd name="T38" fmla="*/ 57 w 457"/>
                <a:gd name="T39" fmla="*/ 1204 h 36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57"/>
                <a:gd name="T61" fmla="*/ 0 h 369"/>
                <a:gd name="T62" fmla="*/ 457 w 457"/>
                <a:gd name="T63" fmla="*/ 369 h 36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57" h="369">
                  <a:moveTo>
                    <a:pt x="11" y="207"/>
                  </a:moveTo>
                  <a:cubicBezTo>
                    <a:pt x="3" y="213"/>
                    <a:pt x="11" y="231"/>
                    <a:pt x="6" y="239"/>
                  </a:cubicBezTo>
                  <a:cubicBezTo>
                    <a:pt x="3" y="246"/>
                    <a:pt x="1" y="254"/>
                    <a:pt x="0" y="265"/>
                  </a:cubicBezTo>
                  <a:cubicBezTo>
                    <a:pt x="0" y="277"/>
                    <a:pt x="18" y="282"/>
                    <a:pt x="25" y="292"/>
                  </a:cubicBezTo>
                  <a:cubicBezTo>
                    <a:pt x="35" y="306"/>
                    <a:pt x="37" y="325"/>
                    <a:pt x="46" y="332"/>
                  </a:cubicBezTo>
                  <a:cubicBezTo>
                    <a:pt x="79" y="360"/>
                    <a:pt x="114" y="369"/>
                    <a:pt x="150" y="341"/>
                  </a:cubicBezTo>
                  <a:cubicBezTo>
                    <a:pt x="181" y="316"/>
                    <a:pt x="197" y="279"/>
                    <a:pt x="233" y="259"/>
                  </a:cubicBezTo>
                  <a:cubicBezTo>
                    <a:pt x="272" y="237"/>
                    <a:pt x="312" y="247"/>
                    <a:pt x="354" y="243"/>
                  </a:cubicBezTo>
                  <a:cubicBezTo>
                    <a:pt x="440" y="236"/>
                    <a:pt x="457" y="147"/>
                    <a:pt x="419" y="82"/>
                  </a:cubicBezTo>
                  <a:cubicBezTo>
                    <a:pt x="397" y="44"/>
                    <a:pt x="350" y="0"/>
                    <a:pt x="302" y="10"/>
                  </a:cubicBezTo>
                  <a:cubicBezTo>
                    <a:pt x="295" y="11"/>
                    <a:pt x="292" y="21"/>
                    <a:pt x="285" y="24"/>
                  </a:cubicBezTo>
                  <a:cubicBezTo>
                    <a:pt x="279" y="27"/>
                    <a:pt x="270" y="23"/>
                    <a:pt x="264" y="26"/>
                  </a:cubicBezTo>
                  <a:cubicBezTo>
                    <a:pt x="259" y="30"/>
                    <a:pt x="257" y="39"/>
                    <a:pt x="252" y="41"/>
                  </a:cubicBezTo>
                  <a:cubicBezTo>
                    <a:pt x="246" y="44"/>
                    <a:pt x="236" y="41"/>
                    <a:pt x="230" y="43"/>
                  </a:cubicBezTo>
                  <a:cubicBezTo>
                    <a:pt x="199" y="53"/>
                    <a:pt x="175" y="35"/>
                    <a:pt x="147" y="28"/>
                  </a:cubicBezTo>
                  <a:cubicBezTo>
                    <a:pt x="84" y="13"/>
                    <a:pt x="58" y="63"/>
                    <a:pt x="72" y="118"/>
                  </a:cubicBezTo>
                  <a:cubicBezTo>
                    <a:pt x="78" y="142"/>
                    <a:pt x="78" y="163"/>
                    <a:pt x="68" y="181"/>
                  </a:cubicBezTo>
                  <a:cubicBezTo>
                    <a:pt x="65" y="186"/>
                    <a:pt x="57" y="186"/>
                    <a:pt x="52" y="191"/>
                  </a:cubicBezTo>
                  <a:cubicBezTo>
                    <a:pt x="49" y="195"/>
                    <a:pt x="49" y="203"/>
                    <a:pt x="43" y="206"/>
                  </a:cubicBezTo>
                  <a:cubicBezTo>
                    <a:pt x="33" y="214"/>
                    <a:pt x="16" y="203"/>
                    <a:pt x="11" y="207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2580" name="Groupe 315"/>
          <p:cNvGrpSpPr>
            <a:grpSpLocks/>
          </p:cNvGrpSpPr>
          <p:nvPr/>
        </p:nvGrpSpPr>
        <p:grpSpPr bwMode="auto">
          <a:xfrm>
            <a:off x="2425700" y="1989138"/>
            <a:ext cx="517525" cy="463550"/>
            <a:chOff x="1563366" y="2134597"/>
            <a:chExt cx="744854" cy="601583"/>
          </a:xfrm>
        </p:grpSpPr>
        <p:sp>
          <p:nvSpPr>
            <p:cNvPr id="62500" name="Freeform 120"/>
            <p:cNvSpPr>
              <a:spLocks/>
            </p:cNvSpPr>
            <p:nvPr/>
          </p:nvSpPr>
          <p:spPr bwMode="auto">
            <a:xfrm>
              <a:off x="1563366" y="2134597"/>
              <a:ext cx="742208" cy="601583"/>
            </a:xfrm>
            <a:custGeom>
              <a:avLst/>
              <a:gdLst>
                <a:gd name="T0" fmla="*/ 173880708 w 531"/>
                <a:gd name="T1" fmla="*/ 245565103 h 328"/>
                <a:gd name="T2" fmla="*/ 195371228 w 531"/>
                <a:gd name="T3" fmla="*/ 272476762 h 328"/>
                <a:gd name="T4" fmla="*/ 248122484 w 531"/>
                <a:gd name="T5" fmla="*/ 248928831 h 328"/>
                <a:gd name="T6" fmla="*/ 386835731 w 531"/>
                <a:gd name="T7" fmla="*/ 282567946 h 328"/>
                <a:gd name="T8" fmla="*/ 650587819 w 531"/>
                <a:gd name="T9" fmla="*/ 501221391 h 328"/>
                <a:gd name="T10" fmla="*/ 920202264 w 531"/>
                <a:gd name="T11" fmla="*/ 497857663 h 328"/>
                <a:gd name="T12" fmla="*/ 1006165566 w 531"/>
                <a:gd name="T13" fmla="*/ 797244135 h 328"/>
                <a:gd name="T14" fmla="*/ 922154927 w 531"/>
                <a:gd name="T15" fmla="*/ 894797752 h 328"/>
                <a:gd name="T16" fmla="*/ 867451008 w 531"/>
                <a:gd name="T17" fmla="*/ 1073084740 h 328"/>
                <a:gd name="T18" fmla="*/ 783441767 w 531"/>
                <a:gd name="T19" fmla="*/ 1056266100 h 328"/>
                <a:gd name="T20" fmla="*/ 677940478 w 531"/>
                <a:gd name="T21" fmla="*/ 1079812196 h 328"/>
                <a:gd name="T22" fmla="*/ 543134041 w 531"/>
                <a:gd name="T23" fmla="*/ 931800595 h 328"/>
                <a:gd name="T24" fmla="*/ 418096512 w 531"/>
                <a:gd name="T25" fmla="*/ 958712254 h 328"/>
                <a:gd name="T26" fmla="*/ 296965618 w 531"/>
                <a:gd name="T27" fmla="*/ 1049536809 h 328"/>
                <a:gd name="T28" fmla="*/ 169973984 w 531"/>
                <a:gd name="T29" fmla="*/ 1025990713 h 328"/>
                <a:gd name="T30" fmla="*/ 64472848 w 531"/>
                <a:gd name="T31" fmla="*/ 1036081897 h 328"/>
                <a:gd name="T32" fmla="*/ 31259393 w 531"/>
                <a:gd name="T33" fmla="*/ 753513836 h 328"/>
                <a:gd name="T34" fmla="*/ 27352669 w 531"/>
                <a:gd name="T35" fmla="*/ 336389430 h 328"/>
                <a:gd name="T36" fmla="*/ 97686313 w 531"/>
                <a:gd name="T37" fmla="*/ 3363729 h 328"/>
                <a:gd name="T38" fmla="*/ 173880708 w 531"/>
                <a:gd name="T39" fmla="*/ 245565103 h 3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31"/>
                <a:gd name="T61" fmla="*/ 0 h 328"/>
                <a:gd name="T62" fmla="*/ 531 w 531"/>
                <a:gd name="T63" fmla="*/ 328 h 3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31" h="328">
                  <a:moveTo>
                    <a:pt x="89" y="73"/>
                  </a:moveTo>
                  <a:cubicBezTo>
                    <a:pt x="93" y="82"/>
                    <a:pt x="98" y="81"/>
                    <a:pt x="100" y="81"/>
                  </a:cubicBezTo>
                  <a:cubicBezTo>
                    <a:pt x="109" y="79"/>
                    <a:pt x="118" y="77"/>
                    <a:pt x="127" y="74"/>
                  </a:cubicBezTo>
                  <a:cubicBezTo>
                    <a:pt x="150" y="69"/>
                    <a:pt x="176" y="76"/>
                    <a:pt x="198" y="84"/>
                  </a:cubicBezTo>
                  <a:cubicBezTo>
                    <a:pt x="244" y="101"/>
                    <a:pt x="284" y="138"/>
                    <a:pt x="333" y="149"/>
                  </a:cubicBezTo>
                  <a:cubicBezTo>
                    <a:pt x="378" y="158"/>
                    <a:pt x="425" y="136"/>
                    <a:pt x="471" y="148"/>
                  </a:cubicBezTo>
                  <a:cubicBezTo>
                    <a:pt x="516" y="160"/>
                    <a:pt x="531" y="194"/>
                    <a:pt x="515" y="237"/>
                  </a:cubicBezTo>
                  <a:cubicBezTo>
                    <a:pt x="508" y="256"/>
                    <a:pt x="483" y="252"/>
                    <a:pt x="472" y="266"/>
                  </a:cubicBezTo>
                  <a:cubicBezTo>
                    <a:pt x="459" y="280"/>
                    <a:pt x="460" y="312"/>
                    <a:pt x="444" y="319"/>
                  </a:cubicBezTo>
                  <a:cubicBezTo>
                    <a:pt x="430" y="326"/>
                    <a:pt x="417" y="313"/>
                    <a:pt x="401" y="314"/>
                  </a:cubicBezTo>
                  <a:cubicBezTo>
                    <a:pt x="384" y="314"/>
                    <a:pt x="365" y="328"/>
                    <a:pt x="347" y="321"/>
                  </a:cubicBezTo>
                  <a:cubicBezTo>
                    <a:pt x="320" y="312"/>
                    <a:pt x="302" y="292"/>
                    <a:pt x="278" y="277"/>
                  </a:cubicBezTo>
                  <a:cubicBezTo>
                    <a:pt x="253" y="262"/>
                    <a:pt x="238" y="273"/>
                    <a:pt x="214" y="285"/>
                  </a:cubicBezTo>
                  <a:cubicBezTo>
                    <a:pt x="195" y="294"/>
                    <a:pt x="174" y="309"/>
                    <a:pt x="152" y="312"/>
                  </a:cubicBezTo>
                  <a:cubicBezTo>
                    <a:pt x="130" y="314"/>
                    <a:pt x="108" y="301"/>
                    <a:pt x="87" y="305"/>
                  </a:cubicBezTo>
                  <a:cubicBezTo>
                    <a:pt x="66" y="310"/>
                    <a:pt x="56" y="322"/>
                    <a:pt x="33" y="308"/>
                  </a:cubicBezTo>
                  <a:cubicBezTo>
                    <a:pt x="0" y="287"/>
                    <a:pt x="14" y="259"/>
                    <a:pt x="16" y="224"/>
                  </a:cubicBezTo>
                  <a:cubicBezTo>
                    <a:pt x="18" y="183"/>
                    <a:pt x="24" y="141"/>
                    <a:pt x="14" y="100"/>
                  </a:cubicBezTo>
                  <a:cubicBezTo>
                    <a:pt x="7" y="69"/>
                    <a:pt x="1" y="0"/>
                    <a:pt x="50" y="1"/>
                  </a:cubicBezTo>
                  <a:cubicBezTo>
                    <a:pt x="83" y="1"/>
                    <a:pt x="84" y="49"/>
                    <a:pt x="89" y="73"/>
                  </a:cubicBezTo>
                  <a:close/>
                </a:path>
              </a:pathLst>
            </a:custGeom>
            <a:solidFill>
              <a:srgbClr val="BDCB4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01" name="Freeform 121"/>
            <p:cNvSpPr>
              <a:spLocks/>
            </p:cNvSpPr>
            <p:nvPr/>
          </p:nvSpPr>
          <p:spPr bwMode="auto">
            <a:xfrm>
              <a:off x="1598291" y="2172697"/>
              <a:ext cx="594176" cy="403573"/>
            </a:xfrm>
            <a:custGeom>
              <a:avLst/>
              <a:gdLst>
                <a:gd name="T0" fmla="*/ 830694509 w 425"/>
                <a:gd name="T1" fmla="*/ 494670525 h 220"/>
                <a:gd name="T2" fmla="*/ 615690761 w 425"/>
                <a:gd name="T3" fmla="*/ 508131515 h 220"/>
                <a:gd name="T4" fmla="*/ 353777968 w 425"/>
                <a:gd name="T5" fmla="*/ 289398564 h 220"/>
                <a:gd name="T6" fmla="*/ 215003660 w 425"/>
                <a:gd name="T7" fmla="*/ 259114087 h 220"/>
                <a:gd name="T8" fmla="*/ 162229618 w 425"/>
                <a:gd name="T9" fmla="*/ 279303738 h 220"/>
                <a:gd name="T10" fmla="*/ 130956396 w 425"/>
                <a:gd name="T11" fmla="*/ 252383592 h 220"/>
                <a:gd name="T12" fmla="*/ 76227888 w 425"/>
                <a:gd name="T13" fmla="*/ 3364331 h 220"/>
                <a:gd name="T14" fmla="*/ 31273232 w 425"/>
                <a:gd name="T15" fmla="*/ 312954380 h 220"/>
                <a:gd name="T16" fmla="*/ 25409766 w 425"/>
                <a:gd name="T17" fmla="*/ 740323507 h 220"/>
                <a:gd name="T18" fmla="*/ 101637664 w 425"/>
                <a:gd name="T19" fmla="*/ 471114594 h 220"/>
                <a:gd name="T20" fmla="*/ 277550103 w 425"/>
                <a:gd name="T21" fmla="*/ 336510195 h 220"/>
                <a:gd name="T22" fmla="*/ 508189674 w 425"/>
                <a:gd name="T23" fmla="*/ 491306194 h 220"/>
                <a:gd name="T24" fmla="*/ 830694509 w 425"/>
                <a:gd name="T25" fmla="*/ 494670525 h 2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25"/>
                <a:gd name="T40" fmla="*/ 0 h 220"/>
                <a:gd name="T41" fmla="*/ 425 w 425"/>
                <a:gd name="T42" fmla="*/ 220 h 2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25" h="220">
                  <a:moveTo>
                    <a:pt x="425" y="147"/>
                  </a:moveTo>
                  <a:cubicBezTo>
                    <a:pt x="388" y="147"/>
                    <a:pt x="352" y="159"/>
                    <a:pt x="315" y="151"/>
                  </a:cubicBezTo>
                  <a:cubicBezTo>
                    <a:pt x="267" y="141"/>
                    <a:pt x="227" y="103"/>
                    <a:pt x="181" y="86"/>
                  </a:cubicBezTo>
                  <a:cubicBezTo>
                    <a:pt x="159" y="78"/>
                    <a:pt x="133" y="71"/>
                    <a:pt x="110" y="77"/>
                  </a:cubicBezTo>
                  <a:cubicBezTo>
                    <a:pt x="101" y="79"/>
                    <a:pt x="92" y="81"/>
                    <a:pt x="83" y="83"/>
                  </a:cubicBezTo>
                  <a:cubicBezTo>
                    <a:pt x="81" y="84"/>
                    <a:pt x="71" y="85"/>
                    <a:pt x="67" y="75"/>
                  </a:cubicBezTo>
                  <a:cubicBezTo>
                    <a:pt x="61" y="51"/>
                    <a:pt x="63" y="2"/>
                    <a:pt x="39" y="1"/>
                  </a:cubicBezTo>
                  <a:cubicBezTo>
                    <a:pt x="0" y="0"/>
                    <a:pt x="9" y="62"/>
                    <a:pt x="16" y="93"/>
                  </a:cubicBezTo>
                  <a:cubicBezTo>
                    <a:pt x="26" y="134"/>
                    <a:pt x="15" y="178"/>
                    <a:pt x="13" y="220"/>
                  </a:cubicBezTo>
                  <a:cubicBezTo>
                    <a:pt x="22" y="184"/>
                    <a:pt x="30" y="165"/>
                    <a:pt x="52" y="140"/>
                  </a:cubicBezTo>
                  <a:cubicBezTo>
                    <a:pt x="73" y="114"/>
                    <a:pt x="112" y="109"/>
                    <a:pt x="142" y="100"/>
                  </a:cubicBezTo>
                  <a:cubicBezTo>
                    <a:pt x="172" y="91"/>
                    <a:pt x="201" y="126"/>
                    <a:pt x="260" y="146"/>
                  </a:cubicBezTo>
                  <a:cubicBezTo>
                    <a:pt x="318" y="165"/>
                    <a:pt x="364" y="157"/>
                    <a:pt x="425" y="147"/>
                  </a:cubicBezTo>
                  <a:close/>
                </a:path>
              </a:pathLst>
            </a:custGeom>
            <a:solidFill>
              <a:srgbClr val="DFE4A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02" name="Freeform 122"/>
            <p:cNvSpPr>
              <a:spLocks/>
            </p:cNvSpPr>
            <p:nvPr/>
          </p:nvSpPr>
          <p:spPr bwMode="auto">
            <a:xfrm>
              <a:off x="1699036" y="2483952"/>
              <a:ext cx="609184" cy="251708"/>
            </a:xfrm>
            <a:custGeom>
              <a:avLst/>
              <a:gdLst>
                <a:gd name="T0" fmla="*/ 0 w 436"/>
                <a:gd name="T1" fmla="*/ 401698345 h 137"/>
                <a:gd name="T2" fmla="*/ 142509938 w 436"/>
                <a:gd name="T3" fmla="*/ 418575634 h 137"/>
                <a:gd name="T4" fmla="*/ 312352110 w 436"/>
                <a:gd name="T5" fmla="*/ 280176716 h 137"/>
                <a:gd name="T6" fmla="*/ 404105621 w 436"/>
                <a:gd name="T7" fmla="*/ 324058404 h 137"/>
                <a:gd name="T8" fmla="*/ 530997495 w 436"/>
                <a:gd name="T9" fmla="*/ 459084068 h 137"/>
                <a:gd name="T10" fmla="*/ 612990006 w 436"/>
                <a:gd name="T11" fmla="*/ 428702743 h 137"/>
                <a:gd name="T12" fmla="*/ 696934420 w 436"/>
                <a:gd name="T13" fmla="*/ 445581869 h 137"/>
                <a:gd name="T14" fmla="*/ 739883452 w 436"/>
                <a:gd name="T15" fmla="*/ 286926897 h 137"/>
                <a:gd name="T16" fmla="*/ 823827866 w 436"/>
                <a:gd name="T17" fmla="*/ 209288736 h 137"/>
                <a:gd name="T18" fmla="*/ 833588779 w 436"/>
                <a:gd name="T19" fmla="*/ 0 h 137"/>
                <a:gd name="T20" fmla="*/ 786736115 w 436"/>
                <a:gd name="T21" fmla="*/ 172157229 h 137"/>
                <a:gd name="T22" fmla="*/ 673508787 w 436"/>
                <a:gd name="T23" fmla="*/ 263297589 h 137"/>
                <a:gd name="T24" fmla="*/ 599325286 w 436"/>
                <a:gd name="T25" fmla="*/ 327435331 h 137"/>
                <a:gd name="T26" fmla="*/ 501714755 w 436"/>
                <a:gd name="T27" fmla="*/ 283551806 h 137"/>
                <a:gd name="T28" fmla="*/ 320161120 w 436"/>
                <a:gd name="T29" fmla="*/ 209288736 h 137"/>
                <a:gd name="T30" fmla="*/ 187410742 w 436"/>
                <a:gd name="T31" fmla="*/ 347687711 h 137"/>
                <a:gd name="T32" fmla="*/ 56613599 w 436"/>
                <a:gd name="T33" fmla="*/ 381444127 h 137"/>
                <a:gd name="T34" fmla="*/ 0 w 436"/>
                <a:gd name="T35" fmla="*/ 401698345 h 13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36"/>
                <a:gd name="T55" fmla="*/ 0 h 137"/>
                <a:gd name="T56" fmla="*/ 436 w 436"/>
                <a:gd name="T57" fmla="*/ 137 h 13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36" h="137">
                  <a:moveTo>
                    <a:pt x="0" y="119"/>
                  </a:moveTo>
                  <a:cubicBezTo>
                    <a:pt x="15" y="112"/>
                    <a:pt x="57" y="130"/>
                    <a:pt x="73" y="124"/>
                  </a:cubicBezTo>
                  <a:cubicBezTo>
                    <a:pt x="88" y="118"/>
                    <a:pt x="138" y="91"/>
                    <a:pt x="160" y="83"/>
                  </a:cubicBezTo>
                  <a:cubicBezTo>
                    <a:pt x="182" y="76"/>
                    <a:pt x="187" y="81"/>
                    <a:pt x="207" y="96"/>
                  </a:cubicBezTo>
                  <a:cubicBezTo>
                    <a:pt x="228" y="110"/>
                    <a:pt x="257" y="135"/>
                    <a:pt x="272" y="136"/>
                  </a:cubicBezTo>
                  <a:cubicBezTo>
                    <a:pt x="287" y="137"/>
                    <a:pt x="297" y="131"/>
                    <a:pt x="314" y="127"/>
                  </a:cubicBezTo>
                  <a:cubicBezTo>
                    <a:pt x="330" y="124"/>
                    <a:pt x="348" y="137"/>
                    <a:pt x="357" y="132"/>
                  </a:cubicBezTo>
                  <a:cubicBezTo>
                    <a:pt x="365" y="127"/>
                    <a:pt x="370" y="98"/>
                    <a:pt x="379" y="85"/>
                  </a:cubicBezTo>
                  <a:cubicBezTo>
                    <a:pt x="388" y="72"/>
                    <a:pt x="412" y="68"/>
                    <a:pt x="422" y="62"/>
                  </a:cubicBezTo>
                  <a:cubicBezTo>
                    <a:pt x="436" y="52"/>
                    <a:pt x="435" y="7"/>
                    <a:pt x="427" y="0"/>
                  </a:cubicBezTo>
                  <a:cubicBezTo>
                    <a:pt x="429" y="20"/>
                    <a:pt x="428" y="41"/>
                    <a:pt x="403" y="51"/>
                  </a:cubicBezTo>
                  <a:cubicBezTo>
                    <a:pt x="377" y="60"/>
                    <a:pt x="354" y="57"/>
                    <a:pt x="345" y="78"/>
                  </a:cubicBezTo>
                  <a:cubicBezTo>
                    <a:pt x="337" y="99"/>
                    <a:pt x="327" y="88"/>
                    <a:pt x="307" y="97"/>
                  </a:cubicBezTo>
                  <a:cubicBezTo>
                    <a:pt x="288" y="106"/>
                    <a:pt x="283" y="105"/>
                    <a:pt x="257" y="84"/>
                  </a:cubicBezTo>
                  <a:cubicBezTo>
                    <a:pt x="231" y="64"/>
                    <a:pt x="191" y="49"/>
                    <a:pt x="164" y="62"/>
                  </a:cubicBezTo>
                  <a:cubicBezTo>
                    <a:pt x="140" y="74"/>
                    <a:pt x="119" y="91"/>
                    <a:pt x="96" y="103"/>
                  </a:cubicBezTo>
                  <a:cubicBezTo>
                    <a:pt x="73" y="115"/>
                    <a:pt x="43" y="114"/>
                    <a:pt x="29" y="113"/>
                  </a:cubicBezTo>
                  <a:cubicBezTo>
                    <a:pt x="16" y="113"/>
                    <a:pt x="0" y="119"/>
                    <a:pt x="0" y="119"/>
                  </a:cubicBezTo>
                  <a:close/>
                </a:path>
              </a:pathLst>
            </a:custGeom>
            <a:solidFill>
              <a:srgbClr val="99AA0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03" name="Freeform 123"/>
            <p:cNvSpPr>
              <a:spLocks/>
            </p:cNvSpPr>
            <p:nvPr/>
          </p:nvSpPr>
          <p:spPr bwMode="auto">
            <a:xfrm>
              <a:off x="1653854" y="2242548"/>
              <a:ext cx="110512" cy="221504"/>
            </a:xfrm>
            <a:custGeom>
              <a:avLst/>
              <a:gdLst>
                <a:gd name="T0" fmla="*/ 35223949 w 79"/>
                <a:gd name="T1" fmla="*/ 0 h 121"/>
                <a:gd name="T2" fmla="*/ 11740852 w 79"/>
                <a:gd name="T3" fmla="*/ 147450290 h 121"/>
                <a:gd name="T4" fmla="*/ 27395785 w 79"/>
                <a:gd name="T5" fmla="*/ 234580056 h 121"/>
                <a:gd name="T6" fmla="*/ 27395785 w 79"/>
                <a:gd name="T7" fmla="*/ 345167331 h 121"/>
                <a:gd name="T8" fmla="*/ 33266908 w 79"/>
                <a:gd name="T9" fmla="*/ 405487797 h 121"/>
                <a:gd name="T10" fmla="*/ 64576775 w 79"/>
                <a:gd name="T11" fmla="*/ 328411747 h 121"/>
                <a:gd name="T12" fmla="*/ 154593682 w 79"/>
                <a:gd name="T13" fmla="*/ 254687546 h 121"/>
                <a:gd name="T14" fmla="*/ 76319020 w 79"/>
                <a:gd name="T15" fmla="*/ 241281981 h 121"/>
                <a:gd name="T16" fmla="*/ 68490857 w 79"/>
                <a:gd name="T17" fmla="*/ 154152157 h 121"/>
                <a:gd name="T18" fmla="*/ 54792969 w 79"/>
                <a:gd name="T19" fmla="*/ 50266765 h 1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9"/>
                <a:gd name="T31" fmla="*/ 0 h 121"/>
                <a:gd name="T32" fmla="*/ 79 w 79"/>
                <a:gd name="T33" fmla="*/ 121 h 12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9" h="121">
                  <a:moveTo>
                    <a:pt x="18" y="0"/>
                  </a:moveTo>
                  <a:cubicBezTo>
                    <a:pt x="0" y="6"/>
                    <a:pt x="5" y="30"/>
                    <a:pt x="6" y="44"/>
                  </a:cubicBezTo>
                  <a:cubicBezTo>
                    <a:pt x="8" y="53"/>
                    <a:pt x="11" y="61"/>
                    <a:pt x="14" y="70"/>
                  </a:cubicBezTo>
                  <a:cubicBezTo>
                    <a:pt x="16" y="81"/>
                    <a:pt x="15" y="92"/>
                    <a:pt x="14" y="103"/>
                  </a:cubicBezTo>
                  <a:cubicBezTo>
                    <a:pt x="13" y="107"/>
                    <a:pt x="10" y="121"/>
                    <a:pt x="17" y="121"/>
                  </a:cubicBezTo>
                  <a:cubicBezTo>
                    <a:pt x="24" y="121"/>
                    <a:pt x="29" y="102"/>
                    <a:pt x="33" y="98"/>
                  </a:cubicBezTo>
                  <a:cubicBezTo>
                    <a:pt x="44" y="88"/>
                    <a:pt x="76" y="91"/>
                    <a:pt x="79" y="76"/>
                  </a:cubicBezTo>
                  <a:cubicBezTo>
                    <a:pt x="67" y="71"/>
                    <a:pt x="50" y="89"/>
                    <a:pt x="39" y="72"/>
                  </a:cubicBezTo>
                  <a:cubicBezTo>
                    <a:pt x="35" y="66"/>
                    <a:pt x="36" y="53"/>
                    <a:pt x="35" y="46"/>
                  </a:cubicBezTo>
                  <a:cubicBezTo>
                    <a:pt x="34" y="34"/>
                    <a:pt x="31" y="25"/>
                    <a:pt x="28" y="15"/>
                  </a:cubicBezTo>
                </a:path>
              </a:pathLst>
            </a:custGeom>
            <a:solidFill>
              <a:srgbClr val="EFF2D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04" name="Freeform 127"/>
            <p:cNvSpPr>
              <a:spLocks/>
            </p:cNvSpPr>
            <p:nvPr/>
          </p:nvSpPr>
          <p:spPr bwMode="auto">
            <a:xfrm>
              <a:off x="1563366" y="2134597"/>
              <a:ext cx="742208" cy="601583"/>
            </a:xfrm>
            <a:custGeom>
              <a:avLst/>
              <a:gdLst>
                <a:gd name="T0" fmla="*/ 173880708 w 531"/>
                <a:gd name="T1" fmla="*/ 245565103 h 328"/>
                <a:gd name="T2" fmla="*/ 195371228 w 531"/>
                <a:gd name="T3" fmla="*/ 272476762 h 328"/>
                <a:gd name="T4" fmla="*/ 248122484 w 531"/>
                <a:gd name="T5" fmla="*/ 248928831 h 328"/>
                <a:gd name="T6" fmla="*/ 386835731 w 531"/>
                <a:gd name="T7" fmla="*/ 282567946 h 328"/>
                <a:gd name="T8" fmla="*/ 650587819 w 531"/>
                <a:gd name="T9" fmla="*/ 501221391 h 328"/>
                <a:gd name="T10" fmla="*/ 920202264 w 531"/>
                <a:gd name="T11" fmla="*/ 497857663 h 328"/>
                <a:gd name="T12" fmla="*/ 1006165566 w 531"/>
                <a:gd name="T13" fmla="*/ 797244135 h 328"/>
                <a:gd name="T14" fmla="*/ 922154927 w 531"/>
                <a:gd name="T15" fmla="*/ 894797752 h 328"/>
                <a:gd name="T16" fmla="*/ 867451008 w 531"/>
                <a:gd name="T17" fmla="*/ 1073084740 h 328"/>
                <a:gd name="T18" fmla="*/ 783441767 w 531"/>
                <a:gd name="T19" fmla="*/ 1056266100 h 328"/>
                <a:gd name="T20" fmla="*/ 677940478 w 531"/>
                <a:gd name="T21" fmla="*/ 1079812196 h 328"/>
                <a:gd name="T22" fmla="*/ 543134041 w 531"/>
                <a:gd name="T23" fmla="*/ 931800595 h 328"/>
                <a:gd name="T24" fmla="*/ 418096512 w 531"/>
                <a:gd name="T25" fmla="*/ 958712254 h 328"/>
                <a:gd name="T26" fmla="*/ 296965618 w 531"/>
                <a:gd name="T27" fmla="*/ 1049536809 h 328"/>
                <a:gd name="T28" fmla="*/ 169973984 w 531"/>
                <a:gd name="T29" fmla="*/ 1025990713 h 328"/>
                <a:gd name="T30" fmla="*/ 64472848 w 531"/>
                <a:gd name="T31" fmla="*/ 1036081897 h 328"/>
                <a:gd name="T32" fmla="*/ 31259393 w 531"/>
                <a:gd name="T33" fmla="*/ 753513836 h 328"/>
                <a:gd name="T34" fmla="*/ 27352669 w 531"/>
                <a:gd name="T35" fmla="*/ 336389430 h 328"/>
                <a:gd name="T36" fmla="*/ 97686313 w 531"/>
                <a:gd name="T37" fmla="*/ 3363729 h 328"/>
                <a:gd name="T38" fmla="*/ 173880708 w 531"/>
                <a:gd name="T39" fmla="*/ 245565103 h 3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31"/>
                <a:gd name="T61" fmla="*/ 0 h 328"/>
                <a:gd name="T62" fmla="*/ 531 w 531"/>
                <a:gd name="T63" fmla="*/ 328 h 3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31" h="328">
                  <a:moveTo>
                    <a:pt x="89" y="73"/>
                  </a:moveTo>
                  <a:cubicBezTo>
                    <a:pt x="93" y="82"/>
                    <a:pt x="98" y="81"/>
                    <a:pt x="100" y="81"/>
                  </a:cubicBezTo>
                  <a:cubicBezTo>
                    <a:pt x="109" y="79"/>
                    <a:pt x="118" y="77"/>
                    <a:pt x="127" y="74"/>
                  </a:cubicBezTo>
                  <a:cubicBezTo>
                    <a:pt x="150" y="69"/>
                    <a:pt x="176" y="76"/>
                    <a:pt x="198" y="84"/>
                  </a:cubicBezTo>
                  <a:cubicBezTo>
                    <a:pt x="244" y="101"/>
                    <a:pt x="284" y="138"/>
                    <a:pt x="333" y="149"/>
                  </a:cubicBezTo>
                  <a:cubicBezTo>
                    <a:pt x="378" y="158"/>
                    <a:pt x="425" y="136"/>
                    <a:pt x="471" y="148"/>
                  </a:cubicBezTo>
                  <a:cubicBezTo>
                    <a:pt x="516" y="160"/>
                    <a:pt x="531" y="194"/>
                    <a:pt x="515" y="237"/>
                  </a:cubicBezTo>
                  <a:cubicBezTo>
                    <a:pt x="508" y="256"/>
                    <a:pt x="483" y="252"/>
                    <a:pt x="472" y="266"/>
                  </a:cubicBezTo>
                  <a:cubicBezTo>
                    <a:pt x="459" y="280"/>
                    <a:pt x="460" y="312"/>
                    <a:pt x="444" y="319"/>
                  </a:cubicBezTo>
                  <a:cubicBezTo>
                    <a:pt x="430" y="326"/>
                    <a:pt x="417" y="313"/>
                    <a:pt x="401" y="314"/>
                  </a:cubicBezTo>
                  <a:cubicBezTo>
                    <a:pt x="384" y="314"/>
                    <a:pt x="365" y="328"/>
                    <a:pt x="347" y="321"/>
                  </a:cubicBezTo>
                  <a:cubicBezTo>
                    <a:pt x="320" y="312"/>
                    <a:pt x="302" y="292"/>
                    <a:pt x="278" y="277"/>
                  </a:cubicBezTo>
                  <a:cubicBezTo>
                    <a:pt x="253" y="262"/>
                    <a:pt x="238" y="273"/>
                    <a:pt x="214" y="285"/>
                  </a:cubicBezTo>
                  <a:cubicBezTo>
                    <a:pt x="195" y="294"/>
                    <a:pt x="174" y="309"/>
                    <a:pt x="152" y="312"/>
                  </a:cubicBezTo>
                  <a:cubicBezTo>
                    <a:pt x="130" y="314"/>
                    <a:pt x="108" y="301"/>
                    <a:pt x="87" y="305"/>
                  </a:cubicBezTo>
                  <a:cubicBezTo>
                    <a:pt x="66" y="310"/>
                    <a:pt x="56" y="322"/>
                    <a:pt x="33" y="308"/>
                  </a:cubicBezTo>
                  <a:cubicBezTo>
                    <a:pt x="0" y="287"/>
                    <a:pt x="14" y="259"/>
                    <a:pt x="16" y="224"/>
                  </a:cubicBezTo>
                  <a:cubicBezTo>
                    <a:pt x="18" y="183"/>
                    <a:pt x="24" y="141"/>
                    <a:pt x="14" y="100"/>
                  </a:cubicBezTo>
                  <a:cubicBezTo>
                    <a:pt x="7" y="69"/>
                    <a:pt x="1" y="0"/>
                    <a:pt x="50" y="1"/>
                  </a:cubicBezTo>
                  <a:cubicBezTo>
                    <a:pt x="83" y="1"/>
                    <a:pt x="84" y="49"/>
                    <a:pt x="89" y="73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2581" name="Group 110"/>
          <p:cNvGrpSpPr>
            <a:grpSpLocks/>
          </p:cNvGrpSpPr>
          <p:nvPr/>
        </p:nvGrpSpPr>
        <p:grpSpPr bwMode="auto">
          <a:xfrm>
            <a:off x="2370138" y="2492375"/>
            <a:ext cx="403225" cy="571500"/>
            <a:chOff x="2949" y="793"/>
            <a:chExt cx="853" cy="882"/>
          </a:xfrm>
        </p:grpSpPr>
        <p:sp>
          <p:nvSpPr>
            <p:cNvPr id="62492" name="Freeform 102"/>
            <p:cNvSpPr>
              <a:spLocks/>
            </p:cNvSpPr>
            <p:nvPr/>
          </p:nvSpPr>
          <p:spPr bwMode="auto">
            <a:xfrm>
              <a:off x="2949" y="793"/>
              <a:ext cx="853" cy="882"/>
            </a:xfrm>
            <a:custGeom>
              <a:avLst/>
              <a:gdLst>
                <a:gd name="T0" fmla="*/ 11 w 377"/>
                <a:gd name="T1" fmla="*/ 877 h 366"/>
                <a:gd name="T2" fmla="*/ 77 w 377"/>
                <a:gd name="T3" fmla="*/ 605 h 366"/>
                <a:gd name="T4" fmla="*/ 52 w 377"/>
                <a:gd name="T5" fmla="*/ 359 h 366"/>
                <a:gd name="T6" fmla="*/ 199 w 377"/>
                <a:gd name="T7" fmla="*/ 239 h 366"/>
                <a:gd name="T8" fmla="*/ 369 w 377"/>
                <a:gd name="T9" fmla="*/ 70 h 366"/>
                <a:gd name="T10" fmla="*/ 860 w 377"/>
                <a:gd name="T11" fmla="*/ 272 h 366"/>
                <a:gd name="T12" fmla="*/ 1172 w 377"/>
                <a:gd name="T13" fmla="*/ 296 h 366"/>
                <a:gd name="T14" fmla="*/ 1489 w 377"/>
                <a:gd name="T15" fmla="*/ 540 h 366"/>
                <a:gd name="T16" fmla="*/ 1699 w 377"/>
                <a:gd name="T17" fmla="*/ 790 h 366"/>
                <a:gd name="T18" fmla="*/ 1751 w 377"/>
                <a:gd name="T19" fmla="*/ 1277 h 366"/>
                <a:gd name="T20" fmla="*/ 1905 w 377"/>
                <a:gd name="T21" fmla="*/ 1911 h 366"/>
                <a:gd name="T22" fmla="*/ 1844 w 377"/>
                <a:gd name="T23" fmla="*/ 2056 h 366"/>
                <a:gd name="T24" fmla="*/ 1711 w 377"/>
                <a:gd name="T25" fmla="*/ 2121 h 366"/>
                <a:gd name="T26" fmla="*/ 1536 w 377"/>
                <a:gd name="T27" fmla="*/ 2027 h 366"/>
                <a:gd name="T28" fmla="*/ 1382 w 377"/>
                <a:gd name="T29" fmla="*/ 1993 h 366"/>
                <a:gd name="T30" fmla="*/ 1315 w 377"/>
                <a:gd name="T31" fmla="*/ 1829 h 366"/>
                <a:gd name="T32" fmla="*/ 1192 w 377"/>
                <a:gd name="T33" fmla="*/ 1754 h 366"/>
                <a:gd name="T34" fmla="*/ 803 w 377"/>
                <a:gd name="T35" fmla="*/ 1590 h 366"/>
                <a:gd name="T36" fmla="*/ 405 w 377"/>
                <a:gd name="T37" fmla="*/ 1684 h 366"/>
                <a:gd name="T38" fmla="*/ 158 w 377"/>
                <a:gd name="T39" fmla="*/ 1277 h 366"/>
                <a:gd name="T40" fmla="*/ 11 w 377"/>
                <a:gd name="T41" fmla="*/ 877 h 3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7"/>
                <a:gd name="T64" fmla="*/ 0 h 366"/>
                <a:gd name="T65" fmla="*/ 377 w 377"/>
                <a:gd name="T66" fmla="*/ 366 h 36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7" h="366">
                  <a:moveTo>
                    <a:pt x="2" y="151"/>
                  </a:moveTo>
                  <a:cubicBezTo>
                    <a:pt x="0" y="136"/>
                    <a:pt x="11" y="120"/>
                    <a:pt x="15" y="104"/>
                  </a:cubicBezTo>
                  <a:cubicBezTo>
                    <a:pt x="17" y="95"/>
                    <a:pt x="6" y="74"/>
                    <a:pt x="10" y="62"/>
                  </a:cubicBezTo>
                  <a:cubicBezTo>
                    <a:pt x="14" y="51"/>
                    <a:pt x="33" y="51"/>
                    <a:pt x="39" y="41"/>
                  </a:cubicBezTo>
                  <a:cubicBezTo>
                    <a:pt x="48" y="27"/>
                    <a:pt x="59" y="15"/>
                    <a:pt x="72" y="12"/>
                  </a:cubicBezTo>
                  <a:cubicBezTo>
                    <a:pt x="114" y="0"/>
                    <a:pt x="133" y="34"/>
                    <a:pt x="168" y="47"/>
                  </a:cubicBezTo>
                  <a:cubicBezTo>
                    <a:pt x="189" y="56"/>
                    <a:pt x="208" y="50"/>
                    <a:pt x="229" y="51"/>
                  </a:cubicBezTo>
                  <a:cubicBezTo>
                    <a:pt x="257" y="53"/>
                    <a:pt x="275" y="71"/>
                    <a:pt x="291" y="93"/>
                  </a:cubicBezTo>
                  <a:cubicBezTo>
                    <a:pt x="302" y="110"/>
                    <a:pt x="325" y="116"/>
                    <a:pt x="332" y="136"/>
                  </a:cubicBezTo>
                  <a:cubicBezTo>
                    <a:pt x="341" y="160"/>
                    <a:pt x="334" y="197"/>
                    <a:pt x="342" y="220"/>
                  </a:cubicBezTo>
                  <a:cubicBezTo>
                    <a:pt x="352" y="252"/>
                    <a:pt x="377" y="295"/>
                    <a:pt x="372" y="329"/>
                  </a:cubicBezTo>
                  <a:cubicBezTo>
                    <a:pt x="370" y="340"/>
                    <a:pt x="366" y="348"/>
                    <a:pt x="360" y="354"/>
                  </a:cubicBezTo>
                  <a:cubicBezTo>
                    <a:pt x="353" y="360"/>
                    <a:pt x="344" y="364"/>
                    <a:pt x="334" y="365"/>
                  </a:cubicBezTo>
                  <a:cubicBezTo>
                    <a:pt x="322" y="366"/>
                    <a:pt x="313" y="354"/>
                    <a:pt x="300" y="349"/>
                  </a:cubicBezTo>
                  <a:cubicBezTo>
                    <a:pt x="290" y="345"/>
                    <a:pt x="277" y="349"/>
                    <a:pt x="270" y="343"/>
                  </a:cubicBezTo>
                  <a:cubicBezTo>
                    <a:pt x="262" y="337"/>
                    <a:pt x="263" y="322"/>
                    <a:pt x="257" y="315"/>
                  </a:cubicBezTo>
                  <a:cubicBezTo>
                    <a:pt x="251" y="308"/>
                    <a:pt x="238" y="309"/>
                    <a:pt x="233" y="302"/>
                  </a:cubicBezTo>
                  <a:cubicBezTo>
                    <a:pt x="215" y="281"/>
                    <a:pt x="197" y="265"/>
                    <a:pt x="157" y="274"/>
                  </a:cubicBezTo>
                  <a:cubicBezTo>
                    <a:pt x="133" y="280"/>
                    <a:pt x="105" y="295"/>
                    <a:pt x="79" y="290"/>
                  </a:cubicBezTo>
                  <a:cubicBezTo>
                    <a:pt x="48" y="283"/>
                    <a:pt x="37" y="248"/>
                    <a:pt x="31" y="220"/>
                  </a:cubicBezTo>
                  <a:cubicBezTo>
                    <a:pt x="26" y="199"/>
                    <a:pt x="5" y="176"/>
                    <a:pt x="2" y="151"/>
                  </a:cubicBezTo>
                  <a:close/>
                </a:path>
              </a:pathLst>
            </a:custGeom>
            <a:solidFill>
              <a:srgbClr val="E4954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493" name="Freeform 103"/>
            <p:cNvSpPr>
              <a:spLocks/>
            </p:cNvSpPr>
            <p:nvPr/>
          </p:nvSpPr>
          <p:spPr bwMode="auto">
            <a:xfrm>
              <a:off x="2969" y="817"/>
              <a:ext cx="616" cy="656"/>
            </a:xfrm>
            <a:custGeom>
              <a:avLst/>
              <a:gdLst>
                <a:gd name="T0" fmla="*/ 1112 w 272"/>
                <a:gd name="T1" fmla="*/ 285 h 272"/>
                <a:gd name="T2" fmla="*/ 811 w 272"/>
                <a:gd name="T3" fmla="*/ 263 h 272"/>
                <a:gd name="T4" fmla="*/ 353 w 272"/>
                <a:gd name="T5" fmla="*/ 65 h 272"/>
                <a:gd name="T6" fmla="*/ 190 w 272"/>
                <a:gd name="T7" fmla="*/ 227 h 272"/>
                <a:gd name="T8" fmla="*/ 52 w 272"/>
                <a:gd name="T9" fmla="*/ 342 h 272"/>
                <a:gd name="T10" fmla="*/ 77 w 272"/>
                <a:gd name="T11" fmla="*/ 569 h 272"/>
                <a:gd name="T12" fmla="*/ 11 w 272"/>
                <a:gd name="T13" fmla="*/ 832 h 272"/>
                <a:gd name="T14" fmla="*/ 154 w 272"/>
                <a:gd name="T15" fmla="*/ 1211 h 272"/>
                <a:gd name="T16" fmla="*/ 360 w 272"/>
                <a:gd name="T17" fmla="*/ 1582 h 272"/>
                <a:gd name="T18" fmla="*/ 220 w 272"/>
                <a:gd name="T19" fmla="*/ 1360 h 272"/>
                <a:gd name="T20" fmla="*/ 806 w 272"/>
                <a:gd name="T21" fmla="*/ 342 h 272"/>
                <a:gd name="T22" fmla="*/ 1209 w 272"/>
                <a:gd name="T23" fmla="*/ 362 h 272"/>
                <a:gd name="T24" fmla="*/ 1395 w 272"/>
                <a:gd name="T25" fmla="*/ 494 h 272"/>
                <a:gd name="T26" fmla="*/ 1112 w 272"/>
                <a:gd name="T27" fmla="*/ 285 h 2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72"/>
                <a:gd name="T43" fmla="*/ 0 h 272"/>
                <a:gd name="T44" fmla="*/ 272 w 272"/>
                <a:gd name="T45" fmla="*/ 272 h 2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72" h="272">
                  <a:moveTo>
                    <a:pt x="217" y="49"/>
                  </a:moveTo>
                  <a:cubicBezTo>
                    <a:pt x="196" y="47"/>
                    <a:pt x="179" y="53"/>
                    <a:pt x="158" y="45"/>
                  </a:cubicBezTo>
                  <a:cubicBezTo>
                    <a:pt x="126" y="32"/>
                    <a:pt x="108" y="0"/>
                    <a:pt x="69" y="11"/>
                  </a:cubicBezTo>
                  <a:cubicBezTo>
                    <a:pt x="56" y="15"/>
                    <a:pt x="46" y="26"/>
                    <a:pt x="37" y="39"/>
                  </a:cubicBezTo>
                  <a:cubicBezTo>
                    <a:pt x="32" y="48"/>
                    <a:pt x="14" y="49"/>
                    <a:pt x="10" y="59"/>
                  </a:cubicBezTo>
                  <a:cubicBezTo>
                    <a:pt x="6" y="70"/>
                    <a:pt x="17" y="90"/>
                    <a:pt x="15" y="98"/>
                  </a:cubicBezTo>
                  <a:cubicBezTo>
                    <a:pt x="11" y="113"/>
                    <a:pt x="0" y="128"/>
                    <a:pt x="2" y="143"/>
                  </a:cubicBezTo>
                  <a:cubicBezTo>
                    <a:pt x="6" y="166"/>
                    <a:pt x="26" y="188"/>
                    <a:pt x="30" y="208"/>
                  </a:cubicBezTo>
                  <a:cubicBezTo>
                    <a:pt x="35" y="232"/>
                    <a:pt x="44" y="263"/>
                    <a:pt x="70" y="272"/>
                  </a:cubicBezTo>
                  <a:cubicBezTo>
                    <a:pt x="59" y="265"/>
                    <a:pt x="46" y="246"/>
                    <a:pt x="43" y="234"/>
                  </a:cubicBezTo>
                  <a:cubicBezTo>
                    <a:pt x="14" y="135"/>
                    <a:pt x="97" y="29"/>
                    <a:pt x="157" y="59"/>
                  </a:cubicBezTo>
                  <a:cubicBezTo>
                    <a:pt x="178" y="67"/>
                    <a:pt x="216" y="60"/>
                    <a:pt x="236" y="62"/>
                  </a:cubicBezTo>
                  <a:cubicBezTo>
                    <a:pt x="247" y="63"/>
                    <a:pt x="264" y="80"/>
                    <a:pt x="272" y="85"/>
                  </a:cubicBezTo>
                  <a:cubicBezTo>
                    <a:pt x="258" y="65"/>
                    <a:pt x="242" y="51"/>
                    <a:pt x="217" y="49"/>
                  </a:cubicBezTo>
                  <a:close/>
                </a:path>
              </a:pathLst>
            </a:custGeom>
            <a:solidFill>
              <a:srgbClr val="F0C4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494" name="Freeform 104"/>
            <p:cNvSpPr>
              <a:spLocks/>
            </p:cNvSpPr>
            <p:nvPr/>
          </p:nvSpPr>
          <p:spPr bwMode="auto">
            <a:xfrm>
              <a:off x="3168" y="1118"/>
              <a:ext cx="616" cy="524"/>
            </a:xfrm>
            <a:custGeom>
              <a:avLst/>
              <a:gdLst>
                <a:gd name="T0" fmla="*/ 0 w 272"/>
                <a:gd name="T1" fmla="*/ 874 h 217"/>
                <a:gd name="T2" fmla="*/ 491 w 272"/>
                <a:gd name="T3" fmla="*/ 734 h 217"/>
                <a:gd name="T4" fmla="*/ 729 w 272"/>
                <a:gd name="T5" fmla="*/ 927 h 217"/>
                <a:gd name="T6" fmla="*/ 883 w 272"/>
                <a:gd name="T7" fmla="*/ 1055 h 217"/>
                <a:gd name="T8" fmla="*/ 985 w 272"/>
                <a:gd name="T9" fmla="*/ 1171 h 217"/>
                <a:gd name="T10" fmla="*/ 1148 w 272"/>
                <a:gd name="T11" fmla="*/ 1232 h 217"/>
                <a:gd name="T12" fmla="*/ 1370 w 272"/>
                <a:gd name="T13" fmla="*/ 1149 h 217"/>
                <a:gd name="T14" fmla="*/ 1282 w 272"/>
                <a:gd name="T15" fmla="*/ 722 h 217"/>
                <a:gd name="T16" fmla="*/ 1180 w 272"/>
                <a:gd name="T17" fmla="*/ 285 h 217"/>
                <a:gd name="T18" fmla="*/ 1139 w 272"/>
                <a:gd name="T19" fmla="*/ 0 h 217"/>
                <a:gd name="T20" fmla="*/ 1128 w 272"/>
                <a:gd name="T21" fmla="*/ 309 h 217"/>
                <a:gd name="T22" fmla="*/ 1180 w 272"/>
                <a:gd name="T23" fmla="*/ 828 h 217"/>
                <a:gd name="T24" fmla="*/ 933 w 272"/>
                <a:gd name="T25" fmla="*/ 915 h 217"/>
                <a:gd name="T26" fmla="*/ 482 w 272"/>
                <a:gd name="T27" fmla="*/ 589 h 217"/>
                <a:gd name="T28" fmla="*/ 0 w 272"/>
                <a:gd name="T29" fmla="*/ 874 h 2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2"/>
                <a:gd name="T46" fmla="*/ 0 h 217"/>
                <a:gd name="T47" fmla="*/ 272 w 272"/>
                <a:gd name="T48" fmla="*/ 217 h 21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2" h="217">
                  <a:moveTo>
                    <a:pt x="0" y="150"/>
                  </a:moveTo>
                  <a:cubicBezTo>
                    <a:pt x="32" y="140"/>
                    <a:pt x="71" y="118"/>
                    <a:pt x="96" y="126"/>
                  </a:cubicBezTo>
                  <a:cubicBezTo>
                    <a:pt x="121" y="135"/>
                    <a:pt x="127" y="154"/>
                    <a:pt x="142" y="159"/>
                  </a:cubicBezTo>
                  <a:cubicBezTo>
                    <a:pt x="157" y="164"/>
                    <a:pt x="164" y="166"/>
                    <a:pt x="172" y="181"/>
                  </a:cubicBezTo>
                  <a:cubicBezTo>
                    <a:pt x="179" y="196"/>
                    <a:pt x="177" y="201"/>
                    <a:pt x="192" y="201"/>
                  </a:cubicBezTo>
                  <a:cubicBezTo>
                    <a:pt x="207" y="201"/>
                    <a:pt x="212" y="206"/>
                    <a:pt x="224" y="211"/>
                  </a:cubicBezTo>
                  <a:cubicBezTo>
                    <a:pt x="237" y="216"/>
                    <a:pt x="262" y="217"/>
                    <a:pt x="267" y="197"/>
                  </a:cubicBezTo>
                  <a:cubicBezTo>
                    <a:pt x="272" y="177"/>
                    <a:pt x="260" y="145"/>
                    <a:pt x="250" y="124"/>
                  </a:cubicBezTo>
                  <a:cubicBezTo>
                    <a:pt x="240" y="103"/>
                    <a:pt x="227" y="81"/>
                    <a:pt x="230" y="49"/>
                  </a:cubicBezTo>
                  <a:cubicBezTo>
                    <a:pt x="234" y="16"/>
                    <a:pt x="227" y="5"/>
                    <a:pt x="222" y="0"/>
                  </a:cubicBezTo>
                  <a:cubicBezTo>
                    <a:pt x="228" y="19"/>
                    <a:pt x="223" y="23"/>
                    <a:pt x="220" y="53"/>
                  </a:cubicBezTo>
                  <a:cubicBezTo>
                    <a:pt x="218" y="83"/>
                    <a:pt x="228" y="109"/>
                    <a:pt x="230" y="142"/>
                  </a:cubicBezTo>
                  <a:cubicBezTo>
                    <a:pt x="233" y="176"/>
                    <a:pt x="203" y="176"/>
                    <a:pt x="182" y="157"/>
                  </a:cubicBezTo>
                  <a:cubicBezTo>
                    <a:pt x="161" y="139"/>
                    <a:pt x="126" y="96"/>
                    <a:pt x="94" y="101"/>
                  </a:cubicBezTo>
                  <a:cubicBezTo>
                    <a:pt x="63" y="106"/>
                    <a:pt x="12" y="151"/>
                    <a:pt x="0" y="150"/>
                  </a:cubicBezTo>
                  <a:close/>
                </a:path>
              </a:pathLst>
            </a:custGeom>
            <a:solidFill>
              <a:srgbClr val="DC77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495" name="Freeform 105"/>
            <p:cNvSpPr>
              <a:spLocks/>
            </p:cNvSpPr>
            <p:nvPr/>
          </p:nvSpPr>
          <p:spPr bwMode="auto">
            <a:xfrm>
              <a:off x="3010" y="872"/>
              <a:ext cx="233" cy="345"/>
            </a:xfrm>
            <a:custGeom>
              <a:avLst/>
              <a:gdLst>
                <a:gd name="T0" fmla="*/ 276 w 103"/>
                <a:gd name="T1" fmla="*/ 12 h 143"/>
                <a:gd name="T2" fmla="*/ 149 w 103"/>
                <a:gd name="T3" fmla="*/ 169 h 143"/>
                <a:gd name="T4" fmla="*/ 52 w 103"/>
                <a:gd name="T5" fmla="*/ 326 h 143"/>
                <a:gd name="T6" fmla="*/ 66 w 103"/>
                <a:gd name="T7" fmla="*/ 442 h 143"/>
                <a:gd name="T8" fmla="*/ 36 w 103"/>
                <a:gd name="T9" fmla="*/ 565 h 143"/>
                <a:gd name="T10" fmla="*/ 52 w 103"/>
                <a:gd name="T11" fmla="*/ 832 h 143"/>
                <a:gd name="T12" fmla="*/ 36 w 103"/>
                <a:gd name="T13" fmla="*/ 688 h 143"/>
                <a:gd name="T14" fmla="*/ 93 w 103"/>
                <a:gd name="T15" fmla="*/ 536 h 143"/>
                <a:gd name="T16" fmla="*/ 204 w 103"/>
                <a:gd name="T17" fmla="*/ 309 h 143"/>
                <a:gd name="T18" fmla="*/ 527 w 103"/>
                <a:gd name="T19" fmla="*/ 116 h 143"/>
                <a:gd name="T20" fmla="*/ 394 w 103"/>
                <a:gd name="T21" fmla="*/ 58 h 143"/>
                <a:gd name="T22" fmla="*/ 287 w 103"/>
                <a:gd name="T23" fmla="*/ 0 h 1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3"/>
                <a:gd name="T37" fmla="*/ 0 h 143"/>
                <a:gd name="T38" fmla="*/ 103 w 103"/>
                <a:gd name="T39" fmla="*/ 143 h 1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3" h="143">
                  <a:moveTo>
                    <a:pt x="54" y="2"/>
                  </a:moveTo>
                  <a:cubicBezTo>
                    <a:pt x="40" y="6"/>
                    <a:pt x="37" y="20"/>
                    <a:pt x="29" y="29"/>
                  </a:cubicBezTo>
                  <a:cubicBezTo>
                    <a:pt x="19" y="39"/>
                    <a:pt x="8" y="39"/>
                    <a:pt x="10" y="56"/>
                  </a:cubicBezTo>
                  <a:cubicBezTo>
                    <a:pt x="12" y="64"/>
                    <a:pt x="14" y="68"/>
                    <a:pt x="13" y="76"/>
                  </a:cubicBezTo>
                  <a:cubicBezTo>
                    <a:pt x="11" y="84"/>
                    <a:pt x="8" y="90"/>
                    <a:pt x="7" y="97"/>
                  </a:cubicBezTo>
                  <a:cubicBezTo>
                    <a:pt x="4" y="109"/>
                    <a:pt x="0" y="134"/>
                    <a:pt x="10" y="143"/>
                  </a:cubicBezTo>
                  <a:cubicBezTo>
                    <a:pt x="9" y="135"/>
                    <a:pt x="6" y="127"/>
                    <a:pt x="7" y="118"/>
                  </a:cubicBezTo>
                  <a:cubicBezTo>
                    <a:pt x="8" y="108"/>
                    <a:pt x="14" y="100"/>
                    <a:pt x="18" y="92"/>
                  </a:cubicBezTo>
                  <a:cubicBezTo>
                    <a:pt x="25" y="79"/>
                    <a:pt x="30" y="64"/>
                    <a:pt x="40" y="53"/>
                  </a:cubicBezTo>
                  <a:cubicBezTo>
                    <a:pt x="55" y="35"/>
                    <a:pt x="79" y="20"/>
                    <a:pt x="103" y="20"/>
                  </a:cubicBezTo>
                  <a:cubicBezTo>
                    <a:pt x="94" y="17"/>
                    <a:pt x="84" y="16"/>
                    <a:pt x="77" y="10"/>
                  </a:cubicBezTo>
                  <a:cubicBezTo>
                    <a:pt x="69" y="3"/>
                    <a:pt x="68" y="0"/>
                    <a:pt x="56" y="0"/>
                  </a:cubicBezTo>
                </a:path>
              </a:pathLst>
            </a:custGeom>
            <a:solidFill>
              <a:srgbClr val="F9E3C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496" name="Freeform 106"/>
            <p:cNvSpPr>
              <a:spLocks/>
            </p:cNvSpPr>
            <p:nvPr/>
          </p:nvSpPr>
          <p:spPr bwMode="auto">
            <a:xfrm>
              <a:off x="3051" y="899"/>
              <a:ext cx="136" cy="152"/>
            </a:xfrm>
            <a:custGeom>
              <a:avLst/>
              <a:gdLst>
                <a:gd name="T0" fmla="*/ 52 w 60"/>
                <a:gd name="T1" fmla="*/ 193 h 63"/>
                <a:gd name="T2" fmla="*/ 20 w 60"/>
                <a:gd name="T3" fmla="*/ 367 h 63"/>
                <a:gd name="T4" fmla="*/ 143 w 60"/>
                <a:gd name="T5" fmla="*/ 128 h 63"/>
                <a:gd name="T6" fmla="*/ 308 w 60"/>
                <a:gd name="T7" fmla="*/ 24 h 63"/>
                <a:gd name="T8" fmla="*/ 73 w 60"/>
                <a:gd name="T9" fmla="*/ 15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63"/>
                <a:gd name="T17" fmla="*/ 60 w 6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63">
                  <a:moveTo>
                    <a:pt x="10" y="33"/>
                  </a:moveTo>
                  <a:cubicBezTo>
                    <a:pt x="4" y="39"/>
                    <a:pt x="0" y="56"/>
                    <a:pt x="4" y="63"/>
                  </a:cubicBezTo>
                  <a:cubicBezTo>
                    <a:pt x="11" y="49"/>
                    <a:pt x="15" y="34"/>
                    <a:pt x="28" y="22"/>
                  </a:cubicBezTo>
                  <a:cubicBezTo>
                    <a:pt x="35" y="16"/>
                    <a:pt x="49" y="5"/>
                    <a:pt x="60" y="4"/>
                  </a:cubicBezTo>
                  <a:cubicBezTo>
                    <a:pt x="43" y="0"/>
                    <a:pt x="25" y="16"/>
                    <a:pt x="14" y="2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497" name="Freeform 107"/>
            <p:cNvSpPr>
              <a:spLocks/>
            </p:cNvSpPr>
            <p:nvPr/>
          </p:nvSpPr>
          <p:spPr bwMode="auto">
            <a:xfrm>
              <a:off x="3015" y="1063"/>
              <a:ext cx="52" cy="31"/>
            </a:xfrm>
            <a:custGeom>
              <a:avLst/>
              <a:gdLst>
                <a:gd name="T0" fmla="*/ 81 w 23"/>
                <a:gd name="T1" fmla="*/ 0 h 13"/>
                <a:gd name="T2" fmla="*/ 93 w 23"/>
                <a:gd name="T3" fmla="*/ 17 h 13"/>
                <a:gd name="T4" fmla="*/ 0 60000 65536"/>
                <a:gd name="T5" fmla="*/ 0 60000 65536"/>
                <a:gd name="T6" fmla="*/ 0 w 23"/>
                <a:gd name="T7" fmla="*/ 0 h 13"/>
                <a:gd name="T8" fmla="*/ 23 w 23"/>
                <a:gd name="T9" fmla="*/ 13 h 1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" h="13">
                  <a:moveTo>
                    <a:pt x="16" y="0"/>
                  </a:moveTo>
                  <a:cubicBezTo>
                    <a:pt x="0" y="11"/>
                    <a:pt x="23" y="13"/>
                    <a:pt x="18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498" name="Freeform 108"/>
            <p:cNvSpPr>
              <a:spLocks/>
            </p:cNvSpPr>
            <p:nvPr/>
          </p:nvSpPr>
          <p:spPr bwMode="auto">
            <a:xfrm>
              <a:off x="3546" y="1478"/>
              <a:ext cx="238" cy="149"/>
            </a:xfrm>
            <a:custGeom>
              <a:avLst/>
              <a:gdLst>
                <a:gd name="T0" fmla="*/ 0 w 105"/>
                <a:gd name="T1" fmla="*/ 111 h 62"/>
                <a:gd name="T2" fmla="*/ 93 w 105"/>
                <a:gd name="T3" fmla="*/ 267 h 62"/>
                <a:gd name="T4" fmla="*/ 195 w 105"/>
                <a:gd name="T5" fmla="*/ 267 h 62"/>
                <a:gd name="T6" fmla="*/ 292 w 105"/>
                <a:gd name="T7" fmla="*/ 312 h 62"/>
                <a:gd name="T8" fmla="*/ 467 w 105"/>
                <a:gd name="T9" fmla="*/ 305 h 62"/>
                <a:gd name="T10" fmla="*/ 451 w 105"/>
                <a:gd name="T11" fmla="*/ 0 h 62"/>
                <a:gd name="T12" fmla="*/ 333 w 105"/>
                <a:gd name="T13" fmla="*/ 276 h 62"/>
                <a:gd name="T14" fmla="*/ 199 w 105"/>
                <a:gd name="T15" fmla="*/ 226 h 62"/>
                <a:gd name="T16" fmla="*/ 61 w 105"/>
                <a:gd name="T17" fmla="*/ 144 h 6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5"/>
                <a:gd name="T28" fmla="*/ 0 h 62"/>
                <a:gd name="T29" fmla="*/ 105 w 105"/>
                <a:gd name="T30" fmla="*/ 62 h 6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5" h="62">
                  <a:moveTo>
                    <a:pt x="0" y="19"/>
                  </a:moveTo>
                  <a:cubicBezTo>
                    <a:pt x="9" y="26"/>
                    <a:pt x="7" y="42"/>
                    <a:pt x="18" y="46"/>
                  </a:cubicBezTo>
                  <a:cubicBezTo>
                    <a:pt x="24" y="49"/>
                    <a:pt x="32" y="45"/>
                    <a:pt x="38" y="46"/>
                  </a:cubicBezTo>
                  <a:cubicBezTo>
                    <a:pt x="44" y="48"/>
                    <a:pt x="51" y="52"/>
                    <a:pt x="57" y="54"/>
                  </a:cubicBezTo>
                  <a:cubicBezTo>
                    <a:pt x="69" y="57"/>
                    <a:pt x="81" y="62"/>
                    <a:pt x="91" y="53"/>
                  </a:cubicBezTo>
                  <a:cubicBezTo>
                    <a:pt x="105" y="40"/>
                    <a:pt x="96" y="13"/>
                    <a:pt x="88" y="0"/>
                  </a:cubicBezTo>
                  <a:cubicBezTo>
                    <a:pt x="91" y="21"/>
                    <a:pt x="96" y="51"/>
                    <a:pt x="65" y="48"/>
                  </a:cubicBezTo>
                  <a:cubicBezTo>
                    <a:pt x="56" y="47"/>
                    <a:pt x="48" y="41"/>
                    <a:pt x="39" y="39"/>
                  </a:cubicBezTo>
                  <a:cubicBezTo>
                    <a:pt x="29" y="38"/>
                    <a:pt x="18" y="35"/>
                    <a:pt x="12" y="25"/>
                  </a:cubicBezTo>
                </a:path>
              </a:pathLst>
            </a:custGeom>
            <a:solidFill>
              <a:srgbClr val="CC681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499" name="Freeform 109"/>
            <p:cNvSpPr>
              <a:spLocks/>
            </p:cNvSpPr>
            <p:nvPr/>
          </p:nvSpPr>
          <p:spPr bwMode="auto">
            <a:xfrm>
              <a:off x="2949" y="793"/>
              <a:ext cx="853" cy="882"/>
            </a:xfrm>
            <a:custGeom>
              <a:avLst/>
              <a:gdLst>
                <a:gd name="T0" fmla="*/ 11 w 377"/>
                <a:gd name="T1" fmla="*/ 877 h 366"/>
                <a:gd name="T2" fmla="*/ 77 w 377"/>
                <a:gd name="T3" fmla="*/ 605 h 366"/>
                <a:gd name="T4" fmla="*/ 52 w 377"/>
                <a:gd name="T5" fmla="*/ 359 h 366"/>
                <a:gd name="T6" fmla="*/ 199 w 377"/>
                <a:gd name="T7" fmla="*/ 239 h 366"/>
                <a:gd name="T8" fmla="*/ 369 w 377"/>
                <a:gd name="T9" fmla="*/ 70 h 366"/>
                <a:gd name="T10" fmla="*/ 860 w 377"/>
                <a:gd name="T11" fmla="*/ 272 h 366"/>
                <a:gd name="T12" fmla="*/ 1172 w 377"/>
                <a:gd name="T13" fmla="*/ 296 h 366"/>
                <a:gd name="T14" fmla="*/ 1489 w 377"/>
                <a:gd name="T15" fmla="*/ 540 h 366"/>
                <a:gd name="T16" fmla="*/ 1699 w 377"/>
                <a:gd name="T17" fmla="*/ 790 h 366"/>
                <a:gd name="T18" fmla="*/ 1751 w 377"/>
                <a:gd name="T19" fmla="*/ 1277 h 366"/>
                <a:gd name="T20" fmla="*/ 1905 w 377"/>
                <a:gd name="T21" fmla="*/ 1911 h 366"/>
                <a:gd name="T22" fmla="*/ 1844 w 377"/>
                <a:gd name="T23" fmla="*/ 2056 h 366"/>
                <a:gd name="T24" fmla="*/ 1711 w 377"/>
                <a:gd name="T25" fmla="*/ 2121 h 366"/>
                <a:gd name="T26" fmla="*/ 1536 w 377"/>
                <a:gd name="T27" fmla="*/ 2027 h 366"/>
                <a:gd name="T28" fmla="*/ 1382 w 377"/>
                <a:gd name="T29" fmla="*/ 1993 h 366"/>
                <a:gd name="T30" fmla="*/ 1315 w 377"/>
                <a:gd name="T31" fmla="*/ 1829 h 366"/>
                <a:gd name="T32" fmla="*/ 1192 w 377"/>
                <a:gd name="T33" fmla="*/ 1754 h 366"/>
                <a:gd name="T34" fmla="*/ 803 w 377"/>
                <a:gd name="T35" fmla="*/ 1590 h 366"/>
                <a:gd name="T36" fmla="*/ 405 w 377"/>
                <a:gd name="T37" fmla="*/ 1684 h 366"/>
                <a:gd name="T38" fmla="*/ 158 w 377"/>
                <a:gd name="T39" fmla="*/ 1277 h 366"/>
                <a:gd name="T40" fmla="*/ 11 w 377"/>
                <a:gd name="T41" fmla="*/ 877 h 3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7"/>
                <a:gd name="T64" fmla="*/ 0 h 366"/>
                <a:gd name="T65" fmla="*/ 377 w 377"/>
                <a:gd name="T66" fmla="*/ 366 h 36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7" h="366">
                  <a:moveTo>
                    <a:pt x="2" y="151"/>
                  </a:moveTo>
                  <a:cubicBezTo>
                    <a:pt x="0" y="136"/>
                    <a:pt x="11" y="120"/>
                    <a:pt x="15" y="104"/>
                  </a:cubicBezTo>
                  <a:cubicBezTo>
                    <a:pt x="17" y="95"/>
                    <a:pt x="6" y="74"/>
                    <a:pt x="10" y="62"/>
                  </a:cubicBezTo>
                  <a:cubicBezTo>
                    <a:pt x="14" y="51"/>
                    <a:pt x="33" y="51"/>
                    <a:pt x="39" y="41"/>
                  </a:cubicBezTo>
                  <a:cubicBezTo>
                    <a:pt x="48" y="27"/>
                    <a:pt x="59" y="15"/>
                    <a:pt x="72" y="12"/>
                  </a:cubicBezTo>
                  <a:cubicBezTo>
                    <a:pt x="114" y="0"/>
                    <a:pt x="133" y="34"/>
                    <a:pt x="168" y="47"/>
                  </a:cubicBezTo>
                  <a:cubicBezTo>
                    <a:pt x="189" y="56"/>
                    <a:pt x="208" y="50"/>
                    <a:pt x="229" y="51"/>
                  </a:cubicBezTo>
                  <a:cubicBezTo>
                    <a:pt x="257" y="53"/>
                    <a:pt x="275" y="71"/>
                    <a:pt x="291" y="93"/>
                  </a:cubicBezTo>
                  <a:cubicBezTo>
                    <a:pt x="302" y="110"/>
                    <a:pt x="325" y="116"/>
                    <a:pt x="332" y="136"/>
                  </a:cubicBezTo>
                  <a:cubicBezTo>
                    <a:pt x="341" y="160"/>
                    <a:pt x="334" y="197"/>
                    <a:pt x="342" y="220"/>
                  </a:cubicBezTo>
                  <a:cubicBezTo>
                    <a:pt x="352" y="252"/>
                    <a:pt x="377" y="295"/>
                    <a:pt x="372" y="329"/>
                  </a:cubicBezTo>
                  <a:cubicBezTo>
                    <a:pt x="370" y="340"/>
                    <a:pt x="366" y="348"/>
                    <a:pt x="360" y="354"/>
                  </a:cubicBezTo>
                  <a:cubicBezTo>
                    <a:pt x="353" y="360"/>
                    <a:pt x="344" y="364"/>
                    <a:pt x="334" y="365"/>
                  </a:cubicBezTo>
                  <a:cubicBezTo>
                    <a:pt x="322" y="366"/>
                    <a:pt x="313" y="354"/>
                    <a:pt x="300" y="349"/>
                  </a:cubicBezTo>
                  <a:cubicBezTo>
                    <a:pt x="290" y="345"/>
                    <a:pt x="277" y="349"/>
                    <a:pt x="270" y="343"/>
                  </a:cubicBezTo>
                  <a:cubicBezTo>
                    <a:pt x="262" y="337"/>
                    <a:pt x="263" y="322"/>
                    <a:pt x="257" y="315"/>
                  </a:cubicBezTo>
                  <a:cubicBezTo>
                    <a:pt x="251" y="308"/>
                    <a:pt x="238" y="309"/>
                    <a:pt x="233" y="302"/>
                  </a:cubicBezTo>
                  <a:cubicBezTo>
                    <a:pt x="215" y="281"/>
                    <a:pt x="197" y="265"/>
                    <a:pt x="157" y="274"/>
                  </a:cubicBezTo>
                  <a:cubicBezTo>
                    <a:pt x="133" y="280"/>
                    <a:pt x="105" y="295"/>
                    <a:pt x="79" y="290"/>
                  </a:cubicBezTo>
                  <a:cubicBezTo>
                    <a:pt x="48" y="283"/>
                    <a:pt x="37" y="248"/>
                    <a:pt x="31" y="220"/>
                  </a:cubicBezTo>
                  <a:cubicBezTo>
                    <a:pt x="26" y="199"/>
                    <a:pt x="5" y="176"/>
                    <a:pt x="2" y="151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295275"/>
            <a:ext cx="5246688" cy="1109663"/>
          </a:xfrm>
        </p:spPr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FR" sz="4200" b="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Méthodologie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577850" indent="-514350" eaLnBrk="1" hangingPunct="1">
              <a:buFont typeface="Century Gothic" pitchFamily="34" charset="0"/>
              <a:buAutoNum type="arabicPeriod"/>
              <a:defRPr/>
            </a:pPr>
            <a:r>
              <a:rPr lang="fr-FR" dirty="0" smtClean="0"/>
              <a:t>On place la solution à dialyser dans un tube fait d'une membrane semi-perméable, souvent de la cellulose</a:t>
            </a:r>
          </a:p>
          <a:p>
            <a:pPr marL="577850" indent="-514350" eaLnBrk="1" hangingPunct="1">
              <a:buFont typeface="Century Gothic" pitchFamily="34" charset="0"/>
              <a:buAutoNum type="arabicPeriod"/>
              <a:defRPr/>
            </a:pPr>
            <a:r>
              <a:rPr lang="fr-FR" dirty="0" smtClean="0"/>
              <a:t>On ferme les deux bout de ce tube, formant un "</a:t>
            </a:r>
            <a:r>
              <a:rPr lang="fr-FR" b="1" dirty="0" smtClean="0">
                <a:solidFill>
                  <a:srgbClr val="FF0000"/>
                </a:solidFill>
              </a:rPr>
              <a:t>boudin</a:t>
            </a:r>
            <a:r>
              <a:rPr lang="fr-FR" dirty="0" smtClean="0"/>
              <a:t>". </a:t>
            </a:r>
          </a:p>
          <a:p>
            <a:pPr marL="577850" indent="-514350" eaLnBrk="1" hangingPunct="1">
              <a:buFont typeface="Century Gothic" pitchFamily="34" charset="0"/>
              <a:buAutoNum type="arabicPeriod"/>
              <a:defRPr/>
            </a:pPr>
            <a:r>
              <a:rPr lang="fr-FR" dirty="0" smtClean="0"/>
              <a:t>On place ce boudin dans la solution contre laquelle on veut faire la dialyse dans le tampon de dialyse</a:t>
            </a:r>
          </a:p>
          <a:p>
            <a:pPr marL="577850" indent="-514350" eaLnBrk="1" hangingPunct="1">
              <a:defRPr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ChangeArrowheads="1"/>
          </p:cNvSpPr>
          <p:nvPr/>
        </p:nvSpPr>
        <p:spPr bwMode="auto">
          <a:xfrm>
            <a:off x="684213" y="5962650"/>
            <a:ext cx="7704137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800" b="1">
                <a:latin typeface="Century Gothic" pitchFamily="34" charset="0"/>
              </a:rPr>
              <a:t>Membrane semi perméable permet d’enlever les sels de la solution protéique</a:t>
            </a:r>
          </a:p>
          <a:p>
            <a:endParaRPr lang="fr-FR" sz="1800" b="1" i="1">
              <a:latin typeface="Century Gothic" pitchFamily="34" charset="0"/>
            </a:endParaRPr>
          </a:p>
        </p:txBody>
      </p:sp>
      <p:pic>
        <p:nvPicPr>
          <p:cNvPr id="64515" name="Picture 6"/>
          <p:cNvPicPr>
            <a:picLocks noChangeAspect="1" noChangeArrowheads="1"/>
          </p:cNvPicPr>
          <p:nvPr/>
        </p:nvPicPr>
        <p:blipFill>
          <a:blip r:embed="rId3"/>
          <a:srcRect t="4832"/>
          <a:stretch>
            <a:fillRect/>
          </a:stretch>
        </p:blipFill>
        <p:spPr bwMode="auto">
          <a:xfrm>
            <a:off x="971550" y="1268413"/>
            <a:ext cx="701040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Image 3" descr="SnakeSkinBeak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92650" y="1196975"/>
            <a:ext cx="43370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39" name="Image 4" descr="SnakeSkinBeaker190x233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1095375"/>
            <a:ext cx="4032250" cy="494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0" name="Rectangle 5"/>
          <p:cNvSpPr>
            <a:spLocks noChangeArrowheads="1"/>
          </p:cNvSpPr>
          <p:nvPr/>
        </p:nvSpPr>
        <p:spPr bwMode="auto">
          <a:xfrm>
            <a:off x="4356100" y="5103813"/>
            <a:ext cx="457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800" dirty="0">
                <a:latin typeface="Century Gothic" pitchFamily="34" charset="0"/>
              </a:rPr>
              <a:t>La dialyse se réalise en introduisant la substance dans un sac (le boudin à dialyse) et en plongeant le boudin dans un récipient </a:t>
            </a:r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contenant un grand volume </a:t>
            </a:r>
            <a:r>
              <a:rPr lang="fr-FR" sz="1800" dirty="0">
                <a:latin typeface="Century Gothic" pitchFamily="34" charset="0"/>
              </a:rPr>
              <a:t>d'une solution tampon à très faible force ionique</a:t>
            </a:r>
          </a:p>
        </p:txBody>
      </p:sp>
      <p:sp>
        <p:nvSpPr>
          <p:cNvPr id="65541" name="Rectangle 6"/>
          <p:cNvSpPr>
            <a:spLocks noChangeArrowheads="1"/>
          </p:cNvSpPr>
          <p:nvPr/>
        </p:nvSpPr>
        <p:spPr bwMode="auto">
          <a:xfrm>
            <a:off x="2987675" y="260350"/>
            <a:ext cx="2451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>
                <a:latin typeface="Century Gothic" pitchFamily="34" charset="0"/>
              </a:rPr>
              <a:t>le boudin de dialyse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rot="5400000">
            <a:off x="1810544" y="1253331"/>
            <a:ext cx="2520950" cy="136683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3748088" y="692150"/>
            <a:ext cx="4105275" cy="2160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484313"/>
            <a:ext cx="8435975" cy="3673475"/>
          </a:xfrm>
        </p:spPr>
        <p:txBody>
          <a:bodyPr/>
          <a:lstStyle/>
          <a:p>
            <a:pPr marL="447675" indent="-382588" eaLnBrk="1" hangingPunct="1">
              <a:defRPr/>
            </a:pPr>
            <a:r>
              <a:rPr lang="fr-FR" b="1" dirty="0" smtClean="0"/>
              <a:t>Les pores de la membrane de dialyse peuvent avoir différentes tailles; certaines membranes ne laisseront passer que des ions alors que d'autres laisseront même passer de petites protéines.</a:t>
            </a:r>
          </a:p>
          <a:p>
            <a:pPr marL="447675" indent="-382588" eaLnBrk="1" hangingPunct="1">
              <a:buFont typeface="Wingdings" pitchFamily="2" charset="2"/>
              <a:buNone/>
              <a:defRPr/>
            </a:pPr>
            <a:endParaRPr lang="fr-FR" b="1" dirty="0" smtClean="0"/>
          </a:p>
        </p:txBody>
      </p:sp>
      <p:sp>
        <p:nvSpPr>
          <p:cNvPr id="66563" name="Espace réservé du contenu 2"/>
          <p:cNvSpPr txBox="1">
            <a:spLocks/>
          </p:cNvSpPr>
          <p:nvPr/>
        </p:nvSpPr>
        <p:spPr bwMode="auto">
          <a:xfrm>
            <a:off x="303213" y="2170113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382588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endParaRPr lang="en-US" sz="300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595</TotalTime>
  <Words>277</Words>
  <Application>Microsoft Office PowerPoint</Application>
  <PresentationFormat>Affichage à l'écran (4:3)</PresentationFormat>
  <Paragraphs>45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Constantia</vt:lpstr>
      <vt:lpstr>Wingdings</vt:lpstr>
      <vt:lpstr>Wingdings 2</vt:lpstr>
      <vt:lpstr>Débit</vt:lpstr>
      <vt:lpstr>TECHNIQUES D’ANALYSES BIOLOGIQUES</vt:lpstr>
      <vt:lpstr> Dialyse </vt:lpstr>
      <vt:lpstr>Principe du dialyse:  </vt:lpstr>
      <vt:lpstr>Présentation PowerPoint</vt:lpstr>
      <vt:lpstr>Méthodologie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Dialyse</dc:title>
  <dc:creator>dell</dc:creator>
  <cp:lastModifiedBy>User</cp:lastModifiedBy>
  <cp:revision>16</cp:revision>
  <dcterms:created xsi:type="dcterms:W3CDTF">2012-10-08T07:28:33Z</dcterms:created>
  <dcterms:modified xsi:type="dcterms:W3CDTF">2020-12-18T17:12:41Z</dcterms:modified>
</cp:coreProperties>
</file>