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0" r:id="rId2"/>
    <p:sldId id="267" r:id="rId3"/>
    <p:sldId id="256" r:id="rId4"/>
    <p:sldId id="268" r:id="rId5"/>
    <p:sldId id="270" r:id="rId6"/>
    <p:sldId id="321" r:id="rId7"/>
    <p:sldId id="269" r:id="rId8"/>
    <p:sldId id="271" r:id="rId9"/>
    <p:sldId id="322" r:id="rId10"/>
    <p:sldId id="272" r:id="rId11"/>
    <p:sldId id="286" r:id="rId12"/>
    <p:sldId id="287" r:id="rId13"/>
    <p:sldId id="260" r:id="rId14"/>
    <p:sldId id="261"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6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12/05/2023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pharmanager-development.com/reglementation/aliments-groupes-specifiqu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E89E96D-1CCA-E635-7459-93A91532B718}"/>
              </a:ext>
            </a:extLst>
          </p:cNvPr>
          <p:cNvSpPr>
            <a:spLocks noGrp="1"/>
          </p:cNvSpPr>
          <p:nvPr>
            <p:ph idx="1"/>
          </p:nvPr>
        </p:nvSpPr>
        <p:spPr>
          <a:xfrm>
            <a:off x="323528" y="1052736"/>
            <a:ext cx="8229600" cy="4525963"/>
          </a:xfrm>
        </p:spPr>
        <p:txBody>
          <a:bodyPr>
            <a:normAutofit/>
          </a:bodyPr>
          <a:lstStyle/>
          <a:p>
            <a:pPr marL="0" indent="0" algn="just">
              <a:lnSpc>
                <a:spcPct val="115000"/>
              </a:lnSpc>
              <a:spcAft>
                <a:spcPts val="1000"/>
              </a:spcAft>
              <a:buNone/>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Université Echahid Hamma Lakhdar d'El Oued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Faculté des sciences de la nature et de la vie Département de biologie</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Dr. MEKHADMI Nour </a:t>
            </a:r>
            <a:r>
              <a:rPr lang="fr-FR" sz="2400" b="1" dirty="0" err="1">
                <a:effectLst/>
                <a:latin typeface="Times New Roman" panose="02020603050405020304" pitchFamily="18" charset="0"/>
                <a:ea typeface="Calibri" panose="020F0502020204030204" pitchFamily="34" charset="0"/>
                <a:cs typeface="Times New Roman" panose="02020603050405020304" pitchFamily="18" charset="0"/>
              </a:rPr>
              <a:t>Elhouda</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Travaux Pratiques en </a:t>
            </a:r>
            <a:r>
              <a:rPr lang="fr-FR" sz="2400" b="1" dirty="0">
                <a:latin typeface="Times New Roman" panose="02020603050405020304" pitchFamily="18" charset="0"/>
                <a:cs typeface="Times New Roman" panose="02020603050405020304" pitchFamily="18" charset="0"/>
              </a:rPr>
              <a:t>Compléments alimentaires et aliments fonctionnels à base d’ingrédients naturels </a:t>
            </a:r>
          </a:p>
          <a:p>
            <a:pPr marL="0" indent="0" algn="ctr">
              <a:lnSpc>
                <a:spcPct val="115000"/>
              </a:lnSpc>
              <a:spcAft>
                <a:spcPts val="1000"/>
              </a:spcAft>
              <a:buNone/>
            </a:pPr>
            <a:r>
              <a:rPr lang="fr-FR" sz="2400" b="1" dirty="0">
                <a:latin typeface="Times New Roman" panose="02020603050405020304" pitchFamily="18" charset="0"/>
                <a:cs typeface="Times New Roman" panose="02020603050405020304" pitchFamily="18" charset="0"/>
              </a:rPr>
              <a:t>2émé année Master : Biodiversité et physiologie végétale</a:t>
            </a:r>
          </a:p>
        </p:txBody>
      </p:sp>
    </p:spTree>
    <p:extLst>
      <p:ext uri="{BB962C8B-B14F-4D97-AF65-F5344CB8AC3E}">
        <p14:creationId xmlns:p14="http://schemas.microsoft.com/office/powerpoint/2010/main" val="790442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l="19828" t="23044" r="18053" b="10663"/>
          <a:stretch>
            <a:fillRect/>
          </a:stretch>
        </p:blipFill>
        <p:spPr bwMode="auto">
          <a:xfrm>
            <a:off x="500034" y="0"/>
            <a:ext cx="8286808" cy="664371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4" descr="22264498_1969586883254237_1510590466_n.jpg"/>
          <p:cNvPicPr>
            <a:picLocks noChangeAspect="1"/>
          </p:cNvPicPr>
          <p:nvPr/>
        </p:nvPicPr>
        <p:blipFill>
          <a:blip r:embed="rId2"/>
          <a:stretch>
            <a:fillRect/>
          </a:stretch>
        </p:blipFill>
        <p:spPr>
          <a:xfrm rot="16200000">
            <a:off x="3821901" y="1321579"/>
            <a:ext cx="5786478" cy="4286280"/>
          </a:xfrm>
          <a:prstGeom prst="rect">
            <a:avLst/>
          </a:prstGeom>
        </p:spPr>
      </p:pic>
      <p:pic>
        <p:nvPicPr>
          <p:cNvPr id="12290" name="Picture 2" descr="D:\cours\complements alimentaires\photos\20180925_185156.jpg"/>
          <p:cNvPicPr>
            <a:picLocks noGrp="1" noChangeAspect="1" noChangeArrowheads="1"/>
          </p:cNvPicPr>
          <p:nvPr>
            <p:ph idx="1"/>
          </p:nvPr>
        </p:nvPicPr>
        <p:blipFill>
          <a:blip r:embed="rId3" cstate="print"/>
          <a:srcRect/>
          <a:stretch>
            <a:fillRect/>
          </a:stretch>
        </p:blipFill>
        <p:spPr bwMode="auto">
          <a:xfrm rot="5400000">
            <a:off x="-389825" y="1896199"/>
            <a:ext cx="5923122" cy="32861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cours\complements alimentaires\photos\20180925_185241.jpg"/>
          <p:cNvPicPr>
            <a:picLocks noGrp="1" noChangeAspect="1" noChangeArrowheads="1"/>
          </p:cNvPicPr>
          <p:nvPr>
            <p:ph idx="1"/>
          </p:nvPr>
        </p:nvPicPr>
        <p:blipFill>
          <a:blip r:embed="rId2" cstate="print"/>
          <a:srcRect/>
          <a:stretch>
            <a:fillRect/>
          </a:stretch>
        </p:blipFill>
        <p:spPr bwMode="auto">
          <a:xfrm rot="5400000">
            <a:off x="1643041" y="1428737"/>
            <a:ext cx="5143537" cy="400052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714356"/>
            <a:ext cx="8443914" cy="5454657"/>
          </a:xfrm>
        </p:spPr>
        <p:txBody>
          <a:bodyPr>
            <a:normAutofit fontScale="92500" lnSpcReduction="20000"/>
          </a:bodyPr>
          <a:lstStyle/>
          <a:p>
            <a:pPr>
              <a:buNone/>
            </a:pPr>
            <a:endParaRPr lang="fr-FR" b="1" dirty="0"/>
          </a:p>
          <a:p>
            <a:pPr algn="just">
              <a:buFont typeface="Wingdings" pitchFamily="2" charset="2"/>
              <a:buChar char="q"/>
            </a:pPr>
            <a:r>
              <a:rPr lang="fr-FR" b="1" dirty="0">
                <a:latin typeface="Times New Roman" pitchFamily="18" charset="0"/>
                <a:cs typeface="Times New Roman" pitchFamily="18" charset="0"/>
              </a:rPr>
              <a:t>   Donner l’objectif du TP.</a:t>
            </a:r>
          </a:p>
          <a:p>
            <a:pPr algn="just">
              <a:buNone/>
            </a:pPr>
            <a:endParaRPr lang="fr-FR" b="1" dirty="0">
              <a:latin typeface="Times New Roman" pitchFamily="18" charset="0"/>
              <a:cs typeface="Times New Roman" pitchFamily="18" charset="0"/>
            </a:endParaRPr>
          </a:p>
          <a:p>
            <a:pPr algn="just">
              <a:buFont typeface="Wingdings" pitchFamily="2" charset="2"/>
              <a:buChar char="q"/>
            </a:pPr>
            <a:r>
              <a:rPr lang="fr-FR" b="1" dirty="0">
                <a:latin typeface="Times New Roman" pitchFamily="18" charset="0"/>
                <a:cs typeface="Times New Roman" pitchFamily="18" charset="0"/>
              </a:rPr>
              <a:t> De quoi sont-ils composés ?</a:t>
            </a:r>
          </a:p>
          <a:p>
            <a:pPr algn="just">
              <a:buNone/>
            </a:pPr>
            <a:endParaRPr lang="fr-FR" b="1" dirty="0">
              <a:latin typeface="Times New Roman" pitchFamily="18" charset="0"/>
              <a:cs typeface="Times New Roman" pitchFamily="18" charset="0"/>
            </a:endParaRPr>
          </a:p>
          <a:p>
            <a:pPr algn="just">
              <a:buFont typeface="Wingdings" pitchFamily="2" charset="2"/>
              <a:buChar char="q"/>
            </a:pPr>
            <a:r>
              <a:rPr lang="fr-FR" b="1" dirty="0">
                <a:latin typeface="Times New Roman" pitchFamily="18" charset="0"/>
                <a:cs typeface="Times New Roman" pitchFamily="18" charset="0"/>
              </a:rPr>
              <a:t>Dans quels cas les compléments alimentaires peuvent-ils être utilisés ?</a:t>
            </a:r>
          </a:p>
          <a:p>
            <a:pPr algn="just">
              <a:buNone/>
            </a:pPr>
            <a:endParaRPr lang="fr-FR" b="1" dirty="0">
              <a:latin typeface="Times New Roman" pitchFamily="18" charset="0"/>
              <a:cs typeface="Times New Roman" pitchFamily="18" charset="0"/>
            </a:endParaRPr>
          </a:p>
          <a:p>
            <a:pPr algn="just">
              <a:buFont typeface="Wingdings" pitchFamily="2" charset="2"/>
              <a:buChar char="q"/>
            </a:pPr>
            <a:r>
              <a:rPr lang="fr-FR" b="1" dirty="0">
                <a:latin typeface="Times New Roman" pitchFamily="18" charset="0"/>
                <a:cs typeface="Times New Roman" pitchFamily="18" charset="0"/>
              </a:rPr>
              <a:t>Dans un tableau citez les déférences entre CA, médicaments, aliments fonctionnel et DADAP</a:t>
            </a:r>
          </a:p>
          <a:p>
            <a:pPr>
              <a:buNone/>
            </a:pPr>
            <a:br>
              <a:rPr lang="fr-FR" b="1" dirty="0">
                <a:latin typeface="Times New Roman" pitchFamily="18" charset="0"/>
                <a:cs typeface="Times New Roman" pitchFamily="18" charset="0"/>
              </a:rPr>
            </a:br>
            <a:endParaRPr lang="fr-FR"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l="18750" t="50189" r="14409" b="12756"/>
          <a:stretch>
            <a:fillRect/>
          </a:stretch>
        </p:blipFill>
        <p:spPr bwMode="auto">
          <a:xfrm>
            <a:off x="683568" y="1412776"/>
            <a:ext cx="7317456" cy="430224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3" y="332657"/>
            <a:ext cx="7560840" cy="230425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fr-F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TP N 1: Les aliments fonctionnels  et DADAP</a:t>
            </a:r>
            <a:endParaRPr lang="ar-S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050" name="Picture 2" descr="Trends panel | Functional foods in 2023 - Food Matters Live">
            <a:extLst>
              <a:ext uri="{FF2B5EF4-FFF2-40B4-BE49-F238E27FC236}">
                <a16:creationId xmlns:a16="http://schemas.microsoft.com/office/drawing/2014/main" id="{6DA6F2CE-14BF-6D04-63F5-B00B88E7B1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068960"/>
            <a:ext cx="8064896" cy="3240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692696"/>
            <a:ext cx="8358246" cy="4824536"/>
          </a:xfrm>
        </p:spPr>
        <p:txBody>
          <a:bodyPr>
            <a:noAutofit/>
          </a:bodyPr>
          <a:lstStyle/>
          <a:p>
            <a:pPr algn="just"/>
            <a:r>
              <a:rPr lang="fr-FR" sz="2800" dirty="0">
                <a:solidFill>
                  <a:schemeClr val="tx1"/>
                </a:solidFill>
                <a:latin typeface="Times New Roman" panose="02020603050405020304" pitchFamily="18" charset="0"/>
                <a:cs typeface="Times New Roman" panose="02020603050405020304" pitchFamily="18" charset="0"/>
              </a:rPr>
              <a:t>Les aliments fonctionnels et les nutraceutiques appartiennent à une catégorie nouvelle de produits. Que ce soit pour les aliments fonctionnels ou les nutraceutiques, il faut obligatoirement une preuve ou il faut démontrer qu'ils ont des bienfaits physiologiques en plus des fonctions nutritionnelles de base. Ces produits issus des aliments posent de nouveaux défis en terme de connaissances scientifiques</a:t>
            </a:r>
            <a:endParaRPr lang="fr-FR" sz="2800" b="1" dirty="0">
              <a:solidFill>
                <a:schemeClr val="tx1"/>
              </a:solidFill>
              <a:latin typeface="Times New Roman" panose="02020603050405020304"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l="21093" t="32011" r="18750" b="11969"/>
          <a:stretch>
            <a:fillRect/>
          </a:stretch>
        </p:blipFill>
        <p:spPr bwMode="auto">
          <a:xfrm>
            <a:off x="357158" y="571480"/>
            <a:ext cx="8572560" cy="592935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algn="l">
              <a:buNone/>
            </a:pPr>
            <a:endParaRPr lang="fr-FR" b="1" dirty="0">
              <a:solidFill>
                <a:srgbClr val="FF0000"/>
              </a:solidFill>
              <a:latin typeface="Times New Roman" pitchFamily="18" charset="0"/>
              <a:cs typeface="Times New Roman" pitchFamily="18" charset="0"/>
            </a:endParaRPr>
          </a:p>
          <a:p>
            <a:pPr algn="ctr">
              <a:buNone/>
            </a:pPr>
            <a:r>
              <a:rPr lang="fr-FR" sz="3600" b="1" dirty="0">
                <a:solidFill>
                  <a:srgbClr val="FF0000"/>
                </a:solidFill>
                <a:latin typeface="Times New Roman" pitchFamily="18" charset="0"/>
                <a:cs typeface="Times New Roman" pitchFamily="18" charset="0"/>
              </a:rPr>
              <a:t>Classification des aliments fonctionnels</a:t>
            </a:r>
          </a:p>
          <a:p>
            <a:pPr algn="l">
              <a:buNone/>
            </a:pPr>
            <a:r>
              <a:rPr lang="fr-FR" dirty="0">
                <a:latin typeface="Times New Roman" pitchFamily="18" charset="0"/>
                <a:cs typeface="Times New Roman" pitchFamily="18" charset="0"/>
              </a:rPr>
              <a:t>Une classification proposé par agriculture et agroalimentaire de Canada :</a:t>
            </a:r>
          </a:p>
          <a:p>
            <a:pPr algn="l">
              <a:buNone/>
            </a:pPr>
            <a:r>
              <a:rPr lang="fr-FR" b="1" dirty="0">
                <a:solidFill>
                  <a:srgbClr val="002060"/>
                </a:solidFill>
                <a:latin typeface="Times New Roman" pitchFamily="18" charset="0"/>
                <a:cs typeface="Times New Roman" pitchFamily="18" charset="0"/>
              </a:rPr>
              <a:t>1/Aliment de base : </a:t>
            </a:r>
          </a:p>
          <a:p>
            <a:pPr algn="l">
              <a:buNone/>
            </a:pPr>
            <a:r>
              <a:rPr lang="fr-FR" dirty="0">
                <a:latin typeface="Times New Roman" pitchFamily="18" charset="0"/>
                <a:cs typeface="Times New Roman" pitchFamily="18" charset="0"/>
              </a:rPr>
              <a:t>*carottes (contenant de b</a:t>
            </a:r>
            <a:r>
              <a:rPr lang="fr-FR" dirty="0"/>
              <a:t>ê</a:t>
            </a:r>
            <a:r>
              <a:rPr lang="fr-FR" dirty="0">
                <a:latin typeface="Times New Roman" pitchFamily="18" charset="0"/>
                <a:cs typeface="Times New Roman" pitchFamily="18" charset="0"/>
              </a:rPr>
              <a:t>ta carotène,</a:t>
            </a:r>
          </a:p>
          <a:p>
            <a:pPr algn="l">
              <a:buNone/>
            </a:pPr>
            <a:r>
              <a:rPr lang="fr-FR" dirty="0">
                <a:latin typeface="Times New Roman" pitchFamily="18" charset="0"/>
                <a:cs typeface="Times New Roman" pitchFamily="18" charset="0"/>
              </a:rPr>
              <a:t> un </a:t>
            </a:r>
            <a:r>
              <a:rPr lang="fr-FR" dirty="0" err="1">
                <a:latin typeface="Times New Roman" pitchFamily="18" charset="0"/>
                <a:cs typeface="Times New Roman" pitchFamily="18" charset="0"/>
              </a:rPr>
              <a:t>anti-oxydant</a:t>
            </a:r>
            <a:r>
              <a:rPr lang="fr-FR" dirty="0">
                <a:latin typeface="Times New Roman" pitchFamily="18" charset="0"/>
                <a:cs typeface="Times New Roman" pitchFamily="18" charset="0"/>
              </a:rPr>
              <a:t>)</a:t>
            </a:r>
          </a:p>
          <a:p>
            <a:pPr algn="l">
              <a:buNone/>
            </a:pPr>
            <a:r>
              <a:rPr lang="fr-FR" b="1" dirty="0">
                <a:solidFill>
                  <a:srgbClr val="002060"/>
                </a:solidFill>
                <a:latin typeface="Times New Roman" pitchFamily="18" charset="0"/>
                <a:cs typeface="Times New Roman" pitchFamily="18" charset="0"/>
              </a:rPr>
              <a:t>2/Aliment transformés :</a:t>
            </a:r>
          </a:p>
          <a:p>
            <a:pPr algn="l">
              <a:buNone/>
            </a:pPr>
            <a:r>
              <a:rPr lang="fr-FR" dirty="0">
                <a:latin typeface="Times New Roman" pitchFamily="18" charset="0"/>
                <a:cs typeface="Times New Roman" pitchFamily="18" charset="0"/>
              </a:rPr>
              <a:t>*Son d’avoine </a:t>
            </a:r>
          </a:p>
          <a:p>
            <a:pPr algn="l">
              <a:buNone/>
            </a:pPr>
            <a:r>
              <a:rPr lang="fr-FR" b="1" dirty="0">
                <a:solidFill>
                  <a:srgbClr val="002060"/>
                </a:solidFill>
                <a:latin typeface="Times New Roman" pitchFamily="18" charset="0"/>
                <a:cs typeface="Times New Roman" pitchFamily="18" charset="0"/>
              </a:rPr>
              <a:t>3/Aliment </a:t>
            </a:r>
            <a:r>
              <a:rPr lang="fr-FR" b="1" dirty="0" err="1">
                <a:solidFill>
                  <a:srgbClr val="002060"/>
                </a:solidFill>
                <a:latin typeface="Times New Roman" pitchFamily="18" charset="0"/>
                <a:cs typeface="Times New Roman" pitchFamily="18" charset="0"/>
              </a:rPr>
              <a:t>transformès</a:t>
            </a:r>
            <a:r>
              <a:rPr lang="fr-FR" b="1" dirty="0">
                <a:solidFill>
                  <a:srgbClr val="002060"/>
                </a:solidFill>
                <a:latin typeface="Times New Roman" pitchFamily="18" charset="0"/>
                <a:cs typeface="Times New Roman" pitchFamily="18" charset="0"/>
              </a:rPr>
              <a:t> avec addition d’ingrédients</a:t>
            </a:r>
          </a:p>
          <a:p>
            <a:pPr algn="l">
              <a:buNone/>
            </a:pPr>
            <a:r>
              <a:rPr lang="fr-FR" dirty="0">
                <a:latin typeface="Times New Roman" pitchFamily="18" charset="0"/>
                <a:cs typeface="Times New Roman" pitchFamily="18" charset="0"/>
              </a:rPr>
              <a:t>*Jus de fruits enrichi de calcium  </a:t>
            </a:r>
            <a:endParaRPr lang="ar-SA" dirty="0">
              <a:latin typeface="Times New Roman" pitchFamily="18" charset="0"/>
              <a:cs typeface="Times New Roman" pitchFamily="18" charset="0"/>
            </a:endParaRPr>
          </a:p>
          <a:p>
            <a:pPr algn="l"/>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unctional foods and their impact on health | SpringerLink">
            <a:extLst>
              <a:ext uri="{FF2B5EF4-FFF2-40B4-BE49-F238E27FC236}">
                <a16:creationId xmlns:a16="http://schemas.microsoft.com/office/drawing/2014/main" id="{B72505FA-1F54-279C-0ABA-52AB84268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04863"/>
            <a:ext cx="7704856"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62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728665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buNone/>
            </a:pPr>
            <a:endParaRPr lang="ar-SA"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l">
              <a:buNone/>
            </a:pPr>
            <a:endParaRPr lang="ar-SA"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buNone/>
            </a:pPr>
            <a:endPar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buNone/>
            </a:pPr>
            <a:r>
              <a:rPr lang="fr-FR"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Quelques exemple des aliments fonctionnels</a:t>
            </a:r>
          </a:p>
          <a:p>
            <a:pPr algn="ctr">
              <a:buNone/>
            </a:pPr>
            <a:endPar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buNone/>
            </a:pPr>
            <a:endPar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buNone/>
            </a:pPr>
            <a:endPar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buNone/>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l">
              <a:buNone/>
            </a:pPr>
            <a:endParaRPr lang="fr-FR"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l">
              <a:buNone/>
            </a:pPr>
            <a:endParaRPr lang="fr-FR"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l">
              <a:buNone/>
            </a:pPr>
            <a:endParaRPr lang="ar-SA"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مجلد جديد ‫‬\55555555555555.PNG"/>
          <p:cNvPicPr>
            <a:picLocks noGrp="1" noChangeAspect="1" noChangeArrowheads="1"/>
          </p:cNvPicPr>
          <p:nvPr>
            <p:ph idx="1"/>
          </p:nvPr>
        </p:nvPicPr>
        <p:blipFill>
          <a:blip r:embed="rId2"/>
          <a:srcRect t="6250"/>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A838D55-E3A6-0548-BB9C-54EFBF309D22}"/>
              </a:ext>
            </a:extLst>
          </p:cNvPr>
          <p:cNvSpPr>
            <a:spLocks noGrp="1"/>
          </p:cNvSpPr>
          <p:nvPr>
            <p:ph idx="1"/>
          </p:nvPr>
        </p:nvSpPr>
        <p:spPr>
          <a:xfrm>
            <a:off x="323528" y="1052736"/>
            <a:ext cx="8229600" cy="4525963"/>
          </a:xfrm>
        </p:spPr>
        <p:txBody>
          <a:bodyPr/>
          <a:lstStyle/>
          <a:p>
            <a:pPr marL="0" indent="0" algn="ctr">
              <a:buNone/>
            </a:pPr>
            <a:r>
              <a:rPr lang="fr-FR" sz="5400" b="0" i="0"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DADAP  ou AGS</a:t>
            </a:r>
          </a:p>
          <a:p>
            <a:pPr marL="0" indent="0" algn="ctr">
              <a:buNone/>
            </a:pPr>
            <a:r>
              <a:rPr lang="fr-FR" sz="5400" b="0" i="0"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Aliments pour groupes spécifiques</a:t>
            </a:r>
          </a:p>
          <a:p>
            <a:pPr marL="0" indent="0">
              <a:buNone/>
            </a:pPr>
            <a:endParaRPr lang="fr-FR" dirty="0"/>
          </a:p>
        </p:txBody>
      </p:sp>
    </p:spTree>
    <p:extLst>
      <p:ext uri="{BB962C8B-B14F-4D97-AF65-F5344CB8AC3E}">
        <p14:creationId xmlns:p14="http://schemas.microsoft.com/office/powerpoint/2010/main" val="116513592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3654</TotalTime>
  <Words>220</Words>
  <Application>Microsoft Office PowerPoint</Application>
  <PresentationFormat>Affichage à l'écran (4:3)</PresentationFormat>
  <Paragraphs>37</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AROUA</dc:creator>
  <cp:lastModifiedBy>Windows User</cp:lastModifiedBy>
  <cp:revision>25</cp:revision>
  <dcterms:created xsi:type="dcterms:W3CDTF">2018-10-01T15:22:42Z</dcterms:created>
  <dcterms:modified xsi:type="dcterms:W3CDTF">2023-05-12T11:46:07Z</dcterms:modified>
</cp:coreProperties>
</file>