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3" r:id="rId2"/>
    <p:sldId id="614" r:id="rId3"/>
    <p:sldId id="679" r:id="rId4"/>
    <p:sldId id="676" r:id="rId5"/>
    <p:sldId id="6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8E394-B134-4A1E-ADBD-1284481A7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C8C681-713D-4C70-831B-69EFDB925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8CC3F-071E-4AA6-BAD7-8F4176BB1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AE410-52B0-4FAA-B6F3-39716AE60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1BAF3-093F-4C5F-8117-5BF27AD5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8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7708-5779-402F-B0A3-F51649225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945EC-A44C-4972-9A5D-4294F7A33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FB461-D911-48F2-BF71-28F10D953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7DB2F-83DC-4B01-AEDD-846DE19F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6BC77-44D3-422E-BD5C-DBB86039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6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8D5006-81EF-4F63-AD1A-74373EAF2C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9488B-1464-4BCF-9D50-645BF0ADE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59DB0-C56D-49CB-B320-0BE9BE7BF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BFC40-BCD0-468B-80FB-2ADB92E9D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F913F-B55E-4CB6-9ECD-55B6B4BD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D3E64-8C0B-4B99-80AE-A9B79821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70243-4F82-465A-B802-D876234B8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E3479-B67B-44A6-A7FB-DD816BFB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7890E-8C7F-4904-B955-8A8ABEA3D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62C27-5409-42E4-A9C9-F91281D01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1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CF79-4D38-496E-9974-3AE466D0C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9C180-1AB3-4653-B036-450F50D9A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774F2-FF23-4F46-8B2C-61895CF2F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47217-5547-4AAA-B04D-6F7A0C555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90D13-C9F0-4538-A59F-3327B785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7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627B0-0AEF-4341-95A2-75CEA8B22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FEF9D-0E46-4D52-AC32-18ECE3EC0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755C1-8AC6-4CF3-A19B-1D1738BE5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47D38-FA6D-4251-BE80-744F28EE0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325CA-7BF2-42C2-8D0D-B9A635F06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0B2D4-7578-4AA7-92A3-9802DD708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8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9142D-E6EE-42BD-9CE7-25E0B7CC2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1FBF5-F1E0-4178-8B2C-93008DE51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2F5D10-7DE1-4E3C-8D47-7FFEB072B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0FECE-A7C0-458E-ABAC-CD6E7D1CEC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82987D-3754-4E53-A6E4-A6EB7801E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5F2002-BB65-4DE7-8C32-A0791C555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DCAF60-B93E-45D0-A965-257CA4162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1F3051-0B70-4EFD-998C-8D9BE2FC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7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8663-9495-4D10-B08B-57A7CF9DB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0EFA9A-6917-449D-AB66-EC5AB187F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B823BF-FF62-4A21-9CC3-3631A24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BB6044-2B3B-454B-AF76-26DA1B5A5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5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0229CA-6E1D-4674-8601-9BC6F438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C5256A-D4C4-43D0-90CA-881B5B6C0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98F89-1158-45B3-A3AE-700FCBF6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0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63786-F7B5-4971-BEEB-E909FB2CF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86B46-2B01-4D99-AECA-DC1B91FBB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FBA44-1A8C-4E94-8F5E-4F7084FFA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39790-8956-4DE0-900F-C9E1E620F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B3B53-D3F2-42D6-A3C9-28625352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37C58-4758-4258-B1D2-DE3C42ECF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0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7417A-E973-4C44-9433-E8B71E9A8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2CF43B-CCAE-4690-B136-E922777DAB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6A6D6-BB8F-4089-A6BC-8805CA6CB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18FC4-91F7-4353-9AC0-8A3767184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4C752-9CD8-434D-9C6A-899A2C905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EDC97-E890-4648-8EEB-333461DFA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7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B9158-CBA6-43BC-80F8-C2626B4CC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745D1-4A99-48A0-A107-C007217FC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D3437-ACAC-434A-BE7B-4E174DD68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A604B-A751-46C8-8242-4D88D129614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06322-B6E3-46E3-B5BC-F00386F58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CC66B-2429-40B0-A557-37E4FB993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3E236-0010-4A7E-8BE1-1C1FCC82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6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>
            <a:extLst>
              <a:ext uri="{FF2B5EF4-FFF2-40B4-BE49-F238E27FC236}">
                <a16:creationId xmlns:a16="http://schemas.microsoft.com/office/drawing/2014/main" id="{64F2F34B-DF76-4B76-9FD1-C5EA3B84A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90514"/>
            <a:ext cx="8353425" cy="609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ar-SA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كلية علوم الطبيعة والحياة                     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قسم البيولوجيا                        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ar-IQ" alt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سنة ثانية  ماستر س3 </a:t>
            </a:r>
            <a:r>
              <a:rPr lang="ar-DZ" alt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تخصص التنوع الحيوي وفيزيولوجيا النبات 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محاضرة </a:t>
            </a: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05 </a:t>
            </a: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الاحصاء الحيوي2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DZ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220429-0A41-4AE8-B369-00D7B113EF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27" t="49822" r="38190" b="8510"/>
          <a:stretch/>
        </p:blipFill>
        <p:spPr>
          <a:xfrm>
            <a:off x="1527436" y="2276873"/>
            <a:ext cx="3884489" cy="3853815"/>
          </a:xfrm>
          <a:prstGeom prst="rect">
            <a:avLst/>
          </a:prstGeom>
        </p:spPr>
      </p:pic>
      <p:sp>
        <p:nvSpPr>
          <p:cNvPr id="5122" name="عنصر نائب للمحتوى 7">
            <a:extLst>
              <a:ext uri="{FF2B5EF4-FFF2-40B4-BE49-F238E27FC236}">
                <a16:creationId xmlns:a16="http://schemas.microsoft.com/office/drawing/2014/main" id="{3B47DBBE-24DA-4F72-9E7E-1FA991E6F4F8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55800" y="325438"/>
            <a:ext cx="8496300" cy="6202363"/>
          </a:xfrm>
        </p:spPr>
        <p:txBody>
          <a:bodyPr/>
          <a:lstStyle/>
          <a:p>
            <a:pPr algn="just" rtl="1">
              <a:tabLst>
                <a:tab pos="2743200" algn="ctr"/>
              </a:tabLst>
            </a:pPr>
            <a:r>
              <a:rPr lang="ar-SA" sz="2400" b="1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اختبار(ت)  لمعنوية الفرق بين متوسطي مجتمعين للعينات الغير مستقلة</a:t>
            </a:r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rtl="1">
              <a:buNone/>
              <a:tabLst>
                <a:tab pos="2743200" algn="ctr"/>
              </a:tabLs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dirty="0">
                <a:effectLst/>
                <a:latin typeface="Arial" panose="020B0604020202020204" pitchFamily="34" charset="0"/>
              </a:rPr>
              <a:t>2- اختبار "</a:t>
            </a:r>
            <a:r>
              <a:rPr lang="ar-DZ" dirty="0" err="1">
                <a:effectLst/>
                <a:latin typeface="Arial" panose="020B0604020202020204" pitchFamily="34" charset="0"/>
              </a:rPr>
              <a:t>ت"لعينتين</a:t>
            </a:r>
            <a:r>
              <a:rPr lang="ar-DZ" dirty="0">
                <a:effectLst/>
                <a:latin typeface="Arial" panose="020B0604020202020204" pitchFamily="34" charset="0"/>
              </a:rPr>
              <a:t> مستقلتين </a:t>
            </a:r>
            <a:r>
              <a:rPr lang="ar-DZ" dirty="0" err="1">
                <a:effectLst/>
                <a:latin typeface="Arial" panose="020B0604020202020204" pitchFamily="34" charset="0"/>
              </a:rPr>
              <a:t>غيرمتجانستين</a:t>
            </a:r>
            <a:r>
              <a:rPr lang="ar-DZ" dirty="0"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 rtl="1">
              <a:buNone/>
              <a:tabLst>
                <a:tab pos="2743200" algn="ctr"/>
              </a:tabLst>
            </a:pPr>
            <a:r>
              <a:rPr lang="ar-DZ" dirty="0">
                <a:effectLst/>
                <a:latin typeface="Arial" panose="020B0604020202020204" pitchFamily="34" charset="0"/>
              </a:rPr>
              <a:t>يتم حساب الاختبار "</a:t>
            </a:r>
            <a:r>
              <a:rPr lang="ar-DZ" dirty="0" err="1">
                <a:effectLst/>
                <a:latin typeface="Arial" panose="020B0604020202020204" pitchFamily="34" charset="0"/>
              </a:rPr>
              <a:t>ت"لعينتين</a:t>
            </a:r>
            <a:r>
              <a:rPr lang="ar-DZ" dirty="0">
                <a:effectLst/>
                <a:latin typeface="Arial" panose="020B0604020202020204" pitchFamily="34" charset="0"/>
              </a:rPr>
              <a:t> مستقلتين </a:t>
            </a:r>
            <a:r>
              <a:rPr lang="ar-DZ" dirty="0" err="1">
                <a:effectLst/>
                <a:latin typeface="Arial" panose="020B0604020202020204" pitchFamily="34" charset="0"/>
              </a:rPr>
              <a:t>غيرمتجانستين</a:t>
            </a:r>
            <a:r>
              <a:rPr lang="ar-DZ" dirty="0">
                <a:effectLst/>
                <a:latin typeface="Arial" panose="020B0604020202020204" pitchFamily="34" charset="0"/>
              </a:rPr>
              <a:t> باستخدام القانون التالي:</a:t>
            </a:r>
          </a:p>
          <a:p>
            <a:pPr marL="0" indent="0" algn="just" rtl="1">
              <a:buNone/>
              <a:tabLst>
                <a:tab pos="2743200" algn="ctr"/>
              </a:tabLst>
            </a:pPr>
            <a:br>
              <a:rPr lang="ar-DZ" dirty="0"/>
            </a:br>
            <a:r>
              <a:rPr lang="ar-DZ" dirty="0">
                <a:effectLst/>
                <a:latin typeface="Arial" panose="020B0604020202020204" pitchFamily="34" charset="0"/>
              </a:rPr>
              <a:t> حيث:</a:t>
            </a:r>
          </a:p>
          <a:p>
            <a:pPr marL="0" indent="0" algn="just" rtl="1">
              <a:buNone/>
              <a:tabLst>
                <a:tab pos="2743200" algn="ctr"/>
              </a:tabLst>
            </a:pPr>
            <a:r>
              <a:rPr lang="ar-DZ" sz="2000" dirty="0">
                <a:latin typeface="Arial" panose="020B0604020202020204" pitchFamily="34" charset="0"/>
              </a:rPr>
              <a:t>𝒙̅𝟏:المتوسط الحسابي للعينة الأولى.</a:t>
            </a:r>
          </a:p>
          <a:p>
            <a:pPr marL="0" indent="0" algn="just" rtl="1">
              <a:buNone/>
              <a:tabLst>
                <a:tab pos="2743200" algn="ctr"/>
              </a:tabLst>
            </a:pPr>
            <a:r>
              <a:rPr lang="ar-DZ" sz="2000" dirty="0">
                <a:latin typeface="Arial" panose="020B0604020202020204" pitchFamily="34" charset="0"/>
              </a:rPr>
              <a:t>𝒙̅𝟐:المتوسط الحسابي للعينة الثانية.</a:t>
            </a:r>
          </a:p>
          <a:p>
            <a:pPr eaLnBrk="1" hangingPunct="1">
              <a:buNone/>
            </a:pPr>
            <a:r>
              <a:rPr lang="ar-DZ" sz="2000" dirty="0">
                <a:latin typeface="Arial" panose="020B0604020202020204" pitchFamily="34" charset="0"/>
              </a:rPr>
              <a:t>𝟐𝑺𝟏 :الانحراف المعياري للعينة الأولى.</a:t>
            </a:r>
          </a:p>
          <a:p>
            <a:pPr eaLnBrk="1" hangingPunct="1">
              <a:buNone/>
            </a:pPr>
            <a:r>
              <a:rPr lang="ar-DZ" sz="2000" dirty="0">
                <a:latin typeface="Arial" panose="020B0604020202020204" pitchFamily="34" charset="0"/>
              </a:rPr>
              <a:t>𝟐𝑺𝟐 :الانحراف المعياري للعينة الثانية.</a:t>
            </a:r>
            <a:br>
              <a:rPr lang="ar-DZ" sz="2000" dirty="0"/>
            </a:br>
            <a:r>
              <a:rPr lang="ar-DZ" sz="2000" dirty="0">
                <a:latin typeface="Arial" panose="020B0604020202020204" pitchFamily="34" charset="0"/>
              </a:rPr>
              <a:t>𝒏𝟏:حجم </a:t>
            </a:r>
            <a:r>
              <a:rPr lang="ar-DZ" sz="2000" dirty="0" err="1">
                <a:latin typeface="Arial" panose="020B0604020202020204" pitchFamily="34" charset="0"/>
              </a:rPr>
              <a:t>عينةالأولى</a:t>
            </a:r>
            <a:r>
              <a:rPr lang="ar-DZ" sz="2000" dirty="0">
                <a:latin typeface="Arial" panose="020B0604020202020204" pitchFamily="34" charset="0"/>
              </a:rPr>
              <a:t>.</a:t>
            </a:r>
            <a:br>
              <a:rPr lang="ar-DZ" sz="2000" dirty="0"/>
            </a:br>
            <a:r>
              <a:rPr lang="ar-DZ" sz="2000" dirty="0">
                <a:latin typeface="Arial" panose="020B0604020202020204" pitchFamily="34" charset="0"/>
              </a:rPr>
              <a:t>𝒏𝟐:حجم </a:t>
            </a:r>
            <a:r>
              <a:rPr lang="ar-DZ" sz="2000" dirty="0" err="1">
                <a:latin typeface="Arial" panose="020B0604020202020204" pitchFamily="34" charset="0"/>
              </a:rPr>
              <a:t>عينةالثانية</a:t>
            </a:r>
            <a:r>
              <a:rPr lang="ar-DZ" sz="2000" dirty="0">
                <a:latin typeface="Arial" panose="020B0604020202020204" pitchFamily="34" charset="0"/>
              </a:rPr>
              <a:t>.</a:t>
            </a:r>
            <a:br>
              <a:rPr lang="ar-DZ" sz="2000" dirty="0"/>
            </a:br>
            <a:endParaRPr lang="ar-SA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93F607A6-6350-4F5E-8026-F0CBB8DE3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292963"/>
            <a:ext cx="9000491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مثال</a:t>
            </a:r>
            <a:r>
              <a:rPr lang="ar-DZ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اراد احد ا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لفلاحين إضافة الأسمدة عن طريق الرش </a:t>
            </a:r>
            <a:r>
              <a:rPr lang="fr-FR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وعن طريق النثر </a:t>
            </a:r>
            <a:r>
              <a:rPr lang="fr-FR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في حاسي خليفة بالوادي (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ان يدرس اثر طريقتين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في الإنتاج )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فأختار 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قطعتين بكل واحدة 10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نباتات 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ثم عرض المجموعة الاولى للطريقة </a:t>
            </a:r>
            <a:r>
              <a:rPr lang="en-US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وعرض المجموعة الثانية للطريقة </a:t>
            </a:r>
            <a:r>
              <a:rPr lang="en-US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وبعد ذلك 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بتقدير الإنتاج 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وحصل على البيانات التالية  فهل هناك فرق معنوي بين الطريقتين </a:t>
            </a:r>
            <a:r>
              <a:rPr lang="ar-D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في الإنتاج </a:t>
            </a:r>
            <a:r>
              <a:rPr lang="ar-IQ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اختبر ذلك تحت مستوى احتمال 0.01  ؟</a:t>
            </a: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ar-DZ" alt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D413F60-B9DA-49CD-94D4-1921CC66B3DD}"/>
              </a:ext>
            </a:extLst>
          </p:cNvPr>
          <p:cNvGraphicFramePr>
            <a:graphicFrameLocks noGrp="1"/>
          </p:cNvGraphicFramePr>
          <p:nvPr/>
        </p:nvGraphicFramePr>
        <p:xfrm>
          <a:off x="4007768" y="3320988"/>
          <a:ext cx="2372866" cy="314782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18935">
                  <a:extLst>
                    <a:ext uri="{9D8B030D-6E8A-4147-A177-3AD203B41FA5}">
                      <a16:colId xmlns:a16="http://schemas.microsoft.com/office/drawing/2014/main" val="1218571827"/>
                    </a:ext>
                  </a:extLst>
                </a:gridCol>
                <a:gridCol w="1053931">
                  <a:extLst>
                    <a:ext uri="{9D8B030D-6E8A-4147-A177-3AD203B41FA5}">
                      <a16:colId xmlns:a16="http://schemas.microsoft.com/office/drawing/2014/main" val="13704784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المجموعة </a:t>
                      </a:r>
                      <a:r>
                        <a:rPr lang="en-US" sz="16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المجموعة </a:t>
                      </a:r>
                      <a:r>
                        <a:rPr lang="en-US" sz="16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8267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0123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0288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96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7614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3822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1959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3884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9550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798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49078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>
                          <a:effectLst/>
                        </a:rPr>
                        <a:t>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dirty="0">
                          <a:effectLst/>
                        </a:rPr>
                        <a:t>149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9932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297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1699E39F-26D1-4271-8DFD-866559075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540" y="224645"/>
            <a:ext cx="8496944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tabLst>
                <a:tab pos="2789238" algn="l"/>
                <a:tab pos="3932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tabLst>
                <a:tab pos="2789238" algn="l"/>
                <a:tab pos="3932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tabLst>
                <a:tab pos="2789238" algn="l"/>
                <a:tab pos="3932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tabLst>
                <a:tab pos="2789238" algn="l"/>
                <a:tab pos="3932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tabLst>
                <a:tab pos="2789238" algn="l"/>
                <a:tab pos="3932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89238" algn="l"/>
                <a:tab pos="3932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89238" algn="l"/>
                <a:tab pos="3932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89238" algn="l"/>
                <a:tab pos="3932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89238" algn="l"/>
                <a:tab pos="3932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 err="1">
                <a:latin typeface="Cambria Math" panose="02040503050406030204" pitchFamily="18" charset="0"/>
                <a:ea typeface="Calibri" panose="020F0502020204030204" pitchFamily="34" charset="0"/>
              </a:rPr>
              <a:t>yA</a:t>
            </a:r>
            <a:r>
              <a:rPr lang="en-US" altLang="en-US" sz="1600" b="1" dirty="0">
                <a:latin typeface="Cambria Math" panose="02040503050406030204" pitchFamily="18" charset="0"/>
                <a:ea typeface="Calibri" panose="020F0502020204030204" pitchFamily="34" charset="0"/>
              </a:rPr>
              <a:t>= 53</a:t>
            </a:r>
            <a:r>
              <a:rPr lang="fr-FR" altLang="en-US" sz="1600" b="1" dirty="0">
                <a:latin typeface="Cambria Math" panose="02040503050406030204" pitchFamily="18" charset="0"/>
                <a:ea typeface="Calibri" panose="020F0502020204030204" pitchFamily="34" charset="0"/>
              </a:rPr>
              <a:t>/</a:t>
            </a:r>
            <a:r>
              <a:rPr lang="en-US" altLang="en-US" sz="1600" b="1" dirty="0">
                <a:latin typeface="Cambria Math" panose="02040503050406030204" pitchFamily="18" charset="0"/>
                <a:ea typeface="Calibri" panose="020F0502020204030204" pitchFamily="34" charset="0"/>
              </a:rPr>
              <a:t>10=5.3</a:t>
            </a:r>
            <a:endParaRPr lang="en-US" altLang="en-US" sz="800" dirty="0"/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 err="1">
                <a:latin typeface="Cambria Math" panose="02040503050406030204" pitchFamily="18" charset="0"/>
                <a:ea typeface="Calibri" panose="020F0502020204030204" pitchFamily="34" charset="0"/>
              </a:rPr>
              <a:t>yB</a:t>
            </a:r>
            <a:r>
              <a:rPr lang="en-US" altLang="en-US" sz="1600" b="1" dirty="0">
                <a:latin typeface="Cambria Math" panose="02040503050406030204" pitchFamily="18" charset="0"/>
                <a:ea typeface="Calibri" panose="020F0502020204030204" pitchFamily="34" charset="0"/>
              </a:rPr>
              <a:t>= 14.9/10=14.9</a:t>
            </a:r>
            <a:endParaRPr lang="en-US" altLang="en-US" sz="800" dirty="0"/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Cambria Math" panose="02040503050406030204" pitchFamily="18" charset="0"/>
                <a:ea typeface="Calibri" panose="020F0502020204030204" pitchFamily="34" charset="0"/>
              </a:rPr>
              <a:t>S2A= </a:t>
            </a:r>
            <a:r>
              <a:rPr lang="en-US" altLang="en-US" sz="1600" b="1" dirty="0">
                <a:latin typeface="Cambria Math" panose="02040503050406030204" pitchFamily="18" charset="0"/>
                <a:ea typeface="Calibri" panose="020F0502020204030204" pitchFamily="34" charset="0"/>
              </a:rPr>
              <a:t>293-280.9/9</a:t>
            </a:r>
            <a:r>
              <a:rPr lang="en-US" altLang="en-US" sz="1600" dirty="0">
                <a:latin typeface="Cambria Math" panose="02040503050406030204" pitchFamily="18" charset="0"/>
                <a:ea typeface="Calibri" panose="020F0502020204030204" pitchFamily="34" charset="0"/>
              </a:rPr>
              <a:t>= </a:t>
            </a:r>
            <a:r>
              <a:rPr lang="en-US" altLang="en-US" sz="1600" b="1" dirty="0">
                <a:latin typeface="Cambria Math" panose="02040503050406030204" pitchFamily="18" charset="0"/>
                <a:ea typeface="Calibri" panose="020F0502020204030204" pitchFamily="34" charset="0"/>
              </a:rPr>
              <a:t>12.1/9=</a:t>
            </a:r>
            <a:r>
              <a:rPr lang="en-US" altLang="en-US" sz="1600" dirty="0">
                <a:latin typeface="Cambria Math" panose="02040503050406030204" pitchFamily="18" charset="0"/>
                <a:ea typeface="Calibri" panose="020F0502020204030204" pitchFamily="34" charset="0"/>
              </a:rPr>
              <a:t>1.34</a:t>
            </a:r>
            <a:endParaRPr lang="en-US" altLang="en-US" sz="800" dirty="0"/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Cambria Math" panose="02040503050406030204" pitchFamily="18" charset="0"/>
                <a:ea typeface="Calibri" panose="020F0502020204030204" pitchFamily="34" charset="0"/>
              </a:rPr>
              <a:t>S2B= </a:t>
            </a:r>
            <a:r>
              <a:rPr lang="en-US" altLang="en-US" sz="1600" b="1" dirty="0">
                <a:latin typeface="Cambria Math" panose="02040503050406030204" pitchFamily="18" charset="0"/>
                <a:ea typeface="Calibri" panose="020F0502020204030204" pitchFamily="34" charset="0"/>
              </a:rPr>
              <a:t>3027-2220.1/9=</a:t>
            </a:r>
            <a:r>
              <a:rPr lang="en-US" altLang="en-US" sz="1600" dirty="0">
                <a:latin typeface="Cambria Math" panose="02040503050406030204" pitchFamily="18" charset="0"/>
                <a:ea typeface="Calibri" panose="020F0502020204030204" pitchFamily="34" charset="0"/>
              </a:rPr>
              <a:t>89.7</a:t>
            </a:r>
            <a:endParaRPr lang="en-US" altLang="en-US" sz="800" dirty="0"/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	 = 66.94	F = </a:t>
            </a:r>
            <a:r>
              <a:rPr lang="en-US" altLang="en-US" sz="1600" b="1" dirty="0">
                <a:latin typeface="Cambria Math" panose="02040503050406030204" pitchFamily="18" charset="0"/>
                <a:ea typeface="Calibri" panose="020F0502020204030204" pitchFamily="34" charset="0"/>
              </a:rPr>
              <a:t>89.71.-  3 4</a:t>
            </a: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IQ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المحسوبة</a:t>
            </a:r>
            <a:endParaRPr lang="en-US" altLang="en-US" sz="800" dirty="0"/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		3.35=</a:t>
            </a: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 F</a:t>
            </a:r>
            <a:r>
              <a:rPr lang="ar-IQ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 الجدولية</a:t>
            </a:r>
            <a:endParaRPr lang="en-US" altLang="en-US" sz="8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بما ان </a:t>
            </a: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ar-IQ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 المحسوبة اكبر من </a:t>
            </a: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ar-IQ" alt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 الجدولية : العينتين غير متجانستين</a:t>
            </a:r>
            <a:endParaRPr lang="en-US" altLang="en-US" sz="800" dirty="0"/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A359D54-5CBD-4F05-8445-8370EE6B5FA1}"/>
              </a:ext>
            </a:extLst>
          </p:cNvPr>
          <p:cNvCxnSpPr/>
          <p:nvPr/>
        </p:nvCxnSpPr>
        <p:spPr>
          <a:xfrm>
            <a:off x="8147050" y="10934700"/>
            <a:ext cx="19050" cy="3905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6">
            <a:extLst>
              <a:ext uri="{FF2B5EF4-FFF2-40B4-BE49-F238E27FC236}">
                <a16:creationId xmlns:a16="http://schemas.microsoft.com/office/drawing/2014/main" id="{61D86798-45BE-405C-BDA6-75F7282EC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525" y="3724577"/>
            <a:ext cx="391415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algn="r" rtl="1">
              <a:tabLst>
                <a:tab pos="531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tabLst>
                <a:tab pos="531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tabLst>
                <a:tab pos="531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tabLst>
                <a:tab pos="531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tabLst>
                <a:tab pos="531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531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531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531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531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en-US" sz="2400" b="1" dirty="0">
                <a:latin typeface="Cambria Math" panose="02040503050406030204" pitchFamily="18" charset="0"/>
                <a:ea typeface="Calibri" panose="020F0502020204030204" pitchFamily="34" charset="0"/>
              </a:rPr>
              <a:t>T </a:t>
            </a:r>
            <a:r>
              <a:rPr lang="ar-DZ" altLang="en-US" sz="2400" b="1" dirty="0">
                <a:latin typeface="Cambria Math" panose="02040503050406030204" pitchFamily="18" charset="0"/>
                <a:ea typeface="Calibri" panose="020F0502020204030204" pitchFamily="34" charset="0"/>
              </a:rPr>
              <a:t>ا</a:t>
            </a:r>
            <a:r>
              <a:rPr lang="ar-IQ" alt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لجدولية عند مستوى 0.01 ودرجة حرية 9= 3.25</a:t>
            </a:r>
            <a:endParaRPr lang="en-US" altLang="en-US" sz="105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alt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بما ان </a:t>
            </a:r>
            <a:r>
              <a:rPr lang="en-US" alt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ar-IQ" alt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 المحسوبة اصغر من </a:t>
            </a:r>
            <a:r>
              <a:rPr lang="en-US" alt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ar-IQ" alt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 الجدولية نقبل فرضية العدم ونرفض البديلة اي لا يوجد فرق معنوي بين الطريقتين على امتحان التحصيل للمادة العلمية لمادة كيمياء الادوية .</a:t>
            </a:r>
            <a:endParaRPr lang="en-US" altLang="en-US" sz="10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3C0DD3-273D-43CE-822D-31D754AB0609}"/>
              </a:ext>
            </a:extLst>
          </p:cNvPr>
          <p:cNvSpPr txBox="1"/>
          <p:nvPr/>
        </p:nvSpPr>
        <p:spPr>
          <a:xfrm>
            <a:off x="6204012" y="2598004"/>
            <a:ext cx="43010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وضع الفرضيات     </a:t>
            </a: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H0: U1 – M2 =0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tabLst>
                <a:tab pos="2789238" algn="l"/>
                <a:tab pos="3932238" algn="l"/>
              </a:tabLs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H1 : M1 – M2 </a:t>
            </a:r>
            <a:r>
              <a:rPr lang="ar-IQ" altLang="en-US" sz="1600" dirty="0">
                <a:latin typeface="Cambria Math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≠</a:t>
            </a: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                          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789238" algn="l"/>
                <a:tab pos="3932238" algn="l"/>
              </a:tabLst>
            </a:pPr>
            <a:r>
              <a:rPr lang="ar-IQ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اختبار الفرضية 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6D51FC7-AB45-45E1-8719-DE39F2E66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32AA46B-6345-4194-9DCB-D02ACE22B2FD}"/>
              </a:ext>
            </a:extLst>
          </p:cNvPr>
          <p:cNvCxnSpPr/>
          <p:nvPr/>
        </p:nvCxnSpPr>
        <p:spPr>
          <a:xfrm>
            <a:off x="4688840" y="8646160"/>
            <a:ext cx="19050" cy="3905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D10D04F9-91EC-4306-AAA5-E5E26E743C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05" t="29690" r="50000" b="18485"/>
          <a:stretch/>
        </p:blipFill>
        <p:spPr>
          <a:xfrm>
            <a:off x="1548161" y="2393348"/>
            <a:ext cx="4919214" cy="39871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55770F-E4EC-41A7-9701-143FC299EBD0}"/>
              </a:ext>
            </a:extLst>
          </p:cNvPr>
          <p:cNvSpPr txBox="1"/>
          <p:nvPr/>
        </p:nvSpPr>
        <p:spPr>
          <a:xfrm>
            <a:off x="424070" y="573301"/>
            <a:ext cx="115824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DZ" sz="3200" dirty="0">
                <a:effectLst/>
                <a:latin typeface="Arial" panose="020B0604020202020204" pitchFamily="34" charset="0"/>
              </a:rPr>
              <a:t>مثال2:إليك النتائج التالية التي تمثل عدد ثمار في فرع نبات التوت في صنفين ( الأسود والأبيض )  </a:t>
            </a:r>
            <a:br>
              <a:rPr lang="ar-DZ" sz="3200" dirty="0"/>
            </a:br>
            <a:r>
              <a:rPr lang="ar-DZ" sz="3200" dirty="0">
                <a:effectLst/>
                <a:latin typeface="Arial" panose="020B0604020202020204" pitchFamily="34" charset="0"/>
              </a:rPr>
              <a:t>-اختبر الدلالة الاحصائية للفروق بينهما  </a:t>
            </a:r>
            <a:br>
              <a:rPr lang="ar-DZ" sz="3200" dirty="0"/>
            </a:br>
            <a:r>
              <a:rPr lang="ar-DZ" sz="3200" dirty="0">
                <a:effectLst/>
                <a:latin typeface="Arial" panose="020B0604020202020204" pitchFamily="34" charset="0"/>
              </a:rPr>
              <a:t> 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067E2D-B5D5-45BB-9D68-9844119C13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30" t="54688" r="20108" b="24625"/>
          <a:stretch/>
        </p:blipFill>
        <p:spPr>
          <a:xfrm>
            <a:off x="1311965" y="1974569"/>
            <a:ext cx="8303550" cy="200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4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338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2022-04-23T12:21:16Z</dcterms:created>
  <dcterms:modified xsi:type="dcterms:W3CDTF">2022-04-23T12:29:30Z</dcterms:modified>
</cp:coreProperties>
</file>