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56" r:id="rId30"/>
    <p:sldId id="269" r:id="rId31"/>
    <p:sldId id="257" r:id="rId32"/>
    <p:sldId id="258" r:id="rId33"/>
    <p:sldId id="259" r:id="rId34"/>
    <p:sldId id="260" r:id="rId35"/>
    <p:sldId id="261" r:id="rId36"/>
    <p:sldId id="262" r:id="rId37"/>
    <p:sldId id="263" r:id="rId38"/>
    <p:sldId id="264" r:id="rId39"/>
    <p:sldId id="265" r:id="rId40"/>
    <p:sldId id="266" r:id="rId41"/>
    <p:sldId id="267" r:id="rId42"/>
    <p:sldId id="268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EA4A83-3554-4DB6-B504-9170D5212946}" type="datetimeFigureOut">
              <a:rPr lang="fr-FR" smtClean="0"/>
              <a:pPr/>
              <a:t>11/12/2020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D430D5-2864-4B3D-AC28-AE2DFFC05FE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>
                <a:solidFill>
                  <a:srgbClr val="002060"/>
                </a:solidFill>
              </a:rPr>
              <a:t>STYlistics_</a:t>
            </a:r>
            <a:r>
              <a:rPr lang="fr-FR" sz="3200" dirty="0" smtClean="0">
                <a:solidFill>
                  <a:srgbClr val="002060"/>
                </a:solidFill>
              </a:rPr>
              <a:t> Course 02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b="1" dirty="0"/>
          </a:p>
        </p:txBody>
      </p:sp>
      <p:pic>
        <p:nvPicPr>
          <p:cNvPr id="1026" name="Picture 2" descr="C:\Users\Hp 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7166"/>
            <a:ext cx="2143125" cy="1571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825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I.4.</a:t>
            </a:r>
            <a:r>
              <a:rPr lang="fr-FR" b="1" dirty="0" err="1" smtClean="0">
                <a:solidFill>
                  <a:srgbClr val="00B050"/>
                </a:solidFill>
              </a:rPr>
              <a:t>Discourse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Stylistics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of </a:t>
            </a:r>
            <a:r>
              <a:rPr lang="fr-FR" dirty="0" err="1" smtClean="0"/>
              <a:t>discourse</a:t>
            </a:r>
            <a:r>
              <a:rPr lang="fr-FR" dirty="0" smtClean="0"/>
              <a:t>.  Ronald Carter assumes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basically</a:t>
            </a:r>
            <a:r>
              <a:rPr lang="fr-FR" dirty="0" smtClean="0"/>
              <a:t> the application of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to </a:t>
            </a:r>
            <a:r>
              <a:rPr lang="fr-FR" dirty="0" err="1" smtClean="0"/>
              <a:t>literature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ibid</a:t>
            </a:r>
            <a:r>
              <a:rPr lang="fr-FR" dirty="0" smtClean="0"/>
              <a:t>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302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I.5. </a:t>
            </a:r>
            <a:r>
              <a:rPr lang="fr-FR" b="1" dirty="0" err="1" smtClean="0">
                <a:solidFill>
                  <a:srgbClr val="00B050"/>
                </a:solidFill>
              </a:rPr>
              <a:t>Pragmatic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Stylistics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It sheds the light on </a:t>
            </a:r>
            <a:r>
              <a:rPr lang="fr-FR" dirty="0" err="1" smtClean="0"/>
              <a:t>language</a:t>
            </a:r>
            <a:r>
              <a:rPr lang="fr-FR" dirty="0" smtClean="0"/>
              <a:t> use and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consideration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, social, cultural and </a:t>
            </a:r>
            <a:r>
              <a:rPr lang="fr-FR" dirty="0" err="1" smtClean="0"/>
              <a:t>authorial</a:t>
            </a:r>
            <a:r>
              <a:rPr lang="fr-FR" dirty="0" smtClean="0"/>
              <a:t> </a:t>
            </a:r>
            <a:r>
              <a:rPr lang="fr-FR" dirty="0" err="1" smtClean="0"/>
              <a:t>contexts</a:t>
            </a:r>
            <a:r>
              <a:rPr lang="fr-FR" dirty="0" smtClean="0"/>
              <a:t>. </a:t>
            </a:r>
            <a:r>
              <a:rPr lang="fr-FR" dirty="0" err="1" smtClean="0"/>
              <a:t>Mainly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focuses</a:t>
            </a:r>
            <a:r>
              <a:rPr lang="fr-FR" dirty="0" smtClean="0"/>
              <a:t> on conversation as exchange or </a:t>
            </a:r>
            <a:r>
              <a:rPr lang="fr-FR" dirty="0" err="1" smtClean="0"/>
              <a:t>interpersonal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; in addition to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speech </a:t>
            </a:r>
            <a:r>
              <a:rPr lang="fr-FR" dirty="0" err="1" smtClean="0"/>
              <a:t>acts</a:t>
            </a:r>
            <a:r>
              <a:rPr lang="fr-FR" dirty="0" smtClean="0"/>
              <a:t>, </a:t>
            </a:r>
            <a:r>
              <a:rPr lang="fr-FR" dirty="0" err="1" smtClean="0"/>
              <a:t>discourse</a:t>
            </a:r>
            <a:r>
              <a:rPr lang="fr-FR" dirty="0" smtClean="0"/>
              <a:t> markers and </a:t>
            </a:r>
            <a:r>
              <a:rPr lang="fr-FR" dirty="0" err="1" smtClean="0"/>
              <a:t>politeness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68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I.6. Affective  </a:t>
            </a:r>
            <a:r>
              <a:rPr lang="fr-FR" b="1" dirty="0" err="1" smtClean="0">
                <a:solidFill>
                  <a:srgbClr val="00B050"/>
                </a:solidFill>
              </a:rPr>
              <a:t>Stylsitics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established</a:t>
            </a:r>
            <a:r>
              <a:rPr lang="fr-FR" dirty="0" smtClean="0"/>
              <a:t> by the American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theorist</a:t>
            </a:r>
            <a:r>
              <a:rPr lang="fr-FR" dirty="0" smtClean="0"/>
              <a:t> Stanley Eugene Fish. ( </a:t>
            </a:r>
            <a:r>
              <a:rPr lang="fr-FR" dirty="0" err="1" smtClean="0"/>
              <a:t>wikipedia</a:t>
            </a:r>
            <a:r>
              <a:rPr lang="fr-FR" dirty="0" smtClean="0"/>
              <a:t>. </a:t>
            </a:r>
            <a:r>
              <a:rPr lang="fr-FR" dirty="0" err="1" smtClean="0"/>
              <a:t>org</a:t>
            </a:r>
            <a:r>
              <a:rPr lang="fr-FR" dirty="0" smtClean="0"/>
              <a:t>/wiki/</a:t>
            </a:r>
            <a:r>
              <a:rPr lang="fr-FR" dirty="0" err="1" smtClean="0"/>
              <a:t>Stanley_Fish</a:t>
            </a:r>
            <a:r>
              <a:rPr lang="fr-FR" dirty="0" smtClean="0"/>
              <a:t>).</a:t>
            </a:r>
          </a:p>
          <a:p>
            <a:pPr marL="0" indent="0" algn="just" rtl="0">
              <a:buNone/>
            </a:pPr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,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put </a:t>
            </a:r>
            <a:r>
              <a:rPr lang="fr-FR" dirty="0" err="1" smtClean="0"/>
              <a:t>between</a:t>
            </a:r>
            <a:r>
              <a:rPr lang="fr-FR" dirty="0" smtClean="0"/>
              <a:t> the hands of the </a:t>
            </a:r>
            <a:r>
              <a:rPr lang="fr-FR" dirty="0" err="1" smtClean="0"/>
              <a:t>reader</a:t>
            </a:r>
            <a:r>
              <a:rPr lang="fr-FR" dirty="0" smtClean="0"/>
              <a:t>. That </a:t>
            </a:r>
            <a:r>
              <a:rPr lang="fr-FR" dirty="0" err="1" smtClean="0"/>
              <a:t>is</a:t>
            </a:r>
            <a:r>
              <a:rPr lang="fr-FR" dirty="0" smtClean="0"/>
              <a:t> the focus </a:t>
            </a:r>
            <a:r>
              <a:rPr lang="fr-FR" dirty="0" err="1" smtClean="0"/>
              <a:t>is</a:t>
            </a:r>
            <a:r>
              <a:rPr lang="fr-FR" dirty="0" smtClean="0"/>
              <a:t> how </a:t>
            </a:r>
            <a:r>
              <a:rPr lang="fr-FR" dirty="0" err="1" smtClean="0"/>
              <a:t>it</a:t>
            </a:r>
            <a:r>
              <a:rPr lang="fr-FR" dirty="0" smtClean="0"/>
              <a:t> affects the </a:t>
            </a:r>
            <a:r>
              <a:rPr lang="fr-FR" dirty="0" err="1" smtClean="0"/>
              <a:t>reader</a:t>
            </a:r>
            <a:r>
              <a:rPr lang="fr-FR" dirty="0" smtClean="0"/>
              <a:t> in the </a:t>
            </a:r>
            <a:r>
              <a:rPr lang="fr-FR" dirty="0" err="1" smtClean="0"/>
              <a:t>process</a:t>
            </a:r>
            <a:r>
              <a:rPr lang="fr-FR" dirty="0" smtClean="0"/>
              <a:t> of </a:t>
            </a:r>
            <a:r>
              <a:rPr lang="fr-FR" dirty="0" err="1" smtClean="0"/>
              <a:t>reading</a:t>
            </a:r>
            <a:r>
              <a:rPr lang="fr-FR" dirty="0" smtClean="0"/>
              <a:t> ( literariness.org/2016/11/15/affective-</a:t>
            </a:r>
            <a:r>
              <a:rPr lang="fr-FR" dirty="0" err="1" smtClean="0"/>
              <a:t>stylistics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307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II. Objectives </a:t>
            </a:r>
            <a:r>
              <a:rPr lang="fr-FR" b="1" dirty="0" err="1" smtClean="0">
                <a:solidFill>
                  <a:srgbClr val="FF0000"/>
                </a:solidFill>
              </a:rPr>
              <a:t>at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Studying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Stylistics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smtClean="0"/>
              <a:t>Style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integral</a:t>
            </a:r>
            <a:r>
              <a:rPr lang="fr-FR" dirty="0" smtClean="0"/>
              <a:t> part of </a:t>
            </a:r>
            <a:r>
              <a:rPr lang="fr-FR" dirty="0" err="1" smtClean="0"/>
              <a:t>meaning</a:t>
            </a:r>
            <a:r>
              <a:rPr lang="fr-FR" dirty="0" smtClean="0"/>
              <a:t>;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awareness</a:t>
            </a:r>
            <a:r>
              <a:rPr lang="fr-FR" dirty="0" smtClean="0"/>
              <a:t> of style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cannot</a:t>
            </a:r>
            <a:r>
              <a:rPr lang="fr-FR" dirty="0" smtClean="0"/>
              <a:t> arrive </a:t>
            </a:r>
            <a:r>
              <a:rPr lang="fr-FR" dirty="0" err="1" smtClean="0"/>
              <a:t>at</a:t>
            </a:r>
            <a:r>
              <a:rPr lang="fr-FR" dirty="0" smtClean="0"/>
              <a:t> a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understanding</a:t>
            </a:r>
            <a:r>
              <a:rPr lang="fr-FR" dirty="0" smtClean="0"/>
              <a:t> of an </a:t>
            </a:r>
            <a:r>
              <a:rPr lang="fr-FR" dirty="0" err="1" smtClean="0"/>
              <a:t>utterance</a:t>
            </a:r>
            <a:r>
              <a:rPr lang="fr-FR" dirty="0"/>
              <a:t> </a:t>
            </a:r>
            <a:r>
              <a:rPr lang="fr-FR" dirty="0" smtClean="0"/>
              <a:t>( Verschueren et al, 1998).</a:t>
            </a:r>
          </a:p>
          <a:p>
            <a:pPr algn="just" rtl="0"/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helps</a:t>
            </a:r>
            <a:r>
              <a:rPr lang="fr-FR" dirty="0" smtClean="0"/>
              <a:t> to </a:t>
            </a:r>
            <a:r>
              <a:rPr lang="fr-FR" dirty="0" err="1" smtClean="0"/>
              <a:t>cultivate</a:t>
            </a:r>
            <a:r>
              <a:rPr lang="fr-FR" dirty="0" smtClean="0"/>
              <a:t> a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appropriateness</a:t>
            </a:r>
            <a:r>
              <a:rPr lang="fr-FR" dirty="0" smtClean="0"/>
              <a:t> ( </a:t>
            </a:r>
            <a:r>
              <a:rPr lang="fr-FR" dirty="0" err="1" smtClean="0"/>
              <a:t>grammar</a:t>
            </a:r>
            <a:r>
              <a:rPr lang="fr-FR" dirty="0" smtClean="0"/>
              <a:t>, </a:t>
            </a:r>
            <a:r>
              <a:rPr lang="fr-FR" dirty="0" err="1" smtClean="0"/>
              <a:t>lexic</a:t>
            </a:r>
            <a:r>
              <a:rPr lang="fr-FR" dirty="0" smtClean="0"/>
              <a:t>,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appropriateness</a:t>
            </a:r>
            <a:r>
              <a:rPr lang="fr-FR" dirty="0" smtClean="0"/>
              <a:t>)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</a:p>
          <a:p>
            <a:pPr algn="just" rtl="0"/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sharpens</a:t>
            </a:r>
            <a:r>
              <a:rPr lang="fr-FR" dirty="0" smtClean="0"/>
              <a:t> the </a:t>
            </a:r>
            <a:r>
              <a:rPr lang="fr-FR" dirty="0" err="1" smtClean="0"/>
              <a:t>understanding</a:t>
            </a:r>
            <a:r>
              <a:rPr lang="fr-FR" dirty="0" smtClean="0"/>
              <a:t> and </a:t>
            </a:r>
            <a:r>
              <a:rPr lang="fr-FR" dirty="0" err="1" smtClean="0"/>
              <a:t>appreciation</a:t>
            </a:r>
            <a:r>
              <a:rPr lang="fr-FR" dirty="0" smtClean="0"/>
              <a:t> of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</a:p>
          <a:p>
            <a:pPr marL="0" indent="0" algn="just" rtl="0">
              <a:buNone/>
            </a:pPr>
            <a:endParaRPr lang="fr-FR" dirty="0" smtClean="0"/>
          </a:p>
          <a:p>
            <a:pPr algn="just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4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more </a:t>
            </a:r>
            <a:r>
              <a:rPr lang="fr-FR" dirty="0" err="1" smtClean="0"/>
              <a:t>awareness</a:t>
            </a:r>
            <a:r>
              <a:rPr lang="fr-FR" dirty="0" smtClean="0"/>
              <a:t> of the power of </a:t>
            </a:r>
            <a:r>
              <a:rPr lang="fr-FR" dirty="0" err="1" smtClean="0"/>
              <a:t>language</a:t>
            </a:r>
            <a:r>
              <a:rPr lang="fr-FR" dirty="0" smtClean="0"/>
              <a:t> in </a:t>
            </a:r>
            <a:r>
              <a:rPr lang="fr-FR" dirty="0" err="1" smtClean="0"/>
              <a:t>shaping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of reality, and to the </a:t>
            </a:r>
            <a:r>
              <a:rPr lang="fr-FR" dirty="0" err="1" smtClean="0"/>
              <a:t>potentiality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 in ‘</a:t>
            </a:r>
            <a:r>
              <a:rPr lang="fr-FR" dirty="0" err="1" smtClean="0"/>
              <a:t>defamilarizing</a:t>
            </a:r>
            <a:r>
              <a:rPr lang="fr-FR" dirty="0" smtClean="0"/>
              <a:t> </a:t>
            </a:r>
            <a:r>
              <a:rPr lang="fr-FR" dirty="0" err="1" smtClean="0"/>
              <a:t>conventionall</a:t>
            </a:r>
            <a:r>
              <a:rPr lang="fr-FR" dirty="0" smtClean="0"/>
              <a:t> </a:t>
            </a:r>
            <a:r>
              <a:rPr lang="fr-FR" dirty="0" err="1" smtClean="0"/>
              <a:t>views</a:t>
            </a:r>
            <a:r>
              <a:rPr lang="fr-FR" dirty="0" smtClean="0"/>
              <a:t> and </a:t>
            </a:r>
            <a:r>
              <a:rPr lang="fr-FR" dirty="0" err="1" smtClean="0"/>
              <a:t>assumptions</a:t>
            </a:r>
            <a:r>
              <a:rPr lang="fr-FR" dirty="0" smtClean="0"/>
              <a:t>’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</a:p>
          <a:p>
            <a:pPr algn="just" rtl="0"/>
            <a:r>
              <a:rPr lang="fr-FR" dirty="0" smtClean="0"/>
              <a:t>It </a:t>
            </a:r>
            <a:r>
              <a:rPr lang="fr-FR" dirty="0" err="1" smtClean="0"/>
              <a:t>provides</a:t>
            </a:r>
            <a:r>
              <a:rPr lang="fr-FR" dirty="0" smtClean="0"/>
              <a:t> a basis for </a:t>
            </a:r>
            <a:r>
              <a:rPr lang="fr-FR" dirty="0" err="1" smtClean="0"/>
              <a:t>aesthetic</a:t>
            </a:r>
            <a:r>
              <a:rPr lang="fr-FR" dirty="0" smtClean="0"/>
              <a:t> </a:t>
            </a:r>
            <a:r>
              <a:rPr lang="fr-FR" dirty="0" err="1" smtClean="0"/>
              <a:t>appreciation</a:t>
            </a:r>
            <a:r>
              <a:rPr lang="fr-FR" dirty="0" smtClean="0"/>
              <a:t> and </a:t>
            </a:r>
            <a:r>
              <a:rPr lang="fr-FR" dirty="0" err="1" smtClean="0"/>
              <a:t>assessment</a:t>
            </a:r>
            <a:r>
              <a:rPr lang="fr-FR" dirty="0" smtClean="0"/>
              <a:t> by </a:t>
            </a:r>
            <a:r>
              <a:rPr lang="fr-FR" dirty="0" err="1" smtClean="0"/>
              <a:t>conscious</a:t>
            </a:r>
            <a:r>
              <a:rPr lang="fr-FR" dirty="0" smtClean="0"/>
              <a:t> </a:t>
            </a:r>
            <a:r>
              <a:rPr lang="fr-FR" dirty="0" err="1" smtClean="0"/>
              <a:t>awareness</a:t>
            </a:r>
            <a:r>
              <a:rPr lang="fr-FR" dirty="0" smtClean="0"/>
              <a:t> to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 smtClean="0"/>
              <a:t> (</a:t>
            </a:r>
            <a:r>
              <a:rPr lang="fr-FR" dirty="0" err="1" smtClean="0"/>
              <a:t>Widdowson</a:t>
            </a:r>
            <a:r>
              <a:rPr lang="fr-FR" dirty="0" smtClean="0"/>
              <a:t>, 1975).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758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It </a:t>
            </a:r>
            <a:r>
              <a:rPr lang="fr-FR" dirty="0" err="1" smtClean="0"/>
              <a:t>develops</a:t>
            </a:r>
            <a:r>
              <a:rPr lang="fr-FR" dirty="0" smtClean="0"/>
              <a:t>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competence</a:t>
            </a:r>
            <a:r>
              <a:rPr lang="fr-FR" dirty="0" smtClean="0"/>
              <a:t> of the </a:t>
            </a:r>
            <a:r>
              <a:rPr lang="fr-FR" dirty="0" err="1" smtClean="0"/>
              <a:t>learners</a:t>
            </a:r>
            <a:r>
              <a:rPr lang="fr-FR" dirty="0" smtClean="0"/>
              <a:t> 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</a:p>
          <a:p>
            <a:pPr algn="just" rtl="0"/>
            <a:r>
              <a:rPr lang="fr-FR" dirty="0" smtClean="0"/>
              <a:t>It </a:t>
            </a:r>
            <a:r>
              <a:rPr lang="fr-FR" dirty="0" err="1" smtClean="0"/>
              <a:t>helps</a:t>
            </a:r>
            <a:r>
              <a:rPr lang="fr-FR" dirty="0" smtClean="0"/>
              <a:t> the </a:t>
            </a:r>
            <a:r>
              <a:rPr lang="fr-FR" dirty="0" err="1" smtClean="0"/>
              <a:t>students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more responsive to the </a:t>
            </a:r>
            <a:r>
              <a:rPr lang="fr-FR" dirty="0" err="1" smtClean="0"/>
              <a:t>language</a:t>
            </a:r>
            <a:r>
              <a:rPr lang="fr-FR" dirty="0" smtClean="0"/>
              <a:t> of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answer</a:t>
            </a:r>
            <a:r>
              <a:rPr lang="fr-FR" dirty="0" smtClean="0"/>
              <a:t> the ‘</a:t>
            </a:r>
            <a:r>
              <a:rPr lang="fr-FR" dirty="0" err="1" smtClean="0"/>
              <a:t>what</a:t>
            </a:r>
            <a:r>
              <a:rPr lang="fr-FR" dirty="0" smtClean="0"/>
              <a:t> ’ and ‘how’ ( 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</a:p>
          <a:p>
            <a:pPr algn="just" rtl="0"/>
            <a:r>
              <a:rPr lang="fr-FR" dirty="0" err="1" smtClean="0"/>
              <a:t>Develop</a:t>
            </a:r>
            <a:r>
              <a:rPr lang="fr-FR" dirty="0" smtClean="0"/>
              <a:t> the </a:t>
            </a:r>
            <a:r>
              <a:rPr lang="fr-FR" dirty="0" err="1" smtClean="0"/>
              <a:t>students</a:t>
            </a:r>
            <a:r>
              <a:rPr lang="fr-FR" dirty="0" smtClean="0"/>
              <a:t>’ </a:t>
            </a:r>
            <a:r>
              <a:rPr lang="fr-FR" dirty="0" err="1" smtClean="0"/>
              <a:t>knowledge</a:t>
            </a:r>
            <a:r>
              <a:rPr lang="fr-FR" dirty="0" smtClean="0"/>
              <a:t> about the </a:t>
            </a:r>
            <a:r>
              <a:rPr lang="fr-FR" dirty="0" err="1" smtClean="0"/>
              <a:t>stylistic</a:t>
            </a:r>
            <a:r>
              <a:rPr lang="fr-FR" dirty="0" smtClean="0"/>
              <a:t> structure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use in </a:t>
            </a:r>
            <a:r>
              <a:rPr lang="fr-FR" dirty="0" err="1" smtClean="0"/>
              <a:t>literary</a:t>
            </a:r>
            <a:r>
              <a:rPr lang="fr-FR" dirty="0" smtClean="0"/>
              <a:t>/non-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as </a:t>
            </a:r>
            <a:r>
              <a:rPr lang="fr-FR" dirty="0" err="1" smtClean="0"/>
              <a:t>well</a:t>
            </a:r>
            <a:r>
              <a:rPr lang="fr-FR" dirty="0" smtClean="0"/>
              <a:t> (</a:t>
            </a:r>
            <a:r>
              <a:rPr lang="fr-FR" dirty="0" err="1" smtClean="0"/>
              <a:t>ibid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1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It </a:t>
            </a:r>
            <a:r>
              <a:rPr lang="fr-FR" dirty="0" err="1" smtClean="0"/>
              <a:t>reinforces</a:t>
            </a:r>
            <a:r>
              <a:rPr lang="fr-FR" dirty="0" smtClean="0"/>
              <a:t> the relation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students</a:t>
            </a:r>
            <a:r>
              <a:rPr lang="fr-FR" dirty="0" smtClean="0"/>
              <a:t> and </a:t>
            </a:r>
            <a:r>
              <a:rPr lang="fr-FR" dirty="0" err="1" smtClean="0"/>
              <a:t>literature</a:t>
            </a:r>
            <a:r>
              <a:rPr lang="fr-FR" dirty="0" smtClean="0"/>
              <a:t> (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792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STYLISTICS_ COURSE 03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fr-FR" sz="3600" b="1" dirty="0"/>
          </a:p>
        </p:txBody>
      </p:sp>
      <p:pic>
        <p:nvPicPr>
          <p:cNvPr id="1026" name="Picture 2" descr="C:\Users\Hp 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428604"/>
            <a:ext cx="2143125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 Contents</a:t>
            </a:r>
          </a:p>
          <a:p>
            <a:pPr algn="just" rtl="0">
              <a:buNone/>
            </a:pPr>
            <a:r>
              <a:rPr lang="fr-FR" b="1" smtClean="0">
                <a:solidFill>
                  <a:srgbClr val="00B050"/>
                </a:solidFill>
              </a:rPr>
              <a:t>I. </a:t>
            </a:r>
            <a:r>
              <a:rPr lang="fr-FR" smtClean="0"/>
              <a:t>David </a:t>
            </a:r>
            <a:r>
              <a:rPr lang="fr-FR" dirty="0" smtClean="0"/>
              <a:t>Crystal and Derek </a:t>
            </a:r>
            <a:r>
              <a:rPr lang="fr-FR" dirty="0" err="1" smtClean="0"/>
              <a:t>Davy’s</a:t>
            </a:r>
            <a:r>
              <a:rPr lang="fr-FR" dirty="0" smtClean="0"/>
              <a:t>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I.1.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Register</a:t>
            </a:r>
            <a:r>
              <a:rPr lang="fr-FR" dirty="0" smtClean="0"/>
              <a:t>?</a:t>
            </a:r>
          </a:p>
          <a:p>
            <a:pPr marL="571500" indent="-571500" algn="just" rtl="0">
              <a:buNone/>
            </a:pPr>
            <a:r>
              <a:rPr lang="fr-FR" dirty="0" smtClean="0"/>
              <a:t>I.2.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a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Distinctive?</a:t>
            </a:r>
          </a:p>
          <a:p>
            <a:pPr marL="571500" indent="-571500" algn="just" rtl="0">
              <a:buNone/>
            </a:pPr>
            <a:r>
              <a:rPr lang="fr-FR" dirty="0" smtClean="0"/>
              <a:t>I.3.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 smtClean="0"/>
              <a:t>Analysis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I.3.1. </a:t>
            </a:r>
            <a:r>
              <a:rPr lang="fr-FR" dirty="0" err="1" smtClean="0"/>
              <a:t>Phonetics</a:t>
            </a:r>
            <a:r>
              <a:rPr lang="fr-FR" dirty="0" smtClean="0"/>
              <a:t>/</a:t>
            </a:r>
            <a:r>
              <a:rPr lang="fr-FR" dirty="0" err="1" smtClean="0"/>
              <a:t>Graphetics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I.3.2. </a:t>
            </a:r>
            <a:r>
              <a:rPr lang="fr-FR" dirty="0" err="1" smtClean="0"/>
              <a:t>Phonology</a:t>
            </a:r>
            <a:r>
              <a:rPr lang="fr-FR" dirty="0" smtClean="0"/>
              <a:t>/ </a:t>
            </a:r>
            <a:r>
              <a:rPr lang="fr-FR" dirty="0" err="1" smtClean="0"/>
              <a:t>Graphology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I.3.3. </a:t>
            </a:r>
            <a:r>
              <a:rPr lang="fr-FR" dirty="0" err="1" smtClean="0"/>
              <a:t>Grammar</a:t>
            </a:r>
            <a:r>
              <a:rPr lang="fr-FR" dirty="0" smtClean="0"/>
              <a:t> and </a:t>
            </a:r>
            <a:r>
              <a:rPr lang="fr-FR" dirty="0" err="1" smtClean="0"/>
              <a:t>Vocabulary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I.3.4. </a:t>
            </a:r>
            <a:r>
              <a:rPr lang="fr-FR" dirty="0" err="1" smtClean="0"/>
              <a:t>Semantics</a:t>
            </a:r>
            <a:r>
              <a:rPr lang="fr-FR" dirty="0" smtClean="0"/>
              <a:t>.</a:t>
            </a:r>
            <a:endParaRPr lang="ar-D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I. David Crystal and Derek </a:t>
            </a:r>
            <a:r>
              <a:rPr lang="fr-FR" sz="2400" b="1" dirty="0" err="1" smtClean="0">
                <a:solidFill>
                  <a:srgbClr val="FF0000"/>
                </a:solidFill>
              </a:rPr>
              <a:t>Davy’s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Stylistic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Approach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dirty="0" err="1" smtClean="0"/>
              <a:t>Basically</a:t>
            </a:r>
            <a:r>
              <a:rPr lang="fr-FR" dirty="0" smtClean="0"/>
              <a:t>, Crystal and Davy (1974)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as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endowed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varieties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or </a:t>
            </a:r>
            <a:r>
              <a:rPr lang="fr-FR" dirty="0" err="1" smtClean="0"/>
              <a:t>spoken</a:t>
            </a:r>
            <a:r>
              <a:rPr lang="fr-FR" dirty="0" smtClean="0"/>
              <a:t>, or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the New York </a:t>
            </a:r>
            <a:r>
              <a:rPr lang="fr-FR" dirty="0" err="1" smtClean="0"/>
              <a:t>variety</a:t>
            </a:r>
            <a:r>
              <a:rPr lang="fr-FR" dirty="0" smtClean="0"/>
              <a:t> or the London </a:t>
            </a:r>
            <a:r>
              <a:rPr lang="fr-FR" dirty="0" err="1" smtClean="0"/>
              <a:t>variety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the Cockney, </a:t>
            </a:r>
            <a:r>
              <a:rPr lang="fr-FR" dirty="0" err="1" smtClean="0"/>
              <a:t>Scouser</a:t>
            </a:r>
            <a:r>
              <a:rPr lang="fr-FR" dirty="0" smtClean="0"/>
              <a:t>,… or </a:t>
            </a:r>
            <a:r>
              <a:rPr lang="fr-FR" dirty="0" err="1" smtClean="0"/>
              <a:t>according</a:t>
            </a:r>
            <a:r>
              <a:rPr lang="fr-FR" dirty="0" smtClean="0"/>
              <a:t> to the social situation of the speaker.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reference</a:t>
            </a:r>
            <a:r>
              <a:rPr lang="fr-FR" dirty="0" smtClean="0"/>
              <a:t> to </a:t>
            </a:r>
            <a:r>
              <a:rPr lang="fr-FR" dirty="0" err="1" smtClean="0"/>
              <a:t>register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08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Contents</a:t>
            </a:r>
          </a:p>
          <a:p>
            <a:pPr marL="571500" indent="-571500" algn="just" rtl="0">
              <a:buNone/>
            </a:pPr>
            <a:r>
              <a:rPr lang="fr-FR" dirty="0" smtClean="0"/>
              <a:t>I. Types of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I.1. </a:t>
            </a:r>
            <a:r>
              <a:rPr lang="fr-FR" dirty="0" err="1" smtClean="0"/>
              <a:t>Linguistic</a:t>
            </a:r>
            <a:r>
              <a:rPr lang="fr-FR" dirty="0" smtClean="0"/>
              <a:t> General </a:t>
            </a:r>
            <a:r>
              <a:rPr lang="fr-FR" dirty="0" err="1" smtClean="0"/>
              <a:t>Stylistics</a:t>
            </a:r>
            <a:endParaRPr lang="fr-FR" dirty="0" smtClean="0"/>
          </a:p>
          <a:p>
            <a:pPr marL="571500" indent="-571500" algn="just" rtl="0">
              <a:buNone/>
            </a:pPr>
            <a:r>
              <a:rPr lang="fr-FR" dirty="0" smtClean="0"/>
              <a:t>I.2.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I.3. Cognitive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I.4.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I.5. </a:t>
            </a:r>
            <a:r>
              <a:rPr lang="fr-FR" dirty="0" err="1" smtClean="0"/>
              <a:t>Pragmatic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I.6.Affective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571500" indent="-571500" algn="just" rtl="0">
              <a:buNone/>
            </a:pPr>
            <a:r>
              <a:rPr lang="fr-FR" dirty="0" smtClean="0"/>
              <a:t>II. Objectives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Studying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smtClean="0"/>
              <a:t>.</a:t>
            </a:r>
            <a:endParaRPr lang="ar-D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I.1. </a:t>
            </a:r>
            <a:r>
              <a:rPr lang="fr-FR" b="1" dirty="0" err="1" smtClean="0">
                <a:solidFill>
                  <a:srgbClr val="00B050"/>
                </a:solidFill>
              </a:rPr>
              <a:t>What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is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Register</a:t>
            </a:r>
            <a:r>
              <a:rPr lang="fr-FR" b="1" dirty="0" smtClean="0">
                <a:solidFill>
                  <a:srgbClr val="00B050"/>
                </a:solidFill>
              </a:rPr>
              <a:t>?</a:t>
            </a:r>
          </a:p>
          <a:p>
            <a:pPr marL="0" indent="0" algn="just" rtl="0">
              <a:buNone/>
            </a:pPr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important concept to </a:t>
            </a:r>
            <a:r>
              <a:rPr lang="fr-FR" dirty="0" err="1" smtClean="0"/>
              <a:t>consider</a:t>
            </a:r>
            <a:r>
              <a:rPr lang="fr-FR" dirty="0" smtClean="0"/>
              <a:t> in 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refers</a:t>
            </a:r>
            <a:r>
              <a:rPr lang="fr-FR" dirty="0" smtClean="0"/>
              <a:t> to the </a:t>
            </a:r>
            <a:r>
              <a:rPr lang="fr-FR" dirty="0" err="1" smtClean="0"/>
              <a:t>variety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to the </a:t>
            </a:r>
            <a:r>
              <a:rPr lang="fr-FR" dirty="0" err="1" smtClean="0"/>
              <a:t>purpose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 smtClean="0"/>
              <a:t>. (Halliday, 1978).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609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Crystal and Davy </a:t>
            </a:r>
            <a:r>
              <a:rPr lang="fr-FR" dirty="0" err="1" smtClean="0"/>
              <a:t>aim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suggesting</a:t>
            </a:r>
            <a:r>
              <a:rPr lang="fr-FR" dirty="0" smtClean="0"/>
              <a:t> an </a:t>
            </a:r>
            <a:r>
              <a:rPr lang="fr-FR" dirty="0" err="1" smtClean="0"/>
              <a:t>approach</a:t>
            </a:r>
            <a:r>
              <a:rPr lang="fr-FR" dirty="0" smtClean="0"/>
              <a:t> or a model for the </a:t>
            </a:r>
            <a:r>
              <a:rPr lang="fr-FR" dirty="0" err="1" smtClean="0"/>
              <a:t>analysis</a:t>
            </a:r>
            <a:r>
              <a:rPr lang="fr-FR" dirty="0" smtClean="0"/>
              <a:t> of the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algn="just" rtl="0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aim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studying</a:t>
            </a:r>
            <a:r>
              <a:rPr lang="fr-FR" dirty="0" smtClean="0"/>
              <a:t> certain aspects of </a:t>
            </a:r>
            <a:r>
              <a:rPr lang="fr-FR" dirty="0" err="1" smtClean="0"/>
              <a:t>language</a:t>
            </a:r>
            <a:r>
              <a:rPr lang="fr-FR" dirty="0" smtClean="0"/>
              <a:t> variation.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aspects or </a:t>
            </a:r>
            <a:r>
              <a:rPr lang="fr-FR" dirty="0" err="1" smtClean="0"/>
              <a:t>features</a:t>
            </a:r>
            <a:r>
              <a:rPr lang="fr-FR" dirty="0" smtClean="0"/>
              <a:t>, are </a:t>
            </a:r>
            <a:r>
              <a:rPr lang="fr-FR" dirty="0" err="1" smtClean="0"/>
              <a:t>related</a:t>
            </a:r>
            <a:r>
              <a:rPr lang="fr-FR" dirty="0" smtClean="0"/>
              <a:t> to social </a:t>
            </a:r>
            <a:r>
              <a:rPr lang="fr-FR" dirty="0" err="1" smtClean="0"/>
              <a:t>contexts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038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Crystal and Davy model of </a:t>
            </a:r>
            <a:r>
              <a:rPr lang="fr-FR" dirty="0" err="1" smtClean="0"/>
              <a:t>linguistic</a:t>
            </a:r>
            <a:r>
              <a:rPr lang="fr-FR" dirty="0" smtClean="0"/>
              <a:t> description </a:t>
            </a:r>
            <a:r>
              <a:rPr lang="fr-FR" dirty="0" err="1" smtClean="0"/>
              <a:t>represents</a:t>
            </a:r>
            <a:r>
              <a:rPr lang="fr-FR" dirty="0" smtClean="0"/>
              <a:t> the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linguistic</a:t>
            </a:r>
            <a:r>
              <a:rPr lang="fr-FR" dirty="0" smtClean="0"/>
              <a:t>/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linguistics</a:t>
            </a:r>
            <a:r>
              <a:rPr lang="fr-FR" dirty="0" smtClean="0"/>
              <a:t>.</a:t>
            </a:r>
          </a:p>
          <a:p>
            <a:pPr algn="just" rtl="0"/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the division of the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scrutiny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 smtClean="0"/>
              <a:t>analysis</a:t>
            </a:r>
            <a:r>
              <a:rPr lang="fr-FR" dirty="0" smtClean="0"/>
              <a:t>: </a:t>
            </a:r>
            <a:r>
              <a:rPr lang="fr-FR" dirty="0" err="1" smtClean="0"/>
              <a:t>phonetic</a:t>
            </a:r>
            <a:r>
              <a:rPr lang="fr-FR" dirty="0" smtClean="0"/>
              <a:t>/</a:t>
            </a:r>
            <a:r>
              <a:rPr lang="fr-FR" dirty="0" err="1" smtClean="0"/>
              <a:t>graphetic</a:t>
            </a:r>
            <a:r>
              <a:rPr lang="fr-FR" dirty="0" smtClean="0"/>
              <a:t>, </a:t>
            </a:r>
            <a:r>
              <a:rPr lang="fr-FR" dirty="0" err="1" smtClean="0"/>
              <a:t>phonological</a:t>
            </a:r>
            <a:r>
              <a:rPr lang="fr-FR" dirty="0" smtClean="0"/>
              <a:t>/</a:t>
            </a:r>
            <a:r>
              <a:rPr lang="fr-FR" dirty="0" err="1" smtClean="0"/>
              <a:t>graphological</a:t>
            </a:r>
            <a:r>
              <a:rPr lang="fr-FR" dirty="0" smtClean="0"/>
              <a:t>, grammatical, lexical and </a:t>
            </a:r>
            <a:r>
              <a:rPr lang="fr-FR" dirty="0" err="1" smtClean="0"/>
              <a:t>semantic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786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71644"/>
            <a:ext cx="8503920" cy="457200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I.2. </a:t>
            </a:r>
            <a:r>
              <a:rPr lang="fr-FR" b="1" dirty="0" err="1" smtClean="0">
                <a:solidFill>
                  <a:srgbClr val="00B050"/>
                </a:solidFill>
              </a:rPr>
              <a:t>What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Makes</a:t>
            </a:r>
            <a:r>
              <a:rPr lang="fr-FR" b="1" dirty="0" smtClean="0">
                <a:solidFill>
                  <a:srgbClr val="00B050"/>
                </a:solidFill>
              </a:rPr>
              <a:t> a </a:t>
            </a:r>
            <a:r>
              <a:rPr lang="fr-FR" b="1" dirty="0" err="1" smtClean="0">
                <a:solidFill>
                  <a:srgbClr val="00B050"/>
                </a:solidFill>
              </a:rPr>
              <a:t>Stylistic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Feature</a:t>
            </a:r>
            <a:r>
              <a:rPr lang="fr-FR" b="1" dirty="0" smtClean="0">
                <a:solidFill>
                  <a:srgbClr val="00B050"/>
                </a:solidFill>
              </a:rPr>
              <a:t> Distinctive?</a:t>
            </a:r>
          </a:p>
          <a:p>
            <a:pPr marL="0" indent="0" algn="just" rtl="0">
              <a:buNone/>
            </a:pPr>
            <a:r>
              <a:rPr lang="fr-FR" dirty="0" smtClean="0"/>
              <a:t>Crystal and Davy </a:t>
            </a:r>
            <a:r>
              <a:rPr lang="fr-FR" dirty="0" err="1" smtClean="0"/>
              <a:t>refer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important </a:t>
            </a:r>
            <a:r>
              <a:rPr lang="fr-FR" dirty="0" err="1" smtClean="0"/>
              <a:t>criteria</a:t>
            </a:r>
            <a:r>
              <a:rPr lang="fr-FR" dirty="0" smtClean="0"/>
              <a:t>:</a:t>
            </a:r>
          </a:p>
          <a:p>
            <a:pPr algn="just" rtl="0"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frequency</a:t>
            </a:r>
            <a:r>
              <a:rPr lang="fr-FR" dirty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variety</a:t>
            </a:r>
            <a:r>
              <a:rPr lang="fr-FR" dirty="0" smtClean="0"/>
              <a:t> in question.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A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by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varieties</a:t>
            </a:r>
            <a:r>
              <a:rPr lang="fr-FR" dirty="0" smtClean="0"/>
              <a:t>, </a:t>
            </a:r>
            <a:r>
              <a:rPr lang="fr-FR" dirty="0" err="1" smtClean="0"/>
              <a:t>like</a:t>
            </a:r>
            <a:r>
              <a:rPr lang="fr-FR" dirty="0" smtClean="0"/>
              <a:t> the use of the passive in </a:t>
            </a:r>
            <a:r>
              <a:rPr lang="fr-FR" dirty="0" err="1" smtClean="0"/>
              <a:t>scientific</a:t>
            </a:r>
            <a:r>
              <a:rPr lang="fr-FR" dirty="0" smtClean="0"/>
              <a:t> English, or the </a:t>
            </a:r>
            <a:r>
              <a:rPr lang="fr-FR" dirty="0" err="1" smtClean="0"/>
              <a:t>word</a:t>
            </a:r>
            <a:r>
              <a:rPr lang="fr-FR" dirty="0" smtClean="0"/>
              <a:t> ‘ </a:t>
            </a:r>
            <a:r>
              <a:rPr lang="fr-FR" dirty="0" err="1" smtClean="0"/>
              <a:t>hereinbefore</a:t>
            </a:r>
            <a:r>
              <a:rPr lang="fr-FR" dirty="0" smtClean="0"/>
              <a:t>’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the </a:t>
            </a:r>
            <a:r>
              <a:rPr lang="fr-FR" dirty="0" err="1" smtClean="0"/>
              <a:t>variety</a:t>
            </a:r>
            <a:r>
              <a:rPr lang="fr-FR" dirty="0" smtClean="0"/>
              <a:t> </a:t>
            </a:r>
            <a:r>
              <a:rPr lang="fr-FR" dirty="0" err="1" smtClean="0"/>
              <a:t>legal</a:t>
            </a:r>
            <a:r>
              <a:rPr lang="fr-FR" dirty="0" smtClean="0"/>
              <a:t> English but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other</a:t>
            </a:r>
            <a:r>
              <a:rPr lang="fr-FR" dirty="0" smtClean="0"/>
              <a:t> English </a:t>
            </a:r>
            <a:r>
              <a:rPr lang="fr-FR" dirty="0" err="1" smtClean="0"/>
              <a:t>varietes</a:t>
            </a:r>
            <a:r>
              <a:rPr lang="fr-FR" dirty="0" smtClean="0"/>
              <a:t>. So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acquires</a:t>
            </a:r>
            <a:r>
              <a:rPr lang="fr-FR" dirty="0" smtClean="0"/>
              <a:t> a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significance</a:t>
            </a:r>
            <a:r>
              <a:rPr lang="fr-FR" dirty="0" smtClean="0"/>
              <a:t>.   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940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I.3. </a:t>
            </a:r>
            <a:r>
              <a:rPr lang="fr-FR" b="1" dirty="0" err="1" smtClean="0">
                <a:solidFill>
                  <a:srgbClr val="00B050"/>
                </a:solidFill>
              </a:rPr>
              <a:t>Levels</a:t>
            </a:r>
            <a:r>
              <a:rPr lang="fr-FR" b="1" dirty="0" smtClean="0">
                <a:solidFill>
                  <a:srgbClr val="00B050"/>
                </a:solidFill>
              </a:rPr>
              <a:t> of </a:t>
            </a:r>
            <a:r>
              <a:rPr lang="fr-FR" b="1" dirty="0" err="1" smtClean="0">
                <a:solidFill>
                  <a:srgbClr val="00B050"/>
                </a:solidFill>
              </a:rPr>
              <a:t>Analysis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I.3.1. </a:t>
            </a:r>
            <a:r>
              <a:rPr lang="fr-FR" b="1" dirty="0" err="1" smtClean="0">
                <a:solidFill>
                  <a:srgbClr val="002060"/>
                </a:solidFill>
              </a:rPr>
              <a:t>Phonetics</a:t>
            </a:r>
            <a:r>
              <a:rPr lang="fr-FR" b="1" dirty="0" smtClean="0">
                <a:solidFill>
                  <a:srgbClr val="002060"/>
                </a:solidFill>
              </a:rPr>
              <a:t>/</a:t>
            </a:r>
            <a:r>
              <a:rPr lang="fr-FR" b="1" dirty="0" err="1" smtClean="0">
                <a:solidFill>
                  <a:srgbClr val="002060"/>
                </a:solidFill>
              </a:rPr>
              <a:t>Graphetics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« </a:t>
            </a:r>
            <a:r>
              <a:rPr lang="fr-FR" dirty="0" err="1" smtClean="0"/>
              <a:t>Phonetics</a:t>
            </a:r>
            <a:r>
              <a:rPr lang="fr-FR" dirty="0" smtClean="0"/>
              <a:t> and </a:t>
            </a:r>
            <a:r>
              <a:rPr lang="fr-FR" dirty="0" err="1" smtClean="0"/>
              <a:t>ghraphetics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the basic </a:t>
            </a:r>
            <a:r>
              <a:rPr lang="fr-FR" dirty="0" err="1" smtClean="0"/>
              <a:t>phonic</a:t>
            </a:r>
            <a:r>
              <a:rPr lang="fr-FR" dirty="0" smtClean="0"/>
              <a:t> and </a:t>
            </a:r>
            <a:r>
              <a:rPr lang="fr-FR" dirty="0" err="1" smtClean="0"/>
              <a:t>graphic</a:t>
            </a:r>
            <a:r>
              <a:rPr lang="fr-FR" dirty="0" smtClean="0"/>
              <a:t> substance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respectively</a:t>
            </a:r>
            <a:r>
              <a:rPr lang="fr-FR" dirty="0" smtClean="0"/>
              <a:t> » ( Crystal and Davy, 1974: 17).</a:t>
            </a:r>
          </a:p>
          <a:p>
            <a:pPr marL="0" indent="0" algn="just" rtl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 the </a:t>
            </a:r>
            <a:r>
              <a:rPr lang="fr-FR" dirty="0" err="1" smtClean="0"/>
              <a:t>sounds</a:t>
            </a:r>
            <a:r>
              <a:rPr lang="fr-FR" dirty="0" smtClean="0"/>
              <a:t> and </a:t>
            </a:r>
            <a:r>
              <a:rPr lang="fr-FR" dirty="0" err="1" smtClean="0"/>
              <a:t>shapes</a:t>
            </a:r>
            <a:r>
              <a:rPr lang="fr-FR" dirty="0" smtClean="0"/>
              <a:t>: </a:t>
            </a:r>
            <a:r>
              <a:rPr lang="fr-FR" dirty="0" err="1" smtClean="0"/>
              <a:t>advertisements</a:t>
            </a:r>
            <a:r>
              <a:rPr lang="fr-FR" dirty="0" smtClean="0"/>
              <a:t>, </a:t>
            </a:r>
            <a:r>
              <a:rPr lang="fr-FR" dirty="0" err="1" smtClean="0"/>
              <a:t>newspapers</a:t>
            </a:r>
            <a:r>
              <a:rPr lang="fr-FR" dirty="0" smtClean="0"/>
              <a:t>, the </a:t>
            </a:r>
            <a:r>
              <a:rPr lang="fr-FR" dirty="0" err="1" smtClean="0"/>
              <a:t>voice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/>
              <a:t> </a:t>
            </a:r>
            <a:r>
              <a:rPr lang="fr-FR" dirty="0" smtClean="0"/>
              <a:t>( in </a:t>
            </a:r>
            <a:r>
              <a:rPr lang="fr-FR" dirty="0" err="1" smtClean="0"/>
              <a:t>specific</a:t>
            </a:r>
            <a:r>
              <a:rPr lang="fr-FR" dirty="0" smtClean="0"/>
              <a:t> situation; </a:t>
            </a:r>
            <a:r>
              <a:rPr lang="fr-FR" dirty="0" err="1" smtClean="0"/>
              <a:t>legal</a:t>
            </a:r>
            <a:r>
              <a:rPr lang="fr-FR" dirty="0" smtClean="0"/>
              <a:t>; </a:t>
            </a:r>
            <a:r>
              <a:rPr lang="fr-FR" dirty="0" err="1" smtClean="0"/>
              <a:t>ceremony</a:t>
            </a:r>
            <a:r>
              <a:rPr lang="fr-FR" dirty="0" smtClean="0"/>
              <a:t>…)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908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I.3.2. </a:t>
            </a:r>
            <a:r>
              <a:rPr lang="fr-FR" b="1" dirty="0" err="1" smtClean="0">
                <a:solidFill>
                  <a:srgbClr val="002060"/>
                </a:solidFill>
              </a:rPr>
              <a:t>Phonology</a:t>
            </a:r>
            <a:r>
              <a:rPr lang="fr-FR" b="1" dirty="0" smtClean="0">
                <a:solidFill>
                  <a:srgbClr val="002060"/>
                </a:solidFill>
              </a:rPr>
              <a:t>/ </a:t>
            </a:r>
            <a:r>
              <a:rPr lang="fr-FR" b="1" dirty="0" err="1" smtClean="0">
                <a:solidFill>
                  <a:srgbClr val="002060"/>
                </a:solidFill>
              </a:rPr>
              <a:t>Graphology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For Crystal and Davy, </a:t>
            </a:r>
            <a:r>
              <a:rPr lang="fr-FR" dirty="0" err="1" smtClean="0"/>
              <a:t>phonology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sound</a:t>
            </a:r>
            <a:r>
              <a:rPr lang="fr-FR" dirty="0" smtClean="0"/>
              <a:t> system of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, </a:t>
            </a:r>
            <a:r>
              <a:rPr lang="fr-FR" dirty="0" err="1" smtClean="0"/>
              <a:t>whereas</a:t>
            </a:r>
            <a:r>
              <a:rPr lang="fr-FR" dirty="0" smtClean="0"/>
              <a:t> </a:t>
            </a:r>
            <a:r>
              <a:rPr lang="fr-FR" dirty="0" err="1" smtClean="0"/>
              <a:t>graphology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language’s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 system or </a:t>
            </a:r>
            <a:r>
              <a:rPr lang="fr-FR" dirty="0" err="1" smtClean="0"/>
              <a:t>orthography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describe</a:t>
            </a:r>
            <a:r>
              <a:rPr lang="fr-FR" dirty="0" smtClean="0"/>
              <a:t> the patterns of the </a:t>
            </a:r>
            <a:r>
              <a:rPr lang="fr-FR" dirty="0" err="1" smtClean="0"/>
              <a:t>sound</a:t>
            </a:r>
            <a:r>
              <a:rPr lang="fr-FR" dirty="0" smtClean="0"/>
              <a:t> or </a:t>
            </a:r>
            <a:r>
              <a:rPr lang="fr-FR" dirty="0" err="1" smtClean="0"/>
              <a:t>writing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distinguish</a:t>
            </a:r>
            <a:r>
              <a:rPr lang="fr-FR" dirty="0" smtClean="0"/>
              <a:t> </a:t>
            </a:r>
            <a:r>
              <a:rPr lang="fr-FR" dirty="0" err="1" smtClean="0"/>
              <a:t>varieties</a:t>
            </a:r>
            <a:r>
              <a:rPr lang="fr-FR" dirty="0" smtClean="0"/>
              <a:t> of English: </a:t>
            </a:r>
            <a:r>
              <a:rPr lang="fr-FR" dirty="0" err="1" smtClean="0"/>
              <a:t>repetition</a:t>
            </a:r>
            <a:r>
              <a:rPr lang="fr-FR" dirty="0" smtClean="0"/>
              <a:t> of </a:t>
            </a:r>
            <a:r>
              <a:rPr lang="fr-FR" dirty="0" err="1" smtClean="0"/>
              <a:t>segmented</a:t>
            </a:r>
            <a:r>
              <a:rPr lang="fr-FR" dirty="0" smtClean="0"/>
              <a:t> </a:t>
            </a:r>
            <a:r>
              <a:rPr lang="fr-FR" dirty="0" err="1" smtClean="0"/>
              <a:t>sounds</a:t>
            </a:r>
            <a:r>
              <a:rPr lang="fr-FR" dirty="0" smtClean="0"/>
              <a:t> in a </a:t>
            </a:r>
            <a:r>
              <a:rPr lang="fr-FR" dirty="0" err="1" smtClean="0"/>
              <a:t>specific</a:t>
            </a:r>
            <a:r>
              <a:rPr lang="fr-FR" dirty="0" smtClean="0"/>
              <a:t> distribution, patterns of </a:t>
            </a:r>
            <a:r>
              <a:rPr lang="fr-FR" dirty="0" err="1" smtClean="0"/>
              <a:t>rhythm</a:t>
            </a:r>
            <a:r>
              <a:rPr lang="fr-FR" dirty="0" smtClean="0"/>
              <a:t>, intonation and </a:t>
            </a:r>
            <a:r>
              <a:rPr lang="fr-FR" dirty="0" err="1" smtClean="0"/>
              <a:t>other</a:t>
            </a:r>
            <a:r>
              <a:rPr lang="fr-FR" dirty="0" smtClean="0"/>
              <a:t> non-segmental varia; distinctive uses of </a:t>
            </a:r>
            <a:r>
              <a:rPr lang="fr-FR" dirty="0" err="1" smtClean="0"/>
              <a:t>punctuation</a:t>
            </a:r>
            <a:r>
              <a:rPr lang="fr-FR" dirty="0" smtClean="0"/>
              <a:t>, </a:t>
            </a:r>
            <a:r>
              <a:rPr lang="fr-FR" dirty="0" err="1" smtClean="0"/>
              <a:t>capitalization</a:t>
            </a:r>
            <a:r>
              <a:rPr lang="fr-FR" dirty="0" smtClean="0"/>
              <a:t>, </a:t>
            </a:r>
            <a:r>
              <a:rPr lang="fr-FR" dirty="0" err="1" smtClean="0"/>
              <a:t>spacing</a:t>
            </a:r>
            <a:r>
              <a:rPr lang="fr-FR" dirty="0" smtClean="0"/>
              <a:t>,…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297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I.3.3. </a:t>
            </a:r>
            <a:r>
              <a:rPr lang="fr-FR" b="1" dirty="0" err="1" smtClean="0">
                <a:solidFill>
                  <a:srgbClr val="002060"/>
                </a:solidFill>
              </a:rPr>
              <a:t>Grammar</a:t>
            </a:r>
            <a:r>
              <a:rPr lang="fr-FR" b="1" dirty="0" smtClean="0">
                <a:solidFill>
                  <a:srgbClr val="002060"/>
                </a:solidFill>
              </a:rPr>
              <a:t> and </a:t>
            </a:r>
            <a:r>
              <a:rPr lang="fr-FR" b="1" dirty="0" err="1" smtClean="0">
                <a:solidFill>
                  <a:srgbClr val="002060"/>
                </a:solidFill>
              </a:rPr>
              <a:t>Vocabulary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The focus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displayed</a:t>
            </a:r>
            <a:r>
              <a:rPr lang="fr-FR" dirty="0" smtClean="0"/>
              <a:t> in the </a:t>
            </a:r>
            <a:r>
              <a:rPr lang="fr-FR" dirty="0" err="1" smtClean="0"/>
              <a:t>following</a:t>
            </a:r>
            <a:r>
              <a:rPr lang="fr-FR" dirty="0" smtClean="0"/>
              <a:t>:</a:t>
            </a:r>
          </a:p>
          <a:p>
            <a:pPr marL="0" indent="0" algn="just" rtl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study</a:t>
            </a:r>
            <a:r>
              <a:rPr lang="fr-FR" dirty="0" smtClean="0"/>
              <a:t> of the </a:t>
            </a:r>
            <a:r>
              <a:rPr lang="fr-FR" dirty="0" err="1" smtClean="0"/>
              <a:t>internal</a:t>
            </a:r>
            <a:r>
              <a:rPr lang="fr-FR" dirty="0" smtClean="0"/>
              <a:t> structure of </a:t>
            </a:r>
            <a:r>
              <a:rPr lang="fr-FR" dirty="0" err="1" smtClean="0"/>
              <a:t>words</a:t>
            </a:r>
            <a:r>
              <a:rPr lang="fr-FR" dirty="0" smtClean="0"/>
              <a:t> or classes of </a:t>
            </a:r>
            <a:r>
              <a:rPr lang="fr-FR" dirty="0" err="1" smtClean="0"/>
              <a:t>words</a:t>
            </a:r>
            <a:r>
              <a:rPr lang="fr-FR" dirty="0" smtClean="0"/>
              <a:t>; the </a:t>
            </a:r>
            <a:r>
              <a:rPr lang="fr-FR" dirty="0" err="1" smtClean="0"/>
              <a:t>internal</a:t>
            </a:r>
            <a:r>
              <a:rPr lang="fr-FR" dirty="0" smtClean="0"/>
              <a:t> structure of sentences; the </a:t>
            </a:r>
            <a:r>
              <a:rPr lang="fr-FR" dirty="0" err="1" smtClean="0"/>
              <a:t>attributes</a:t>
            </a:r>
            <a:r>
              <a:rPr lang="fr-FR" dirty="0" smtClean="0"/>
              <a:t> of single lexical items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and </a:t>
            </a:r>
            <a:r>
              <a:rPr lang="fr-FR" dirty="0" err="1" smtClean="0"/>
              <a:t>idioms</a:t>
            </a:r>
            <a:r>
              <a:rPr lang="fr-FR" dirty="0" smtClean="0"/>
              <a:t> tend to pattern in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contexts</a:t>
            </a:r>
            <a:r>
              <a:rPr lang="fr-FR" dirty="0" smtClean="0"/>
              <a:t>; </a:t>
            </a:r>
            <a:r>
              <a:rPr lang="fr-FR" dirty="0" err="1" smtClean="0"/>
              <a:t>give</a:t>
            </a:r>
            <a:r>
              <a:rPr lang="fr-FR" dirty="0" smtClean="0"/>
              <a:t> information about the </a:t>
            </a:r>
            <a:r>
              <a:rPr lang="fr-FR" dirty="0" err="1" smtClean="0"/>
              <a:t>choice</a:t>
            </a:r>
            <a:r>
              <a:rPr lang="fr-FR" dirty="0" smtClean="0"/>
              <a:t> of lexical items in a </a:t>
            </a:r>
            <a:r>
              <a:rPr lang="fr-FR" dirty="0" err="1" smtClean="0"/>
              <a:t>text</a:t>
            </a:r>
            <a:r>
              <a:rPr lang="fr-FR" dirty="0" smtClean="0"/>
              <a:t>; </a:t>
            </a:r>
            <a:r>
              <a:rPr lang="fr-FR" dirty="0" err="1" smtClean="0"/>
              <a:t>their</a:t>
            </a:r>
            <a:r>
              <a:rPr lang="fr-FR" dirty="0" smtClean="0"/>
              <a:t> distribution to one </a:t>
            </a:r>
            <a:r>
              <a:rPr lang="fr-FR" dirty="0" err="1" smtClean="0"/>
              <a:t>another</a:t>
            </a:r>
            <a:r>
              <a:rPr lang="fr-FR" dirty="0" smtClean="0"/>
              <a:t>;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.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409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92949"/>
            <a:ext cx="8229600" cy="3740465"/>
          </a:xfrm>
        </p:spPr>
        <p:txBody>
          <a:bodyPr/>
          <a:lstStyle/>
          <a:p>
            <a:pPr marL="0" indent="0" algn="just" rtl="0">
              <a:buNone/>
            </a:pPr>
            <a:r>
              <a:rPr lang="fr-FR" dirty="0" smtClean="0"/>
              <a:t>Crystal and Davy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grammar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central in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claim an </a:t>
            </a:r>
            <a:r>
              <a:rPr lang="fr-FR" dirty="0" err="1" smtClean="0"/>
              <a:t>interdependence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grammar</a:t>
            </a:r>
            <a:r>
              <a:rPr lang="fr-FR" dirty="0" smtClean="0"/>
              <a:t> and lexis.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81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I.3.4. </a:t>
            </a:r>
            <a:r>
              <a:rPr lang="fr-FR" b="1" dirty="0" err="1" smtClean="0">
                <a:solidFill>
                  <a:srgbClr val="002060"/>
                </a:solidFill>
              </a:rPr>
              <a:t>Semantics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« </a:t>
            </a:r>
            <a:r>
              <a:rPr lang="fr-FR" dirty="0" err="1" smtClean="0"/>
              <a:t>Semantics</a:t>
            </a:r>
            <a:r>
              <a:rPr lang="fr-FR" dirty="0" smtClean="0"/>
              <a:t> for us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 of a </a:t>
            </a:r>
            <a:r>
              <a:rPr lang="fr-FR" dirty="0" err="1" smtClean="0"/>
              <a:t>text</a:t>
            </a:r>
            <a:r>
              <a:rPr lang="fr-FR" dirty="0" smtClean="0"/>
              <a:t> over and </a:t>
            </a:r>
            <a:r>
              <a:rPr lang="fr-FR" dirty="0" err="1" smtClean="0"/>
              <a:t>above</a:t>
            </a:r>
            <a:r>
              <a:rPr lang="fr-FR" dirty="0" smtClean="0"/>
              <a:t> the </a:t>
            </a:r>
            <a:r>
              <a:rPr lang="fr-FR" dirty="0" err="1" smtClean="0"/>
              <a:t>meaning</a:t>
            </a:r>
            <a:r>
              <a:rPr lang="fr-FR" dirty="0" smtClean="0"/>
              <a:t> of the lexical items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singly</a:t>
            </a:r>
            <a:r>
              <a:rPr lang="fr-FR" dirty="0" smtClean="0"/>
              <a:t> » ( Crystal and Davy, 1974: 19).</a:t>
            </a:r>
          </a:p>
          <a:p>
            <a:pPr marL="0" indent="0" algn="just" rtl="0">
              <a:buNone/>
            </a:pPr>
            <a:r>
              <a:rPr lang="fr-FR" dirty="0" smtClean="0"/>
              <a:t>The focus </a:t>
            </a:r>
            <a:r>
              <a:rPr lang="fr-FR" dirty="0" err="1" smtClean="0"/>
              <a:t>is</a:t>
            </a:r>
            <a:r>
              <a:rPr lang="fr-FR" dirty="0" smtClean="0"/>
              <a:t> on patterns of </a:t>
            </a:r>
            <a:r>
              <a:rPr lang="fr-FR" dirty="0" err="1" smtClean="0"/>
              <a:t>thematic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, the distribution of concepts in a </a:t>
            </a:r>
            <a:r>
              <a:rPr lang="fr-FR" dirty="0" err="1" smtClean="0"/>
              <a:t>text</a:t>
            </a:r>
            <a:r>
              <a:rPr lang="fr-FR" dirty="0" smtClean="0"/>
              <a:t> as a </a:t>
            </a:r>
            <a:r>
              <a:rPr lang="fr-FR" dirty="0" err="1" smtClean="0"/>
              <a:t>whole</a:t>
            </a:r>
            <a:r>
              <a:rPr lang="fr-FR" dirty="0" smtClean="0"/>
              <a:t>, the use of </a:t>
            </a:r>
            <a:r>
              <a:rPr lang="fr-FR" dirty="0" err="1" smtClean="0"/>
              <a:t>characteristic</a:t>
            </a:r>
            <a:r>
              <a:rPr lang="fr-FR" dirty="0" smtClean="0"/>
              <a:t> figures of speech….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179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STYLISTICS_ COURSE 04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p 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428604"/>
            <a:ext cx="2143125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55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 smtClean="0">
                <a:solidFill>
                  <a:srgbClr val="FF0000"/>
                </a:solidFill>
              </a:rPr>
              <a:t>I.Types</a:t>
            </a:r>
            <a:r>
              <a:rPr lang="fr-FR" b="1" dirty="0" smtClean="0">
                <a:solidFill>
                  <a:srgbClr val="FF0000"/>
                </a:solidFill>
              </a:rPr>
              <a:t> of </a:t>
            </a:r>
            <a:r>
              <a:rPr lang="fr-FR" b="1" dirty="0" err="1" smtClean="0">
                <a:solidFill>
                  <a:srgbClr val="FF0000"/>
                </a:solidFill>
              </a:rPr>
              <a:t>Stylistics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I.1. </a:t>
            </a:r>
            <a:r>
              <a:rPr lang="fr-FR" b="1" dirty="0" err="1" smtClean="0">
                <a:solidFill>
                  <a:srgbClr val="00B050"/>
                </a:solidFill>
              </a:rPr>
              <a:t>Linguistic</a:t>
            </a:r>
            <a:r>
              <a:rPr lang="fr-FR" b="1" dirty="0" smtClean="0">
                <a:solidFill>
                  <a:srgbClr val="00B050"/>
                </a:solidFill>
              </a:rPr>
              <a:t>/General </a:t>
            </a:r>
            <a:r>
              <a:rPr lang="fr-FR" b="1" dirty="0" err="1" smtClean="0">
                <a:solidFill>
                  <a:srgbClr val="00B050"/>
                </a:solidFill>
              </a:rPr>
              <a:t>Stylistics</a:t>
            </a:r>
            <a:endParaRPr lang="fr-FR" b="1" dirty="0" smtClean="0">
              <a:solidFill>
                <a:srgbClr val="00B050"/>
              </a:solidFill>
            </a:endParaRPr>
          </a:p>
          <a:p>
            <a:pPr algn="just" rtl="0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description of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characterize</a:t>
            </a:r>
            <a:r>
              <a:rPr lang="fr-FR" dirty="0" smtClean="0"/>
              <a:t> the basic </a:t>
            </a:r>
            <a:r>
              <a:rPr lang="fr-FR" dirty="0" err="1" smtClean="0"/>
              <a:t>form</a:t>
            </a:r>
            <a:r>
              <a:rPr lang="fr-FR" dirty="0" smtClean="0"/>
              <a:t> of </a:t>
            </a:r>
            <a:r>
              <a:rPr lang="fr-FR" dirty="0" err="1" smtClean="0"/>
              <a:t>text</a:t>
            </a:r>
            <a:r>
              <a:rPr lang="fr-FR" dirty="0" smtClean="0"/>
              <a:t> (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</a:p>
          <a:p>
            <a:pPr algn="just" rtl="0"/>
            <a:r>
              <a:rPr lang="fr-FR" dirty="0" smtClean="0"/>
              <a:t>It analyses non-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aims</a:t>
            </a:r>
            <a:r>
              <a:rPr lang="fr-FR" dirty="0" smtClean="0"/>
              <a:t> to shed light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features</a:t>
            </a:r>
            <a:r>
              <a:rPr lang="fr-FR" dirty="0" smtClean="0"/>
              <a:t> of the </a:t>
            </a:r>
            <a:r>
              <a:rPr lang="fr-FR" dirty="0" err="1" smtClean="0"/>
              <a:t>different</a:t>
            </a:r>
            <a:r>
              <a:rPr lang="fr-FR" dirty="0" smtClean="0"/>
              <a:t> styles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framework</a:t>
            </a:r>
            <a:r>
              <a:rPr lang="fr-FR" dirty="0" smtClean="0"/>
              <a:t> of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variation ( Verschueren et al, 1998).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02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Contents</a:t>
            </a:r>
          </a:p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I.4. </a:t>
            </a:r>
            <a:r>
              <a:rPr lang="fr-FR" dirty="0" smtClean="0"/>
              <a:t>Dimensions of </a:t>
            </a:r>
            <a:r>
              <a:rPr lang="fr-FR" dirty="0" err="1" smtClean="0"/>
              <a:t>Situational</a:t>
            </a:r>
            <a:r>
              <a:rPr lang="fr-FR" dirty="0" smtClean="0"/>
              <a:t> Contraints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</a:rPr>
              <a:t>Follow</a:t>
            </a:r>
            <a:r>
              <a:rPr lang="fr-FR" sz="2800" b="1" dirty="0" smtClean="0">
                <a:solidFill>
                  <a:srgbClr val="FF0000"/>
                </a:solidFill>
              </a:rPr>
              <a:t> up </a:t>
            </a:r>
            <a:r>
              <a:rPr lang="fr-FR" sz="2800" b="1" dirty="0" err="1" smtClean="0">
                <a:solidFill>
                  <a:srgbClr val="FF0000"/>
                </a:solidFill>
              </a:rPr>
              <a:t>with</a:t>
            </a:r>
            <a:r>
              <a:rPr lang="fr-FR" sz="2800" b="1" dirty="0" smtClean="0">
                <a:solidFill>
                  <a:srgbClr val="FF0000"/>
                </a:solidFill>
              </a:rPr>
              <a:t> Crystal and </a:t>
            </a:r>
            <a:r>
              <a:rPr lang="fr-FR" sz="2800" b="1" dirty="0" err="1" smtClean="0">
                <a:solidFill>
                  <a:srgbClr val="FF0000"/>
                </a:solidFill>
              </a:rPr>
              <a:t>Davy’s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Approach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dirty="0" smtClean="0"/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I-4. Dimensions of </a:t>
            </a:r>
            <a:r>
              <a:rPr lang="fr-FR" b="1" dirty="0" err="1" smtClean="0">
                <a:solidFill>
                  <a:srgbClr val="0070C0"/>
                </a:solidFill>
              </a:rPr>
              <a:t>Situational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Constrainst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, </a:t>
            </a:r>
            <a:r>
              <a:rPr lang="fr-FR" dirty="0" err="1" smtClean="0"/>
              <a:t>Cyrstal</a:t>
            </a:r>
            <a:r>
              <a:rPr lang="fr-FR" dirty="0" smtClean="0"/>
              <a:t> and Davy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a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variable and the situation in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appears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substantial</a:t>
            </a:r>
            <a:r>
              <a:rPr lang="fr-FR" dirty="0" smtClean="0"/>
              <a:t> </a:t>
            </a:r>
            <a:r>
              <a:rPr lang="fr-FR" dirty="0" err="1" smtClean="0"/>
              <a:t>considerartion</a:t>
            </a:r>
            <a:r>
              <a:rPr lang="fr-FR" dirty="0" smtClean="0"/>
              <a:t> of </a:t>
            </a:r>
            <a:r>
              <a:rPr lang="fr-FR" dirty="0" err="1" smtClean="0"/>
              <a:t>register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dirty="0" err="1" smtClean="0"/>
              <a:t>like</a:t>
            </a:r>
            <a:r>
              <a:rPr lang="fr-FR" dirty="0" smtClean="0"/>
              <a:t> the </a:t>
            </a:r>
            <a:r>
              <a:rPr lang="fr-FR" dirty="0" err="1" smtClean="0"/>
              <a:t>language</a:t>
            </a:r>
            <a:r>
              <a:rPr lang="fr-FR" dirty="0" smtClean="0"/>
              <a:t> of </a:t>
            </a:r>
            <a:r>
              <a:rPr lang="fr-FR" dirty="0" err="1" smtClean="0"/>
              <a:t>newspaper</a:t>
            </a:r>
            <a:r>
              <a:rPr lang="fr-FR" dirty="0" smtClean="0"/>
              <a:t> headlines, </a:t>
            </a:r>
            <a:r>
              <a:rPr lang="fr-FR" dirty="0" err="1" smtClean="0"/>
              <a:t>church</a:t>
            </a:r>
            <a:r>
              <a:rPr lang="fr-FR" dirty="0" smtClean="0"/>
              <a:t> services, sports </a:t>
            </a:r>
            <a:r>
              <a:rPr lang="fr-FR" dirty="0" err="1" smtClean="0"/>
              <a:t>commentaries</a:t>
            </a:r>
            <a:r>
              <a:rPr lang="fr-FR" dirty="0" smtClean="0"/>
              <a:t>,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songs</a:t>
            </a:r>
            <a:r>
              <a:rPr lang="fr-FR" dirty="0" smtClean="0"/>
              <a:t>, </a:t>
            </a:r>
            <a:r>
              <a:rPr lang="fr-FR" dirty="0" err="1" smtClean="0"/>
              <a:t>amongst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23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Therefore</a:t>
            </a:r>
            <a:r>
              <a:rPr lang="fr-FR" dirty="0" smtClean="0"/>
              <a:t>, the situation </a:t>
            </a:r>
            <a:r>
              <a:rPr lang="fr-FR" dirty="0" err="1" smtClean="0"/>
              <a:t>is</a:t>
            </a:r>
            <a:r>
              <a:rPr lang="fr-FR" dirty="0" smtClean="0"/>
              <a:t> an important </a:t>
            </a:r>
            <a:r>
              <a:rPr lang="fr-FR" dirty="0" err="1" smtClean="0"/>
              <a:t>construct</a:t>
            </a:r>
            <a:r>
              <a:rPr lang="fr-FR" dirty="0" smtClean="0"/>
              <a:t> in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. </a:t>
            </a:r>
          </a:p>
          <a:p>
            <a:pPr algn="just" rtl="0"/>
            <a:r>
              <a:rPr lang="fr-FR" dirty="0" smtClean="0"/>
              <a:t>Once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depicted</a:t>
            </a:r>
            <a:r>
              <a:rPr lang="fr-FR" dirty="0" smtClean="0"/>
              <a:t>, the </a:t>
            </a:r>
            <a:r>
              <a:rPr lang="fr-FR" dirty="0" err="1" smtClean="0"/>
              <a:t>stylistician</a:t>
            </a:r>
            <a:r>
              <a:rPr lang="fr-FR" dirty="0" smtClean="0"/>
              <a:t>  </a:t>
            </a:r>
            <a:r>
              <a:rPr lang="fr-FR" dirty="0" err="1" smtClean="0"/>
              <a:t>refers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to the extra-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.</a:t>
            </a:r>
          </a:p>
          <a:p>
            <a:pPr algn="just" rtl="0"/>
            <a:r>
              <a:rPr lang="fr-FR" dirty="0" smtClean="0"/>
              <a:t>The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constraints</a:t>
            </a:r>
            <a:r>
              <a:rPr lang="fr-FR" dirty="0" smtClean="0"/>
              <a:t> on the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. 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862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situation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which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Crystal and Davy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refer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dimentions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situational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Variables.</a:t>
            </a:r>
          </a:p>
          <a:p>
            <a:pPr algn="just" rtl="0"/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claim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situation has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got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dimensions.</a:t>
            </a:r>
          </a:p>
          <a:p>
            <a:pPr algn="just" rtl="0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each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depicted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feature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described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terms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more or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theses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dimensions.</a:t>
            </a:r>
          </a:p>
          <a:p>
            <a:pPr algn="just" rtl="0"/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depict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eight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dimensions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which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put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into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three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broad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types.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8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I.4.1. Type 01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I.4.1.1. </a:t>
            </a:r>
            <a:r>
              <a:rPr lang="fr-FR" b="1" dirty="0" err="1" smtClean="0">
                <a:solidFill>
                  <a:srgbClr val="002060"/>
                </a:solidFill>
              </a:rPr>
              <a:t>Individuality</a:t>
            </a:r>
            <a:r>
              <a:rPr lang="fr-FR" b="1" dirty="0" smtClean="0">
                <a:solidFill>
                  <a:srgbClr val="002060"/>
                </a:solidFill>
              </a:rPr>
              <a:t>: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of speech or </a:t>
            </a:r>
            <a:r>
              <a:rPr lang="fr-FR" dirty="0" err="1" smtClean="0"/>
              <a:t>writing</a:t>
            </a:r>
            <a:r>
              <a:rPr lang="fr-FR" dirty="0" smtClean="0"/>
              <a:t> habit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distinguish</a:t>
            </a:r>
            <a:r>
              <a:rPr lang="fr-FR" dirty="0" smtClean="0"/>
              <a:t> a speaker of a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.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idiosynchratic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; a </a:t>
            </a:r>
            <a:r>
              <a:rPr lang="fr-FR" dirty="0" err="1" smtClean="0"/>
              <a:t>person’s</a:t>
            </a:r>
            <a:r>
              <a:rPr lang="fr-FR" dirty="0" smtClean="0"/>
              <a:t> </a:t>
            </a:r>
            <a:r>
              <a:rPr lang="fr-FR" dirty="0" err="1" smtClean="0"/>
              <a:t>voice</a:t>
            </a:r>
            <a:r>
              <a:rPr lang="fr-FR" dirty="0" smtClean="0"/>
              <a:t> or </a:t>
            </a:r>
            <a:r>
              <a:rPr lang="fr-FR" dirty="0" err="1" smtClean="0"/>
              <a:t>handwriting</a:t>
            </a:r>
            <a:r>
              <a:rPr lang="fr-FR" dirty="0" smtClean="0"/>
              <a:t>,,,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I.4.1.2. </a:t>
            </a:r>
            <a:r>
              <a:rPr lang="fr-FR" b="1" dirty="0" err="1" smtClean="0">
                <a:solidFill>
                  <a:srgbClr val="002060"/>
                </a:solidFill>
              </a:rPr>
              <a:t>Dialect</a:t>
            </a:r>
            <a:r>
              <a:rPr lang="fr-FR" dirty="0" smtClean="0"/>
              <a:t>: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about the </a:t>
            </a:r>
            <a:r>
              <a:rPr lang="fr-FR" dirty="0" err="1" smtClean="0"/>
              <a:t>user’s</a:t>
            </a:r>
            <a:r>
              <a:rPr lang="fr-FR" dirty="0" smtClean="0"/>
              <a:t> </a:t>
            </a:r>
            <a:r>
              <a:rPr lang="fr-FR" dirty="0" err="1" smtClean="0"/>
              <a:t>geographical</a:t>
            </a:r>
            <a:r>
              <a:rPr lang="fr-FR" dirty="0" smtClean="0"/>
              <a:t> </a:t>
            </a:r>
            <a:r>
              <a:rPr lang="fr-FR" dirty="0" err="1" smtClean="0"/>
              <a:t>origin</a:t>
            </a:r>
            <a:r>
              <a:rPr lang="fr-FR" dirty="0" smtClean="0"/>
              <a:t> (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dialect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984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I.4.1.3. Time</a:t>
            </a:r>
            <a:r>
              <a:rPr lang="fr-FR" dirty="0" smtClean="0"/>
              <a:t>: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the </a:t>
            </a:r>
            <a:r>
              <a:rPr lang="fr-FR" dirty="0" err="1" smtClean="0"/>
              <a:t>diachronic</a:t>
            </a:r>
            <a:r>
              <a:rPr lang="fr-FR" dirty="0" smtClean="0"/>
              <a:t> information.</a:t>
            </a:r>
          </a:p>
          <a:p>
            <a:pPr marL="0" indent="0" algn="just" rtl="0">
              <a:buNone/>
            </a:pPr>
            <a:r>
              <a:rPr lang="fr-FR" dirty="0" smtClean="0"/>
              <a:t>I.4.2. Type 02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I.4.2.1. </a:t>
            </a:r>
            <a:r>
              <a:rPr lang="fr-FR" b="1" dirty="0" err="1" smtClean="0">
                <a:solidFill>
                  <a:srgbClr val="002060"/>
                </a:solidFill>
              </a:rPr>
              <a:t>Discourse</a:t>
            </a:r>
            <a:r>
              <a:rPr lang="fr-FR" dirty="0" smtClean="0"/>
              <a:t>: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dimention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variability</a:t>
            </a:r>
            <a:r>
              <a:rPr lang="fr-FR" dirty="0" smtClean="0"/>
              <a:t>, </a:t>
            </a:r>
            <a:r>
              <a:rPr lang="fr-FR" dirty="0" err="1" smtClean="0"/>
              <a:t>namely</a:t>
            </a:r>
            <a:r>
              <a:rPr lang="fr-FR" dirty="0" smtClean="0"/>
              <a:t>, medium and participatio</a:t>
            </a:r>
            <a:r>
              <a:rPr lang="fr-FR" b="1" dirty="0" smtClean="0">
                <a:solidFill>
                  <a:srgbClr val="002060"/>
                </a:solidFill>
              </a:rPr>
              <a:t>n.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Medium:</a:t>
            </a:r>
            <a:r>
              <a:rPr lang="fr-FR" dirty="0" smtClean="0"/>
              <a:t> speech and </a:t>
            </a:r>
            <a:r>
              <a:rPr lang="fr-FR" dirty="0" err="1" smtClean="0"/>
              <a:t>writing</a:t>
            </a:r>
            <a:endParaRPr lang="fr-FR" dirty="0" smtClean="0"/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Participation</a:t>
            </a:r>
            <a:r>
              <a:rPr lang="fr-FR" dirty="0" smtClean="0"/>
              <a:t>: monologue and dialogue.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871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smtClean="0"/>
              <a:t>There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co-occurrences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medium and participation (</a:t>
            </a:r>
            <a:r>
              <a:rPr lang="fr-FR" dirty="0" err="1" smtClean="0"/>
              <a:t>spoken</a:t>
            </a:r>
            <a:r>
              <a:rPr lang="fr-FR" dirty="0" smtClean="0"/>
              <a:t> or </a:t>
            </a:r>
            <a:r>
              <a:rPr lang="fr-FR" dirty="0" err="1" smtClean="0"/>
              <a:t>written</a:t>
            </a:r>
            <a:r>
              <a:rPr lang="fr-FR" dirty="0" smtClean="0"/>
              <a:t> monologue, </a:t>
            </a:r>
            <a:r>
              <a:rPr lang="fr-FR" dirty="0" err="1" smtClean="0"/>
              <a:t>spoken</a:t>
            </a:r>
            <a:r>
              <a:rPr lang="fr-FR" dirty="0" smtClean="0"/>
              <a:t> or </a:t>
            </a:r>
            <a:r>
              <a:rPr lang="fr-FR" dirty="0" err="1" smtClean="0"/>
              <a:t>written</a:t>
            </a:r>
            <a:r>
              <a:rPr lang="fr-FR" dirty="0" smtClean="0"/>
              <a:t> dialogue).</a:t>
            </a:r>
          </a:p>
          <a:p>
            <a:pPr algn="just" rtl="0"/>
            <a:r>
              <a:rPr lang="fr-FR" dirty="0" smtClean="0"/>
              <a:t>In Medium,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spoken</a:t>
            </a:r>
            <a:r>
              <a:rPr lang="fr-FR" dirty="0" smtClean="0"/>
              <a:t> to </a:t>
            </a:r>
            <a:r>
              <a:rPr lang="fr-FR" dirty="0" err="1" smtClean="0"/>
              <a:t>written</a:t>
            </a:r>
            <a:r>
              <a:rPr lang="fr-FR" dirty="0" smtClean="0"/>
              <a:t> or vice versa. 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refered</a:t>
            </a:r>
            <a:r>
              <a:rPr lang="fr-FR" dirty="0" smtClean="0"/>
              <a:t> to as </a:t>
            </a:r>
            <a:r>
              <a:rPr lang="fr-FR" dirty="0" err="1" smtClean="0"/>
              <a:t>complex</a:t>
            </a:r>
            <a:r>
              <a:rPr lang="fr-FR" dirty="0" smtClean="0"/>
              <a:t> medium.</a:t>
            </a:r>
          </a:p>
          <a:p>
            <a:pPr algn="just" rtl="0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proceed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phonological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in </a:t>
            </a:r>
            <a:r>
              <a:rPr lang="fr-FR" dirty="0" err="1" smtClean="0"/>
              <a:t>processing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the description of the </a:t>
            </a:r>
            <a:r>
              <a:rPr lang="fr-FR" dirty="0" err="1" smtClean="0"/>
              <a:t>effect</a:t>
            </a:r>
            <a:r>
              <a:rPr lang="fr-FR" dirty="0" smtClean="0"/>
              <a:t> of </a:t>
            </a:r>
            <a:r>
              <a:rPr lang="fr-FR" dirty="0" err="1" smtClean="0"/>
              <a:t>alliteration</a:t>
            </a:r>
            <a:r>
              <a:rPr lang="fr-FR" dirty="0" smtClean="0"/>
              <a:t>, assonance,…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24708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Monologue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displayed</a:t>
            </a:r>
            <a:r>
              <a:rPr lang="fr-FR" dirty="0" smtClean="0"/>
              <a:t> in dialogue or vice versa ( </a:t>
            </a:r>
            <a:r>
              <a:rPr lang="fr-FR" dirty="0" err="1" smtClean="0"/>
              <a:t>like</a:t>
            </a:r>
            <a:r>
              <a:rPr lang="fr-FR" dirty="0" smtClean="0"/>
              <a:t> a </a:t>
            </a:r>
            <a:r>
              <a:rPr lang="fr-FR" dirty="0" err="1" smtClean="0"/>
              <a:t>spoken</a:t>
            </a:r>
            <a:r>
              <a:rPr lang="fr-FR" dirty="0" smtClean="0"/>
              <a:t> monologue </a:t>
            </a:r>
            <a:r>
              <a:rPr lang="fr-FR" dirty="0" err="1" smtClean="0"/>
              <a:t>uttered</a:t>
            </a:r>
            <a:r>
              <a:rPr lang="fr-FR" dirty="0" smtClean="0"/>
              <a:t> as if a dialogue, …) This situation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refer</a:t>
            </a:r>
            <a:r>
              <a:rPr lang="fr-FR" dirty="0" smtClean="0"/>
              <a:t> to as </a:t>
            </a:r>
            <a:r>
              <a:rPr lang="fr-FR" dirty="0" err="1" smtClean="0"/>
              <a:t>complex</a:t>
            </a:r>
            <a:r>
              <a:rPr lang="fr-FR" dirty="0" smtClean="0"/>
              <a:t> participation.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73372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805925"/>
            <a:ext cx="8229600" cy="411451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I.4.3. Type 03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I.4.3.1. Province</a:t>
            </a:r>
            <a:r>
              <a:rPr lang="fr-FR" dirty="0" smtClean="0"/>
              <a:t>: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indicate</a:t>
            </a:r>
            <a:r>
              <a:rPr lang="fr-FR" dirty="0" smtClean="0"/>
              <a:t> about the </a:t>
            </a:r>
            <a:r>
              <a:rPr lang="fr-FR" dirty="0" err="1" smtClean="0"/>
              <a:t>speaker’s</a:t>
            </a:r>
            <a:r>
              <a:rPr lang="fr-FR" dirty="0" smtClean="0"/>
              <a:t> </a:t>
            </a:r>
            <a:r>
              <a:rPr lang="fr-FR" dirty="0" err="1" smtClean="0"/>
              <a:t>occupation.That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occupation imposes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contraints on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. </a:t>
            </a:r>
          </a:p>
          <a:p>
            <a:pPr marL="0" indent="0" algn="just" rtl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necessary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province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identified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 of an </a:t>
            </a:r>
            <a:r>
              <a:rPr lang="fr-FR" dirty="0" err="1" smtClean="0"/>
              <a:t>utterance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726285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Province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to conversation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category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convenient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displays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and the </a:t>
            </a:r>
            <a:r>
              <a:rPr lang="fr-FR" dirty="0" err="1" smtClean="0"/>
              <a:t>occupational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I.4.3.2. </a:t>
            </a:r>
            <a:r>
              <a:rPr lang="fr-FR" b="1" dirty="0" err="1" smtClean="0">
                <a:solidFill>
                  <a:srgbClr val="002060"/>
                </a:solidFill>
              </a:rPr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relate to the social standing of the participants. </a:t>
            </a:r>
          </a:p>
          <a:p>
            <a:pPr marL="0" indent="0" algn="just" rtl="0">
              <a:buNone/>
            </a:pPr>
            <a:r>
              <a:rPr lang="fr-FR" dirty="0" err="1" smtClean="0"/>
              <a:t>Status</a:t>
            </a:r>
            <a:r>
              <a:rPr lang="fr-FR" dirty="0" smtClean="0"/>
              <a:t> variations </a:t>
            </a:r>
            <a:r>
              <a:rPr lang="fr-FR" dirty="0" err="1" smtClean="0"/>
              <a:t>occur</a:t>
            </a:r>
            <a:r>
              <a:rPr lang="fr-FR" dirty="0" smtClean="0"/>
              <a:t> </a:t>
            </a:r>
            <a:r>
              <a:rPr lang="fr-FR" dirty="0" err="1" smtClean="0"/>
              <a:t>independently</a:t>
            </a:r>
            <a:r>
              <a:rPr lang="fr-FR" dirty="0" smtClean="0"/>
              <a:t> of province variations.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7583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smtClean="0"/>
              <a:t>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</a:t>
            </a:r>
            <a:r>
              <a:rPr lang="fr-FR" dirty="0" err="1" smtClean="0"/>
              <a:t>scientific</a:t>
            </a:r>
            <a:r>
              <a:rPr lang="fr-FR" dirty="0" smtClean="0"/>
              <a:t> and </a:t>
            </a:r>
            <a:r>
              <a:rPr lang="fr-FR" dirty="0" err="1" smtClean="0"/>
              <a:t>organized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 for the description and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. It </a:t>
            </a:r>
            <a:r>
              <a:rPr lang="fr-FR" dirty="0" err="1" smtClean="0"/>
              <a:t>provides</a:t>
            </a:r>
            <a:r>
              <a:rPr lang="fr-FR" dirty="0" smtClean="0"/>
              <a:t> standards for the </a:t>
            </a:r>
            <a:r>
              <a:rPr lang="fr-FR" dirty="0" err="1" smtClean="0"/>
              <a:t>reading</a:t>
            </a:r>
            <a:r>
              <a:rPr lang="fr-FR" dirty="0" smtClean="0"/>
              <a:t> of the important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in </a:t>
            </a:r>
            <a:r>
              <a:rPr lang="fr-FR" dirty="0" err="1" smtClean="0"/>
              <a:t>texts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</a:p>
          <a:p>
            <a:pPr algn="just" rtl="0"/>
            <a:r>
              <a:rPr lang="fr-FR" dirty="0" smtClean="0"/>
              <a:t>MAK </a:t>
            </a:r>
            <a:r>
              <a:rPr lang="fr-FR" dirty="0" err="1" smtClean="0"/>
              <a:t>Halliday’s</a:t>
            </a:r>
            <a:r>
              <a:rPr lang="fr-FR" dirty="0" smtClean="0"/>
              <a:t> descriptive </a:t>
            </a:r>
            <a:r>
              <a:rPr lang="fr-FR" dirty="0" err="1" smtClean="0"/>
              <a:t>linguistics</a:t>
            </a:r>
            <a:r>
              <a:rPr lang="fr-FR" dirty="0" smtClean="0"/>
              <a:t> </a:t>
            </a:r>
            <a:r>
              <a:rPr lang="fr-FR" dirty="0" err="1" smtClean="0"/>
              <a:t>aims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clear</a:t>
            </a:r>
            <a:r>
              <a:rPr lang="fr-FR" dirty="0" smtClean="0"/>
              <a:t> description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/>
              <a:t> </a:t>
            </a:r>
            <a:r>
              <a:rPr lang="fr-FR" dirty="0" smtClean="0"/>
              <a:t>in a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interpretation</a:t>
            </a:r>
            <a:r>
              <a:rPr lang="fr-FR" dirty="0" smtClean="0"/>
              <a:t> or </a:t>
            </a:r>
            <a:r>
              <a:rPr lang="fr-FR" dirty="0" err="1" smtClean="0"/>
              <a:t>evaluation</a:t>
            </a:r>
            <a:r>
              <a:rPr lang="fr-FR" dirty="0" smtClean="0"/>
              <a:t> ( </a:t>
            </a:r>
            <a:r>
              <a:rPr lang="fr-FR" dirty="0" err="1" smtClean="0"/>
              <a:t>ibid</a:t>
            </a:r>
            <a:r>
              <a:rPr lang="fr-FR" dirty="0" smtClean="0"/>
              <a:t>).</a:t>
            </a:r>
          </a:p>
          <a:p>
            <a:pPr algn="just" rtl="0"/>
            <a:r>
              <a:rPr lang="fr-FR" dirty="0" err="1" smtClean="0"/>
              <a:t>Halliday’s</a:t>
            </a:r>
            <a:r>
              <a:rPr lang="fr-FR" dirty="0" smtClean="0"/>
              <a:t> </a:t>
            </a:r>
            <a:r>
              <a:rPr lang="fr-FR" dirty="0" err="1" smtClean="0"/>
              <a:t>Systemic</a:t>
            </a:r>
            <a:r>
              <a:rPr lang="fr-FR" dirty="0" smtClean="0"/>
              <a:t> </a:t>
            </a:r>
            <a:r>
              <a:rPr lang="fr-FR" dirty="0" err="1" smtClean="0"/>
              <a:t>Functional</a:t>
            </a:r>
            <a:r>
              <a:rPr lang="fr-FR" dirty="0" smtClean="0"/>
              <a:t> Model of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substantial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r>
              <a:rPr lang="fr-FR" dirty="0" smtClean="0"/>
              <a:t> of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/>
              <a:t>.</a:t>
            </a:r>
            <a:endParaRPr lang="fr-FR" dirty="0" smtClean="0"/>
          </a:p>
          <a:p>
            <a:pPr algn="just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862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involves</a:t>
            </a:r>
            <a:r>
              <a:rPr lang="fr-FR" dirty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semantic</a:t>
            </a:r>
            <a:r>
              <a:rPr lang="fr-FR" dirty="0" smtClean="0"/>
              <a:t> </a:t>
            </a:r>
            <a:r>
              <a:rPr lang="fr-FR" dirty="0" err="1" smtClean="0"/>
              <a:t>fields</a:t>
            </a:r>
            <a:r>
              <a:rPr lang="fr-FR" dirty="0" smtClean="0"/>
              <a:t>: </a:t>
            </a:r>
            <a:r>
              <a:rPr lang="fr-FR" dirty="0" err="1" smtClean="0"/>
              <a:t>formality</a:t>
            </a:r>
            <a:r>
              <a:rPr lang="fr-FR" dirty="0" smtClean="0"/>
              <a:t>, </a:t>
            </a:r>
            <a:r>
              <a:rPr lang="fr-FR" dirty="0" err="1" smtClean="0"/>
              <a:t>informality</a:t>
            </a:r>
            <a:r>
              <a:rPr lang="fr-FR" dirty="0" smtClean="0"/>
              <a:t>, respect, </a:t>
            </a:r>
            <a:r>
              <a:rPr lang="fr-FR" dirty="0" err="1" smtClean="0"/>
              <a:t>politeness</a:t>
            </a:r>
            <a:r>
              <a:rPr lang="fr-FR" dirty="0" smtClean="0"/>
              <a:t>, </a:t>
            </a:r>
            <a:r>
              <a:rPr lang="fr-FR" dirty="0" err="1" smtClean="0"/>
              <a:t>intimacy</a:t>
            </a:r>
            <a:r>
              <a:rPr lang="fr-FR" dirty="0" smtClean="0"/>
              <a:t>, </a:t>
            </a:r>
            <a:r>
              <a:rPr lang="fr-FR" dirty="0" err="1" smtClean="0"/>
              <a:t>kinship</a:t>
            </a:r>
            <a:r>
              <a:rPr lang="fr-FR" dirty="0" smtClean="0"/>
              <a:t> relations…</a:t>
            </a: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I.4.3.3. </a:t>
            </a:r>
            <a:r>
              <a:rPr lang="fr-FR" b="1" dirty="0" err="1" smtClean="0">
                <a:solidFill>
                  <a:srgbClr val="002060"/>
                </a:solidFill>
              </a:rPr>
              <a:t>Modality</a:t>
            </a:r>
            <a:r>
              <a:rPr lang="fr-FR" dirty="0" smtClean="0"/>
              <a:t>: It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purpose</a:t>
            </a:r>
            <a:r>
              <a:rPr lang="fr-FR" dirty="0" smtClean="0"/>
              <a:t> of the communication and the investigation of the cause </a:t>
            </a:r>
            <a:r>
              <a:rPr lang="fr-FR" dirty="0" err="1" smtClean="0"/>
              <a:t>behind</a:t>
            </a:r>
            <a:r>
              <a:rPr lang="fr-FR" dirty="0" smtClean="0"/>
              <a:t> the use of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instead</a:t>
            </a:r>
            <a:r>
              <a:rPr lang="fr-FR" dirty="0" smtClean="0"/>
              <a:t> of alternatives. 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906002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dirty="0" err="1" smtClean="0"/>
              <a:t>Modality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described</a:t>
            </a:r>
            <a:r>
              <a:rPr lang="fr-FR" dirty="0" smtClean="0"/>
              <a:t> </a:t>
            </a:r>
            <a:r>
              <a:rPr lang="fr-FR" dirty="0" err="1" smtClean="0"/>
              <a:t>independently</a:t>
            </a:r>
            <a:r>
              <a:rPr lang="fr-FR" dirty="0" smtClean="0"/>
              <a:t> of province and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it</a:t>
            </a:r>
            <a:r>
              <a:rPr lang="fr-FR" dirty="0" smtClean="0"/>
              <a:t> has relation </a:t>
            </a:r>
            <a:r>
              <a:rPr lang="fr-FR" dirty="0" err="1" smtClean="0"/>
              <a:t>with</a:t>
            </a:r>
            <a:r>
              <a:rPr lang="fr-FR" dirty="0" smtClean="0"/>
              <a:t> the occupation and the social </a:t>
            </a:r>
            <a:r>
              <a:rPr lang="fr-FR" dirty="0" err="1" smtClean="0"/>
              <a:t>status</a:t>
            </a:r>
            <a:r>
              <a:rPr lang="fr-FR" dirty="0" smtClean="0"/>
              <a:t> of the participants. </a:t>
            </a:r>
          </a:p>
          <a:p>
            <a:pPr marL="0" indent="0" algn="just" rtl="0">
              <a:buNone/>
            </a:pPr>
            <a:r>
              <a:rPr lang="fr-FR" dirty="0" smtClean="0"/>
              <a:t>So the </a:t>
            </a:r>
            <a:r>
              <a:rPr lang="fr-FR" dirty="0" err="1" smtClean="0"/>
              <a:t>purpose</a:t>
            </a:r>
            <a:r>
              <a:rPr lang="fr-FR" dirty="0" smtClean="0"/>
              <a:t> </a:t>
            </a:r>
            <a:r>
              <a:rPr lang="fr-FR" dirty="0" err="1" smtClean="0"/>
              <a:t>defines</a:t>
            </a:r>
            <a:r>
              <a:rPr lang="fr-FR" dirty="0" smtClean="0"/>
              <a:t> the </a:t>
            </a:r>
            <a:r>
              <a:rPr lang="fr-FR" dirty="0" err="1" smtClean="0"/>
              <a:t>linguistic</a:t>
            </a:r>
            <a:r>
              <a:rPr lang="fr-FR" dirty="0" smtClean="0"/>
              <a:t> variation. The job of the </a:t>
            </a:r>
            <a:r>
              <a:rPr lang="fr-FR" dirty="0" err="1" smtClean="0"/>
              <a:t>stylistician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relate the </a:t>
            </a:r>
            <a:r>
              <a:rPr lang="fr-FR" dirty="0" err="1" smtClean="0"/>
              <a:t>purpose</a:t>
            </a:r>
            <a:r>
              <a:rPr lang="fr-FR" dirty="0" smtClean="0"/>
              <a:t> of the communication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38312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643082"/>
            <a:ext cx="8503920" cy="4572000"/>
          </a:xfrm>
        </p:spPr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I.4.3.4. </a:t>
            </a:r>
            <a:r>
              <a:rPr lang="fr-FR" b="1" dirty="0" err="1" smtClean="0">
                <a:solidFill>
                  <a:srgbClr val="002060"/>
                </a:solidFill>
              </a:rPr>
              <a:t>Singularity</a:t>
            </a:r>
            <a:r>
              <a:rPr lang="fr-FR" b="1" dirty="0" smtClean="0">
                <a:solidFill>
                  <a:srgbClr val="002060"/>
                </a:solidFill>
              </a:rPr>
              <a:t>: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the </a:t>
            </a:r>
            <a:r>
              <a:rPr lang="fr-FR" dirty="0" err="1" smtClean="0"/>
              <a:t>individual’s</a:t>
            </a:r>
            <a:r>
              <a:rPr lang="fr-FR" dirty="0" smtClean="0"/>
              <a:t> </a:t>
            </a:r>
            <a:r>
              <a:rPr lang="fr-FR" dirty="0" err="1" smtClean="0"/>
              <a:t>occasional</a:t>
            </a:r>
            <a:r>
              <a:rPr lang="fr-FR" dirty="0" smtClean="0"/>
              <a:t> </a:t>
            </a:r>
            <a:r>
              <a:rPr lang="fr-FR" dirty="0" err="1" smtClean="0"/>
              <a:t>idiosynchratic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.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I.4.3.4.1. </a:t>
            </a:r>
            <a:r>
              <a:rPr lang="fr-FR" b="1" dirty="0" err="1" smtClean="0">
                <a:solidFill>
                  <a:srgbClr val="002060"/>
                </a:solidFill>
              </a:rPr>
              <a:t>Difference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Between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Singularity</a:t>
            </a:r>
            <a:r>
              <a:rPr lang="fr-FR" b="1" dirty="0" smtClean="0">
                <a:solidFill>
                  <a:srgbClr val="002060"/>
                </a:solidFill>
              </a:rPr>
              <a:t> and </a:t>
            </a:r>
            <a:r>
              <a:rPr lang="fr-FR" b="1" dirty="0" err="1" smtClean="0">
                <a:solidFill>
                  <a:srgbClr val="002060"/>
                </a:solidFill>
              </a:rPr>
              <a:t>Individuality</a:t>
            </a:r>
            <a:endParaRPr lang="fr-FR" b="1" dirty="0" smtClean="0">
              <a:solidFill>
                <a:srgbClr val="002060"/>
              </a:solidFill>
            </a:endParaRPr>
          </a:p>
          <a:p>
            <a:pPr marL="0" indent="0" algn="just" rtl="0">
              <a:buNone/>
            </a:pPr>
            <a:r>
              <a:rPr lang="fr-FR" dirty="0" err="1" smtClean="0"/>
              <a:t>Singularity</a:t>
            </a:r>
            <a:r>
              <a:rPr lang="fr-FR" dirty="0" smtClean="0"/>
              <a:t> dimensions are short and </a:t>
            </a:r>
            <a:r>
              <a:rPr lang="fr-FR" dirty="0" err="1" smtClean="0"/>
              <a:t>temporary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achieve</a:t>
            </a:r>
            <a:r>
              <a:rPr lang="fr-FR" dirty="0" smtClean="0"/>
              <a:t> a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contrast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err="1" smtClean="0"/>
              <a:t>Individuality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are </a:t>
            </a:r>
            <a:r>
              <a:rPr lang="fr-FR" dirty="0" err="1" smtClean="0"/>
              <a:t>continuous</a:t>
            </a:r>
            <a:r>
              <a:rPr lang="fr-FR" dirty="0"/>
              <a:t> </a:t>
            </a:r>
            <a:r>
              <a:rPr lang="fr-FR" dirty="0" smtClean="0"/>
              <a:t>and permanent. </a:t>
            </a:r>
            <a:r>
              <a:rPr lang="fr-FR" dirty="0" err="1" smtClean="0"/>
              <a:t>They</a:t>
            </a:r>
            <a:r>
              <a:rPr lang="fr-FR" dirty="0" smtClean="0"/>
              <a:t> are non-</a:t>
            </a:r>
            <a:r>
              <a:rPr lang="fr-FR" dirty="0" err="1" smtClean="0"/>
              <a:t>linguistic</a:t>
            </a:r>
            <a:r>
              <a:rPr lang="fr-FR" dirty="0" smtClean="0"/>
              <a:t>. </a:t>
            </a:r>
          </a:p>
          <a:p>
            <a:pPr marL="0" indent="0" algn="just" rtl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3376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</a:rPr>
              <a:t>Stylistics_</a:t>
            </a:r>
            <a:r>
              <a:rPr lang="fr-FR" sz="3200" dirty="0" smtClean="0">
                <a:solidFill>
                  <a:srgbClr val="FF0000"/>
                </a:solidFill>
              </a:rPr>
              <a:t> Course 05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b="1" dirty="0"/>
          </a:p>
        </p:txBody>
      </p:sp>
      <p:pic>
        <p:nvPicPr>
          <p:cNvPr id="1026" name="Picture 2" descr="C:\Users\Hp 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428604"/>
            <a:ext cx="2143125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50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Contents</a:t>
            </a:r>
          </a:p>
          <a:p>
            <a:pPr algn="just" rtl="0">
              <a:buNone/>
            </a:pPr>
            <a:r>
              <a:rPr lang="fr-FR" dirty="0" smtClean="0"/>
              <a:t>I.5. Common </a:t>
            </a:r>
            <a:r>
              <a:rPr lang="fr-FR" dirty="0" err="1" smtClean="0"/>
              <a:t>Core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( </a:t>
            </a:r>
            <a:r>
              <a:rPr lang="fr-FR" dirty="0" err="1" smtClean="0"/>
              <a:t>Neutral</a:t>
            </a:r>
            <a:r>
              <a:rPr lang="fr-FR" dirty="0" smtClean="0"/>
              <a:t>).</a:t>
            </a:r>
          </a:p>
          <a:p>
            <a:pPr algn="just" rtl="0">
              <a:buNone/>
            </a:pPr>
            <a:r>
              <a:rPr lang="fr-FR" dirty="0" smtClean="0"/>
              <a:t>I.6. </a:t>
            </a:r>
            <a:r>
              <a:rPr lang="fr-FR" dirty="0" err="1" smtClean="0"/>
              <a:t>Organization</a:t>
            </a:r>
            <a:r>
              <a:rPr lang="fr-FR" dirty="0" smtClean="0"/>
              <a:t> of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in </a:t>
            </a:r>
            <a:r>
              <a:rPr lang="fr-FR" dirty="0" err="1" smtClean="0"/>
              <a:t>Analysis</a:t>
            </a:r>
            <a:r>
              <a:rPr lang="fr-FR" dirty="0" smtClean="0"/>
              <a:t>.</a:t>
            </a:r>
          </a:p>
          <a:p>
            <a:pPr algn="just" rtl="0">
              <a:buNone/>
            </a:pPr>
            <a:r>
              <a:rPr lang="fr-FR" dirty="0" smtClean="0"/>
              <a:t>I.7. Important Observations.</a:t>
            </a:r>
          </a:p>
          <a:p>
            <a:pPr algn="just" rtl="0">
              <a:buNone/>
            </a:pPr>
            <a:r>
              <a:rPr lang="fr-FR" dirty="0" smtClean="0"/>
              <a:t>I.8. The </a:t>
            </a:r>
            <a:r>
              <a:rPr lang="fr-FR" dirty="0" err="1" smtClean="0"/>
              <a:t>Purpose</a:t>
            </a:r>
            <a:r>
              <a:rPr lang="fr-FR" dirty="0" smtClean="0"/>
              <a:t> of Crystal and </a:t>
            </a:r>
            <a:r>
              <a:rPr lang="fr-FR" dirty="0" err="1" smtClean="0"/>
              <a:t>Davy’s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.</a:t>
            </a:r>
          </a:p>
          <a:p>
            <a:pPr algn="just" rtl="0">
              <a:buNone/>
            </a:pPr>
            <a:r>
              <a:rPr lang="fr-FR" dirty="0" smtClean="0"/>
              <a:t>I.9. </a:t>
            </a:r>
            <a:r>
              <a:rPr lang="fr-FR" dirty="0" err="1" smtClean="0"/>
              <a:t>Bibliography</a:t>
            </a:r>
            <a:r>
              <a:rPr lang="fr-FR" dirty="0" smtClean="0"/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FR" sz="2800" b="1" dirty="0" err="1" smtClean="0">
                <a:solidFill>
                  <a:srgbClr val="FF0000"/>
                </a:solidFill>
              </a:rPr>
              <a:t>Follow</a:t>
            </a:r>
            <a:r>
              <a:rPr lang="fr-FR" sz="2800" b="1" dirty="0" smtClean="0">
                <a:solidFill>
                  <a:srgbClr val="FF0000"/>
                </a:solidFill>
              </a:rPr>
              <a:t> up </a:t>
            </a:r>
            <a:r>
              <a:rPr lang="fr-FR" sz="2800" b="1" dirty="0" err="1" smtClean="0">
                <a:solidFill>
                  <a:srgbClr val="FF0000"/>
                </a:solidFill>
              </a:rPr>
              <a:t>With</a:t>
            </a:r>
            <a:r>
              <a:rPr lang="fr-FR" sz="2800" b="1" dirty="0" smtClean="0">
                <a:solidFill>
                  <a:srgbClr val="FF0000"/>
                </a:solidFill>
              </a:rPr>
              <a:t> Crystal and </a:t>
            </a:r>
            <a:r>
              <a:rPr lang="fr-FR" sz="2800" b="1" dirty="0" err="1" smtClean="0">
                <a:solidFill>
                  <a:srgbClr val="FF0000"/>
                </a:solidFill>
              </a:rPr>
              <a:t>Davy’s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Approach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I.5. Common-</a:t>
            </a:r>
            <a:r>
              <a:rPr lang="fr-FR" b="1" dirty="0" err="1" smtClean="0">
                <a:solidFill>
                  <a:srgbClr val="0070C0"/>
                </a:solidFill>
              </a:rPr>
              <a:t>Core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Features</a:t>
            </a:r>
            <a:r>
              <a:rPr lang="fr-FR" b="1" dirty="0" smtClean="0">
                <a:solidFill>
                  <a:srgbClr val="0070C0"/>
                </a:solidFill>
              </a:rPr>
              <a:t> (</a:t>
            </a:r>
            <a:r>
              <a:rPr lang="fr-FR" b="1" dirty="0" err="1" smtClean="0">
                <a:solidFill>
                  <a:srgbClr val="0070C0"/>
                </a:solidFill>
              </a:rPr>
              <a:t>Neutral</a:t>
            </a:r>
            <a:r>
              <a:rPr lang="fr-FR" b="1" dirty="0" smtClean="0">
                <a:solidFill>
                  <a:srgbClr val="0070C0"/>
                </a:solidFill>
              </a:rPr>
              <a:t>)  </a:t>
            </a:r>
          </a:p>
          <a:p>
            <a:pPr marL="0" indent="0" algn="just" rtl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have no </a:t>
            </a:r>
            <a:r>
              <a:rPr lang="fr-FR" dirty="0" err="1" smtClean="0"/>
              <a:t>situational</a:t>
            </a:r>
            <a:r>
              <a:rPr lang="fr-FR" dirty="0" smtClean="0"/>
              <a:t> </a:t>
            </a:r>
            <a:r>
              <a:rPr lang="fr-FR" dirty="0" err="1" smtClean="0"/>
              <a:t>correlates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all. </a:t>
            </a:r>
          </a:p>
          <a:p>
            <a:pPr marL="0" indent="0" algn="just" rtl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degree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all </a:t>
            </a:r>
            <a:r>
              <a:rPr lang="fr-FR" dirty="0" err="1" smtClean="0"/>
              <a:t>utterances</a:t>
            </a:r>
            <a:r>
              <a:rPr lang="fr-FR" dirty="0" smtClean="0"/>
              <a:t> in the speech </a:t>
            </a:r>
            <a:r>
              <a:rPr lang="fr-FR" dirty="0" err="1" smtClean="0"/>
              <a:t>community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 </a:t>
            </a:r>
            <a:r>
              <a:rPr lang="fr-FR" dirty="0" err="1" smtClean="0"/>
              <a:t>regardless</a:t>
            </a:r>
            <a:r>
              <a:rPr lang="fr-FR" dirty="0" smtClean="0"/>
              <a:t> of the </a:t>
            </a:r>
            <a:r>
              <a:rPr lang="fr-FR" dirty="0" err="1" smtClean="0"/>
              <a:t>situational</a:t>
            </a:r>
            <a:r>
              <a:rPr lang="fr-FR" dirty="0" smtClean="0"/>
              <a:t> dimensions </a:t>
            </a:r>
            <a:r>
              <a:rPr lang="fr-FR" dirty="0" err="1" smtClean="0"/>
              <a:t>mentioned</a:t>
            </a:r>
            <a:r>
              <a:rPr lang="fr-FR" dirty="0" smtClean="0"/>
              <a:t> in the </a:t>
            </a:r>
            <a:r>
              <a:rPr lang="fr-FR" dirty="0" err="1" smtClean="0"/>
              <a:t>previous</a:t>
            </a:r>
            <a:r>
              <a:rPr lang="fr-FR" dirty="0" smtClean="0"/>
              <a:t> course. </a:t>
            </a:r>
          </a:p>
          <a:p>
            <a:pPr marL="0" indent="0" algn="just" rtl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stylistician</a:t>
            </a:r>
            <a:r>
              <a:rPr lang="fr-FR" dirty="0" smtClean="0"/>
              <a:t> must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aware</a:t>
            </a:r>
            <a:r>
              <a:rPr lang="fr-FR" dirty="0" smtClean="0"/>
              <a:t> of </a:t>
            </a:r>
            <a:r>
              <a:rPr lang="fr-FR" dirty="0" err="1" smtClean="0"/>
              <a:t>them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discount </a:t>
            </a:r>
            <a:r>
              <a:rPr lang="fr-FR" dirty="0" err="1" smtClean="0"/>
              <a:t>them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694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displayed</a:t>
            </a:r>
            <a:r>
              <a:rPr lang="fr-FR" dirty="0" smtClean="0"/>
              <a:t> in: the </a:t>
            </a:r>
            <a:r>
              <a:rPr lang="fr-FR" dirty="0" err="1" smtClean="0"/>
              <a:t>laws</a:t>
            </a:r>
            <a:r>
              <a:rPr lang="fr-FR" dirty="0" smtClean="0"/>
              <a:t> of </a:t>
            </a:r>
            <a:r>
              <a:rPr lang="fr-FR" dirty="0" err="1" smtClean="0"/>
              <a:t>grammar</a:t>
            </a:r>
            <a:r>
              <a:rPr lang="fr-FR" dirty="0" smtClean="0"/>
              <a:t>, </a:t>
            </a:r>
            <a:r>
              <a:rPr lang="fr-FR" dirty="0" err="1" smtClean="0"/>
              <a:t>phonology</a:t>
            </a:r>
            <a:r>
              <a:rPr lang="fr-FR" dirty="0" smtClean="0"/>
              <a:t> and lexis. </a:t>
            </a:r>
          </a:p>
          <a:p>
            <a:pPr algn="just" rtl="0"/>
            <a:r>
              <a:rPr lang="fr-FR" dirty="0" smtClean="0"/>
              <a:t>In the light of </a:t>
            </a:r>
            <a:r>
              <a:rPr lang="fr-FR" dirty="0" err="1" smtClean="0"/>
              <a:t>what</a:t>
            </a:r>
            <a:r>
              <a:rPr lang="fr-FR" dirty="0" smtClean="0"/>
              <a:t> has been </a:t>
            </a:r>
            <a:r>
              <a:rPr lang="fr-FR" dirty="0" err="1" smtClean="0"/>
              <a:t>dealt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, Crystal and Davy claim </a:t>
            </a:r>
            <a:r>
              <a:rPr lang="fr-FR" dirty="0" err="1" smtClean="0"/>
              <a:t>that</a:t>
            </a:r>
            <a:r>
              <a:rPr lang="fr-FR" dirty="0" smtClean="0"/>
              <a:t> once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depicted</a:t>
            </a:r>
            <a:r>
              <a:rPr lang="fr-FR" dirty="0" smtClean="0"/>
              <a:t>, the </a:t>
            </a:r>
            <a:r>
              <a:rPr lang="fr-FR" dirty="0" err="1" smtClean="0"/>
              <a:t>stylistician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ask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guiding</a:t>
            </a:r>
            <a:r>
              <a:rPr lang="fr-FR" dirty="0" smtClean="0"/>
              <a:t> questions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:</a:t>
            </a:r>
          </a:p>
          <a:p>
            <a:pPr marL="0" indent="0" algn="just" rtl="0">
              <a:buNone/>
            </a:pPr>
            <a:r>
              <a:rPr lang="fr-FR" dirty="0" smtClean="0"/>
              <a:t>- Tells us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? (</a:t>
            </a:r>
            <a:r>
              <a:rPr lang="fr-FR" dirty="0" err="1" smtClean="0"/>
              <a:t>i.e</a:t>
            </a:r>
            <a:r>
              <a:rPr lang="fr-FR" dirty="0" smtClean="0"/>
              <a:t>, </a:t>
            </a:r>
            <a:r>
              <a:rPr lang="fr-FR" dirty="0" err="1" smtClean="0"/>
              <a:t>individuality</a:t>
            </a:r>
            <a:r>
              <a:rPr lang="fr-F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523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FontTx/>
              <a:buChar char="-"/>
            </a:pP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country or </a:t>
            </a:r>
            <a:r>
              <a:rPr lang="fr-FR" dirty="0" err="1" smtClean="0"/>
              <a:t>region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? ( </a:t>
            </a:r>
            <a:r>
              <a:rPr lang="fr-FR" dirty="0" err="1" smtClean="0"/>
              <a:t>i.e</a:t>
            </a:r>
            <a:r>
              <a:rPr lang="fr-FR" dirty="0" smtClean="0"/>
              <a:t>,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dialect</a:t>
            </a:r>
            <a:r>
              <a:rPr lang="fr-FR" dirty="0" smtClean="0"/>
              <a:t>)</a:t>
            </a:r>
          </a:p>
          <a:p>
            <a:pPr algn="just" rtl="0">
              <a:buFontTx/>
              <a:buChar char="-"/>
            </a:pPr>
            <a:r>
              <a:rPr lang="fr-FR" dirty="0" smtClean="0"/>
              <a:t>Tells us </a:t>
            </a:r>
            <a:r>
              <a:rPr lang="fr-FR" dirty="0" err="1" smtClean="0"/>
              <a:t>which</a:t>
            </a:r>
            <a:r>
              <a:rPr lang="fr-FR" dirty="0" smtClean="0"/>
              <a:t> social class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belong</a:t>
            </a:r>
            <a:r>
              <a:rPr lang="fr-FR" dirty="0" smtClean="0"/>
              <a:t> to? (</a:t>
            </a:r>
            <a:r>
              <a:rPr lang="fr-FR" dirty="0" err="1" smtClean="0"/>
              <a:t>i.e</a:t>
            </a:r>
            <a:r>
              <a:rPr lang="fr-FR" dirty="0" smtClean="0"/>
              <a:t>,  class </a:t>
            </a:r>
            <a:r>
              <a:rPr lang="fr-FR" dirty="0" err="1" smtClean="0"/>
              <a:t>dialect</a:t>
            </a:r>
            <a:r>
              <a:rPr lang="fr-FR" dirty="0" smtClean="0"/>
              <a:t>)……….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789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I.6. </a:t>
            </a:r>
            <a:r>
              <a:rPr lang="fr-FR" sz="2400" b="1" dirty="0" err="1" smtClean="0">
                <a:solidFill>
                  <a:srgbClr val="FF0000"/>
                </a:solidFill>
              </a:rPr>
              <a:t>Organization</a:t>
            </a:r>
            <a:r>
              <a:rPr lang="fr-FR" sz="2400" b="1" dirty="0" smtClean="0">
                <a:solidFill>
                  <a:srgbClr val="FF0000"/>
                </a:solidFill>
              </a:rPr>
              <a:t> of </a:t>
            </a:r>
            <a:r>
              <a:rPr lang="fr-FR" sz="2400" b="1" dirty="0" err="1" smtClean="0">
                <a:solidFill>
                  <a:srgbClr val="FF0000"/>
                </a:solidFill>
              </a:rPr>
              <a:t>Stylistic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Features</a:t>
            </a:r>
            <a:r>
              <a:rPr lang="fr-FR" sz="2400" b="1" dirty="0" smtClean="0">
                <a:solidFill>
                  <a:srgbClr val="FF0000"/>
                </a:solidFill>
              </a:rPr>
              <a:t> in </a:t>
            </a:r>
            <a:r>
              <a:rPr lang="fr-FR" sz="2400" b="1" dirty="0" err="1" smtClean="0">
                <a:solidFill>
                  <a:srgbClr val="FF0000"/>
                </a:solidFill>
              </a:rPr>
              <a:t>Analysis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just" rtl="0"/>
            <a:r>
              <a:rPr lang="fr-FR" dirty="0" smtClean="0"/>
              <a:t>Crystal and Davy claim </a:t>
            </a:r>
            <a:r>
              <a:rPr lang="fr-FR" dirty="0" err="1" smtClean="0"/>
              <a:t>that</a:t>
            </a:r>
            <a:r>
              <a:rPr lang="fr-FR" dirty="0" smtClean="0"/>
              <a:t> once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depicted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correlated</a:t>
            </a:r>
            <a:r>
              <a:rPr lang="fr-FR" dirty="0" smtClean="0"/>
              <a:t>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situational</a:t>
            </a:r>
            <a:r>
              <a:rPr lang="fr-FR" dirty="0" smtClean="0"/>
              <a:t> dimensions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stated</a:t>
            </a:r>
            <a:r>
              <a:rPr lang="fr-FR" dirty="0" smtClean="0"/>
              <a:t> </a:t>
            </a:r>
            <a:r>
              <a:rPr lang="fr-FR" dirty="0" err="1" smtClean="0"/>
              <a:t>earlier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009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describe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as </a:t>
            </a:r>
            <a:r>
              <a:rPr lang="fr-FR" dirty="0" err="1" smtClean="0"/>
              <a:t>follows</a:t>
            </a:r>
            <a:r>
              <a:rPr lang="fr-FR" dirty="0" smtClean="0"/>
              <a:t>:</a:t>
            </a:r>
          </a:p>
          <a:p>
            <a:pPr marL="0" indent="0" algn="just" rtl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stylistician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sheets</a:t>
            </a:r>
            <a:r>
              <a:rPr lang="fr-FR" dirty="0" smtClean="0"/>
              <a:t> of </a:t>
            </a:r>
            <a:r>
              <a:rPr lang="fr-FR" dirty="0" err="1" smtClean="0"/>
              <a:t>papers</a:t>
            </a:r>
            <a:r>
              <a:rPr lang="fr-FR" dirty="0" smtClean="0"/>
              <a:t>. In the first </a:t>
            </a:r>
            <a:r>
              <a:rPr lang="fr-FR" dirty="0" err="1" smtClean="0"/>
              <a:t>paper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recalls</a:t>
            </a:r>
            <a:r>
              <a:rPr lang="fr-FR" dirty="0" smtClean="0"/>
              <a:t> all the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English and </a:t>
            </a:r>
            <a:r>
              <a:rPr lang="fr-FR" dirty="0" err="1" smtClean="0"/>
              <a:t>next</a:t>
            </a:r>
            <a:r>
              <a:rPr lang="fr-FR" dirty="0" smtClean="0"/>
              <a:t> to </a:t>
            </a:r>
            <a:r>
              <a:rPr lang="fr-FR" dirty="0" err="1" smtClean="0"/>
              <a:t>them</a:t>
            </a:r>
            <a:r>
              <a:rPr lang="fr-FR" dirty="0" smtClean="0"/>
              <a:t>, </a:t>
            </a:r>
            <a:r>
              <a:rPr lang="fr-FR" dirty="0" err="1" smtClean="0"/>
              <a:t>he</a:t>
            </a:r>
            <a:r>
              <a:rPr lang="fr-FR" dirty="0" smtClean="0"/>
              <a:t> states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</a:t>
            </a:r>
            <a:r>
              <a:rPr lang="fr-FR" dirty="0" err="1" smtClean="0"/>
              <a:t>noted</a:t>
            </a:r>
            <a:r>
              <a:rPr lang="fr-FR" dirty="0" smtClean="0"/>
              <a:t> in the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057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I.2. </a:t>
            </a:r>
            <a:r>
              <a:rPr lang="fr-FR" b="1" dirty="0" err="1" smtClean="0">
                <a:solidFill>
                  <a:srgbClr val="00B050"/>
                </a:solidFill>
              </a:rPr>
              <a:t>Literary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Stylistics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« A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deaf</a:t>
            </a:r>
            <a:r>
              <a:rPr lang="fr-FR" dirty="0" smtClean="0"/>
              <a:t> to the </a:t>
            </a:r>
            <a:r>
              <a:rPr lang="fr-FR" dirty="0" err="1" smtClean="0"/>
              <a:t>poetic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of </a:t>
            </a:r>
            <a:r>
              <a:rPr lang="fr-FR" dirty="0" err="1" smtClean="0"/>
              <a:t>language</a:t>
            </a:r>
            <a:r>
              <a:rPr lang="fr-FR" dirty="0" smtClean="0"/>
              <a:t> and a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scholar</a:t>
            </a:r>
            <a:r>
              <a:rPr lang="fr-FR" dirty="0" smtClean="0"/>
              <a:t> </a:t>
            </a:r>
            <a:r>
              <a:rPr lang="fr-FR" dirty="0" err="1" smtClean="0"/>
              <a:t>indifferent</a:t>
            </a:r>
            <a:r>
              <a:rPr lang="fr-FR" dirty="0" smtClean="0"/>
              <a:t> to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 and </a:t>
            </a:r>
            <a:r>
              <a:rPr lang="fr-FR" dirty="0" err="1" smtClean="0"/>
              <a:t>unconversant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 are </a:t>
            </a:r>
            <a:r>
              <a:rPr lang="fr-FR" dirty="0" err="1" smtClean="0"/>
              <a:t>equally</a:t>
            </a:r>
            <a:r>
              <a:rPr lang="fr-FR" dirty="0" smtClean="0"/>
              <a:t> flagrant </a:t>
            </a:r>
            <a:r>
              <a:rPr lang="fr-FR" dirty="0" err="1" smtClean="0"/>
              <a:t>anachronisms</a:t>
            </a:r>
            <a:r>
              <a:rPr lang="fr-FR" dirty="0" smtClean="0"/>
              <a:t> » ( Jakobson, 1960: 377 </a:t>
            </a:r>
            <a:r>
              <a:rPr lang="fr-FR" dirty="0" err="1" smtClean="0"/>
              <a:t>qtd</a:t>
            </a:r>
            <a:r>
              <a:rPr lang="fr-FR" dirty="0" smtClean="0"/>
              <a:t> in: Verschueren et al, 1998).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603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First </a:t>
            </a:r>
            <a:r>
              <a:rPr lang="fr-FR" b="1" dirty="0" err="1" smtClean="0">
                <a:solidFill>
                  <a:srgbClr val="0070C0"/>
                </a:solidFill>
              </a:rPr>
              <a:t>Sheet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 err="1" smtClean="0"/>
              <a:t>Phonetics</a:t>
            </a:r>
            <a:r>
              <a:rPr lang="fr-FR" dirty="0" smtClean="0"/>
              <a:t>                                         </a:t>
            </a:r>
            <a:r>
              <a:rPr lang="fr-FR" dirty="0" err="1" smtClean="0"/>
              <a:t>Statement</a:t>
            </a:r>
            <a:r>
              <a:rPr lang="fr-FR" dirty="0" smtClean="0"/>
              <a:t> of the </a:t>
            </a:r>
          </a:p>
          <a:p>
            <a:pPr marL="0" indent="0">
              <a:buNone/>
            </a:pPr>
            <a:r>
              <a:rPr lang="fr-FR" dirty="0" err="1" smtClean="0"/>
              <a:t>Graphetics</a:t>
            </a:r>
            <a:r>
              <a:rPr lang="fr-FR" dirty="0" smtClean="0"/>
              <a:t>                                                       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err="1" smtClean="0"/>
              <a:t>Phonology</a:t>
            </a:r>
            <a:r>
              <a:rPr lang="fr-FR" dirty="0" smtClean="0"/>
              <a:t>                                                         </a:t>
            </a:r>
            <a:r>
              <a:rPr lang="fr-FR" dirty="0" err="1" smtClean="0"/>
              <a:t>features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Graphology</a:t>
            </a:r>
            <a:r>
              <a:rPr lang="fr-FR" dirty="0" smtClean="0"/>
              <a:t>                                                      </a:t>
            </a:r>
            <a:r>
              <a:rPr lang="fr-FR" dirty="0" err="1" smtClean="0"/>
              <a:t>noted</a:t>
            </a:r>
            <a:r>
              <a:rPr lang="fr-FR" dirty="0" smtClean="0"/>
              <a:t> in </a:t>
            </a:r>
          </a:p>
          <a:p>
            <a:pPr marL="0" indent="0">
              <a:buNone/>
            </a:pPr>
            <a:r>
              <a:rPr lang="fr-FR" dirty="0" err="1" smtClean="0"/>
              <a:t>Grammar</a:t>
            </a:r>
            <a:r>
              <a:rPr lang="fr-FR" dirty="0" smtClean="0"/>
              <a:t>                                                           the </a:t>
            </a:r>
            <a:r>
              <a:rPr lang="fr-FR" dirty="0" err="1" smtClean="0"/>
              <a:t>text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Voacabulary</a:t>
            </a:r>
            <a:r>
              <a:rPr lang="fr-FR" dirty="0" smtClean="0"/>
              <a:t>                                                          </a:t>
            </a:r>
            <a:r>
              <a:rPr lang="fr-FR" dirty="0" err="1" smtClean="0"/>
              <a:t>being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Semantics</a:t>
            </a:r>
            <a:r>
              <a:rPr lang="fr-FR" dirty="0" smtClean="0"/>
              <a:t>                                                           </a:t>
            </a:r>
            <a:r>
              <a:rPr lang="fr-FR" dirty="0" err="1" smtClean="0"/>
              <a:t>studied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987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dirty="0" smtClean="0"/>
              <a:t>In addition, the </a:t>
            </a:r>
            <a:r>
              <a:rPr lang="fr-FR" dirty="0" err="1" smtClean="0"/>
              <a:t>phonolgical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segmented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segments:</a:t>
            </a:r>
          </a:p>
          <a:p>
            <a:pPr algn="just" rtl="0">
              <a:buFontTx/>
              <a:buChar char="-"/>
            </a:pPr>
            <a:r>
              <a:rPr lang="fr-FR" dirty="0" smtClean="0"/>
              <a:t>The segmental: </a:t>
            </a:r>
            <a:r>
              <a:rPr lang="fr-FR" dirty="0" err="1" smtClean="0"/>
              <a:t>vowels</a:t>
            </a:r>
            <a:r>
              <a:rPr lang="fr-FR" dirty="0" smtClean="0"/>
              <a:t>, consonant </a:t>
            </a:r>
            <a:r>
              <a:rPr lang="fr-FR" dirty="0" err="1" smtClean="0"/>
              <a:t>contrasts</a:t>
            </a:r>
            <a:r>
              <a:rPr lang="fr-FR" dirty="0" smtClean="0"/>
              <a:t> </a:t>
            </a:r>
            <a:r>
              <a:rPr lang="fr-FR" dirty="0" err="1" smtClean="0"/>
              <a:t>classified</a:t>
            </a:r>
            <a:r>
              <a:rPr lang="fr-FR" dirty="0" smtClean="0"/>
              <a:t> and </a:t>
            </a:r>
            <a:r>
              <a:rPr lang="fr-FR" dirty="0" err="1" smtClean="0"/>
              <a:t>listed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The non-segmental: pitch, intonation, </a:t>
            </a:r>
            <a:r>
              <a:rPr lang="fr-FR" dirty="0" err="1" smtClean="0"/>
              <a:t>loudnes</a:t>
            </a:r>
            <a:r>
              <a:rPr lang="fr-FR" dirty="0" smtClean="0"/>
              <a:t>, </a:t>
            </a:r>
            <a:r>
              <a:rPr lang="fr-FR" dirty="0" err="1" smtClean="0"/>
              <a:t>contrasts</a:t>
            </a:r>
            <a:r>
              <a:rPr lang="fr-FR" dirty="0" smtClean="0"/>
              <a:t> </a:t>
            </a:r>
            <a:r>
              <a:rPr lang="fr-FR" dirty="0" err="1" smtClean="0"/>
              <a:t>classified</a:t>
            </a:r>
            <a:r>
              <a:rPr lang="fr-FR" dirty="0" smtClean="0"/>
              <a:t> and </a:t>
            </a:r>
            <a:r>
              <a:rPr lang="fr-FR" dirty="0" err="1" smtClean="0"/>
              <a:t>listed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641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Second </a:t>
            </a:r>
            <a:r>
              <a:rPr lang="fr-FR" b="1" dirty="0" err="1" smtClean="0">
                <a:solidFill>
                  <a:srgbClr val="0070C0"/>
                </a:solidFill>
              </a:rPr>
              <a:t>Sheet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stylistician</a:t>
            </a:r>
            <a:r>
              <a:rPr lang="fr-FR" dirty="0" smtClean="0"/>
              <a:t> </a:t>
            </a:r>
            <a:r>
              <a:rPr lang="fr-FR" dirty="0" err="1" smtClean="0"/>
              <a:t>writes</a:t>
            </a:r>
            <a:r>
              <a:rPr lang="fr-FR" dirty="0" smtClean="0"/>
              <a:t> the </a:t>
            </a:r>
            <a:r>
              <a:rPr lang="fr-FR" dirty="0" err="1" smtClean="0"/>
              <a:t>headings</a:t>
            </a:r>
            <a:r>
              <a:rPr lang="fr-FR" dirty="0" smtClean="0"/>
              <a:t> of the dimensions of </a:t>
            </a:r>
            <a:r>
              <a:rPr lang="fr-FR" dirty="0" err="1" smtClean="0"/>
              <a:t>stylistic</a:t>
            </a:r>
            <a:r>
              <a:rPr lang="fr-FR" dirty="0" smtClean="0"/>
              <a:t> description </a:t>
            </a:r>
            <a:r>
              <a:rPr lang="fr-FR" dirty="0" err="1" smtClean="0"/>
              <a:t>listed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.</a:t>
            </a:r>
          </a:p>
          <a:p>
            <a:pPr marL="0" indent="0" algn="just" rtl="0">
              <a:buNone/>
            </a:pPr>
            <a:r>
              <a:rPr lang="fr-FR" dirty="0" smtClean="0"/>
              <a:t>For </a:t>
            </a:r>
            <a:r>
              <a:rPr lang="fr-FR" dirty="0" err="1" smtClean="0"/>
              <a:t>example</a:t>
            </a:r>
            <a:r>
              <a:rPr lang="fr-FR" dirty="0" smtClean="0"/>
              <a:t>, the </a:t>
            </a:r>
            <a:r>
              <a:rPr lang="fr-FR" dirty="0" err="1" smtClean="0"/>
              <a:t>form</a:t>
            </a:r>
            <a:r>
              <a:rPr lang="fr-FR" dirty="0" smtClean="0"/>
              <a:t>  ‘</a:t>
            </a:r>
            <a:r>
              <a:rPr lang="fr-FR" dirty="0" err="1" smtClean="0"/>
              <a:t>he’ll</a:t>
            </a:r>
            <a:r>
              <a:rPr lang="fr-FR" dirty="0" smtClean="0"/>
              <a:t>’ </a:t>
            </a:r>
            <a:r>
              <a:rPr lang="fr-FR" dirty="0" err="1" smtClean="0"/>
              <a:t>enters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the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heading</a:t>
            </a:r>
            <a:r>
              <a:rPr lang="fr-FR" dirty="0" smtClean="0"/>
              <a:t> of </a:t>
            </a:r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indication of </a:t>
            </a:r>
            <a:r>
              <a:rPr lang="fr-FR" dirty="0" err="1" smtClean="0"/>
              <a:t>informal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436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I.7. Important Observations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stylistic</a:t>
            </a:r>
            <a:r>
              <a:rPr lang="fr-FR" dirty="0" smtClean="0"/>
              <a:t> dimensions are </a:t>
            </a:r>
            <a:r>
              <a:rPr lang="fr-FR" dirty="0" err="1" smtClean="0"/>
              <a:t>synchronic</a:t>
            </a:r>
            <a:r>
              <a:rPr lang="fr-FR" dirty="0" smtClean="0"/>
              <a:t> concepts.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Not </a:t>
            </a:r>
            <a:r>
              <a:rPr lang="fr-FR" dirty="0" err="1" smtClean="0"/>
              <a:t>each</a:t>
            </a:r>
            <a:r>
              <a:rPr lang="fr-FR" dirty="0" smtClean="0"/>
              <a:t> dimension </a:t>
            </a:r>
            <a:r>
              <a:rPr lang="fr-FR" dirty="0" err="1" smtClean="0"/>
              <a:t>provides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of </a:t>
            </a:r>
            <a:r>
              <a:rPr lang="fr-FR" dirty="0" err="1" smtClean="0"/>
              <a:t>linguistic</a:t>
            </a:r>
            <a:r>
              <a:rPr lang="fr-FR" dirty="0" smtClean="0"/>
              <a:t> information.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dimension are </a:t>
            </a:r>
            <a:r>
              <a:rPr lang="fr-FR" dirty="0" err="1" smtClean="0"/>
              <a:t>studied</a:t>
            </a:r>
            <a:r>
              <a:rPr lang="fr-FR" dirty="0" smtClean="0"/>
              <a:t> </a:t>
            </a:r>
            <a:r>
              <a:rPr lang="fr-FR" dirty="0" err="1" smtClean="0"/>
              <a:t>independently</a:t>
            </a:r>
            <a:r>
              <a:rPr lang="fr-FR" dirty="0" smtClean="0"/>
              <a:t> of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dimensions.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568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72000"/>
          </a:xfrm>
        </p:spPr>
        <p:txBody>
          <a:bodyPr/>
          <a:lstStyle/>
          <a:p>
            <a:pPr algn="just" rtl="0">
              <a:buFontTx/>
              <a:buChar char="-"/>
            </a:pPr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possibility</a:t>
            </a:r>
            <a:r>
              <a:rPr lang="fr-FR" dirty="0" smtClean="0"/>
              <a:t> of a </a:t>
            </a:r>
            <a:r>
              <a:rPr lang="fr-FR" dirty="0" err="1" smtClean="0"/>
              <a:t>co-occurence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dimensions </a:t>
            </a:r>
            <a:r>
              <a:rPr lang="fr-FR" dirty="0" err="1" smtClean="0"/>
              <a:t>simulaneously</a:t>
            </a:r>
            <a:r>
              <a:rPr lang="fr-FR" dirty="0" smtClean="0"/>
              <a:t>. </a:t>
            </a:r>
          </a:p>
          <a:p>
            <a:pPr algn="just" rtl="0">
              <a:buFontTx/>
              <a:buChar char="-"/>
            </a:pPr>
            <a:r>
              <a:rPr lang="fr-FR" dirty="0" smtClean="0"/>
              <a:t>Crystal and Davy state four types of </a:t>
            </a:r>
            <a:r>
              <a:rPr lang="fr-FR" dirty="0" err="1" smtClean="0"/>
              <a:t>interrelationship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categories</a:t>
            </a:r>
            <a:r>
              <a:rPr lang="fr-FR" dirty="0" smtClean="0"/>
              <a:t>:</a:t>
            </a:r>
          </a:p>
          <a:p>
            <a:pPr marL="0" indent="0" algn="just" rtl="0">
              <a:buNone/>
            </a:pP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dependence</a:t>
            </a:r>
            <a:r>
              <a:rPr lang="fr-FR" dirty="0" smtClean="0"/>
              <a:t>, probable </a:t>
            </a:r>
            <a:r>
              <a:rPr lang="fr-FR" dirty="0" err="1" smtClean="0"/>
              <a:t>co-occurrence</a:t>
            </a:r>
            <a:r>
              <a:rPr lang="fr-FR" dirty="0" smtClean="0"/>
              <a:t>, possible </a:t>
            </a:r>
            <a:r>
              <a:rPr lang="fr-FR" dirty="0" err="1" smtClean="0"/>
              <a:t>co-occurrence</a:t>
            </a:r>
            <a:r>
              <a:rPr lang="fr-FR" dirty="0" smtClean="0"/>
              <a:t>, </a:t>
            </a:r>
            <a:r>
              <a:rPr lang="fr-FR" dirty="0" err="1" smtClean="0"/>
              <a:t>highly</a:t>
            </a:r>
            <a:r>
              <a:rPr lang="fr-FR" dirty="0" smtClean="0"/>
              <a:t> improbable </a:t>
            </a:r>
            <a:r>
              <a:rPr lang="fr-FR" dirty="0" err="1" smtClean="0"/>
              <a:t>co-occurrence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861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Dependence</a:t>
            </a:r>
            <a:r>
              <a:rPr lang="fr-FR" dirty="0" smtClean="0"/>
              <a:t>: </a:t>
            </a:r>
            <a:r>
              <a:rPr lang="fr-FR" dirty="0" err="1" smtClean="0"/>
              <a:t>between</a:t>
            </a:r>
            <a:r>
              <a:rPr lang="fr-FR" dirty="0" smtClean="0"/>
              <a:t> ‘</a:t>
            </a:r>
            <a:r>
              <a:rPr lang="fr-FR" dirty="0" err="1" smtClean="0"/>
              <a:t>legal</a:t>
            </a:r>
            <a:r>
              <a:rPr lang="fr-FR" dirty="0" smtClean="0"/>
              <a:t>’ and ‘</a:t>
            </a:r>
            <a:r>
              <a:rPr lang="fr-FR" dirty="0" err="1" smtClean="0"/>
              <a:t>formal</a:t>
            </a:r>
            <a:r>
              <a:rPr lang="fr-FR" dirty="0" smtClean="0"/>
              <a:t>’ </a:t>
            </a:r>
            <a:r>
              <a:rPr lang="fr-FR" dirty="0" err="1" smtClean="0"/>
              <a:t>language</a:t>
            </a:r>
            <a:r>
              <a:rPr lang="fr-FR" dirty="0" smtClean="0"/>
              <a:t>, or, ‘</a:t>
            </a:r>
            <a:r>
              <a:rPr lang="fr-FR" dirty="0" err="1" smtClean="0"/>
              <a:t>conversational</a:t>
            </a:r>
            <a:r>
              <a:rPr lang="fr-FR" dirty="0" smtClean="0"/>
              <a:t>’ and ‘dialogue’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Probable </a:t>
            </a:r>
            <a:r>
              <a:rPr lang="fr-FR" dirty="0" err="1" smtClean="0"/>
              <a:t>co-occurrence</a:t>
            </a:r>
            <a:r>
              <a:rPr lang="fr-FR" dirty="0" smtClean="0"/>
              <a:t>:  </a:t>
            </a:r>
            <a:r>
              <a:rPr lang="fr-FR" dirty="0" err="1" smtClean="0"/>
              <a:t>between</a:t>
            </a:r>
            <a:r>
              <a:rPr lang="fr-FR" dirty="0" smtClean="0"/>
              <a:t> ‘</a:t>
            </a:r>
            <a:r>
              <a:rPr lang="fr-FR" dirty="0" err="1" smtClean="0"/>
              <a:t>conversational</a:t>
            </a:r>
            <a:r>
              <a:rPr lang="fr-FR" dirty="0" smtClean="0"/>
              <a:t>’ and ‘</a:t>
            </a:r>
            <a:r>
              <a:rPr lang="fr-FR" dirty="0" err="1" smtClean="0"/>
              <a:t>informal</a:t>
            </a:r>
            <a:r>
              <a:rPr lang="fr-FR" dirty="0" smtClean="0"/>
              <a:t>’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Possible </a:t>
            </a:r>
            <a:r>
              <a:rPr lang="fr-FR" dirty="0" err="1" smtClean="0"/>
              <a:t>co-occurrence</a:t>
            </a:r>
            <a:r>
              <a:rPr lang="fr-FR" dirty="0" smtClean="0"/>
              <a:t>: as </a:t>
            </a:r>
            <a:r>
              <a:rPr lang="fr-FR" dirty="0" err="1" smtClean="0"/>
              <a:t>between</a:t>
            </a:r>
            <a:r>
              <a:rPr lang="fr-FR" dirty="0" smtClean="0"/>
              <a:t> ‘</a:t>
            </a:r>
            <a:r>
              <a:rPr lang="fr-FR" dirty="0" err="1" smtClean="0"/>
              <a:t>religious</a:t>
            </a:r>
            <a:r>
              <a:rPr lang="fr-FR" dirty="0" smtClean="0"/>
              <a:t>’ and ‘</a:t>
            </a:r>
            <a:r>
              <a:rPr lang="fr-FR" dirty="0" err="1" smtClean="0"/>
              <a:t>informal</a:t>
            </a:r>
            <a:r>
              <a:rPr lang="fr-FR" dirty="0" smtClean="0"/>
              <a:t>’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err="1" smtClean="0"/>
              <a:t>Highly</a:t>
            </a:r>
            <a:r>
              <a:rPr lang="fr-FR" dirty="0" smtClean="0"/>
              <a:t> improbable </a:t>
            </a:r>
            <a:r>
              <a:rPr lang="fr-FR" dirty="0" err="1" smtClean="0"/>
              <a:t>co-occurrence</a:t>
            </a:r>
            <a:r>
              <a:rPr lang="fr-FR" dirty="0" smtClean="0"/>
              <a:t>: as </a:t>
            </a:r>
            <a:r>
              <a:rPr lang="fr-FR" dirty="0" err="1" smtClean="0"/>
              <a:t>between</a:t>
            </a:r>
            <a:r>
              <a:rPr lang="fr-FR" dirty="0" smtClean="0"/>
              <a:t> ‘</a:t>
            </a:r>
            <a:r>
              <a:rPr lang="fr-FR" dirty="0" err="1" smtClean="0"/>
              <a:t>legal</a:t>
            </a:r>
            <a:r>
              <a:rPr lang="fr-FR" dirty="0" smtClean="0"/>
              <a:t>’ and ‘ ‘colloquial’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994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The </a:t>
            </a:r>
            <a:r>
              <a:rPr lang="fr-FR" dirty="0" err="1" smtClean="0"/>
              <a:t>co-occurrence</a:t>
            </a:r>
            <a:r>
              <a:rPr lang="fr-FR" dirty="0" smtClean="0"/>
              <a:t> of </a:t>
            </a:r>
            <a:r>
              <a:rPr lang="fr-FR" dirty="0" err="1" smtClean="0"/>
              <a:t>categories</a:t>
            </a:r>
            <a:r>
              <a:rPr lang="fr-FR" dirty="0" smtClean="0"/>
              <a:t> of </a:t>
            </a:r>
            <a:r>
              <a:rPr lang="fr-FR" dirty="0" err="1" smtClean="0"/>
              <a:t>different</a:t>
            </a:r>
            <a:r>
              <a:rPr lang="fr-FR" dirty="0" smtClean="0"/>
              <a:t> dimensions </a:t>
            </a:r>
            <a:r>
              <a:rPr lang="fr-FR" dirty="0" err="1" smtClean="0"/>
              <a:t>is</a:t>
            </a:r>
            <a:r>
              <a:rPr lang="fr-FR" dirty="0" smtClean="0"/>
              <a:t> possible.</a:t>
            </a:r>
          </a:p>
          <a:p>
            <a:pPr algn="just" rtl="0"/>
            <a:r>
              <a:rPr lang="fr-FR" dirty="0" smtClean="0"/>
              <a:t>The </a:t>
            </a:r>
            <a:r>
              <a:rPr lang="fr-FR" dirty="0" err="1" smtClean="0"/>
              <a:t>co-occurrence</a:t>
            </a:r>
            <a:r>
              <a:rPr lang="fr-FR" dirty="0" smtClean="0"/>
              <a:t> of </a:t>
            </a:r>
            <a:r>
              <a:rPr lang="fr-FR" dirty="0" err="1" smtClean="0"/>
              <a:t>categories</a:t>
            </a:r>
            <a:r>
              <a:rPr lang="fr-FR" dirty="0" smtClean="0"/>
              <a:t> of the </a:t>
            </a:r>
            <a:r>
              <a:rPr lang="fr-FR" dirty="0" err="1" smtClean="0"/>
              <a:t>same</a:t>
            </a:r>
            <a:r>
              <a:rPr lang="fr-FR" dirty="0" smtClean="0"/>
              <a:t> dimension </a:t>
            </a:r>
            <a:r>
              <a:rPr lang="fr-FR" dirty="0" err="1" smtClean="0"/>
              <a:t>is</a:t>
            </a:r>
            <a:r>
              <a:rPr lang="fr-FR" dirty="0" smtClean="0"/>
              <a:t> impossible. For </a:t>
            </a:r>
            <a:r>
              <a:rPr lang="fr-FR" dirty="0" err="1" smtClean="0"/>
              <a:t>example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impossible, </a:t>
            </a:r>
            <a:r>
              <a:rPr lang="fr-FR" dirty="0" err="1" smtClean="0"/>
              <a:t>within</a:t>
            </a:r>
            <a:r>
              <a:rPr lang="fr-FR" dirty="0" smtClean="0"/>
              <a:t> the dimension of medium to have </a:t>
            </a:r>
            <a:r>
              <a:rPr lang="fr-FR" dirty="0" err="1" smtClean="0"/>
              <a:t>spoken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English; or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informal</a:t>
            </a:r>
            <a:r>
              <a:rPr lang="fr-FR" dirty="0" smtClean="0"/>
              <a:t> English; or </a:t>
            </a:r>
            <a:r>
              <a:rPr lang="fr-FR" dirty="0" err="1" smtClean="0"/>
              <a:t>within</a:t>
            </a:r>
            <a:r>
              <a:rPr lang="fr-FR" dirty="0" smtClean="0"/>
              <a:t> province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journalese</a:t>
            </a:r>
            <a:r>
              <a:rPr lang="fr-FR" dirty="0" smtClean="0"/>
              <a:t>,….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66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I.8. The </a:t>
            </a:r>
            <a:r>
              <a:rPr lang="fr-FR" sz="2400" b="1" dirty="0" err="1" smtClean="0">
                <a:solidFill>
                  <a:srgbClr val="FF0000"/>
                </a:solidFill>
              </a:rPr>
              <a:t>Purpose</a:t>
            </a:r>
            <a:r>
              <a:rPr lang="fr-FR" sz="2400" b="1" dirty="0" smtClean="0">
                <a:solidFill>
                  <a:srgbClr val="FF0000"/>
                </a:solidFill>
              </a:rPr>
              <a:t> of Crystal and </a:t>
            </a:r>
            <a:r>
              <a:rPr lang="fr-FR" sz="2400" b="1" dirty="0" err="1" smtClean="0">
                <a:solidFill>
                  <a:srgbClr val="FF0000"/>
                </a:solidFill>
              </a:rPr>
              <a:t>Davy’s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Approach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buFontTx/>
              <a:buChar char="-"/>
            </a:pPr>
            <a:r>
              <a:rPr lang="fr-FR" dirty="0" err="1" smtClean="0"/>
              <a:t>Quantifying</a:t>
            </a:r>
            <a:r>
              <a:rPr lang="fr-FR" dirty="0" smtClean="0"/>
              <a:t> the use of the </a:t>
            </a:r>
            <a:r>
              <a:rPr lang="fr-FR" dirty="0" err="1" smtClean="0"/>
              <a:t>language</a:t>
            </a:r>
            <a:r>
              <a:rPr lang="fr-FR" dirty="0" smtClean="0"/>
              <a:t> in the </a:t>
            </a:r>
            <a:r>
              <a:rPr lang="fr-FR" dirty="0" err="1" smtClean="0"/>
              <a:t>text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err="1" smtClean="0"/>
              <a:t>Grading</a:t>
            </a:r>
            <a:r>
              <a:rPr lang="fr-FR" dirty="0" smtClean="0"/>
              <a:t> the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the </a:t>
            </a:r>
            <a:r>
              <a:rPr lang="fr-FR" dirty="0" err="1" smtClean="0"/>
              <a:t>extent</a:t>
            </a:r>
            <a:r>
              <a:rPr lang="fr-FR" dirty="0" smtClean="0"/>
              <a:t> to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characterize</a:t>
            </a:r>
            <a:r>
              <a:rPr lang="fr-FR" dirty="0" smtClean="0"/>
              <a:t> a </a:t>
            </a:r>
            <a:r>
              <a:rPr lang="fr-FR" dirty="0" err="1" smtClean="0"/>
              <a:t>variety</a:t>
            </a:r>
            <a:r>
              <a:rPr lang="fr-FR" dirty="0" smtClean="0"/>
              <a:t> as a </a:t>
            </a:r>
            <a:r>
              <a:rPr lang="fr-FR" dirty="0" err="1" smtClean="0"/>
              <a:t>whole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err="1" smtClean="0"/>
              <a:t>Attempting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descriptive and </a:t>
            </a:r>
            <a:r>
              <a:rPr lang="fr-FR" dirty="0" err="1" smtClean="0"/>
              <a:t>explanatory</a:t>
            </a:r>
            <a:r>
              <a:rPr lang="fr-FR" dirty="0" smtClean="0"/>
              <a:t> </a:t>
            </a:r>
            <a:r>
              <a:rPr lang="fr-FR" dirty="0" err="1" smtClean="0"/>
              <a:t>statement</a:t>
            </a:r>
            <a:r>
              <a:rPr lang="fr-FR" dirty="0" smtClean="0"/>
              <a:t> of a more </a:t>
            </a:r>
            <a:r>
              <a:rPr lang="fr-FR" dirty="0" err="1" smtClean="0"/>
              <a:t>general</a:t>
            </a:r>
            <a:r>
              <a:rPr lang="fr-FR" dirty="0" smtClean="0"/>
              <a:t> nature.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185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I.9. </a:t>
            </a:r>
            <a:r>
              <a:rPr lang="fr-FR" b="1" dirty="0" err="1" smtClean="0">
                <a:solidFill>
                  <a:srgbClr val="00B050"/>
                </a:solidFill>
              </a:rPr>
              <a:t>Bibliography</a:t>
            </a:r>
            <a:endParaRPr lang="fr-FR" b="1" dirty="0" smtClean="0">
              <a:solidFill>
                <a:srgbClr val="00B050"/>
              </a:solidFill>
            </a:endParaRPr>
          </a:p>
          <a:p>
            <a:pPr algn="just" rtl="0">
              <a:buFontTx/>
              <a:buChar char="-"/>
            </a:pPr>
            <a:r>
              <a:rPr lang="fr-FR" dirty="0" smtClean="0"/>
              <a:t>D. Crystal and D. Davy (1974). </a:t>
            </a:r>
            <a:r>
              <a:rPr lang="fr-FR" dirty="0" err="1" smtClean="0"/>
              <a:t>Investigating</a:t>
            </a:r>
            <a:r>
              <a:rPr lang="fr-FR" dirty="0" smtClean="0"/>
              <a:t> English Style.. Longman Group. </a:t>
            </a:r>
          </a:p>
          <a:p>
            <a:pPr algn="just" rtl="0">
              <a:buFontTx/>
              <a:buChar char="-"/>
            </a:pPr>
            <a:r>
              <a:rPr lang="fr-FR" dirty="0" smtClean="0"/>
              <a:t>H.G. </a:t>
            </a:r>
            <a:r>
              <a:rPr lang="fr-FR" dirty="0" err="1" smtClean="0"/>
              <a:t>Widdowson</a:t>
            </a:r>
            <a:r>
              <a:rPr lang="fr-FR" dirty="0" smtClean="0"/>
              <a:t> (1985). </a:t>
            </a:r>
            <a:r>
              <a:rPr lang="fr-FR" dirty="0" err="1" smtClean="0"/>
              <a:t>Exploratio</a:t>
            </a:r>
            <a:r>
              <a:rPr lang="fr-FR" dirty="0" smtClean="0"/>
              <a:t> ns in </a:t>
            </a:r>
            <a:r>
              <a:rPr lang="fr-FR" dirty="0" err="1" smtClean="0"/>
              <a:t>Applied</a:t>
            </a:r>
            <a:r>
              <a:rPr lang="fr-FR" dirty="0" smtClean="0"/>
              <a:t> </a:t>
            </a:r>
            <a:r>
              <a:rPr lang="fr-FR" dirty="0" err="1" smtClean="0"/>
              <a:t>Linguistics</a:t>
            </a:r>
            <a:r>
              <a:rPr lang="fr-FR" dirty="0" smtClean="0"/>
              <a:t>. Oxford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Press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smtClean="0"/>
              <a:t>H.Gobbi </a:t>
            </a:r>
            <a:r>
              <a:rPr lang="fr-FR" dirty="0" smtClean="0"/>
              <a:t>et al (2020). </a:t>
            </a:r>
            <a:r>
              <a:rPr lang="fr-FR" dirty="0" err="1" smtClean="0"/>
              <a:t>Slavery</a:t>
            </a:r>
            <a:r>
              <a:rPr lang="fr-FR" dirty="0" smtClean="0"/>
              <a:t> and </a:t>
            </a:r>
            <a:r>
              <a:rPr lang="fr-FR" dirty="0" err="1" smtClean="0"/>
              <a:t>Racism</a:t>
            </a:r>
            <a:r>
              <a:rPr lang="fr-FR" dirty="0" smtClean="0"/>
              <a:t> in Mark </a:t>
            </a:r>
            <a:r>
              <a:rPr lang="fr-FR" dirty="0" err="1" smtClean="0"/>
              <a:t>Twain’s</a:t>
            </a:r>
            <a:r>
              <a:rPr lang="fr-FR" dirty="0" smtClean="0"/>
              <a:t> </a:t>
            </a:r>
            <a:r>
              <a:rPr lang="fr-FR" u="sng" dirty="0" smtClean="0"/>
              <a:t>The </a:t>
            </a:r>
            <a:r>
              <a:rPr lang="fr-FR" u="sng" dirty="0" err="1" smtClean="0"/>
              <a:t>Adventures</a:t>
            </a:r>
            <a:r>
              <a:rPr lang="fr-FR" u="sng" dirty="0" smtClean="0"/>
              <a:t> of </a:t>
            </a:r>
            <a:r>
              <a:rPr lang="fr-FR" u="sng" dirty="0" err="1" smtClean="0"/>
              <a:t>Huckleberry</a:t>
            </a:r>
            <a:r>
              <a:rPr lang="fr-FR" u="sng" dirty="0" smtClean="0"/>
              <a:t> Finn</a:t>
            </a:r>
            <a:r>
              <a:rPr lang="fr-FR" dirty="0" smtClean="0"/>
              <a:t>: A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J.E. Verschueren et al (1998). </a:t>
            </a:r>
            <a:r>
              <a:rPr lang="fr-FR" dirty="0" err="1" smtClean="0"/>
              <a:t>Handbook</a:t>
            </a:r>
            <a:r>
              <a:rPr lang="fr-FR" dirty="0" smtClean="0"/>
              <a:t> of </a:t>
            </a:r>
            <a:r>
              <a:rPr lang="fr-FR" dirty="0" err="1" smtClean="0"/>
              <a:t>Pragmatics</a:t>
            </a:r>
            <a:r>
              <a:rPr lang="fr-FR" dirty="0" smtClean="0"/>
              <a:t> . John Benjamin </a:t>
            </a:r>
            <a:r>
              <a:rPr lang="fr-FR" dirty="0" err="1" smtClean="0"/>
              <a:t>Publishing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r>
              <a:rPr lang="fr-FR" dirty="0" err="1" smtClean="0"/>
              <a:t>M.Short</a:t>
            </a:r>
            <a:r>
              <a:rPr lang="fr-FR" dirty="0" smtClean="0"/>
              <a:t> ( 1996). </a:t>
            </a:r>
            <a:r>
              <a:rPr lang="fr-FR" dirty="0" err="1" smtClean="0"/>
              <a:t>Exploring</a:t>
            </a:r>
            <a:r>
              <a:rPr lang="fr-FR" dirty="0" smtClean="0"/>
              <a:t> the </a:t>
            </a:r>
            <a:r>
              <a:rPr lang="fr-FR" dirty="0" err="1" smtClean="0"/>
              <a:t>language</a:t>
            </a:r>
            <a:r>
              <a:rPr lang="fr-FR" dirty="0" smtClean="0"/>
              <a:t> of </a:t>
            </a:r>
            <a:r>
              <a:rPr lang="fr-FR" dirty="0" err="1" smtClean="0"/>
              <a:t>Poems</a:t>
            </a:r>
            <a:r>
              <a:rPr lang="fr-FR" dirty="0" smtClean="0"/>
              <a:t>, </a:t>
            </a:r>
            <a:r>
              <a:rPr lang="fr-FR" dirty="0" err="1" smtClean="0"/>
              <a:t>Plays</a:t>
            </a:r>
            <a:r>
              <a:rPr lang="fr-FR" dirty="0" smtClean="0"/>
              <a:t> and Prose. Addition Wesley Longman Limited. </a:t>
            </a:r>
            <a:r>
              <a:rPr lang="fr-FR" dirty="0" err="1" smtClean="0"/>
              <a:t>Accessed</a:t>
            </a:r>
            <a:r>
              <a:rPr lang="fr-FR" dirty="0" smtClean="0"/>
              <a:t> in: http://www.pearsonedu.com.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R. Chapman ( 1973). </a:t>
            </a:r>
            <a:r>
              <a:rPr lang="fr-FR" dirty="0" err="1" smtClean="0"/>
              <a:t>Linguistics</a:t>
            </a:r>
            <a:r>
              <a:rPr lang="fr-FR" dirty="0" smtClean="0"/>
              <a:t> and </a:t>
            </a:r>
            <a:r>
              <a:rPr lang="fr-FR" dirty="0" err="1" smtClean="0"/>
              <a:t>Literature</a:t>
            </a:r>
            <a:r>
              <a:rPr lang="fr-FR" dirty="0" smtClean="0"/>
              <a:t>. An Introduction to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. Great </a:t>
            </a:r>
            <a:r>
              <a:rPr lang="fr-FR" dirty="0" err="1" smtClean="0"/>
              <a:t>Britain</a:t>
            </a:r>
            <a:r>
              <a:rPr lang="fr-FR" dirty="0" smtClean="0"/>
              <a:t>.</a:t>
            </a:r>
          </a:p>
          <a:p>
            <a:pPr algn="just" rtl="0">
              <a:buFontTx/>
              <a:buChar char="-"/>
            </a:pP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ar-DZ" dirty="0" smtClean="0"/>
              <a:t>حسن غزالة ( 1998). الأسلوبية </a:t>
            </a:r>
            <a:r>
              <a:rPr lang="ar-DZ" dirty="0" err="1" smtClean="0"/>
              <a:t>و</a:t>
            </a:r>
            <a:r>
              <a:rPr lang="ar-DZ" dirty="0" smtClean="0"/>
              <a:t> التأويل </a:t>
            </a:r>
            <a:r>
              <a:rPr lang="ar-DZ" dirty="0" err="1" smtClean="0"/>
              <a:t>و</a:t>
            </a:r>
            <a:r>
              <a:rPr lang="ar-DZ" dirty="0" smtClean="0"/>
              <a:t> التعليم. مؤسسة اليمامة الصحفية. الرياض.</a:t>
            </a:r>
            <a:r>
              <a:rPr lang="fr-FR" dirty="0" smtClean="0"/>
              <a:t> </a:t>
            </a:r>
          </a:p>
          <a:p>
            <a:pPr algn="just" rtl="0">
              <a:buNone/>
            </a:pPr>
            <a:r>
              <a:rPr lang="fr-FR" b="1" dirty="0" err="1" smtClean="0">
                <a:solidFill>
                  <a:srgbClr val="00B050"/>
                </a:solidFill>
              </a:rPr>
              <a:t>Websites</a:t>
            </a:r>
            <a:endParaRPr lang="fr-FR" b="1" dirty="0" smtClean="0">
              <a:solidFill>
                <a:srgbClr val="00B050"/>
              </a:solidFill>
            </a:endParaRPr>
          </a:p>
          <a:p>
            <a:pPr algn="just" rtl="0">
              <a:buFontTx/>
              <a:buChar char="-"/>
            </a:pPr>
            <a:r>
              <a:rPr lang="fr-FR" dirty="0" smtClean="0"/>
              <a:t>Wikipedia.org/wiki/</a:t>
            </a:r>
            <a:r>
              <a:rPr lang="fr-FR" dirty="0" err="1" smtClean="0"/>
              <a:t>Stanley_Fish</a:t>
            </a:r>
            <a:r>
              <a:rPr lang="fr-FR" dirty="0" smtClean="0"/>
              <a:t> (2015).</a:t>
            </a:r>
          </a:p>
          <a:p>
            <a:pPr algn="just" rtl="0">
              <a:buFontTx/>
              <a:buChar char="-"/>
            </a:pPr>
            <a:r>
              <a:rPr lang="fr-FR" dirty="0" smtClean="0"/>
              <a:t>Literariness.org/2016/15/affective-</a:t>
            </a:r>
            <a:r>
              <a:rPr lang="fr-FR" dirty="0" err="1" smtClean="0"/>
              <a:t>stylistics</a:t>
            </a:r>
            <a:r>
              <a:rPr lang="fr-FR" dirty="0" smtClean="0"/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 smtClean="0"/>
              <a:t> description. It </a:t>
            </a:r>
            <a:r>
              <a:rPr lang="fr-FR" dirty="0" err="1" smtClean="0"/>
              <a:t>aims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interpretation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determining</a:t>
            </a:r>
            <a:r>
              <a:rPr lang="fr-FR" dirty="0" smtClean="0"/>
              <a:t> the apparent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and how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contribute</a:t>
            </a:r>
            <a:r>
              <a:rPr lang="fr-FR" dirty="0" smtClean="0"/>
              <a:t> in the </a:t>
            </a:r>
            <a:r>
              <a:rPr lang="fr-FR" dirty="0" err="1" smtClean="0"/>
              <a:t>understanding</a:t>
            </a:r>
            <a:r>
              <a:rPr lang="fr-FR" dirty="0" smtClean="0"/>
              <a:t> of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. It tries to </a:t>
            </a:r>
            <a:r>
              <a:rPr lang="fr-FR" dirty="0" err="1" smtClean="0"/>
              <a:t>answer</a:t>
            </a:r>
            <a:r>
              <a:rPr lang="fr-FR" dirty="0" smtClean="0"/>
              <a:t> the questions ‘how’ and ‘</a:t>
            </a:r>
            <a:r>
              <a:rPr lang="fr-FR" dirty="0" err="1" smtClean="0"/>
              <a:t>why</a:t>
            </a:r>
            <a:r>
              <a:rPr lang="fr-FR" dirty="0" smtClean="0"/>
              <a:t>’ ( </a:t>
            </a:r>
            <a:r>
              <a:rPr lang="fr-FR" dirty="0" err="1" smtClean="0"/>
              <a:t>Ghazala</a:t>
            </a:r>
            <a:r>
              <a:rPr lang="fr-FR" dirty="0" smtClean="0"/>
              <a:t>, 1998).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425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err="1" smtClean="0"/>
              <a:t>Literay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contends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theories</a:t>
            </a:r>
            <a:r>
              <a:rPr lang="fr-FR" dirty="0" smtClean="0"/>
              <a:t> and </a:t>
            </a:r>
            <a:r>
              <a:rPr lang="fr-FR" dirty="0" err="1" smtClean="0"/>
              <a:t>methods</a:t>
            </a:r>
            <a:r>
              <a:rPr lang="fr-FR" dirty="0" smtClean="0"/>
              <a:t> </a:t>
            </a:r>
            <a:r>
              <a:rPr lang="fr-FR" dirty="0" err="1" smtClean="0"/>
              <a:t>developed</a:t>
            </a:r>
            <a:r>
              <a:rPr lang="fr-FR" dirty="0" smtClean="0"/>
              <a:t> in </a:t>
            </a:r>
            <a:r>
              <a:rPr lang="fr-FR" dirty="0" err="1" smtClean="0"/>
              <a:t>linguistics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applied</a:t>
            </a:r>
            <a:r>
              <a:rPr lang="fr-FR" dirty="0" smtClean="0"/>
              <a:t> in the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.</a:t>
            </a:r>
          </a:p>
          <a:p>
            <a:pPr algn="just" rtl="0"/>
            <a:r>
              <a:rPr lang="fr-FR" dirty="0" smtClean="0"/>
              <a:t>This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how the </a:t>
            </a:r>
            <a:r>
              <a:rPr lang="fr-FR" dirty="0" err="1" smtClean="0"/>
              <a:t>meaning</a:t>
            </a:r>
            <a:r>
              <a:rPr lang="fr-FR" dirty="0" smtClean="0"/>
              <a:t> and the </a:t>
            </a:r>
            <a:r>
              <a:rPr lang="fr-FR" dirty="0" err="1" smtClean="0"/>
              <a:t>interpretation</a:t>
            </a:r>
            <a:r>
              <a:rPr lang="fr-FR" dirty="0" smtClean="0"/>
              <a:t> of the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constructed</a:t>
            </a:r>
            <a:r>
              <a:rPr lang="fr-FR" dirty="0" smtClean="0"/>
              <a:t> ( Verschueren et al, 1998).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590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fr-FR" dirty="0" smtClean="0"/>
              <a:t>In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, in the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, in addition to the </a:t>
            </a:r>
            <a:r>
              <a:rPr lang="fr-FR" dirty="0" err="1" smtClean="0"/>
              <a:t>meaning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 smtClean="0"/>
              <a:t> (</a:t>
            </a:r>
            <a:r>
              <a:rPr lang="fr-FR" i="1" dirty="0" err="1" smtClean="0"/>
              <a:t>what</a:t>
            </a:r>
            <a:r>
              <a:rPr lang="fr-FR" dirty="0" smtClean="0"/>
              <a:t>), </a:t>
            </a:r>
            <a:r>
              <a:rPr lang="fr-FR" dirty="0" err="1" smtClean="0"/>
              <a:t>stylisticians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i="1" dirty="0" smtClean="0"/>
              <a:t>how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to </a:t>
            </a:r>
            <a:r>
              <a:rPr lang="fr-FR" dirty="0" err="1" smtClean="0"/>
              <a:t>mean</a:t>
            </a:r>
            <a:r>
              <a:rPr lang="fr-FR" dirty="0" smtClean="0"/>
              <a:t> ( Short, 1996).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991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I.3. Cognitive </a:t>
            </a:r>
            <a:r>
              <a:rPr lang="fr-FR" b="1" dirty="0" err="1" smtClean="0">
                <a:solidFill>
                  <a:srgbClr val="00B050"/>
                </a:solidFill>
              </a:rPr>
              <a:t>Stylistics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0" indent="0" algn="just" rtl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aims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description of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place in the </a:t>
            </a:r>
            <a:r>
              <a:rPr lang="fr-FR" dirty="0" err="1" smtClean="0"/>
              <a:t>reader’s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interface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text</a:t>
            </a:r>
            <a:r>
              <a:rPr lang="fr-FR" dirty="0" smtClean="0"/>
              <a:t> ( </a:t>
            </a:r>
            <a:r>
              <a:rPr lang="fr-FR" dirty="0" err="1" smtClean="0"/>
              <a:t>Stockwell</a:t>
            </a:r>
            <a:r>
              <a:rPr lang="fr-FR" dirty="0" smtClean="0"/>
              <a:t> in </a:t>
            </a:r>
            <a:r>
              <a:rPr lang="fr-FR" dirty="0" err="1" smtClean="0"/>
              <a:t>Gobbi</a:t>
            </a:r>
            <a:r>
              <a:rPr lang="fr-FR" dirty="0" smtClean="0"/>
              <a:t> et al, 2020).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578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2545</Words>
  <Application>Microsoft Office PowerPoint</Application>
  <PresentationFormat>On-screen Show (4:3)</PresentationFormat>
  <Paragraphs>190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Civil</vt:lpstr>
      <vt:lpstr>Slide 1</vt:lpstr>
      <vt:lpstr>Slide 2</vt:lpstr>
      <vt:lpstr>I.Types of Stylistics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II. Objectives at Studying Stylistics</vt:lpstr>
      <vt:lpstr>Slide 14</vt:lpstr>
      <vt:lpstr>Slide 15</vt:lpstr>
      <vt:lpstr>Slide 16</vt:lpstr>
      <vt:lpstr>Slide 17</vt:lpstr>
      <vt:lpstr>a</vt:lpstr>
      <vt:lpstr>I. David Crystal and Derek Davy’s Stylistic Approach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Follow up with Crystal and Davy’s Approach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Follow up With Crystal and Davy’s Approach</vt:lpstr>
      <vt:lpstr>Slide 46</vt:lpstr>
      <vt:lpstr>Slide 47</vt:lpstr>
      <vt:lpstr>I.6. Organization of Stylistic Features in Analysis</vt:lpstr>
      <vt:lpstr>Slide 49</vt:lpstr>
      <vt:lpstr>Slide 50</vt:lpstr>
      <vt:lpstr>Slide 51</vt:lpstr>
      <vt:lpstr>Slide 52</vt:lpstr>
      <vt:lpstr>I.7. Important Observations</vt:lpstr>
      <vt:lpstr>Slide 54</vt:lpstr>
      <vt:lpstr>Slide 55</vt:lpstr>
      <vt:lpstr>Slide 56</vt:lpstr>
      <vt:lpstr>I.8. The Purpose of Crystal and Davy’s Approach</vt:lpstr>
      <vt:lpstr>Slide 58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Stylistics_Course 04</dc:title>
  <dc:creator>MCS</dc:creator>
  <cp:lastModifiedBy>LENOVO</cp:lastModifiedBy>
  <cp:revision>18</cp:revision>
  <dcterms:created xsi:type="dcterms:W3CDTF">2020-12-04T17:06:18Z</dcterms:created>
  <dcterms:modified xsi:type="dcterms:W3CDTF">2020-12-11T21:08:57Z</dcterms:modified>
</cp:coreProperties>
</file>